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8"/>
  </p:notesMasterIdLst>
  <p:sldIdLst>
    <p:sldId id="256" r:id="rId5"/>
    <p:sldId id="261" r:id="rId6"/>
    <p:sldId id="267" r:id="rId7"/>
    <p:sldId id="278" r:id="rId8"/>
    <p:sldId id="258" r:id="rId9"/>
    <p:sldId id="262" r:id="rId10"/>
    <p:sldId id="263" r:id="rId11"/>
    <p:sldId id="264" r:id="rId12"/>
    <p:sldId id="272" r:id="rId13"/>
    <p:sldId id="270" r:id="rId14"/>
    <p:sldId id="274" r:id="rId15"/>
    <p:sldId id="273" r:id="rId16"/>
    <p:sldId id="276" r:id="rId17"/>
    <p:sldId id="277" r:id="rId18"/>
    <p:sldId id="259" r:id="rId19"/>
    <p:sldId id="280" r:id="rId20"/>
    <p:sldId id="281" r:id="rId21"/>
    <p:sldId id="282" r:id="rId22"/>
    <p:sldId id="283" r:id="rId23"/>
    <p:sldId id="275" r:id="rId24"/>
    <p:sldId id="284" r:id="rId25"/>
    <p:sldId id="286" r:id="rId26"/>
    <p:sldId id="287" r:id="rId27"/>
    <p:sldId id="292" r:id="rId28"/>
    <p:sldId id="285" r:id="rId29"/>
    <p:sldId id="288" r:id="rId30"/>
    <p:sldId id="290" r:id="rId31"/>
    <p:sldId id="295" r:id="rId32"/>
    <p:sldId id="289" r:id="rId33"/>
    <p:sldId id="296" r:id="rId34"/>
    <p:sldId id="260" r:id="rId35"/>
    <p:sldId id="266" r:id="rId36"/>
    <p:sldId id="269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9900"/>
    <a:srgbClr val="C7C6F8"/>
    <a:srgbClr val="005CB8"/>
    <a:srgbClr val="8BAF00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182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svg"/><Relationship Id="rId1" Type="http://schemas.openxmlformats.org/officeDocument/2006/relationships/image" Target="../media/image30.png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DDD15E-D9B4-4FCB-9A69-918E62B6D37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3F26F30-906B-4683-B472-AE266D80D7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1. Medium of exchange</a:t>
          </a:r>
          <a:endParaRPr lang="en-US" dirty="0"/>
        </a:p>
      </dgm:t>
    </dgm:pt>
    <dgm:pt modelId="{80363935-808B-4DBE-80AE-436D2A679E00}" type="parTrans" cxnId="{664FBAD9-8E05-44AD-805D-55EAE8D4B2C5}">
      <dgm:prSet/>
      <dgm:spPr/>
      <dgm:t>
        <a:bodyPr/>
        <a:lstStyle/>
        <a:p>
          <a:endParaRPr lang="en-US"/>
        </a:p>
      </dgm:t>
    </dgm:pt>
    <dgm:pt modelId="{6DAD5A1B-5FEE-44D9-AE3D-9767B5408334}" type="sibTrans" cxnId="{664FBAD9-8E05-44AD-805D-55EAE8D4B2C5}">
      <dgm:prSet/>
      <dgm:spPr/>
      <dgm:t>
        <a:bodyPr/>
        <a:lstStyle/>
        <a:p>
          <a:endParaRPr lang="en-US"/>
        </a:p>
      </dgm:t>
    </dgm:pt>
    <dgm:pt modelId="{6C418793-5A3C-4CA2-A759-8A43E97092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2. Store of value</a:t>
          </a:r>
          <a:endParaRPr lang="en-US" dirty="0"/>
        </a:p>
      </dgm:t>
    </dgm:pt>
    <dgm:pt modelId="{896173E5-653C-4A10-B454-C44334CA4E8B}" type="parTrans" cxnId="{D6B5A8DC-4AEA-4DD8-A788-07A37F998F66}">
      <dgm:prSet/>
      <dgm:spPr/>
      <dgm:t>
        <a:bodyPr/>
        <a:lstStyle/>
        <a:p>
          <a:endParaRPr lang="en-US"/>
        </a:p>
      </dgm:t>
    </dgm:pt>
    <dgm:pt modelId="{3DFB051F-24B1-4132-8A7B-063F5C47E15C}" type="sibTrans" cxnId="{D6B5A8DC-4AEA-4DD8-A788-07A37F998F66}">
      <dgm:prSet/>
      <dgm:spPr/>
      <dgm:t>
        <a:bodyPr/>
        <a:lstStyle/>
        <a:p>
          <a:endParaRPr lang="en-US"/>
        </a:p>
      </dgm:t>
    </dgm:pt>
    <dgm:pt modelId="{4AE0A352-3350-4A43-9B2B-187CA774D7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3. Unit of account</a:t>
          </a:r>
          <a:endParaRPr lang="en-US" dirty="0"/>
        </a:p>
      </dgm:t>
    </dgm:pt>
    <dgm:pt modelId="{6D304877-8644-4EF9-A4CD-2408E21D2107}" type="parTrans" cxnId="{23A14E39-706C-464B-94BE-BEFA6BE3F7AE}">
      <dgm:prSet/>
      <dgm:spPr/>
      <dgm:t>
        <a:bodyPr/>
        <a:lstStyle/>
        <a:p>
          <a:endParaRPr lang="en-US"/>
        </a:p>
      </dgm:t>
    </dgm:pt>
    <dgm:pt modelId="{3D73ABF0-C622-4407-824A-491781169786}" type="sibTrans" cxnId="{23A14E39-706C-464B-94BE-BEFA6BE3F7AE}">
      <dgm:prSet/>
      <dgm:spPr/>
      <dgm:t>
        <a:bodyPr/>
        <a:lstStyle/>
        <a:p>
          <a:endParaRPr lang="en-US"/>
        </a:p>
      </dgm:t>
    </dgm:pt>
    <dgm:pt modelId="{D341C3FC-F652-497F-8F64-9BDA3A8D5F1C}" type="pres">
      <dgm:prSet presAssocID="{E4DDD15E-D9B4-4FCB-9A69-918E62B6D379}" presName="root" presStyleCnt="0">
        <dgm:presLayoutVars>
          <dgm:dir/>
          <dgm:resizeHandles val="exact"/>
        </dgm:presLayoutVars>
      </dgm:prSet>
      <dgm:spPr/>
    </dgm:pt>
    <dgm:pt modelId="{D0744169-F323-408F-A65E-23A2EBE79A69}" type="pres">
      <dgm:prSet presAssocID="{E3F26F30-906B-4683-B472-AE266D80D7E3}" presName="compNode" presStyleCnt="0"/>
      <dgm:spPr/>
    </dgm:pt>
    <dgm:pt modelId="{B62FA99C-47BA-4C73-84F1-71B8A69BDFAC}" type="pres">
      <dgm:prSet presAssocID="{E3F26F30-906B-4683-B472-AE266D80D7E3}" presName="bgRect" presStyleLbl="bgShp" presStyleIdx="0" presStyleCnt="3"/>
      <dgm:spPr/>
    </dgm:pt>
    <dgm:pt modelId="{70F20EA0-9D08-438A-BBF6-726D373EC112}" type="pres">
      <dgm:prSet presAssocID="{E3F26F30-906B-4683-B472-AE266D80D7E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outline"/>
        </a:ext>
      </dgm:extLst>
    </dgm:pt>
    <dgm:pt modelId="{96D27AA2-7EB1-4871-A79A-2C0A4BFCDAB2}" type="pres">
      <dgm:prSet presAssocID="{E3F26F30-906B-4683-B472-AE266D80D7E3}" presName="spaceRect" presStyleCnt="0"/>
      <dgm:spPr/>
    </dgm:pt>
    <dgm:pt modelId="{37D6C8A9-A649-4DF7-85CC-CB6DC6237F01}" type="pres">
      <dgm:prSet presAssocID="{E3F26F30-906B-4683-B472-AE266D80D7E3}" presName="parTx" presStyleLbl="revTx" presStyleIdx="0" presStyleCnt="3">
        <dgm:presLayoutVars>
          <dgm:chMax val="0"/>
          <dgm:chPref val="0"/>
        </dgm:presLayoutVars>
      </dgm:prSet>
      <dgm:spPr/>
    </dgm:pt>
    <dgm:pt modelId="{B6535F37-818E-42B2-A91F-D6BF1149A0E5}" type="pres">
      <dgm:prSet presAssocID="{6DAD5A1B-5FEE-44D9-AE3D-9767B5408334}" presName="sibTrans" presStyleCnt="0"/>
      <dgm:spPr/>
    </dgm:pt>
    <dgm:pt modelId="{B02AAB87-2065-4596-B661-BCAEE26080C7}" type="pres">
      <dgm:prSet presAssocID="{6C418793-5A3C-4CA2-A759-8A43E970925A}" presName="compNode" presStyleCnt="0"/>
      <dgm:spPr/>
    </dgm:pt>
    <dgm:pt modelId="{AB519562-9591-4F86-8C96-E79E60D38928}" type="pres">
      <dgm:prSet presAssocID="{6C418793-5A3C-4CA2-A759-8A43E970925A}" presName="bgRect" presStyleLbl="bgShp" presStyleIdx="1" presStyleCnt="3"/>
      <dgm:spPr/>
    </dgm:pt>
    <dgm:pt modelId="{C7FE30B7-8AE0-4732-84F5-951ED08828CF}" type="pres">
      <dgm:prSet presAssocID="{6C418793-5A3C-4CA2-A759-8A43E97092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68237D67-9101-48EB-B553-2E199AC98B31}" type="pres">
      <dgm:prSet presAssocID="{6C418793-5A3C-4CA2-A759-8A43E970925A}" presName="spaceRect" presStyleCnt="0"/>
      <dgm:spPr/>
    </dgm:pt>
    <dgm:pt modelId="{AB9A2363-5DA1-4894-B978-9B9DF2B9E46E}" type="pres">
      <dgm:prSet presAssocID="{6C418793-5A3C-4CA2-A759-8A43E970925A}" presName="parTx" presStyleLbl="revTx" presStyleIdx="1" presStyleCnt="3">
        <dgm:presLayoutVars>
          <dgm:chMax val="0"/>
          <dgm:chPref val="0"/>
        </dgm:presLayoutVars>
      </dgm:prSet>
      <dgm:spPr/>
    </dgm:pt>
    <dgm:pt modelId="{A6B0B726-19C9-466D-AED1-4BCE8F751F3B}" type="pres">
      <dgm:prSet presAssocID="{3DFB051F-24B1-4132-8A7B-063F5C47E15C}" presName="sibTrans" presStyleCnt="0"/>
      <dgm:spPr/>
    </dgm:pt>
    <dgm:pt modelId="{A96918C5-3C78-475D-8031-423D56D07663}" type="pres">
      <dgm:prSet presAssocID="{4AE0A352-3350-4A43-9B2B-187CA774D7A5}" presName="compNode" presStyleCnt="0"/>
      <dgm:spPr/>
    </dgm:pt>
    <dgm:pt modelId="{94BCAE28-8698-4F36-B488-31CEE584A341}" type="pres">
      <dgm:prSet presAssocID="{4AE0A352-3350-4A43-9B2B-187CA774D7A5}" presName="bgRect" presStyleLbl="bgShp" presStyleIdx="2" presStyleCnt="3" custLinFactNeighborY="-7596"/>
      <dgm:spPr/>
    </dgm:pt>
    <dgm:pt modelId="{A674EDE5-F65F-4BC3-B5E8-F4B068F3C4F0}" type="pres">
      <dgm:prSet presAssocID="{4AE0A352-3350-4A43-9B2B-187CA774D7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 with solid fill"/>
        </a:ext>
      </dgm:extLst>
    </dgm:pt>
    <dgm:pt modelId="{F0909AA3-43CB-4A3A-914B-819CE1D94993}" type="pres">
      <dgm:prSet presAssocID="{4AE0A352-3350-4A43-9B2B-187CA774D7A5}" presName="spaceRect" presStyleCnt="0"/>
      <dgm:spPr/>
    </dgm:pt>
    <dgm:pt modelId="{620E56B8-842B-4857-B912-D25C6E1EFFA8}" type="pres">
      <dgm:prSet presAssocID="{4AE0A352-3350-4A43-9B2B-187CA774D7A5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3A14E39-706C-464B-94BE-BEFA6BE3F7AE}" srcId="{E4DDD15E-D9B4-4FCB-9A69-918E62B6D379}" destId="{4AE0A352-3350-4A43-9B2B-187CA774D7A5}" srcOrd="2" destOrd="0" parTransId="{6D304877-8644-4EF9-A4CD-2408E21D2107}" sibTransId="{3D73ABF0-C622-4407-824A-491781169786}"/>
    <dgm:cxn modelId="{6785575F-24DC-4277-8F48-081B5977C1C6}" type="presOf" srcId="{6C418793-5A3C-4CA2-A759-8A43E970925A}" destId="{AB9A2363-5DA1-4894-B978-9B9DF2B9E46E}" srcOrd="0" destOrd="0" presId="urn:microsoft.com/office/officeart/2018/2/layout/IconVerticalSolidList"/>
    <dgm:cxn modelId="{3A44B48C-B688-483D-9B6C-F3D6C10726FC}" type="presOf" srcId="{4AE0A352-3350-4A43-9B2B-187CA774D7A5}" destId="{620E56B8-842B-4857-B912-D25C6E1EFFA8}" srcOrd="0" destOrd="0" presId="urn:microsoft.com/office/officeart/2018/2/layout/IconVerticalSolidList"/>
    <dgm:cxn modelId="{E50D3295-4388-4160-ABBF-CA8144F352E0}" type="presOf" srcId="{E3F26F30-906B-4683-B472-AE266D80D7E3}" destId="{37D6C8A9-A649-4DF7-85CC-CB6DC6237F01}" srcOrd="0" destOrd="0" presId="urn:microsoft.com/office/officeart/2018/2/layout/IconVerticalSolidList"/>
    <dgm:cxn modelId="{C5525A9A-85E3-4B0B-8BF7-C1AA77C27BD2}" type="presOf" srcId="{E4DDD15E-D9B4-4FCB-9A69-918E62B6D379}" destId="{D341C3FC-F652-497F-8F64-9BDA3A8D5F1C}" srcOrd="0" destOrd="0" presId="urn:microsoft.com/office/officeart/2018/2/layout/IconVerticalSolidList"/>
    <dgm:cxn modelId="{664FBAD9-8E05-44AD-805D-55EAE8D4B2C5}" srcId="{E4DDD15E-D9B4-4FCB-9A69-918E62B6D379}" destId="{E3F26F30-906B-4683-B472-AE266D80D7E3}" srcOrd="0" destOrd="0" parTransId="{80363935-808B-4DBE-80AE-436D2A679E00}" sibTransId="{6DAD5A1B-5FEE-44D9-AE3D-9767B5408334}"/>
    <dgm:cxn modelId="{D6B5A8DC-4AEA-4DD8-A788-07A37F998F66}" srcId="{E4DDD15E-D9B4-4FCB-9A69-918E62B6D379}" destId="{6C418793-5A3C-4CA2-A759-8A43E970925A}" srcOrd="1" destOrd="0" parTransId="{896173E5-653C-4A10-B454-C44334CA4E8B}" sibTransId="{3DFB051F-24B1-4132-8A7B-063F5C47E15C}"/>
    <dgm:cxn modelId="{9D62FF19-2CC9-45CB-92E8-9ACDD99E23BF}" type="presParOf" srcId="{D341C3FC-F652-497F-8F64-9BDA3A8D5F1C}" destId="{D0744169-F323-408F-A65E-23A2EBE79A69}" srcOrd="0" destOrd="0" presId="urn:microsoft.com/office/officeart/2018/2/layout/IconVerticalSolidList"/>
    <dgm:cxn modelId="{A84D34C0-1659-429B-82C5-DCFE39237627}" type="presParOf" srcId="{D0744169-F323-408F-A65E-23A2EBE79A69}" destId="{B62FA99C-47BA-4C73-84F1-71B8A69BDFAC}" srcOrd="0" destOrd="0" presId="urn:microsoft.com/office/officeart/2018/2/layout/IconVerticalSolidList"/>
    <dgm:cxn modelId="{B609731A-FE3E-412F-A29B-209DE4939348}" type="presParOf" srcId="{D0744169-F323-408F-A65E-23A2EBE79A69}" destId="{70F20EA0-9D08-438A-BBF6-726D373EC112}" srcOrd="1" destOrd="0" presId="urn:microsoft.com/office/officeart/2018/2/layout/IconVerticalSolidList"/>
    <dgm:cxn modelId="{256448FB-0500-496C-8109-E9550E7A8B9F}" type="presParOf" srcId="{D0744169-F323-408F-A65E-23A2EBE79A69}" destId="{96D27AA2-7EB1-4871-A79A-2C0A4BFCDAB2}" srcOrd="2" destOrd="0" presId="urn:microsoft.com/office/officeart/2018/2/layout/IconVerticalSolidList"/>
    <dgm:cxn modelId="{7F8E12E1-DEC9-4C83-A4E7-4E9B363CBFEB}" type="presParOf" srcId="{D0744169-F323-408F-A65E-23A2EBE79A69}" destId="{37D6C8A9-A649-4DF7-85CC-CB6DC6237F01}" srcOrd="3" destOrd="0" presId="urn:microsoft.com/office/officeart/2018/2/layout/IconVerticalSolidList"/>
    <dgm:cxn modelId="{6F37813E-E42F-495D-81F0-530BA4770B9C}" type="presParOf" srcId="{D341C3FC-F652-497F-8F64-9BDA3A8D5F1C}" destId="{B6535F37-818E-42B2-A91F-D6BF1149A0E5}" srcOrd="1" destOrd="0" presId="urn:microsoft.com/office/officeart/2018/2/layout/IconVerticalSolidList"/>
    <dgm:cxn modelId="{CFEEA766-B312-4E90-9D9F-050FA8094DEB}" type="presParOf" srcId="{D341C3FC-F652-497F-8F64-9BDA3A8D5F1C}" destId="{B02AAB87-2065-4596-B661-BCAEE26080C7}" srcOrd="2" destOrd="0" presId="urn:microsoft.com/office/officeart/2018/2/layout/IconVerticalSolidList"/>
    <dgm:cxn modelId="{87D21CC7-BA35-4476-A5AE-5C485C7E5C06}" type="presParOf" srcId="{B02AAB87-2065-4596-B661-BCAEE26080C7}" destId="{AB519562-9591-4F86-8C96-E79E60D38928}" srcOrd="0" destOrd="0" presId="urn:microsoft.com/office/officeart/2018/2/layout/IconVerticalSolidList"/>
    <dgm:cxn modelId="{98CC78FE-B89F-4689-BD4E-0ABF799A4AEF}" type="presParOf" srcId="{B02AAB87-2065-4596-B661-BCAEE26080C7}" destId="{C7FE30B7-8AE0-4732-84F5-951ED08828CF}" srcOrd="1" destOrd="0" presId="urn:microsoft.com/office/officeart/2018/2/layout/IconVerticalSolidList"/>
    <dgm:cxn modelId="{77B95D0A-39DC-4B85-B32C-B5FAAC0A3DF9}" type="presParOf" srcId="{B02AAB87-2065-4596-B661-BCAEE26080C7}" destId="{68237D67-9101-48EB-B553-2E199AC98B31}" srcOrd="2" destOrd="0" presId="urn:microsoft.com/office/officeart/2018/2/layout/IconVerticalSolidList"/>
    <dgm:cxn modelId="{4F1217A2-192F-4527-92A0-88DCD158D831}" type="presParOf" srcId="{B02AAB87-2065-4596-B661-BCAEE26080C7}" destId="{AB9A2363-5DA1-4894-B978-9B9DF2B9E46E}" srcOrd="3" destOrd="0" presId="urn:microsoft.com/office/officeart/2018/2/layout/IconVerticalSolidList"/>
    <dgm:cxn modelId="{3C02711B-4E35-46A0-9B1A-3F967C3300B6}" type="presParOf" srcId="{D341C3FC-F652-497F-8F64-9BDA3A8D5F1C}" destId="{A6B0B726-19C9-466D-AED1-4BCE8F751F3B}" srcOrd="3" destOrd="0" presId="urn:microsoft.com/office/officeart/2018/2/layout/IconVerticalSolidList"/>
    <dgm:cxn modelId="{22210396-DCDC-4391-82DC-DD06CAED3C8D}" type="presParOf" srcId="{D341C3FC-F652-497F-8F64-9BDA3A8D5F1C}" destId="{A96918C5-3C78-475D-8031-423D56D07663}" srcOrd="4" destOrd="0" presId="urn:microsoft.com/office/officeart/2018/2/layout/IconVerticalSolidList"/>
    <dgm:cxn modelId="{B251E312-5348-427D-986A-674C357987BB}" type="presParOf" srcId="{A96918C5-3C78-475D-8031-423D56D07663}" destId="{94BCAE28-8698-4F36-B488-31CEE584A341}" srcOrd="0" destOrd="0" presId="urn:microsoft.com/office/officeart/2018/2/layout/IconVerticalSolidList"/>
    <dgm:cxn modelId="{CB810695-6C1B-483F-926F-BE7FD513D6CD}" type="presParOf" srcId="{A96918C5-3C78-475D-8031-423D56D07663}" destId="{A674EDE5-F65F-4BC3-B5E8-F4B068F3C4F0}" srcOrd="1" destOrd="0" presId="urn:microsoft.com/office/officeart/2018/2/layout/IconVerticalSolidList"/>
    <dgm:cxn modelId="{609702E3-8B6C-4C22-AE34-46AC1B44612C}" type="presParOf" srcId="{A96918C5-3C78-475D-8031-423D56D07663}" destId="{F0909AA3-43CB-4A3A-914B-819CE1D94993}" srcOrd="2" destOrd="0" presId="urn:microsoft.com/office/officeart/2018/2/layout/IconVerticalSolidList"/>
    <dgm:cxn modelId="{70DAF183-FF72-4C94-803A-FD0E2EBF98F5}" type="presParOf" srcId="{A96918C5-3C78-475D-8031-423D56D07663}" destId="{620E56B8-842B-4857-B912-D25C6E1EFFA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DDD15E-D9B4-4FCB-9A69-918E62B6D37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E3F26F30-906B-4683-B472-AE266D80D7E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dirty="0"/>
            <a:t>1. Medium of exchange</a:t>
          </a:r>
          <a:endParaRPr lang="en-US" dirty="0"/>
        </a:p>
      </dgm:t>
    </dgm:pt>
    <dgm:pt modelId="{80363935-808B-4DBE-80AE-436D2A679E00}" type="parTrans" cxnId="{664FBAD9-8E05-44AD-805D-55EAE8D4B2C5}">
      <dgm:prSet/>
      <dgm:spPr/>
      <dgm:t>
        <a:bodyPr/>
        <a:lstStyle/>
        <a:p>
          <a:endParaRPr lang="en-US"/>
        </a:p>
      </dgm:t>
    </dgm:pt>
    <dgm:pt modelId="{6DAD5A1B-5FEE-44D9-AE3D-9767B5408334}" type="sibTrans" cxnId="{664FBAD9-8E05-44AD-805D-55EAE8D4B2C5}">
      <dgm:prSet/>
      <dgm:spPr/>
      <dgm:t>
        <a:bodyPr/>
        <a:lstStyle/>
        <a:p>
          <a:endParaRPr lang="en-US"/>
        </a:p>
      </dgm:t>
    </dgm:pt>
    <dgm:pt modelId="{6C418793-5A3C-4CA2-A759-8A43E97092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2. Store of value</a:t>
          </a:r>
          <a:endParaRPr lang="en-US" dirty="0"/>
        </a:p>
      </dgm:t>
    </dgm:pt>
    <dgm:pt modelId="{896173E5-653C-4A10-B454-C44334CA4E8B}" type="parTrans" cxnId="{D6B5A8DC-4AEA-4DD8-A788-07A37F998F66}">
      <dgm:prSet/>
      <dgm:spPr/>
      <dgm:t>
        <a:bodyPr/>
        <a:lstStyle/>
        <a:p>
          <a:endParaRPr lang="en-US"/>
        </a:p>
      </dgm:t>
    </dgm:pt>
    <dgm:pt modelId="{3DFB051F-24B1-4132-8A7B-063F5C47E15C}" type="sibTrans" cxnId="{D6B5A8DC-4AEA-4DD8-A788-07A37F998F66}">
      <dgm:prSet/>
      <dgm:spPr/>
      <dgm:t>
        <a:bodyPr/>
        <a:lstStyle/>
        <a:p>
          <a:endParaRPr lang="en-US"/>
        </a:p>
      </dgm:t>
    </dgm:pt>
    <dgm:pt modelId="{4AE0A352-3350-4A43-9B2B-187CA774D7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/>
            <a:t>3. Unit of account</a:t>
          </a:r>
          <a:endParaRPr lang="en-US" dirty="0"/>
        </a:p>
      </dgm:t>
    </dgm:pt>
    <dgm:pt modelId="{6D304877-8644-4EF9-A4CD-2408E21D2107}" type="parTrans" cxnId="{23A14E39-706C-464B-94BE-BEFA6BE3F7AE}">
      <dgm:prSet/>
      <dgm:spPr/>
      <dgm:t>
        <a:bodyPr/>
        <a:lstStyle/>
        <a:p>
          <a:endParaRPr lang="en-US"/>
        </a:p>
      </dgm:t>
    </dgm:pt>
    <dgm:pt modelId="{3D73ABF0-C622-4407-824A-491781169786}" type="sibTrans" cxnId="{23A14E39-706C-464B-94BE-BEFA6BE3F7AE}">
      <dgm:prSet/>
      <dgm:spPr/>
      <dgm:t>
        <a:bodyPr/>
        <a:lstStyle/>
        <a:p>
          <a:endParaRPr lang="en-US"/>
        </a:p>
      </dgm:t>
    </dgm:pt>
    <dgm:pt modelId="{675561B2-F328-4066-A8F2-8926BCEB5519}" type="pres">
      <dgm:prSet presAssocID="{E4DDD15E-D9B4-4FCB-9A69-918E62B6D379}" presName="root" presStyleCnt="0">
        <dgm:presLayoutVars>
          <dgm:dir/>
          <dgm:resizeHandles val="exact"/>
        </dgm:presLayoutVars>
      </dgm:prSet>
      <dgm:spPr/>
    </dgm:pt>
    <dgm:pt modelId="{2F3F6491-8C39-4EDD-B6DE-59399BA29385}" type="pres">
      <dgm:prSet presAssocID="{E3F26F30-906B-4683-B472-AE266D80D7E3}" presName="compNode" presStyleCnt="0"/>
      <dgm:spPr/>
    </dgm:pt>
    <dgm:pt modelId="{393123BE-C8AF-4698-9DB1-109FA6BA51A2}" type="pres">
      <dgm:prSet presAssocID="{E3F26F30-906B-4683-B472-AE266D80D7E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 outline"/>
        </a:ext>
      </dgm:extLst>
    </dgm:pt>
    <dgm:pt modelId="{CA65FADF-55A5-4139-8A73-7632807B79EC}" type="pres">
      <dgm:prSet presAssocID="{E3F26F30-906B-4683-B472-AE266D80D7E3}" presName="spaceRect" presStyleCnt="0"/>
      <dgm:spPr/>
    </dgm:pt>
    <dgm:pt modelId="{C77A9628-7BF1-4B37-ABE3-F81CA4EE41EE}" type="pres">
      <dgm:prSet presAssocID="{E3F26F30-906B-4683-B472-AE266D80D7E3}" presName="textRect" presStyleLbl="revTx" presStyleIdx="0" presStyleCnt="3">
        <dgm:presLayoutVars>
          <dgm:chMax val="1"/>
          <dgm:chPref val="1"/>
        </dgm:presLayoutVars>
      </dgm:prSet>
      <dgm:spPr/>
    </dgm:pt>
    <dgm:pt modelId="{EDBDAE89-3CCF-40E0-8302-FE5A31602A1A}" type="pres">
      <dgm:prSet presAssocID="{6DAD5A1B-5FEE-44D9-AE3D-9767B5408334}" presName="sibTrans" presStyleCnt="0"/>
      <dgm:spPr/>
    </dgm:pt>
    <dgm:pt modelId="{34A3F38D-57B3-46BD-865E-88CA9EC65A9A}" type="pres">
      <dgm:prSet presAssocID="{6C418793-5A3C-4CA2-A759-8A43E970925A}" presName="compNode" presStyleCnt="0"/>
      <dgm:spPr/>
    </dgm:pt>
    <dgm:pt modelId="{40033B02-4700-487A-8A19-49F89F3EECEB}" type="pres">
      <dgm:prSet presAssocID="{6C418793-5A3C-4CA2-A759-8A43E97092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r graph with upward trend with solid fill"/>
        </a:ext>
      </dgm:extLst>
    </dgm:pt>
    <dgm:pt modelId="{3A1FBFD1-897F-4FB9-A859-7DB3506A0D27}" type="pres">
      <dgm:prSet presAssocID="{6C418793-5A3C-4CA2-A759-8A43E970925A}" presName="spaceRect" presStyleCnt="0"/>
      <dgm:spPr/>
    </dgm:pt>
    <dgm:pt modelId="{D86D2CBE-6B25-467F-AC00-7AD817895D2C}" type="pres">
      <dgm:prSet presAssocID="{6C418793-5A3C-4CA2-A759-8A43E970925A}" presName="textRect" presStyleLbl="revTx" presStyleIdx="1" presStyleCnt="3">
        <dgm:presLayoutVars>
          <dgm:chMax val="1"/>
          <dgm:chPref val="1"/>
        </dgm:presLayoutVars>
      </dgm:prSet>
      <dgm:spPr/>
    </dgm:pt>
    <dgm:pt modelId="{0C41193D-A94A-41EC-9D88-669D3172171A}" type="pres">
      <dgm:prSet presAssocID="{3DFB051F-24B1-4132-8A7B-063F5C47E15C}" presName="sibTrans" presStyleCnt="0"/>
      <dgm:spPr/>
    </dgm:pt>
    <dgm:pt modelId="{80E4EF40-12C9-4E1A-A549-A070A78D6AD4}" type="pres">
      <dgm:prSet presAssocID="{4AE0A352-3350-4A43-9B2B-187CA774D7A5}" presName="compNode" presStyleCnt="0"/>
      <dgm:spPr/>
    </dgm:pt>
    <dgm:pt modelId="{8119F931-B249-4110-AB46-24BA35738623}" type="pres">
      <dgm:prSet presAssocID="{4AE0A352-3350-4A43-9B2B-187CA774D7A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ler with solid fill"/>
        </a:ext>
      </dgm:extLst>
    </dgm:pt>
    <dgm:pt modelId="{8CD8D79F-9088-4AE6-9FA9-7086FC809F33}" type="pres">
      <dgm:prSet presAssocID="{4AE0A352-3350-4A43-9B2B-187CA774D7A5}" presName="spaceRect" presStyleCnt="0"/>
      <dgm:spPr/>
    </dgm:pt>
    <dgm:pt modelId="{93806077-2E93-4A46-9DCE-99DE943ADFB9}" type="pres">
      <dgm:prSet presAssocID="{4AE0A352-3350-4A43-9B2B-187CA774D7A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C3F6A00-C432-4C13-B9AB-992E5C24D80E}" type="presOf" srcId="{E4DDD15E-D9B4-4FCB-9A69-918E62B6D379}" destId="{675561B2-F328-4066-A8F2-8926BCEB5519}" srcOrd="0" destOrd="0" presId="urn:microsoft.com/office/officeart/2018/2/layout/IconLabelList"/>
    <dgm:cxn modelId="{9CF4AD12-FC31-4D60-AB99-0C62E046C2A9}" type="presOf" srcId="{E3F26F30-906B-4683-B472-AE266D80D7E3}" destId="{C77A9628-7BF1-4B37-ABE3-F81CA4EE41EE}" srcOrd="0" destOrd="0" presId="urn:microsoft.com/office/officeart/2018/2/layout/IconLabelList"/>
    <dgm:cxn modelId="{23A14E39-706C-464B-94BE-BEFA6BE3F7AE}" srcId="{E4DDD15E-D9B4-4FCB-9A69-918E62B6D379}" destId="{4AE0A352-3350-4A43-9B2B-187CA774D7A5}" srcOrd="2" destOrd="0" parTransId="{6D304877-8644-4EF9-A4CD-2408E21D2107}" sibTransId="{3D73ABF0-C622-4407-824A-491781169786}"/>
    <dgm:cxn modelId="{82A38D70-943A-4CD7-8D04-22A16DC603EF}" type="presOf" srcId="{4AE0A352-3350-4A43-9B2B-187CA774D7A5}" destId="{93806077-2E93-4A46-9DCE-99DE943ADFB9}" srcOrd="0" destOrd="0" presId="urn:microsoft.com/office/officeart/2018/2/layout/IconLabelList"/>
    <dgm:cxn modelId="{D301B2A3-FAAD-4552-878F-E3EDB041D545}" type="presOf" srcId="{6C418793-5A3C-4CA2-A759-8A43E970925A}" destId="{D86D2CBE-6B25-467F-AC00-7AD817895D2C}" srcOrd="0" destOrd="0" presId="urn:microsoft.com/office/officeart/2018/2/layout/IconLabelList"/>
    <dgm:cxn modelId="{664FBAD9-8E05-44AD-805D-55EAE8D4B2C5}" srcId="{E4DDD15E-D9B4-4FCB-9A69-918E62B6D379}" destId="{E3F26F30-906B-4683-B472-AE266D80D7E3}" srcOrd="0" destOrd="0" parTransId="{80363935-808B-4DBE-80AE-436D2A679E00}" sibTransId="{6DAD5A1B-5FEE-44D9-AE3D-9767B5408334}"/>
    <dgm:cxn modelId="{D6B5A8DC-4AEA-4DD8-A788-07A37F998F66}" srcId="{E4DDD15E-D9B4-4FCB-9A69-918E62B6D379}" destId="{6C418793-5A3C-4CA2-A759-8A43E970925A}" srcOrd="1" destOrd="0" parTransId="{896173E5-653C-4A10-B454-C44334CA4E8B}" sibTransId="{3DFB051F-24B1-4132-8A7B-063F5C47E15C}"/>
    <dgm:cxn modelId="{E61D8198-C6E2-40B4-B885-FAD8DD101CBC}" type="presParOf" srcId="{675561B2-F328-4066-A8F2-8926BCEB5519}" destId="{2F3F6491-8C39-4EDD-B6DE-59399BA29385}" srcOrd="0" destOrd="0" presId="urn:microsoft.com/office/officeart/2018/2/layout/IconLabelList"/>
    <dgm:cxn modelId="{921B1D23-9C7B-44B7-AB54-0CDC1848B459}" type="presParOf" srcId="{2F3F6491-8C39-4EDD-B6DE-59399BA29385}" destId="{393123BE-C8AF-4698-9DB1-109FA6BA51A2}" srcOrd="0" destOrd="0" presId="urn:microsoft.com/office/officeart/2018/2/layout/IconLabelList"/>
    <dgm:cxn modelId="{112806FC-3E45-41FF-B75C-E401F602E42F}" type="presParOf" srcId="{2F3F6491-8C39-4EDD-B6DE-59399BA29385}" destId="{CA65FADF-55A5-4139-8A73-7632807B79EC}" srcOrd="1" destOrd="0" presId="urn:microsoft.com/office/officeart/2018/2/layout/IconLabelList"/>
    <dgm:cxn modelId="{E2A9833B-6C1A-43B9-A08A-BB29CFF7C20C}" type="presParOf" srcId="{2F3F6491-8C39-4EDD-B6DE-59399BA29385}" destId="{C77A9628-7BF1-4B37-ABE3-F81CA4EE41EE}" srcOrd="2" destOrd="0" presId="urn:microsoft.com/office/officeart/2018/2/layout/IconLabelList"/>
    <dgm:cxn modelId="{9A47E74D-1D9B-4FE4-A834-68EE0D759254}" type="presParOf" srcId="{675561B2-F328-4066-A8F2-8926BCEB5519}" destId="{EDBDAE89-3CCF-40E0-8302-FE5A31602A1A}" srcOrd="1" destOrd="0" presId="urn:microsoft.com/office/officeart/2018/2/layout/IconLabelList"/>
    <dgm:cxn modelId="{1C211C66-8C7C-43BD-A22F-15BDFAE730BF}" type="presParOf" srcId="{675561B2-F328-4066-A8F2-8926BCEB5519}" destId="{34A3F38D-57B3-46BD-865E-88CA9EC65A9A}" srcOrd="2" destOrd="0" presId="urn:microsoft.com/office/officeart/2018/2/layout/IconLabelList"/>
    <dgm:cxn modelId="{CF0ECB4B-8946-4E47-B79C-0432A1F30FCF}" type="presParOf" srcId="{34A3F38D-57B3-46BD-865E-88CA9EC65A9A}" destId="{40033B02-4700-487A-8A19-49F89F3EECEB}" srcOrd="0" destOrd="0" presId="urn:microsoft.com/office/officeart/2018/2/layout/IconLabelList"/>
    <dgm:cxn modelId="{D5C65420-A2C5-4C87-8104-B68ACCBC330C}" type="presParOf" srcId="{34A3F38D-57B3-46BD-865E-88CA9EC65A9A}" destId="{3A1FBFD1-897F-4FB9-A859-7DB3506A0D27}" srcOrd="1" destOrd="0" presId="urn:microsoft.com/office/officeart/2018/2/layout/IconLabelList"/>
    <dgm:cxn modelId="{CE8D4003-E071-446D-9357-70D2924745FC}" type="presParOf" srcId="{34A3F38D-57B3-46BD-865E-88CA9EC65A9A}" destId="{D86D2CBE-6B25-467F-AC00-7AD817895D2C}" srcOrd="2" destOrd="0" presId="urn:microsoft.com/office/officeart/2018/2/layout/IconLabelList"/>
    <dgm:cxn modelId="{5F8A2C6F-3C5E-4DDE-906E-8F2A60402AF3}" type="presParOf" srcId="{675561B2-F328-4066-A8F2-8926BCEB5519}" destId="{0C41193D-A94A-41EC-9D88-669D3172171A}" srcOrd="3" destOrd="0" presId="urn:microsoft.com/office/officeart/2018/2/layout/IconLabelList"/>
    <dgm:cxn modelId="{AC3002F6-983B-4D4C-AD13-C46714281BDC}" type="presParOf" srcId="{675561B2-F328-4066-A8F2-8926BCEB5519}" destId="{80E4EF40-12C9-4E1A-A549-A070A78D6AD4}" srcOrd="4" destOrd="0" presId="urn:microsoft.com/office/officeart/2018/2/layout/IconLabelList"/>
    <dgm:cxn modelId="{72769A9B-C27F-41E5-A8DC-98E3CB5E46B6}" type="presParOf" srcId="{80E4EF40-12C9-4E1A-A549-A070A78D6AD4}" destId="{8119F931-B249-4110-AB46-24BA35738623}" srcOrd="0" destOrd="0" presId="urn:microsoft.com/office/officeart/2018/2/layout/IconLabelList"/>
    <dgm:cxn modelId="{90CFF7F6-C77D-49AD-937A-135C35B5DF32}" type="presParOf" srcId="{80E4EF40-12C9-4E1A-A549-A070A78D6AD4}" destId="{8CD8D79F-9088-4AE6-9FA9-7086FC809F33}" srcOrd="1" destOrd="0" presId="urn:microsoft.com/office/officeart/2018/2/layout/IconLabelList"/>
    <dgm:cxn modelId="{15D9922F-1FC2-4C75-81FB-B345379AC764}" type="presParOf" srcId="{80E4EF40-12C9-4E1A-A549-A070A78D6AD4}" destId="{93806077-2E93-4A46-9DCE-99DE943ADFB9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FBDDAE3-3FB0-4F84-B82D-B99E125AABB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42DE137F-19C9-4EFD-94A3-A72B1DDBBFF0}">
      <dgm:prSet phldrT="[Text]"/>
      <dgm:spPr/>
      <dgm:t>
        <a:bodyPr/>
        <a:lstStyle/>
        <a:p>
          <a:r>
            <a:rPr lang="en-US" dirty="0"/>
            <a:t>Prudent Savings (not immediate consumption)</a:t>
          </a:r>
        </a:p>
      </dgm:t>
    </dgm:pt>
    <dgm:pt modelId="{132BDA1D-A55C-44EE-89B7-39B15064D3D4}" type="parTrans" cxnId="{9BC2D8B2-3756-4A83-91A8-9266114750BB}">
      <dgm:prSet/>
      <dgm:spPr/>
      <dgm:t>
        <a:bodyPr/>
        <a:lstStyle/>
        <a:p>
          <a:endParaRPr lang="en-US"/>
        </a:p>
      </dgm:t>
    </dgm:pt>
    <dgm:pt modelId="{E54D6863-9FD3-4940-872D-4833B17A98F9}" type="sibTrans" cxnId="{9BC2D8B2-3756-4A83-91A8-9266114750BB}">
      <dgm:prSet/>
      <dgm:spPr/>
      <dgm:t>
        <a:bodyPr/>
        <a:lstStyle/>
        <a:p>
          <a:endParaRPr lang="en-US"/>
        </a:p>
      </dgm:t>
    </dgm:pt>
    <dgm:pt modelId="{D8B07BE3-5918-4E13-B5E2-C351EB2FF7C6}">
      <dgm:prSet phldrT="[Text]"/>
      <dgm:spPr/>
      <dgm:t>
        <a:bodyPr/>
        <a:lstStyle/>
        <a:p>
          <a:r>
            <a:rPr lang="en-US" dirty="0"/>
            <a:t>Diversified Investment </a:t>
          </a:r>
        </a:p>
      </dgm:t>
    </dgm:pt>
    <dgm:pt modelId="{C7270E9C-7309-436C-8F19-B61D444D88AB}" type="parTrans" cxnId="{F96FD090-86CF-45AA-87BC-C61DFA239116}">
      <dgm:prSet/>
      <dgm:spPr/>
      <dgm:t>
        <a:bodyPr/>
        <a:lstStyle/>
        <a:p>
          <a:endParaRPr lang="en-US"/>
        </a:p>
      </dgm:t>
    </dgm:pt>
    <dgm:pt modelId="{77C5BBD6-5F5F-4BE5-ACD1-1322ED20C18F}" type="sibTrans" cxnId="{F96FD090-86CF-45AA-87BC-C61DFA239116}">
      <dgm:prSet/>
      <dgm:spPr/>
      <dgm:t>
        <a:bodyPr/>
        <a:lstStyle/>
        <a:p>
          <a:endParaRPr lang="en-US"/>
        </a:p>
      </dgm:t>
    </dgm:pt>
    <dgm:pt modelId="{DA6CBBA0-AB6E-409D-8E92-E026E79739DF}">
      <dgm:prSet phldrT="[Text]"/>
      <dgm:spPr/>
      <dgm:t>
        <a:bodyPr/>
        <a:lstStyle/>
        <a:p>
          <a:r>
            <a:rPr lang="en-US" dirty="0"/>
            <a:t>Growth and prosperity</a:t>
          </a:r>
        </a:p>
      </dgm:t>
    </dgm:pt>
    <dgm:pt modelId="{C2A4C5CE-781F-4D5E-B440-462D35F8E5F1}" type="parTrans" cxnId="{EE8B6864-643F-489A-A4C8-C60D30D9E5E3}">
      <dgm:prSet/>
      <dgm:spPr/>
      <dgm:t>
        <a:bodyPr/>
        <a:lstStyle/>
        <a:p>
          <a:endParaRPr lang="en-US"/>
        </a:p>
      </dgm:t>
    </dgm:pt>
    <dgm:pt modelId="{DF1A975E-7BC1-4C78-91E5-52B9E9BFE92A}" type="sibTrans" cxnId="{EE8B6864-643F-489A-A4C8-C60D30D9E5E3}">
      <dgm:prSet/>
      <dgm:spPr/>
      <dgm:t>
        <a:bodyPr/>
        <a:lstStyle/>
        <a:p>
          <a:endParaRPr lang="en-US"/>
        </a:p>
      </dgm:t>
    </dgm:pt>
    <dgm:pt modelId="{D978BE31-488B-4453-A50B-DB83AFA1759F}" type="pres">
      <dgm:prSet presAssocID="{6FBDDAE3-3FB0-4F84-B82D-B99E125AABB5}" presName="arrowDiagram" presStyleCnt="0">
        <dgm:presLayoutVars>
          <dgm:chMax val="5"/>
          <dgm:dir/>
          <dgm:resizeHandles val="exact"/>
        </dgm:presLayoutVars>
      </dgm:prSet>
      <dgm:spPr/>
    </dgm:pt>
    <dgm:pt modelId="{DB43C901-042A-4152-BD27-6BF7F6FD2286}" type="pres">
      <dgm:prSet presAssocID="{6FBDDAE3-3FB0-4F84-B82D-B99E125AABB5}" presName="arrow" presStyleLbl="bgShp" presStyleIdx="0" presStyleCnt="1"/>
      <dgm:spPr/>
    </dgm:pt>
    <dgm:pt modelId="{FA0D5911-3914-4AEB-B3BF-3053E2E79E9D}" type="pres">
      <dgm:prSet presAssocID="{6FBDDAE3-3FB0-4F84-B82D-B99E125AABB5}" presName="arrowDiagram3" presStyleCnt="0"/>
      <dgm:spPr/>
    </dgm:pt>
    <dgm:pt modelId="{B9085EB8-0F15-4AA3-A134-5C3550AEADD4}" type="pres">
      <dgm:prSet presAssocID="{42DE137F-19C9-4EFD-94A3-A72B1DDBBFF0}" presName="bullet3a" presStyleLbl="node1" presStyleIdx="0" presStyleCnt="3"/>
      <dgm:spPr/>
    </dgm:pt>
    <dgm:pt modelId="{C13ECA58-9908-443A-A553-A3ADF92A30A6}" type="pres">
      <dgm:prSet presAssocID="{42DE137F-19C9-4EFD-94A3-A72B1DDBBFF0}" presName="textBox3a" presStyleLbl="revTx" presStyleIdx="0" presStyleCnt="3">
        <dgm:presLayoutVars>
          <dgm:bulletEnabled val="1"/>
        </dgm:presLayoutVars>
      </dgm:prSet>
      <dgm:spPr/>
    </dgm:pt>
    <dgm:pt modelId="{670D31D1-C04C-4940-827F-204B64FC74A2}" type="pres">
      <dgm:prSet presAssocID="{D8B07BE3-5918-4E13-B5E2-C351EB2FF7C6}" presName="bullet3b" presStyleLbl="node1" presStyleIdx="1" presStyleCnt="3"/>
      <dgm:spPr/>
    </dgm:pt>
    <dgm:pt modelId="{F5D8B81D-2B78-4858-BBC7-D18191D8741E}" type="pres">
      <dgm:prSet presAssocID="{D8B07BE3-5918-4E13-B5E2-C351EB2FF7C6}" presName="textBox3b" presStyleLbl="revTx" presStyleIdx="1" presStyleCnt="3">
        <dgm:presLayoutVars>
          <dgm:bulletEnabled val="1"/>
        </dgm:presLayoutVars>
      </dgm:prSet>
      <dgm:spPr/>
    </dgm:pt>
    <dgm:pt modelId="{DE66E9F8-2950-4679-9795-20EA07DCBBB0}" type="pres">
      <dgm:prSet presAssocID="{DA6CBBA0-AB6E-409D-8E92-E026E79739DF}" presName="bullet3c" presStyleLbl="node1" presStyleIdx="2" presStyleCnt="3"/>
      <dgm:spPr/>
    </dgm:pt>
    <dgm:pt modelId="{25CB3938-68EA-43EC-A977-50F01B85CD12}" type="pres">
      <dgm:prSet presAssocID="{DA6CBBA0-AB6E-409D-8E92-E026E79739DF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EE8B6864-643F-489A-A4C8-C60D30D9E5E3}" srcId="{6FBDDAE3-3FB0-4F84-B82D-B99E125AABB5}" destId="{DA6CBBA0-AB6E-409D-8E92-E026E79739DF}" srcOrd="2" destOrd="0" parTransId="{C2A4C5CE-781F-4D5E-B440-462D35F8E5F1}" sibTransId="{DF1A975E-7BC1-4C78-91E5-52B9E9BFE92A}"/>
    <dgm:cxn modelId="{F96FD090-86CF-45AA-87BC-C61DFA239116}" srcId="{6FBDDAE3-3FB0-4F84-B82D-B99E125AABB5}" destId="{D8B07BE3-5918-4E13-B5E2-C351EB2FF7C6}" srcOrd="1" destOrd="0" parTransId="{C7270E9C-7309-436C-8F19-B61D444D88AB}" sibTransId="{77C5BBD6-5F5F-4BE5-ACD1-1322ED20C18F}"/>
    <dgm:cxn modelId="{9DA00596-2E59-4E36-B38D-DEEA0D4500DD}" type="presOf" srcId="{DA6CBBA0-AB6E-409D-8E92-E026E79739DF}" destId="{25CB3938-68EA-43EC-A977-50F01B85CD12}" srcOrd="0" destOrd="0" presId="urn:microsoft.com/office/officeart/2005/8/layout/arrow2"/>
    <dgm:cxn modelId="{426A57B0-ACEA-430D-BB50-80C3E7CB2201}" type="presOf" srcId="{D8B07BE3-5918-4E13-B5E2-C351EB2FF7C6}" destId="{F5D8B81D-2B78-4858-BBC7-D18191D8741E}" srcOrd="0" destOrd="0" presId="urn:microsoft.com/office/officeart/2005/8/layout/arrow2"/>
    <dgm:cxn modelId="{9BC2D8B2-3756-4A83-91A8-9266114750BB}" srcId="{6FBDDAE3-3FB0-4F84-B82D-B99E125AABB5}" destId="{42DE137F-19C9-4EFD-94A3-A72B1DDBBFF0}" srcOrd="0" destOrd="0" parTransId="{132BDA1D-A55C-44EE-89B7-39B15064D3D4}" sibTransId="{E54D6863-9FD3-4940-872D-4833B17A98F9}"/>
    <dgm:cxn modelId="{CB0F57D2-C432-481C-81B4-CEAD481FC627}" type="presOf" srcId="{6FBDDAE3-3FB0-4F84-B82D-B99E125AABB5}" destId="{D978BE31-488B-4453-A50B-DB83AFA1759F}" srcOrd="0" destOrd="0" presId="urn:microsoft.com/office/officeart/2005/8/layout/arrow2"/>
    <dgm:cxn modelId="{657244EE-265A-45FF-BC1A-7E2DBAB2620C}" type="presOf" srcId="{42DE137F-19C9-4EFD-94A3-A72B1DDBBFF0}" destId="{C13ECA58-9908-443A-A553-A3ADF92A30A6}" srcOrd="0" destOrd="0" presId="urn:microsoft.com/office/officeart/2005/8/layout/arrow2"/>
    <dgm:cxn modelId="{D79877B0-FF58-4B64-BD70-C7CC8DFFD31D}" type="presParOf" srcId="{D978BE31-488B-4453-A50B-DB83AFA1759F}" destId="{DB43C901-042A-4152-BD27-6BF7F6FD2286}" srcOrd="0" destOrd="0" presId="urn:microsoft.com/office/officeart/2005/8/layout/arrow2"/>
    <dgm:cxn modelId="{D97EDAE4-C2D6-4A11-96F6-3BC55D62A370}" type="presParOf" srcId="{D978BE31-488B-4453-A50B-DB83AFA1759F}" destId="{FA0D5911-3914-4AEB-B3BF-3053E2E79E9D}" srcOrd="1" destOrd="0" presId="urn:microsoft.com/office/officeart/2005/8/layout/arrow2"/>
    <dgm:cxn modelId="{88E61501-798E-4B70-9A08-02D6A8B2B65D}" type="presParOf" srcId="{FA0D5911-3914-4AEB-B3BF-3053E2E79E9D}" destId="{B9085EB8-0F15-4AA3-A134-5C3550AEADD4}" srcOrd="0" destOrd="0" presId="urn:microsoft.com/office/officeart/2005/8/layout/arrow2"/>
    <dgm:cxn modelId="{75E5E9C5-5D0C-4D08-AB91-3FB79E5AF265}" type="presParOf" srcId="{FA0D5911-3914-4AEB-B3BF-3053E2E79E9D}" destId="{C13ECA58-9908-443A-A553-A3ADF92A30A6}" srcOrd="1" destOrd="0" presId="urn:microsoft.com/office/officeart/2005/8/layout/arrow2"/>
    <dgm:cxn modelId="{46879872-C037-4866-975D-B86C21C4AD84}" type="presParOf" srcId="{FA0D5911-3914-4AEB-B3BF-3053E2E79E9D}" destId="{670D31D1-C04C-4940-827F-204B64FC74A2}" srcOrd="2" destOrd="0" presId="urn:microsoft.com/office/officeart/2005/8/layout/arrow2"/>
    <dgm:cxn modelId="{E87622DE-5DDE-4109-8813-C398DBCC012D}" type="presParOf" srcId="{FA0D5911-3914-4AEB-B3BF-3053E2E79E9D}" destId="{F5D8B81D-2B78-4858-BBC7-D18191D8741E}" srcOrd="3" destOrd="0" presId="urn:microsoft.com/office/officeart/2005/8/layout/arrow2"/>
    <dgm:cxn modelId="{CB28BFC8-7664-4FA6-905E-CA5CDB27E166}" type="presParOf" srcId="{FA0D5911-3914-4AEB-B3BF-3053E2E79E9D}" destId="{DE66E9F8-2950-4679-9795-20EA07DCBBB0}" srcOrd="4" destOrd="0" presId="urn:microsoft.com/office/officeart/2005/8/layout/arrow2"/>
    <dgm:cxn modelId="{2ED9F2FD-7709-4171-B32D-DC3571192B57}" type="presParOf" srcId="{FA0D5911-3914-4AEB-B3BF-3053E2E79E9D}" destId="{25CB3938-68EA-43EC-A977-50F01B85CD12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8F52DA-D004-4719-A7FD-2C28089CC80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5" csCatId="colorful" phldr="1"/>
      <dgm:spPr/>
      <dgm:t>
        <a:bodyPr/>
        <a:lstStyle/>
        <a:p>
          <a:endParaRPr lang="en-US"/>
        </a:p>
      </dgm:t>
    </dgm:pt>
    <dgm:pt modelId="{444FFFF0-D867-4973-B09A-B65CAEA1EFD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Transparent</a:t>
          </a:r>
        </a:p>
      </dgm:t>
    </dgm:pt>
    <dgm:pt modelId="{910E47DB-D662-48B2-9E09-EE59E8FE3EA5}" type="parTrans" cxnId="{E1BF0CE3-9495-4EC2-8ED5-8AC7888D7FA3}">
      <dgm:prSet/>
      <dgm:spPr/>
      <dgm:t>
        <a:bodyPr/>
        <a:lstStyle/>
        <a:p>
          <a:endParaRPr lang="en-US"/>
        </a:p>
      </dgm:t>
    </dgm:pt>
    <dgm:pt modelId="{F9FCFAFA-5925-4463-8E3F-6E53070CDE6A}" type="sibTrans" cxnId="{E1BF0CE3-9495-4EC2-8ED5-8AC7888D7FA3}">
      <dgm:prSet/>
      <dgm:spPr/>
      <dgm:t>
        <a:bodyPr/>
        <a:lstStyle/>
        <a:p>
          <a:endParaRPr lang="en-US"/>
        </a:p>
      </dgm:t>
    </dgm:pt>
    <dgm:pt modelId="{5D6C9C26-BBD4-4AB3-84C4-0CD4FC0E4B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Authenticated</a:t>
          </a:r>
        </a:p>
      </dgm:t>
    </dgm:pt>
    <dgm:pt modelId="{50E8EA9E-D50B-4156-84C5-8C88EB7B1BD4}" type="parTrans" cxnId="{CAF59CAE-082E-42D2-86CF-DA7E35860138}">
      <dgm:prSet/>
      <dgm:spPr/>
      <dgm:t>
        <a:bodyPr/>
        <a:lstStyle/>
        <a:p>
          <a:endParaRPr lang="en-US"/>
        </a:p>
      </dgm:t>
    </dgm:pt>
    <dgm:pt modelId="{3966FC55-23CC-4D9D-8405-ACC76CFF89DC}" type="sibTrans" cxnId="{CAF59CAE-082E-42D2-86CF-DA7E35860138}">
      <dgm:prSet/>
      <dgm:spPr/>
      <dgm:t>
        <a:bodyPr/>
        <a:lstStyle/>
        <a:p>
          <a:endParaRPr lang="en-US"/>
        </a:p>
      </dgm:t>
    </dgm:pt>
    <dgm:pt modelId="{68DBF726-6964-4900-896B-C30F2BDCEA6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Can be audited</a:t>
          </a:r>
        </a:p>
      </dgm:t>
    </dgm:pt>
    <dgm:pt modelId="{BE9EF0AF-CB89-402D-9318-CE0A4DB7FBBA}" type="parTrans" cxnId="{720DEC04-3BC3-44BC-9E9F-C7D3F39C2EA8}">
      <dgm:prSet/>
      <dgm:spPr/>
      <dgm:t>
        <a:bodyPr/>
        <a:lstStyle/>
        <a:p>
          <a:endParaRPr lang="en-US"/>
        </a:p>
      </dgm:t>
    </dgm:pt>
    <dgm:pt modelId="{70473016-FB93-4314-80FF-8DD2D872D879}" type="sibTrans" cxnId="{720DEC04-3BC3-44BC-9E9F-C7D3F39C2EA8}">
      <dgm:prSet/>
      <dgm:spPr/>
      <dgm:t>
        <a:bodyPr/>
        <a:lstStyle/>
        <a:p>
          <a:endParaRPr lang="en-US"/>
        </a:p>
      </dgm:t>
    </dgm:pt>
    <dgm:pt modelId="{C60CC485-6BDF-4278-9733-E28C0ACFF24E}" type="pres">
      <dgm:prSet presAssocID="{628F52DA-D004-4719-A7FD-2C28089CC80C}" presName="root" presStyleCnt="0">
        <dgm:presLayoutVars>
          <dgm:dir/>
          <dgm:resizeHandles val="exact"/>
        </dgm:presLayoutVars>
      </dgm:prSet>
      <dgm:spPr/>
    </dgm:pt>
    <dgm:pt modelId="{17C21A6F-09F9-45AE-A797-BCE7BA8786C7}" type="pres">
      <dgm:prSet presAssocID="{444FFFF0-D867-4973-B09A-B65CAEA1EFD4}" presName="compNode" presStyleCnt="0"/>
      <dgm:spPr/>
    </dgm:pt>
    <dgm:pt modelId="{0B8F6DAF-C219-4CA6-B6CE-7A531D790005}" type="pres">
      <dgm:prSet presAssocID="{444FFFF0-D867-4973-B09A-B65CAEA1EFD4}" presName="bgRect" presStyleLbl="bgShp" presStyleIdx="0" presStyleCnt="3"/>
      <dgm:spPr/>
    </dgm:pt>
    <dgm:pt modelId="{D0891073-5CA3-4A72-81BF-676BC478B811}" type="pres">
      <dgm:prSet presAssocID="{444FFFF0-D867-4973-B09A-B65CAEA1EFD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5B7D4D10-0BEC-45D1-94BF-4473FEF90D06}" type="pres">
      <dgm:prSet presAssocID="{444FFFF0-D867-4973-B09A-B65CAEA1EFD4}" presName="spaceRect" presStyleCnt="0"/>
      <dgm:spPr/>
    </dgm:pt>
    <dgm:pt modelId="{4D15AAE2-2EF2-4592-93CB-AA8AB702D82A}" type="pres">
      <dgm:prSet presAssocID="{444FFFF0-D867-4973-B09A-B65CAEA1EFD4}" presName="parTx" presStyleLbl="revTx" presStyleIdx="0" presStyleCnt="3">
        <dgm:presLayoutVars>
          <dgm:chMax val="0"/>
          <dgm:chPref val="0"/>
        </dgm:presLayoutVars>
      </dgm:prSet>
      <dgm:spPr/>
    </dgm:pt>
    <dgm:pt modelId="{4F7425D8-332A-4597-8F69-8B6918BB4232}" type="pres">
      <dgm:prSet presAssocID="{F9FCFAFA-5925-4463-8E3F-6E53070CDE6A}" presName="sibTrans" presStyleCnt="0"/>
      <dgm:spPr/>
    </dgm:pt>
    <dgm:pt modelId="{D2D0EDA5-4C44-4FEA-982C-1D0AB9FF59D5}" type="pres">
      <dgm:prSet presAssocID="{5D6C9C26-BBD4-4AB3-84C4-0CD4FC0E4B0E}" presName="compNode" presStyleCnt="0"/>
      <dgm:spPr/>
    </dgm:pt>
    <dgm:pt modelId="{9B81E011-1338-482B-91BE-25E43F8FDB1A}" type="pres">
      <dgm:prSet presAssocID="{5D6C9C26-BBD4-4AB3-84C4-0CD4FC0E4B0E}" presName="bgRect" presStyleLbl="bgShp" presStyleIdx="1" presStyleCnt="3"/>
      <dgm:spPr/>
    </dgm:pt>
    <dgm:pt modelId="{0A07A0B8-8583-475D-8CBB-5A695BEE3177}" type="pres">
      <dgm:prSet presAssocID="{5D6C9C26-BBD4-4AB3-84C4-0CD4FC0E4B0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89E09D2-C7B5-48AF-A269-DDF50857F20E}" type="pres">
      <dgm:prSet presAssocID="{5D6C9C26-BBD4-4AB3-84C4-0CD4FC0E4B0E}" presName="spaceRect" presStyleCnt="0"/>
      <dgm:spPr/>
    </dgm:pt>
    <dgm:pt modelId="{FE14B97F-5964-4BAD-B75F-6408D180582A}" type="pres">
      <dgm:prSet presAssocID="{5D6C9C26-BBD4-4AB3-84C4-0CD4FC0E4B0E}" presName="parTx" presStyleLbl="revTx" presStyleIdx="1" presStyleCnt="3">
        <dgm:presLayoutVars>
          <dgm:chMax val="0"/>
          <dgm:chPref val="0"/>
        </dgm:presLayoutVars>
      </dgm:prSet>
      <dgm:spPr/>
    </dgm:pt>
    <dgm:pt modelId="{58DA44E4-514C-425B-95D0-A746644F299A}" type="pres">
      <dgm:prSet presAssocID="{3966FC55-23CC-4D9D-8405-ACC76CFF89DC}" presName="sibTrans" presStyleCnt="0"/>
      <dgm:spPr/>
    </dgm:pt>
    <dgm:pt modelId="{82122610-6A8C-46EB-BEF9-460AE639ED4D}" type="pres">
      <dgm:prSet presAssocID="{68DBF726-6964-4900-896B-C30F2BDCEA60}" presName="compNode" presStyleCnt="0"/>
      <dgm:spPr/>
    </dgm:pt>
    <dgm:pt modelId="{D69D0AB0-BB58-4AEA-AF1F-79C616326DB4}" type="pres">
      <dgm:prSet presAssocID="{68DBF726-6964-4900-896B-C30F2BDCEA60}" presName="bgRect" presStyleLbl="bgShp" presStyleIdx="2" presStyleCnt="3"/>
      <dgm:spPr/>
    </dgm:pt>
    <dgm:pt modelId="{E2E0C6E0-A949-44C2-B9AB-F29B64E9161F}" type="pres">
      <dgm:prSet presAssocID="{68DBF726-6964-4900-896B-C30F2BDCEA60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CDDDE0F2-5A88-464F-A25A-101B99777DEA}" type="pres">
      <dgm:prSet presAssocID="{68DBF726-6964-4900-896B-C30F2BDCEA60}" presName="spaceRect" presStyleCnt="0"/>
      <dgm:spPr/>
    </dgm:pt>
    <dgm:pt modelId="{3372E160-5DAB-447A-AAF7-232D2A2E308F}" type="pres">
      <dgm:prSet presAssocID="{68DBF726-6964-4900-896B-C30F2BDCEA60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20DEC04-3BC3-44BC-9E9F-C7D3F39C2EA8}" srcId="{628F52DA-D004-4719-A7FD-2C28089CC80C}" destId="{68DBF726-6964-4900-896B-C30F2BDCEA60}" srcOrd="2" destOrd="0" parTransId="{BE9EF0AF-CB89-402D-9318-CE0A4DB7FBBA}" sibTransId="{70473016-FB93-4314-80FF-8DD2D872D879}"/>
    <dgm:cxn modelId="{E0B71968-698A-4D72-9DAF-20B383C19FC6}" type="presOf" srcId="{5D6C9C26-BBD4-4AB3-84C4-0CD4FC0E4B0E}" destId="{FE14B97F-5964-4BAD-B75F-6408D180582A}" srcOrd="0" destOrd="0" presId="urn:microsoft.com/office/officeart/2018/2/layout/IconVerticalSolidList"/>
    <dgm:cxn modelId="{FEFFFF8F-9740-45C2-8BD7-A8D60B6829D9}" type="presOf" srcId="{444FFFF0-D867-4973-B09A-B65CAEA1EFD4}" destId="{4D15AAE2-2EF2-4592-93CB-AA8AB702D82A}" srcOrd="0" destOrd="0" presId="urn:microsoft.com/office/officeart/2018/2/layout/IconVerticalSolidList"/>
    <dgm:cxn modelId="{CAF59CAE-082E-42D2-86CF-DA7E35860138}" srcId="{628F52DA-D004-4719-A7FD-2C28089CC80C}" destId="{5D6C9C26-BBD4-4AB3-84C4-0CD4FC0E4B0E}" srcOrd="1" destOrd="0" parTransId="{50E8EA9E-D50B-4156-84C5-8C88EB7B1BD4}" sibTransId="{3966FC55-23CC-4D9D-8405-ACC76CFF89DC}"/>
    <dgm:cxn modelId="{5D49D1D4-7808-4128-B885-94E4FFFD6FA0}" type="presOf" srcId="{68DBF726-6964-4900-896B-C30F2BDCEA60}" destId="{3372E160-5DAB-447A-AAF7-232D2A2E308F}" srcOrd="0" destOrd="0" presId="urn:microsoft.com/office/officeart/2018/2/layout/IconVerticalSolidList"/>
    <dgm:cxn modelId="{E1BF0CE3-9495-4EC2-8ED5-8AC7888D7FA3}" srcId="{628F52DA-D004-4719-A7FD-2C28089CC80C}" destId="{444FFFF0-D867-4973-B09A-B65CAEA1EFD4}" srcOrd="0" destOrd="0" parTransId="{910E47DB-D662-48B2-9E09-EE59E8FE3EA5}" sibTransId="{F9FCFAFA-5925-4463-8E3F-6E53070CDE6A}"/>
    <dgm:cxn modelId="{1FCB16E6-01E7-47D0-917F-0B0F4A74614F}" type="presOf" srcId="{628F52DA-D004-4719-A7FD-2C28089CC80C}" destId="{C60CC485-6BDF-4278-9733-E28C0ACFF24E}" srcOrd="0" destOrd="0" presId="urn:microsoft.com/office/officeart/2018/2/layout/IconVerticalSolidList"/>
    <dgm:cxn modelId="{7D4AC0FB-E3B1-4337-A165-56483D8EA586}" type="presParOf" srcId="{C60CC485-6BDF-4278-9733-E28C0ACFF24E}" destId="{17C21A6F-09F9-45AE-A797-BCE7BA8786C7}" srcOrd="0" destOrd="0" presId="urn:microsoft.com/office/officeart/2018/2/layout/IconVerticalSolidList"/>
    <dgm:cxn modelId="{5EE4D210-0BED-4394-84AA-DA9EA4B8739A}" type="presParOf" srcId="{17C21A6F-09F9-45AE-A797-BCE7BA8786C7}" destId="{0B8F6DAF-C219-4CA6-B6CE-7A531D790005}" srcOrd="0" destOrd="0" presId="urn:microsoft.com/office/officeart/2018/2/layout/IconVerticalSolidList"/>
    <dgm:cxn modelId="{B9072C99-813D-4F47-AB12-725DBFFB44F8}" type="presParOf" srcId="{17C21A6F-09F9-45AE-A797-BCE7BA8786C7}" destId="{D0891073-5CA3-4A72-81BF-676BC478B811}" srcOrd="1" destOrd="0" presId="urn:microsoft.com/office/officeart/2018/2/layout/IconVerticalSolidList"/>
    <dgm:cxn modelId="{512FED19-C5D6-456D-806F-9AB6A41E7F65}" type="presParOf" srcId="{17C21A6F-09F9-45AE-A797-BCE7BA8786C7}" destId="{5B7D4D10-0BEC-45D1-94BF-4473FEF90D06}" srcOrd="2" destOrd="0" presId="urn:microsoft.com/office/officeart/2018/2/layout/IconVerticalSolidList"/>
    <dgm:cxn modelId="{91CA3A18-4781-4BE1-9154-4BC4A38EEC76}" type="presParOf" srcId="{17C21A6F-09F9-45AE-A797-BCE7BA8786C7}" destId="{4D15AAE2-2EF2-4592-93CB-AA8AB702D82A}" srcOrd="3" destOrd="0" presId="urn:microsoft.com/office/officeart/2018/2/layout/IconVerticalSolidList"/>
    <dgm:cxn modelId="{9F4F4D66-8302-418D-BED3-8D8C0094B9CD}" type="presParOf" srcId="{C60CC485-6BDF-4278-9733-E28C0ACFF24E}" destId="{4F7425D8-332A-4597-8F69-8B6918BB4232}" srcOrd="1" destOrd="0" presId="urn:microsoft.com/office/officeart/2018/2/layout/IconVerticalSolidList"/>
    <dgm:cxn modelId="{CCA874AB-9456-4054-A92D-D37419B023D0}" type="presParOf" srcId="{C60CC485-6BDF-4278-9733-E28C0ACFF24E}" destId="{D2D0EDA5-4C44-4FEA-982C-1D0AB9FF59D5}" srcOrd="2" destOrd="0" presId="urn:microsoft.com/office/officeart/2018/2/layout/IconVerticalSolidList"/>
    <dgm:cxn modelId="{8E743457-0EA8-4CF8-A74C-1EFCC7E0C4C0}" type="presParOf" srcId="{D2D0EDA5-4C44-4FEA-982C-1D0AB9FF59D5}" destId="{9B81E011-1338-482B-91BE-25E43F8FDB1A}" srcOrd="0" destOrd="0" presId="urn:microsoft.com/office/officeart/2018/2/layout/IconVerticalSolidList"/>
    <dgm:cxn modelId="{B0FDF352-5F99-4F76-BAC8-1C8B18511464}" type="presParOf" srcId="{D2D0EDA5-4C44-4FEA-982C-1D0AB9FF59D5}" destId="{0A07A0B8-8583-475D-8CBB-5A695BEE3177}" srcOrd="1" destOrd="0" presId="urn:microsoft.com/office/officeart/2018/2/layout/IconVerticalSolidList"/>
    <dgm:cxn modelId="{B4F44404-8FCB-43A6-AAF7-36D7BF318671}" type="presParOf" srcId="{D2D0EDA5-4C44-4FEA-982C-1D0AB9FF59D5}" destId="{F89E09D2-C7B5-48AF-A269-DDF50857F20E}" srcOrd="2" destOrd="0" presId="urn:microsoft.com/office/officeart/2018/2/layout/IconVerticalSolidList"/>
    <dgm:cxn modelId="{E9C15C00-0910-4E5F-8393-9FC28939EBD9}" type="presParOf" srcId="{D2D0EDA5-4C44-4FEA-982C-1D0AB9FF59D5}" destId="{FE14B97F-5964-4BAD-B75F-6408D180582A}" srcOrd="3" destOrd="0" presId="urn:microsoft.com/office/officeart/2018/2/layout/IconVerticalSolidList"/>
    <dgm:cxn modelId="{CBCA6A90-E5FA-4215-8615-7A3C40EB1724}" type="presParOf" srcId="{C60CC485-6BDF-4278-9733-E28C0ACFF24E}" destId="{58DA44E4-514C-425B-95D0-A746644F299A}" srcOrd="3" destOrd="0" presId="urn:microsoft.com/office/officeart/2018/2/layout/IconVerticalSolidList"/>
    <dgm:cxn modelId="{CBE42917-830B-4964-BED1-F4DB0F8CB64E}" type="presParOf" srcId="{C60CC485-6BDF-4278-9733-E28C0ACFF24E}" destId="{82122610-6A8C-46EB-BEF9-460AE639ED4D}" srcOrd="4" destOrd="0" presId="urn:microsoft.com/office/officeart/2018/2/layout/IconVerticalSolidList"/>
    <dgm:cxn modelId="{7FF3774F-A43B-4722-82A0-5C8AF63166FF}" type="presParOf" srcId="{82122610-6A8C-46EB-BEF9-460AE639ED4D}" destId="{D69D0AB0-BB58-4AEA-AF1F-79C616326DB4}" srcOrd="0" destOrd="0" presId="urn:microsoft.com/office/officeart/2018/2/layout/IconVerticalSolidList"/>
    <dgm:cxn modelId="{D3659406-CDFE-4E6A-A043-DC1BDDE5E3B2}" type="presParOf" srcId="{82122610-6A8C-46EB-BEF9-460AE639ED4D}" destId="{E2E0C6E0-A949-44C2-B9AB-F29B64E9161F}" srcOrd="1" destOrd="0" presId="urn:microsoft.com/office/officeart/2018/2/layout/IconVerticalSolidList"/>
    <dgm:cxn modelId="{4D4AC5AD-5211-4D86-BB57-051A33D478C4}" type="presParOf" srcId="{82122610-6A8C-46EB-BEF9-460AE639ED4D}" destId="{CDDDE0F2-5A88-464F-A25A-101B99777DEA}" srcOrd="2" destOrd="0" presId="urn:microsoft.com/office/officeart/2018/2/layout/IconVerticalSolidList"/>
    <dgm:cxn modelId="{004B7949-85FB-4CB3-A68C-F514313DC3DC}" type="presParOf" srcId="{82122610-6A8C-46EB-BEF9-460AE639ED4D}" destId="{3372E160-5DAB-447A-AAF7-232D2A2E308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2FA99C-47BA-4C73-84F1-71B8A69BDFAC}">
      <dsp:nvSpPr>
        <dsp:cNvPr id="0" name=""/>
        <dsp:cNvSpPr/>
      </dsp:nvSpPr>
      <dsp:spPr>
        <a:xfrm>
          <a:off x="0" y="187"/>
          <a:ext cx="7213599" cy="43885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20EA0-9D08-438A-BBF6-726D373EC112}">
      <dsp:nvSpPr>
        <dsp:cNvPr id="0" name=""/>
        <dsp:cNvSpPr/>
      </dsp:nvSpPr>
      <dsp:spPr>
        <a:xfrm>
          <a:off x="132754" y="98930"/>
          <a:ext cx="241372" cy="2413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D6C8A9-A649-4DF7-85CC-CB6DC6237F01}">
      <dsp:nvSpPr>
        <dsp:cNvPr id="0" name=""/>
        <dsp:cNvSpPr/>
      </dsp:nvSpPr>
      <dsp:spPr>
        <a:xfrm>
          <a:off x="506882" y="187"/>
          <a:ext cx="6706716" cy="43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46" tIns="46446" rIns="46446" bIns="4644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1. Medium of exchange</a:t>
          </a:r>
          <a:endParaRPr lang="en-US" sz="2200" kern="1200" dirty="0"/>
        </a:p>
      </dsp:txBody>
      <dsp:txXfrm>
        <a:off x="506882" y="187"/>
        <a:ext cx="6706716" cy="438859"/>
      </dsp:txXfrm>
    </dsp:sp>
    <dsp:sp modelId="{AB519562-9591-4F86-8C96-E79E60D38928}">
      <dsp:nvSpPr>
        <dsp:cNvPr id="0" name=""/>
        <dsp:cNvSpPr/>
      </dsp:nvSpPr>
      <dsp:spPr>
        <a:xfrm>
          <a:off x="0" y="548761"/>
          <a:ext cx="7213599" cy="4388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FE30B7-8AE0-4732-84F5-951ED08828CF}">
      <dsp:nvSpPr>
        <dsp:cNvPr id="0" name=""/>
        <dsp:cNvSpPr/>
      </dsp:nvSpPr>
      <dsp:spPr>
        <a:xfrm>
          <a:off x="132754" y="647504"/>
          <a:ext cx="241372" cy="2413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A2363-5DA1-4894-B978-9B9DF2B9E46E}">
      <dsp:nvSpPr>
        <dsp:cNvPr id="0" name=""/>
        <dsp:cNvSpPr/>
      </dsp:nvSpPr>
      <dsp:spPr>
        <a:xfrm>
          <a:off x="506882" y="548761"/>
          <a:ext cx="6706716" cy="43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46" tIns="46446" rIns="46446" bIns="4644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2. Store of value</a:t>
          </a:r>
          <a:endParaRPr lang="en-US" sz="2200" kern="1200" dirty="0"/>
        </a:p>
      </dsp:txBody>
      <dsp:txXfrm>
        <a:off x="506882" y="548761"/>
        <a:ext cx="6706716" cy="438859"/>
      </dsp:txXfrm>
    </dsp:sp>
    <dsp:sp modelId="{94BCAE28-8698-4F36-B488-31CEE584A341}">
      <dsp:nvSpPr>
        <dsp:cNvPr id="0" name=""/>
        <dsp:cNvSpPr/>
      </dsp:nvSpPr>
      <dsp:spPr>
        <a:xfrm>
          <a:off x="0" y="1063999"/>
          <a:ext cx="7213599" cy="4388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4EDE5-F65F-4BC3-B5E8-F4B068F3C4F0}">
      <dsp:nvSpPr>
        <dsp:cNvPr id="0" name=""/>
        <dsp:cNvSpPr/>
      </dsp:nvSpPr>
      <dsp:spPr>
        <a:xfrm>
          <a:off x="132754" y="1196078"/>
          <a:ext cx="241372" cy="2413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0E56B8-842B-4857-B912-D25C6E1EFFA8}">
      <dsp:nvSpPr>
        <dsp:cNvPr id="0" name=""/>
        <dsp:cNvSpPr/>
      </dsp:nvSpPr>
      <dsp:spPr>
        <a:xfrm>
          <a:off x="506882" y="1097335"/>
          <a:ext cx="6706716" cy="4388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6446" tIns="46446" rIns="46446" bIns="46446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3. Unit of account</a:t>
          </a:r>
          <a:endParaRPr lang="en-US" sz="2200" kern="1200" dirty="0"/>
        </a:p>
      </dsp:txBody>
      <dsp:txXfrm>
        <a:off x="506882" y="1097335"/>
        <a:ext cx="6706716" cy="4388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3123BE-C8AF-4698-9DB1-109FA6BA51A2}">
      <dsp:nvSpPr>
        <dsp:cNvPr id="0" name=""/>
        <dsp:cNvSpPr/>
      </dsp:nvSpPr>
      <dsp:spPr>
        <a:xfrm>
          <a:off x="973896" y="261745"/>
          <a:ext cx="810000" cy="81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7A9628-7BF1-4B37-ABE3-F81CA4EE41EE}">
      <dsp:nvSpPr>
        <dsp:cNvPr id="0" name=""/>
        <dsp:cNvSpPr/>
      </dsp:nvSpPr>
      <dsp:spPr>
        <a:xfrm>
          <a:off x="478896" y="134675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dirty="0"/>
            <a:t>1. Medium of exchange</a:t>
          </a:r>
          <a:endParaRPr lang="en-US" sz="2300" kern="1200" dirty="0"/>
        </a:p>
      </dsp:txBody>
      <dsp:txXfrm>
        <a:off x="478896" y="1346756"/>
        <a:ext cx="1800000" cy="720000"/>
      </dsp:txXfrm>
    </dsp:sp>
    <dsp:sp modelId="{40033B02-4700-487A-8A19-49F89F3EECEB}">
      <dsp:nvSpPr>
        <dsp:cNvPr id="0" name=""/>
        <dsp:cNvSpPr/>
      </dsp:nvSpPr>
      <dsp:spPr>
        <a:xfrm>
          <a:off x="3088896" y="261745"/>
          <a:ext cx="810000" cy="81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6D2CBE-6B25-467F-AC00-7AD817895D2C}">
      <dsp:nvSpPr>
        <dsp:cNvPr id="0" name=""/>
        <dsp:cNvSpPr/>
      </dsp:nvSpPr>
      <dsp:spPr>
        <a:xfrm>
          <a:off x="2593896" y="134675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2. Store of value</a:t>
          </a:r>
          <a:endParaRPr lang="en-US" sz="2300" kern="1200" dirty="0"/>
        </a:p>
      </dsp:txBody>
      <dsp:txXfrm>
        <a:off x="2593896" y="1346756"/>
        <a:ext cx="1800000" cy="720000"/>
      </dsp:txXfrm>
    </dsp:sp>
    <dsp:sp modelId="{8119F931-B249-4110-AB46-24BA35738623}">
      <dsp:nvSpPr>
        <dsp:cNvPr id="0" name=""/>
        <dsp:cNvSpPr/>
      </dsp:nvSpPr>
      <dsp:spPr>
        <a:xfrm>
          <a:off x="2031396" y="2516756"/>
          <a:ext cx="810000" cy="81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806077-2E93-4A46-9DCE-99DE943ADFB9}">
      <dsp:nvSpPr>
        <dsp:cNvPr id="0" name=""/>
        <dsp:cNvSpPr/>
      </dsp:nvSpPr>
      <dsp:spPr>
        <a:xfrm>
          <a:off x="1536396" y="3601767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3. Unit of account</a:t>
          </a:r>
          <a:endParaRPr lang="en-US" sz="2300" kern="1200" dirty="0"/>
        </a:p>
      </dsp:txBody>
      <dsp:txXfrm>
        <a:off x="1536396" y="3601767"/>
        <a:ext cx="1800000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3C901-042A-4152-BD27-6BF7F6FD2286}">
      <dsp:nvSpPr>
        <dsp:cNvPr id="0" name=""/>
        <dsp:cNvSpPr/>
      </dsp:nvSpPr>
      <dsp:spPr>
        <a:xfrm>
          <a:off x="1092200" y="0"/>
          <a:ext cx="6045200" cy="377825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085EB8-0F15-4AA3-A134-5C3550AEADD4}">
      <dsp:nvSpPr>
        <dsp:cNvPr id="0" name=""/>
        <dsp:cNvSpPr/>
      </dsp:nvSpPr>
      <dsp:spPr>
        <a:xfrm>
          <a:off x="1859940" y="2607748"/>
          <a:ext cx="157175" cy="1571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3ECA58-9908-443A-A553-A3ADF92A30A6}">
      <dsp:nvSpPr>
        <dsp:cNvPr id="0" name=""/>
        <dsp:cNvSpPr/>
      </dsp:nvSpPr>
      <dsp:spPr>
        <a:xfrm>
          <a:off x="1938528" y="2686335"/>
          <a:ext cx="1408531" cy="1091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284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Prudent Savings (not immediate consumption)</a:t>
          </a:r>
        </a:p>
      </dsp:txBody>
      <dsp:txXfrm>
        <a:off x="1938528" y="2686335"/>
        <a:ext cx="1408531" cy="1091914"/>
      </dsp:txXfrm>
    </dsp:sp>
    <dsp:sp modelId="{670D31D1-C04C-4940-827F-204B64FC74A2}">
      <dsp:nvSpPr>
        <dsp:cNvPr id="0" name=""/>
        <dsp:cNvSpPr/>
      </dsp:nvSpPr>
      <dsp:spPr>
        <a:xfrm>
          <a:off x="3247313" y="1580819"/>
          <a:ext cx="284124" cy="2841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D8B81D-2B78-4858-BBC7-D18191D8741E}">
      <dsp:nvSpPr>
        <dsp:cNvPr id="0" name=""/>
        <dsp:cNvSpPr/>
      </dsp:nvSpPr>
      <dsp:spPr>
        <a:xfrm>
          <a:off x="3389376" y="1722881"/>
          <a:ext cx="1450848" cy="20553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552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Diversified Investment </a:t>
          </a:r>
        </a:p>
      </dsp:txBody>
      <dsp:txXfrm>
        <a:off x="3389376" y="1722881"/>
        <a:ext cx="1450848" cy="2055368"/>
      </dsp:txXfrm>
    </dsp:sp>
    <dsp:sp modelId="{DE66E9F8-2950-4679-9795-20EA07DCBBB0}">
      <dsp:nvSpPr>
        <dsp:cNvPr id="0" name=""/>
        <dsp:cNvSpPr/>
      </dsp:nvSpPr>
      <dsp:spPr>
        <a:xfrm>
          <a:off x="4915789" y="955897"/>
          <a:ext cx="392938" cy="39293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CB3938-68EA-43EC-A977-50F01B85CD12}">
      <dsp:nvSpPr>
        <dsp:cNvPr id="0" name=""/>
        <dsp:cNvSpPr/>
      </dsp:nvSpPr>
      <dsp:spPr>
        <a:xfrm>
          <a:off x="5112258" y="1152366"/>
          <a:ext cx="1450848" cy="26258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821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Growth and prosperity</a:t>
          </a:r>
        </a:p>
      </dsp:txBody>
      <dsp:txXfrm>
        <a:off x="5112258" y="1152366"/>
        <a:ext cx="1450848" cy="26258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8F6DAF-C219-4CA6-B6CE-7A531D790005}">
      <dsp:nvSpPr>
        <dsp:cNvPr id="0" name=""/>
        <dsp:cNvSpPr/>
      </dsp:nvSpPr>
      <dsp:spPr>
        <a:xfrm>
          <a:off x="0" y="500"/>
          <a:ext cx="2857500" cy="117144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891073-5CA3-4A72-81BF-676BC478B811}">
      <dsp:nvSpPr>
        <dsp:cNvPr id="0" name=""/>
        <dsp:cNvSpPr/>
      </dsp:nvSpPr>
      <dsp:spPr>
        <a:xfrm>
          <a:off x="354360" y="264074"/>
          <a:ext cx="644292" cy="6442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5AAE2-2EF2-4592-93CB-AA8AB702D82A}">
      <dsp:nvSpPr>
        <dsp:cNvPr id="0" name=""/>
        <dsp:cNvSpPr/>
      </dsp:nvSpPr>
      <dsp:spPr>
        <a:xfrm>
          <a:off x="1353013" y="500"/>
          <a:ext cx="1504486" cy="117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77" tIns="123977" rIns="123977" bIns="12397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Transparent</a:t>
          </a:r>
        </a:p>
      </dsp:txBody>
      <dsp:txXfrm>
        <a:off x="1353013" y="500"/>
        <a:ext cx="1504486" cy="1171440"/>
      </dsp:txXfrm>
    </dsp:sp>
    <dsp:sp modelId="{9B81E011-1338-482B-91BE-25E43F8FDB1A}">
      <dsp:nvSpPr>
        <dsp:cNvPr id="0" name=""/>
        <dsp:cNvSpPr/>
      </dsp:nvSpPr>
      <dsp:spPr>
        <a:xfrm>
          <a:off x="0" y="1464800"/>
          <a:ext cx="2857500" cy="1171440"/>
        </a:xfrm>
        <a:prstGeom prst="roundRect">
          <a:avLst>
            <a:gd name="adj" fmla="val 1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7A0B8-8583-475D-8CBB-5A695BEE3177}">
      <dsp:nvSpPr>
        <dsp:cNvPr id="0" name=""/>
        <dsp:cNvSpPr/>
      </dsp:nvSpPr>
      <dsp:spPr>
        <a:xfrm>
          <a:off x="354360" y="1728374"/>
          <a:ext cx="644292" cy="6442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14B97F-5964-4BAD-B75F-6408D180582A}">
      <dsp:nvSpPr>
        <dsp:cNvPr id="0" name=""/>
        <dsp:cNvSpPr/>
      </dsp:nvSpPr>
      <dsp:spPr>
        <a:xfrm>
          <a:off x="1353013" y="1464800"/>
          <a:ext cx="1504486" cy="117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77" tIns="123977" rIns="123977" bIns="12397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Authenticated</a:t>
          </a:r>
        </a:p>
      </dsp:txBody>
      <dsp:txXfrm>
        <a:off x="1353013" y="1464800"/>
        <a:ext cx="1504486" cy="1171440"/>
      </dsp:txXfrm>
    </dsp:sp>
    <dsp:sp modelId="{D69D0AB0-BB58-4AEA-AF1F-79C616326DB4}">
      <dsp:nvSpPr>
        <dsp:cNvPr id="0" name=""/>
        <dsp:cNvSpPr/>
      </dsp:nvSpPr>
      <dsp:spPr>
        <a:xfrm>
          <a:off x="0" y="2929101"/>
          <a:ext cx="2857500" cy="1171440"/>
        </a:xfrm>
        <a:prstGeom prst="roundRect">
          <a:avLst>
            <a:gd name="adj" fmla="val 1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0C6E0-A949-44C2-B9AB-F29B64E9161F}">
      <dsp:nvSpPr>
        <dsp:cNvPr id="0" name=""/>
        <dsp:cNvSpPr/>
      </dsp:nvSpPr>
      <dsp:spPr>
        <a:xfrm>
          <a:off x="354360" y="3192675"/>
          <a:ext cx="644292" cy="6442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72E160-5DAB-447A-AAF7-232D2A2E308F}">
      <dsp:nvSpPr>
        <dsp:cNvPr id="0" name=""/>
        <dsp:cNvSpPr/>
      </dsp:nvSpPr>
      <dsp:spPr>
        <a:xfrm>
          <a:off x="1353013" y="2929101"/>
          <a:ext cx="1504486" cy="11714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977" tIns="123977" rIns="123977" bIns="123977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Can be audited</a:t>
          </a:r>
        </a:p>
      </dsp:txBody>
      <dsp:txXfrm>
        <a:off x="1353013" y="2929101"/>
        <a:ext cx="1504486" cy="1171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7AA5DFF-1E16-7F4C-8980-AB1611AD8891}" type="datetime1">
              <a:rPr lang="en-US"/>
              <a:pPr>
                <a:defRPr/>
              </a:pPr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7724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367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05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8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815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500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5320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929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83F68B-FDA9-C243-94A1-26FE62BE8226}" type="slidenum">
              <a:rPr lang="en-US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78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6600" b="1" i="0">
                <a:solidFill>
                  <a:srgbClr val="005CB8"/>
                </a:solidFill>
                <a:effectLst>
                  <a:outerShdw blurRad="50800" dist="50800" dir="5400000" algn="ctr" rotWithShape="0">
                    <a:srgbClr val="000000">
                      <a:alpha val="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D6808-EE8B-4B21-B316-E851CAFC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701DF-4C72-4672-94AF-5580460EF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4989D-2723-4BD6-8749-DBDE85603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DB9F-A80C-48D6-AE87-0ED488BD94D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D8221-CAB4-4222-B8E2-BA69D0B2E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5650-A60C-4E81-9EDF-50C180002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A41F-B163-4EED-9BB3-C14B45D26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47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2DB9F-A80C-48D6-AE87-0ED488BD94D9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1A41F-B163-4EED-9BB3-C14B45D26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29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06984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threePt" dir="t"/>
            </a:scene3d>
            <a:sp3d>
              <a:bevelT w="0"/>
            </a:sp3d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2055038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/>
  <p:txStyles>
    <p:titleStyle>
      <a:lvl1pPr algn="ctr" rtl="0" fontAlgn="base">
        <a:lnSpc>
          <a:spcPts val="5700"/>
        </a:lnSpc>
        <a:spcBef>
          <a:spcPct val="0"/>
        </a:spcBef>
        <a:spcAft>
          <a:spcPct val="0"/>
        </a:spcAft>
        <a:defRPr sz="6600" b="1" i="0" kern="1200">
          <a:solidFill>
            <a:srgbClr val="005CB8"/>
          </a:solidFill>
          <a:effectLst>
            <a:glow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  <a:latin typeface="Calibri" panose="020F0502020204030204" pitchFamily="34" charset="0"/>
          <a:ea typeface="ＭＳ Ｐゴシック" pitchFamily="-108" charset="-128"/>
          <a:cs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1pPr>
      <a:lvl2pPr marL="742950" indent="-28575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2pPr>
      <a:lvl3pPr marL="11430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•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3pPr>
      <a:lvl4pPr marL="16002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–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4pPr>
      <a:lvl5pPr marL="2057400" indent="-228600" algn="l" rtl="0" fontAlgn="base">
        <a:spcBef>
          <a:spcPts val="0"/>
        </a:spcBef>
        <a:spcAft>
          <a:spcPts val="1800"/>
        </a:spcAft>
        <a:buFont typeface="Arial" pitchFamily="-108" charset="0"/>
        <a:buChar char="»"/>
        <a:defRPr sz="2800" b="0" i="0" kern="1200">
          <a:solidFill>
            <a:schemeClr val="tx1"/>
          </a:solidFill>
          <a:latin typeface="Calibri Light" panose="020F0302020204030204" pitchFamily="34" charset="0"/>
          <a:ea typeface="ＭＳ Ｐゴシック" pitchFamily="-108" charset="-128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flg.uk.com/blog/should-cryptocurrency-be-part-my-divorce-settlement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louisfed.org/publications/central-banker/fall-2014/bitcoin-and-beyond-the-possibilities-and-pitfalls-of-virtual-currencies" TargetMode="External"/><Relationship Id="rId2" Type="http://schemas.openxmlformats.org/officeDocument/2006/relationships/hyperlink" Target="https://www.technologyreview.com/magazines/the-blockchain-issue/" TargetMode="Externa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hyperlink" Target="https://publicdomainpictures.net/view-image.php?image=146223&amp;picture=boat-anchor-chain" TargetMode="External"/><Relationship Id="rId7" Type="http://schemas.openxmlformats.org/officeDocument/2006/relationships/diagramLayout" Target="../diagrams/layout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Relationship Id="rId6" Type="http://schemas.openxmlformats.org/officeDocument/2006/relationships/diagramData" Target="../diagrams/data4.xml"/><Relationship Id="rId11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Anchor_Iron,_Greenwich.jpg" TargetMode="External"/><Relationship Id="rId10" Type="http://schemas.microsoft.com/office/2007/relationships/diagramDrawing" Target="../diagrams/drawing4.xml"/><Relationship Id="rId4" Type="http://schemas.openxmlformats.org/officeDocument/2006/relationships/image" Target="../media/image29.jpg"/><Relationship Id="rId9" Type="http://schemas.openxmlformats.org/officeDocument/2006/relationships/diagramColors" Target="../diagrams/colors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conedlink.org/membership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conedlink.org/professional-development/professional-development-upcoming/?view-by=dayGridMonth&amp;currentStart=2020-Mar-1&amp;activeStart=2020-Mar-1&amp;activeEnd=2020-Apr-1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onedlink.org/professional-developmen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P_hGPQVLp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files.stlouisfed.org/files/htdocs/publications/page1-econ/2018/03/01/bitcoin-money-or-financial-investment_SE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resources/local-affiliat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councilforeconed.org/wp-content/uploads/2012/03/voluntary-national-content-standards-2010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sed.gov/curriculum-instructio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6355" y="2667000"/>
            <a:ext cx="6811241" cy="2601191"/>
          </a:xfrm>
        </p:spPr>
        <p:txBody>
          <a:bodyPr rtlCol="0"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br>
              <a:rPr lang="en-US" sz="6000" dirty="0"/>
            </a:br>
            <a:br>
              <a:rPr lang="en-US" sz="6000" dirty="0"/>
            </a:br>
            <a:br>
              <a:rPr lang="en-US" sz="4400" dirty="0"/>
            </a:br>
            <a:r>
              <a:rPr lang="en-US" sz="2200" i="1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Presented by  Tawni Hunt Ferrarini, PhD</a:t>
            </a:r>
            <a:br>
              <a:rPr lang="en-US" sz="1600" dirty="0"/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June 15, 2021</a:t>
            </a:r>
            <a:br>
              <a:rPr lang="en-US" sz="16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ＭＳ Ｐゴシック"/>
                <a:cs typeface="Calibri"/>
              </a:rPr>
              <a:t>tferrarini@lindenwood.edu</a:t>
            </a:r>
            <a:endParaRPr lang="en-US" sz="2200" dirty="0">
              <a:ln w="11430"/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FEBD72-193E-4C5B-9FC0-B2D98CE37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632" y="1305792"/>
            <a:ext cx="6640736" cy="2763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AD29B6-BF3B-4407-9E75-52DF8E3B2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5F8BA08-3E38-4B70-B93A-74F08E0922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8656" y="260019"/>
            <a:ext cx="8375586" cy="5933012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DB2CBF-C866-48E6-8FFB-06322414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73" y="470792"/>
            <a:ext cx="2245179" cy="5438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Three </a:t>
            </a:r>
            <a:r>
              <a:rPr lang="en-US" sz="2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Functions of Sound Money in Modern Society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7F1B33-79AB-4A71-8CEC-4546D709B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125" y="2874481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D02A5E-2D86-4B96-83DD-EB906AB4F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8348656"/>
              </p:ext>
            </p:extLst>
          </p:nvPr>
        </p:nvGraphicFramePr>
        <p:xfrm>
          <a:off x="3394710" y="1369230"/>
          <a:ext cx="4872793" cy="45835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9FA78C6-A3DC-4EBB-85D2-C70076355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49" y="136099"/>
            <a:ext cx="9144000" cy="1136323"/>
          </a:xfrm>
          <a:prstGeom prst="rect">
            <a:avLst/>
          </a:prstGeom>
        </p:spPr>
      </p:pic>
      <p:pic>
        <p:nvPicPr>
          <p:cNvPr id="2050" name="Picture 2" descr="A Beginner's Guide to Investing in Foreign Currency - SmartAsset">
            <a:extLst>
              <a:ext uri="{FF2B5EF4-FFF2-40B4-BE49-F238E27FC236}">
                <a16:creationId xmlns:a16="http://schemas.microsoft.com/office/drawing/2014/main" id="{05C94271-C140-453B-97D6-5F97E417D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04" y="4259407"/>
            <a:ext cx="2886075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66554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D0877-09B9-4B79-92EA-5575B60A2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03" y="1288688"/>
            <a:ext cx="8229600" cy="1143000"/>
          </a:xfrm>
        </p:spPr>
        <p:txBody>
          <a:bodyPr/>
          <a:lstStyle/>
          <a:p>
            <a:pPr>
              <a:lnSpc>
                <a:spcPts val="4500"/>
              </a:lnSpc>
            </a:pPr>
            <a:r>
              <a:rPr lang="en-US" sz="5400" dirty="0"/>
              <a:t>Assessment for Sound Money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EA94-0354-4A60-A022-59EE9EA19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77440"/>
            <a:ext cx="8229600" cy="377952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Have you purchased a good or service using a cryptocurrency?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Would you accept payment in Bitcoin for one month of work?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Would you build up your retirement account using cryptocurrency?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AFA11AC-58E5-4A89-AE79-CD555DFB8F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58" y="5270479"/>
            <a:ext cx="1170469" cy="117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5851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4041F-17E4-4B81-BFED-F85EE606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530" y="1145662"/>
            <a:ext cx="8229600" cy="1143000"/>
          </a:xfrm>
        </p:spPr>
        <p:txBody>
          <a:bodyPr/>
          <a:lstStyle/>
          <a:p>
            <a:pPr>
              <a:lnSpc>
                <a:spcPts val="4100"/>
              </a:lnSpc>
            </a:pPr>
            <a:r>
              <a:rPr lang="en-US" sz="4800" dirty="0"/>
              <a:t>Growth through Savings and Investment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6AD709-3C67-4E75-80E8-E643ED948F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6510561"/>
              </p:ext>
            </p:extLst>
          </p:nvPr>
        </p:nvGraphicFramePr>
        <p:xfrm>
          <a:off x="457200" y="2378075"/>
          <a:ext cx="8229600" cy="377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CCF2BE9-877B-4CC6-847F-B593125ACCF6}"/>
              </a:ext>
            </a:extLst>
          </p:cNvPr>
          <p:cNvSpPr txBox="1"/>
          <p:nvPr/>
        </p:nvSpPr>
        <p:spPr>
          <a:xfrm>
            <a:off x="4955764" y="5232995"/>
            <a:ext cx="379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Production is based on comparative advantage and people trade for the rest</a:t>
            </a:r>
          </a:p>
        </p:txBody>
      </p:sp>
    </p:spTree>
    <p:extLst>
      <p:ext uri="{BB962C8B-B14F-4D97-AF65-F5344CB8AC3E}">
        <p14:creationId xmlns:p14="http://schemas.microsoft.com/office/powerpoint/2010/main" val="5487747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10ACF-ECA2-4238-B05A-6878709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1235075"/>
            <a:ext cx="8229600" cy="1143000"/>
          </a:xfrm>
        </p:spPr>
        <p:txBody>
          <a:bodyPr/>
          <a:lstStyle/>
          <a:p>
            <a:r>
              <a:rPr lang="en-US" dirty="0"/>
              <a:t>Saving/Dissaving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B4C1EB-E504-4CEF-B066-22B19C7076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6368" y="2173679"/>
            <a:ext cx="8531261" cy="4248636"/>
          </a:xfrm>
        </p:spPr>
      </p:pic>
    </p:spTree>
    <p:extLst>
      <p:ext uri="{BB962C8B-B14F-4D97-AF65-F5344CB8AC3E}">
        <p14:creationId xmlns:p14="http://schemas.microsoft.com/office/powerpoint/2010/main" val="1844908992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AC044613-7A7F-43D3-A41F-45D314627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7781" r="17005" b="-1"/>
          <a:stretch/>
        </p:blipFill>
        <p:spPr>
          <a:xfrm>
            <a:off x="-2286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8E1A65-1E45-4274-A282-C0E5B5873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5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From the local store to installment credit to small loans to credit cards to cryptocurrency</a:t>
            </a:r>
          </a:p>
        </p:txBody>
      </p:sp>
    </p:spTree>
    <p:extLst>
      <p:ext uri="{BB962C8B-B14F-4D97-AF65-F5344CB8AC3E}">
        <p14:creationId xmlns:p14="http://schemas.microsoft.com/office/powerpoint/2010/main" val="117856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62B9258-873B-4B83-A53E-6694CAC7E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18093" y="2632569"/>
            <a:ext cx="2568080" cy="2568080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D87F49-FACB-4230-971F-C471F921B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321138"/>
            <a:ext cx="7773338" cy="1197133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cryptocurrency?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6343D-1518-4363-8EEE-A1EABEB594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31" y="2632570"/>
            <a:ext cx="3645370" cy="2568080"/>
          </a:xfrm>
        </p:spPr>
        <p:txBody>
          <a:bodyPr>
            <a:normAutofit fontScale="32500" lnSpcReduction="20000"/>
          </a:bodyPr>
          <a:lstStyle/>
          <a:p>
            <a:r>
              <a:rPr lang="en-US" sz="5000" dirty="0"/>
              <a:t>Cryptocurrency is a peer-to-peer electronic cash system.</a:t>
            </a:r>
          </a:p>
          <a:p>
            <a:pPr lvl="1"/>
            <a:r>
              <a:rPr lang="en-US" sz="5000" dirty="0"/>
              <a:t>Provides an alternative to the current system of money</a:t>
            </a:r>
          </a:p>
          <a:p>
            <a:pPr lvl="1"/>
            <a:r>
              <a:rPr lang="en-US" sz="5000" dirty="0"/>
              <a:t>Do not have to go through the central banking system, a financial institution, or electronic payment system such as </a:t>
            </a:r>
            <a:r>
              <a:rPr lang="en-US" sz="5000" dirty="0" err="1"/>
              <a:t>Paypal</a:t>
            </a:r>
            <a:r>
              <a:rPr lang="en-US" sz="5000" dirty="0"/>
              <a:t>*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683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23ED5-C3F2-4AAB-B6DF-663D59764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22" y="1577861"/>
            <a:ext cx="2049187" cy="3684702"/>
          </a:xfrm>
        </p:spPr>
        <p:txBody>
          <a:bodyPr anchor="b"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bitcoin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38782-D557-460E-BFEA-CF3CE45BD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4308" y="1577861"/>
            <a:ext cx="4685792" cy="3622789"/>
          </a:xfrm>
        </p:spPr>
        <p:txBody>
          <a:bodyPr anchor="ctr">
            <a:normAutofit fontScale="62500" lnSpcReduction="20000"/>
          </a:bodyPr>
          <a:lstStyle/>
          <a:p>
            <a:r>
              <a:rPr lang="en-US" dirty="0"/>
              <a:t>Bitcoin is the most notable cryptocurrency. There thousands of others.</a:t>
            </a:r>
          </a:p>
          <a:p>
            <a:pPr lvl="1"/>
            <a:r>
              <a:rPr lang="en-US" dirty="0"/>
              <a:t>Was introduced by “</a:t>
            </a:r>
            <a:r>
              <a:rPr lang="en-US" b="1" dirty="0"/>
              <a:t>Satoshi Nakamoto</a:t>
            </a:r>
            <a:r>
              <a:rPr lang="en-US" dirty="0"/>
              <a:t>” in late 2008 and early 2009 </a:t>
            </a:r>
          </a:p>
          <a:p>
            <a:pPr lvl="1"/>
            <a:r>
              <a:rPr lang="en-US" dirty="0"/>
              <a:t>Concurrent with the </a:t>
            </a:r>
            <a:r>
              <a:rPr lang="en-US" b="1" dirty="0"/>
              <a:t>Great Recession of 2008</a:t>
            </a:r>
          </a:p>
          <a:p>
            <a:pPr lvl="1"/>
            <a:r>
              <a:rPr lang="en-US" dirty="0"/>
              <a:t>Thousands of competitive cryptocurrencies exist, including  </a:t>
            </a:r>
            <a:r>
              <a:rPr lang="en-US" b="1" dirty="0"/>
              <a:t>ETHEREUM, LITECOIN, DOGECOIN, and others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9815F-E11C-41CB-B07A-091A8988B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77" y="2145723"/>
            <a:ext cx="3625863" cy="2170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53DE92-1C8B-478C-8103-A60DA74394AA}"/>
              </a:ext>
            </a:extLst>
          </p:cNvPr>
          <p:cNvSpPr txBox="1"/>
          <p:nvPr/>
        </p:nvSpPr>
        <p:spPr>
          <a:xfrm>
            <a:off x="296141" y="4551218"/>
            <a:ext cx="3438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source: </a:t>
            </a:r>
            <a:r>
              <a:rPr lang="en-US" sz="800" dirty="0">
                <a:hlinkClick r:id="rId3"/>
              </a:rPr>
              <a:t>https://www.iflg.uk.com/blog/should-cryptocurrency-be-part-my-divorce-settlement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6199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3CEF8-88AD-4723-AD8E-659FBC62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What is blockchain</a:t>
            </a:r>
            <a:r>
              <a:rPr lang="en-US" sz="4800" baseline="0" dirty="0"/>
              <a:t> technology?</a:t>
            </a:r>
            <a:endParaRPr lang="en-US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FEB85-DD23-4418-B6A0-250A909B1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Blockchain describes the computerized networks that allow peer-to-peer transactions without central planners, government, banks, or financial intermediaries of any type.</a:t>
            </a:r>
          </a:p>
          <a:p>
            <a:r>
              <a:rPr lang="en-US" dirty="0"/>
              <a:t>It is maintained by a network of computer “geeks” or “geniuses” known as miners. They are paid cryptocurrency for their work.</a:t>
            </a:r>
          </a:p>
          <a:p>
            <a:pPr marL="0" indent="0" algn="ctr">
              <a:buNone/>
            </a:pPr>
            <a:r>
              <a:rPr lang="en-US" i="1" dirty="0"/>
              <a:t>References:  </a:t>
            </a:r>
          </a:p>
          <a:p>
            <a:r>
              <a:rPr lang="en-US" dirty="0">
                <a:hlinkClick r:id="rId2"/>
              </a:rPr>
              <a:t>Explainer: What is a blockchain?</a:t>
            </a:r>
            <a:r>
              <a:rPr lang="en-US" dirty="0"/>
              <a:t> - MIT Technology Review, June 14, 2021</a:t>
            </a:r>
          </a:p>
          <a:p>
            <a:r>
              <a:rPr lang="en-US" dirty="0">
                <a:hlinkClick r:id="rId3"/>
              </a:rPr>
              <a:t>Bitcoin and Beyond: The Possibilities and Pitfalls of Virtual Currencies </a:t>
            </a:r>
            <a:r>
              <a:rPr lang="en-US" dirty="0"/>
              <a:t>– Federal Reserve Bank of St. Louis, October 21, 2014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5581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9143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921FE6-8B63-4458-A6B7-B86EB9F24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8651" y="609600"/>
            <a:ext cx="3805857" cy="1602964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Three traits of cryptocurrency in a blockchain </a:t>
            </a:r>
            <a:br>
              <a:rPr lang="en-US" sz="17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 decades old computerized network)</a:t>
            </a:r>
          </a:p>
        </p:txBody>
      </p:sp>
      <p:pic>
        <p:nvPicPr>
          <p:cNvPr id="8" name="Picture 7" descr="A buoy in the water&#10;&#10;Description automatically generated with medium confidence">
            <a:extLst>
              <a:ext uri="{FF2B5EF4-FFF2-40B4-BE49-F238E27FC236}">
                <a16:creationId xmlns:a16="http://schemas.microsoft.com/office/drawing/2014/main" id="{D501DEAA-640C-4D06-9789-BB0B956624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3370" r="23896"/>
          <a:stretch/>
        </p:blipFill>
        <p:spPr>
          <a:xfrm>
            <a:off x="2" y="1"/>
            <a:ext cx="2771774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5AAFAE4C-A335-4CE0-9972-ECAE02B27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8781" r="12049"/>
          <a:stretch/>
        </p:blipFill>
        <p:spPr>
          <a:xfrm>
            <a:off x="6435350" y="10"/>
            <a:ext cx="2708650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BA8D946-03A3-425C-859B-5B54370DFB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014350"/>
              </p:ext>
            </p:extLst>
          </p:nvPr>
        </p:nvGraphicFramePr>
        <p:xfrm>
          <a:off x="3149224" y="2147357"/>
          <a:ext cx="2857500" cy="4101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447386F-7A3A-46C6-AF03-362E5DE2F645}"/>
              </a:ext>
            </a:extLst>
          </p:cNvPr>
          <p:cNvSpPr txBox="1"/>
          <p:nvPr/>
        </p:nvSpPr>
        <p:spPr>
          <a:xfrm>
            <a:off x="6836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  <a:hlinkClick r:id="rId5" tooltip="https://commons.wikimedia.org/wiki/File:Anchor_Iron,_Greenwich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latin typeface="+mn-lt"/>
                <a:ea typeface="+mn-ea"/>
                <a:cs typeface="+mn-cs"/>
                <a:hlinkClick r:id="rId11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652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0F9E70-D071-4865-9684-07D49A13C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90" y="2664150"/>
            <a:ext cx="2406858" cy="1203429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9862C0-3A93-41B0-B9BA-F3F5AC7DD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90" y="3943966"/>
            <a:ext cx="2406858" cy="897692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718DD7-D878-49CA-BD57-1E094BCD5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045" y="2819587"/>
            <a:ext cx="2406865" cy="870568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FB496D-57DE-4977-A3CF-E5411B535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5045" y="4334730"/>
            <a:ext cx="2406865" cy="565090"/>
          </a:xfrm>
          <a:prstGeom prst="roundRect">
            <a:avLst>
              <a:gd name="adj" fmla="val 5301"/>
            </a:avLst>
          </a:prstGeom>
          <a:ln w="82550" cap="sq">
            <a:noFill/>
            <a:miter lim="800000"/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79B0C3-0AB6-49AF-A7A4-BBCFCF9E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8533" y="1337874"/>
            <a:ext cx="2592869" cy="1180397"/>
          </a:xfrm>
        </p:spPr>
        <p:txBody>
          <a:bodyPr>
            <a:normAutofit/>
          </a:bodyPr>
          <a:lstStyle/>
          <a:p>
            <a:pPr algn="l"/>
            <a:r>
              <a:rPr lang="en-US" sz="2400"/>
              <a:t>Who uses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AF6B6-D16F-4B6A-B713-60C54050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5741" y="2375119"/>
            <a:ext cx="2592869" cy="2910982"/>
          </a:xfrm>
        </p:spPr>
        <p:txBody>
          <a:bodyPr>
            <a:normAutofit/>
          </a:bodyPr>
          <a:lstStyle/>
          <a:p>
            <a:r>
              <a:rPr lang="en-US" sz="1400" dirty="0"/>
              <a:t>Peer-to-peer exchanges</a:t>
            </a:r>
          </a:p>
          <a:p>
            <a:r>
              <a:rPr lang="en-US" sz="1400" dirty="0"/>
              <a:t>A few retailers like Overstock, Expedia, Dish, subway, and Microsoft</a:t>
            </a:r>
          </a:p>
          <a:p>
            <a:r>
              <a:rPr lang="en-US" sz="1400" dirty="0"/>
              <a:t>Mt. </a:t>
            </a:r>
            <a:r>
              <a:rPr lang="en-US" sz="1400" dirty="0" err="1"/>
              <a:t>Gox</a:t>
            </a:r>
            <a:r>
              <a:rPr lang="en-US" sz="1400" dirty="0"/>
              <a:t> (2010-14), the largest Bitcoin exchange which was based in Tokyo, Japan</a:t>
            </a:r>
          </a:p>
        </p:txBody>
      </p:sp>
      <p:pic>
        <p:nvPicPr>
          <p:cNvPr id="16" name="Picture 2" descr="MtGox.png">
            <a:extLst>
              <a:ext uri="{FF2B5EF4-FFF2-40B4-BE49-F238E27FC236}">
                <a16:creationId xmlns:a16="http://schemas.microsoft.com/office/drawing/2014/main" id="{F14F6A92-F0FB-4F6C-AD24-1BD63E073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61" y="4719782"/>
            <a:ext cx="1445895" cy="72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6C2B7B-C159-43BF-945E-D30664E98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7181" y="1314450"/>
            <a:ext cx="3771900" cy="13056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4E81E4-E460-4E17-BDEB-D0CCA03CD85D}"/>
              </a:ext>
            </a:extLst>
          </p:cNvPr>
          <p:cNvSpPr txBox="1"/>
          <p:nvPr/>
        </p:nvSpPr>
        <p:spPr>
          <a:xfrm>
            <a:off x="777003" y="5405857"/>
            <a:ext cx="61496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Above is my list from 2018 of retailers accepting Bitcoin.  Little has changed in three years.  </a:t>
            </a:r>
            <a:r>
              <a:rPr lang="en-US" b="1" i="1" dirty="0"/>
              <a:t>See: </a:t>
            </a:r>
            <a:r>
              <a:rPr lang="en-US" dirty="0"/>
              <a:t>https://www.buybitcoinworldwide.com/who-accepts-bitcoin/</a:t>
            </a:r>
          </a:p>
        </p:txBody>
      </p:sp>
    </p:spTree>
    <p:extLst>
      <p:ext uri="{BB962C8B-B14F-4D97-AF65-F5344CB8AC3E}">
        <p14:creationId xmlns:p14="http://schemas.microsoft.com/office/powerpoint/2010/main" val="19966079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2421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spcAft>
                <a:spcPts val="0"/>
              </a:spcAft>
              <a:defRPr/>
            </a:pPr>
            <a:r>
              <a:rPr lang="en-US" sz="4000" dirty="0">
                <a:latin typeface="Calibri"/>
                <a:ea typeface="ＭＳ Ｐゴシック"/>
                <a:cs typeface="Calibri"/>
              </a:rPr>
              <a:t>EconEdLink Membership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482538" y="2114894"/>
            <a:ext cx="8175171" cy="42473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You can now access CEE’s professional development webinars directly on EconEdLink.org! To receive these new professional development benefits, 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become an EconEdLink </a:t>
            </a:r>
            <a:r>
              <a:rPr lang="en-US" b="1" dirty="0">
                <a:latin typeface="Arial"/>
                <a:ea typeface="ＭＳ Ｐゴシック"/>
                <a:cs typeface="Arial"/>
                <a:hlinkClick r:id="rId3"/>
              </a:rPr>
              <a:t>member</a:t>
            </a:r>
            <a:r>
              <a:rPr lang="en-US" dirty="0">
                <a:latin typeface="Arial"/>
                <a:ea typeface="ＭＳ Ｐゴシック"/>
                <a:cs typeface="Arial"/>
              </a:rPr>
              <a:t>. As a member, you will now be able to: 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Automatically receive a professional development certificate via e-mail within 24 hours after viewing any webinar for a minimum of 45 minutes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Register for upcoming webinars with a simple one-click process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Easily download presentations, lesson plan materials and activities for each webinar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Search and view all webinars at your convenience 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Save webinars to your EconEdLink dashboard for easy access to the event</a:t>
            </a:r>
            <a:endParaRPr lang="en-US" dirty="0"/>
          </a:p>
          <a:p>
            <a:endParaRPr lang="en-US" dirty="0">
              <a:latin typeface="Arial"/>
              <a:ea typeface="ＭＳ Ｐゴシック"/>
              <a:cs typeface="Arial"/>
            </a:endParaRPr>
          </a:p>
          <a:p>
            <a:pPr algn="ctr"/>
            <a:r>
              <a:rPr lang="en-US" dirty="0">
                <a:latin typeface="Arial"/>
                <a:ea typeface="ＭＳ Ｐゴシック"/>
                <a:cs typeface="Arial"/>
              </a:rPr>
              <a:t>You may access our new </a:t>
            </a:r>
            <a:r>
              <a:rPr lang="en-US" b="1" dirty="0">
                <a:latin typeface="Arial"/>
                <a:ea typeface="ＭＳ Ｐゴシック"/>
                <a:cs typeface="Arial"/>
              </a:rPr>
              <a:t>Professional Development</a:t>
            </a:r>
            <a:r>
              <a:rPr lang="en-US" dirty="0">
                <a:latin typeface="Arial"/>
                <a:ea typeface="ＭＳ Ｐゴシック"/>
                <a:cs typeface="Arial"/>
              </a:rPr>
              <a:t> page </a:t>
            </a:r>
            <a:r>
              <a:rPr lang="en-US" dirty="0">
                <a:latin typeface="Arial"/>
                <a:ea typeface="ＭＳ Ｐゴシック"/>
                <a:cs typeface="Arial"/>
                <a:hlinkClick r:id="rId4"/>
              </a:rPr>
              <a:t>here</a:t>
            </a:r>
            <a:endParaRPr lang="en-US" dirty="0">
              <a:latin typeface="Arial"/>
              <a:ea typeface="ＭＳ Ｐゴシック"/>
              <a:cs typeface="Arial"/>
            </a:endParaRPr>
          </a:p>
          <a:p>
            <a:endParaRPr lang="en-US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602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940A-6CCE-471D-94C5-AA43700D4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225" y="963613"/>
            <a:ext cx="8229600" cy="1143000"/>
          </a:xfrm>
        </p:spPr>
        <p:txBody>
          <a:bodyPr/>
          <a:lstStyle/>
          <a:p>
            <a:r>
              <a:rPr lang="en-US" sz="5400" dirty="0"/>
              <a:t>Cryptocurrency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95C8A-CCD3-444D-A7D2-649D371F90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B389F5-3483-448A-8D0F-CE727D79EEC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Different than “fiat” money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en-US" dirty="0"/>
              <a:t>A part of a decentralized system subject to no government regulation or insurances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en-US" dirty="0"/>
              <a:t>Network is supported by the transactions by consumers, savers, producers and investors through blockchain technology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DF0DB1-3F0A-4F57-B0E6-2AD57B550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At this time, it is not…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A1E4C3F-5EAA-4814-BE56-ADC7A8243B1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A widely utilized medium of exchange </a:t>
            </a:r>
          </a:p>
          <a:p>
            <a:pPr>
              <a:spcAft>
                <a:spcPts val="1200"/>
              </a:spcAft>
            </a:pPr>
            <a:r>
              <a:rPr lang="en-US" dirty="0"/>
              <a:t>Unit of account</a:t>
            </a:r>
          </a:p>
          <a:p>
            <a:pPr>
              <a:spcAft>
                <a:spcPts val="1200"/>
              </a:spcAft>
            </a:pPr>
            <a:r>
              <a:rPr lang="en-US" dirty="0"/>
              <a:t>Store of value</a:t>
            </a:r>
          </a:p>
        </p:txBody>
      </p:sp>
    </p:spTree>
    <p:extLst>
      <p:ext uri="{BB962C8B-B14F-4D97-AF65-F5344CB8AC3E}">
        <p14:creationId xmlns:p14="http://schemas.microsoft.com/office/powerpoint/2010/main" val="2541937468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3AD-1067-4078-89C8-6AC3F1D7C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34010"/>
            <a:ext cx="8229600" cy="1143000"/>
          </a:xfrm>
        </p:spPr>
        <p:txBody>
          <a:bodyPr/>
          <a:lstStyle/>
          <a:p>
            <a:r>
              <a:rPr lang="en-US" dirty="0"/>
              <a:t>Choose one to feed your family…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D8D9A-3B1D-4FEE-9D1A-70320D64A3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4181581"/>
            <a:ext cx="4859676" cy="1944581"/>
          </a:xfrm>
        </p:spPr>
        <p:txBody>
          <a:bodyPr/>
          <a:lstStyle/>
          <a:p>
            <a:r>
              <a:rPr lang="en-US" sz="4800" dirty="0"/>
              <a:t>$1000 in Bitcoin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352519-8344-4C41-A65D-13734C98256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953250" y="4080731"/>
            <a:ext cx="4041775" cy="3951288"/>
          </a:xfrm>
        </p:spPr>
        <p:txBody>
          <a:bodyPr/>
          <a:lstStyle/>
          <a:p>
            <a:r>
              <a:rPr lang="en-US" sz="4800" dirty="0"/>
              <a:t>$1000 USD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CEEEF20-2F2A-4B2D-A7F8-C30FAEA31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635" y="2045383"/>
            <a:ext cx="18954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80037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3AD-1067-4078-89C8-6AC3F1D7C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069974"/>
            <a:ext cx="9144001" cy="1944581"/>
          </a:xfrm>
        </p:spPr>
        <p:txBody>
          <a:bodyPr/>
          <a:lstStyle/>
          <a:p>
            <a:r>
              <a:rPr lang="en-US" sz="4800" dirty="0"/>
              <a:t>You’re a small business owner in need of specialized computer skills. Who do you hire?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D8D9A-3B1D-4FEE-9D1A-70320D64A3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096" y="3429000"/>
            <a:ext cx="4859676" cy="1944581"/>
          </a:xfrm>
        </p:spPr>
        <p:txBody>
          <a:bodyPr/>
          <a:lstStyle/>
          <a:p>
            <a:r>
              <a:rPr lang="en-US" sz="4800" dirty="0"/>
              <a:t>$1000 in labor services paid only in Bitcoin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352519-8344-4C41-A65D-13734C98256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859676" y="3340992"/>
            <a:ext cx="4041775" cy="3951288"/>
          </a:xfrm>
        </p:spPr>
        <p:txBody>
          <a:bodyPr/>
          <a:lstStyle/>
          <a:p>
            <a:r>
              <a:rPr lang="en-US" sz="4800" dirty="0"/>
              <a:t>$1000 in labor services paid in US Dollars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F62E79A-E87E-4723-8DF1-0A7C38505C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559" y="2482620"/>
            <a:ext cx="1159755" cy="115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72052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3AD-1067-4078-89C8-6AC3F1D7C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069974"/>
            <a:ext cx="9144001" cy="1944581"/>
          </a:xfrm>
        </p:spPr>
        <p:txBody>
          <a:bodyPr/>
          <a:lstStyle/>
          <a:p>
            <a:r>
              <a:rPr lang="en-US" sz="4800" dirty="0"/>
              <a:t>The following falls from the sky! You can pick up only one. Choose.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D8D9A-3B1D-4FEE-9D1A-70320D64A3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41096" y="3429000"/>
            <a:ext cx="4859676" cy="1944581"/>
          </a:xfrm>
        </p:spPr>
        <p:txBody>
          <a:bodyPr/>
          <a:lstStyle/>
          <a:p>
            <a:r>
              <a:rPr lang="en-US" sz="4800" dirty="0"/>
              <a:t>A claim to $1000 worth of Bitcoin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352519-8344-4C41-A65D-13734C98256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859676" y="3340992"/>
            <a:ext cx="4041775" cy="3951288"/>
          </a:xfrm>
        </p:spPr>
        <p:txBody>
          <a:bodyPr/>
          <a:lstStyle/>
          <a:p>
            <a:r>
              <a:rPr lang="en-US" sz="4800" dirty="0"/>
              <a:t>An envelope with $1000 US Dollars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81CA854-6C2A-4A43-B8A5-302C0B3C61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92" y="5243649"/>
            <a:ext cx="1184566" cy="118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914843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8A3AD-1067-4078-89C8-6AC3F1D7C5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1" y="1069974"/>
            <a:ext cx="9144001" cy="1944581"/>
          </a:xfrm>
        </p:spPr>
        <p:txBody>
          <a:bodyPr/>
          <a:lstStyle/>
          <a:p>
            <a:r>
              <a:rPr lang="en-US" sz="4800" dirty="0"/>
              <a:t>Bottom line…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5D8D9A-3B1D-4FEE-9D1A-70320D64A355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0" y="2746753"/>
            <a:ext cx="4859676" cy="1944581"/>
          </a:xfrm>
        </p:spPr>
        <p:txBody>
          <a:bodyPr/>
          <a:lstStyle/>
          <a:p>
            <a:r>
              <a:rPr lang="en-US" sz="4800" dirty="0"/>
              <a:t>Proceed with caution and information. Invest what you can lose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E352519-8344-4C41-A65D-13734C98256F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798084" y="3014555"/>
            <a:ext cx="4041775" cy="3951288"/>
          </a:xfrm>
        </p:spPr>
        <p:txBody>
          <a:bodyPr/>
          <a:lstStyle/>
          <a:p>
            <a:r>
              <a:rPr lang="en-US" sz="4800" dirty="0"/>
              <a:t>Bitcoin is a speculative asset at this point</a:t>
            </a:r>
          </a:p>
        </p:txBody>
      </p:sp>
    </p:spTree>
    <p:extLst>
      <p:ext uri="{BB962C8B-B14F-4D97-AF65-F5344CB8AC3E}">
        <p14:creationId xmlns:p14="http://schemas.microsoft.com/office/powerpoint/2010/main" val="1646533700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6C66CCB-FCD8-42C1-B548-2AC53A413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7656"/>
            <a:ext cx="8229600" cy="1143000"/>
          </a:xfrm>
        </p:spPr>
        <p:txBody>
          <a:bodyPr/>
          <a:lstStyle/>
          <a:p>
            <a:r>
              <a:rPr lang="en-US" dirty="0"/>
              <a:t>Upside to Bitcoin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C694FF-30E5-4BB5-AA53-D47E145E3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is transparent, authenticated, and can be audited. </a:t>
            </a:r>
          </a:p>
          <a:p>
            <a:r>
              <a:rPr lang="en-US" dirty="0"/>
              <a:t>From the first chain forward, you can trace the origins of the chain and everything that makes it up.</a:t>
            </a:r>
          </a:p>
          <a:p>
            <a:r>
              <a:rPr lang="en-US" dirty="0"/>
              <a:t>It is not directly subjected to government policy influences, political interests, and short-sightedness. </a:t>
            </a:r>
          </a:p>
          <a:p>
            <a:r>
              <a:rPr lang="en-US" dirty="0"/>
              <a:t>It makes use of blockchain technology – an advancement in technology.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538765C-8707-41AE-BE44-5DB0A76D7E40}"/>
              </a:ext>
            </a:extLst>
          </p:cNvPr>
          <p:cNvSpPr/>
          <p:nvPr/>
        </p:nvSpPr>
        <p:spPr>
          <a:xfrm>
            <a:off x="729465" y="5162764"/>
            <a:ext cx="7315200" cy="1160980"/>
          </a:xfrm>
          <a:prstGeom prst="roundRect">
            <a:avLst/>
          </a:prstGeom>
          <a:noFill/>
          <a:ln w="38100">
            <a:solidFill>
              <a:srgbClr val="7A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54128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30192-8010-4829-9ADB-C7AD917BA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Blockchain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7E27B-39F9-4B46-ACE7-6FCE3E1A5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3779520"/>
          </a:xfrm>
        </p:spPr>
        <p:txBody>
          <a:bodyPr/>
          <a:lstStyle/>
          <a:p>
            <a:r>
              <a:rPr lang="en-US" sz="2400" dirty="0"/>
              <a:t>Used to track healthcare services by patients and their providers</a:t>
            </a:r>
          </a:p>
          <a:p>
            <a:r>
              <a:rPr lang="en-US" sz="2400" dirty="0"/>
              <a:t>Mobilized in the supply chain to track everything from original extraction of natural resources to final consumer</a:t>
            </a:r>
          </a:p>
          <a:p>
            <a:r>
              <a:rPr lang="en-US" sz="2400" dirty="0"/>
              <a:t>NFTs (Non Fungible Tokens) allow artists to create original art and sell it without the risk of copyright infringement</a:t>
            </a:r>
          </a:p>
          <a:p>
            <a:r>
              <a:rPr lang="en-US" sz="2400" dirty="0"/>
              <a:t>In theory, it allows consumers and others to trace property – even intellectual property </a:t>
            </a:r>
          </a:p>
        </p:txBody>
      </p:sp>
    </p:spTree>
    <p:extLst>
      <p:ext uri="{BB962C8B-B14F-4D97-AF65-F5344CB8AC3E}">
        <p14:creationId xmlns:p14="http://schemas.microsoft.com/office/powerpoint/2010/main" val="4048170026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6AE15-88DE-4DA6-B24A-AD32E9FC0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08037"/>
            <a:ext cx="8229600" cy="1143000"/>
          </a:xfrm>
        </p:spPr>
        <p:txBody>
          <a:bodyPr/>
          <a:lstStyle/>
          <a:p>
            <a:r>
              <a:rPr lang="en-US" dirty="0"/>
              <a:t>As an educator…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0A05D-8C1E-430A-8E06-7D607D1E2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 provides teachable moments for family members and students</a:t>
            </a:r>
          </a:p>
          <a:p>
            <a:r>
              <a:rPr lang="en-US" dirty="0"/>
              <a:t>Educate others about blockchain technology, long-term investment practices, cryptocurrencies, and sound money</a:t>
            </a:r>
          </a:p>
          <a:p>
            <a:r>
              <a:rPr lang="en-US" dirty="0"/>
              <a:t>Understand when “speculative” investments make sense</a:t>
            </a:r>
          </a:p>
        </p:txBody>
      </p:sp>
    </p:spTree>
    <p:extLst>
      <p:ext uri="{BB962C8B-B14F-4D97-AF65-F5344CB8AC3E}">
        <p14:creationId xmlns:p14="http://schemas.microsoft.com/office/powerpoint/2010/main" val="3355236988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taking a selfie&#10;&#10;Description generated with high confidence">
            <a:extLst>
              <a:ext uri="{FF2B5EF4-FFF2-40B4-BE49-F238E27FC236}">
                <a16:creationId xmlns:a16="http://schemas.microsoft.com/office/drawing/2014/main" id="{F6C3B80D-D448-4646-A56F-B6C759642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389"/>
          <a:stretch/>
        </p:blipFill>
        <p:spPr>
          <a:xfrm>
            <a:off x="5689996" y="1190374"/>
            <a:ext cx="3025970" cy="5143493"/>
          </a:xfrm>
          <a:prstGeom prst="rect">
            <a:avLst/>
          </a:prstGeom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5BB2F3-C1C9-46E2-B970-C0045FC7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32" y="1321138"/>
            <a:ext cx="5004665" cy="1197133"/>
          </a:xfrm>
        </p:spPr>
        <p:txBody>
          <a:bodyPr>
            <a:normAutofit fontScale="90000"/>
          </a:bodyPr>
          <a:lstStyle/>
          <a:p>
            <a:r>
              <a:rPr lang="en-US" dirty="0"/>
              <a:t>My “Bitcoin” 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21C5A-49E0-486F-A618-DAA6683195C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331" y="2632570"/>
            <a:ext cx="5004665" cy="256808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 dirty="0"/>
              <a:t>Within a year, I lost 70 percent of the value of my cryptocurrency portfolio, with an initial investment of $841!!!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Yikes! It was not a growing asset</a:t>
            </a:r>
          </a:p>
          <a:p>
            <a:pPr>
              <a:lnSpc>
                <a:spcPct val="110000"/>
              </a:lnSpc>
            </a:pPr>
            <a:r>
              <a:rPr lang="en-US" sz="2200" dirty="0"/>
              <a:t>Since December of 2017, “Bitcoin” has not been used it to purchase anything. I also haven’t been paid in Bitcoin, BUT….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ECB141-8823-4901-80CB-90708075A349}"/>
              </a:ext>
            </a:extLst>
          </p:cNvPr>
          <p:cNvSpPr txBox="1"/>
          <p:nvPr/>
        </p:nvSpPr>
        <p:spPr>
          <a:xfrm>
            <a:off x="6728017" y="1061282"/>
            <a:ext cx="2232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LIVE! LAUGH! LEARN!</a:t>
            </a:r>
          </a:p>
        </p:txBody>
      </p:sp>
    </p:spTree>
    <p:extLst>
      <p:ext uri="{BB962C8B-B14F-4D97-AF65-F5344CB8AC3E}">
        <p14:creationId xmlns:p14="http://schemas.microsoft.com/office/powerpoint/2010/main" val="3960915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ABA97-A09A-4F1A-85D6-2390A7F4E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01453"/>
            <a:ext cx="818223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My portfolio has grown in value…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F33D55-DE11-4719-B9E9-A8AB22455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1193955"/>
            <a:ext cx="4210812" cy="21475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E33C7F-FA60-4BBF-87D0-4DD4E02B9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72" y="1746624"/>
            <a:ext cx="4210812" cy="1042176"/>
          </a:xfrm>
          <a:prstGeom prst="rect">
            <a:avLst/>
          </a:pr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37560" y="5594358"/>
            <a:ext cx="2468880" cy="18288"/>
          </a:xfrm>
          <a:custGeom>
            <a:avLst/>
            <a:gdLst>
              <a:gd name="connsiteX0" fmla="*/ 0 w 2468880"/>
              <a:gd name="connsiteY0" fmla="*/ 0 h 18288"/>
              <a:gd name="connsiteX1" fmla="*/ 592531 w 2468880"/>
              <a:gd name="connsiteY1" fmla="*/ 0 h 18288"/>
              <a:gd name="connsiteX2" fmla="*/ 1160374 w 2468880"/>
              <a:gd name="connsiteY2" fmla="*/ 0 h 18288"/>
              <a:gd name="connsiteX3" fmla="*/ 1728216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02282 w 2468880"/>
              <a:gd name="connsiteY6" fmla="*/ 18288 h 18288"/>
              <a:gd name="connsiteX7" fmla="*/ 1209751 w 2468880"/>
              <a:gd name="connsiteY7" fmla="*/ 18288 h 18288"/>
              <a:gd name="connsiteX8" fmla="*/ 641909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  <a:gd name="connsiteX0" fmla="*/ 0 w 2468880"/>
              <a:gd name="connsiteY0" fmla="*/ 0 h 18288"/>
              <a:gd name="connsiteX1" fmla="*/ 567842 w 2468880"/>
              <a:gd name="connsiteY1" fmla="*/ 0 h 18288"/>
              <a:gd name="connsiteX2" fmla="*/ 1234440 w 2468880"/>
              <a:gd name="connsiteY2" fmla="*/ 0 h 18288"/>
              <a:gd name="connsiteX3" fmla="*/ 1777594 w 2468880"/>
              <a:gd name="connsiteY3" fmla="*/ 0 h 18288"/>
              <a:gd name="connsiteX4" fmla="*/ 2468880 w 2468880"/>
              <a:gd name="connsiteY4" fmla="*/ 0 h 18288"/>
              <a:gd name="connsiteX5" fmla="*/ 2468880 w 2468880"/>
              <a:gd name="connsiteY5" fmla="*/ 18288 h 18288"/>
              <a:gd name="connsiteX6" fmla="*/ 1876349 w 2468880"/>
              <a:gd name="connsiteY6" fmla="*/ 18288 h 18288"/>
              <a:gd name="connsiteX7" fmla="*/ 1209751 w 2468880"/>
              <a:gd name="connsiteY7" fmla="*/ 18288 h 18288"/>
              <a:gd name="connsiteX8" fmla="*/ 617220 w 2468880"/>
              <a:gd name="connsiteY8" fmla="*/ 18288 h 18288"/>
              <a:gd name="connsiteX9" fmla="*/ 0 w 2468880"/>
              <a:gd name="connsiteY9" fmla="*/ 18288 h 18288"/>
              <a:gd name="connsiteX10" fmla="*/ 0 w 246888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468880" h="18288" fill="none" extrusionOk="0">
                <a:moveTo>
                  <a:pt x="0" y="0"/>
                </a:moveTo>
                <a:cubicBezTo>
                  <a:pt x="172691" y="-12357"/>
                  <a:pt x="387089" y="31321"/>
                  <a:pt x="592531" y="0"/>
                </a:cubicBezTo>
                <a:cubicBezTo>
                  <a:pt x="767979" y="-23244"/>
                  <a:pt x="871733" y="8472"/>
                  <a:pt x="1160374" y="0"/>
                </a:cubicBezTo>
                <a:cubicBezTo>
                  <a:pt x="1449601" y="-3911"/>
                  <a:pt x="1607266" y="19376"/>
                  <a:pt x="1728216" y="0"/>
                </a:cubicBezTo>
                <a:cubicBezTo>
                  <a:pt x="1818829" y="-58888"/>
                  <a:pt x="2275430" y="-9413"/>
                  <a:pt x="2468880" y="0"/>
                </a:cubicBezTo>
                <a:cubicBezTo>
                  <a:pt x="2467145" y="5314"/>
                  <a:pt x="2470816" y="12013"/>
                  <a:pt x="2468880" y="18288"/>
                </a:cubicBezTo>
                <a:cubicBezTo>
                  <a:pt x="2232442" y="-3319"/>
                  <a:pt x="2078773" y="23053"/>
                  <a:pt x="1802282" y="18288"/>
                </a:cubicBezTo>
                <a:cubicBezTo>
                  <a:pt x="1540683" y="32618"/>
                  <a:pt x="1384233" y="17358"/>
                  <a:pt x="1209751" y="18288"/>
                </a:cubicBezTo>
                <a:cubicBezTo>
                  <a:pt x="1038679" y="-28357"/>
                  <a:pt x="820616" y="4958"/>
                  <a:pt x="641909" y="18288"/>
                </a:cubicBezTo>
                <a:cubicBezTo>
                  <a:pt x="423595" y="12488"/>
                  <a:pt x="155068" y="41456"/>
                  <a:pt x="0" y="18288"/>
                </a:cubicBezTo>
                <a:cubicBezTo>
                  <a:pt x="898" y="13406"/>
                  <a:pt x="19" y="4120"/>
                  <a:pt x="0" y="0"/>
                </a:cubicBezTo>
                <a:close/>
              </a:path>
              <a:path w="2468880" h="18288" stroke="0" extrusionOk="0">
                <a:moveTo>
                  <a:pt x="0" y="0"/>
                </a:moveTo>
                <a:cubicBezTo>
                  <a:pt x="201127" y="34474"/>
                  <a:pt x="321325" y="11273"/>
                  <a:pt x="567842" y="0"/>
                </a:cubicBezTo>
                <a:cubicBezTo>
                  <a:pt x="816255" y="-37660"/>
                  <a:pt x="940209" y="-838"/>
                  <a:pt x="1234440" y="0"/>
                </a:cubicBezTo>
                <a:cubicBezTo>
                  <a:pt x="1509789" y="16874"/>
                  <a:pt x="1664509" y="5689"/>
                  <a:pt x="1777594" y="0"/>
                </a:cubicBezTo>
                <a:cubicBezTo>
                  <a:pt x="1845726" y="-6548"/>
                  <a:pt x="2193196" y="19370"/>
                  <a:pt x="2468880" y="0"/>
                </a:cubicBezTo>
                <a:cubicBezTo>
                  <a:pt x="2468174" y="8377"/>
                  <a:pt x="2470272" y="13210"/>
                  <a:pt x="2468880" y="18288"/>
                </a:cubicBezTo>
                <a:cubicBezTo>
                  <a:pt x="2271382" y="44380"/>
                  <a:pt x="1978656" y="31741"/>
                  <a:pt x="1876349" y="18288"/>
                </a:cubicBezTo>
                <a:cubicBezTo>
                  <a:pt x="1751977" y="-6016"/>
                  <a:pt x="1388067" y="3222"/>
                  <a:pt x="1209751" y="18288"/>
                </a:cubicBezTo>
                <a:cubicBezTo>
                  <a:pt x="1065802" y="31061"/>
                  <a:pt x="753821" y="-1004"/>
                  <a:pt x="617220" y="18288"/>
                </a:cubicBezTo>
                <a:cubicBezTo>
                  <a:pt x="481425" y="28412"/>
                  <a:pt x="248319" y="-391"/>
                  <a:pt x="0" y="18288"/>
                </a:cubicBezTo>
                <a:cubicBezTo>
                  <a:pt x="-445" y="10205"/>
                  <a:pt x="-140" y="6087"/>
                  <a:pt x="0" y="0"/>
                </a:cubicBezTo>
                <a:close/>
              </a:path>
              <a:path w="2468880" h="18288" fill="none" stroke="0" extrusionOk="0">
                <a:moveTo>
                  <a:pt x="0" y="0"/>
                </a:moveTo>
                <a:cubicBezTo>
                  <a:pt x="191987" y="-31891"/>
                  <a:pt x="414837" y="25678"/>
                  <a:pt x="592531" y="0"/>
                </a:cubicBezTo>
                <a:cubicBezTo>
                  <a:pt x="785000" y="-43603"/>
                  <a:pt x="868560" y="12415"/>
                  <a:pt x="1160374" y="0"/>
                </a:cubicBezTo>
                <a:cubicBezTo>
                  <a:pt x="1441409" y="-18672"/>
                  <a:pt x="1600372" y="47113"/>
                  <a:pt x="1728216" y="0"/>
                </a:cubicBezTo>
                <a:cubicBezTo>
                  <a:pt x="1847110" y="23792"/>
                  <a:pt x="2233557" y="23802"/>
                  <a:pt x="2468880" y="0"/>
                </a:cubicBezTo>
                <a:cubicBezTo>
                  <a:pt x="2467752" y="4917"/>
                  <a:pt x="2468978" y="13565"/>
                  <a:pt x="2468880" y="18288"/>
                </a:cubicBezTo>
                <a:cubicBezTo>
                  <a:pt x="2265563" y="-17971"/>
                  <a:pt x="2033349" y="16262"/>
                  <a:pt x="1802282" y="18288"/>
                </a:cubicBezTo>
                <a:cubicBezTo>
                  <a:pt x="1512355" y="31573"/>
                  <a:pt x="1367809" y="29302"/>
                  <a:pt x="1209751" y="18288"/>
                </a:cubicBezTo>
                <a:cubicBezTo>
                  <a:pt x="1060405" y="26129"/>
                  <a:pt x="875661" y="10838"/>
                  <a:pt x="641909" y="18288"/>
                </a:cubicBezTo>
                <a:cubicBezTo>
                  <a:pt x="461670" y="14581"/>
                  <a:pt x="162829" y="18463"/>
                  <a:pt x="0" y="18288"/>
                </a:cubicBezTo>
                <a:cubicBezTo>
                  <a:pt x="913" y="12991"/>
                  <a:pt x="-1021" y="455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468880"/>
                      <a:gd name="connsiteY0" fmla="*/ 0 h 18288"/>
                      <a:gd name="connsiteX1" fmla="*/ 592531 w 2468880"/>
                      <a:gd name="connsiteY1" fmla="*/ 0 h 18288"/>
                      <a:gd name="connsiteX2" fmla="*/ 1160374 w 2468880"/>
                      <a:gd name="connsiteY2" fmla="*/ 0 h 18288"/>
                      <a:gd name="connsiteX3" fmla="*/ 1728216 w 2468880"/>
                      <a:gd name="connsiteY3" fmla="*/ 0 h 18288"/>
                      <a:gd name="connsiteX4" fmla="*/ 2468880 w 2468880"/>
                      <a:gd name="connsiteY4" fmla="*/ 0 h 18288"/>
                      <a:gd name="connsiteX5" fmla="*/ 2468880 w 2468880"/>
                      <a:gd name="connsiteY5" fmla="*/ 18288 h 18288"/>
                      <a:gd name="connsiteX6" fmla="*/ 1802282 w 2468880"/>
                      <a:gd name="connsiteY6" fmla="*/ 18288 h 18288"/>
                      <a:gd name="connsiteX7" fmla="*/ 1209751 w 2468880"/>
                      <a:gd name="connsiteY7" fmla="*/ 18288 h 18288"/>
                      <a:gd name="connsiteX8" fmla="*/ 641909 w 2468880"/>
                      <a:gd name="connsiteY8" fmla="*/ 18288 h 18288"/>
                      <a:gd name="connsiteX9" fmla="*/ 0 w 2468880"/>
                      <a:gd name="connsiteY9" fmla="*/ 18288 h 18288"/>
                      <a:gd name="connsiteX10" fmla="*/ 0 w 246888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68880" h="18288" fill="none" extrusionOk="0">
                        <a:moveTo>
                          <a:pt x="0" y="0"/>
                        </a:moveTo>
                        <a:cubicBezTo>
                          <a:pt x="171523" y="-1510"/>
                          <a:pt x="416079" y="20036"/>
                          <a:pt x="592531" y="0"/>
                        </a:cubicBezTo>
                        <a:cubicBezTo>
                          <a:pt x="768983" y="-20036"/>
                          <a:pt x="878305" y="13110"/>
                          <a:pt x="1160374" y="0"/>
                        </a:cubicBezTo>
                        <a:cubicBezTo>
                          <a:pt x="1442443" y="-13110"/>
                          <a:pt x="1612108" y="24695"/>
                          <a:pt x="1728216" y="0"/>
                        </a:cubicBezTo>
                        <a:cubicBezTo>
                          <a:pt x="1844324" y="-24695"/>
                          <a:pt x="2271040" y="20667"/>
                          <a:pt x="2468880" y="0"/>
                        </a:cubicBezTo>
                        <a:cubicBezTo>
                          <a:pt x="2468302" y="4771"/>
                          <a:pt x="2469633" y="12323"/>
                          <a:pt x="2468880" y="18288"/>
                        </a:cubicBezTo>
                        <a:cubicBezTo>
                          <a:pt x="2229297" y="-14659"/>
                          <a:pt x="2066775" y="30253"/>
                          <a:pt x="1802282" y="18288"/>
                        </a:cubicBezTo>
                        <a:cubicBezTo>
                          <a:pt x="1537789" y="6323"/>
                          <a:pt x="1379930" y="22266"/>
                          <a:pt x="1209751" y="18288"/>
                        </a:cubicBezTo>
                        <a:cubicBezTo>
                          <a:pt x="1039572" y="14310"/>
                          <a:pt x="837025" y="12850"/>
                          <a:pt x="641909" y="18288"/>
                        </a:cubicBezTo>
                        <a:cubicBezTo>
                          <a:pt x="446793" y="23726"/>
                          <a:pt x="170561" y="18472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468880" h="18288" stroke="0" extrusionOk="0">
                        <a:moveTo>
                          <a:pt x="0" y="0"/>
                        </a:moveTo>
                        <a:cubicBezTo>
                          <a:pt x="190931" y="24910"/>
                          <a:pt x="333688" y="11559"/>
                          <a:pt x="567842" y="0"/>
                        </a:cubicBezTo>
                        <a:cubicBezTo>
                          <a:pt x="801996" y="-11559"/>
                          <a:pt x="939971" y="-5677"/>
                          <a:pt x="1234440" y="0"/>
                        </a:cubicBezTo>
                        <a:cubicBezTo>
                          <a:pt x="1528909" y="5677"/>
                          <a:pt x="1658539" y="5184"/>
                          <a:pt x="1777594" y="0"/>
                        </a:cubicBezTo>
                        <a:cubicBezTo>
                          <a:pt x="1896649" y="-5184"/>
                          <a:pt x="2186164" y="23915"/>
                          <a:pt x="2468880" y="0"/>
                        </a:cubicBezTo>
                        <a:cubicBezTo>
                          <a:pt x="2468266" y="8857"/>
                          <a:pt x="2469384" y="13619"/>
                          <a:pt x="2468880" y="18288"/>
                        </a:cubicBezTo>
                        <a:cubicBezTo>
                          <a:pt x="2271330" y="36599"/>
                          <a:pt x="2001027" y="31554"/>
                          <a:pt x="1876349" y="18288"/>
                        </a:cubicBezTo>
                        <a:cubicBezTo>
                          <a:pt x="1751671" y="5022"/>
                          <a:pt x="1364652" y="15063"/>
                          <a:pt x="1209751" y="18288"/>
                        </a:cubicBezTo>
                        <a:cubicBezTo>
                          <a:pt x="1054850" y="21513"/>
                          <a:pt x="748438" y="20074"/>
                          <a:pt x="617220" y="18288"/>
                        </a:cubicBezTo>
                        <a:cubicBezTo>
                          <a:pt x="486002" y="16502"/>
                          <a:pt x="237432" y="27200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330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551" y="1061966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000">
                <a:latin typeface="Calibri"/>
                <a:ea typeface="ＭＳ Ｐゴシック"/>
                <a:cs typeface="Calibri"/>
              </a:rPr>
              <a:t>Professional Development Certificate</a:t>
            </a:r>
            <a:endParaRPr lang="en-US" sz="4000" b="1">
              <a:solidFill>
                <a:srgbClr val="005CB8"/>
              </a:solidFill>
              <a:effectLst>
                <a:glow>
                  <a:srgbClr val="4F81BD">
                    <a:alpha val="0"/>
                  </a:srgbClr>
                </a:glow>
                <a:outerShdw blurRad="50800" dist="50800" dir="5400000" algn="ctr" rotWithShape="0">
                  <a:srgbClr val="000000">
                    <a:alpha val="0"/>
                  </a:srgbClr>
                </a:outerShdw>
                <a:reflection stA="0" endPos="65000" dist="50800" dir="5400000" sy="-100000" algn="bl" rotWithShape="0"/>
              </a:effectLst>
              <a:latin typeface="Calibri" panose="020F0502020204030204" pitchFamily="34" charset="0"/>
              <a:ea typeface="ＭＳ Ｐゴシック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13714B-F9E8-8C44-9AF8-383F3F244D95}"/>
              </a:ext>
            </a:extLst>
          </p:cNvPr>
          <p:cNvSpPr txBox="1"/>
          <p:nvPr/>
        </p:nvSpPr>
        <p:spPr>
          <a:xfrm>
            <a:off x="588955" y="2359260"/>
            <a:ext cx="8175171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>
                <a:latin typeface="Arial"/>
                <a:ea typeface="ＭＳ Ｐゴシック"/>
              </a:rPr>
              <a:t>To earn your professional development certificate for this webinar, you must: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ea typeface="ＭＳ Ｐゴシック"/>
              </a:rPr>
              <a:t>Watch a minimum of 45-minutes and you will automatically receive a professional development </a:t>
            </a:r>
            <a:r>
              <a:rPr lang="en-US" b="1" dirty="0">
                <a:solidFill>
                  <a:srgbClr val="7A9900"/>
                </a:solidFill>
                <a:latin typeface="Arial"/>
                <a:ea typeface="ＭＳ Ｐゴシック"/>
              </a:rPr>
              <a:t>certificate </a:t>
            </a:r>
            <a:r>
              <a:rPr lang="en-US" dirty="0">
                <a:latin typeface="Arial"/>
                <a:ea typeface="ＭＳ Ｐゴシック"/>
              </a:rPr>
              <a:t>via e-mail within 24 hours.</a:t>
            </a:r>
          </a:p>
          <a:p>
            <a:endParaRPr lang="en-US" dirty="0">
              <a:latin typeface="Arial"/>
              <a:ea typeface="ＭＳ Ｐゴシック"/>
            </a:endParaRPr>
          </a:p>
          <a:p>
            <a:r>
              <a:rPr lang="en-US" dirty="0">
                <a:latin typeface="Arial"/>
                <a:ea typeface="ＭＳ Ｐゴシック"/>
                <a:cs typeface="Arial"/>
              </a:rPr>
              <a:t>Accessing resources: </a:t>
            </a:r>
            <a:endParaRPr lang="en-US" dirty="0"/>
          </a:p>
          <a:p>
            <a:endParaRPr lang="en-US" dirty="0">
              <a:cs typeface="Arial"/>
            </a:endParaRPr>
          </a:p>
          <a:p>
            <a:pPr marL="285750" indent="-285750">
              <a:buFont typeface="Arial,Sans-Serif"/>
              <a:buChar char="•"/>
            </a:pPr>
            <a:r>
              <a:rPr lang="en-US" dirty="0">
                <a:latin typeface="Arial"/>
                <a:ea typeface="ＭＳ Ｐゴシック"/>
                <a:cs typeface="Arial"/>
              </a:rPr>
              <a:t>You can now easily download presentations, lesson plan materials, and activities for each webinar from </a:t>
            </a:r>
            <a:r>
              <a:rPr lang="en-US" sz="1600" b="1" i="1" dirty="0">
                <a:solidFill>
                  <a:srgbClr val="005CB8"/>
                </a:solidFill>
                <a:latin typeface="Arial"/>
                <a:ea typeface="ＭＳ Ｐゴシック"/>
                <a:cs typeface="Arial"/>
                <a:hlinkClick r:id="rId3"/>
              </a:rPr>
              <a:t>EconEdLink.org/professional-development/</a:t>
            </a:r>
            <a:endParaRPr lang="en-US" sz="1600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  <a:p>
            <a:endParaRPr lang="en-US" b="1" i="1" dirty="0">
              <a:solidFill>
                <a:srgbClr val="005CB8"/>
              </a:solidFill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90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425A2-15DC-4573-9BCD-4EF3BFE2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Advice from all of you…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88EBA-8198-4F6C-9AC1-8B2D02625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73" y="2164080"/>
            <a:ext cx="9077671" cy="37795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 have $250 USD. What do you advise?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Bitcoin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Ethereum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Litecoin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Buy another crypto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Save it for a “rainy” day (withdraw $$ due to car problems)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Invest it in an index fund</a:t>
            </a:r>
          </a:p>
        </p:txBody>
      </p:sp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B7A4B9F-C9C6-4ACA-A25B-86DE1E751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00" y="2726884"/>
            <a:ext cx="18954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96773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References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F1D3A3-98BD-4497-A322-D25C364A1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0" i="0" dirty="0" err="1">
                <a:solidFill>
                  <a:srgbClr val="353C3F"/>
                </a:solidFill>
                <a:effectLst/>
                <a:latin typeface="+mj-lt"/>
              </a:rPr>
              <a:t>Böhme</a:t>
            </a:r>
            <a:r>
              <a:rPr lang="en-US" sz="2000" b="0" i="0" dirty="0">
                <a:solidFill>
                  <a:srgbClr val="353C3F"/>
                </a:solidFill>
                <a:effectLst/>
                <a:latin typeface="+mj-lt"/>
              </a:rPr>
              <a:t>, Rainer, Nicolas Christin, Benjamin Edelman, and Tyler Moore. 2015. "Bitcoin: Economics, Technology, and Governance." </a:t>
            </a:r>
            <a:r>
              <a:rPr lang="en-US" sz="2000" b="0" i="1" dirty="0">
                <a:solidFill>
                  <a:srgbClr val="353C3F"/>
                </a:solidFill>
                <a:effectLst/>
                <a:latin typeface="+mj-lt"/>
              </a:rPr>
              <a:t>Journal of Economic Perspectives</a:t>
            </a:r>
            <a:r>
              <a:rPr lang="en-US" sz="2000" b="0" i="0" dirty="0">
                <a:solidFill>
                  <a:srgbClr val="353C3F"/>
                </a:solidFill>
                <a:effectLst/>
                <a:latin typeface="+mj-lt"/>
              </a:rPr>
              <a:t>, 29 (2): 213-38.</a:t>
            </a:r>
          </a:p>
          <a:p>
            <a:r>
              <a:rPr lang="en-US" sz="2000" dirty="0">
                <a:latin typeface="+mj-lt"/>
              </a:rPr>
              <a:t>Clark, J.R., M. Scott Niederjohn, and William C. Wood. 2018. “Understanding Bitcoin: Money, Asset, or Bubble?” Social Education.</a:t>
            </a:r>
          </a:p>
          <a:p>
            <a:r>
              <a:rPr lang="en-US" sz="2000" dirty="0">
                <a:latin typeface="+mj-lt"/>
              </a:rPr>
              <a:t>Lorne Lantz. 2016. </a:t>
            </a:r>
            <a:r>
              <a:rPr lang="en-US" sz="2000">
                <a:latin typeface="+mj-lt"/>
              </a:rPr>
              <a:t>YouTube </a:t>
            </a:r>
            <a:r>
              <a:rPr lang="en-US" sz="2000" dirty="0">
                <a:latin typeface="+mj-lt"/>
              </a:rPr>
              <a:t>video “</a:t>
            </a:r>
            <a:r>
              <a:rPr lang="en-US" sz="2000" dirty="0">
                <a:latin typeface="+mj-lt"/>
                <a:hlinkClick r:id="rId3"/>
              </a:rPr>
              <a:t>TED Talks: The Blockchain Explained Simply</a:t>
            </a:r>
            <a:r>
              <a:rPr lang="en-US" sz="2000" dirty="0">
                <a:latin typeface="+mj-lt"/>
              </a:rPr>
              <a:t>.” New Kids on the blockchain.</a:t>
            </a:r>
          </a:p>
          <a:p>
            <a:r>
              <a:rPr lang="en-US" sz="2000" dirty="0">
                <a:latin typeface="+mj-lt"/>
              </a:rPr>
              <a:t>Wolla, Scott. 2017. “Bitcoin: Money or Financial Investment? </a:t>
            </a:r>
            <a:r>
              <a:rPr lang="en-US" sz="2000" i="1" dirty="0">
                <a:latin typeface="+mj-lt"/>
              </a:rPr>
              <a:t>(Page One Economics),” St. Louis Federal Reserve Bank, </a:t>
            </a:r>
            <a:r>
              <a:rPr lang="en-US" sz="2000" i="1" dirty="0">
                <a:latin typeface="+mj-lt"/>
                <a:hlinkClick r:id="rId4"/>
              </a:rPr>
              <a:t>https://files.stlouisfed.org/files/htdocs/publications/page1-econ/2018/03/01/bitcoin-money-or-financial-investment_SE.pdf</a:t>
            </a:r>
            <a:r>
              <a:rPr lang="en-US" sz="2000" i="1" dirty="0">
                <a:latin typeface="+mj-lt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  <a:noFill/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>
                <a:latin typeface="Calibri"/>
                <a:ea typeface="ＭＳ Ｐゴシック"/>
                <a:cs typeface="Calibri"/>
              </a:rPr>
              <a:t>CEE Affiliates</a:t>
            </a:r>
            <a:endParaRPr lang="en-US" sz="5500" b="1">
              <a:ln w="11430"/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AF44DA-7F29-495C-9279-01A773172FC7}"/>
              </a:ext>
            </a:extLst>
          </p:cNvPr>
          <p:cNvSpPr txBox="1"/>
          <p:nvPr/>
        </p:nvSpPr>
        <p:spPr>
          <a:xfrm>
            <a:off x="1501666" y="5134678"/>
            <a:ext cx="614066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Arial"/>
                <a:cs typeface="Arial"/>
                <a:hlinkClick r:id="rId3"/>
              </a:rPr>
              <a:t>https://www.councilforeconed.org/resources/local-affiliates/</a:t>
            </a:r>
            <a:endParaRPr lang="en-US"/>
          </a:p>
          <a:p>
            <a:pPr algn="l"/>
            <a:endParaRPr lang="en-US"/>
          </a:p>
        </p:txBody>
      </p:sp>
      <p:pic>
        <p:nvPicPr>
          <p:cNvPr id="4" name="Picture 4" descr="A picture containing bird&#10;&#10;Description generated with very high confidence">
            <a:extLst>
              <a:ext uri="{FF2B5EF4-FFF2-40B4-BE49-F238E27FC236}">
                <a16:creationId xmlns:a16="http://schemas.microsoft.com/office/drawing/2014/main" id="{85988BD1-7DE7-45DD-9D4C-654DA4937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1" y="2335947"/>
            <a:ext cx="6095999" cy="2403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1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1C49A-50A7-49D5-B1A2-57AAF226F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145686"/>
            <a:ext cx="7772400" cy="1470025"/>
          </a:xfrm>
        </p:spPr>
        <p:txBody>
          <a:bodyPr/>
          <a:lstStyle/>
          <a:p>
            <a:r>
              <a:rPr lang="en-US" sz="5400" dirty="0">
                <a:latin typeface="Calibri"/>
                <a:ea typeface="ＭＳ Ｐゴシック"/>
                <a:cs typeface="Calibri"/>
              </a:rPr>
              <a:t>Thank You to Our Sponsors!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6CDAE-25F6-4A13-9FAD-1DA0236E53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79" y="2622632"/>
            <a:ext cx="2378110" cy="2378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16" y="2690224"/>
            <a:ext cx="4725799" cy="13029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831" y="5899538"/>
            <a:ext cx="6217920" cy="594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015" y="3811687"/>
            <a:ext cx="1905000" cy="1874520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3A7E8432-E2ED-4609-928F-7A71E73514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274" y="5243613"/>
            <a:ext cx="1188720" cy="1196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65427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06472-3991-4196-867D-BDBD11225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69177"/>
            <a:ext cx="8229600" cy="1143000"/>
          </a:xfrm>
        </p:spPr>
        <p:txBody>
          <a:bodyPr/>
          <a:lstStyle/>
          <a:p>
            <a:r>
              <a:rPr lang="en-US" dirty="0"/>
              <a:t>Discussion Starter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8CE28-F2E8-406F-AFA6-A25DE8305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want to know about cryptocurrency?</a:t>
            </a:r>
          </a:p>
        </p:txBody>
      </p: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649BBF1-0EE7-4D78-8952-2A77920D9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128" y="3589913"/>
            <a:ext cx="189547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366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Agenda</a:t>
            </a:r>
            <a:endParaRPr lang="en-US" sz="5500" b="1">
              <a:ln w="11430"/>
              <a:solidFill>
                <a:srgbClr val="005CB8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542481" y="2036318"/>
            <a:ext cx="8229600" cy="4175760"/>
          </a:xfrm>
        </p:spPr>
        <p:txBody>
          <a:bodyPr/>
          <a:lstStyle/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Highlight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key learning objectives</a:t>
            </a:r>
          </a:p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Link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to national and state standards</a:t>
            </a:r>
          </a:p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Integrate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the crypto craze, a current event, into the social studies or personal finance curriculum</a:t>
            </a:r>
          </a:p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Relate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the topic of speculative cryptocurrencies into a well-diversified portfolio of investments</a:t>
            </a:r>
          </a:p>
          <a:p>
            <a:r>
              <a:rPr lang="en-US" sz="2500" b="1" dirty="0">
                <a:latin typeface="Calibri Light"/>
                <a:ea typeface="ＭＳ Ｐゴシック"/>
                <a:cs typeface="Calibri Light"/>
              </a:rPr>
              <a:t>Provide</a:t>
            </a:r>
            <a:r>
              <a:rPr lang="en-US" sz="2500" dirty="0">
                <a:latin typeface="Calibri Light"/>
                <a:ea typeface="ＭＳ Ｐゴシック"/>
                <a:cs typeface="Calibri Light"/>
              </a:rPr>
              <a:t> a “Once Over Lightly” Review </a:t>
            </a:r>
            <a:endParaRPr lang="en-US" sz="25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Objectives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212848"/>
            <a:ext cx="8229600" cy="4175760"/>
          </a:xfrm>
        </p:spPr>
        <p:txBody>
          <a:bodyPr>
            <a:noAutofit/>
          </a:bodyPr>
          <a:lstStyle/>
          <a:p>
            <a:pPr marL="457200" indent="-457200" defTabSz="905255">
              <a:buFont typeface="+mj-lt"/>
              <a:buAutoNum type="arabicPeriod"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Define the three functions of stable money in a prospering economy</a:t>
            </a:r>
          </a:p>
          <a:p>
            <a:pPr marL="457200" indent="-457200" defTabSz="905255">
              <a:buFont typeface="+mj-lt"/>
              <a:buAutoNum type="arabicPeriod"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Distinguish sound money from financial investments</a:t>
            </a:r>
          </a:p>
          <a:p>
            <a:pPr marL="457200" indent="-457200" defTabSz="905255">
              <a:buFont typeface="+mj-lt"/>
              <a:buAutoNum type="arabicPeriod"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Introduce speculative investments and other tech investments</a:t>
            </a:r>
          </a:p>
          <a:p>
            <a:pPr marL="457200" indent="-457200" defTabSz="905255">
              <a:buFont typeface="+mj-lt"/>
              <a:buAutoNum type="arabicPeriod"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Compare sound money to cryptocurrencies and other speculative assets</a:t>
            </a:r>
          </a:p>
          <a:p>
            <a:pPr marL="457200" indent="-457200" defTabSz="905255">
              <a:buFont typeface="+mj-lt"/>
              <a:buAutoNum type="arabicPeriod"/>
              <a:defRPr sz="3168"/>
            </a:pPr>
            <a:r>
              <a:rPr lang="en-US" sz="2500" dirty="0">
                <a:latin typeface="Calibri"/>
                <a:ea typeface="ＭＳ Ｐゴシック"/>
                <a:cs typeface="Calibri"/>
              </a:rPr>
              <a:t>Relate both to growth and prosperity</a:t>
            </a:r>
            <a:endParaRPr lang="en-US" sz="2500" dirty="0"/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</p:spTree>
    <p:extLst>
      <p:ext uri="{BB962C8B-B14F-4D97-AF65-F5344CB8AC3E}">
        <p14:creationId xmlns:p14="http://schemas.microsoft.com/office/powerpoint/2010/main" val="100049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321734"/>
            <a:ext cx="8178799" cy="1135737"/>
          </a:xfr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3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National Standards</a:t>
            </a:r>
            <a:endParaRPr lang="en-US" sz="3100" b="1" dirty="0">
              <a:ln w="11430">
                <a:noFill/>
              </a:ln>
              <a:solidFill>
                <a:schemeClr val="tx1"/>
              </a:solidFill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995D10D-E9C9-47DB-AE7E-801FEF38F5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14467" y="1"/>
            <a:ext cx="729532" cy="1935307"/>
            <a:chOff x="10918968" y="713127"/>
            <a:chExt cx="1273032" cy="2532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1A72C6-3DE4-4EC3-9AD5-9E0D40D8CE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B0DA1F1-C391-4EDF-9FE0-23E86E137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CEB178-37E4-4371-B027-FB92DB3C80B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3971489" y="1797756"/>
            <a:ext cx="4689908" cy="2087009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828A5161-06F1-46CF-8AD7-844680A59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601497"/>
            <a:ext cx="760545" cy="2017580"/>
            <a:chOff x="0" y="4601497"/>
            <a:chExt cx="1014060" cy="2017580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AEA8D1FC-D3E5-4C86-8398-D4DCAFFE88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7760" y="4239263"/>
            <a:ext cx="7333637" cy="13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2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9848"/>
            <a:ext cx="8229600" cy="1143000"/>
          </a:xfrm>
        </p:spPr>
        <p:txBody>
          <a:bodyPr rtlCol="0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>
              <a:bevelT w="0" h="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5500"/>
              <a:t>State Standards</a:t>
            </a:r>
            <a:endParaRPr lang="en-US" sz="5500" b="1">
              <a:ln w="11430">
                <a:noFill/>
              </a:ln>
              <a:effectLst>
                <a:outerShdw blurRad="80000" dist="40000" dir="5040000" algn="tl">
                  <a:srgbClr val="000000">
                    <a:alpha val="0"/>
                  </a:srgb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377441"/>
            <a:ext cx="8229600" cy="4175760"/>
          </a:xfrm>
        </p:spPr>
        <p:txBody>
          <a:bodyPr>
            <a:noAutofit/>
          </a:bodyPr>
          <a:lstStyle/>
          <a:p>
            <a:pPr defTabSz="905255">
              <a:defRPr sz="3168"/>
            </a:pPr>
            <a:r>
              <a:rPr lang="en-US" sz="2500" dirty="0">
                <a:latin typeface="Calibri Light"/>
                <a:ea typeface="ＭＳ Ｐゴシック"/>
                <a:cs typeface="Calibri Light"/>
              </a:rPr>
              <a:t>List corresponding regional standards you may have &gt; </a:t>
            </a:r>
            <a:r>
              <a:rPr lang="en-US" sz="2500" dirty="0">
                <a:latin typeface="Calibri Light"/>
                <a:ea typeface="ＭＳ Ｐゴシック"/>
                <a:cs typeface="Calibri Light"/>
                <a:hlinkClick r:id="rId3"/>
              </a:rPr>
              <a:t>http://www.nysed.gov/curriculum-instruction</a:t>
            </a:r>
            <a:endParaRPr lang="en-US" sz="2500" dirty="0">
              <a:latin typeface="Calibri"/>
              <a:cs typeface="Calibri"/>
            </a:endParaRPr>
          </a:p>
          <a:p>
            <a:pPr defTabSz="905255">
              <a:defRPr sz="3168"/>
            </a:pPr>
            <a:endParaRPr lang="en-US" sz="2500" dirty="0">
              <a:latin typeface="Calibri Light"/>
              <a:cs typeface="Calibri Light"/>
            </a:endParaRPr>
          </a:p>
          <a:p>
            <a:pPr marL="0" indent="0" defTabSz="905255">
              <a:buNone/>
              <a:defRPr sz="3168"/>
            </a:pPr>
            <a:endParaRPr lang="en-US" sz="275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78A0D-8D1A-41C8-8AB4-0AEB6D96DE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218"/>
            <a:ext cx="9144000" cy="5927990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D2066425-A1BF-4063-A94B-8BF96907F84E}"/>
              </a:ext>
            </a:extLst>
          </p:cNvPr>
          <p:cNvSpPr/>
          <p:nvPr/>
        </p:nvSpPr>
        <p:spPr>
          <a:xfrm>
            <a:off x="124691" y="2160474"/>
            <a:ext cx="1558636" cy="2971800"/>
          </a:xfrm>
          <a:prstGeom prst="down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4A2C991-2900-4E26-821C-01972548A1D8}"/>
              </a:ext>
            </a:extLst>
          </p:cNvPr>
          <p:cNvSpPr/>
          <p:nvPr/>
        </p:nvSpPr>
        <p:spPr>
          <a:xfrm>
            <a:off x="241629" y="5585894"/>
            <a:ext cx="1355018" cy="7533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B2CBF-C866-48E6-8FFB-06322414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1286934"/>
            <a:ext cx="7213599" cy="790147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Three Functions of Sound Money in Modern Society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FA78C6-A3DC-4EBB-85D2-C70076355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46" y="218211"/>
            <a:ext cx="8201290" cy="1025158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ED02A5E-2D86-4B96-83DD-EB906AB4F2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1784206"/>
              </p:ext>
            </p:extLst>
          </p:nvPr>
        </p:nvGraphicFramePr>
        <p:xfrm>
          <a:off x="965200" y="2365002"/>
          <a:ext cx="7213599" cy="1536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9BC0D18-E920-4CB5-82C6-AECAA1ABD938}"/>
              </a:ext>
            </a:extLst>
          </p:cNvPr>
          <p:cNvSpPr txBox="1"/>
          <p:nvPr/>
        </p:nvSpPr>
        <p:spPr>
          <a:xfrm>
            <a:off x="1100979" y="4745814"/>
            <a:ext cx="1868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Sound money backed by limited government supports: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565D6F-3133-4D73-AC6F-A20B296EFF11}"/>
              </a:ext>
            </a:extLst>
          </p:cNvPr>
          <p:cNvSpPr txBox="1"/>
          <p:nvPr/>
        </p:nvSpPr>
        <p:spPr>
          <a:xfrm>
            <a:off x="2969619" y="4113292"/>
            <a:ext cx="3334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Specialization, division of labor, and operation on basis of comparative advantage. </a:t>
            </a:r>
          </a:p>
          <a:p>
            <a:r>
              <a:rPr lang="en-US" b="1" i="1" dirty="0"/>
              <a:t>All of this contributes to</a:t>
            </a:r>
            <a:r>
              <a:rPr lang="en-US" dirty="0"/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829522-9C7D-45E0-AD99-6A05369093F9}"/>
              </a:ext>
            </a:extLst>
          </p:cNvPr>
          <p:cNvSpPr txBox="1"/>
          <p:nvPr/>
        </p:nvSpPr>
        <p:spPr>
          <a:xfrm>
            <a:off x="6647804" y="4290099"/>
            <a:ext cx="1868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Growth in production and income through voluntary trade with others without increasing resources</a:t>
            </a:r>
          </a:p>
        </p:txBody>
      </p:sp>
    </p:spTree>
    <p:extLst>
      <p:ext uri="{BB962C8B-B14F-4D97-AF65-F5344CB8AC3E}">
        <p14:creationId xmlns:p14="http://schemas.microsoft.com/office/powerpoint/2010/main" val="1058009567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A42C9A1FF0C4E8EFDD6E1EC68268E" ma:contentTypeVersion="12" ma:contentTypeDescription="Create a new document." ma:contentTypeScope="" ma:versionID="74f415700e677f67570d1265c4de6c02">
  <xsd:schema xmlns:xsd="http://www.w3.org/2001/XMLSchema" xmlns:xs="http://www.w3.org/2001/XMLSchema" xmlns:p="http://schemas.microsoft.com/office/2006/metadata/properties" xmlns:ns2="bfa4db11-c700-41fb-b639-f7e6b4e680b5" xmlns:ns3="9cd82c5b-74c9-4827-94f1-5bf219ae6b20" targetNamespace="http://schemas.microsoft.com/office/2006/metadata/properties" ma:root="true" ma:fieldsID="60f53a838a094153ce095486d560252d" ns2:_="" ns3:_="">
    <xsd:import namespace="bfa4db11-c700-41fb-b639-f7e6b4e680b5"/>
    <xsd:import namespace="9cd82c5b-74c9-4827-94f1-5bf219ae6b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a4db11-c700-41fb-b639-f7e6b4e680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d82c5b-74c9-4827-94f1-5bf219ae6b2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cd82c5b-74c9-4827-94f1-5bf219ae6b20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6113DE-D385-4A48-8B16-CD7F492379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a4db11-c700-41fb-b639-f7e6b4e680b5"/>
    <ds:schemaRef ds:uri="9cd82c5b-74c9-4827-94f1-5bf219ae6b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F8332A4-542C-494D-8506-1C720B46413C}">
  <ds:schemaRefs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9cd82c5b-74c9-4827-94f1-5bf219ae6b20"/>
    <ds:schemaRef ds:uri="bfa4db11-c700-41fb-b639-f7e6b4e680b5"/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F85DF1F-BC57-4156-92DD-D8D43BF525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4350</TotalTime>
  <Words>1412</Words>
  <Application>Microsoft Office PowerPoint</Application>
  <PresentationFormat>On-screen Show (4:3)</PresentationFormat>
  <Paragraphs>154</Paragraphs>
  <Slides>33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Arial,Sans-Serif</vt:lpstr>
      <vt:lpstr>Calibri</vt:lpstr>
      <vt:lpstr>Calibri Light</vt:lpstr>
      <vt:lpstr>Times New Roman</vt:lpstr>
      <vt:lpstr>Office Theme</vt:lpstr>
      <vt:lpstr>   Presented by  Tawni Hunt Ferrarini, PhD June 15, 2021 tferrarini@lindenwood.edu</vt:lpstr>
      <vt:lpstr>EconEdLink Membership</vt:lpstr>
      <vt:lpstr>Professional Development Certificate</vt:lpstr>
      <vt:lpstr>Discussion Starter</vt:lpstr>
      <vt:lpstr>Agenda</vt:lpstr>
      <vt:lpstr>Objectives</vt:lpstr>
      <vt:lpstr>National Standards</vt:lpstr>
      <vt:lpstr>State Standards</vt:lpstr>
      <vt:lpstr>Three Functions of Sound Money in Modern Society</vt:lpstr>
      <vt:lpstr>Three Functions of Sound Money in Modern Society</vt:lpstr>
      <vt:lpstr>Assessment for Sound Money</vt:lpstr>
      <vt:lpstr>Growth through Savings and Investment</vt:lpstr>
      <vt:lpstr>Saving/Dissaving</vt:lpstr>
      <vt:lpstr>From the local store to installment credit to small loans to credit cards to cryptocurrency</vt:lpstr>
      <vt:lpstr>What is cryptocurrency?</vt:lpstr>
      <vt:lpstr>bitcoin</vt:lpstr>
      <vt:lpstr>What is blockchain technology?</vt:lpstr>
      <vt:lpstr>Three traits of cryptocurrency in a blockchain  (a decades old computerized network)</vt:lpstr>
      <vt:lpstr>Who uses it?</vt:lpstr>
      <vt:lpstr>Cryptocurrency</vt:lpstr>
      <vt:lpstr>Choose one to feed your family…</vt:lpstr>
      <vt:lpstr>You’re a small business owner in need of specialized computer skills. Who do you hire?</vt:lpstr>
      <vt:lpstr>The following falls from the sky! You can pick up only one. Choose.</vt:lpstr>
      <vt:lpstr>Bottom line…</vt:lpstr>
      <vt:lpstr>Upside to Bitcoin</vt:lpstr>
      <vt:lpstr>Blockchain Technology</vt:lpstr>
      <vt:lpstr>As an educator…</vt:lpstr>
      <vt:lpstr>My “Bitcoin” Story</vt:lpstr>
      <vt:lpstr>My portfolio has grown in value…</vt:lpstr>
      <vt:lpstr>Advice from all of you…</vt:lpstr>
      <vt:lpstr>References</vt:lpstr>
      <vt:lpstr>CEE Affiliates</vt:lpstr>
      <vt:lpstr>Thank You to Our Sponsors!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Business of….?</dc:title>
  <dc:creator>Marsha Masters</dc:creator>
  <cp:lastModifiedBy>Jarvon Carson</cp:lastModifiedBy>
  <cp:revision>128</cp:revision>
  <dcterms:created xsi:type="dcterms:W3CDTF">2012-09-11T15:07:18Z</dcterms:created>
  <dcterms:modified xsi:type="dcterms:W3CDTF">2021-06-15T18:19:10Z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0x010100481A42C9A1FF0C4E8EFDD6E1EC68268E</vt:lpwstr>
  </property>
  <property fmtid="{D5CDD505-2E9C-101B-9397-08002B2CF9AE}" pid="3" name="Order">
    <vt:r8>2199100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