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7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AE100D-6AA3-40C4-BC37-AFA43B5E84C3}" v="15" dt="2021-02-22T16:53:41.741"/>
  </p1510:revLst>
</p1510:revInfo>
</file>

<file path=ppt/tableStyles.xml><?xml version="1.0" encoding="utf-8"?>
<a:tblStyleLst xmlns:a="http://schemas.openxmlformats.org/drawingml/2006/main" def="{44A38BDE-341B-4101-BC24-C824C993AEB5}">
  <a:tblStyle styleId="{44A38BDE-341B-4101-BC24-C824C993AEB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8AAE100D-6AA3-40C4-BC37-AFA43B5E84C3}"/>
    <pc:docChg chg="undo custSel addSld delSld modSld">
      <pc:chgData name="Jarvon Carson" userId="f1f62c45-4a19-4f8e-934b-b4c64f876624" providerId="ADAL" clId="{8AAE100D-6AA3-40C4-BC37-AFA43B5E84C3}" dt="2021-02-22T16:53:59.570" v="368" actId="255"/>
      <pc:docMkLst>
        <pc:docMk/>
      </pc:docMkLst>
      <pc:sldChg chg="modSp mod">
        <pc:chgData name="Jarvon Carson" userId="f1f62c45-4a19-4f8e-934b-b4c64f876624" providerId="ADAL" clId="{8AAE100D-6AA3-40C4-BC37-AFA43B5E84C3}" dt="2021-02-22T14:01:18.839" v="2" actId="20577"/>
        <pc:sldMkLst>
          <pc:docMk/>
          <pc:sldMk cId="0" sldId="256"/>
        </pc:sldMkLst>
        <pc:spChg chg="mod">
          <ac:chgData name="Jarvon Carson" userId="f1f62c45-4a19-4f8e-934b-b4c64f876624" providerId="ADAL" clId="{8AAE100D-6AA3-40C4-BC37-AFA43B5E84C3}" dt="2021-02-22T14:01:18.839" v="2" actId="20577"/>
          <ac:spMkLst>
            <pc:docMk/>
            <pc:sldMk cId="0" sldId="256"/>
            <ac:spMk id="60" creationId="{00000000-0000-0000-0000-000000000000}"/>
          </ac:spMkLst>
        </pc:spChg>
      </pc:sldChg>
      <pc:sldChg chg="modSp mod">
        <pc:chgData name="Jarvon Carson" userId="f1f62c45-4a19-4f8e-934b-b4c64f876624" providerId="ADAL" clId="{8AAE100D-6AA3-40C4-BC37-AFA43B5E84C3}" dt="2021-02-22T14:26:12.042" v="8" actId="20577"/>
        <pc:sldMkLst>
          <pc:docMk/>
          <pc:sldMk cId="0" sldId="259"/>
        </pc:sldMkLst>
        <pc:spChg chg="mod">
          <ac:chgData name="Jarvon Carson" userId="f1f62c45-4a19-4f8e-934b-b4c64f876624" providerId="ADAL" clId="{8AAE100D-6AA3-40C4-BC37-AFA43B5E84C3}" dt="2021-02-22T14:24:28.115" v="6" actId="1076"/>
          <ac:spMkLst>
            <pc:docMk/>
            <pc:sldMk cId="0" sldId="259"/>
            <ac:spMk id="80" creationId="{00000000-0000-0000-0000-000000000000}"/>
          </ac:spMkLst>
        </pc:spChg>
        <pc:spChg chg="mod">
          <ac:chgData name="Jarvon Carson" userId="f1f62c45-4a19-4f8e-934b-b4c64f876624" providerId="ADAL" clId="{8AAE100D-6AA3-40C4-BC37-AFA43B5E84C3}" dt="2021-02-22T14:26:12.042" v="8" actId="20577"/>
          <ac:spMkLst>
            <pc:docMk/>
            <pc:sldMk cId="0" sldId="259"/>
            <ac:spMk id="81" creationId="{00000000-0000-0000-0000-000000000000}"/>
          </ac:spMkLst>
        </pc:spChg>
      </pc:sldChg>
      <pc:sldChg chg="modSp modAnim">
        <pc:chgData name="Jarvon Carson" userId="f1f62c45-4a19-4f8e-934b-b4c64f876624" providerId="ADAL" clId="{8AAE100D-6AA3-40C4-BC37-AFA43B5E84C3}" dt="2021-02-22T14:26:50.389" v="13" actId="207"/>
        <pc:sldMkLst>
          <pc:docMk/>
          <pc:sldMk cId="0" sldId="260"/>
        </pc:sldMkLst>
        <pc:spChg chg="mod">
          <ac:chgData name="Jarvon Carson" userId="f1f62c45-4a19-4f8e-934b-b4c64f876624" providerId="ADAL" clId="{8AAE100D-6AA3-40C4-BC37-AFA43B5E84C3}" dt="2021-02-22T14:26:50.389" v="13" actId="207"/>
          <ac:spMkLst>
            <pc:docMk/>
            <pc:sldMk cId="0" sldId="260"/>
            <ac:spMk id="88" creationId="{00000000-0000-0000-0000-000000000000}"/>
          </ac:spMkLst>
        </pc:spChg>
      </pc:sldChg>
      <pc:sldChg chg="modSp mod">
        <pc:chgData name="Jarvon Carson" userId="f1f62c45-4a19-4f8e-934b-b4c64f876624" providerId="ADAL" clId="{8AAE100D-6AA3-40C4-BC37-AFA43B5E84C3}" dt="2021-02-22T14:27:59.783" v="15" actId="255"/>
        <pc:sldMkLst>
          <pc:docMk/>
          <pc:sldMk cId="0" sldId="261"/>
        </pc:sldMkLst>
        <pc:spChg chg="mod">
          <ac:chgData name="Jarvon Carson" userId="f1f62c45-4a19-4f8e-934b-b4c64f876624" providerId="ADAL" clId="{8AAE100D-6AA3-40C4-BC37-AFA43B5E84C3}" dt="2021-02-22T14:27:59.783" v="15" actId="255"/>
          <ac:spMkLst>
            <pc:docMk/>
            <pc:sldMk cId="0" sldId="261"/>
            <ac:spMk id="94" creationId="{00000000-0000-0000-0000-000000000000}"/>
          </ac:spMkLst>
        </pc:spChg>
        <pc:spChg chg="mod">
          <ac:chgData name="Jarvon Carson" userId="f1f62c45-4a19-4f8e-934b-b4c64f876624" providerId="ADAL" clId="{8AAE100D-6AA3-40C4-BC37-AFA43B5E84C3}" dt="2021-02-22T14:27:36.490" v="14" actId="1076"/>
          <ac:spMkLst>
            <pc:docMk/>
            <pc:sldMk cId="0" sldId="261"/>
            <ac:spMk id="95" creationId="{00000000-0000-0000-0000-000000000000}"/>
          </ac:spMkLst>
        </pc:spChg>
      </pc:sldChg>
      <pc:sldChg chg="modSp mod">
        <pc:chgData name="Jarvon Carson" userId="f1f62c45-4a19-4f8e-934b-b4c64f876624" providerId="ADAL" clId="{8AAE100D-6AA3-40C4-BC37-AFA43B5E84C3}" dt="2021-02-22T14:28:07.096" v="16" actId="255"/>
        <pc:sldMkLst>
          <pc:docMk/>
          <pc:sldMk cId="0" sldId="262"/>
        </pc:sldMkLst>
        <pc:spChg chg="mod">
          <ac:chgData name="Jarvon Carson" userId="f1f62c45-4a19-4f8e-934b-b4c64f876624" providerId="ADAL" clId="{8AAE100D-6AA3-40C4-BC37-AFA43B5E84C3}" dt="2021-02-22T14:28:07.096" v="16" actId="255"/>
          <ac:spMkLst>
            <pc:docMk/>
            <pc:sldMk cId="0" sldId="262"/>
            <ac:spMk id="101" creationId="{00000000-0000-0000-0000-000000000000}"/>
          </ac:spMkLst>
        </pc:spChg>
      </pc:sldChg>
      <pc:sldChg chg="modSp mod">
        <pc:chgData name="Jarvon Carson" userId="f1f62c45-4a19-4f8e-934b-b4c64f876624" providerId="ADAL" clId="{8AAE100D-6AA3-40C4-BC37-AFA43B5E84C3}" dt="2021-02-22T14:28:24.905" v="18" actId="113"/>
        <pc:sldMkLst>
          <pc:docMk/>
          <pc:sldMk cId="0" sldId="263"/>
        </pc:sldMkLst>
        <pc:spChg chg="mod">
          <ac:chgData name="Jarvon Carson" userId="f1f62c45-4a19-4f8e-934b-b4c64f876624" providerId="ADAL" clId="{8AAE100D-6AA3-40C4-BC37-AFA43B5E84C3}" dt="2021-02-22T14:28:17.864" v="17" actId="255"/>
          <ac:spMkLst>
            <pc:docMk/>
            <pc:sldMk cId="0" sldId="263"/>
            <ac:spMk id="108" creationId="{00000000-0000-0000-0000-000000000000}"/>
          </ac:spMkLst>
        </pc:spChg>
        <pc:spChg chg="mod">
          <ac:chgData name="Jarvon Carson" userId="f1f62c45-4a19-4f8e-934b-b4c64f876624" providerId="ADAL" clId="{8AAE100D-6AA3-40C4-BC37-AFA43B5E84C3}" dt="2021-02-22T14:28:24.905" v="18" actId="113"/>
          <ac:spMkLst>
            <pc:docMk/>
            <pc:sldMk cId="0" sldId="263"/>
            <ac:spMk id="109" creationId="{00000000-0000-0000-0000-000000000000}"/>
          </ac:spMkLst>
        </pc:spChg>
      </pc:sldChg>
      <pc:sldChg chg="modSp mod">
        <pc:chgData name="Jarvon Carson" userId="f1f62c45-4a19-4f8e-934b-b4c64f876624" providerId="ADAL" clId="{8AAE100D-6AA3-40C4-BC37-AFA43B5E84C3}" dt="2021-02-22T14:28:37.320" v="19" actId="14100"/>
        <pc:sldMkLst>
          <pc:docMk/>
          <pc:sldMk cId="0" sldId="265"/>
        </pc:sldMkLst>
        <pc:picChg chg="mod">
          <ac:chgData name="Jarvon Carson" userId="f1f62c45-4a19-4f8e-934b-b4c64f876624" providerId="ADAL" clId="{8AAE100D-6AA3-40C4-BC37-AFA43B5E84C3}" dt="2021-02-22T14:28:37.320" v="19" actId="14100"/>
          <ac:picMkLst>
            <pc:docMk/>
            <pc:sldMk cId="0" sldId="265"/>
            <ac:picMk id="123" creationId="{00000000-0000-0000-0000-000000000000}"/>
          </ac:picMkLst>
        </pc:picChg>
      </pc:sldChg>
      <pc:sldChg chg="modSp">
        <pc:chgData name="Jarvon Carson" userId="f1f62c45-4a19-4f8e-934b-b4c64f876624" providerId="ADAL" clId="{8AAE100D-6AA3-40C4-BC37-AFA43B5E84C3}" dt="2021-02-22T14:30:33.033" v="20" actId="113"/>
        <pc:sldMkLst>
          <pc:docMk/>
          <pc:sldMk cId="0" sldId="267"/>
        </pc:sldMkLst>
        <pc:spChg chg="mod">
          <ac:chgData name="Jarvon Carson" userId="f1f62c45-4a19-4f8e-934b-b4c64f876624" providerId="ADAL" clId="{8AAE100D-6AA3-40C4-BC37-AFA43B5E84C3}" dt="2021-02-22T14:30:33.033" v="20" actId="113"/>
          <ac:spMkLst>
            <pc:docMk/>
            <pc:sldMk cId="0" sldId="267"/>
            <ac:spMk id="136" creationId="{00000000-0000-0000-0000-000000000000}"/>
          </ac:spMkLst>
        </pc:spChg>
      </pc:sldChg>
      <pc:sldChg chg="modSp mod">
        <pc:chgData name="Jarvon Carson" userId="f1f62c45-4a19-4f8e-934b-b4c64f876624" providerId="ADAL" clId="{8AAE100D-6AA3-40C4-BC37-AFA43B5E84C3}" dt="2021-02-22T14:31:06.919" v="26" actId="207"/>
        <pc:sldMkLst>
          <pc:docMk/>
          <pc:sldMk cId="0" sldId="269"/>
        </pc:sldMkLst>
        <pc:spChg chg="mod">
          <ac:chgData name="Jarvon Carson" userId="f1f62c45-4a19-4f8e-934b-b4c64f876624" providerId="ADAL" clId="{8AAE100D-6AA3-40C4-BC37-AFA43B5E84C3}" dt="2021-02-22T14:30:42.723" v="22" actId="1076"/>
          <ac:spMkLst>
            <pc:docMk/>
            <pc:sldMk cId="0" sldId="269"/>
            <ac:spMk id="150" creationId="{00000000-0000-0000-0000-000000000000}"/>
          </ac:spMkLst>
        </pc:spChg>
        <pc:spChg chg="mod">
          <ac:chgData name="Jarvon Carson" userId="f1f62c45-4a19-4f8e-934b-b4c64f876624" providerId="ADAL" clId="{8AAE100D-6AA3-40C4-BC37-AFA43B5E84C3}" dt="2021-02-22T14:31:06.919" v="26" actId="207"/>
          <ac:spMkLst>
            <pc:docMk/>
            <pc:sldMk cId="0" sldId="269"/>
            <ac:spMk id="151" creationId="{00000000-0000-0000-0000-000000000000}"/>
          </ac:spMkLst>
        </pc:spChg>
      </pc:sldChg>
      <pc:sldChg chg="modSp mod modAnim">
        <pc:chgData name="Jarvon Carson" userId="f1f62c45-4a19-4f8e-934b-b4c64f876624" providerId="ADAL" clId="{8AAE100D-6AA3-40C4-BC37-AFA43B5E84C3}" dt="2021-02-22T14:34:59.513" v="29"/>
        <pc:sldMkLst>
          <pc:docMk/>
          <pc:sldMk cId="0" sldId="272"/>
        </pc:sldMkLst>
        <pc:spChg chg="mod">
          <ac:chgData name="Jarvon Carson" userId="f1f62c45-4a19-4f8e-934b-b4c64f876624" providerId="ADAL" clId="{8AAE100D-6AA3-40C4-BC37-AFA43B5E84C3}" dt="2021-02-22T14:34:46.292" v="28" actId="207"/>
          <ac:spMkLst>
            <pc:docMk/>
            <pc:sldMk cId="0" sldId="272"/>
            <ac:spMk id="176" creationId="{00000000-0000-0000-0000-000000000000}"/>
          </ac:spMkLst>
        </pc:spChg>
      </pc:sldChg>
      <pc:sldChg chg="modSp mod">
        <pc:chgData name="Jarvon Carson" userId="f1f62c45-4a19-4f8e-934b-b4c64f876624" providerId="ADAL" clId="{8AAE100D-6AA3-40C4-BC37-AFA43B5E84C3}" dt="2021-02-22T14:35:19.475" v="31" actId="207"/>
        <pc:sldMkLst>
          <pc:docMk/>
          <pc:sldMk cId="0" sldId="274"/>
        </pc:sldMkLst>
        <pc:spChg chg="mod">
          <ac:chgData name="Jarvon Carson" userId="f1f62c45-4a19-4f8e-934b-b4c64f876624" providerId="ADAL" clId="{8AAE100D-6AA3-40C4-BC37-AFA43B5E84C3}" dt="2021-02-22T14:35:19.475" v="31" actId="207"/>
          <ac:spMkLst>
            <pc:docMk/>
            <pc:sldMk cId="0" sldId="274"/>
            <ac:spMk id="191" creationId="{00000000-0000-0000-0000-000000000000}"/>
          </ac:spMkLst>
        </pc:spChg>
      </pc:sldChg>
      <pc:sldChg chg="modSp mod">
        <pc:chgData name="Jarvon Carson" userId="f1f62c45-4a19-4f8e-934b-b4c64f876624" providerId="ADAL" clId="{8AAE100D-6AA3-40C4-BC37-AFA43B5E84C3}" dt="2021-02-22T14:35:42.081" v="36" actId="12"/>
        <pc:sldMkLst>
          <pc:docMk/>
          <pc:sldMk cId="0" sldId="276"/>
        </pc:sldMkLst>
        <pc:spChg chg="mod">
          <ac:chgData name="Jarvon Carson" userId="f1f62c45-4a19-4f8e-934b-b4c64f876624" providerId="ADAL" clId="{8AAE100D-6AA3-40C4-BC37-AFA43B5E84C3}" dt="2021-02-22T14:35:31.780" v="32" actId="1076"/>
          <ac:spMkLst>
            <pc:docMk/>
            <pc:sldMk cId="0" sldId="276"/>
            <ac:spMk id="207" creationId="{00000000-0000-0000-0000-000000000000}"/>
          </ac:spMkLst>
        </pc:spChg>
        <pc:spChg chg="mod">
          <ac:chgData name="Jarvon Carson" userId="f1f62c45-4a19-4f8e-934b-b4c64f876624" providerId="ADAL" clId="{8AAE100D-6AA3-40C4-BC37-AFA43B5E84C3}" dt="2021-02-22T14:35:42.081" v="36" actId="12"/>
          <ac:spMkLst>
            <pc:docMk/>
            <pc:sldMk cId="0" sldId="276"/>
            <ac:spMk id="208" creationId="{00000000-0000-0000-0000-000000000000}"/>
          </ac:spMkLst>
        </pc:spChg>
      </pc:sldChg>
      <pc:sldChg chg="modSp mod">
        <pc:chgData name="Jarvon Carson" userId="f1f62c45-4a19-4f8e-934b-b4c64f876624" providerId="ADAL" clId="{8AAE100D-6AA3-40C4-BC37-AFA43B5E84C3}" dt="2021-02-22T14:48:18.892" v="40" actId="113"/>
        <pc:sldMkLst>
          <pc:docMk/>
          <pc:sldMk cId="0" sldId="277"/>
        </pc:sldMkLst>
        <pc:spChg chg="mod">
          <ac:chgData name="Jarvon Carson" userId="f1f62c45-4a19-4f8e-934b-b4c64f876624" providerId="ADAL" clId="{8AAE100D-6AA3-40C4-BC37-AFA43B5E84C3}" dt="2021-02-22T14:48:12.677" v="38" actId="1076"/>
          <ac:spMkLst>
            <pc:docMk/>
            <pc:sldMk cId="0" sldId="277"/>
            <ac:spMk id="215" creationId="{00000000-0000-0000-0000-000000000000}"/>
          </ac:spMkLst>
        </pc:spChg>
        <pc:spChg chg="mod">
          <ac:chgData name="Jarvon Carson" userId="f1f62c45-4a19-4f8e-934b-b4c64f876624" providerId="ADAL" clId="{8AAE100D-6AA3-40C4-BC37-AFA43B5E84C3}" dt="2021-02-22T14:48:18.892" v="40" actId="113"/>
          <ac:spMkLst>
            <pc:docMk/>
            <pc:sldMk cId="0" sldId="277"/>
            <ac:spMk id="216" creationId="{00000000-0000-0000-0000-000000000000}"/>
          </ac:spMkLst>
        </pc:spChg>
      </pc:sldChg>
      <pc:sldChg chg="modSp mod">
        <pc:chgData name="Jarvon Carson" userId="f1f62c45-4a19-4f8e-934b-b4c64f876624" providerId="ADAL" clId="{8AAE100D-6AA3-40C4-BC37-AFA43B5E84C3}" dt="2021-02-22T14:48:32.902" v="43" actId="1076"/>
        <pc:sldMkLst>
          <pc:docMk/>
          <pc:sldMk cId="0" sldId="278"/>
        </pc:sldMkLst>
        <pc:spChg chg="mod">
          <ac:chgData name="Jarvon Carson" userId="f1f62c45-4a19-4f8e-934b-b4c64f876624" providerId="ADAL" clId="{8AAE100D-6AA3-40C4-BC37-AFA43B5E84C3}" dt="2021-02-22T14:48:30.349" v="42" actId="1076"/>
          <ac:spMkLst>
            <pc:docMk/>
            <pc:sldMk cId="0" sldId="278"/>
            <ac:spMk id="224" creationId="{00000000-0000-0000-0000-000000000000}"/>
          </ac:spMkLst>
        </pc:spChg>
        <pc:spChg chg="mod">
          <ac:chgData name="Jarvon Carson" userId="f1f62c45-4a19-4f8e-934b-b4c64f876624" providerId="ADAL" clId="{8AAE100D-6AA3-40C4-BC37-AFA43B5E84C3}" dt="2021-02-22T14:48:32.902" v="43" actId="1076"/>
          <ac:spMkLst>
            <pc:docMk/>
            <pc:sldMk cId="0" sldId="278"/>
            <ac:spMk id="225" creationId="{00000000-0000-0000-0000-000000000000}"/>
          </ac:spMkLst>
        </pc:spChg>
      </pc:sldChg>
      <pc:sldChg chg="modSp mod">
        <pc:chgData name="Jarvon Carson" userId="f1f62c45-4a19-4f8e-934b-b4c64f876624" providerId="ADAL" clId="{8AAE100D-6AA3-40C4-BC37-AFA43B5E84C3}" dt="2021-02-22T15:01:31.890" v="51" actId="1076"/>
        <pc:sldMkLst>
          <pc:docMk/>
          <pc:sldMk cId="0" sldId="279"/>
        </pc:sldMkLst>
        <pc:spChg chg="mod">
          <ac:chgData name="Jarvon Carson" userId="f1f62c45-4a19-4f8e-934b-b4c64f876624" providerId="ADAL" clId="{8AAE100D-6AA3-40C4-BC37-AFA43B5E84C3}" dt="2021-02-22T15:00:24.929" v="44" actId="207"/>
          <ac:spMkLst>
            <pc:docMk/>
            <pc:sldMk cId="0" sldId="279"/>
            <ac:spMk id="233" creationId="{00000000-0000-0000-0000-000000000000}"/>
          </ac:spMkLst>
        </pc:spChg>
        <pc:spChg chg="mod">
          <ac:chgData name="Jarvon Carson" userId="f1f62c45-4a19-4f8e-934b-b4c64f876624" providerId="ADAL" clId="{8AAE100D-6AA3-40C4-BC37-AFA43B5E84C3}" dt="2021-02-22T15:01:31.890" v="51" actId="1076"/>
          <ac:spMkLst>
            <pc:docMk/>
            <pc:sldMk cId="0" sldId="279"/>
            <ac:spMk id="234" creationId="{00000000-0000-0000-0000-000000000000}"/>
          </ac:spMkLst>
        </pc:spChg>
      </pc:sldChg>
      <pc:sldChg chg="modSp mod">
        <pc:chgData name="Jarvon Carson" userId="f1f62c45-4a19-4f8e-934b-b4c64f876624" providerId="ADAL" clId="{8AAE100D-6AA3-40C4-BC37-AFA43B5E84C3}" dt="2021-02-22T15:08:54.258" v="65" actId="122"/>
        <pc:sldMkLst>
          <pc:docMk/>
          <pc:sldMk cId="0" sldId="280"/>
        </pc:sldMkLst>
        <pc:spChg chg="mod">
          <ac:chgData name="Jarvon Carson" userId="f1f62c45-4a19-4f8e-934b-b4c64f876624" providerId="ADAL" clId="{8AAE100D-6AA3-40C4-BC37-AFA43B5E84C3}" dt="2021-02-22T15:06:19.138" v="64" actId="207"/>
          <ac:spMkLst>
            <pc:docMk/>
            <pc:sldMk cId="0" sldId="280"/>
            <ac:spMk id="242" creationId="{00000000-0000-0000-0000-000000000000}"/>
          </ac:spMkLst>
        </pc:spChg>
        <pc:spChg chg="mod">
          <ac:chgData name="Jarvon Carson" userId="f1f62c45-4a19-4f8e-934b-b4c64f876624" providerId="ADAL" clId="{8AAE100D-6AA3-40C4-BC37-AFA43B5E84C3}" dt="2021-02-22T15:08:54.258" v="65" actId="122"/>
          <ac:spMkLst>
            <pc:docMk/>
            <pc:sldMk cId="0" sldId="280"/>
            <ac:spMk id="243" creationId="{00000000-0000-0000-0000-000000000000}"/>
          </ac:spMkLst>
        </pc:spChg>
      </pc:sldChg>
      <pc:sldChg chg="modSp mod">
        <pc:chgData name="Jarvon Carson" userId="f1f62c45-4a19-4f8e-934b-b4c64f876624" providerId="ADAL" clId="{8AAE100D-6AA3-40C4-BC37-AFA43B5E84C3}" dt="2021-02-22T15:09:42.454" v="81" actId="12"/>
        <pc:sldMkLst>
          <pc:docMk/>
          <pc:sldMk cId="0" sldId="281"/>
        </pc:sldMkLst>
        <pc:spChg chg="mod">
          <ac:chgData name="Jarvon Carson" userId="f1f62c45-4a19-4f8e-934b-b4c64f876624" providerId="ADAL" clId="{8AAE100D-6AA3-40C4-BC37-AFA43B5E84C3}" dt="2021-02-22T15:09:24.624" v="78" actId="207"/>
          <ac:spMkLst>
            <pc:docMk/>
            <pc:sldMk cId="0" sldId="281"/>
            <ac:spMk id="249" creationId="{00000000-0000-0000-0000-000000000000}"/>
          </ac:spMkLst>
        </pc:spChg>
        <pc:spChg chg="mod">
          <ac:chgData name="Jarvon Carson" userId="f1f62c45-4a19-4f8e-934b-b4c64f876624" providerId="ADAL" clId="{8AAE100D-6AA3-40C4-BC37-AFA43B5E84C3}" dt="2021-02-22T15:09:42.454" v="81" actId="12"/>
          <ac:spMkLst>
            <pc:docMk/>
            <pc:sldMk cId="0" sldId="281"/>
            <ac:spMk id="250" creationId="{00000000-0000-0000-0000-000000000000}"/>
          </ac:spMkLst>
        </pc:spChg>
      </pc:sldChg>
      <pc:sldChg chg="modSp mod">
        <pc:chgData name="Jarvon Carson" userId="f1f62c45-4a19-4f8e-934b-b4c64f876624" providerId="ADAL" clId="{8AAE100D-6AA3-40C4-BC37-AFA43B5E84C3}" dt="2021-02-22T15:11:38.009" v="97" actId="113"/>
        <pc:sldMkLst>
          <pc:docMk/>
          <pc:sldMk cId="0" sldId="282"/>
        </pc:sldMkLst>
        <pc:spChg chg="mod">
          <ac:chgData name="Jarvon Carson" userId="f1f62c45-4a19-4f8e-934b-b4c64f876624" providerId="ADAL" clId="{8AAE100D-6AA3-40C4-BC37-AFA43B5E84C3}" dt="2021-02-22T15:09:48.520" v="82" actId="1076"/>
          <ac:spMkLst>
            <pc:docMk/>
            <pc:sldMk cId="0" sldId="282"/>
            <ac:spMk id="257" creationId="{00000000-0000-0000-0000-000000000000}"/>
          </ac:spMkLst>
        </pc:spChg>
        <pc:spChg chg="mod">
          <ac:chgData name="Jarvon Carson" userId="f1f62c45-4a19-4f8e-934b-b4c64f876624" providerId="ADAL" clId="{8AAE100D-6AA3-40C4-BC37-AFA43B5E84C3}" dt="2021-02-22T15:11:38.009" v="97" actId="113"/>
          <ac:spMkLst>
            <pc:docMk/>
            <pc:sldMk cId="0" sldId="282"/>
            <ac:spMk id="258" creationId="{00000000-0000-0000-0000-000000000000}"/>
          </ac:spMkLst>
        </pc:spChg>
      </pc:sldChg>
      <pc:sldChg chg="modSp mod">
        <pc:chgData name="Jarvon Carson" userId="f1f62c45-4a19-4f8e-934b-b4c64f876624" providerId="ADAL" clId="{8AAE100D-6AA3-40C4-BC37-AFA43B5E84C3}" dt="2021-02-22T15:12:28.977" v="98" actId="14100"/>
        <pc:sldMkLst>
          <pc:docMk/>
          <pc:sldMk cId="0" sldId="284"/>
        </pc:sldMkLst>
        <pc:graphicFrameChg chg="mod modGraphic">
          <ac:chgData name="Jarvon Carson" userId="f1f62c45-4a19-4f8e-934b-b4c64f876624" providerId="ADAL" clId="{8AAE100D-6AA3-40C4-BC37-AFA43B5E84C3}" dt="2021-02-22T15:12:28.977" v="98" actId="14100"/>
          <ac:graphicFrameMkLst>
            <pc:docMk/>
            <pc:sldMk cId="0" sldId="284"/>
            <ac:graphicFrameMk id="273" creationId="{00000000-0000-0000-0000-000000000000}"/>
          </ac:graphicFrameMkLst>
        </pc:graphicFrameChg>
      </pc:sldChg>
      <pc:sldChg chg="modSp mod">
        <pc:chgData name="Jarvon Carson" userId="f1f62c45-4a19-4f8e-934b-b4c64f876624" providerId="ADAL" clId="{8AAE100D-6AA3-40C4-BC37-AFA43B5E84C3}" dt="2021-02-22T15:14:45.566" v="106" actId="122"/>
        <pc:sldMkLst>
          <pc:docMk/>
          <pc:sldMk cId="0" sldId="285"/>
        </pc:sldMkLst>
        <pc:spChg chg="mod">
          <ac:chgData name="Jarvon Carson" userId="f1f62c45-4a19-4f8e-934b-b4c64f876624" providerId="ADAL" clId="{8AAE100D-6AA3-40C4-BC37-AFA43B5E84C3}" dt="2021-02-22T15:14:45.566" v="106" actId="122"/>
          <ac:spMkLst>
            <pc:docMk/>
            <pc:sldMk cId="0" sldId="285"/>
            <ac:spMk id="280" creationId="{00000000-0000-0000-0000-000000000000}"/>
          </ac:spMkLst>
        </pc:spChg>
      </pc:sldChg>
      <pc:sldChg chg="modSp mod">
        <pc:chgData name="Jarvon Carson" userId="f1f62c45-4a19-4f8e-934b-b4c64f876624" providerId="ADAL" clId="{8AAE100D-6AA3-40C4-BC37-AFA43B5E84C3}" dt="2021-02-22T15:27:44.562" v="109" actId="207"/>
        <pc:sldMkLst>
          <pc:docMk/>
          <pc:sldMk cId="0" sldId="287"/>
        </pc:sldMkLst>
        <pc:spChg chg="mod">
          <ac:chgData name="Jarvon Carson" userId="f1f62c45-4a19-4f8e-934b-b4c64f876624" providerId="ADAL" clId="{8AAE100D-6AA3-40C4-BC37-AFA43B5E84C3}" dt="2021-02-22T15:27:44.562" v="109" actId="207"/>
          <ac:spMkLst>
            <pc:docMk/>
            <pc:sldMk cId="0" sldId="287"/>
            <ac:spMk id="304" creationId="{00000000-0000-0000-0000-000000000000}"/>
          </ac:spMkLst>
        </pc:spChg>
      </pc:sldChg>
      <pc:sldChg chg="modSp mod">
        <pc:chgData name="Jarvon Carson" userId="f1f62c45-4a19-4f8e-934b-b4c64f876624" providerId="ADAL" clId="{8AAE100D-6AA3-40C4-BC37-AFA43B5E84C3}" dt="2021-02-22T15:29:05.653" v="118" actId="115"/>
        <pc:sldMkLst>
          <pc:docMk/>
          <pc:sldMk cId="0" sldId="289"/>
        </pc:sldMkLst>
        <pc:spChg chg="mod">
          <ac:chgData name="Jarvon Carson" userId="f1f62c45-4a19-4f8e-934b-b4c64f876624" providerId="ADAL" clId="{8AAE100D-6AA3-40C4-BC37-AFA43B5E84C3}" dt="2021-02-22T15:29:05.653" v="118" actId="115"/>
          <ac:spMkLst>
            <pc:docMk/>
            <pc:sldMk cId="0" sldId="289"/>
            <ac:spMk id="319" creationId="{00000000-0000-0000-0000-000000000000}"/>
          </ac:spMkLst>
        </pc:spChg>
      </pc:sldChg>
      <pc:sldChg chg="modSp mod">
        <pc:chgData name="Jarvon Carson" userId="f1f62c45-4a19-4f8e-934b-b4c64f876624" providerId="ADAL" clId="{8AAE100D-6AA3-40C4-BC37-AFA43B5E84C3}" dt="2021-02-22T15:45:46.838" v="126" actId="20577"/>
        <pc:sldMkLst>
          <pc:docMk/>
          <pc:sldMk cId="0" sldId="290"/>
        </pc:sldMkLst>
        <pc:spChg chg="mod">
          <ac:chgData name="Jarvon Carson" userId="f1f62c45-4a19-4f8e-934b-b4c64f876624" providerId="ADAL" clId="{8AAE100D-6AA3-40C4-BC37-AFA43B5E84C3}" dt="2021-02-22T15:45:23.644" v="121" actId="20577"/>
          <ac:spMkLst>
            <pc:docMk/>
            <pc:sldMk cId="0" sldId="290"/>
            <ac:spMk id="325" creationId="{00000000-0000-0000-0000-000000000000}"/>
          </ac:spMkLst>
        </pc:spChg>
        <pc:spChg chg="mod">
          <ac:chgData name="Jarvon Carson" userId="f1f62c45-4a19-4f8e-934b-b4c64f876624" providerId="ADAL" clId="{8AAE100D-6AA3-40C4-BC37-AFA43B5E84C3}" dt="2021-02-22T15:45:46.838" v="126" actId="20577"/>
          <ac:spMkLst>
            <pc:docMk/>
            <pc:sldMk cId="0" sldId="290"/>
            <ac:spMk id="326" creationId="{00000000-0000-0000-0000-000000000000}"/>
          </ac:spMkLst>
        </pc:spChg>
      </pc:sldChg>
      <pc:sldChg chg="modSp mod">
        <pc:chgData name="Jarvon Carson" userId="f1f62c45-4a19-4f8e-934b-b4c64f876624" providerId="ADAL" clId="{8AAE100D-6AA3-40C4-BC37-AFA43B5E84C3}" dt="2021-02-22T15:46:24.754" v="134" actId="1076"/>
        <pc:sldMkLst>
          <pc:docMk/>
          <pc:sldMk cId="0" sldId="291"/>
        </pc:sldMkLst>
        <pc:spChg chg="mod">
          <ac:chgData name="Jarvon Carson" userId="f1f62c45-4a19-4f8e-934b-b4c64f876624" providerId="ADAL" clId="{8AAE100D-6AA3-40C4-BC37-AFA43B5E84C3}" dt="2021-02-22T15:46:00.823" v="128" actId="207"/>
          <ac:spMkLst>
            <pc:docMk/>
            <pc:sldMk cId="0" sldId="291"/>
            <ac:spMk id="332" creationId="{00000000-0000-0000-0000-000000000000}"/>
          </ac:spMkLst>
        </pc:spChg>
        <pc:spChg chg="mod">
          <ac:chgData name="Jarvon Carson" userId="f1f62c45-4a19-4f8e-934b-b4c64f876624" providerId="ADAL" clId="{8AAE100D-6AA3-40C4-BC37-AFA43B5E84C3}" dt="2021-02-22T15:46:24.754" v="134" actId="1076"/>
          <ac:spMkLst>
            <pc:docMk/>
            <pc:sldMk cId="0" sldId="291"/>
            <ac:spMk id="333" creationId="{00000000-0000-0000-0000-000000000000}"/>
          </ac:spMkLst>
        </pc:spChg>
      </pc:sldChg>
      <pc:sldChg chg="modSp mod">
        <pc:chgData name="Jarvon Carson" userId="f1f62c45-4a19-4f8e-934b-b4c64f876624" providerId="ADAL" clId="{8AAE100D-6AA3-40C4-BC37-AFA43B5E84C3}" dt="2021-02-22T15:48:21.869" v="152" actId="255"/>
        <pc:sldMkLst>
          <pc:docMk/>
          <pc:sldMk cId="0" sldId="292"/>
        </pc:sldMkLst>
        <pc:spChg chg="mod">
          <ac:chgData name="Jarvon Carson" userId="f1f62c45-4a19-4f8e-934b-b4c64f876624" providerId="ADAL" clId="{8AAE100D-6AA3-40C4-BC37-AFA43B5E84C3}" dt="2021-02-22T15:47:05.502" v="135" actId="1076"/>
          <ac:spMkLst>
            <pc:docMk/>
            <pc:sldMk cId="0" sldId="292"/>
            <ac:spMk id="339" creationId="{00000000-0000-0000-0000-000000000000}"/>
          </ac:spMkLst>
        </pc:spChg>
        <pc:spChg chg="mod">
          <ac:chgData name="Jarvon Carson" userId="f1f62c45-4a19-4f8e-934b-b4c64f876624" providerId="ADAL" clId="{8AAE100D-6AA3-40C4-BC37-AFA43B5E84C3}" dt="2021-02-22T15:48:21.869" v="152" actId="255"/>
          <ac:spMkLst>
            <pc:docMk/>
            <pc:sldMk cId="0" sldId="292"/>
            <ac:spMk id="340" creationId="{00000000-0000-0000-0000-000000000000}"/>
          </ac:spMkLst>
        </pc:spChg>
      </pc:sldChg>
      <pc:sldChg chg="modSp mod">
        <pc:chgData name="Jarvon Carson" userId="f1f62c45-4a19-4f8e-934b-b4c64f876624" providerId="ADAL" clId="{8AAE100D-6AA3-40C4-BC37-AFA43B5E84C3}" dt="2021-02-22T15:48:57.928" v="157" actId="1076"/>
        <pc:sldMkLst>
          <pc:docMk/>
          <pc:sldMk cId="0" sldId="293"/>
        </pc:sldMkLst>
        <pc:spChg chg="mod">
          <ac:chgData name="Jarvon Carson" userId="f1f62c45-4a19-4f8e-934b-b4c64f876624" providerId="ADAL" clId="{8AAE100D-6AA3-40C4-BC37-AFA43B5E84C3}" dt="2021-02-22T15:48:29.655" v="154" actId="1076"/>
          <ac:spMkLst>
            <pc:docMk/>
            <pc:sldMk cId="0" sldId="293"/>
            <ac:spMk id="347" creationId="{00000000-0000-0000-0000-000000000000}"/>
          </ac:spMkLst>
        </pc:spChg>
        <pc:spChg chg="mod">
          <ac:chgData name="Jarvon Carson" userId="f1f62c45-4a19-4f8e-934b-b4c64f876624" providerId="ADAL" clId="{8AAE100D-6AA3-40C4-BC37-AFA43B5E84C3}" dt="2021-02-22T15:48:57.928" v="157" actId="1076"/>
          <ac:spMkLst>
            <pc:docMk/>
            <pc:sldMk cId="0" sldId="293"/>
            <ac:spMk id="348" creationId="{00000000-0000-0000-0000-000000000000}"/>
          </ac:spMkLst>
        </pc:spChg>
      </pc:sldChg>
      <pc:sldChg chg="modSp mod">
        <pc:chgData name="Jarvon Carson" userId="f1f62c45-4a19-4f8e-934b-b4c64f876624" providerId="ADAL" clId="{8AAE100D-6AA3-40C4-BC37-AFA43B5E84C3}" dt="2021-02-22T15:49:41.316" v="164" actId="255"/>
        <pc:sldMkLst>
          <pc:docMk/>
          <pc:sldMk cId="0" sldId="294"/>
        </pc:sldMkLst>
        <pc:spChg chg="mod">
          <ac:chgData name="Jarvon Carson" userId="f1f62c45-4a19-4f8e-934b-b4c64f876624" providerId="ADAL" clId="{8AAE100D-6AA3-40C4-BC37-AFA43B5E84C3}" dt="2021-02-22T15:49:18.119" v="159" actId="1076"/>
          <ac:spMkLst>
            <pc:docMk/>
            <pc:sldMk cId="0" sldId="294"/>
            <ac:spMk id="354" creationId="{00000000-0000-0000-0000-000000000000}"/>
          </ac:spMkLst>
        </pc:spChg>
        <pc:spChg chg="mod">
          <ac:chgData name="Jarvon Carson" userId="f1f62c45-4a19-4f8e-934b-b4c64f876624" providerId="ADAL" clId="{8AAE100D-6AA3-40C4-BC37-AFA43B5E84C3}" dt="2021-02-22T15:49:41.316" v="164" actId="255"/>
          <ac:spMkLst>
            <pc:docMk/>
            <pc:sldMk cId="0" sldId="294"/>
            <ac:spMk id="355" creationId="{00000000-0000-0000-0000-000000000000}"/>
          </ac:spMkLst>
        </pc:spChg>
      </pc:sldChg>
      <pc:sldChg chg="modSp mod">
        <pc:chgData name="Jarvon Carson" userId="f1f62c45-4a19-4f8e-934b-b4c64f876624" providerId="ADAL" clId="{8AAE100D-6AA3-40C4-BC37-AFA43B5E84C3}" dt="2021-02-22T15:55:44.558" v="167" actId="1076"/>
        <pc:sldMkLst>
          <pc:docMk/>
          <pc:sldMk cId="0" sldId="295"/>
        </pc:sldMkLst>
        <pc:spChg chg="mod">
          <ac:chgData name="Jarvon Carson" userId="f1f62c45-4a19-4f8e-934b-b4c64f876624" providerId="ADAL" clId="{8AAE100D-6AA3-40C4-BC37-AFA43B5E84C3}" dt="2021-02-22T15:55:44.558" v="167" actId="1076"/>
          <ac:spMkLst>
            <pc:docMk/>
            <pc:sldMk cId="0" sldId="295"/>
            <ac:spMk id="361" creationId="{00000000-0000-0000-0000-000000000000}"/>
          </ac:spMkLst>
        </pc:spChg>
        <pc:spChg chg="mod">
          <ac:chgData name="Jarvon Carson" userId="f1f62c45-4a19-4f8e-934b-b4c64f876624" providerId="ADAL" clId="{8AAE100D-6AA3-40C4-BC37-AFA43B5E84C3}" dt="2021-02-22T15:55:39.459" v="166" actId="1076"/>
          <ac:spMkLst>
            <pc:docMk/>
            <pc:sldMk cId="0" sldId="295"/>
            <ac:spMk id="362" creationId="{00000000-0000-0000-0000-000000000000}"/>
          </ac:spMkLst>
        </pc:spChg>
      </pc:sldChg>
      <pc:sldChg chg="modSp mod">
        <pc:chgData name="Jarvon Carson" userId="f1f62c45-4a19-4f8e-934b-b4c64f876624" providerId="ADAL" clId="{8AAE100D-6AA3-40C4-BC37-AFA43B5E84C3}" dt="2021-02-22T15:56:24.340" v="176" actId="122"/>
        <pc:sldMkLst>
          <pc:docMk/>
          <pc:sldMk cId="0" sldId="296"/>
        </pc:sldMkLst>
        <pc:spChg chg="mod">
          <ac:chgData name="Jarvon Carson" userId="f1f62c45-4a19-4f8e-934b-b4c64f876624" providerId="ADAL" clId="{8AAE100D-6AA3-40C4-BC37-AFA43B5E84C3}" dt="2021-02-22T15:55:57.643" v="169" actId="1076"/>
          <ac:spMkLst>
            <pc:docMk/>
            <pc:sldMk cId="0" sldId="296"/>
            <ac:spMk id="368" creationId="{00000000-0000-0000-0000-000000000000}"/>
          </ac:spMkLst>
        </pc:spChg>
        <pc:spChg chg="mod">
          <ac:chgData name="Jarvon Carson" userId="f1f62c45-4a19-4f8e-934b-b4c64f876624" providerId="ADAL" clId="{8AAE100D-6AA3-40C4-BC37-AFA43B5E84C3}" dt="2021-02-22T15:56:24.340" v="176" actId="122"/>
          <ac:spMkLst>
            <pc:docMk/>
            <pc:sldMk cId="0" sldId="296"/>
            <ac:spMk id="369" creationId="{00000000-0000-0000-0000-000000000000}"/>
          </ac:spMkLst>
        </pc:spChg>
      </pc:sldChg>
      <pc:sldChg chg="modSp mod">
        <pc:chgData name="Jarvon Carson" userId="f1f62c45-4a19-4f8e-934b-b4c64f876624" providerId="ADAL" clId="{8AAE100D-6AA3-40C4-BC37-AFA43B5E84C3}" dt="2021-02-22T15:57:02.883" v="185" actId="207"/>
        <pc:sldMkLst>
          <pc:docMk/>
          <pc:sldMk cId="0" sldId="297"/>
        </pc:sldMkLst>
        <pc:spChg chg="mod">
          <ac:chgData name="Jarvon Carson" userId="f1f62c45-4a19-4f8e-934b-b4c64f876624" providerId="ADAL" clId="{8AAE100D-6AA3-40C4-BC37-AFA43B5E84C3}" dt="2021-02-22T15:56:33.262" v="178" actId="1076"/>
          <ac:spMkLst>
            <pc:docMk/>
            <pc:sldMk cId="0" sldId="297"/>
            <ac:spMk id="376" creationId="{00000000-0000-0000-0000-000000000000}"/>
          </ac:spMkLst>
        </pc:spChg>
        <pc:spChg chg="mod">
          <ac:chgData name="Jarvon Carson" userId="f1f62c45-4a19-4f8e-934b-b4c64f876624" providerId="ADAL" clId="{8AAE100D-6AA3-40C4-BC37-AFA43B5E84C3}" dt="2021-02-22T15:57:02.883" v="185" actId="207"/>
          <ac:spMkLst>
            <pc:docMk/>
            <pc:sldMk cId="0" sldId="297"/>
            <ac:spMk id="377" creationId="{00000000-0000-0000-0000-000000000000}"/>
          </ac:spMkLst>
        </pc:spChg>
      </pc:sldChg>
      <pc:sldChg chg="modSp mod">
        <pc:chgData name="Jarvon Carson" userId="f1f62c45-4a19-4f8e-934b-b4c64f876624" providerId="ADAL" clId="{8AAE100D-6AA3-40C4-BC37-AFA43B5E84C3}" dt="2021-02-22T15:58:10.354" v="195" actId="113"/>
        <pc:sldMkLst>
          <pc:docMk/>
          <pc:sldMk cId="0" sldId="298"/>
        </pc:sldMkLst>
        <pc:spChg chg="mod">
          <ac:chgData name="Jarvon Carson" userId="f1f62c45-4a19-4f8e-934b-b4c64f876624" providerId="ADAL" clId="{8AAE100D-6AA3-40C4-BC37-AFA43B5E84C3}" dt="2021-02-22T15:57:15.627" v="187" actId="1076"/>
          <ac:spMkLst>
            <pc:docMk/>
            <pc:sldMk cId="0" sldId="298"/>
            <ac:spMk id="384" creationId="{00000000-0000-0000-0000-000000000000}"/>
          </ac:spMkLst>
        </pc:spChg>
        <pc:spChg chg="mod">
          <ac:chgData name="Jarvon Carson" userId="f1f62c45-4a19-4f8e-934b-b4c64f876624" providerId="ADAL" clId="{8AAE100D-6AA3-40C4-BC37-AFA43B5E84C3}" dt="2021-02-22T15:58:10.354" v="195" actId="113"/>
          <ac:spMkLst>
            <pc:docMk/>
            <pc:sldMk cId="0" sldId="298"/>
            <ac:spMk id="385" creationId="{00000000-0000-0000-0000-000000000000}"/>
          </ac:spMkLst>
        </pc:spChg>
      </pc:sldChg>
      <pc:sldChg chg="addSp modSp mod">
        <pc:chgData name="Jarvon Carson" userId="f1f62c45-4a19-4f8e-934b-b4c64f876624" providerId="ADAL" clId="{8AAE100D-6AA3-40C4-BC37-AFA43B5E84C3}" dt="2021-02-22T16:09:40.959" v="254" actId="255"/>
        <pc:sldMkLst>
          <pc:docMk/>
          <pc:sldMk cId="0" sldId="299"/>
        </pc:sldMkLst>
        <pc:spChg chg="mod">
          <ac:chgData name="Jarvon Carson" userId="f1f62c45-4a19-4f8e-934b-b4c64f876624" providerId="ADAL" clId="{8AAE100D-6AA3-40C4-BC37-AFA43B5E84C3}" dt="2021-02-22T15:58:21.385" v="197" actId="1076"/>
          <ac:spMkLst>
            <pc:docMk/>
            <pc:sldMk cId="0" sldId="299"/>
            <ac:spMk id="391" creationId="{00000000-0000-0000-0000-000000000000}"/>
          </ac:spMkLst>
        </pc:spChg>
        <pc:spChg chg="mod">
          <ac:chgData name="Jarvon Carson" userId="f1f62c45-4a19-4f8e-934b-b4c64f876624" providerId="ADAL" clId="{8AAE100D-6AA3-40C4-BC37-AFA43B5E84C3}" dt="2021-02-22T16:09:40.959" v="254" actId="255"/>
          <ac:spMkLst>
            <pc:docMk/>
            <pc:sldMk cId="0" sldId="299"/>
            <ac:spMk id="392" creationId="{00000000-0000-0000-0000-000000000000}"/>
          </ac:spMkLst>
        </pc:spChg>
        <pc:picChg chg="add mod ord">
          <ac:chgData name="Jarvon Carson" userId="f1f62c45-4a19-4f8e-934b-b4c64f876624" providerId="ADAL" clId="{8AAE100D-6AA3-40C4-BC37-AFA43B5E84C3}" dt="2021-02-22T16:09:20.565" v="252" actId="1076"/>
          <ac:picMkLst>
            <pc:docMk/>
            <pc:sldMk cId="0" sldId="299"/>
            <ac:picMk id="3" creationId="{C6C204BB-4F6E-407B-B528-90EF66718E23}"/>
          </ac:picMkLst>
        </pc:picChg>
      </pc:sldChg>
      <pc:sldChg chg="modSp mod">
        <pc:chgData name="Jarvon Carson" userId="f1f62c45-4a19-4f8e-934b-b4c64f876624" providerId="ADAL" clId="{8AAE100D-6AA3-40C4-BC37-AFA43B5E84C3}" dt="2021-02-22T16:11:09.341" v="266" actId="207"/>
        <pc:sldMkLst>
          <pc:docMk/>
          <pc:sldMk cId="0" sldId="301"/>
        </pc:sldMkLst>
        <pc:spChg chg="mod">
          <ac:chgData name="Jarvon Carson" userId="f1f62c45-4a19-4f8e-934b-b4c64f876624" providerId="ADAL" clId="{8AAE100D-6AA3-40C4-BC37-AFA43B5E84C3}" dt="2021-02-22T16:10:22.323" v="256" actId="1076"/>
          <ac:spMkLst>
            <pc:docMk/>
            <pc:sldMk cId="0" sldId="301"/>
            <ac:spMk id="405" creationId="{00000000-0000-0000-0000-000000000000}"/>
          </ac:spMkLst>
        </pc:spChg>
        <pc:spChg chg="mod">
          <ac:chgData name="Jarvon Carson" userId="f1f62c45-4a19-4f8e-934b-b4c64f876624" providerId="ADAL" clId="{8AAE100D-6AA3-40C4-BC37-AFA43B5E84C3}" dt="2021-02-22T16:11:09.341" v="266" actId="207"/>
          <ac:spMkLst>
            <pc:docMk/>
            <pc:sldMk cId="0" sldId="301"/>
            <ac:spMk id="406" creationId="{00000000-0000-0000-0000-000000000000}"/>
          </ac:spMkLst>
        </pc:spChg>
      </pc:sldChg>
      <pc:sldChg chg="modSp mod">
        <pc:chgData name="Jarvon Carson" userId="f1f62c45-4a19-4f8e-934b-b4c64f876624" providerId="ADAL" clId="{8AAE100D-6AA3-40C4-BC37-AFA43B5E84C3}" dt="2021-02-22T16:11:23.428" v="267" actId="1076"/>
        <pc:sldMkLst>
          <pc:docMk/>
          <pc:sldMk cId="0" sldId="302"/>
        </pc:sldMkLst>
        <pc:graphicFrameChg chg="mod">
          <ac:chgData name="Jarvon Carson" userId="f1f62c45-4a19-4f8e-934b-b4c64f876624" providerId="ADAL" clId="{8AAE100D-6AA3-40C4-BC37-AFA43B5E84C3}" dt="2021-02-22T16:11:23.428" v="267" actId="1076"/>
          <ac:graphicFrameMkLst>
            <pc:docMk/>
            <pc:sldMk cId="0" sldId="302"/>
            <ac:graphicFrameMk id="412" creationId="{00000000-0000-0000-0000-000000000000}"/>
          </ac:graphicFrameMkLst>
        </pc:graphicFrameChg>
      </pc:sldChg>
      <pc:sldChg chg="modSp mod">
        <pc:chgData name="Jarvon Carson" userId="f1f62c45-4a19-4f8e-934b-b4c64f876624" providerId="ADAL" clId="{8AAE100D-6AA3-40C4-BC37-AFA43B5E84C3}" dt="2021-02-22T16:37:13.617" v="284" actId="20577"/>
        <pc:sldMkLst>
          <pc:docMk/>
          <pc:sldMk cId="0" sldId="303"/>
        </pc:sldMkLst>
        <pc:spChg chg="mod">
          <ac:chgData name="Jarvon Carson" userId="f1f62c45-4a19-4f8e-934b-b4c64f876624" providerId="ADAL" clId="{8AAE100D-6AA3-40C4-BC37-AFA43B5E84C3}" dt="2021-02-22T16:20:35.742" v="269" actId="1076"/>
          <ac:spMkLst>
            <pc:docMk/>
            <pc:sldMk cId="0" sldId="303"/>
            <ac:spMk id="419" creationId="{00000000-0000-0000-0000-000000000000}"/>
          </ac:spMkLst>
        </pc:spChg>
        <pc:spChg chg="mod">
          <ac:chgData name="Jarvon Carson" userId="f1f62c45-4a19-4f8e-934b-b4c64f876624" providerId="ADAL" clId="{8AAE100D-6AA3-40C4-BC37-AFA43B5E84C3}" dt="2021-02-22T16:37:13.617" v="284" actId="20577"/>
          <ac:spMkLst>
            <pc:docMk/>
            <pc:sldMk cId="0" sldId="303"/>
            <ac:spMk id="420" creationId="{00000000-0000-0000-0000-000000000000}"/>
          </ac:spMkLst>
        </pc:spChg>
      </pc:sldChg>
      <pc:sldChg chg="addSp delSp modSp mod">
        <pc:chgData name="Jarvon Carson" userId="f1f62c45-4a19-4f8e-934b-b4c64f876624" providerId="ADAL" clId="{8AAE100D-6AA3-40C4-BC37-AFA43B5E84C3}" dt="2021-02-22T16:38:36.998" v="297" actId="1076"/>
        <pc:sldMkLst>
          <pc:docMk/>
          <pc:sldMk cId="0" sldId="304"/>
        </pc:sldMkLst>
        <pc:spChg chg="add del mod">
          <ac:chgData name="Jarvon Carson" userId="f1f62c45-4a19-4f8e-934b-b4c64f876624" providerId="ADAL" clId="{8AAE100D-6AA3-40C4-BC37-AFA43B5E84C3}" dt="2021-02-22T16:21:08.941" v="275" actId="478"/>
          <ac:spMkLst>
            <pc:docMk/>
            <pc:sldMk cId="0" sldId="304"/>
            <ac:spMk id="3" creationId="{65451061-FDDF-4505-AB99-619CB1687F8F}"/>
          </ac:spMkLst>
        </pc:spChg>
        <pc:spChg chg="mod">
          <ac:chgData name="Jarvon Carson" userId="f1f62c45-4a19-4f8e-934b-b4c64f876624" providerId="ADAL" clId="{8AAE100D-6AA3-40C4-BC37-AFA43B5E84C3}" dt="2021-02-22T16:38:36.998" v="297" actId="1076"/>
          <ac:spMkLst>
            <pc:docMk/>
            <pc:sldMk cId="0" sldId="304"/>
            <ac:spMk id="426" creationId="{00000000-0000-0000-0000-000000000000}"/>
          </ac:spMkLst>
        </pc:spChg>
        <pc:spChg chg="add del mod">
          <ac:chgData name="Jarvon Carson" userId="f1f62c45-4a19-4f8e-934b-b4c64f876624" providerId="ADAL" clId="{8AAE100D-6AA3-40C4-BC37-AFA43B5E84C3}" dt="2021-02-22T16:38:33.074" v="296" actId="1076"/>
          <ac:spMkLst>
            <pc:docMk/>
            <pc:sldMk cId="0" sldId="304"/>
            <ac:spMk id="427" creationId="{00000000-0000-0000-0000-000000000000}"/>
          </ac:spMkLst>
        </pc:spChg>
      </pc:sldChg>
      <pc:sldChg chg="modSp mod">
        <pc:chgData name="Jarvon Carson" userId="f1f62c45-4a19-4f8e-934b-b4c64f876624" providerId="ADAL" clId="{8AAE100D-6AA3-40C4-BC37-AFA43B5E84C3}" dt="2021-02-22T16:42:45.091" v="302" actId="20577"/>
        <pc:sldMkLst>
          <pc:docMk/>
          <pc:sldMk cId="0" sldId="305"/>
        </pc:sldMkLst>
        <pc:spChg chg="mod">
          <ac:chgData name="Jarvon Carson" userId="f1f62c45-4a19-4f8e-934b-b4c64f876624" providerId="ADAL" clId="{8AAE100D-6AA3-40C4-BC37-AFA43B5E84C3}" dt="2021-02-22T16:42:45.091" v="302" actId="20577"/>
          <ac:spMkLst>
            <pc:docMk/>
            <pc:sldMk cId="0" sldId="305"/>
            <ac:spMk id="434" creationId="{00000000-0000-0000-0000-000000000000}"/>
          </ac:spMkLst>
        </pc:spChg>
      </pc:sldChg>
      <pc:sldChg chg="modSp mod">
        <pc:chgData name="Jarvon Carson" userId="f1f62c45-4a19-4f8e-934b-b4c64f876624" providerId="ADAL" clId="{8AAE100D-6AA3-40C4-BC37-AFA43B5E84C3}" dt="2021-02-22T16:43:02.782" v="306" actId="1076"/>
        <pc:sldMkLst>
          <pc:docMk/>
          <pc:sldMk cId="0" sldId="306"/>
        </pc:sldMkLst>
        <pc:spChg chg="mod">
          <ac:chgData name="Jarvon Carson" userId="f1f62c45-4a19-4f8e-934b-b4c64f876624" providerId="ADAL" clId="{8AAE100D-6AA3-40C4-BC37-AFA43B5E84C3}" dt="2021-02-22T16:43:00.126" v="305" actId="1076"/>
          <ac:spMkLst>
            <pc:docMk/>
            <pc:sldMk cId="0" sldId="306"/>
            <ac:spMk id="441" creationId="{00000000-0000-0000-0000-000000000000}"/>
          </ac:spMkLst>
        </pc:spChg>
        <pc:spChg chg="mod">
          <ac:chgData name="Jarvon Carson" userId="f1f62c45-4a19-4f8e-934b-b4c64f876624" providerId="ADAL" clId="{8AAE100D-6AA3-40C4-BC37-AFA43B5E84C3}" dt="2021-02-22T16:43:02.782" v="306" actId="1076"/>
          <ac:spMkLst>
            <pc:docMk/>
            <pc:sldMk cId="0" sldId="306"/>
            <ac:spMk id="442" creationId="{00000000-0000-0000-0000-000000000000}"/>
          </ac:spMkLst>
        </pc:spChg>
      </pc:sldChg>
      <pc:sldChg chg="modSp mod">
        <pc:chgData name="Jarvon Carson" userId="f1f62c45-4a19-4f8e-934b-b4c64f876624" providerId="ADAL" clId="{8AAE100D-6AA3-40C4-BC37-AFA43B5E84C3}" dt="2021-02-22T16:43:26.399" v="311" actId="120"/>
        <pc:sldMkLst>
          <pc:docMk/>
          <pc:sldMk cId="0" sldId="307"/>
        </pc:sldMkLst>
        <pc:spChg chg="mod">
          <ac:chgData name="Jarvon Carson" userId="f1f62c45-4a19-4f8e-934b-b4c64f876624" providerId="ADAL" clId="{8AAE100D-6AA3-40C4-BC37-AFA43B5E84C3}" dt="2021-02-22T16:43:11.487" v="308" actId="1076"/>
          <ac:spMkLst>
            <pc:docMk/>
            <pc:sldMk cId="0" sldId="307"/>
            <ac:spMk id="448" creationId="{00000000-0000-0000-0000-000000000000}"/>
          </ac:spMkLst>
        </pc:spChg>
        <pc:spChg chg="mod">
          <ac:chgData name="Jarvon Carson" userId="f1f62c45-4a19-4f8e-934b-b4c64f876624" providerId="ADAL" clId="{8AAE100D-6AA3-40C4-BC37-AFA43B5E84C3}" dt="2021-02-22T16:43:26.399" v="311" actId="120"/>
          <ac:spMkLst>
            <pc:docMk/>
            <pc:sldMk cId="0" sldId="307"/>
            <ac:spMk id="449" creationId="{00000000-0000-0000-0000-000000000000}"/>
          </ac:spMkLst>
        </pc:spChg>
      </pc:sldChg>
      <pc:sldChg chg="modSp mod">
        <pc:chgData name="Jarvon Carson" userId="f1f62c45-4a19-4f8e-934b-b4c64f876624" providerId="ADAL" clId="{8AAE100D-6AA3-40C4-BC37-AFA43B5E84C3}" dt="2021-02-22T16:44:02.869" v="317" actId="20577"/>
        <pc:sldMkLst>
          <pc:docMk/>
          <pc:sldMk cId="0" sldId="308"/>
        </pc:sldMkLst>
        <pc:spChg chg="mod">
          <ac:chgData name="Jarvon Carson" userId="f1f62c45-4a19-4f8e-934b-b4c64f876624" providerId="ADAL" clId="{8AAE100D-6AA3-40C4-BC37-AFA43B5E84C3}" dt="2021-02-22T16:43:35.484" v="313" actId="1076"/>
          <ac:spMkLst>
            <pc:docMk/>
            <pc:sldMk cId="0" sldId="308"/>
            <ac:spMk id="455" creationId="{00000000-0000-0000-0000-000000000000}"/>
          </ac:spMkLst>
        </pc:spChg>
        <pc:spChg chg="mod">
          <ac:chgData name="Jarvon Carson" userId="f1f62c45-4a19-4f8e-934b-b4c64f876624" providerId="ADAL" clId="{8AAE100D-6AA3-40C4-BC37-AFA43B5E84C3}" dt="2021-02-22T16:44:02.869" v="317" actId="20577"/>
          <ac:spMkLst>
            <pc:docMk/>
            <pc:sldMk cId="0" sldId="308"/>
            <ac:spMk id="456" creationId="{00000000-0000-0000-0000-000000000000}"/>
          </ac:spMkLst>
        </pc:spChg>
      </pc:sldChg>
      <pc:sldChg chg="modSp mod">
        <pc:chgData name="Jarvon Carson" userId="f1f62c45-4a19-4f8e-934b-b4c64f876624" providerId="ADAL" clId="{8AAE100D-6AA3-40C4-BC37-AFA43B5E84C3}" dt="2021-02-22T16:44:59.850" v="320" actId="1076"/>
        <pc:sldMkLst>
          <pc:docMk/>
          <pc:sldMk cId="0" sldId="311"/>
        </pc:sldMkLst>
        <pc:spChg chg="mod">
          <ac:chgData name="Jarvon Carson" userId="f1f62c45-4a19-4f8e-934b-b4c64f876624" providerId="ADAL" clId="{8AAE100D-6AA3-40C4-BC37-AFA43B5E84C3}" dt="2021-02-22T16:44:56.815" v="319" actId="1076"/>
          <ac:spMkLst>
            <pc:docMk/>
            <pc:sldMk cId="0" sldId="311"/>
            <ac:spMk id="480" creationId="{00000000-0000-0000-0000-000000000000}"/>
          </ac:spMkLst>
        </pc:spChg>
        <pc:spChg chg="mod">
          <ac:chgData name="Jarvon Carson" userId="f1f62c45-4a19-4f8e-934b-b4c64f876624" providerId="ADAL" clId="{8AAE100D-6AA3-40C4-BC37-AFA43B5E84C3}" dt="2021-02-22T16:44:59.850" v="320" actId="1076"/>
          <ac:spMkLst>
            <pc:docMk/>
            <pc:sldMk cId="0" sldId="311"/>
            <ac:spMk id="481" creationId="{00000000-0000-0000-0000-000000000000}"/>
          </ac:spMkLst>
        </pc:spChg>
      </pc:sldChg>
      <pc:sldChg chg="modSp mod">
        <pc:chgData name="Jarvon Carson" userId="f1f62c45-4a19-4f8e-934b-b4c64f876624" providerId="ADAL" clId="{8AAE100D-6AA3-40C4-BC37-AFA43B5E84C3}" dt="2021-02-22T16:45:34.947" v="342" actId="14100"/>
        <pc:sldMkLst>
          <pc:docMk/>
          <pc:sldMk cId="0" sldId="312"/>
        </pc:sldMkLst>
        <pc:spChg chg="mod">
          <ac:chgData name="Jarvon Carson" userId="f1f62c45-4a19-4f8e-934b-b4c64f876624" providerId="ADAL" clId="{8AAE100D-6AA3-40C4-BC37-AFA43B5E84C3}" dt="2021-02-22T16:45:09.555" v="322" actId="1076"/>
          <ac:spMkLst>
            <pc:docMk/>
            <pc:sldMk cId="0" sldId="312"/>
            <ac:spMk id="487" creationId="{00000000-0000-0000-0000-000000000000}"/>
          </ac:spMkLst>
        </pc:spChg>
        <pc:spChg chg="mod">
          <ac:chgData name="Jarvon Carson" userId="f1f62c45-4a19-4f8e-934b-b4c64f876624" providerId="ADAL" clId="{8AAE100D-6AA3-40C4-BC37-AFA43B5E84C3}" dt="2021-02-22T16:45:26.418" v="341" actId="20577"/>
          <ac:spMkLst>
            <pc:docMk/>
            <pc:sldMk cId="0" sldId="312"/>
            <ac:spMk id="488" creationId="{00000000-0000-0000-0000-000000000000}"/>
          </ac:spMkLst>
        </pc:spChg>
        <pc:picChg chg="mod">
          <ac:chgData name="Jarvon Carson" userId="f1f62c45-4a19-4f8e-934b-b4c64f876624" providerId="ADAL" clId="{8AAE100D-6AA3-40C4-BC37-AFA43B5E84C3}" dt="2021-02-22T16:45:34.947" v="342" actId="14100"/>
          <ac:picMkLst>
            <pc:docMk/>
            <pc:sldMk cId="0" sldId="312"/>
            <ac:picMk id="489" creationId="{00000000-0000-0000-0000-000000000000}"/>
          </ac:picMkLst>
        </pc:picChg>
      </pc:sldChg>
      <pc:sldChg chg="modSp mod">
        <pc:chgData name="Jarvon Carson" userId="f1f62c45-4a19-4f8e-934b-b4c64f876624" providerId="ADAL" clId="{8AAE100D-6AA3-40C4-BC37-AFA43B5E84C3}" dt="2021-02-22T16:45:54.772" v="361" actId="20577"/>
        <pc:sldMkLst>
          <pc:docMk/>
          <pc:sldMk cId="0" sldId="313"/>
        </pc:sldMkLst>
        <pc:spChg chg="mod">
          <ac:chgData name="Jarvon Carson" userId="f1f62c45-4a19-4f8e-934b-b4c64f876624" providerId="ADAL" clId="{8AAE100D-6AA3-40C4-BC37-AFA43B5E84C3}" dt="2021-02-22T16:45:44.307" v="344" actId="1076"/>
          <ac:spMkLst>
            <pc:docMk/>
            <pc:sldMk cId="0" sldId="313"/>
            <ac:spMk id="495" creationId="{00000000-0000-0000-0000-000000000000}"/>
          </ac:spMkLst>
        </pc:spChg>
        <pc:spChg chg="mod">
          <ac:chgData name="Jarvon Carson" userId="f1f62c45-4a19-4f8e-934b-b4c64f876624" providerId="ADAL" clId="{8AAE100D-6AA3-40C4-BC37-AFA43B5E84C3}" dt="2021-02-22T16:45:54.772" v="361" actId="20577"/>
          <ac:spMkLst>
            <pc:docMk/>
            <pc:sldMk cId="0" sldId="313"/>
            <ac:spMk id="496" creationId="{00000000-0000-0000-0000-000000000000}"/>
          </ac:spMkLst>
        </pc:spChg>
      </pc:sldChg>
      <pc:sldChg chg="modSp mod">
        <pc:chgData name="Jarvon Carson" userId="f1f62c45-4a19-4f8e-934b-b4c64f876624" providerId="ADAL" clId="{8AAE100D-6AA3-40C4-BC37-AFA43B5E84C3}" dt="2021-02-22T16:52:54.427" v="362" actId="1076"/>
        <pc:sldMkLst>
          <pc:docMk/>
          <pc:sldMk cId="0" sldId="315"/>
        </pc:sldMkLst>
        <pc:spChg chg="mod">
          <ac:chgData name="Jarvon Carson" userId="f1f62c45-4a19-4f8e-934b-b4c64f876624" providerId="ADAL" clId="{8AAE100D-6AA3-40C4-BC37-AFA43B5E84C3}" dt="2021-02-22T16:52:54.427" v="362" actId="1076"/>
          <ac:spMkLst>
            <pc:docMk/>
            <pc:sldMk cId="0" sldId="315"/>
            <ac:spMk id="510" creationId="{00000000-0000-0000-0000-000000000000}"/>
          </ac:spMkLst>
        </pc:spChg>
      </pc:sldChg>
      <pc:sldChg chg="del">
        <pc:chgData name="Jarvon Carson" userId="f1f62c45-4a19-4f8e-934b-b4c64f876624" providerId="ADAL" clId="{8AAE100D-6AA3-40C4-BC37-AFA43B5E84C3}" dt="2021-02-22T16:53:07.433" v="363" actId="2696"/>
        <pc:sldMkLst>
          <pc:docMk/>
          <pc:sldMk cId="0" sldId="318"/>
        </pc:sldMkLst>
      </pc:sldChg>
      <pc:sldChg chg="add">
        <pc:chgData name="Jarvon Carson" userId="f1f62c45-4a19-4f8e-934b-b4c64f876624" providerId="ADAL" clId="{8AAE100D-6AA3-40C4-BC37-AFA43B5E84C3}" dt="2021-02-22T16:53:23.247" v="364"/>
        <pc:sldMkLst>
          <pc:docMk/>
          <pc:sldMk cId="1492239085" sldId="318"/>
        </pc:sldMkLst>
      </pc:sldChg>
      <pc:sldChg chg="add">
        <pc:chgData name="Jarvon Carson" userId="f1f62c45-4a19-4f8e-934b-b4c64f876624" providerId="ADAL" clId="{8AAE100D-6AA3-40C4-BC37-AFA43B5E84C3}" dt="2021-02-22T16:53:33.572" v="365"/>
        <pc:sldMkLst>
          <pc:docMk/>
          <pc:sldMk cId="33294878" sldId="319"/>
        </pc:sldMkLst>
      </pc:sldChg>
      <pc:sldChg chg="modSp add mod">
        <pc:chgData name="Jarvon Carson" userId="f1f62c45-4a19-4f8e-934b-b4c64f876624" providerId="ADAL" clId="{8AAE100D-6AA3-40C4-BC37-AFA43B5E84C3}" dt="2021-02-22T16:53:59.570" v="368" actId="255"/>
        <pc:sldMkLst>
          <pc:docMk/>
          <pc:sldMk cId="2747782567" sldId="320"/>
        </pc:sldMkLst>
        <pc:spChg chg="mod">
          <ac:chgData name="Jarvon Carson" userId="f1f62c45-4a19-4f8e-934b-b4c64f876624" providerId="ADAL" clId="{8AAE100D-6AA3-40C4-BC37-AFA43B5E84C3}" dt="2021-02-22T16:53:59.570" v="368" actId="255"/>
          <ac:spMkLst>
            <pc:docMk/>
            <pc:sldMk cId="2747782567" sldId="320"/>
            <ac:spMk id="8" creationId="{00000000-0000-0000-0000-000000000000}"/>
          </ac:spMkLst>
        </pc:spChg>
        <pc:spChg chg="mod">
          <ac:chgData name="Jarvon Carson" userId="f1f62c45-4a19-4f8e-934b-b4c64f876624" providerId="ADAL" clId="{8AAE100D-6AA3-40C4-BC37-AFA43B5E84C3}" dt="2021-02-22T16:53:50.353" v="367" actId="20577"/>
          <ac:spMkLst>
            <pc:docMk/>
            <pc:sldMk cId="2747782567" sldId="320"/>
            <ac:spMk id="1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bdb7cfaa0b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bdb7cfaa0b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1" name="Google Shape;121;gbdb7cfaa0b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bdb7cfaa0b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bdb7cfaa0b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7" name="Google Shape;127;gbdb7cfaa0b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a005cd7e7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ba005cd7e7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gba005cd7e7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SLIDES_API63246414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SLIDES_API63246414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 name="Google Shape;141;SLIDES_API63246414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db7cfaa0b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db7cfaa0b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8" name="Google Shape;148;gbdb7cfaa0b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bdb7cfaa0b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bdb7cfaa0b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6" name="Google Shape;156;gbdb7cfaa0b_0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bdb7cfaa0b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bdb7cfaa0b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5" name="Google Shape;165;gbdb7cfaa0b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bdb7cfaa0b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bdb7cfaa0b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bdb7cfaa0b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bdb7cfaa0b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bdb7cfaa0b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2" name="Google Shape;182;gbdb7cfaa0b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bdb7cfaa0b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bdb7cfaa0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bdb7cfaa0b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64" name="Google Shape;6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bdb7cfaa0b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bdb7cfaa0b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6" name="Google Shape;196;gbdb7cfaa0b_0_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bdb7cfaa0b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bdb7cfaa0b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5" name="Google Shape;205;gbdb7cfaa0b_0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db7cfaa0b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bdb7cfaa0b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3" name="Google Shape;213;gbdb7cfaa0b_0_1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db7cfaa0b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db7cfaa0b_0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 name="Google Shape;222;gbdb7cfaa0b_0_1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e75ff224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e75ff224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1" name="Google Shape;231;gbe75ff224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be75ff2248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be75ff2248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0" name="Google Shape;240;gbe75ff2248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e75ff2248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be75ff2248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7" name="Google Shape;247;gbe75ff2248_0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be75ff2248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be75ff2248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5" name="Google Shape;255;gbe75ff2248_0_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e75ff2248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be75ff2248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4" name="Google Shape;264;gbe75ff2248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e75ff2248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e75ff2248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1" name="Google Shape;271;gbe75ff2248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1" name="Google Shape;7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e75ff2248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be75ff2248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8" name="Google Shape;278;gbe75ff2248_0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be75ff2248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be75ff2248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4" name="Google Shape;284;gbe75ff2248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be75ff2248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be75ff2248_0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1" name="Google Shape;301;gbe75ff2248_0_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SLIDES_API18928842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SLIDES_API18928842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9" name="Google Shape;309;SLIDES_API18928842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e75ff2248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be75ff2248_0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6" name="Google Shape;316;gbe75ff2248_0_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e75ff2248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be75ff2248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3" name="Google Shape;323;gbe75ff2248_0_1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e75ff2248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be75ff2248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0" name="Google Shape;330;gbe75ff2248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e858ca2b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be858ca2b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7" name="Google Shape;337;gbe858ca2b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e75ff2248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be75ff2248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5" name="Google Shape;345;gbe75ff2248_0_1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be858ca2b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be858ca2be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2" name="Google Shape;352;gbe858ca2be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8" name="Google Shape;7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be858ca2be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be858ca2be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9" name="Google Shape;359;gbe858ca2be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be858ca2be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be858ca2be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6" name="Google Shape;366;gbe858ca2be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e858ca2b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e858ca2be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4" name="Google Shape;374;gbe858ca2be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be858ca2be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be858ca2be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2" name="Google Shape;382;gbe858ca2be_0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be858ca2be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be858ca2be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9" name="Google Shape;389;gbe858ca2be_0_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SLIDES_API141204129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SLIDES_API141204129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6" name="Google Shape;396;SLIDES_API141204129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be858ca2be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be858ca2be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3" name="Google Shape;403;gbe858ca2be_0_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be858ca2be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be858ca2be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0" name="Google Shape;410;gbe858ca2be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be858ca2be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be858ca2be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7" name="Google Shape;417;gbe858ca2be_0_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be858ca2be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be858ca2be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4" name="Google Shape;424;gbe858ca2be_0_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be858ca2be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be858ca2be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1" name="Google Shape;431;gbe858ca2be_0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be858ca2be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be858ca2be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9" name="Google Shape;439;gbe858ca2be_0_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be858ca2be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be858ca2be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6" name="Google Shape;446;gbe858ca2be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be858ca2be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be858ca2be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3" name="Google Shape;453;gbe858ca2be_0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be858ca2be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be858ca2be_0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United States Canada Mexico Agreement</a:t>
            </a:r>
            <a:endParaRPr/>
          </a:p>
        </p:txBody>
      </p:sp>
      <p:sp>
        <p:nvSpPr>
          <p:cNvPr id="461" name="Google Shape;461;gbe858ca2be_0_1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be858ca2be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be858ca2be_0_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0" name="Google Shape;470;gbe858ca2be_0_1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e858ca2be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be858ca2be_0_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8" name="Google Shape;478;gbe858ca2be_0_1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be858ca2be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be858ca2be_0_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5" name="Google Shape;485;gbe858ca2be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be858ca2be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be858ca2be_0_1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3" name="Google Shape;493;gbe858ca2be_0_1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be858ca2be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be858ca2be_0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1" name="Google Shape;501;gbe858ca2be_0_1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2" name="Google Shape;52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07251b3a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b07251b3a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b07251b3a7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SLIDES_API130220264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SLIDES_API130220264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4" name="Google Shape;114;SLIDES_API130220264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48"/>
        <p:cNvGrpSpPr/>
        <p:nvPr/>
      </p:nvGrpSpPr>
      <p:grpSpPr>
        <a:xfrm>
          <a:off x="0" y="0"/>
          <a:ext cx="0" cy="0"/>
          <a:chOff x="0" y="0"/>
          <a:chExt cx="0" cy="0"/>
        </a:xfrm>
      </p:grpSpPr>
      <p:cxnSp>
        <p:nvCxnSpPr>
          <p:cNvPr id="49" name="Google Shape;49;p13"/>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0" name="Google Shape;50;p13"/>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3"/>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13"/>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314116316"/>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apcentral.collegeboard.org/courses/ap-microeconomics/cours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myap.collegeboard.org/login" TargetMode="External"/><Relationship Id="rId4" Type="http://schemas.openxmlformats.org/officeDocument/2006/relationships/hyperlink" Target="https://apcentral.collegeboard.org/courses/ap-macroeconomics/cours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document/d/1wuM0FC-Id-pDmuL9L7Ewr5Fj3BZzMYJuQS9LEnBEH0U/edit?usp=sharin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cs.google.com/presentation/d/1sCX31AZpKu1viG2uQenoJzqYNB9qSFLB3WZbNwI-yhA/edit?usp=sharin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docs.google.com/document/d/1psquW6RYwIn2P9M0IXn4Nz6xE30Lmq_Leea3N10uYys/edit?usp=shari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cs.google.com/presentation/d/1jYnnmq93F1q8b0OuKzxONKntqG7fZxCUhRivVnsXvN8/edit?usp=sharin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docs.google.com/presentation/d/1ELT8W3iezmDBU7V5UCe2mgjlCevB_lOHciYSxl4Nuug/edit?usp=sharin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document/d/110BZwjqJHmfiFcowd7Uk23MdKylS5MJlOMuZgE58MOM/edit?usp=sharin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ocs.google.com/document/d/1n7Faugeho1Mqkm8h5srmCD3va-iiYjeAxW6pBMwW_Fg/edit?usp=sharing" TargetMode="External"/><Relationship Id="rId7" Type="http://schemas.openxmlformats.org/officeDocument/2006/relationships/hyperlink" Target="https://docs.google.com/document/d/17jBDsf3NHUG0HyJKhL-CVrG-n1m340i2Ug-b5iMGNY4/edit?usp=sharing"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docs.google.com/document/d/1uHwypiXXzNRAEQaXEaCcOzruhBHKgCVt-8DKKTSf3IE/edit?usp=sharing" TargetMode="External"/><Relationship Id="rId5" Type="http://schemas.openxmlformats.org/officeDocument/2006/relationships/hyperlink" Target="https://drive.google.com/file/d/0B3rkKTzIxBXEMEhEdlpWM1FXNDg/view?usp=sharing" TargetMode="External"/><Relationship Id="rId4" Type="http://schemas.openxmlformats.org/officeDocument/2006/relationships/hyperlink" Target="https://docs.google.com/document/d/1vR58I-M6Xy8RlrGa9oJh3hPq3mNTzpN1KsSdFEYs3QE/edit?usp=sharin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secure-media.collegeboard.org/digitalServices/pdf/ap/ap16_frq_macroeconomics.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secure-media.collegeboard.org/apc/ap04_frq_macro_b_36232.pdf" TargetMode="External"/><Relationship Id="rId5" Type="http://schemas.openxmlformats.org/officeDocument/2006/relationships/hyperlink" Target="https://secure-media.collegeboard.org/apc/ap08_macro_econ_frq.pdf" TargetMode="External"/><Relationship Id="rId4" Type="http://schemas.openxmlformats.org/officeDocument/2006/relationships/hyperlink" Target="https://secure-media.collegeboard.org/digitalServices/pdf/ap/ap15_frq_macroeconomics.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hyperlink" Target="https://docs.google.com/presentation/d/1mjdim1x96V5CjzLluT1QjEYGo4xIDjE0j43WG9b_pDQ/edit?usp=sharin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hyperlink" Target="https://www.google.com/forms/about/"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www.blooket.com" TargetMode="External"/><Relationship Id="rId5" Type="http://schemas.openxmlformats.org/officeDocument/2006/relationships/hyperlink" Target="http://www.kahoot.com" TargetMode="External"/><Relationship Id="rId4" Type="http://schemas.openxmlformats.org/officeDocument/2006/relationships/hyperlink" Target="http://www.quizlet.com/liv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newsela.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newsela.com/read/natgeo-impact-globalization-place/id/53351/quiz/question/0/?search_id=ee6ff03f-7852-423a-879f-b6694d985f33&amp;collection=2000000224"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edpuzzle.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edpuzzle.com/search?q=comparative%20advantag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nytimes.com/2020/04/16/upshot/world-economy-restructuring-coronavirus.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www.weforum.org/agenda/2020/12/covid-19-future-of-globalization-trade/" TargetMode="External"/><Relationship Id="rId4" Type="http://schemas.openxmlformats.org/officeDocument/2006/relationships/hyperlink" Target="https://www.forbes.com/sites/imperialinsights/2021/01/08/does-covid-19-mean-the-end-for-globalization/?sh=53cd7926671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khanacademy.org/economics-finance-domain/ap-macroeconomics/basic-economics-concepts-macro/scarcity-and-growth/a/lesson-summary-comparative-advantage-and-gains-from-trade"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www.youtube.com/watch?v=4rUfoU04QJM" TargetMode="External"/><Relationship Id="rId4" Type="http://schemas.openxmlformats.org/officeDocument/2006/relationships/hyperlink" Target="https://www.youtube.com/watch?v=HneRNVtahYw"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hyperlink" Target="https://councilforeconed.regfox.com/2021-sloan-teaching-champion-awards" TargetMode="External"/><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hyperlink" Target="mailto:rrivera@councilforeconed.or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nysed.gov/common/nysed/files/programs/curriculum-instruction/ss-framework-9-1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685800" y="1066800"/>
            <a:ext cx="7772400" cy="3428999"/>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br>
              <a:rPr lang="en-US" sz="5400" dirty="0"/>
            </a:br>
            <a:br>
              <a:rPr lang="en-US" sz="5400" dirty="0"/>
            </a:br>
            <a:r>
              <a:rPr lang="en-US" sz="5400" dirty="0"/>
              <a:t>Fundamentals of AP Economics 404:</a:t>
            </a:r>
            <a:br>
              <a:rPr lang="en-US" sz="5400" b="1" dirty="0"/>
            </a:br>
            <a:r>
              <a:rPr lang="en-US" sz="3959" dirty="0">
                <a:solidFill>
                  <a:schemeClr val="accent3">
                    <a:lumMod val="75000"/>
                  </a:schemeClr>
                </a:solidFill>
              </a:rPr>
              <a:t>Comparative Advantage and Trade</a:t>
            </a:r>
            <a:br>
              <a:rPr lang="en-US" sz="3959" dirty="0"/>
            </a:br>
            <a:endParaRPr sz="4360" dirty="0"/>
          </a:p>
          <a:p>
            <a:pPr marL="0" lvl="0" indent="0" algn="ctr" rtl="0">
              <a:lnSpc>
                <a:spcPct val="105555"/>
              </a:lnSpc>
              <a:spcBef>
                <a:spcPts val="0"/>
              </a:spcBef>
              <a:spcAft>
                <a:spcPts val="0"/>
              </a:spcAft>
              <a:buNone/>
            </a:pPr>
            <a:r>
              <a:rPr lang="en-US" sz="2380" i="1" dirty="0">
                <a:solidFill>
                  <a:schemeClr val="dk1"/>
                </a:solidFill>
                <a:latin typeface="Calibri"/>
                <a:ea typeface="Calibri"/>
                <a:cs typeface="Calibri"/>
                <a:sym typeface="Calibri"/>
              </a:rPr>
              <a:t>Presented by Theodore Opderbeck</a:t>
            </a:r>
            <a:br>
              <a:rPr lang="en-US" sz="1840" dirty="0"/>
            </a:br>
            <a:r>
              <a:rPr lang="en-US" sz="2380" dirty="0">
                <a:solidFill>
                  <a:schemeClr val="dk1"/>
                </a:solidFill>
              </a:rPr>
              <a:t>2/22/21</a:t>
            </a:r>
            <a:br>
              <a:rPr lang="en-US" sz="1840" dirty="0">
                <a:solidFill>
                  <a:schemeClr val="dk1"/>
                </a:solidFill>
                <a:latin typeface="Calibri"/>
                <a:ea typeface="Calibri"/>
                <a:cs typeface="Calibri"/>
                <a:sym typeface="Calibri"/>
              </a:rPr>
            </a:br>
            <a:r>
              <a:rPr lang="en-US" sz="2380" dirty="0">
                <a:solidFill>
                  <a:schemeClr val="dk1"/>
                </a:solidFill>
              </a:rPr>
              <a:t>opderbeckt@waldwickschools.org</a:t>
            </a:r>
            <a:endParaRPr sz="238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3"/>
          <p:cNvPicPr preferRelativeResize="0"/>
          <p:nvPr/>
        </p:nvPicPr>
        <p:blipFill>
          <a:blip r:embed="rId3">
            <a:alphaModFix/>
          </a:blip>
          <a:stretch>
            <a:fillRect/>
          </a:stretch>
        </p:blipFill>
        <p:spPr>
          <a:xfrm>
            <a:off x="1974963" y="0"/>
            <a:ext cx="5426298" cy="65532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4"/>
          <p:cNvPicPr preferRelativeResize="0"/>
          <p:nvPr/>
        </p:nvPicPr>
        <p:blipFill>
          <a:blip r:embed="rId3">
            <a:alphaModFix/>
          </a:blip>
          <a:stretch>
            <a:fillRect/>
          </a:stretch>
        </p:blipFill>
        <p:spPr>
          <a:xfrm>
            <a:off x="0" y="1284700"/>
            <a:ext cx="9144000" cy="46427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457200" y="8989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Question of the Day</a:t>
            </a:r>
            <a:endParaRPr sz="5500" b="1"/>
          </a:p>
        </p:txBody>
      </p:sp>
      <p:sp>
        <p:nvSpPr>
          <p:cNvPr id="136" name="Google Shape;136;p25"/>
          <p:cNvSpPr txBox="1">
            <a:spLocks noGrp="1"/>
          </p:cNvSpPr>
          <p:nvPr>
            <p:ph type="body" idx="4294967295"/>
          </p:nvPr>
        </p:nvSpPr>
        <p:spPr>
          <a:xfrm>
            <a:off x="457200" y="2212850"/>
            <a:ext cx="5674800" cy="41757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2700" dirty="0">
                <a:solidFill>
                  <a:srgbClr val="000000"/>
                </a:solidFill>
                <a:latin typeface="Gill Sans"/>
                <a:ea typeface="Gill Sans"/>
                <a:cs typeface="Gill Sans"/>
                <a:sym typeface="Gill Sans"/>
              </a:rPr>
              <a:t>What is currently the </a:t>
            </a:r>
            <a:r>
              <a:rPr lang="en-US" sz="2700" b="1" dirty="0">
                <a:solidFill>
                  <a:srgbClr val="000000"/>
                </a:solidFill>
                <a:latin typeface="Gill Sans"/>
                <a:ea typeface="Gill Sans"/>
                <a:cs typeface="Gill Sans"/>
                <a:sym typeface="Gill Sans"/>
              </a:rPr>
              <a:t>top export</a:t>
            </a:r>
            <a:r>
              <a:rPr lang="en-US" sz="2700" dirty="0">
                <a:solidFill>
                  <a:srgbClr val="000000"/>
                </a:solidFill>
                <a:latin typeface="Gill Sans"/>
                <a:ea typeface="Gill Sans"/>
                <a:cs typeface="Gill Sans"/>
                <a:sym typeface="Gill Sans"/>
              </a:rPr>
              <a:t> (in $) of the U.S.?</a:t>
            </a:r>
            <a:endParaRPr sz="2700" dirty="0">
              <a:solidFill>
                <a:srgbClr val="000000"/>
              </a:solidFill>
              <a:latin typeface="Gill Sans"/>
              <a:ea typeface="Gill Sans"/>
              <a:cs typeface="Gill Sans"/>
              <a:sym typeface="Gill Sans"/>
            </a:endParaRPr>
          </a:p>
          <a:p>
            <a:pPr marL="0" lvl="0" indent="0" algn="l" rtl="0">
              <a:spcBef>
                <a:spcPts val="360"/>
              </a:spcBef>
              <a:spcAft>
                <a:spcPts val="0"/>
              </a:spcAft>
              <a:buNone/>
            </a:pPr>
            <a:endParaRPr sz="2700" dirty="0">
              <a:solidFill>
                <a:srgbClr val="000000"/>
              </a:solidFill>
              <a:latin typeface="Gill Sans"/>
              <a:ea typeface="Gill Sans"/>
              <a:cs typeface="Gill Sans"/>
              <a:sym typeface="Gill Sans"/>
            </a:endParaRPr>
          </a:p>
          <a:p>
            <a:pPr marL="457200" lvl="0" indent="-400050" algn="l" rtl="0">
              <a:spcBef>
                <a:spcPts val="360"/>
              </a:spcBef>
              <a:spcAft>
                <a:spcPts val="0"/>
              </a:spcAft>
              <a:buClr>
                <a:srgbClr val="000000"/>
              </a:buClr>
              <a:buSzPts val="2700"/>
              <a:buFont typeface="Gill Sans"/>
              <a:buAutoNum type="alphaUcPeriod"/>
            </a:pPr>
            <a:r>
              <a:rPr lang="en-US" sz="2700" dirty="0">
                <a:solidFill>
                  <a:srgbClr val="000000"/>
                </a:solidFill>
                <a:latin typeface="Gill Sans"/>
                <a:ea typeface="Gill Sans"/>
                <a:cs typeface="Gill Sans"/>
                <a:sym typeface="Gill Sans"/>
              </a:rPr>
              <a:t>Aircraft</a:t>
            </a:r>
            <a:endParaRPr sz="2700" dirty="0">
              <a:solidFill>
                <a:srgbClr val="000000"/>
              </a:solidFill>
              <a:latin typeface="Gill Sans"/>
              <a:ea typeface="Gill Sans"/>
              <a:cs typeface="Gill Sans"/>
              <a:sym typeface="Gill Sans"/>
            </a:endParaRPr>
          </a:p>
          <a:p>
            <a:pPr marL="457200" lvl="0" indent="-400050" algn="l" rtl="0">
              <a:spcBef>
                <a:spcPts val="0"/>
              </a:spcBef>
              <a:spcAft>
                <a:spcPts val="0"/>
              </a:spcAft>
              <a:buClr>
                <a:srgbClr val="000000"/>
              </a:buClr>
              <a:buSzPts val="2700"/>
              <a:buFont typeface="Gill Sans"/>
              <a:buAutoNum type="alphaUcPeriod"/>
            </a:pPr>
            <a:r>
              <a:rPr lang="en-US" sz="2700" dirty="0">
                <a:solidFill>
                  <a:srgbClr val="000000"/>
                </a:solidFill>
                <a:latin typeface="Gill Sans"/>
                <a:ea typeface="Gill Sans"/>
                <a:cs typeface="Gill Sans"/>
                <a:sym typeface="Gill Sans"/>
              </a:rPr>
              <a:t>Motor vehicles</a:t>
            </a:r>
            <a:endParaRPr sz="2700" dirty="0">
              <a:solidFill>
                <a:srgbClr val="000000"/>
              </a:solidFill>
              <a:latin typeface="Gill Sans"/>
              <a:ea typeface="Gill Sans"/>
              <a:cs typeface="Gill Sans"/>
              <a:sym typeface="Gill Sans"/>
            </a:endParaRPr>
          </a:p>
          <a:p>
            <a:pPr marL="457200" lvl="0" indent="-400050" algn="l" rtl="0">
              <a:spcBef>
                <a:spcPts val="0"/>
              </a:spcBef>
              <a:spcAft>
                <a:spcPts val="0"/>
              </a:spcAft>
              <a:buClr>
                <a:srgbClr val="000000"/>
              </a:buClr>
              <a:buSzPts val="2700"/>
              <a:buFont typeface="Gill Sans"/>
              <a:buAutoNum type="alphaUcPeriod"/>
            </a:pPr>
            <a:r>
              <a:rPr lang="en-US" sz="2700" dirty="0">
                <a:solidFill>
                  <a:srgbClr val="000000"/>
                </a:solidFill>
                <a:latin typeface="Gill Sans"/>
                <a:ea typeface="Gill Sans"/>
                <a:cs typeface="Gill Sans"/>
                <a:sym typeface="Gill Sans"/>
              </a:rPr>
              <a:t>Oil and natural gas</a:t>
            </a:r>
            <a:endParaRPr sz="2700" dirty="0">
              <a:solidFill>
                <a:srgbClr val="000000"/>
              </a:solidFill>
              <a:latin typeface="Gill Sans"/>
              <a:ea typeface="Gill Sans"/>
              <a:cs typeface="Gill Sans"/>
              <a:sym typeface="Gill Sans"/>
            </a:endParaRPr>
          </a:p>
          <a:p>
            <a:pPr marL="457200" lvl="0" indent="-400050" algn="l" rtl="0">
              <a:spcBef>
                <a:spcPts val="0"/>
              </a:spcBef>
              <a:spcAft>
                <a:spcPts val="0"/>
              </a:spcAft>
              <a:buClr>
                <a:srgbClr val="000000"/>
              </a:buClr>
              <a:buSzPts val="2700"/>
              <a:buFont typeface="Gill Sans"/>
              <a:buAutoNum type="alphaUcPeriod"/>
            </a:pPr>
            <a:r>
              <a:rPr lang="en-US" sz="2700" dirty="0">
                <a:solidFill>
                  <a:srgbClr val="000000"/>
                </a:solidFill>
                <a:latin typeface="Gill Sans"/>
                <a:ea typeface="Gill Sans"/>
                <a:cs typeface="Gill Sans"/>
                <a:sym typeface="Gill Sans"/>
              </a:rPr>
              <a:t>Machinery, including computers</a:t>
            </a:r>
            <a:endParaRPr sz="2700" dirty="0">
              <a:solidFill>
                <a:srgbClr val="000000"/>
              </a:solidFill>
              <a:latin typeface="Gill Sans"/>
              <a:ea typeface="Gill Sans"/>
              <a:cs typeface="Gill Sans"/>
              <a:sym typeface="Gill Sans"/>
            </a:endParaRPr>
          </a:p>
          <a:p>
            <a:pPr marL="0" lvl="0" indent="0" algn="l" rtl="0">
              <a:spcBef>
                <a:spcPts val="0"/>
              </a:spcBef>
              <a:spcAft>
                <a:spcPts val="0"/>
              </a:spcAft>
              <a:buNone/>
            </a:pPr>
            <a:endParaRPr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pic>
        <p:nvPicPr>
          <p:cNvPr id="137" name="Google Shape;137;p25"/>
          <p:cNvPicPr preferRelativeResize="0"/>
          <p:nvPr/>
        </p:nvPicPr>
        <p:blipFill>
          <a:blip r:embed="rId3">
            <a:alphaModFix/>
          </a:blip>
          <a:stretch>
            <a:fillRect/>
          </a:stretch>
        </p:blipFill>
        <p:spPr>
          <a:xfrm>
            <a:off x="5814375" y="3134375"/>
            <a:ext cx="3223224" cy="2417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anim calcmode="lin" valueType="num">
                                      <p:cBhvr additive="base">
                                        <p:cTn id="7" dur="500"/>
                                        <p:tgtEl>
                                          <p:spTgt spid="1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6">
                                            <p:txEl>
                                              <p:pRg st="1" end="1"/>
                                            </p:txEl>
                                          </p:spTgt>
                                        </p:tgtEl>
                                        <p:attrNameLst>
                                          <p:attrName>style.visibility</p:attrName>
                                        </p:attrNameLst>
                                      </p:cBhvr>
                                      <p:to>
                                        <p:strVal val="visible"/>
                                      </p:to>
                                    </p:set>
                                    <p:anim calcmode="lin" valueType="num">
                                      <p:cBhvr additive="base">
                                        <p:cTn id="12" dur="500"/>
                                        <p:tgtEl>
                                          <p:spTgt spid="1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6">
                                            <p:txEl>
                                              <p:pRg st="2" end="2"/>
                                            </p:txEl>
                                          </p:spTgt>
                                        </p:tgtEl>
                                        <p:attrNameLst>
                                          <p:attrName>style.visibility</p:attrName>
                                        </p:attrNameLst>
                                      </p:cBhvr>
                                      <p:to>
                                        <p:strVal val="visible"/>
                                      </p:to>
                                    </p:set>
                                    <p:anim calcmode="lin" valueType="num">
                                      <p:cBhvr additive="base">
                                        <p:cTn id="17" dur="500"/>
                                        <p:tgtEl>
                                          <p:spTgt spid="13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
                                            <p:txEl>
                                              <p:pRg st="3" end="3"/>
                                            </p:txEl>
                                          </p:spTgt>
                                        </p:tgtEl>
                                        <p:attrNameLst>
                                          <p:attrName>style.visibility</p:attrName>
                                        </p:attrNameLst>
                                      </p:cBhvr>
                                      <p:to>
                                        <p:strVal val="visible"/>
                                      </p:to>
                                    </p:set>
                                    <p:anim calcmode="lin" valueType="num">
                                      <p:cBhvr additive="base">
                                        <p:cTn id="22" dur="500"/>
                                        <p:tgtEl>
                                          <p:spTgt spid="13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6">
                                            <p:txEl>
                                              <p:pRg st="4" end="4"/>
                                            </p:txEl>
                                          </p:spTgt>
                                        </p:tgtEl>
                                        <p:attrNameLst>
                                          <p:attrName>style.visibility</p:attrName>
                                        </p:attrNameLst>
                                      </p:cBhvr>
                                      <p:to>
                                        <p:strVal val="visible"/>
                                      </p:to>
                                    </p:set>
                                    <p:anim calcmode="lin" valueType="num">
                                      <p:cBhvr additive="base">
                                        <p:cTn id="27" dur="500"/>
                                        <p:tgtEl>
                                          <p:spTgt spid="13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6">
                                            <p:txEl>
                                              <p:pRg st="5" end="5"/>
                                            </p:txEl>
                                          </p:spTgt>
                                        </p:tgtEl>
                                        <p:attrNameLst>
                                          <p:attrName>style.visibility</p:attrName>
                                        </p:attrNameLst>
                                      </p:cBhvr>
                                      <p:to>
                                        <p:strVal val="visible"/>
                                      </p:to>
                                    </p:set>
                                    <p:anim calcmode="lin" valueType="num">
                                      <p:cBhvr additive="base">
                                        <p:cTn id="32" dur="500"/>
                                        <p:tgtEl>
                                          <p:spTgt spid="13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6">
                                            <p:txEl>
                                              <p:pRg st="6" end="6"/>
                                            </p:txEl>
                                          </p:spTgt>
                                        </p:tgtEl>
                                        <p:attrNameLst>
                                          <p:attrName>style.visibility</p:attrName>
                                        </p:attrNameLst>
                                      </p:cBhvr>
                                      <p:to>
                                        <p:strVal val="visible"/>
                                      </p:to>
                                    </p:set>
                                    <p:anim calcmode="lin" valueType="num">
                                      <p:cBhvr additive="base">
                                        <p:cTn id="37" dur="500"/>
                                        <p:tgtEl>
                                          <p:spTgt spid="13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6">
                                            <p:txEl>
                                              <p:pRg st="7" end="7"/>
                                            </p:txEl>
                                          </p:spTgt>
                                        </p:tgtEl>
                                        <p:attrNameLst>
                                          <p:attrName>style.visibility</p:attrName>
                                        </p:attrNameLst>
                                      </p:cBhvr>
                                      <p:to>
                                        <p:strVal val="visible"/>
                                      </p:to>
                                    </p:set>
                                    <p:anim calcmode="lin" valueType="num">
                                      <p:cBhvr additive="base">
                                        <p:cTn id="42" dur="500"/>
                                        <p:tgtEl>
                                          <p:spTgt spid="13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6">
                                            <p:txEl>
                                              <p:pRg st="8" end="8"/>
                                            </p:txEl>
                                          </p:spTgt>
                                        </p:tgtEl>
                                        <p:attrNameLst>
                                          <p:attrName>style.visibility</p:attrName>
                                        </p:attrNameLst>
                                      </p:cBhvr>
                                      <p:to>
                                        <p:strVal val="visible"/>
                                      </p:to>
                                    </p:set>
                                    <p:anim calcmode="lin" valueType="num">
                                      <p:cBhvr additive="base">
                                        <p:cTn id="47" dur="500"/>
                                        <p:tgtEl>
                                          <p:spTgt spid="13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36">
                                            <p:txEl>
                                              <p:pRg st="9" end="9"/>
                                            </p:txEl>
                                          </p:spTgt>
                                        </p:tgtEl>
                                        <p:attrNameLst>
                                          <p:attrName>style.visibility</p:attrName>
                                        </p:attrNameLst>
                                      </p:cBhvr>
                                      <p:to>
                                        <p:strVal val="visible"/>
                                      </p:to>
                                    </p:set>
                                    <p:anim calcmode="lin" valueType="num">
                                      <p:cBhvr additive="base">
                                        <p:cTn id="52" dur="500"/>
                                        <p:tgtEl>
                                          <p:spTgt spid="13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44" name="Google Shape;144;p2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713550" y="827672"/>
            <a:ext cx="7405200" cy="34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Fun Fact</a:t>
            </a:r>
            <a:endParaRPr sz="4000" dirty="0"/>
          </a:p>
        </p:txBody>
      </p:sp>
      <p:sp>
        <p:nvSpPr>
          <p:cNvPr id="151" name="Google Shape;151;p27"/>
          <p:cNvSpPr txBox="1">
            <a:spLocks noGrp="1"/>
          </p:cNvSpPr>
          <p:nvPr>
            <p:ph type="body" idx="1"/>
          </p:nvPr>
        </p:nvSpPr>
        <p:spPr>
          <a:xfrm>
            <a:off x="260400" y="1725907"/>
            <a:ext cx="86232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Often, it </a:t>
            </a:r>
            <a:r>
              <a:rPr lang="en-US" dirty="0">
                <a:solidFill>
                  <a:schemeClr val="accent3">
                    <a:lumMod val="75000"/>
                  </a:schemeClr>
                </a:solidFill>
              </a:rPr>
              <a:t>costs too much </a:t>
            </a:r>
            <a:r>
              <a:rPr lang="en-US" dirty="0"/>
              <a:t>to send shipping containers back and it is cheaper to purchase them.</a:t>
            </a:r>
            <a:endParaRPr dirty="0"/>
          </a:p>
          <a:p>
            <a:pPr marL="0" lvl="0" indent="0" algn="l" rtl="0">
              <a:spcBef>
                <a:spcPts val="1800"/>
              </a:spcBef>
              <a:spcAft>
                <a:spcPts val="1800"/>
              </a:spcAft>
              <a:buNone/>
            </a:pPr>
            <a:r>
              <a:rPr lang="en-US" dirty="0"/>
              <a:t>They have been used recently in </a:t>
            </a:r>
            <a:r>
              <a:rPr lang="en-US" dirty="0">
                <a:solidFill>
                  <a:schemeClr val="accent3">
                    <a:lumMod val="75000"/>
                  </a:schemeClr>
                </a:solidFill>
              </a:rPr>
              <a:t>modern home construction </a:t>
            </a:r>
            <a:r>
              <a:rPr lang="en-US" dirty="0"/>
              <a:t>and for </a:t>
            </a:r>
            <a:r>
              <a:rPr lang="en-US" dirty="0">
                <a:solidFill>
                  <a:schemeClr val="accent3">
                    <a:lumMod val="75000"/>
                  </a:schemeClr>
                </a:solidFill>
              </a:rPr>
              <a:t>charitable home building</a:t>
            </a:r>
            <a:r>
              <a:rPr lang="en-US" dirty="0"/>
              <a:t>.</a:t>
            </a:r>
            <a:endParaRPr dirty="0"/>
          </a:p>
        </p:txBody>
      </p:sp>
      <p:pic>
        <p:nvPicPr>
          <p:cNvPr id="152" name="Google Shape;152;p27"/>
          <p:cNvPicPr preferRelativeResize="0"/>
          <p:nvPr/>
        </p:nvPicPr>
        <p:blipFill>
          <a:blip r:embed="rId3">
            <a:alphaModFix/>
          </a:blip>
          <a:stretch>
            <a:fillRect/>
          </a:stretch>
        </p:blipFill>
        <p:spPr>
          <a:xfrm>
            <a:off x="1809675" y="4135150"/>
            <a:ext cx="5212950" cy="2249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8"/>
          <p:cNvPicPr preferRelativeResize="0"/>
          <p:nvPr/>
        </p:nvPicPr>
        <p:blipFill>
          <a:blip r:embed="rId3">
            <a:alphaModFix/>
          </a:blip>
          <a:stretch>
            <a:fillRect/>
          </a:stretch>
        </p:blipFill>
        <p:spPr>
          <a:xfrm>
            <a:off x="152400" y="987050"/>
            <a:ext cx="5039600" cy="2832475"/>
          </a:xfrm>
          <a:prstGeom prst="rect">
            <a:avLst/>
          </a:prstGeom>
          <a:noFill/>
          <a:ln>
            <a:noFill/>
          </a:ln>
        </p:spPr>
      </p:pic>
      <p:pic>
        <p:nvPicPr>
          <p:cNvPr id="159" name="Google Shape;159;p28"/>
          <p:cNvPicPr preferRelativeResize="0"/>
          <p:nvPr/>
        </p:nvPicPr>
        <p:blipFill>
          <a:blip r:embed="rId4">
            <a:alphaModFix/>
          </a:blip>
          <a:stretch>
            <a:fillRect/>
          </a:stretch>
        </p:blipFill>
        <p:spPr>
          <a:xfrm>
            <a:off x="152400" y="3728100"/>
            <a:ext cx="4859866" cy="2733674"/>
          </a:xfrm>
          <a:prstGeom prst="rect">
            <a:avLst/>
          </a:prstGeom>
          <a:noFill/>
          <a:ln>
            <a:noFill/>
          </a:ln>
        </p:spPr>
      </p:pic>
      <p:pic>
        <p:nvPicPr>
          <p:cNvPr id="160" name="Google Shape;160;p28"/>
          <p:cNvPicPr preferRelativeResize="0"/>
          <p:nvPr/>
        </p:nvPicPr>
        <p:blipFill>
          <a:blip r:embed="rId5">
            <a:alphaModFix/>
          </a:blip>
          <a:stretch>
            <a:fillRect/>
          </a:stretch>
        </p:blipFill>
        <p:spPr>
          <a:xfrm>
            <a:off x="4865566" y="4078750"/>
            <a:ext cx="3826935" cy="2551290"/>
          </a:xfrm>
          <a:prstGeom prst="rect">
            <a:avLst/>
          </a:prstGeom>
          <a:noFill/>
          <a:ln>
            <a:noFill/>
          </a:ln>
        </p:spPr>
      </p:pic>
      <p:pic>
        <p:nvPicPr>
          <p:cNvPr id="161" name="Google Shape;161;p28"/>
          <p:cNvPicPr preferRelativeResize="0"/>
          <p:nvPr/>
        </p:nvPicPr>
        <p:blipFill>
          <a:blip r:embed="rId6">
            <a:alphaModFix/>
          </a:blip>
          <a:stretch>
            <a:fillRect/>
          </a:stretch>
        </p:blipFill>
        <p:spPr>
          <a:xfrm>
            <a:off x="4587354" y="1188450"/>
            <a:ext cx="4251846" cy="2832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p:cNvPicPr preferRelativeResize="0"/>
          <p:nvPr/>
        </p:nvPicPr>
        <p:blipFill>
          <a:blip r:embed="rId3">
            <a:alphaModFix/>
          </a:blip>
          <a:stretch>
            <a:fillRect/>
          </a:stretch>
        </p:blipFill>
        <p:spPr>
          <a:xfrm>
            <a:off x="173775" y="3682252"/>
            <a:ext cx="5167776" cy="2713075"/>
          </a:xfrm>
          <a:prstGeom prst="rect">
            <a:avLst/>
          </a:prstGeom>
          <a:noFill/>
          <a:ln>
            <a:noFill/>
          </a:ln>
        </p:spPr>
      </p:pic>
      <p:pic>
        <p:nvPicPr>
          <p:cNvPr id="168" name="Google Shape;168;p29"/>
          <p:cNvPicPr preferRelativeResize="0"/>
          <p:nvPr/>
        </p:nvPicPr>
        <p:blipFill>
          <a:blip r:embed="rId4">
            <a:alphaModFix/>
          </a:blip>
          <a:stretch>
            <a:fillRect/>
          </a:stretch>
        </p:blipFill>
        <p:spPr>
          <a:xfrm>
            <a:off x="173775" y="837675"/>
            <a:ext cx="5659175" cy="2991275"/>
          </a:xfrm>
          <a:prstGeom prst="rect">
            <a:avLst/>
          </a:prstGeom>
          <a:noFill/>
          <a:ln>
            <a:noFill/>
          </a:ln>
        </p:spPr>
      </p:pic>
      <p:pic>
        <p:nvPicPr>
          <p:cNvPr id="169" name="Google Shape;169;p29"/>
          <p:cNvPicPr preferRelativeResize="0"/>
          <p:nvPr/>
        </p:nvPicPr>
        <p:blipFill>
          <a:blip r:embed="rId5">
            <a:alphaModFix/>
          </a:blip>
          <a:stretch>
            <a:fillRect/>
          </a:stretch>
        </p:blipFill>
        <p:spPr>
          <a:xfrm>
            <a:off x="5152126" y="3828950"/>
            <a:ext cx="3497650" cy="2623237"/>
          </a:xfrm>
          <a:prstGeom prst="rect">
            <a:avLst/>
          </a:prstGeom>
          <a:noFill/>
          <a:ln>
            <a:noFill/>
          </a:ln>
        </p:spPr>
      </p:pic>
      <p:pic>
        <p:nvPicPr>
          <p:cNvPr id="170" name="Google Shape;170;p29"/>
          <p:cNvPicPr preferRelativeResize="0"/>
          <p:nvPr/>
        </p:nvPicPr>
        <p:blipFill>
          <a:blip r:embed="rId6">
            <a:alphaModFix/>
          </a:blip>
          <a:stretch>
            <a:fillRect/>
          </a:stretch>
        </p:blipFill>
        <p:spPr>
          <a:xfrm>
            <a:off x="5152125" y="1518276"/>
            <a:ext cx="3717426" cy="2310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457200" y="141112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t>Eco</a:t>
            </a:r>
            <a:r>
              <a:rPr lang="en-US" sz="5500" dirty="0">
                <a:solidFill>
                  <a:srgbClr val="005CB8"/>
                </a:solidFill>
              </a:rPr>
              <a:t>nomics and </a:t>
            </a:r>
            <a:r>
              <a:rPr lang="en-US" sz="5500" dirty="0">
                <a:solidFill>
                  <a:schemeClr val="accent3">
                    <a:lumMod val="75000"/>
                  </a:schemeClr>
                </a:solidFill>
              </a:rPr>
              <a:t>Cross Curricular </a:t>
            </a:r>
            <a:r>
              <a:rPr lang="en-US" sz="5500" dirty="0"/>
              <a:t>Applications</a:t>
            </a:r>
            <a:endParaRPr sz="5500" b="1" dirty="0"/>
          </a:p>
        </p:txBody>
      </p:sp>
      <p:sp>
        <p:nvSpPr>
          <p:cNvPr id="177" name="Google Shape;177;p30"/>
          <p:cNvSpPr txBox="1">
            <a:spLocks noGrp="1"/>
          </p:cNvSpPr>
          <p:nvPr>
            <p:ph type="body" idx="4294967295"/>
          </p:nvPr>
        </p:nvSpPr>
        <p:spPr>
          <a:xfrm>
            <a:off x="457200" y="3088225"/>
            <a:ext cx="41148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Scarcity and Opportunity Cost</a:t>
            </a:r>
            <a:endParaRPr sz="2500" dirty="0"/>
          </a:p>
          <a:p>
            <a:pPr marL="342900" lvl="0" indent="-342900" algn="l" rtl="0">
              <a:spcBef>
                <a:spcPts val="0"/>
              </a:spcBef>
              <a:spcAft>
                <a:spcPts val="0"/>
              </a:spcAft>
              <a:buSzPts val="2500"/>
              <a:buChar char="•"/>
            </a:pPr>
            <a:r>
              <a:rPr lang="en-US" sz="2500" dirty="0"/>
              <a:t>Comparative Economic Systems</a:t>
            </a:r>
            <a:endParaRPr sz="2500" dirty="0"/>
          </a:p>
          <a:p>
            <a:pPr marL="342900" lvl="0" indent="-342900" algn="l" rtl="0">
              <a:spcBef>
                <a:spcPts val="0"/>
              </a:spcBef>
              <a:spcAft>
                <a:spcPts val="0"/>
              </a:spcAft>
              <a:buSzPts val="2500"/>
              <a:buChar char="•"/>
            </a:pPr>
            <a:r>
              <a:rPr lang="en-US" sz="2500" dirty="0"/>
              <a:t>Resource Allocation Models</a:t>
            </a:r>
            <a:endParaRPr sz="2500" dirty="0"/>
          </a:p>
          <a:p>
            <a:pPr marL="342900" lvl="0" indent="-342900" algn="l" rtl="0">
              <a:spcBef>
                <a:spcPts val="0"/>
              </a:spcBef>
              <a:spcAft>
                <a:spcPts val="0"/>
              </a:spcAft>
              <a:buSzPts val="2500"/>
              <a:buChar char="•"/>
            </a:pPr>
            <a:r>
              <a:rPr lang="en-US" sz="2500" dirty="0"/>
              <a:t>Fiscal Policy</a:t>
            </a: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
        <p:nvSpPr>
          <p:cNvPr id="178" name="Google Shape;178;p30"/>
          <p:cNvSpPr txBox="1"/>
          <p:nvPr/>
        </p:nvSpPr>
        <p:spPr>
          <a:xfrm>
            <a:off x="5289900" y="2554125"/>
            <a:ext cx="3396900" cy="31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a:latin typeface="Calibri"/>
                <a:ea typeface="Calibri"/>
                <a:cs typeface="Calibri"/>
                <a:sym typeface="Calibri"/>
              </a:rPr>
              <a:t>Political Science</a:t>
            </a: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a:latin typeface="Calibri"/>
                <a:ea typeface="Calibri"/>
                <a:cs typeface="Calibri"/>
                <a:sym typeface="Calibri"/>
              </a:rPr>
              <a:t>History/ Global Studies</a:t>
            </a: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a:latin typeface="Calibri"/>
                <a:ea typeface="Calibri"/>
                <a:cs typeface="Calibri"/>
                <a:sym typeface="Calibri"/>
              </a:rPr>
              <a:t>Sociology</a:t>
            </a: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a:latin typeface="Calibri"/>
                <a:ea typeface="Calibri"/>
                <a:cs typeface="Calibri"/>
                <a:sym typeface="Calibri"/>
              </a:rPr>
              <a:t>Science</a:t>
            </a: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a:latin typeface="Calibri"/>
                <a:ea typeface="Calibri"/>
                <a:cs typeface="Calibri"/>
                <a:sym typeface="Calibri"/>
              </a:rPr>
              <a:t>Mathematics</a:t>
            </a:r>
            <a:endParaRPr sz="25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
                                            <p:txEl>
                                              <p:pRg st="4" end="4"/>
                                            </p:txEl>
                                          </p:spTgt>
                                        </p:tgtEl>
                                        <p:attrNameLst>
                                          <p:attrName>style.visibility</p:attrName>
                                        </p:attrNameLst>
                                      </p:cBhvr>
                                      <p:to>
                                        <p:strVal val="visible"/>
                                      </p:to>
                                    </p:set>
                                    <p:anim calcmode="lin" valueType="num">
                                      <p:cBhvr additive="base">
                                        <p:cTn id="7" dur="500"/>
                                        <p:tgtEl>
                                          <p:spTgt spid="17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7">
                                            <p:txEl>
                                              <p:pRg st="5" end="5"/>
                                            </p:txEl>
                                          </p:spTgt>
                                        </p:tgtEl>
                                        <p:attrNameLst>
                                          <p:attrName>style.visibility</p:attrName>
                                        </p:attrNameLst>
                                      </p:cBhvr>
                                      <p:to>
                                        <p:strVal val="visible"/>
                                      </p:to>
                                    </p:set>
                                    <p:anim calcmode="lin" valueType="num">
                                      <p:cBhvr additive="base">
                                        <p:cTn id="12" dur="500"/>
                                        <p:tgtEl>
                                          <p:spTgt spid="17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7">
                                            <p:txEl>
                                              <p:pRg st="6" end="6"/>
                                            </p:txEl>
                                          </p:spTgt>
                                        </p:tgtEl>
                                        <p:attrNameLst>
                                          <p:attrName>style.visibility</p:attrName>
                                        </p:attrNameLst>
                                      </p:cBhvr>
                                      <p:to>
                                        <p:strVal val="visible"/>
                                      </p:to>
                                    </p:set>
                                    <p:anim calcmode="lin" valueType="num">
                                      <p:cBhvr additive="base">
                                        <p:cTn id="17" dur="500"/>
                                        <p:tgtEl>
                                          <p:spTgt spid="17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p:nvPr/>
        </p:nvSpPr>
        <p:spPr>
          <a:xfrm>
            <a:off x="1218175" y="834625"/>
            <a:ext cx="76272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b="1">
                <a:solidFill>
                  <a:srgbClr val="005CB8"/>
                </a:solidFill>
                <a:latin typeface="Calibri"/>
                <a:ea typeface="Calibri"/>
                <a:cs typeface="Calibri"/>
                <a:sym typeface="Calibri"/>
              </a:rPr>
              <a:t>AP Economics Curriculum</a:t>
            </a:r>
            <a:endParaRPr sz="3700" b="1">
              <a:solidFill>
                <a:srgbClr val="005CB8"/>
              </a:solidFill>
              <a:latin typeface="Calibri"/>
              <a:ea typeface="Calibri"/>
              <a:cs typeface="Calibri"/>
              <a:sym typeface="Calibri"/>
            </a:endParaRPr>
          </a:p>
        </p:txBody>
      </p:sp>
      <p:pic>
        <p:nvPicPr>
          <p:cNvPr id="185" name="Google Shape;185;p31"/>
          <p:cNvPicPr preferRelativeResize="0"/>
          <p:nvPr/>
        </p:nvPicPr>
        <p:blipFill>
          <a:blip r:embed="rId3">
            <a:alphaModFix/>
          </a:blip>
          <a:stretch>
            <a:fillRect/>
          </a:stretch>
        </p:blipFill>
        <p:spPr>
          <a:xfrm>
            <a:off x="-470025" y="1005525"/>
            <a:ext cx="9912874" cy="55732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457200" y="108644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000" dirty="0"/>
              <a:t>AP Economics </a:t>
            </a:r>
            <a:r>
              <a:rPr lang="en-US" sz="4000" dirty="0">
                <a:solidFill>
                  <a:schemeClr val="accent3">
                    <a:lumMod val="75000"/>
                  </a:schemeClr>
                </a:solidFill>
              </a:rPr>
              <a:t>College Board </a:t>
            </a:r>
            <a:r>
              <a:rPr lang="en-US" sz="4000" dirty="0"/>
              <a:t>Curriculum/ Resources</a:t>
            </a:r>
            <a:endParaRPr sz="4000" b="1" dirty="0"/>
          </a:p>
        </p:txBody>
      </p:sp>
      <p:sp>
        <p:nvSpPr>
          <p:cNvPr id="192" name="Google Shape;192;p32"/>
          <p:cNvSpPr txBox="1">
            <a:spLocks noGrp="1"/>
          </p:cNvSpPr>
          <p:nvPr>
            <p:ph type="body" idx="4294967295"/>
          </p:nvPr>
        </p:nvSpPr>
        <p:spPr>
          <a:xfrm>
            <a:off x="457200" y="22294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1800"/>
              </a:spcBef>
              <a:spcAft>
                <a:spcPts val="0"/>
              </a:spcAft>
              <a:buClr>
                <a:schemeClr val="dk1"/>
              </a:buClr>
              <a:buSzPts val="2750"/>
              <a:buNone/>
            </a:pPr>
            <a:r>
              <a:rPr lang="en-US" sz="2450" u="sng">
                <a:solidFill>
                  <a:schemeClr val="hlink"/>
                </a:solidFill>
                <a:hlinkClick r:id="rId3"/>
              </a:rPr>
              <a:t>https://apcentral.collegeboard.org/courses/ap-microeconomics/course</a:t>
            </a:r>
            <a:endParaRPr sz="2450"/>
          </a:p>
          <a:p>
            <a:pPr marL="0" lvl="0" indent="0" algn="l" rtl="0">
              <a:spcBef>
                <a:spcPts val="1800"/>
              </a:spcBef>
              <a:spcAft>
                <a:spcPts val="0"/>
              </a:spcAft>
              <a:buClr>
                <a:schemeClr val="dk1"/>
              </a:buClr>
              <a:buSzPts val="2750"/>
              <a:buNone/>
            </a:pPr>
            <a:endParaRPr sz="2450"/>
          </a:p>
          <a:p>
            <a:pPr marL="0" lvl="0" indent="0" algn="l" rtl="0">
              <a:spcBef>
                <a:spcPts val="1800"/>
              </a:spcBef>
              <a:spcAft>
                <a:spcPts val="0"/>
              </a:spcAft>
              <a:buClr>
                <a:schemeClr val="dk1"/>
              </a:buClr>
              <a:buSzPts val="2750"/>
              <a:buNone/>
            </a:pPr>
            <a:r>
              <a:rPr lang="en-US" sz="2450" u="sng">
                <a:solidFill>
                  <a:schemeClr val="hlink"/>
                </a:solidFill>
                <a:hlinkClick r:id="rId4"/>
              </a:rPr>
              <a:t>https://apcentral.collegeboard.org/courses/ap-macroeconomics/course</a:t>
            </a:r>
            <a:endParaRPr sz="2450"/>
          </a:p>
          <a:p>
            <a:pPr marL="0" lvl="0" indent="0" algn="l" rtl="0">
              <a:spcBef>
                <a:spcPts val="1800"/>
              </a:spcBef>
              <a:spcAft>
                <a:spcPts val="0"/>
              </a:spcAft>
              <a:buClr>
                <a:schemeClr val="dk1"/>
              </a:buClr>
              <a:buSzPts val="2750"/>
              <a:buNone/>
            </a:pPr>
            <a:endParaRPr sz="2450"/>
          </a:p>
          <a:p>
            <a:pPr marL="0" lvl="0" indent="0" algn="l" rtl="0">
              <a:spcBef>
                <a:spcPts val="1800"/>
              </a:spcBef>
              <a:spcAft>
                <a:spcPts val="0"/>
              </a:spcAft>
              <a:buClr>
                <a:schemeClr val="dk1"/>
              </a:buClr>
              <a:buSzPts val="2750"/>
              <a:buNone/>
            </a:pPr>
            <a:r>
              <a:rPr lang="en-US" sz="2450" u="sng">
                <a:solidFill>
                  <a:schemeClr val="hlink"/>
                </a:solidFill>
                <a:hlinkClick r:id="rId5"/>
              </a:rPr>
              <a:t>https://myap.collegeboard.org/login</a:t>
            </a:r>
            <a:endParaRPr sz="2450"/>
          </a:p>
          <a:p>
            <a:pPr marL="0" lvl="0" indent="0" algn="l" rtl="0">
              <a:spcBef>
                <a:spcPts val="1800"/>
              </a:spcBef>
              <a:spcAft>
                <a:spcPts val="0"/>
              </a:spcAft>
              <a:buClr>
                <a:schemeClr val="dk1"/>
              </a:buClr>
              <a:buSzPts val="2750"/>
              <a:buNone/>
            </a:pPr>
            <a:endParaRPr sz="2450"/>
          </a:p>
          <a:p>
            <a:pPr marL="0" lvl="0" indent="0" algn="l" rtl="0">
              <a:spcBef>
                <a:spcPts val="1800"/>
              </a:spcBef>
              <a:spcAft>
                <a:spcPts val="0"/>
              </a:spcAft>
              <a:buClr>
                <a:schemeClr val="dk1"/>
              </a:buClr>
              <a:buSzPts val="2750"/>
              <a:buNone/>
            </a:pPr>
            <a:endParaRPr sz="24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anim calcmode="lin" valueType="num">
                                      <p:cBhvr additive="base">
                                        <p:cTn id="7" dur="500"/>
                                        <p:tgtEl>
                                          <p:spTgt spid="19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2">
                                            <p:txEl>
                                              <p:pRg st="1" end="1"/>
                                            </p:txEl>
                                          </p:spTgt>
                                        </p:tgtEl>
                                        <p:attrNameLst>
                                          <p:attrName>style.visibility</p:attrName>
                                        </p:attrNameLst>
                                      </p:cBhvr>
                                      <p:to>
                                        <p:strVal val="visible"/>
                                      </p:to>
                                    </p:set>
                                    <p:anim calcmode="lin" valueType="num">
                                      <p:cBhvr additive="base">
                                        <p:cTn id="12" dur="500"/>
                                        <p:tgtEl>
                                          <p:spTgt spid="19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2">
                                            <p:txEl>
                                              <p:pRg st="2" end="2"/>
                                            </p:txEl>
                                          </p:spTgt>
                                        </p:tgtEl>
                                        <p:attrNameLst>
                                          <p:attrName>style.visibility</p:attrName>
                                        </p:attrNameLst>
                                      </p:cBhvr>
                                      <p:to>
                                        <p:strVal val="visible"/>
                                      </p:to>
                                    </p:set>
                                    <p:anim calcmode="lin" valueType="num">
                                      <p:cBhvr additive="base">
                                        <p:cTn id="17" dur="500"/>
                                        <p:tgtEl>
                                          <p:spTgt spid="19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2">
                                            <p:txEl>
                                              <p:pRg st="3" end="3"/>
                                            </p:txEl>
                                          </p:spTgt>
                                        </p:tgtEl>
                                        <p:attrNameLst>
                                          <p:attrName>style.visibility</p:attrName>
                                        </p:attrNameLst>
                                      </p:cBhvr>
                                      <p:to>
                                        <p:strVal val="visible"/>
                                      </p:to>
                                    </p:set>
                                    <p:anim calcmode="lin" valueType="num">
                                      <p:cBhvr additive="base">
                                        <p:cTn id="22" dur="500"/>
                                        <p:tgtEl>
                                          <p:spTgt spid="19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2">
                                            <p:txEl>
                                              <p:pRg st="4" end="4"/>
                                            </p:txEl>
                                          </p:spTgt>
                                        </p:tgtEl>
                                        <p:attrNameLst>
                                          <p:attrName>style.visibility</p:attrName>
                                        </p:attrNameLst>
                                      </p:cBhvr>
                                      <p:to>
                                        <p:strVal val="visible"/>
                                      </p:to>
                                    </p:set>
                                    <p:anim calcmode="lin" valueType="num">
                                      <p:cBhvr additive="base">
                                        <p:cTn id="27" dur="500"/>
                                        <p:tgtEl>
                                          <p:spTgt spid="19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2">
                                            <p:txEl>
                                              <p:pRg st="5" end="5"/>
                                            </p:txEl>
                                          </p:spTgt>
                                        </p:tgtEl>
                                        <p:attrNameLst>
                                          <p:attrName>style.visibility</p:attrName>
                                        </p:attrNameLst>
                                      </p:cBhvr>
                                      <p:to>
                                        <p:strVal val="visible"/>
                                      </p:to>
                                    </p:set>
                                    <p:anim calcmode="lin" valueType="num">
                                      <p:cBhvr additive="base">
                                        <p:cTn id="32" dur="500"/>
                                        <p:tgtEl>
                                          <p:spTgt spid="19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2">
                                            <p:txEl>
                                              <p:pRg st="6" end="6"/>
                                            </p:txEl>
                                          </p:spTgt>
                                        </p:tgtEl>
                                        <p:attrNameLst>
                                          <p:attrName>style.visibility</p:attrName>
                                        </p:attrNameLst>
                                      </p:cBhvr>
                                      <p:to>
                                        <p:strVal val="visible"/>
                                      </p:to>
                                    </p:set>
                                    <p:anim calcmode="lin" valueType="num">
                                      <p:cBhvr additive="base">
                                        <p:cTn id="37" dur="500"/>
                                        <p:tgtEl>
                                          <p:spTgt spid="19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7" name="Google Shape;67;p15"/>
          <p:cNvSpPr txBox="1"/>
          <p:nvPr/>
        </p:nvSpPr>
        <p:spPr>
          <a:xfrm>
            <a:off x="482538" y="2114894"/>
            <a:ext cx="8175171"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hlink"/>
                </a:solidFill>
                <a:latin typeface="Arial"/>
                <a:ea typeface="Arial"/>
                <a:cs typeface="Arial"/>
                <a:sym typeface="Arial"/>
                <a:hlinkClick r:id="rId3"/>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3"/>
          <p:cNvPicPr preferRelativeResize="0"/>
          <p:nvPr/>
        </p:nvPicPr>
        <p:blipFill>
          <a:blip r:embed="rId3">
            <a:alphaModFix/>
          </a:blip>
          <a:stretch>
            <a:fillRect/>
          </a:stretch>
        </p:blipFill>
        <p:spPr>
          <a:xfrm>
            <a:off x="3802375" y="4229635"/>
            <a:ext cx="5167775" cy="2220525"/>
          </a:xfrm>
          <a:prstGeom prst="rect">
            <a:avLst/>
          </a:prstGeom>
          <a:noFill/>
          <a:ln>
            <a:noFill/>
          </a:ln>
        </p:spPr>
      </p:pic>
      <p:pic>
        <p:nvPicPr>
          <p:cNvPr id="199" name="Google Shape;199;p33"/>
          <p:cNvPicPr preferRelativeResize="0"/>
          <p:nvPr/>
        </p:nvPicPr>
        <p:blipFill>
          <a:blip r:embed="rId4">
            <a:alphaModFix/>
          </a:blip>
          <a:stretch>
            <a:fillRect/>
          </a:stretch>
        </p:blipFill>
        <p:spPr>
          <a:xfrm>
            <a:off x="0" y="1688625"/>
            <a:ext cx="4828800" cy="2220525"/>
          </a:xfrm>
          <a:prstGeom prst="rect">
            <a:avLst/>
          </a:prstGeom>
          <a:noFill/>
          <a:ln>
            <a:noFill/>
          </a:ln>
        </p:spPr>
      </p:pic>
      <p:pic>
        <p:nvPicPr>
          <p:cNvPr id="200" name="Google Shape;200;p33"/>
          <p:cNvPicPr preferRelativeResize="0"/>
          <p:nvPr/>
        </p:nvPicPr>
        <p:blipFill>
          <a:blip r:embed="rId5">
            <a:alphaModFix/>
          </a:blip>
          <a:stretch>
            <a:fillRect/>
          </a:stretch>
        </p:blipFill>
        <p:spPr>
          <a:xfrm>
            <a:off x="981125" y="3909150"/>
            <a:ext cx="2478799" cy="2644052"/>
          </a:xfrm>
          <a:prstGeom prst="rect">
            <a:avLst/>
          </a:prstGeom>
          <a:noFill/>
          <a:ln>
            <a:noFill/>
          </a:ln>
        </p:spPr>
      </p:pic>
      <p:pic>
        <p:nvPicPr>
          <p:cNvPr id="201" name="Google Shape;201;p33"/>
          <p:cNvPicPr preferRelativeResize="0"/>
          <p:nvPr/>
        </p:nvPicPr>
        <p:blipFill>
          <a:blip r:embed="rId6">
            <a:alphaModFix/>
          </a:blip>
          <a:stretch>
            <a:fillRect/>
          </a:stretch>
        </p:blipFill>
        <p:spPr>
          <a:xfrm>
            <a:off x="4828800" y="1631025"/>
            <a:ext cx="4010401" cy="23357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1781189" y="864200"/>
            <a:ext cx="6123600" cy="326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900" dirty="0"/>
              <a:t>Important Concepts</a:t>
            </a:r>
            <a:endParaRPr sz="4900" dirty="0"/>
          </a:p>
        </p:txBody>
      </p:sp>
      <p:sp>
        <p:nvSpPr>
          <p:cNvPr id="208" name="Google Shape;208;p34"/>
          <p:cNvSpPr txBox="1">
            <a:spLocks noGrp="1"/>
          </p:cNvSpPr>
          <p:nvPr>
            <p:ph type="body" idx="1"/>
          </p:nvPr>
        </p:nvSpPr>
        <p:spPr>
          <a:xfrm>
            <a:off x="457200" y="2051350"/>
            <a:ext cx="4114800" cy="3779400"/>
          </a:xfrm>
          <a:prstGeom prst="rect">
            <a:avLst/>
          </a:prstGeom>
        </p:spPr>
        <p:txBody>
          <a:bodyPr spcFirstLastPara="1" wrap="square" lIns="91425" tIns="45700" rIns="91425" bIns="45700" anchor="t" anchorCtr="0">
            <a:noAutofit/>
          </a:bodyPr>
          <a:lstStyle/>
          <a:p>
            <a:pPr lvl="0" indent="-457200" algn="l" rtl="0">
              <a:spcBef>
                <a:spcPts val="0"/>
              </a:spcBef>
              <a:spcAft>
                <a:spcPts val="0"/>
              </a:spcAft>
              <a:buFont typeface="Wingdings" panose="05000000000000000000" pitchFamily="2" charset="2"/>
              <a:buChar char="ü"/>
            </a:pPr>
            <a:r>
              <a:rPr lang="en-US" b="1" dirty="0">
                <a:solidFill>
                  <a:schemeClr val="accent3">
                    <a:lumMod val="75000"/>
                  </a:schemeClr>
                </a:solidFill>
              </a:rPr>
              <a:t>Absolute Advantage vs. Comparative Advantage</a:t>
            </a:r>
            <a:endParaRPr b="1" dirty="0">
              <a:solidFill>
                <a:schemeClr val="accent3">
                  <a:lumMod val="75000"/>
                </a:schemeClr>
              </a:solidFill>
            </a:endParaRPr>
          </a:p>
          <a:p>
            <a:pPr lvl="0" indent="-457200" algn="l" rtl="0">
              <a:spcBef>
                <a:spcPts val="1800"/>
              </a:spcBef>
              <a:spcAft>
                <a:spcPts val="0"/>
              </a:spcAft>
              <a:buFont typeface="Wingdings" panose="05000000000000000000" pitchFamily="2" charset="2"/>
              <a:buChar char="ü"/>
            </a:pPr>
            <a:r>
              <a:rPr lang="en-US" b="1" dirty="0">
                <a:solidFill>
                  <a:schemeClr val="accent3">
                    <a:lumMod val="75000"/>
                  </a:schemeClr>
                </a:solidFill>
              </a:rPr>
              <a:t>Specialization vs. Diversification</a:t>
            </a:r>
            <a:endParaRPr b="1" dirty="0">
              <a:solidFill>
                <a:schemeClr val="accent3">
                  <a:lumMod val="75000"/>
                </a:schemeClr>
              </a:solidFill>
            </a:endParaRPr>
          </a:p>
          <a:p>
            <a:pPr lvl="0" indent="-457200" algn="l" rtl="0">
              <a:spcBef>
                <a:spcPts val="1800"/>
              </a:spcBef>
              <a:spcAft>
                <a:spcPts val="0"/>
              </a:spcAft>
              <a:buFont typeface="Wingdings" panose="05000000000000000000" pitchFamily="2" charset="2"/>
              <a:buChar char="ü"/>
            </a:pPr>
            <a:r>
              <a:rPr lang="en-US" b="1" dirty="0">
                <a:solidFill>
                  <a:schemeClr val="accent3">
                    <a:lumMod val="75000"/>
                  </a:schemeClr>
                </a:solidFill>
              </a:rPr>
              <a:t>Terms of Trade</a:t>
            </a:r>
            <a:endParaRPr b="1" dirty="0">
              <a:solidFill>
                <a:schemeClr val="accent3">
                  <a:lumMod val="75000"/>
                </a:schemeClr>
              </a:solidFill>
            </a:endParaRPr>
          </a:p>
          <a:p>
            <a:pPr lvl="0" indent="-457200" algn="l" rtl="0">
              <a:spcBef>
                <a:spcPts val="1800"/>
              </a:spcBef>
              <a:spcAft>
                <a:spcPts val="1800"/>
              </a:spcAft>
              <a:buFont typeface="Wingdings" panose="05000000000000000000" pitchFamily="2" charset="2"/>
              <a:buChar char="ü"/>
            </a:pPr>
            <a:r>
              <a:rPr lang="en-US" b="1" dirty="0">
                <a:solidFill>
                  <a:schemeClr val="accent3">
                    <a:lumMod val="75000"/>
                  </a:schemeClr>
                </a:solidFill>
              </a:rPr>
              <a:t>Free Trade vs. Protectionism</a:t>
            </a:r>
            <a:endParaRPr b="1" dirty="0">
              <a:solidFill>
                <a:schemeClr val="accent3">
                  <a:lumMod val="75000"/>
                </a:schemeClr>
              </a:solidFill>
            </a:endParaRPr>
          </a:p>
        </p:txBody>
      </p:sp>
      <p:pic>
        <p:nvPicPr>
          <p:cNvPr id="209" name="Google Shape;209;p34"/>
          <p:cNvPicPr preferRelativeResize="0"/>
          <p:nvPr/>
        </p:nvPicPr>
        <p:blipFill>
          <a:blip r:embed="rId3">
            <a:alphaModFix/>
          </a:blip>
          <a:stretch>
            <a:fillRect/>
          </a:stretch>
        </p:blipFill>
        <p:spPr>
          <a:xfrm>
            <a:off x="3945422" y="3802575"/>
            <a:ext cx="5198574" cy="2327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457200" y="510636"/>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300" dirty="0"/>
              <a:t>Absolute Advantage</a:t>
            </a:r>
            <a:endParaRPr sz="4300" dirty="0"/>
          </a:p>
        </p:txBody>
      </p:sp>
      <p:sp>
        <p:nvSpPr>
          <p:cNvPr id="216" name="Google Shape;216;p35"/>
          <p:cNvSpPr txBox="1">
            <a:spLocks noGrp="1"/>
          </p:cNvSpPr>
          <p:nvPr>
            <p:ph type="body" idx="1"/>
          </p:nvPr>
        </p:nvSpPr>
        <p:spPr>
          <a:xfrm>
            <a:off x="457200" y="1969706"/>
            <a:ext cx="8229600" cy="146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Absolute Advantage</a:t>
            </a:r>
            <a:r>
              <a:rPr lang="en-US" dirty="0"/>
              <a:t>:  the ability of an economy  to produce a </a:t>
            </a:r>
            <a:r>
              <a:rPr lang="en-US" dirty="0">
                <a:solidFill>
                  <a:srgbClr val="000000"/>
                </a:solidFill>
                <a:highlight>
                  <a:srgbClr val="FFFF00"/>
                </a:highlight>
              </a:rPr>
              <a:t>greater quantity </a:t>
            </a:r>
            <a:r>
              <a:rPr lang="en-US" dirty="0"/>
              <a:t>of goods or services for the same quantity of inputs.</a:t>
            </a:r>
            <a:endParaRPr dirty="0"/>
          </a:p>
          <a:p>
            <a:pPr marL="0" lvl="0" indent="0" algn="l" rtl="0">
              <a:spcBef>
                <a:spcPts val="1800"/>
              </a:spcBef>
              <a:spcAft>
                <a:spcPts val="1800"/>
              </a:spcAft>
              <a:buNone/>
            </a:pPr>
            <a:endParaRPr dirty="0"/>
          </a:p>
        </p:txBody>
      </p:sp>
      <p:pic>
        <p:nvPicPr>
          <p:cNvPr id="217" name="Google Shape;217;p35"/>
          <p:cNvPicPr preferRelativeResize="0"/>
          <p:nvPr/>
        </p:nvPicPr>
        <p:blipFill>
          <a:blip r:embed="rId3">
            <a:alphaModFix/>
          </a:blip>
          <a:stretch>
            <a:fillRect/>
          </a:stretch>
        </p:blipFill>
        <p:spPr>
          <a:xfrm>
            <a:off x="457200" y="3904474"/>
            <a:ext cx="4056826" cy="2281975"/>
          </a:xfrm>
          <a:prstGeom prst="rect">
            <a:avLst/>
          </a:prstGeom>
          <a:noFill/>
          <a:ln>
            <a:noFill/>
          </a:ln>
        </p:spPr>
      </p:pic>
      <p:pic>
        <p:nvPicPr>
          <p:cNvPr id="218" name="Google Shape;218;p35"/>
          <p:cNvPicPr preferRelativeResize="0"/>
          <p:nvPr/>
        </p:nvPicPr>
        <p:blipFill>
          <a:blip r:embed="rId4">
            <a:alphaModFix/>
          </a:blip>
          <a:stretch>
            <a:fillRect/>
          </a:stretch>
        </p:blipFill>
        <p:spPr>
          <a:xfrm>
            <a:off x="4929725" y="3829825"/>
            <a:ext cx="3649226" cy="2431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457200" y="61821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300" dirty="0"/>
              <a:t>Comparative Advantage</a:t>
            </a:r>
            <a:endParaRPr sz="4300" dirty="0"/>
          </a:p>
        </p:txBody>
      </p:sp>
      <p:sp>
        <p:nvSpPr>
          <p:cNvPr id="225" name="Google Shape;225;p36"/>
          <p:cNvSpPr txBox="1">
            <a:spLocks noGrp="1"/>
          </p:cNvSpPr>
          <p:nvPr>
            <p:ph type="body" idx="1"/>
          </p:nvPr>
        </p:nvSpPr>
        <p:spPr>
          <a:xfrm>
            <a:off x="543261" y="1959600"/>
            <a:ext cx="8229600" cy="146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Comparative Advantage: </a:t>
            </a:r>
            <a:r>
              <a:rPr lang="en-US" dirty="0"/>
              <a:t> the ability of an economy to produce a particular good or service at a </a:t>
            </a:r>
            <a:r>
              <a:rPr lang="en-US" dirty="0">
                <a:highlight>
                  <a:srgbClr val="FFFF00"/>
                </a:highlight>
              </a:rPr>
              <a:t>lower opportunity cost</a:t>
            </a:r>
            <a:r>
              <a:rPr lang="en-US" dirty="0"/>
              <a:t> than its trading partners.</a:t>
            </a:r>
            <a:endParaRPr dirty="0"/>
          </a:p>
          <a:p>
            <a:pPr marL="0" lvl="0" indent="0" algn="l" rtl="0">
              <a:spcBef>
                <a:spcPts val="1800"/>
              </a:spcBef>
              <a:spcAft>
                <a:spcPts val="1800"/>
              </a:spcAft>
              <a:buNone/>
            </a:pPr>
            <a:endParaRPr dirty="0"/>
          </a:p>
        </p:txBody>
      </p:sp>
      <p:pic>
        <p:nvPicPr>
          <p:cNvPr id="226" name="Google Shape;226;p36"/>
          <p:cNvPicPr preferRelativeResize="0"/>
          <p:nvPr/>
        </p:nvPicPr>
        <p:blipFill>
          <a:blip r:embed="rId3">
            <a:alphaModFix/>
          </a:blip>
          <a:stretch>
            <a:fillRect/>
          </a:stretch>
        </p:blipFill>
        <p:spPr>
          <a:xfrm>
            <a:off x="457200" y="3748725"/>
            <a:ext cx="3885924" cy="2593675"/>
          </a:xfrm>
          <a:prstGeom prst="rect">
            <a:avLst/>
          </a:prstGeom>
          <a:noFill/>
          <a:ln>
            <a:noFill/>
          </a:ln>
        </p:spPr>
      </p:pic>
      <p:pic>
        <p:nvPicPr>
          <p:cNvPr id="227" name="Google Shape;227;p36"/>
          <p:cNvPicPr preferRelativeResize="0"/>
          <p:nvPr/>
        </p:nvPicPr>
        <p:blipFill>
          <a:blip r:embed="rId4">
            <a:alphaModFix/>
          </a:blip>
          <a:stretch>
            <a:fillRect/>
          </a:stretch>
        </p:blipFill>
        <p:spPr>
          <a:xfrm>
            <a:off x="4571999" y="3773119"/>
            <a:ext cx="4496077" cy="25448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457200" y="1021225"/>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300" dirty="0"/>
              <a:t>Comparative Advantage - </a:t>
            </a:r>
            <a:r>
              <a:rPr lang="en-US" sz="4300" dirty="0">
                <a:solidFill>
                  <a:schemeClr val="accent3">
                    <a:lumMod val="75000"/>
                  </a:schemeClr>
                </a:solidFill>
              </a:rPr>
              <a:t>Calculating Opportunity Cost</a:t>
            </a:r>
            <a:endParaRPr sz="4300" dirty="0">
              <a:solidFill>
                <a:schemeClr val="accent3">
                  <a:lumMod val="75000"/>
                </a:schemeClr>
              </a:solidFill>
            </a:endParaRPr>
          </a:p>
        </p:txBody>
      </p:sp>
      <p:sp>
        <p:nvSpPr>
          <p:cNvPr id="234" name="Google Shape;234;p37"/>
          <p:cNvSpPr txBox="1">
            <a:spLocks noGrp="1"/>
          </p:cNvSpPr>
          <p:nvPr>
            <p:ph type="body" idx="1"/>
          </p:nvPr>
        </p:nvSpPr>
        <p:spPr>
          <a:xfrm>
            <a:off x="335281" y="2933094"/>
            <a:ext cx="5781600" cy="25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Opportunity Cost = Foregone/ Gained</a:t>
            </a:r>
            <a:endParaRPr b="1" dirty="0"/>
          </a:p>
          <a:p>
            <a:pPr marL="0" lvl="0" indent="0" algn="just" rtl="0">
              <a:spcBef>
                <a:spcPts val="1800"/>
              </a:spcBef>
              <a:spcAft>
                <a:spcPts val="0"/>
              </a:spcAft>
              <a:buNone/>
            </a:pPr>
            <a:r>
              <a:rPr lang="en-US" sz="2400" i="1" dirty="0"/>
              <a:t>Ex:  Given available resources, the U.S. can produce either wheat or soybeans.  If we use all resources for wheat we can produce </a:t>
            </a:r>
            <a:r>
              <a:rPr lang="en-US" sz="2400" i="1" dirty="0">
                <a:solidFill>
                  <a:srgbClr val="FF0000"/>
                </a:solidFill>
              </a:rPr>
              <a:t>100 tons.</a:t>
            </a:r>
            <a:r>
              <a:rPr lang="en-US" sz="2400" i="1" dirty="0"/>
              <a:t>  If we use all resources for soybeans we can produce</a:t>
            </a:r>
            <a:r>
              <a:rPr lang="en-US" sz="2400" i="1" dirty="0">
                <a:solidFill>
                  <a:srgbClr val="FF0000"/>
                </a:solidFill>
              </a:rPr>
              <a:t> 80 tons. </a:t>
            </a:r>
            <a:r>
              <a:rPr lang="en-US" sz="2400" dirty="0">
                <a:solidFill>
                  <a:srgbClr val="FF0000"/>
                </a:solidFill>
              </a:rPr>
              <a:t> </a:t>
            </a:r>
            <a:r>
              <a:rPr lang="en-US" sz="2400" dirty="0"/>
              <a:t> </a:t>
            </a:r>
          </a:p>
          <a:p>
            <a:pPr marL="0" lvl="0" indent="0" algn="just" rtl="0">
              <a:spcBef>
                <a:spcPts val="1800"/>
              </a:spcBef>
              <a:spcAft>
                <a:spcPts val="0"/>
              </a:spcAft>
              <a:buNone/>
            </a:pPr>
            <a:r>
              <a:rPr lang="en-US" sz="2400" dirty="0"/>
              <a:t>What is the opportunity cost of producing wheat?  </a:t>
            </a:r>
            <a:endParaRPr sz="2400" dirty="0"/>
          </a:p>
          <a:p>
            <a:pPr marL="0" lvl="0" indent="0" algn="l" rtl="0">
              <a:spcBef>
                <a:spcPts val="1800"/>
              </a:spcBef>
              <a:spcAft>
                <a:spcPts val="1800"/>
              </a:spcAft>
              <a:buNone/>
            </a:pPr>
            <a:r>
              <a:rPr lang="en-US" sz="2400" dirty="0"/>
              <a:t> </a:t>
            </a:r>
            <a:endParaRPr sz="2400" dirty="0"/>
          </a:p>
        </p:txBody>
      </p:sp>
      <p:pic>
        <p:nvPicPr>
          <p:cNvPr id="235" name="Google Shape;235;p37"/>
          <p:cNvPicPr preferRelativeResize="0"/>
          <p:nvPr/>
        </p:nvPicPr>
        <p:blipFill>
          <a:blip r:embed="rId3">
            <a:alphaModFix/>
          </a:blip>
          <a:stretch>
            <a:fillRect/>
          </a:stretch>
        </p:blipFill>
        <p:spPr>
          <a:xfrm>
            <a:off x="6284375" y="2292400"/>
            <a:ext cx="2707224" cy="2030418"/>
          </a:xfrm>
          <a:prstGeom prst="rect">
            <a:avLst/>
          </a:prstGeom>
          <a:noFill/>
          <a:ln>
            <a:noFill/>
          </a:ln>
        </p:spPr>
      </p:pic>
      <p:pic>
        <p:nvPicPr>
          <p:cNvPr id="236" name="Google Shape;236;p37"/>
          <p:cNvPicPr preferRelativeResize="0"/>
          <p:nvPr/>
        </p:nvPicPr>
        <p:blipFill>
          <a:blip r:embed="rId4">
            <a:alphaModFix/>
          </a:blip>
          <a:stretch>
            <a:fillRect/>
          </a:stretch>
        </p:blipFill>
        <p:spPr>
          <a:xfrm>
            <a:off x="6284375" y="4322818"/>
            <a:ext cx="2707224" cy="20279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457200" y="11494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000" dirty="0"/>
              <a:t>Comparative Advantage – </a:t>
            </a:r>
            <a:br>
              <a:rPr lang="en-US" sz="4000" dirty="0"/>
            </a:br>
            <a:r>
              <a:rPr lang="en-US" sz="4000" dirty="0">
                <a:solidFill>
                  <a:schemeClr val="accent3">
                    <a:lumMod val="75000"/>
                  </a:schemeClr>
                </a:solidFill>
              </a:rPr>
              <a:t>Calculating Opportunity Cost, cont’d</a:t>
            </a:r>
            <a:endParaRPr sz="4000" dirty="0">
              <a:solidFill>
                <a:schemeClr val="accent3">
                  <a:lumMod val="75000"/>
                </a:schemeClr>
              </a:solidFill>
            </a:endParaRPr>
          </a:p>
        </p:txBody>
      </p:sp>
      <p:sp>
        <p:nvSpPr>
          <p:cNvPr id="243" name="Google Shape;243;p38"/>
          <p:cNvSpPr txBox="1">
            <a:spLocks noGrp="1"/>
          </p:cNvSpPr>
          <p:nvPr>
            <p:ph type="body" idx="1"/>
          </p:nvPr>
        </p:nvSpPr>
        <p:spPr>
          <a:xfrm>
            <a:off x="457200" y="2557824"/>
            <a:ext cx="8229600" cy="3169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dirty="0"/>
              <a:t>Opportunity Cost = Foregone / Gained</a:t>
            </a:r>
            <a:endParaRPr b="1" dirty="0"/>
          </a:p>
          <a:p>
            <a:pPr marL="0" lvl="0" indent="0" algn="l" rtl="0">
              <a:spcBef>
                <a:spcPts val="1800"/>
              </a:spcBef>
              <a:spcAft>
                <a:spcPts val="0"/>
              </a:spcAft>
              <a:buNone/>
            </a:pPr>
            <a:r>
              <a:rPr lang="en-US" dirty="0"/>
              <a:t>We need to give up </a:t>
            </a:r>
            <a:r>
              <a:rPr lang="en-US" dirty="0">
                <a:solidFill>
                  <a:srgbClr val="FF0000"/>
                </a:solidFill>
              </a:rPr>
              <a:t>80 </a:t>
            </a:r>
            <a:r>
              <a:rPr lang="en-US" dirty="0"/>
              <a:t>tons of soybeans in order to produce </a:t>
            </a:r>
            <a:r>
              <a:rPr lang="en-US" dirty="0">
                <a:solidFill>
                  <a:srgbClr val="FF0000"/>
                </a:solidFill>
              </a:rPr>
              <a:t>100 </a:t>
            </a:r>
            <a:r>
              <a:rPr lang="en-US" dirty="0"/>
              <a:t>tons of wheat.</a:t>
            </a:r>
            <a:endParaRPr dirty="0"/>
          </a:p>
          <a:p>
            <a:pPr marL="0" lvl="0" indent="0" algn="l" rtl="0">
              <a:spcBef>
                <a:spcPts val="1800"/>
              </a:spcBef>
              <a:spcAft>
                <a:spcPts val="0"/>
              </a:spcAft>
              <a:buNone/>
            </a:pPr>
            <a:r>
              <a:rPr lang="en-US" dirty="0">
                <a:solidFill>
                  <a:srgbClr val="FF0000"/>
                </a:solidFill>
              </a:rPr>
              <a:t>80 / 100 =  .80</a:t>
            </a:r>
            <a:endParaRPr dirty="0">
              <a:solidFill>
                <a:srgbClr val="FF0000"/>
              </a:solidFill>
            </a:endParaRPr>
          </a:p>
          <a:p>
            <a:pPr marL="0" lvl="0" indent="0" algn="l" rtl="0">
              <a:spcBef>
                <a:spcPts val="1800"/>
              </a:spcBef>
              <a:spcAft>
                <a:spcPts val="0"/>
              </a:spcAft>
              <a:buNone/>
            </a:pPr>
            <a:r>
              <a:rPr lang="en-US" dirty="0">
                <a:solidFill>
                  <a:srgbClr val="000000"/>
                </a:solidFill>
              </a:rPr>
              <a:t>For every one unit of wheat we are giving up .8 units of soybeans.</a:t>
            </a:r>
            <a:endParaRPr dirty="0">
              <a:solidFill>
                <a:srgbClr val="000000"/>
              </a:solidFill>
            </a:endParaRPr>
          </a:p>
          <a:p>
            <a:pPr marL="0" lvl="0" indent="0" algn="l" rtl="0">
              <a:spcBef>
                <a:spcPts val="1800"/>
              </a:spcBef>
              <a:spcAft>
                <a:spcPts val="0"/>
              </a:spcAft>
              <a:buNone/>
            </a:pPr>
            <a:endParaRPr b="1"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 </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9"/>
          <p:cNvSpPr txBox="1">
            <a:spLocks noGrp="1"/>
          </p:cNvSpPr>
          <p:nvPr>
            <p:ph type="title"/>
          </p:nvPr>
        </p:nvSpPr>
        <p:spPr>
          <a:xfrm>
            <a:off x="457200" y="11494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000" dirty="0"/>
              <a:t>Comparative Advantage – </a:t>
            </a:r>
            <a:br>
              <a:rPr lang="en-US" sz="4000" dirty="0"/>
            </a:br>
            <a:r>
              <a:rPr lang="en-US" sz="4000" dirty="0">
                <a:solidFill>
                  <a:schemeClr val="accent3">
                    <a:lumMod val="75000"/>
                  </a:schemeClr>
                </a:solidFill>
              </a:rPr>
              <a:t>Calculating Opportunity Cost, cont’d</a:t>
            </a:r>
            <a:endParaRPr sz="4000" dirty="0">
              <a:solidFill>
                <a:schemeClr val="accent3">
                  <a:lumMod val="75000"/>
                </a:schemeClr>
              </a:solidFill>
            </a:endParaRPr>
          </a:p>
        </p:txBody>
      </p:sp>
      <p:sp>
        <p:nvSpPr>
          <p:cNvPr id="250" name="Google Shape;250;p39"/>
          <p:cNvSpPr txBox="1">
            <a:spLocks noGrp="1"/>
          </p:cNvSpPr>
          <p:nvPr>
            <p:ph type="body" idx="1"/>
          </p:nvPr>
        </p:nvSpPr>
        <p:spPr>
          <a:xfrm>
            <a:off x="457200" y="2557824"/>
            <a:ext cx="8229600" cy="316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Who uses the concept of opportunity cost to make decisions when allocating scarce resources?</a:t>
            </a:r>
            <a:endParaRPr dirty="0"/>
          </a:p>
          <a:p>
            <a:pPr lvl="0" algn="l" rtl="0">
              <a:spcBef>
                <a:spcPts val="1800"/>
              </a:spcBef>
              <a:spcAft>
                <a:spcPts val="0"/>
              </a:spcAft>
              <a:buClr>
                <a:srgbClr val="38761D"/>
              </a:buClr>
              <a:buSzPts val="1800"/>
              <a:buFont typeface="Wingdings" panose="05000000000000000000" pitchFamily="2" charset="2"/>
              <a:buChar char="ü"/>
            </a:pPr>
            <a:r>
              <a:rPr lang="en-US" b="1" dirty="0">
                <a:solidFill>
                  <a:schemeClr val="accent3">
                    <a:lumMod val="75000"/>
                  </a:schemeClr>
                </a:solidFill>
              </a:rPr>
              <a:t>Consumers</a:t>
            </a:r>
            <a:endParaRPr b="1" dirty="0">
              <a:solidFill>
                <a:schemeClr val="accent3">
                  <a:lumMod val="75000"/>
                </a:schemeClr>
              </a:solidFill>
            </a:endParaRPr>
          </a:p>
          <a:p>
            <a:pPr lvl="0" algn="l" rtl="0">
              <a:spcBef>
                <a:spcPts val="0"/>
              </a:spcBef>
              <a:spcAft>
                <a:spcPts val="0"/>
              </a:spcAft>
              <a:buClr>
                <a:srgbClr val="38761D"/>
              </a:buClr>
              <a:buSzPts val="1800"/>
              <a:buFont typeface="Wingdings" panose="05000000000000000000" pitchFamily="2" charset="2"/>
              <a:buChar char="ü"/>
            </a:pPr>
            <a:r>
              <a:rPr lang="en-US" b="1" dirty="0">
                <a:solidFill>
                  <a:schemeClr val="accent3">
                    <a:lumMod val="75000"/>
                  </a:schemeClr>
                </a:solidFill>
              </a:rPr>
              <a:t>Businesses</a:t>
            </a:r>
            <a:endParaRPr b="1" dirty="0">
              <a:solidFill>
                <a:schemeClr val="accent3">
                  <a:lumMod val="75000"/>
                </a:schemeClr>
              </a:solidFill>
            </a:endParaRPr>
          </a:p>
          <a:p>
            <a:pPr lvl="0" algn="l" rtl="0">
              <a:spcBef>
                <a:spcPts val="0"/>
              </a:spcBef>
              <a:spcAft>
                <a:spcPts val="0"/>
              </a:spcAft>
              <a:buClr>
                <a:srgbClr val="38761D"/>
              </a:buClr>
              <a:buSzPts val="1800"/>
              <a:buFont typeface="Wingdings" panose="05000000000000000000" pitchFamily="2" charset="2"/>
              <a:buChar char="ü"/>
            </a:pPr>
            <a:r>
              <a:rPr lang="en-US" b="1" dirty="0">
                <a:solidFill>
                  <a:schemeClr val="accent3">
                    <a:lumMod val="75000"/>
                  </a:schemeClr>
                </a:solidFill>
              </a:rPr>
              <a:t>Governments</a:t>
            </a:r>
            <a:endParaRPr b="1" dirty="0">
              <a:solidFill>
                <a:schemeClr val="accent3">
                  <a:lumMod val="75000"/>
                </a:schemeClr>
              </a:solidFill>
            </a:endParaRPr>
          </a:p>
          <a:p>
            <a:pPr marL="457200" lvl="0" indent="0" algn="l" rtl="0">
              <a:spcBef>
                <a:spcPts val="1800"/>
              </a:spcBef>
              <a:spcAft>
                <a:spcPts val="0"/>
              </a:spcAft>
              <a:buNone/>
            </a:pPr>
            <a:endParaRPr b="1" dirty="0">
              <a:solidFill>
                <a:srgbClr val="38761D"/>
              </a:solidFill>
            </a:endParaRPr>
          </a:p>
          <a:p>
            <a:pPr marL="0" lvl="0" indent="0" algn="l" rtl="0">
              <a:spcBef>
                <a:spcPts val="1800"/>
              </a:spcBef>
              <a:spcAft>
                <a:spcPts val="0"/>
              </a:spcAft>
              <a:buNone/>
            </a:pPr>
            <a:endParaRPr b="1"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 </a:t>
            </a:r>
            <a:endParaRPr dirty="0"/>
          </a:p>
        </p:txBody>
      </p:sp>
      <p:pic>
        <p:nvPicPr>
          <p:cNvPr id="251" name="Google Shape;251;p39"/>
          <p:cNvPicPr preferRelativeResize="0"/>
          <p:nvPr/>
        </p:nvPicPr>
        <p:blipFill>
          <a:blip r:embed="rId3">
            <a:alphaModFix/>
          </a:blip>
          <a:stretch>
            <a:fillRect/>
          </a:stretch>
        </p:blipFill>
        <p:spPr>
          <a:xfrm>
            <a:off x="4572003" y="3829253"/>
            <a:ext cx="3613100" cy="2004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a:spLocks noGrp="1"/>
          </p:cNvSpPr>
          <p:nvPr>
            <p:ph type="title"/>
          </p:nvPr>
        </p:nvSpPr>
        <p:spPr>
          <a:xfrm>
            <a:off x="457200" y="1130975"/>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300" dirty="0"/>
              <a:t>Absolute and Comparative Advantage Example</a:t>
            </a:r>
            <a:endParaRPr sz="4300" dirty="0"/>
          </a:p>
        </p:txBody>
      </p:sp>
      <p:sp>
        <p:nvSpPr>
          <p:cNvPr id="258" name="Google Shape;258;p40"/>
          <p:cNvSpPr txBox="1">
            <a:spLocks noGrp="1"/>
          </p:cNvSpPr>
          <p:nvPr>
            <p:ph type="body" idx="1"/>
          </p:nvPr>
        </p:nvSpPr>
        <p:spPr>
          <a:xfrm>
            <a:off x="457200" y="2557825"/>
            <a:ext cx="6016500" cy="316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chemeClr val="tx1"/>
                </a:solidFill>
              </a:rPr>
              <a:t>With all given resources, </a:t>
            </a:r>
            <a:r>
              <a:rPr lang="en-US" b="1" dirty="0">
                <a:solidFill>
                  <a:schemeClr val="accent3">
                    <a:lumMod val="75000"/>
                  </a:schemeClr>
                </a:solidFill>
              </a:rPr>
              <a:t>Spain</a:t>
            </a:r>
            <a:r>
              <a:rPr lang="en-US" dirty="0">
                <a:solidFill>
                  <a:schemeClr val="tx1"/>
                </a:solidFill>
              </a:rPr>
              <a:t> can produce either </a:t>
            </a:r>
            <a:r>
              <a:rPr lang="en-US" b="1" dirty="0">
                <a:solidFill>
                  <a:schemeClr val="tx1"/>
                </a:solidFill>
              </a:rPr>
              <a:t>200 million </a:t>
            </a:r>
            <a:r>
              <a:rPr lang="en-US" dirty="0">
                <a:solidFill>
                  <a:schemeClr val="tx1"/>
                </a:solidFill>
              </a:rPr>
              <a:t>gallons of </a:t>
            </a:r>
            <a:r>
              <a:rPr lang="en-US" b="1" dirty="0">
                <a:solidFill>
                  <a:schemeClr val="tx1"/>
                </a:solidFill>
              </a:rPr>
              <a:t>wine</a:t>
            </a:r>
            <a:r>
              <a:rPr lang="en-US" dirty="0">
                <a:solidFill>
                  <a:schemeClr val="tx1"/>
                </a:solidFill>
              </a:rPr>
              <a:t> or </a:t>
            </a:r>
            <a:r>
              <a:rPr lang="en-US" b="1" dirty="0">
                <a:solidFill>
                  <a:schemeClr val="tx1"/>
                </a:solidFill>
              </a:rPr>
              <a:t>100 million </a:t>
            </a:r>
            <a:r>
              <a:rPr lang="en-US" dirty="0">
                <a:solidFill>
                  <a:schemeClr val="tx1"/>
                </a:solidFill>
              </a:rPr>
              <a:t>gallons of </a:t>
            </a:r>
            <a:r>
              <a:rPr lang="en-US" b="1" dirty="0">
                <a:solidFill>
                  <a:schemeClr val="tx1"/>
                </a:solidFill>
              </a:rPr>
              <a:t>olive oil</a:t>
            </a:r>
            <a:r>
              <a:rPr lang="en-US" dirty="0">
                <a:solidFill>
                  <a:schemeClr val="tx1"/>
                </a:solidFill>
              </a:rPr>
              <a:t>.</a:t>
            </a:r>
            <a:endParaRPr dirty="0">
              <a:solidFill>
                <a:schemeClr val="tx1"/>
              </a:solidFill>
            </a:endParaRPr>
          </a:p>
          <a:p>
            <a:pPr marL="0" lvl="0" indent="0" algn="l" rtl="0">
              <a:spcBef>
                <a:spcPts val="1800"/>
              </a:spcBef>
              <a:spcAft>
                <a:spcPts val="0"/>
              </a:spcAft>
              <a:buNone/>
            </a:pPr>
            <a:r>
              <a:rPr lang="en-US" dirty="0">
                <a:solidFill>
                  <a:schemeClr val="tx1"/>
                </a:solidFill>
              </a:rPr>
              <a:t>With all available resources, </a:t>
            </a:r>
            <a:r>
              <a:rPr lang="en-US" b="1" dirty="0">
                <a:solidFill>
                  <a:schemeClr val="accent3">
                    <a:lumMod val="75000"/>
                  </a:schemeClr>
                </a:solidFill>
              </a:rPr>
              <a:t>Italy</a:t>
            </a:r>
            <a:r>
              <a:rPr lang="en-US" dirty="0">
                <a:solidFill>
                  <a:schemeClr val="tx1"/>
                </a:solidFill>
              </a:rPr>
              <a:t> can produce either </a:t>
            </a:r>
            <a:r>
              <a:rPr lang="en-US" b="1" dirty="0">
                <a:solidFill>
                  <a:schemeClr val="tx1"/>
                </a:solidFill>
              </a:rPr>
              <a:t>400 million gallons </a:t>
            </a:r>
            <a:r>
              <a:rPr lang="en-US" dirty="0">
                <a:solidFill>
                  <a:schemeClr val="tx1"/>
                </a:solidFill>
              </a:rPr>
              <a:t>of </a:t>
            </a:r>
            <a:r>
              <a:rPr lang="en-US" b="1" dirty="0">
                <a:solidFill>
                  <a:schemeClr val="tx1"/>
                </a:solidFill>
              </a:rPr>
              <a:t>wine</a:t>
            </a:r>
            <a:r>
              <a:rPr lang="en-US" dirty="0">
                <a:solidFill>
                  <a:schemeClr val="tx1"/>
                </a:solidFill>
              </a:rPr>
              <a:t> or </a:t>
            </a:r>
            <a:r>
              <a:rPr lang="en-US" b="1" dirty="0">
                <a:solidFill>
                  <a:schemeClr val="tx1"/>
                </a:solidFill>
              </a:rPr>
              <a:t>500  gallons </a:t>
            </a:r>
            <a:r>
              <a:rPr lang="en-US" dirty="0">
                <a:solidFill>
                  <a:schemeClr val="tx1"/>
                </a:solidFill>
              </a:rPr>
              <a:t>of </a:t>
            </a:r>
            <a:r>
              <a:rPr lang="en-US" b="1" dirty="0">
                <a:solidFill>
                  <a:schemeClr val="tx1"/>
                </a:solidFill>
              </a:rPr>
              <a:t>olive oil</a:t>
            </a:r>
            <a:r>
              <a:rPr lang="en-US" dirty="0">
                <a:solidFill>
                  <a:schemeClr val="tx1"/>
                </a:solidFill>
              </a:rPr>
              <a:t>.</a:t>
            </a:r>
            <a:endParaRPr dirty="0">
              <a:solidFill>
                <a:schemeClr val="tx1"/>
              </a:solidFill>
            </a:endParaRPr>
          </a:p>
          <a:p>
            <a:pPr marL="0" lvl="0" indent="0" algn="l" rtl="0">
              <a:spcBef>
                <a:spcPts val="1800"/>
              </a:spcBef>
              <a:spcAft>
                <a:spcPts val="0"/>
              </a:spcAft>
              <a:buNone/>
            </a:pPr>
            <a:endParaRPr b="1"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 </a:t>
            </a:r>
            <a:endParaRPr dirty="0"/>
          </a:p>
        </p:txBody>
      </p:sp>
      <p:pic>
        <p:nvPicPr>
          <p:cNvPr id="259" name="Google Shape;259;p40"/>
          <p:cNvPicPr preferRelativeResize="0"/>
          <p:nvPr/>
        </p:nvPicPr>
        <p:blipFill>
          <a:blip r:embed="rId3">
            <a:alphaModFix/>
          </a:blip>
          <a:stretch>
            <a:fillRect/>
          </a:stretch>
        </p:blipFill>
        <p:spPr>
          <a:xfrm>
            <a:off x="6626100" y="2469075"/>
            <a:ext cx="2365500" cy="1574133"/>
          </a:xfrm>
          <a:prstGeom prst="rect">
            <a:avLst/>
          </a:prstGeom>
          <a:noFill/>
          <a:ln>
            <a:noFill/>
          </a:ln>
        </p:spPr>
      </p:pic>
      <p:pic>
        <p:nvPicPr>
          <p:cNvPr id="260" name="Google Shape;260;p40"/>
          <p:cNvPicPr preferRelativeResize="0"/>
          <p:nvPr/>
        </p:nvPicPr>
        <p:blipFill>
          <a:blip r:embed="rId4">
            <a:alphaModFix/>
          </a:blip>
          <a:stretch>
            <a:fillRect/>
          </a:stretch>
        </p:blipFill>
        <p:spPr>
          <a:xfrm>
            <a:off x="6626100" y="4369416"/>
            <a:ext cx="2365501" cy="15777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aphicFrame>
        <p:nvGraphicFramePr>
          <p:cNvPr id="266" name="Google Shape;266;p41"/>
          <p:cNvGraphicFramePr/>
          <p:nvPr/>
        </p:nvGraphicFramePr>
        <p:xfrm>
          <a:off x="1812188" y="1139050"/>
          <a:ext cx="5519625" cy="3184725"/>
        </p:xfrm>
        <a:graphic>
          <a:graphicData uri="http://schemas.openxmlformats.org/drawingml/2006/table">
            <a:tbl>
              <a:tblPr>
                <a:noFill/>
                <a:tableStyleId>{44A38BDE-341B-4101-BC24-C824C993AEB5}</a:tableStyleId>
              </a:tblPr>
              <a:tblGrid>
                <a:gridCol w="1839875">
                  <a:extLst>
                    <a:ext uri="{9D8B030D-6E8A-4147-A177-3AD203B41FA5}">
                      <a16:colId xmlns:a16="http://schemas.microsoft.com/office/drawing/2014/main" val="20000"/>
                    </a:ext>
                  </a:extLst>
                </a:gridCol>
                <a:gridCol w="1839875">
                  <a:extLst>
                    <a:ext uri="{9D8B030D-6E8A-4147-A177-3AD203B41FA5}">
                      <a16:colId xmlns:a16="http://schemas.microsoft.com/office/drawing/2014/main" val="20001"/>
                    </a:ext>
                  </a:extLst>
                </a:gridCol>
                <a:gridCol w="1839875">
                  <a:extLst>
                    <a:ext uri="{9D8B030D-6E8A-4147-A177-3AD203B41FA5}">
                      <a16:colId xmlns:a16="http://schemas.microsoft.com/office/drawing/2014/main" val="20002"/>
                    </a:ext>
                  </a:extLst>
                </a:gridCol>
              </a:tblGrid>
              <a:tr h="1061575">
                <a:tc>
                  <a:txBody>
                    <a:bodyPr/>
                    <a:lstStyle/>
                    <a:p>
                      <a:pPr marL="0" lvl="0" indent="0" algn="l" rtl="0">
                        <a:spcBef>
                          <a:spcPts val="0"/>
                        </a:spcBef>
                        <a:spcAft>
                          <a:spcPts val="0"/>
                        </a:spcAft>
                        <a:buNone/>
                      </a:pPr>
                      <a:endParaRPr sz="2000" dirty="0"/>
                    </a:p>
                  </a:txBody>
                  <a:tcPr marL="91425" marR="91425" marT="91425" marB="91425"/>
                </a:tc>
                <a:tc>
                  <a:txBody>
                    <a:bodyPr/>
                    <a:lstStyle/>
                    <a:p>
                      <a:pPr marL="0" lvl="0" indent="0" algn="ctr" rtl="0">
                        <a:spcBef>
                          <a:spcPts val="0"/>
                        </a:spcBef>
                        <a:spcAft>
                          <a:spcPts val="0"/>
                        </a:spcAft>
                        <a:buNone/>
                      </a:pPr>
                      <a:r>
                        <a:rPr lang="en-US" sz="2400"/>
                        <a:t>SPAIN</a:t>
                      </a:r>
                      <a:endParaRPr sz="2400"/>
                    </a:p>
                  </a:txBody>
                  <a:tcPr marL="91425" marR="91425" marT="91425" marB="91425"/>
                </a:tc>
                <a:tc>
                  <a:txBody>
                    <a:bodyPr/>
                    <a:lstStyle/>
                    <a:p>
                      <a:pPr marL="0" lvl="0" indent="0" algn="ctr" rtl="0">
                        <a:spcBef>
                          <a:spcPts val="0"/>
                        </a:spcBef>
                        <a:spcAft>
                          <a:spcPts val="0"/>
                        </a:spcAft>
                        <a:buNone/>
                      </a:pPr>
                      <a:r>
                        <a:rPr lang="en-US" sz="2400"/>
                        <a:t>ITALY</a:t>
                      </a:r>
                      <a:endParaRPr sz="2400"/>
                    </a:p>
                  </a:txBody>
                  <a:tcPr marL="91425" marR="91425" marT="91425" marB="91425"/>
                </a:tc>
                <a:extLst>
                  <a:ext uri="{0D108BD9-81ED-4DB2-BD59-A6C34878D82A}">
                    <a16:rowId xmlns:a16="http://schemas.microsoft.com/office/drawing/2014/main" val="10000"/>
                  </a:ext>
                </a:extLst>
              </a:tr>
              <a:tr h="1061575">
                <a:tc>
                  <a:txBody>
                    <a:bodyPr/>
                    <a:lstStyle/>
                    <a:p>
                      <a:pPr marL="0" lvl="0" indent="0" algn="ctr" rtl="0">
                        <a:spcBef>
                          <a:spcPts val="0"/>
                        </a:spcBef>
                        <a:spcAft>
                          <a:spcPts val="0"/>
                        </a:spcAft>
                        <a:buNone/>
                      </a:pPr>
                      <a:endParaRPr sz="2400"/>
                    </a:p>
                    <a:p>
                      <a:pPr marL="0" lvl="0" indent="0" algn="ctr" rtl="0">
                        <a:spcBef>
                          <a:spcPts val="0"/>
                        </a:spcBef>
                        <a:spcAft>
                          <a:spcPts val="0"/>
                        </a:spcAft>
                        <a:buNone/>
                      </a:pPr>
                      <a:r>
                        <a:rPr lang="en-US" sz="2400"/>
                        <a:t>WINE</a:t>
                      </a:r>
                      <a:endParaRPr sz="2400"/>
                    </a:p>
                  </a:txBody>
                  <a:tcPr marL="91425" marR="91425" marT="91425" marB="91425"/>
                </a:tc>
                <a:tc>
                  <a:txBody>
                    <a:bodyPr/>
                    <a:lstStyle/>
                    <a:p>
                      <a:pPr marL="0" lvl="0" indent="0" algn="ctr" rtl="0">
                        <a:spcBef>
                          <a:spcPts val="0"/>
                        </a:spcBef>
                        <a:spcAft>
                          <a:spcPts val="0"/>
                        </a:spcAft>
                        <a:buNone/>
                      </a:pPr>
                      <a:endParaRPr sz="2500"/>
                    </a:p>
                    <a:p>
                      <a:pPr marL="0" lvl="0" indent="0" algn="ctr" rtl="0">
                        <a:spcBef>
                          <a:spcPts val="0"/>
                        </a:spcBef>
                        <a:spcAft>
                          <a:spcPts val="0"/>
                        </a:spcAft>
                        <a:buNone/>
                      </a:pPr>
                      <a:r>
                        <a:rPr lang="en-US" sz="2500"/>
                        <a:t>200</a:t>
                      </a:r>
                      <a:endParaRPr sz="2500"/>
                    </a:p>
                  </a:txBody>
                  <a:tcPr marL="91425" marR="91425" marT="91425" marB="91425"/>
                </a:tc>
                <a:tc>
                  <a:txBody>
                    <a:bodyPr/>
                    <a:lstStyle/>
                    <a:p>
                      <a:pPr marL="0" lvl="0" indent="0" algn="ctr" rtl="0">
                        <a:spcBef>
                          <a:spcPts val="0"/>
                        </a:spcBef>
                        <a:spcAft>
                          <a:spcPts val="0"/>
                        </a:spcAft>
                        <a:buNone/>
                      </a:pPr>
                      <a:endParaRPr sz="2500"/>
                    </a:p>
                    <a:p>
                      <a:pPr marL="0" lvl="0" indent="0" algn="ctr" rtl="0">
                        <a:spcBef>
                          <a:spcPts val="0"/>
                        </a:spcBef>
                        <a:spcAft>
                          <a:spcPts val="0"/>
                        </a:spcAft>
                        <a:buNone/>
                      </a:pPr>
                      <a:r>
                        <a:rPr lang="en-US" sz="2500"/>
                        <a:t>100</a:t>
                      </a:r>
                      <a:endParaRPr sz="2500"/>
                    </a:p>
                  </a:txBody>
                  <a:tcPr marL="91425" marR="91425" marT="91425" marB="91425"/>
                </a:tc>
                <a:extLst>
                  <a:ext uri="{0D108BD9-81ED-4DB2-BD59-A6C34878D82A}">
                    <a16:rowId xmlns:a16="http://schemas.microsoft.com/office/drawing/2014/main" val="10001"/>
                  </a:ext>
                </a:extLst>
              </a:tr>
              <a:tr h="1061575">
                <a:tc>
                  <a:txBody>
                    <a:bodyPr/>
                    <a:lstStyle/>
                    <a:p>
                      <a:pPr marL="0" lvl="0" indent="0" algn="ctr" rtl="0">
                        <a:spcBef>
                          <a:spcPts val="0"/>
                        </a:spcBef>
                        <a:spcAft>
                          <a:spcPts val="0"/>
                        </a:spcAft>
                        <a:buNone/>
                      </a:pPr>
                      <a:endParaRPr sz="2400"/>
                    </a:p>
                    <a:p>
                      <a:pPr marL="0" lvl="0" indent="0" algn="ctr" rtl="0">
                        <a:spcBef>
                          <a:spcPts val="0"/>
                        </a:spcBef>
                        <a:spcAft>
                          <a:spcPts val="0"/>
                        </a:spcAft>
                        <a:buNone/>
                      </a:pPr>
                      <a:r>
                        <a:rPr lang="en-US" sz="2400"/>
                        <a:t>OLIVE OIL</a:t>
                      </a:r>
                      <a:endParaRPr sz="2400"/>
                    </a:p>
                  </a:txBody>
                  <a:tcPr marL="91425" marR="91425" marT="91425" marB="91425"/>
                </a:tc>
                <a:tc>
                  <a:txBody>
                    <a:bodyPr/>
                    <a:lstStyle/>
                    <a:p>
                      <a:pPr marL="0" lvl="0" indent="0" algn="ctr" rtl="0">
                        <a:spcBef>
                          <a:spcPts val="0"/>
                        </a:spcBef>
                        <a:spcAft>
                          <a:spcPts val="0"/>
                        </a:spcAft>
                        <a:buNone/>
                      </a:pPr>
                      <a:endParaRPr sz="2500"/>
                    </a:p>
                    <a:p>
                      <a:pPr marL="0" lvl="0" indent="0" algn="ctr" rtl="0">
                        <a:spcBef>
                          <a:spcPts val="0"/>
                        </a:spcBef>
                        <a:spcAft>
                          <a:spcPts val="0"/>
                        </a:spcAft>
                        <a:buNone/>
                      </a:pPr>
                      <a:r>
                        <a:rPr lang="en-US" sz="2500"/>
                        <a:t>400</a:t>
                      </a:r>
                      <a:endParaRPr sz="2500"/>
                    </a:p>
                  </a:txBody>
                  <a:tcPr marL="91425" marR="91425" marT="91425" marB="91425"/>
                </a:tc>
                <a:tc>
                  <a:txBody>
                    <a:bodyPr/>
                    <a:lstStyle/>
                    <a:p>
                      <a:pPr marL="0" lvl="0" indent="0" algn="ctr" rtl="0">
                        <a:spcBef>
                          <a:spcPts val="0"/>
                        </a:spcBef>
                        <a:spcAft>
                          <a:spcPts val="0"/>
                        </a:spcAft>
                        <a:buNone/>
                      </a:pPr>
                      <a:endParaRPr sz="2500" dirty="0"/>
                    </a:p>
                    <a:p>
                      <a:pPr marL="0" lvl="0" indent="0" algn="ctr" rtl="0">
                        <a:spcBef>
                          <a:spcPts val="0"/>
                        </a:spcBef>
                        <a:spcAft>
                          <a:spcPts val="0"/>
                        </a:spcAft>
                        <a:buNone/>
                      </a:pPr>
                      <a:r>
                        <a:rPr lang="en-US" sz="2500" dirty="0"/>
                        <a:t>500</a:t>
                      </a:r>
                      <a:endParaRPr sz="2500" dirty="0"/>
                    </a:p>
                  </a:txBody>
                  <a:tcPr marL="91425" marR="91425" marT="91425" marB="91425"/>
                </a:tc>
                <a:extLst>
                  <a:ext uri="{0D108BD9-81ED-4DB2-BD59-A6C34878D82A}">
                    <a16:rowId xmlns:a16="http://schemas.microsoft.com/office/drawing/2014/main" val="10002"/>
                  </a:ext>
                </a:extLst>
              </a:tr>
            </a:tbl>
          </a:graphicData>
        </a:graphic>
      </p:graphicFrame>
      <p:sp>
        <p:nvSpPr>
          <p:cNvPr id="267" name="Google Shape;267;p41"/>
          <p:cNvSpPr txBox="1"/>
          <p:nvPr/>
        </p:nvSpPr>
        <p:spPr>
          <a:xfrm>
            <a:off x="1196825" y="4722950"/>
            <a:ext cx="7456200" cy="985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Calibri"/>
              <a:buChar char="●"/>
            </a:pPr>
            <a:r>
              <a:rPr lang="en-US" sz="2600">
                <a:latin typeface="Calibri"/>
                <a:ea typeface="Calibri"/>
                <a:cs typeface="Calibri"/>
                <a:sym typeface="Calibri"/>
              </a:rPr>
              <a:t>Who has absolute advantage in wine?</a:t>
            </a:r>
            <a:endParaRPr sz="260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US" sz="2600">
                <a:latin typeface="Calibri"/>
                <a:ea typeface="Calibri"/>
                <a:cs typeface="Calibri"/>
                <a:sym typeface="Calibri"/>
              </a:rPr>
              <a:t>Who has absolute advantage in olive oil?</a:t>
            </a:r>
            <a:endParaRPr sz="26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aphicFrame>
        <p:nvGraphicFramePr>
          <p:cNvPr id="273" name="Google Shape;273;p42"/>
          <p:cNvGraphicFramePr/>
          <p:nvPr>
            <p:extLst>
              <p:ext uri="{D42A27DB-BD31-4B8C-83A1-F6EECF244321}">
                <p14:modId xmlns:p14="http://schemas.microsoft.com/office/powerpoint/2010/main" val="2897898422"/>
              </p:ext>
            </p:extLst>
          </p:nvPr>
        </p:nvGraphicFramePr>
        <p:xfrm>
          <a:off x="1812187" y="1139051"/>
          <a:ext cx="5158767" cy="2870402"/>
        </p:xfrm>
        <a:graphic>
          <a:graphicData uri="http://schemas.openxmlformats.org/drawingml/2006/table">
            <a:tbl>
              <a:tblPr>
                <a:noFill/>
                <a:tableStyleId>{44A38BDE-341B-4101-BC24-C824C993AEB5}</a:tableStyleId>
              </a:tblPr>
              <a:tblGrid>
                <a:gridCol w="1719589">
                  <a:extLst>
                    <a:ext uri="{9D8B030D-6E8A-4147-A177-3AD203B41FA5}">
                      <a16:colId xmlns:a16="http://schemas.microsoft.com/office/drawing/2014/main" val="20000"/>
                    </a:ext>
                  </a:extLst>
                </a:gridCol>
                <a:gridCol w="1719589">
                  <a:extLst>
                    <a:ext uri="{9D8B030D-6E8A-4147-A177-3AD203B41FA5}">
                      <a16:colId xmlns:a16="http://schemas.microsoft.com/office/drawing/2014/main" val="20001"/>
                    </a:ext>
                  </a:extLst>
                </a:gridCol>
                <a:gridCol w="1719589">
                  <a:extLst>
                    <a:ext uri="{9D8B030D-6E8A-4147-A177-3AD203B41FA5}">
                      <a16:colId xmlns:a16="http://schemas.microsoft.com/office/drawing/2014/main" val="20002"/>
                    </a:ext>
                  </a:extLst>
                </a:gridCol>
              </a:tblGrid>
              <a:tr h="645424">
                <a:tc>
                  <a:txBody>
                    <a:bodyPr/>
                    <a:lstStyle/>
                    <a:p>
                      <a:pPr marL="0" lvl="0" indent="0" algn="l" rtl="0">
                        <a:spcBef>
                          <a:spcPts val="0"/>
                        </a:spcBef>
                        <a:spcAft>
                          <a:spcPts val="0"/>
                        </a:spcAft>
                        <a:buNone/>
                      </a:pPr>
                      <a:endParaRPr sz="2000"/>
                    </a:p>
                  </a:txBody>
                  <a:tcPr marL="91425" marR="91425" marT="91425" marB="91425"/>
                </a:tc>
                <a:tc>
                  <a:txBody>
                    <a:bodyPr/>
                    <a:lstStyle/>
                    <a:p>
                      <a:pPr marL="0" lvl="0" indent="0" algn="ctr" rtl="0">
                        <a:spcBef>
                          <a:spcPts val="0"/>
                        </a:spcBef>
                        <a:spcAft>
                          <a:spcPts val="0"/>
                        </a:spcAft>
                        <a:buNone/>
                      </a:pPr>
                      <a:r>
                        <a:rPr lang="en-US" sz="2400"/>
                        <a:t>SPAIN</a:t>
                      </a:r>
                      <a:endParaRPr sz="2400"/>
                    </a:p>
                  </a:txBody>
                  <a:tcPr marL="91425" marR="91425" marT="91425" marB="91425"/>
                </a:tc>
                <a:tc>
                  <a:txBody>
                    <a:bodyPr/>
                    <a:lstStyle/>
                    <a:p>
                      <a:pPr marL="0" lvl="0" indent="0" algn="ctr" rtl="0">
                        <a:spcBef>
                          <a:spcPts val="0"/>
                        </a:spcBef>
                        <a:spcAft>
                          <a:spcPts val="0"/>
                        </a:spcAft>
                        <a:buNone/>
                      </a:pPr>
                      <a:r>
                        <a:rPr lang="en-US" sz="2400"/>
                        <a:t>ITALY</a:t>
                      </a:r>
                      <a:endParaRPr sz="2400"/>
                    </a:p>
                  </a:txBody>
                  <a:tcPr marL="91425" marR="91425" marT="91425" marB="91425"/>
                </a:tc>
                <a:extLst>
                  <a:ext uri="{0D108BD9-81ED-4DB2-BD59-A6C34878D82A}">
                    <a16:rowId xmlns:a16="http://schemas.microsoft.com/office/drawing/2014/main" val="10000"/>
                  </a:ext>
                </a:extLst>
              </a:tr>
              <a:tr h="944848">
                <a:tc>
                  <a:txBody>
                    <a:bodyPr/>
                    <a:lstStyle/>
                    <a:p>
                      <a:pPr marL="0" lvl="0" indent="0" algn="ctr" rtl="0">
                        <a:spcBef>
                          <a:spcPts val="0"/>
                        </a:spcBef>
                        <a:spcAft>
                          <a:spcPts val="0"/>
                        </a:spcAft>
                        <a:buNone/>
                      </a:pPr>
                      <a:endParaRPr sz="2400"/>
                    </a:p>
                    <a:p>
                      <a:pPr marL="0" lvl="0" indent="0" algn="ctr" rtl="0">
                        <a:spcBef>
                          <a:spcPts val="0"/>
                        </a:spcBef>
                        <a:spcAft>
                          <a:spcPts val="0"/>
                        </a:spcAft>
                        <a:buNone/>
                      </a:pPr>
                      <a:r>
                        <a:rPr lang="en-US" sz="2400"/>
                        <a:t>WINE</a:t>
                      </a:r>
                      <a:endParaRPr sz="2400"/>
                    </a:p>
                  </a:txBody>
                  <a:tcPr marL="91425" marR="91425" marT="91425" marB="91425"/>
                </a:tc>
                <a:tc>
                  <a:txBody>
                    <a:bodyPr/>
                    <a:lstStyle/>
                    <a:p>
                      <a:pPr marL="0" lvl="0" indent="0" algn="ctr" rtl="0">
                        <a:spcBef>
                          <a:spcPts val="0"/>
                        </a:spcBef>
                        <a:spcAft>
                          <a:spcPts val="0"/>
                        </a:spcAft>
                        <a:buNone/>
                      </a:pPr>
                      <a:endParaRPr sz="2500" dirty="0"/>
                    </a:p>
                    <a:p>
                      <a:pPr marL="0" lvl="0" indent="0" algn="ctr" rtl="0">
                        <a:spcBef>
                          <a:spcPts val="0"/>
                        </a:spcBef>
                        <a:spcAft>
                          <a:spcPts val="0"/>
                        </a:spcAft>
                        <a:buNone/>
                      </a:pPr>
                      <a:r>
                        <a:rPr lang="en-US" sz="2500" dirty="0"/>
                        <a:t>200</a:t>
                      </a:r>
                      <a:endParaRPr sz="2500" dirty="0"/>
                    </a:p>
                  </a:txBody>
                  <a:tcPr marL="91425" marR="91425" marT="91425" marB="91425"/>
                </a:tc>
                <a:tc>
                  <a:txBody>
                    <a:bodyPr/>
                    <a:lstStyle/>
                    <a:p>
                      <a:pPr marL="0" lvl="0" indent="0" algn="ctr" rtl="0">
                        <a:spcBef>
                          <a:spcPts val="0"/>
                        </a:spcBef>
                        <a:spcAft>
                          <a:spcPts val="0"/>
                        </a:spcAft>
                        <a:buNone/>
                      </a:pPr>
                      <a:endParaRPr sz="2500"/>
                    </a:p>
                    <a:p>
                      <a:pPr marL="0" lvl="0" indent="0" algn="ctr" rtl="0">
                        <a:spcBef>
                          <a:spcPts val="0"/>
                        </a:spcBef>
                        <a:spcAft>
                          <a:spcPts val="0"/>
                        </a:spcAft>
                        <a:buNone/>
                      </a:pPr>
                      <a:r>
                        <a:rPr lang="en-US" sz="2500"/>
                        <a:t>100</a:t>
                      </a:r>
                      <a:endParaRPr sz="2500"/>
                    </a:p>
                  </a:txBody>
                  <a:tcPr marL="91425" marR="91425" marT="91425" marB="91425"/>
                </a:tc>
                <a:extLst>
                  <a:ext uri="{0D108BD9-81ED-4DB2-BD59-A6C34878D82A}">
                    <a16:rowId xmlns:a16="http://schemas.microsoft.com/office/drawing/2014/main" val="10001"/>
                  </a:ext>
                </a:extLst>
              </a:tr>
              <a:tr h="1280128">
                <a:tc>
                  <a:txBody>
                    <a:bodyPr/>
                    <a:lstStyle/>
                    <a:p>
                      <a:pPr marL="0" lvl="0" indent="0" algn="ctr" rtl="0">
                        <a:spcBef>
                          <a:spcPts val="0"/>
                        </a:spcBef>
                        <a:spcAft>
                          <a:spcPts val="0"/>
                        </a:spcAft>
                        <a:buNone/>
                      </a:pPr>
                      <a:endParaRPr sz="2400"/>
                    </a:p>
                    <a:p>
                      <a:pPr marL="0" lvl="0" indent="0" algn="ctr" rtl="0">
                        <a:spcBef>
                          <a:spcPts val="0"/>
                        </a:spcBef>
                        <a:spcAft>
                          <a:spcPts val="0"/>
                        </a:spcAft>
                        <a:buNone/>
                      </a:pPr>
                      <a:r>
                        <a:rPr lang="en-US" sz="2400"/>
                        <a:t>OLIVE OIL</a:t>
                      </a:r>
                      <a:endParaRPr sz="2400"/>
                    </a:p>
                  </a:txBody>
                  <a:tcPr marL="91425" marR="91425" marT="91425" marB="91425"/>
                </a:tc>
                <a:tc>
                  <a:txBody>
                    <a:bodyPr/>
                    <a:lstStyle/>
                    <a:p>
                      <a:pPr marL="0" lvl="0" indent="0" algn="ctr" rtl="0">
                        <a:spcBef>
                          <a:spcPts val="0"/>
                        </a:spcBef>
                        <a:spcAft>
                          <a:spcPts val="0"/>
                        </a:spcAft>
                        <a:buNone/>
                      </a:pPr>
                      <a:endParaRPr sz="2500"/>
                    </a:p>
                    <a:p>
                      <a:pPr marL="0" lvl="0" indent="0" algn="ctr" rtl="0">
                        <a:spcBef>
                          <a:spcPts val="0"/>
                        </a:spcBef>
                        <a:spcAft>
                          <a:spcPts val="0"/>
                        </a:spcAft>
                        <a:buNone/>
                      </a:pPr>
                      <a:r>
                        <a:rPr lang="en-US" sz="2500"/>
                        <a:t>400</a:t>
                      </a:r>
                      <a:endParaRPr sz="2500"/>
                    </a:p>
                  </a:txBody>
                  <a:tcPr marL="91425" marR="91425" marT="91425" marB="91425"/>
                </a:tc>
                <a:tc>
                  <a:txBody>
                    <a:bodyPr/>
                    <a:lstStyle/>
                    <a:p>
                      <a:pPr marL="0" lvl="0" indent="0" algn="ctr" rtl="0">
                        <a:spcBef>
                          <a:spcPts val="0"/>
                        </a:spcBef>
                        <a:spcAft>
                          <a:spcPts val="0"/>
                        </a:spcAft>
                        <a:buNone/>
                      </a:pPr>
                      <a:endParaRPr sz="2500" dirty="0"/>
                    </a:p>
                    <a:p>
                      <a:pPr marL="0" lvl="0" indent="0" algn="ctr" rtl="0">
                        <a:spcBef>
                          <a:spcPts val="0"/>
                        </a:spcBef>
                        <a:spcAft>
                          <a:spcPts val="0"/>
                        </a:spcAft>
                        <a:buNone/>
                      </a:pPr>
                      <a:r>
                        <a:rPr lang="en-US" sz="2500" dirty="0"/>
                        <a:t>500</a:t>
                      </a:r>
                      <a:endParaRPr sz="2500" dirty="0"/>
                    </a:p>
                  </a:txBody>
                  <a:tcPr marL="91425" marR="91425" marT="91425" marB="91425"/>
                </a:tc>
                <a:extLst>
                  <a:ext uri="{0D108BD9-81ED-4DB2-BD59-A6C34878D82A}">
                    <a16:rowId xmlns:a16="http://schemas.microsoft.com/office/drawing/2014/main" val="10002"/>
                  </a:ext>
                </a:extLst>
              </a:tr>
            </a:tbl>
          </a:graphicData>
        </a:graphic>
      </p:graphicFrame>
      <p:sp>
        <p:nvSpPr>
          <p:cNvPr id="274" name="Google Shape;274;p42"/>
          <p:cNvSpPr txBox="1"/>
          <p:nvPr/>
        </p:nvSpPr>
        <p:spPr>
          <a:xfrm>
            <a:off x="470425" y="4009450"/>
            <a:ext cx="7968900" cy="25860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Calibri"/>
              <a:buChar char="●"/>
            </a:pPr>
            <a:r>
              <a:rPr lang="en-US" sz="2600">
                <a:latin typeface="Calibri"/>
                <a:ea typeface="Calibri"/>
                <a:cs typeface="Calibri"/>
                <a:sym typeface="Calibri"/>
              </a:rPr>
              <a:t>Who has comparative advantage in wine?</a:t>
            </a:r>
            <a:endParaRPr sz="2600">
              <a:latin typeface="Calibri"/>
              <a:ea typeface="Calibri"/>
              <a:cs typeface="Calibri"/>
              <a:sym typeface="Calibri"/>
            </a:endParaRPr>
          </a:p>
          <a:p>
            <a:pPr marL="914400" lvl="1" indent="-393700" algn="l" rtl="0">
              <a:spcBef>
                <a:spcPts val="0"/>
              </a:spcBef>
              <a:spcAft>
                <a:spcPts val="0"/>
              </a:spcAft>
              <a:buSzPts val="2600"/>
              <a:buFont typeface="Calibri"/>
              <a:buChar char="○"/>
            </a:pPr>
            <a:r>
              <a:rPr lang="en-US" sz="2600">
                <a:highlight>
                  <a:srgbClr val="FFFF00"/>
                </a:highlight>
                <a:latin typeface="Calibri"/>
                <a:ea typeface="Calibri"/>
                <a:cs typeface="Calibri"/>
                <a:sym typeface="Calibri"/>
              </a:rPr>
              <a:t>Spain =  400 olive oil / 200 wine = 2</a:t>
            </a:r>
            <a:endParaRPr sz="2600">
              <a:highlight>
                <a:srgbClr val="FFFF00"/>
              </a:highlight>
              <a:latin typeface="Calibri"/>
              <a:ea typeface="Calibri"/>
              <a:cs typeface="Calibri"/>
              <a:sym typeface="Calibri"/>
            </a:endParaRPr>
          </a:p>
          <a:p>
            <a:pPr marL="914400" lvl="1" indent="-393700" algn="l" rtl="0">
              <a:spcBef>
                <a:spcPts val="0"/>
              </a:spcBef>
              <a:spcAft>
                <a:spcPts val="0"/>
              </a:spcAft>
              <a:buSzPts val="2600"/>
              <a:buFont typeface="Calibri"/>
              <a:buChar char="○"/>
            </a:pPr>
            <a:r>
              <a:rPr lang="en-US" sz="2600">
                <a:latin typeface="Calibri"/>
                <a:ea typeface="Calibri"/>
                <a:cs typeface="Calibri"/>
                <a:sym typeface="Calibri"/>
              </a:rPr>
              <a:t>Italy = 500 olive oil / 100 wine = 5</a:t>
            </a:r>
            <a:endParaRPr sz="260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US" sz="2600">
                <a:latin typeface="Calibri"/>
                <a:ea typeface="Calibri"/>
                <a:cs typeface="Calibri"/>
                <a:sym typeface="Calibri"/>
              </a:rPr>
              <a:t>Who has comparative advantage in olive oil?</a:t>
            </a:r>
            <a:endParaRPr sz="2600">
              <a:latin typeface="Calibri"/>
              <a:ea typeface="Calibri"/>
              <a:cs typeface="Calibri"/>
              <a:sym typeface="Calibri"/>
            </a:endParaRPr>
          </a:p>
          <a:p>
            <a:pPr marL="914400" lvl="1" indent="-393700" algn="l" rtl="0">
              <a:spcBef>
                <a:spcPts val="0"/>
              </a:spcBef>
              <a:spcAft>
                <a:spcPts val="0"/>
              </a:spcAft>
              <a:buSzPts val="2600"/>
              <a:buFont typeface="Calibri"/>
              <a:buChar char="○"/>
            </a:pPr>
            <a:r>
              <a:rPr lang="en-US" sz="2600">
                <a:latin typeface="Calibri"/>
                <a:ea typeface="Calibri"/>
                <a:cs typeface="Calibri"/>
                <a:sym typeface="Calibri"/>
              </a:rPr>
              <a:t>Spain = 200 wine / 400 olive oil = .5</a:t>
            </a:r>
            <a:endParaRPr sz="2600">
              <a:latin typeface="Calibri"/>
              <a:ea typeface="Calibri"/>
              <a:cs typeface="Calibri"/>
              <a:sym typeface="Calibri"/>
            </a:endParaRPr>
          </a:p>
          <a:p>
            <a:pPr marL="914400" lvl="1" indent="-393700" algn="l" rtl="0">
              <a:spcBef>
                <a:spcPts val="0"/>
              </a:spcBef>
              <a:spcAft>
                <a:spcPts val="0"/>
              </a:spcAft>
              <a:buSzPts val="2600"/>
              <a:buFont typeface="Calibri"/>
              <a:buChar char="○"/>
            </a:pPr>
            <a:r>
              <a:rPr lang="en-US" sz="2600">
                <a:highlight>
                  <a:srgbClr val="FFFF00"/>
                </a:highlight>
                <a:latin typeface="Calibri"/>
                <a:ea typeface="Calibri"/>
                <a:cs typeface="Calibri"/>
                <a:sym typeface="Calibri"/>
              </a:rPr>
              <a:t>Italy = 100 wine / 500 olive oil = .20</a:t>
            </a:r>
            <a:endParaRPr sz="2600">
              <a:highlight>
                <a:srgbClr val="FFFF00"/>
              </a:highlight>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4" name="Google Shape;74;p16"/>
          <p:cNvSpPr txBox="1"/>
          <p:nvPr/>
        </p:nvSpPr>
        <p:spPr>
          <a:xfrm>
            <a:off x="588955" y="2359260"/>
            <a:ext cx="8175171"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To earn your professional development certificate for this webinar, you must:</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Watch a minimum of 45-minutes and you will automatically receive a professional development </a:t>
            </a:r>
            <a:r>
              <a:rPr lang="en-US" sz="1800" b="1" dirty="0">
                <a:solidFill>
                  <a:srgbClr val="7A9900"/>
                </a:solidFill>
                <a:latin typeface="Arial"/>
                <a:ea typeface="Arial"/>
                <a:cs typeface="Arial"/>
                <a:sym typeface="Arial"/>
              </a:rPr>
              <a:t>certificate </a:t>
            </a:r>
            <a:r>
              <a:rPr lang="en-US" sz="1800" dirty="0">
                <a:solidFill>
                  <a:schemeClr val="dk1"/>
                </a:solidFill>
                <a:latin typeface="Arial"/>
                <a:ea typeface="Arial"/>
                <a:cs typeface="Arial"/>
                <a:sym typeface="Arial"/>
              </a:rPr>
              <a:t>via e-mail within 24 hours.</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Accessing resources: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You can now easily download presentations, lesson plan materials, and activities for each webinar from </a:t>
            </a:r>
            <a:r>
              <a:rPr lang="en-US" sz="1600" b="1" i="1" dirty="0">
                <a:solidFill>
                  <a:srgbClr val="005CB8"/>
                </a:solidFill>
                <a:latin typeface="Arial"/>
                <a:ea typeface="Arial"/>
                <a:cs typeface="Arial"/>
                <a:sym typeface="Arial"/>
                <a:hlinkClick r:id="rId3"/>
              </a:rPr>
              <a:t>EconEdLink.org/professional-development/</a:t>
            </a:r>
            <a:endParaRPr dirty="0"/>
          </a:p>
          <a:p>
            <a:pPr marL="0" marR="0" lvl="0" indent="0" algn="l" rtl="0">
              <a:spcBef>
                <a:spcPts val="0"/>
              </a:spcBef>
              <a:spcAft>
                <a:spcPts val="0"/>
              </a:spcAft>
              <a:buNone/>
            </a:pPr>
            <a:endParaRPr sz="1800" b="1" i="1" dirty="0">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p:nvPr/>
        </p:nvSpPr>
        <p:spPr>
          <a:xfrm>
            <a:off x="480750" y="1090975"/>
            <a:ext cx="8182500" cy="591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dirty="0">
                <a:latin typeface="Calibri"/>
                <a:ea typeface="Calibri"/>
                <a:cs typeface="Calibri"/>
                <a:sym typeface="Calibri"/>
              </a:rPr>
              <a:t>Even though </a:t>
            </a:r>
            <a:r>
              <a:rPr lang="en-US" sz="2700" dirty="0">
                <a:highlight>
                  <a:srgbClr val="FFFF00"/>
                </a:highlight>
                <a:latin typeface="Calibri"/>
                <a:ea typeface="Calibri"/>
                <a:cs typeface="Calibri"/>
                <a:sym typeface="Calibri"/>
              </a:rPr>
              <a:t>Italy has absolute advantage </a:t>
            </a:r>
            <a:r>
              <a:rPr lang="en-US" sz="2700" dirty="0">
                <a:latin typeface="Calibri"/>
                <a:ea typeface="Calibri"/>
                <a:cs typeface="Calibri"/>
                <a:sym typeface="Calibri"/>
              </a:rPr>
              <a:t>in both wine and olive oil ……</a:t>
            </a:r>
            <a:endParaRPr sz="2700" dirty="0">
              <a:latin typeface="Calibri"/>
              <a:ea typeface="Calibri"/>
              <a:cs typeface="Calibri"/>
              <a:sym typeface="Calibri"/>
            </a:endParaRPr>
          </a:p>
          <a:p>
            <a:pPr marL="0" lvl="0" indent="0" algn="ctr" rtl="0">
              <a:spcBef>
                <a:spcPts val="0"/>
              </a:spcBef>
              <a:spcAft>
                <a:spcPts val="0"/>
              </a:spcAft>
              <a:buNone/>
            </a:pPr>
            <a:endParaRPr sz="2700" dirty="0">
              <a:latin typeface="Calibri"/>
              <a:ea typeface="Calibri"/>
              <a:cs typeface="Calibri"/>
              <a:sym typeface="Calibri"/>
            </a:endParaRPr>
          </a:p>
          <a:p>
            <a:pPr marL="0" lvl="0" indent="0" algn="ctr" rtl="0">
              <a:spcBef>
                <a:spcPts val="0"/>
              </a:spcBef>
              <a:spcAft>
                <a:spcPts val="0"/>
              </a:spcAft>
              <a:buNone/>
            </a:pPr>
            <a:r>
              <a:rPr lang="en-US" sz="2700" dirty="0">
                <a:latin typeface="Calibri"/>
                <a:ea typeface="Calibri"/>
                <a:cs typeface="Calibri"/>
                <a:sym typeface="Calibri"/>
              </a:rPr>
              <a:t>It would benefit both countries to </a:t>
            </a:r>
            <a:r>
              <a:rPr lang="en-US" sz="2700" b="1" dirty="0">
                <a:latin typeface="Calibri"/>
                <a:ea typeface="Calibri"/>
                <a:cs typeface="Calibri"/>
                <a:sym typeface="Calibri"/>
              </a:rPr>
              <a:t>specialize</a:t>
            </a:r>
            <a:r>
              <a:rPr lang="en-US" sz="2700" dirty="0">
                <a:latin typeface="Calibri"/>
                <a:ea typeface="Calibri"/>
                <a:cs typeface="Calibri"/>
                <a:sym typeface="Calibri"/>
              </a:rPr>
              <a:t> in what they have comparative advantage in and trade with each other.</a:t>
            </a:r>
            <a:endParaRPr sz="2700" dirty="0">
              <a:latin typeface="Calibri"/>
              <a:ea typeface="Calibri"/>
              <a:cs typeface="Calibri"/>
              <a:sym typeface="Calibri"/>
            </a:endParaRPr>
          </a:p>
          <a:p>
            <a:pPr marL="0" lvl="0" indent="0" algn="ctr" rtl="0">
              <a:spcBef>
                <a:spcPts val="0"/>
              </a:spcBef>
              <a:spcAft>
                <a:spcPts val="0"/>
              </a:spcAft>
              <a:buNone/>
            </a:pPr>
            <a:endParaRPr sz="2700" dirty="0">
              <a:latin typeface="Calibri"/>
              <a:ea typeface="Calibri"/>
              <a:cs typeface="Calibri"/>
              <a:sym typeface="Calibri"/>
            </a:endParaRPr>
          </a:p>
          <a:p>
            <a:pPr marL="0" lvl="0" indent="0" algn="ctr" rtl="0">
              <a:spcBef>
                <a:spcPts val="0"/>
              </a:spcBef>
              <a:spcAft>
                <a:spcPts val="0"/>
              </a:spcAft>
              <a:buNone/>
            </a:pPr>
            <a:r>
              <a:rPr lang="en-US" sz="2700" dirty="0">
                <a:latin typeface="Calibri"/>
                <a:ea typeface="Calibri"/>
                <a:cs typeface="Calibri"/>
                <a:sym typeface="Calibri"/>
              </a:rPr>
              <a:t>Best outcome:</a:t>
            </a:r>
            <a:endParaRPr sz="2700" dirty="0">
              <a:latin typeface="Calibri"/>
              <a:ea typeface="Calibri"/>
              <a:cs typeface="Calibri"/>
              <a:sym typeface="Calibri"/>
            </a:endParaRPr>
          </a:p>
          <a:p>
            <a:pPr marL="0" lvl="0" indent="0" algn="ctr" rtl="0">
              <a:spcBef>
                <a:spcPts val="0"/>
              </a:spcBef>
              <a:spcAft>
                <a:spcPts val="0"/>
              </a:spcAft>
              <a:buNone/>
            </a:pPr>
            <a:r>
              <a:rPr lang="en-US" sz="2700" dirty="0">
                <a:latin typeface="Calibri"/>
                <a:ea typeface="Calibri"/>
                <a:cs typeface="Calibri"/>
                <a:sym typeface="Calibri"/>
              </a:rPr>
              <a:t>Spain specializes in wine…</a:t>
            </a:r>
            <a:endParaRPr sz="2700" dirty="0">
              <a:latin typeface="Calibri"/>
              <a:ea typeface="Calibri"/>
              <a:cs typeface="Calibri"/>
              <a:sym typeface="Calibri"/>
            </a:endParaRPr>
          </a:p>
          <a:p>
            <a:pPr marL="0" lvl="0" indent="0" algn="ctr" rtl="0">
              <a:spcBef>
                <a:spcPts val="0"/>
              </a:spcBef>
              <a:spcAft>
                <a:spcPts val="0"/>
              </a:spcAft>
              <a:buNone/>
            </a:pPr>
            <a:r>
              <a:rPr lang="en-US" sz="2700" dirty="0">
                <a:latin typeface="Calibri"/>
                <a:ea typeface="Calibri"/>
                <a:cs typeface="Calibri"/>
                <a:sym typeface="Calibri"/>
              </a:rPr>
              <a:t>Italy specializes in olive oil . . .</a:t>
            </a:r>
            <a:endParaRPr sz="2700" dirty="0">
              <a:latin typeface="Calibri"/>
              <a:ea typeface="Calibri"/>
              <a:cs typeface="Calibri"/>
              <a:sym typeface="Calibri"/>
            </a:endParaRPr>
          </a:p>
          <a:p>
            <a:pPr marL="0" lvl="0" indent="0" algn="ctr" rtl="0">
              <a:spcBef>
                <a:spcPts val="0"/>
              </a:spcBef>
              <a:spcAft>
                <a:spcPts val="0"/>
              </a:spcAft>
              <a:buNone/>
            </a:pPr>
            <a:endParaRPr sz="2700" dirty="0">
              <a:latin typeface="Calibri"/>
              <a:ea typeface="Calibri"/>
              <a:cs typeface="Calibri"/>
              <a:sym typeface="Calibri"/>
            </a:endParaRPr>
          </a:p>
          <a:p>
            <a:pPr marL="0" lvl="0" indent="0" algn="ctr" rtl="0">
              <a:spcBef>
                <a:spcPts val="0"/>
              </a:spcBef>
              <a:spcAft>
                <a:spcPts val="0"/>
              </a:spcAft>
              <a:buNone/>
            </a:pPr>
            <a:r>
              <a:rPr lang="en-US" sz="2700" dirty="0">
                <a:latin typeface="Calibri"/>
                <a:ea typeface="Calibri"/>
                <a:cs typeface="Calibri"/>
                <a:sym typeface="Calibri"/>
              </a:rPr>
              <a:t>And the two nations </a:t>
            </a:r>
            <a:r>
              <a:rPr lang="en-US" sz="2700" dirty="0">
                <a:solidFill>
                  <a:schemeClr val="accent3">
                    <a:lumMod val="75000"/>
                  </a:schemeClr>
                </a:solidFill>
                <a:latin typeface="Calibri"/>
                <a:ea typeface="Calibri"/>
                <a:cs typeface="Calibri"/>
                <a:sym typeface="Calibri"/>
              </a:rPr>
              <a:t>trade with each other</a:t>
            </a:r>
            <a:endParaRPr sz="2700" dirty="0">
              <a:solidFill>
                <a:schemeClr val="accent3">
                  <a:lumMod val="75000"/>
                </a:schemeClr>
              </a:solidFill>
              <a:latin typeface="Calibri"/>
              <a:ea typeface="Calibri"/>
              <a:cs typeface="Calibri"/>
              <a:sym typeface="Calibri"/>
            </a:endParaRPr>
          </a:p>
          <a:p>
            <a:pPr marL="0" lvl="0" indent="0" algn="l" rtl="0">
              <a:spcBef>
                <a:spcPts val="0"/>
              </a:spcBef>
              <a:spcAft>
                <a:spcPts val="0"/>
              </a:spcAft>
              <a:buNone/>
            </a:pPr>
            <a:endParaRPr sz="2400" dirty="0">
              <a:latin typeface="Calibri"/>
              <a:ea typeface="Calibri"/>
              <a:cs typeface="Calibri"/>
              <a:sym typeface="Calibri"/>
            </a:endParaRPr>
          </a:p>
          <a:p>
            <a:pPr marL="0" lvl="0" indent="0" algn="l" rtl="0">
              <a:spcBef>
                <a:spcPts val="0"/>
              </a:spcBef>
              <a:spcAft>
                <a:spcPts val="0"/>
              </a:spcAft>
              <a:buNone/>
            </a:pPr>
            <a:endParaRPr sz="2400" dirty="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cxnSp>
        <p:nvCxnSpPr>
          <p:cNvPr id="286" name="Google Shape;286;p44"/>
          <p:cNvCxnSpPr/>
          <p:nvPr/>
        </p:nvCxnSpPr>
        <p:spPr>
          <a:xfrm>
            <a:off x="1837650" y="1730550"/>
            <a:ext cx="0" cy="3396900"/>
          </a:xfrm>
          <a:prstGeom prst="straightConnector1">
            <a:avLst/>
          </a:prstGeom>
          <a:noFill/>
          <a:ln w="9525" cap="flat" cmpd="sng">
            <a:solidFill>
              <a:schemeClr val="dk2"/>
            </a:solidFill>
            <a:prstDash val="solid"/>
            <a:round/>
            <a:headEnd type="none" w="med" len="med"/>
            <a:tailEnd type="none" w="med" len="med"/>
          </a:ln>
        </p:spPr>
      </p:cxnSp>
      <p:cxnSp>
        <p:nvCxnSpPr>
          <p:cNvPr id="287" name="Google Shape;287;p44"/>
          <p:cNvCxnSpPr>
            <a:endCxn id="288" idx="0"/>
          </p:cNvCxnSpPr>
          <p:nvPr/>
        </p:nvCxnSpPr>
        <p:spPr>
          <a:xfrm>
            <a:off x="1824425" y="5095775"/>
            <a:ext cx="3883200" cy="59400"/>
          </a:xfrm>
          <a:prstGeom prst="straightConnector1">
            <a:avLst/>
          </a:prstGeom>
          <a:noFill/>
          <a:ln w="9525" cap="flat" cmpd="sng">
            <a:solidFill>
              <a:schemeClr val="dk2"/>
            </a:solidFill>
            <a:prstDash val="solid"/>
            <a:round/>
            <a:headEnd type="none" w="med" len="med"/>
            <a:tailEnd type="none" w="med" len="med"/>
          </a:ln>
        </p:spPr>
      </p:cxnSp>
      <p:sp>
        <p:nvSpPr>
          <p:cNvPr id="289" name="Google Shape;289;p44"/>
          <p:cNvSpPr txBox="1"/>
          <p:nvPr/>
        </p:nvSpPr>
        <p:spPr>
          <a:xfrm>
            <a:off x="598775" y="1374800"/>
            <a:ext cx="1239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a:solidFill>
                  <a:srgbClr val="38761D"/>
                </a:solidFill>
                <a:highlight>
                  <a:srgbClr val="FFFF00"/>
                </a:highlight>
                <a:latin typeface="Calibri"/>
                <a:ea typeface="Calibri"/>
                <a:cs typeface="Calibri"/>
                <a:sym typeface="Calibri"/>
              </a:rPr>
              <a:t>Wine</a:t>
            </a:r>
            <a:endParaRPr sz="2700" b="1">
              <a:solidFill>
                <a:srgbClr val="38761D"/>
              </a:solidFill>
              <a:highlight>
                <a:srgbClr val="FFFF00"/>
              </a:highlight>
              <a:latin typeface="Calibri"/>
              <a:ea typeface="Calibri"/>
              <a:cs typeface="Calibri"/>
              <a:sym typeface="Calibri"/>
            </a:endParaRPr>
          </a:p>
        </p:txBody>
      </p:sp>
      <p:sp>
        <p:nvSpPr>
          <p:cNvPr id="290" name="Google Shape;290;p44"/>
          <p:cNvSpPr txBox="1"/>
          <p:nvPr/>
        </p:nvSpPr>
        <p:spPr>
          <a:xfrm>
            <a:off x="6089300" y="5116775"/>
            <a:ext cx="1815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a:solidFill>
                  <a:srgbClr val="38761D"/>
                </a:solidFill>
                <a:highlight>
                  <a:srgbClr val="FFFF00"/>
                </a:highlight>
                <a:latin typeface="Calibri"/>
                <a:ea typeface="Calibri"/>
                <a:cs typeface="Calibri"/>
                <a:sym typeface="Calibri"/>
              </a:rPr>
              <a:t>Olive Oil</a:t>
            </a:r>
            <a:endParaRPr sz="2700" b="1">
              <a:solidFill>
                <a:srgbClr val="38761D"/>
              </a:solidFill>
              <a:highlight>
                <a:srgbClr val="FFFF00"/>
              </a:highlight>
              <a:latin typeface="Calibri"/>
              <a:ea typeface="Calibri"/>
              <a:cs typeface="Calibri"/>
              <a:sym typeface="Calibri"/>
            </a:endParaRPr>
          </a:p>
        </p:txBody>
      </p:sp>
      <p:sp>
        <p:nvSpPr>
          <p:cNvPr id="291" name="Google Shape;291;p44"/>
          <p:cNvSpPr txBox="1"/>
          <p:nvPr/>
        </p:nvSpPr>
        <p:spPr>
          <a:xfrm>
            <a:off x="1047275" y="3266013"/>
            <a:ext cx="790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Calibri"/>
                <a:ea typeface="Calibri"/>
                <a:cs typeface="Calibri"/>
                <a:sym typeface="Calibri"/>
              </a:rPr>
              <a:t>200</a:t>
            </a:r>
            <a:endParaRPr sz="2300">
              <a:latin typeface="Calibri"/>
              <a:ea typeface="Calibri"/>
              <a:cs typeface="Calibri"/>
              <a:sym typeface="Calibri"/>
            </a:endParaRPr>
          </a:p>
        </p:txBody>
      </p:sp>
      <p:sp>
        <p:nvSpPr>
          <p:cNvPr id="292" name="Google Shape;292;p44"/>
          <p:cNvSpPr txBox="1"/>
          <p:nvPr/>
        </p:nvSpPr>
        <p:spPr>
          <a:xfrm>
            <a:off x="940450" y="4146100"/>
            <a:ext cx="790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Calibri"/>
                <a:ea typeface="Calibri"/>
                <a:cs typeface="Calibri"/>
                <a:sym typeface="Calibri"/>
              </a:rPr>
              <a:t>100</a:t>
            </a:r>
            <a:endParaRPr sz="2300">
              <a:latin typeface="Calibri"/>
              <a:ea typeface="Calibri"/>
              <a:cs typeface="Calibri"/>
              <a:sym typeface="Calibri"/>
            </a:endParaRPr>
          </a:p>
        </p:txBody>
      </p:sp>
      <p:sp>
        <p:nvSpPr>
          <p:cNvPr id="293" name="Google Shape;293;p44"/>
          <p:cNvSpPr txBox="1"/>
          <p:nvPr/>
        </p:nvSpPr>
        <p:spPr>
          <a:xfrm>
            <a:off x="3664050" y="5155175"/>
            <a:ext cx="1239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Calibri"/>
                <a:ea typeface="Calibri"/>
                <a:cs typeface="Calibri"/>
                <a:sym typeface="Calibri"/>
              </a:rPr>
              <a:t>400</a:t>
            </a:r>
            <a:endParaRPr sz="2300">
              <a:latin typeface="Calibri"/>
              <a:ea typeface="Calibri"/>
              <a:cs typeface="Calibri"/>
              <a:sym typeface="Calibri"/>
            </a:endParaRPr>
          </a:p>
        </p:txBody>
      </p:sp>
      <p:sp>
        <p:nvSpPr>
          <p:cNvPr id="288" name="Google Shape;288;p44"/>
          <p:cNvSpPr txBox="1"/>
          <p:nvPr/>
        </p:nvSpPr>
        <p:spPr>
          <a:xfrm>
            <a:off x="5312375" y="5155175"/>
            <a:ext cx="790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Calibri"/>
                <a:ea typeface="Calibri"/>
                <a:cs typeface="Calibri"/>
                <a:sym typeface="Calibri"/>
              </a:rPr>
              <a:t>500</a:t>
            </a:r>
            <a:endParaRPr sz="2300">
              <a:latin typeface="Calibri"/>
              <a:ea typeface="Calibri"/>
              <a:cs typeface="Calibri"/>
              <a:sym typeface="Calibri"/>
            </a:endParaRPr>
          </a:p>
        </p:txBody>
      </p:sp>
      <p:cxnSp>
        <p:nvCxnSpPr>
          <p:cNvPr id="294" name="Google Shape;294;p44"/>
          <p:cNvCxnSpPr/>
          <p:nvPr/>
        </p:nvCxnSpPr>
        <p:spPr>
          <a:xfrm>
            <a:off x="1807150" y="4392400"/>
            <a:ext cx="1922400" cy="722400"/>
          </a:xfrm>
          <a:prstGeom prst="straightConnector1">
            <a:avLst/>
          </a:prstGeom>
          <a:noFill/>
          <a:ln w="9525" cap="flat" cmpd="sng">
            <a:solidFill>
              <a:schemeClr val="dk2"/>
            </a:solidFill>
            <a:prstDash val="solid"/>
            <a:round/>
            <a:headEnd type="none" w="med" len="med"/>
            <a:tailEnd type="none" w="med" len="med"/>
          </a:ln>
        </p:spPr>
      </p:cxnSp>
      <p:sp>
        <p:nvSpPr>
          <p:cNvPr id="295" name="Google Shape;295;p44"/>
          <p:cNvSpPr txBox="1"/>
          <p:nvPr/>
        </p:nvSpPr>
        <p:spPr>
          <a:xfrm>
            <a:off x="3664050" y="3859425"/>
            <a:ext cx="181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France</a:t>
            </a:r>
            <a:endParaRPr sz="2000">
              <a:latin typeface="Calibri"/>
              <a:ea typeface="Calibri"/>
              <a:cs typeface="Calibri"/>
              <a:sym typeface="Calibri"/>
            </a:endParaRPr>
          </a:p>
        </p:txBody>
      </p:sp>
      <p:sp>
        <p:nvSpPr>
          <p:cNvPr id="296" name="Google Shape;296;p44"/>
          <p:cNvSpPr txBox="1"/>
          <p:nvPr/>
        </p:nvSpPr>
        <p:spPr>
          <a:xfrm>
            <a:off x="2414600" y="4185975"/>
            <a:ext cx="1314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Spain</a:t>
            </a:r>
            <a:endParaRPr sz="2100">
              <a:latin typeface="Calibri"/>
              <a:ea typeface="Calibri"/>
              <a:cs typeface="Calibri"/>
              <a:sym typeface="Calibri"/>
            </a:endParaRPr>
          </a:p>
        </p:txBody>
      </p:sp>
      <p:cxnSp>
        <p:nvCxnSpPr>
          <p:cNvPr id="297" name="Google Shape;297;p44"/>
          <p:cNvCxnSpPr>
            <a:stCxn id="291" idx="3"/>
            <a:endCxn id="288" idx="0"/>
          </p:cNvCxnSpPr>
          <p:nvPr/>
        </p:nvCxnSpPr>
        <p:spPr>
          <a:xfrm>
            <a:off x="1837775" y="3535413"/>
            <a:ext cx="3870000" cy="16197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5"/>
          <p:cNvSpPr txBox="1">
            <a:spLocks noGrp="1"/>
          </p:cNvSpPr>
          <p:nvPr>
            <p:ph type="title"/>
          </p:nvPr>
        </p:nvSpPr>
        <p:spPr>
          <a:xfrm>
            <a:off x="457200" y="9998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300"/>
              <a:t>Specialization vs. Diversification</a:t>
            </a:r>
            <a:endParaRPr sz="4300"/>
          </a:p>
        </p:txBody>
      </p:sp>
      <p:sp>
        <p:nvSpPr>
          <p:cNvPr id="304" name="Google Shape;304;p45"/>
          <p:cNvSpPr txBox="1">
            <a:spLocks noGrp="1"/>
          </p:cNvSpPr>
          <p:nvPr>
            <p:ph type="body" idx="1"/>
          </p:nvPr>
        </p:nvSpPr>
        <p:spPr>
          <a:xfrm>
            <a:off x="179450" y="2142850"/>
            <a:ext cx="6764400" cy="316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chemeClr val="tx1"/>
                </a:solidFill>
              </a:rPr>
              <a:t>Specialization:</a:t>
            </a:r>
            <a:r>
              <a:rPr lang="en-US" b="1" dirty="0">
                <a:solidFill>
                  <a:schemeClr val="tx1"/>
                </a:solidFill>
              </a:rPr>
              <a:t>  </a:t>
            </a:r>
            <a:r>
              <a:rPr lang="en-US" dirty="0">
                <a:solidFill>
                  <a:schemeClr val="tx1"/>
                </a:solidFill>
              </a:rPr>
              <a:t>occurs when an economy/nation concentrates its resources on producing a </a:t>
            </a:r>
            <a:r>
              <a:rPr lang="en-US" dirty="0">
                <a:solidFill>
                  <a:schemeClr val="accent3">
                    <a:lumMod val="75000"/>
                  </a:schemeClr>
                </a:solidFill>
              </a:rPr>
              <a:t>limited variety </a:t>
            </a:r>
            <a:r>
              <a:rPr lang="en-US" dirty="0">
                <a:solidFill>
                  <a:schemeClr val="tx1"/>
                </a:solidFill>
              </a:rPr>
              <a:t>of goods and/or services</a:t>
            </a:r>
            <a:endParaRPr dirty="0">
              <a:solidFill>
                <a:schemeClr val="tx1"/>
              </a:solidFill>
            </a:endParaRPr>
          </a:p>
          <a:p>
            <a:pPr marL="0" lvl="0" indent="0" algn="l" rtl="0">
              <a:spcBef>
                <a:spcPts val="1800"/>
              </a:spcBef>
              <a:spcAft>
                <a:spcPts val="0"/>
              </a:spcAft>
              <a:buNone/>
            </a:pPr>
            <a:r>
              <a:rPr lang="en-US" b="1" u="sng" dirty="0">
                <a:solidFill>
                  <a:schemeClr val="tx1"/>
                </a:solidFill>
              </a:rPr>
              <a:t>Diversification:</a:t>
            </a:r>
            <a:r>
              <a:rPr lang="en-US" dirty="0">
                <a:solidFill>
                  <a:schemeClr val="tx1"/>
                </a:solidFill>
              </a:rPr>
              <a:t>  occurs when an economy/nation spreads its resources on producing a </a:t>
            </a:r>
            <a:r>
              <a:rPr lang="en-US" dirty="0">
                <a:solidFill>
                  <a:schemeClr val="accent3">
                    <a:lumMod val="75000"/>
                  </a:schemeClr>
                </a:solidFill>
              </a:rPr>
              <a:t>large variety </a:t>
            </a:r>
            <a:r>
              <a:rPr lang="en-US" dirty="0">
                <a:solidFill>
                  <a:schemeClr val="tx1"/>
                </a:solidFill>
              </a:rPr>
              <a:t>of goods and/or services.</a:t>
            </a:r>
            <a:endParaRPr dirty="0">
              <a:solidFill>
                <a:schemeClr val="tx1"/>
              </a:solidFill>
            </a:endParaRPr>
          </a:p>
          <a:p>
            <a:pPr marL="0" lvl="0" indent="0" algn="l" rtl="0">
              <a:spcBef>
                <a:spcPts val="1800"/>
              </a:spcBef>
              <a:spcAft>
                <a:spcPts val="0"/>
              </a:spcAft>
              <a:buNone/>
            </a:pPr>
            <a:endParaRPr b="1"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 </a:t>
            </a:r>
            <a:endParaRPr dirty="0"/>
          </a:p>
        </p:txBody>
      </p:sp>
      <p:pic>
        <p:nvPicPr>
          <p:cNvPr id="305" name="Google Shape;305;p45"/>
          <p:cNvPicPr preferRelativeResize="0"/>
          <p:nvPr/>
        </p:nvPicPr>
        <p:blipFill>
          <a:blip r:embed="rId3">
            <a:alphaModFix/>
          </a:blip>
          <a:stretch>
            <a:fillRect/>
          </a:stretch>
        </p:blipFill>
        <p:spPr>
          <a:xfrm>
            <a:off x="6519425" y="2815225"/>
            <a:ext cx="2496824" cy="24968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12" name="Google Shape;312;p4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457200" y="9998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300"/>
              <a:t>Predominant Theory</a:t>
            </a:r>
            <a:endParaRPr sz="4300"/>
          </a:p>
        </p:txBody>
      </p:sp>
      <p:sp>
        <p:nvSpPr>
          <p:cNvPr id="319" name="Google Shape;319;p47"/>
          <p:cNvSpPr txBox="1">
            <a:spLocks noGrp="1"/>
          </p:cNvSpPr>
          <p:nvPr>
            <p:ph type="body" idx="1"/>
          </p:nvPr>
        </p:nvSpPr>
        <p:spPr>
          <a:xfrm>
            <a:off x="179450" y="2142850"/>
            <a:ext cx="8507400" cy="39048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Clr>
                <a:srgbClr val="38761D"/>
              </a:buClr>
              <a:buSzPts val="1800"/>
              <a:buChar char="•"/>
            </a:pPr>
            <a:r>
              <a:rPr lang="en-US" dirty="0">
                <a:solidFill>
                  <a:schemeClr val="tx1"/>
                </a:solidFill>
              </a:rPr>
              <a:t>Economies/Nations should </a:t>
            </a:r>
            <a:r>
              <a:rPr lang="en-US" b="1" u="sng" dirty="0">
                <a:solidFill>
                  <a:schemeClr val="tx1"/>
                </a:solidFill>
              </a:rPr>
              <a:t>specialize their resources</a:t>
            </a:r>
            <a:r>
              <a:rPr lang="en-US" dirty="0">
                <a:solidFill>
                  <a:schemeClr val="tx1"/>
                </a:solidFill>
              </a:rPr>
              <a:t> towards producing a limited amount of goods and services for which they have a </a:t>
            </a:r>
            <a:r>
              <a:rPr lang="en-US" b="1" u="sng" dirty="0">
                <a:solidFill>
                  <a:schemeClr val="tx1"/>
                </a:solidFill>
              </a:rPr>
              <a:t>comparative advantage</a:t>
            </a:r>
            <a:r>
              <a:rPr lang="en-US" b="1" dirty="0">
                <a:solidFill>
                  <a:schemeClr val="tx1"/>
                </a:solidFill>
              </a:rPr>
              <a:t> </a:t>
            </a:r>
            <a:r>
              <a:rPr lang="en-US" dirty="0">
                <a:solidFill>
                  <a:schemeClr val="accent3">
                    <a:lumMod val="75000"/>
                  </a:schemeClr>
                </a:solidFill>
              </a:rPr>
              <a:t>(lowest opportunity cost)</a:t>
            </a:r>
          </a:p>
          <a:p>
            <a:pPr marL="457200" lvl="0" indent="-342900" algn="l" rtl="0">
              <a:spcBef>
                <a:spcPts val="0"/>
              </a:spcBef>
              <a:spcAft>
                <a:spcPts val="0"/>
              </a:spcAft>
              <a:buClr>
                <a:srgbClr val="38761D"/>
              </a:buClr>
              <a:buSzPts val="1800"/>
              <a:buChar char="•"/>
            </a:pPr>
            <a:endParaRPr dirty="0">
              <a:solidFill>
                <a:schemeClr val="accent3">
                  <a:lumMod val="75000"/>
                </a:schemeClr>
              </a:solidFill>
            </a:endParaRPr>
          </a:p>
          <a:p>
            <a:pPr marL="457200" lvl="0" indent="-342900" algn="l" rtl="0">
              <a:spcBef>
                <a:spcPts val="0"/>
              </a:spcBef>
              <a:spcAft>
                <a:spcPts val="0"/>
              </a:spcAft>
              <a:buClr>
                <a:srgbClr val="38761D"/>
              </a:buClr>
              <a:buSzPts val="1800"/>
              <a:buChar char="•"/>
            </a:pPr>
            <a:r>
              <a:rPr lang="en-US" dirty="0">
                <a:solidFill>
                  <a:schemeClr val="tx1"/>
                </a:solidFill>
              </a:rPr>
              <a:t>Nations should </a:t>
            </a:r>
            <a:r>
              <a:rPr lang="en-US" b="1" u="sng" dirty="0">
                <a:solidFill>
                  <a:schemeClr val="tx1"/>
                </a:solidFill>
              </a:rPr>
              <a:t>trade with each other </a:t>
            </a:r>
            <a:r>
              <a:rPr lang="en-US" dirty="0">
                <a:solidFill>
                  <a:schemeClr val="tx1"/>
                </a:solidFill>
              </a:rPr>
              <a:t>for the goods and services they don’t have a comparative advantage in producing</a:t>
            </a:r>
          </a:p>
          <a:p>
            <a:pPr marL="457200" lvl="0" indent="-342900" algn="l" rtl="0">
              <a:spcBef>
                <a:spcPts val="0"/>
              </a:spcBef>
              <a:spcAft>
                <a:spcPts val="0"/>
              </a:spcAft>
              <a:buClr>
                <a:srgbClr val="38761D"/>
              </a:buClr>
              <a:buSzPts val="1800"/>
              <a:buChar char="•"/>
            </a:pPr>
            <a:endParaRPr dirty="0">
              <a:solidFill>
                <a:schemeClr val="tx1"/>
              </a:solidFill>
            </a:endParaRPr>
          </a:p>
          <a:p>
            <a:pPr marL="457200" lvl="0" indent="-342900" algn="l" rtl="0">
              <a:spcBef>
                <a:spcPts val="0"/>
              </a:spcBef>
              <a:spcAft>
                <a:spcPts val="0"/>
              </a:spcAft>
              <a:buClr>
                <a:srgbClr val="38761D"/>
              </a:buClr>
              <a:buSzPts val="1800"/>
              <a:buChar char="•"/>
            </a:pPr>
            <a:r>
              <a:rPr lang="en-US" dirty="0">
                <a:solidFill>
                  <a:schemeClr val="tx1"/>
                </a:solidFill>
              </a:rPr>
              <a:t>This has led to the explosion of </a:t>
            </a:r>
            <a:r>
              <a:rPr lang="en-US" dirty="0">
                <a:solidFill>
                  <a:schemeClr val="accent3">
                    <a:lumMod val="75000"/>
                  </a:schemeClr>
                </a:solidFill>
              </a:rPr>
              <a:t>globalization</a:t>
            </a:r>
            <a:endParaRPr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8"/>
          <p:cNvSpPr txBox="1">
            <a:spLocks noGrp="1"/>
          </p:cNvSpPr>
          <p:nvPr>
            <p:ph type="title"/>
          </p:nvPr>
        </p:nvSpPr>
        <p:spPr>
          <a:xfrm>
            <a:off x="484850" y="1256225"/>
            <a:ext cx="7896600" cy="7962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300" dirty="0"/>
              <a:t>Advantages of</a:t>
            </a:r>
            <a:br>
              <a:rPr lang="en-US" sz="4300" dirty="0"/>
            </a:br>
            <a:r>
              <a:rPr lang="en-US" sz="4300" dirty="0"/>
              <a:t> </a:t>
            </a:r>
            <a:r>
              <a:rPr lang="en-US" sz="4300" dirty="0">
                <a:solidFill>
                  <a:schemeClr val="accent3">
                    <a:lumMod val="75000"/>
                  </a:schemeClr>
                </a:solidFill>
              </a:rPr>
              <a:t>Specialization and Trade</a:t>
            </a:r>
            <a:endParaRPr sz="4300" dirty="0">
              <a:solidFill>
                <a:schemeClr val="accent3">
                  <a:lumMod val="75000"/>
                </a:schemeClr>
              </a:solidFill>
            </a:endParaRPr>
          </a:p>
        </p:txBody>
      </p:sp>
      <p:sp>
        <p:nvSpPr>
          <p:cNvPr id="326" name="Google Shape;326;p48"/>
          <p:cNvSpPr txBox="1">
            <a:spLocks noGrp="1"/>
          </p:cNvSpPr>
          <p:nvPr>
            <p:ph type="body" idx="1"/>
          </p:nvPr>
        </p:nvSpPr>
        <p:spPr>
          <a:xfrm>
            <a:off x="179450" y="2292846"/>
            <a:ext cx="8507400" cy="39048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Clr>
                <a:srgbClr val="38761D"/>
              </a:buClr>
              <a:buSzPts val="1800"/>
              <a:buChar char="•"/>
            </a:pPr>
            <a:r>
              <a:rPr lang="en-US" sz="2400" b="1" dirty="0">
                <a:solidFill>
                  <a:schemeClr val="tx1"/>
                </a:solidFill>
              </a:rPr>
              <a:t>Economic Gains:</a:t>
            </a:r>
            <a:r>
              <a:rPr lang="en-US" sz="2400" dirty="0">
                <a:solidFill>
                  <a:schemeClr val="tx1"/>
                </a:solidFill>
              </a:rPr>
              <a:t>  more efficiency, economies of scale, lower costs for consumers with increased international competition</a:t>
            </a:r>
          </a:p>
          <a:p>
            <a:pPr marL="457200" lvl="0" indent="-342900" algn="l" rtl="0">
              <a:spcBef>
                <a:spcPts val="0"/>
              </a:spcBef>
              <a:spcAft>
                <a:spcPts val="0"/>
              </a:spcAft>
              <a:buClr>
                <a:srgbClr val="38761D"/>
              </a:buClr>
              <a:buSzPts val="1800"/>
              <a:buChar char="•"/>
            </a:pPr>
            <a:endParaRPr sz="2400" dirty="0">
              <a:solidFill>
                <a:schemeClr val="tx1"/>
              </a:solidFill>
            </a:endParaRPr>
          </a:p>
          <a:p>
            <a:pPr marL="457200" lvl="0" indent="-342900" algn="l" rtl="0">
              <a:spcBef>
                <a:spcPts val="0"/>
              </a:spcBef>
              <a:spcAft>
                <a:spcPts val="0"/>
              </a:spcAft>
              <a:buClr>
                <a:srgbClr val="38761D"/>
              </a:buClr>
              <a:buSzPts val="1800"/>
              <a:buChar char="•"/>
            </a:pPr>
            <a:r>
              <a:rPr lang="en-US" sz="2400" b="1" dirty="0">
                <a:solidFill>
                  <a:schemeClr val="tx1"/>
                </a:solidFill>
              </a:rPr>
              <a:t>Political Benefits:  </a:t>
            </a:r>
            <a:r>
              <a:rPr lang="en-US" sz="2400" dirty="0">
                <a:solidFill>
                  <a:schemeClr val="tx1"/>
                </a:solidFill>
              </a:rPr>
              <a:t>increased global connections, improved diplomacy, political leverage, free trade zones</a:t>
            </a:r>
          </a:p>
          <a:p>
            <a:pPr marL="457200" lvl="0" indent="-342900" algn="l" rtl="0">
              <a:spcBef>
                <a:spcPts val="0"/>
              </a:spcBef>
              <a:spcAft>
                <a:spcPts val="0"/>
              </a:spcAft>
              <a:buClr>
                <a:srgbClr val="38761D"/>
              </a:buClr>
              <a:buSzPts val="1800"/>
              <a:buChar char="•"/>
            </a:pPr>
            <a:endParaRPr sz="2400" dirty="0">
              <a:solidFill>
                <a:schemeClr val="tx1"/>
              </a:solidFill>
            </a:endParaRPr>
          </a:p>
          <a:p>
            <a:pPr marL="457200" lvl="0" indent="-342900" algn="l" rtl="0">
              <a:spcBef>
                <a:spcPts val="0"/>
              </a:spcBef>
              <a:spcAft>
                <a:spcPts val="0"/>
              </a:spcAft>
              <a:buClr>
                <a:srgbClr val="38761D"/>
              </a:buClr>
              <a:buSzPts val="1800"/>
              <a:buChar char="•"/>
            </a:pPr>
            <a:r>
              <a:rPr lang="en-US" sz="2400" b="1" dirty="0">
                <a:solidFill>
                  <a:schemeClr val="tx1"/>
                </a:solidFill>
              </a:rPr>
              <a:t>Specialization of Labor:  </a:t>
            </a:r>
            <a:r>
              <a:rPr lang="en-US" sz="2400" dirty="0">
                <a:solidFill>
                  <a:schemeClr val="tx1"/>
                </a:solidFill>
              </a:rPr>
              <a:t>better labor specialization, mastery of task, concentrated human capital</a:t>
            </a:r>
          </a:p>
          <a:p>
            <a:pPr marL="457200" lvl="0" indent="-342900" algn="l" rtl="0">
              <a:spcBef>
                <a:spcPts val="0"/>
              </a:spcBef>
              <a:spcAft>
                <a:spcPts val="0"/>
              </a:spcAft>
              <a:buClr>
                <a:srgbClr val="38761D"/>
              </a:buClr>
              <a:buSzPts val="1800"/>
              <a:buChar char="•"/>
            </a:pPr>
            <a:endParaRPr sz="2400" dirty="0">
              <a:solidFill>
                <a:schemeClr val="tx1"/>
              </a:solidFill>
            </a:endParaRPr>
          </a:p>
          <a:p>
            <a:pPr marL="457200" lvl="0" indent="-342900" algn="l" rtl="0">
              <a:spcBef>
                <a:spcPts val="0"/>
              </a:spcBef>
              <a:spcAft>
                <a:spcPts val="0"/>
              </a:spcAft>
              <a:buClr>
                <a:srgbClr val="38761D"/>
              </a:buClr>
              <a:buSzPts val="1800"/>
              <a:buChar char="•"/>
            </a:pPr>
            <a:r>
              <a:rPr lang="en-US" sz="2400" b="1" dirty="0">
                <a:solidFill>
                  <a:schemeClr val="tx1"/>
                </a:solidFill>
              </a:rPr>
              <a:t>Cultural Exchange: </a:t>
            </a:r>
            <a:r>
              <a:rPr lang="en-US" sz="2400" dirty="0">
                <a:solidFill>
                  <a:schemeClr val="tx1"/>
                </a:solidFill>
              </a:rPr>
              <a:t>increased knowledge of other cultures and ideas</a:t>
            </a:r>
            <a:endParaRPr sz="2400"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a:off x="484850" y="1256225"/>
            <a:ext cx="7896600" cy="7962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300" dirty="0"/>
              <a:t>Disadvantages of </a:t>
            </a:r>
            <a:br>
              <a:rPr lang="en-US" sz="4300" dirty="0"/>
            </a:br>
            <a:r>
              <a:rPr lang="en-US" sz="4300" dirty="0">
                <a:solidFill>
                  <a:schemeClr val="accent3">
                    <a:lumMod val="75000"/>
                  </a:schemeClr>
                </a:solidFill>
              </a:rPr>
              <a:t>Specialization and Trade</a:t>
            </a:r>
            <a:endParaRPr sz="4300" dirty="0">
              <a:solidFill>
                <a:schemeClr val="accent3">
                  <a:lumMod val="75000"/>
                </a:schemeClr>
              </a:solidFill>
            </a:endParaRPr>
          </a:p>
        </p:txBody>
      </p:sp>
      <p:sp>
        <p:nvSpPr>
          <p:cNvPr id="333" name="Google Shape;333;p49"/>
          <p:cNvSpPr txBox="1">
            <a:spLocks noGrp="1"/>
          </p:cNvSpPr>
          <p:nvPr>
            <p:ph type="body" idx="1"/>
          </p:nvPr>
        </p:nvSpPr>
        <p:spPr>
          <a:xfrm>
            <a:off x="318300" y="2323144"/>
            <a:ext cx="8507400" cy="39048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Clr>
                <a:srgbClr val="38761D"/>
              </a:buClr>
              <a:buSzPts val="1800"/>
              <a:buChar char="•"/>
            </a:pPr>
            <a:r>
              <a:rPr lang="en-US" b="1" dirty="0">
                <a:solidFill>
                  <a:schemeClr val="tx1"/>
                </a:solidFill>
              </a:rPr>
              <a:t>Susceptibility to Shocks:  </a:t>
            </a:r>
            <a:r>
              <a:rPr lang="en-US" dirty="0">
                <a:solidFill>
                  <a:schemeClr val="tx1"/>
                </a:solidFill>
              </a:rPr>
              <a:t>crop failures, diseases, natural disasters</a:t>
            </a:r>
          </a:p>
          <a:p>
            <a:pPr marL="457200" lvl="0" indent="-342900" algn="l" rtl="0">
              <a:spcBef>
                <a:spcPts val="0"/>
              </a:spcBef>
              <a:spcAft>
                <a:spcPts val="0"/>
              </a:spcAft>
              <a:buClr>
                <a:srgbClr val="38761D"/>
              </a:buClr>
              <a:buSzPts val="1800"/>
              <a:buChar char="•"/>
            </a:pPr>
            <a:endParaRPr dirty="0">
              <a:solidFill>
                <a:schemeClr val="tx1"/>
              </a:solidFill>
            </a:endParaRPr>
          </a:p>
          <a:p>
            <a:pPr marL="457200" lvl="0" indent="-342900" algn="l" rtl="0">
              <a:spcBef>
                <a:spcPts val="0"/>
              </a:spcBef>
              <a:spcAft>
                <a:spcPts val="0"/>
              </a:spcAft>
              <a:buClr>
                <a:srgbClr val="38761D"/>
              </a:buClr>
              <a:buSzPts val="1800"/>
              <a:buChar char="•"/>
            </a:pPr>
            <a:r>
              <a:rPr lang="en-US" b="1" dirty="0">
                <a:solidFill>
                  <a:schemeClr val="tx1"/>
                </a:solidFill>
              </a:rPr>
              <a:t>Lack of Skill Variety:</a:t>
            </a:r>
            <a:r>
              <a:rPr lang="en-US" dirty="0">
                <a:solidFill>
                  <a:schemeClr val="tx1"/>
                </a:solidFill>
              </a:rPr>
              <a:t>  labor is over specialized, efficiency stressed over quality of life</a:t>
            </a:r>
          </a:p>
          <a:p>
            <a:pPr marL="457200" lvl="0" indent="-342900" algn="l" rtl="0">
              <a:spcBef>
                <a:spcPts val="0"/>
              </a:spcBef>
              <a:spcAft>
                <a:spcPts val="0"/>
              </a:spcAft>
              <a:buClr>
                <a:srgbClr val="38761D"/>
              </a:buClr>
              <a:buSzPts val="1800"/>
              <a:buChar char="•"/>
            </a:pPr>
            <a:endParaRPr dirty="0">
              <a:solidFill>
                <a:schemeClr val="tx1"/>
              </a:solidFill>
            </a:endParaRPr>
          </a:p>
          <a:p>
            <a:pPr marL="457200" lvl="0" indent="-342900" algn="l" rtl="0">
              <a:spcBef>
                <a:spcPts val="0"/>
              </a:spcBef>
              <a:spcAft>
                <a:spcPts val="0"/>
              </a:spcAft>
              <a:buClr>
                <a:srgbClr val="38761D"/>
              </a:buClr>
              <a:buSzPts val="1800"/>
              <a:buChar char="•"/>
            </a:pPr>
            <a:r>
              <a:rPr lang="en-US" b="1" dirty="0">
                <a:solidFill>
                  <a:schemeClr val="tx1"/>
                </a:solidFill>
              </a:rPr>
              <a:t>Trade Embargoes/ Geopolitical Risks: </a:t>
            </a:r>
            <a:r>
              <a:rPr lang="en-US" dirty="0">
                <a:solidFill>
                  <a:schemeClr val="tx1"/>
                </a:solidFill>
              </a:rPr>
              <a:t>nations could be cut out of markets and trade can suffer</a:t>
            </a:r>
          </a:p>
          <a:p>
            <a:pPr marL="457200" lvl="0" indent="-342900" algn="l" rtl="0">
              <a:spcBef>
                <a:spcPts val="0"/>
              </a:spcBef>
              <a:spcAft>
                <a:spcPts val="0"/>
              </a:spcAft>
              <a:buClr>
                <a:srgbClr val="38761D"/>
              </a:buClr>
              <a:buSzPts val="1800"/>
              <a:buChar char="•"/>
            </a:pPr>
            <a:endParaRPr dirty="0">
              <a:solidFill>
                <a:schemeClr val="tx1"/>
              </a:solidFill>
            </a:endParaRPr>
          </a:p>
          <a:p>
            <a:pPr marL="457200" lvl="0" indent="-342900" algn="l" rtl="0">
              <a:spcBef>
                <a:spcPts val="0"/>
              </a:spcBef>
              <a:spcAft>
                <a:spcPts val="0"/>
              </a:spcAft>
              <a:buClr>
                <a:srgbClr val="38761D"/>
              </a:buClr>
              <a:buSzPts val="1800"/>
              <a:buChar char="•"/>
            </a:pPr>
            <a:r>
              <a:rPr lang="en-US" b="1" dirty="0">
                <a:solidFill>
                  <a:schemeClr val="tx1"/>
                </a:solidFill>
              </a:rPr>
              <a:t>Loss of Domestic Jobs/ Outsourcing/ Offshoring</a:t>
            </a:r>
            <a:endParaRPr b="1"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title"/>
          </p:nvPr>
        </p:nvSpPr>
        <p:spPr>
          <a:xfrm>
            <a:off x="457200" y="6149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dirty="0"/>
              <a:t>The </a:t>
            </a:r>
            <a:r>
              <a:rPr lang="en-US" sz="3900" dirty="0" err="1"/>
              <a:t>Prebisch</a:t>
            </a:r>
            <a:r>
              <a:rPr lang="en-US" sz="3900" dirty="0"/>
              <a:t>-Singer Hypothesis</a:t>
            </a:r>
            <a:endParaRPr sz="3900" dirty="0"/>
          </a:p>
        </p:txBody>
      </p:sp>
      <p:sp>
        <p:nvSpPr>
          <p:cNvPr id="340" name="Google Shape;340;p50"/>
          <p:cNvSpPr txBox="1">
            <a:spLocks noGrp="1"/>
          </p:cNvSpPr>
          <p:nvPr>
            <p:ph type="body" idx="1"/>
          </p:nvPr>
        </p:nvSpPr>
        <p:spPr>
          <a:xfrm>
            <a:off x="457200" y="1757900"/>
            <a:ext cx="58029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sz="2400" dirty="0"/>
              <a:t>The price of primary commodities </a:t>
            </a:r>
            <a:r>
              <a:rPr lang="en-US" sz="2400" dirty="0">
                <a:solidFill>
                  <a:schemeClr val="accent3">
                    <a:lumMod val="75000"/>
                  </a:schemeClr>
                </a:solidFill>
              </a:rPr>
              <a:t>declines</a:t>
            </a:r>
            <a:r>
              <a:rPr lang="en-US" sz="2400" dirty="0"/>
              <a:t> over time in relation to manufactured goods  </a:t>
            </a:r>
          </a:p>
          <a:p>
            <a:pPr marL="457200" lvl="0" indent="-342900" algn="l" rtl="0">
              <a:spcBef>
                <a:spcPts val="0"/>
              </a:spcBef>
              <a:spcAft>
                <a:spcPts val="0"/>
              </a:spcAft>
              <a:buSzPts val="1800"/>
              <a:buChar char="•"/>
            </a:pPr>
            <a:endParaRPr sz="2400" dirty="0"/>
          </a:p>
          <a:p>
            <a:pPr marL="457200" lvl="0" indent="-342900" algn="l" rtl="0">
              <a:spcBef>
                <a:spcPts val="0"/>
              </a:spcBef>
              <a:spcAft>
                <a:spcPts val="0"/>
              </a:spcAft>
              <a:buSzPts val="1800"/>
              <a:buChar char="•"/>
            </a:pPr>
            <a:r>
              <a:rPr lang="en-US" sz="2400" dirty="0"/>
              <a:t>This leads to decreased trade </a:t>
            </a:r>
            <a:r>
              <a:rPr lang="en-US" sz="2400" dirty="0">
                <a:solidFill>
                  <a:schemeClr val="accent3">
                    <a:lumMod val="75000"/>
                  </a:schemeClr>
                </a:solidFill>
              </a:rPr>
              <a:t>prospects for poor nations </a:t>
            </a:r>
            <a:r>
              <a:rPr lang="en-US" sz="2400" dirty="0"/>
              <a:t>which specialize in single commodities such as agricultural exports</a:t>
            </a:r>
          </a:p>
          <a:p>
            <a:pPr marL="457200" lvl="0" indent="-342900" algn="l" rtl="0">
              <a:spcBef>
                <a:spcPts val="0"/>
              </a:spcBef>
              <a:spcAft>
                <a:spcPts val="0"/>
              </a:spcAft>
              <a:buSzPts val="1800"/>
              <a:buChar char="•"/>
            </a:pPr>
            <a:endParaRPr sz="2400" dirty="0"/>
          </a:p>
          <a:p>
            <a:pPr marL="457200" lvl="0" indent="-342900" algn="l" rtl="0">
              <a:spcBef>
                <a:spcPts val="0"/>
              </a:spcBef>
              <a:spcAft>
                <a:spcPts val="0"/>
              </a:spcAft>
              <a:buSzPts val="1800"/>
              <a:buChar char="•"/>
            </a:pPr>
            <a:r>
              <a:rPr lang="en-US" sz="2400" dirty="0"/>
              <a:t>This relationship has been questioned recently</a:t>
            </a:r>
          </a:p>
          <a:p>
            <a:pPr marL="457200" lvl="0" indent="-342900" algn="l" rtl="0">
              <a:spcBef>
                <a:spcPts val="0"/>
              </a:spcBef>
              <a:spcAft>
                <a:spcPts val="0"/>
              </a:spcAft>
              <a:buSzPts val="1800"/>
              <a:buChar char="•"/>
            </a:pPr>
            <a:endParaRPr lang="en-US" sz="2400" dirty="0"/>
          </a:p>
          <a:p>
            <a:pPr marL="114300" lvl="0" indent="0" algn="l" rtl="0">
              <a:spcBef>
                <a:spcPts val="0"/>
              </a:spcBef>
              <a:spcAft>
                <a:spcPts val="0"/>
              </a:spcAft>
              <a:buSzPts val="1800"/>
              <a:buNone/>
            </a:pPr>
            <a:r>
              <a:rPr lang="en-US" sz="2400" i="1" dirty="0"/>
              <a:t>Ex:  2008 coffee rust blight in Colombia </a:t>
            </a:r>
            <a:endParaRPr sz="2400" i="1" dirty="0"/>
          </a:p>
        </p:txBody>
      </p:sp>
      <p:pic>
        <p:nvPicPr>
          <p:cNvPr id="341" name="Google Shape;341;p50"/>
          <p:cNvPicPr preferRelativeResize="0"/>
          <p:nvPr/>
        </p:nvPicPr>
        <p:blipFill>
          <a:blip r:embed="rId3">
            <a:alphaModFix/>
          </a:blip>
          <a:stretch>
            <a:fillRect/>
          </a:stretch>
        </p:blipFill>
        <p:spPr>
          <a:xfrm>
            <a:off x="6412500" y="2722550"/>
            <a:ext cx="2579098" cy="192636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1"/>
          <p:cNvSpPr txBox="1">
            <a:spLocks noGrp="1"/>
          </p:cNvSpPr>
          <p:nvPr>
            <p:ph type="title"/>
          </p:nvPr>
        </p:nvSpPr>
        <p:spPr>
          <a:xfrm>
            <a:off x="457200" y="961119"/>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Student Project </a:t>
            </a:r>
            <a:endParaRPr sz="4800" dirty="0"/>
          </a:p>
        </p:txBody>
      </p:sp>
      <p:sp>
        <p:nvSpPr>
          <p:cNvPr id="348" name="Google Shape;348;p51"/>
          <p:cNvSpPr txBox="1">
            <a:spLocks noGrp="1"/>
          </p:cNvSpPr>
          <p:nvPr>
            <p:ph type="body" idx="1"/>
          </p:nvPr>
        </p:nvSpPr>
        <p:spPr>
          <a:xfrm>
            <a:off x="457200" y="2003104"/>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Students will </a:t>
            </a:r>
            <a:r>
              <a:rPr lang="en-US" dirty="0">
                <a:solidFill>
                  <a:schemeClr val="accent3">
                    <a:lumMod val="75000"/>
                  </a:schemeClr>
                </a:solidFill>
              </a:rPr>
              <a:t>analyze the positive and negative consequences </a:t>
            </a:r>
            <a:r>
              <a:rPr lang="en-US" dirty="0"/>
              <a:t>of specialization and diversification in an economy.  </a:t>
            </a:r>
            <a:endParaRPr dirty="0"/>
          </a:p>
          <a:p>
            <a:pPr lvl="0" algn="l" rtl="0">
              <a:spcBef>
                <a:spcPts val="1800"/>
              </a:spcBef>
              <a:spcAft>
                <a:spcPts val="0"/>
              </a:spcAft>
              <a:buSzPts val="1800"/>
              <a:buFont typeface="Wingdings" panose="05000000000000000000" pitchFamily="2" charset="2"/>
              <a:buChar char="ü"/>
            </a:pPr>
            <a:r>
              <a:rPr lang="en-US" dirty="0"/>
              <a:t>Complete a graphic organizer </a:t>
            </a:r>
            <a:r>
              <a:rPr lang="en-US" u="sng" dirty="0">
                <a:solidFill>
                  <a:schemeClr val="hlink"/>
                </a:solidFill>
                <a:hlinkClick r:id="rId3"/>
              </a:rPr>
              <a:t>here</a:t>
            </a:r>
            <a:endParaRPr dirty="0"/>
          </a:p>
          <a:p>
            <a:pPr lvl="0" algn="l" rtl="0">
              <a:spcBef>
                <a:spcPts val="0"/>
              </a:spcBef>
              <a:spcAft>
                <a:spcPts val="0"/>
              </a:spcAft>
              <a:buSzPts val="1800"/>
              <a:buFont typeface="Wingdings" panose="05000000000000000000" pitchFamily="2" charset="2"/>
              <a:buChar char="ü"/>
            </a:pPr>
            <a:r>
              <a:rPr lang="en-US" dirty="0"/>
              <a:t>In person - role playing simulation/ model UN meeting</a:t>
            </a:r>
            <a:endParaRPr dirty="0"/>
          </a:p>
          <a:p>
            <a:pPr lvl="0" algn="l" rtl="0">
              <a:spcBef>
                <a:spcPts val="0"/>
              </a:spcBef>
              <a:spcAft>
                <a:spcPts val="0"/>
              </a:spcAft>
              <a:buSzPts val="1800"/>
              <a:buFont typeface="Wingdings" panose="05000000000000000000" pitchFamily="2" charset="2"/>
              <a:buChar char="ü"/>
            </a:pPr>
            <a:r>
              <a:rPr lang="en-US" dirty="0"/>
              <a:t>Virtual - break out room discussion/ jigsaw</a:t>
            </a:r>
            <a:endParaRPr dirty="0"/>
          </a:p>
          <a:p>
            <a:pPr marL="0" lvl="0" indent="0" algn="l" rtl="0">
              <a:spcBef>
                <a:spcPts val="1800"/>
              </a:spcBef>
              <a:spcAft>
                <a:spcPts val="1800"/>
              </a:spcAft>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2"/>
          <p:cNvSpPr txBox="1">
            <a:spLocks noGrp="1"/>
          </p:cNvSpPr>
          <p:nvPr>
            <p:ph type="title"/>
          </p:nvPr>
        </p:nvSpPr>
        <p:spPr>
          <a:xfrm>
            <a:off x="360381" y="885816"/>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Student Activities </a:t>
            </a:r>
            <a:endParaRPr sz="4800" dirty="0"/>
          </a:p>
        </p:txBody>
      </p:sp>
      <p:sp>
        <p:nvSpPr>
          <p:cNvPr id="355" name="Google Shape;355;p52"/>
          <p:cNvSpPr txBox="1">
            <a:spLocks noGrp="1"/>
          </p:cNvSpPr>
          <p:nvPr>
            <p:ph type="body" idx="1"/>
          </p:nvPr>
        </p:nvSpPr>
        <p:spPr>
          <a:xfrm>
            <a:off x="457200" y="2004600"/>
            <a:ext cx="8229600" cy="3779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dirty="0"/>
              <a:t>Student </a:t>
            </a:r>
            <a:r>
              <a:rPr lang="en-US" sz="2400" b="1" dirty="0"/>
              <a:t>research assignment </a:t>
            </a:r>
            <a:r>
              <a:rPr lang="en-US" sz="2400" dirty="0"/>
              <a:t>on individual nations/ economies:  </a:t>
            </a:r>
            <a:r>
              <a:rPr lang="en-US" sz="2400" u="sng" dirty="0">
                <a:solidFill>
                  <a:schemeClr val="hlink"/>
                </a:solidFill>
                <a:hlinkClick r:id="rId3"/>
              </a:rPr>
              <a:t>https://docs.google.com/presentation/d/1sCX31AZpKu1viG2uQenoJzqYNB9qSFLB3WZbNwI-yhA/edit?usp=sharing</a:t>
            </a:r>
            <a:endParaRPr sz="2400" dirty="0"/>
          </a:p>
          <a:p>
            <a:pPr marL="0" lvl="0" indent="0" algn="ctr" rtl="0">
              <a:spcBef>
                <a:spcPts val="1800"/>
              </a:spcBef>
              <a:spcAft>
                <a:spcPts val="0"/>
              </a:spcAft>
              <a:buNone/>
            </a:pPr>
            <a:r>
              <a:rPr lang="en-US" sz="2400" b="1" dirty="0"/>
              <a:t>Article Review</a:t>
            </a:r>
            <a:r>
              <a:rPr lang="en-US" sz="2400" dirty="0"/>
              <a:t>:  </a:t>
            </a:r>
            <a:r>
              <a:rPr lang="en-US" sz="2400" u="sng" dirty="0">
                <a:solidFill>
                  <a:schemeClr val="hlink"/>
                </a:solidFill>
                <a:hlinkClick r:id="rId4"/>
              </a:rPr>
              <a:t>https://docs.google.com/document/d/1psquW6RYwIn2P9M0IXn4Nz6xE30Lmq_Leea3N10uYys/edit?usp=sharing</a:t>
            </a:r>
            <a:endParaRPr sz="24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57200" y="77818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dirty="0"/>
              <a:t>Agenda</a:t>
            </a:r>
            <a:endParaRPr sz="5000" b="1" dirty="0">
              <a:solidFill>
                <a:srgbClr val="005CB8"/>
              </a:solidFill>
              <a:latin typeface="Calibri"/>
              <a:ea typeface="Calibri"/>
              <a:cs typeface="Calibri"/>
              <a:sym typeface="Calibri"/>
            </a:endParaRPr>
          </a:p>
        </p:txBody>
      </p:sp>
      <p:sp>
        <p:nvSpPr>
          <p:cNvPr id="81" name="Google Shape;81;p17"/>
          <p:cNvSpPr txBox="1">
            <a:spLocks noGrp="1"/>
          </p:cNvSpPr>
          <p:nvPr>
            <p:ph type="body" idx="4294967295"/>
          </p:nvPr>
        </p:nvSpPr>
        <p:spPr>
          <a:xfrm>
            <a:off x="457200" y="1618866"/>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700" dirty="0"/>
          </a:p>
          <a:p>
            <a:pPr marL="342900" lvl="0" indent="-355600" algn="l" rtl="0">
              <a:spcBef>
                <a:spcPts val="0"/>
              </a:spcBef>
              <a:spcAft>
                <a:spcPts val="0"/>
              </a:spcAft>
              <a:buSzPts val="2700"/>
              <a:buChar char="•"/>
            </a:pPr>
            <a:r>
              <a:rPr lang="en-US" sz="2700" dirty="0">
                <a:solidFill>
                  <a:schemeClr val="accent3">
                    <a:lumMod val="75000"/>
                  </a:schemeClr>
                </a:solidFill>
              </a:rPr>
              <a:t>Discuss</a:t>
            </a:r>
            <a:r>
              <a:rPr lang="en-US" sz="2700" dirty="0"/>
              <a:t> the concepts of comparative advantage, absolute advantage, and terms of trade as they relate to the AP Economics Curriculum.</a:t>
            </a:r>
          </a:p>
          <a:p>
            <a:pPr marL="342900" lvl="0" indent="-355600" algn="l" rtl="0">
              <a:spcBef>
                <a:spcPts val="0"/>
              </a:spcBef>
              <a:spcAft>
                <a:spcPts val="0"/>
              </a:spcAft>
              <a:buSzPts val="2700"/>
              <a:buChar char="•"/>
            </a:pPr>
            <a:endParaRPr sz="2700" dirty="0"/>
          </a:p>
          <a:p>
            <a:pPr marL="342900" lvl="0" indent="-355600" algn="l" rtl="0">
              <a:spcBef>
                <a:spcPts val="0"/>
              </a:spcBef>
              <a:spcAft>
                <a:spcPts val="0"/>
              </a:spcAft>
              <a:buSzPts val="2700"/>
              <a:buChar char="•"/>
            </a:pPr>
            <a:r>
              <a:rPr lang="en-US" sz="2700" dirty="0">
                <a:solidFill>
                  <a:schemeClr val="accent3">
                    <a:lumMod val="75000"/>
                  </a:schemeClr>
                </a:solidFill>
              </a:rPr>
              <a:t>Explore</a:t>
            </a:r>
            <a:r>
              <a:rPr lang="en-US" sz="2700" dirty="0"/>
              <a:t> formative and summative assessment options and EdTech resources to maximize student understanding.</a:t>
            </a:r>
          </a:p>
          <a:p>
            <a:pPr marL="342900" lvl="0" indent="-355600" algn="l" rtl="0">
              <a:spcBef>
                <a:spcPts val="0"/>
              </a:spcBef>
              <a:spcAft>
                <a:spcPts val="0"/>
              </a:spcAft>
              <a:buSzPts val="2700"/>
              <a:buChar char="•"/>
            </a:pPr>
            <a:endParaRPr sz="2700" dirty="0"/>
          </a:p>
          <a:p>
            <a:pPr marL="342900" lvl="0" indent="-355600" algn="l" rtl="0">
              <a:spcBef>
                <a:spcPts val="0"/>
              </a:spcBef>
              <a:spcAft>
                <a:spcPts val="0"/>
              </a:spcAft>
              <a:buSzPts val="2700"/>
              <a:buChar char="•"/>
            </a:pPr>
            <a:r>
              <a:rPr lang="en-US" sz="2700" dirty="0">
                <a:solidFill>
                  <a:schemeClr val="accent3">
                    <a:lumMod val="75000"/>
                  </a:schemeClr>
                </a:solidFill>
              </a:rPr>
              <a:t>Introduce</a:t>
            </a:r>
            <a:r>
              <a:rPr lang="en-US" sz="2700" dirty="0"/>
              <a:t> dynamic learning activities and lesson plans to reinforce content.</a:t>
            </a:r>
            <a:endParaRPr sz="2700" dirty="0"/>
          </a:p>
          <a:p>
            <a:pPr marL="0" lvl="0" indent="0" algn="l" rtl="0">
              <a:spcBef>
                <a:spcPts val="0"/>
              </a:spcBef>
              <a:spcAft>
                <a:spcPts val="0"/>
              </a:spcAft>
              <a:buNone/>
            </a:pPr>
            <a:endParaRPr sz="2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3"/>
          <p:cNvSpPr txBox="1">
            <a:spLocks noGrp="1"/>
          </p:cNvSpPr>
          <p:nvPr>
            <p:ph type="title"/>
          </p:nvPr>
        </p:nvSpPr>
        <p:spPr>
          <a:xfrm>
            <a:off x="457200" y="1028506"/>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600" dirty="0"/>
              <a:t>Google Slides/ Notes</a:t>
            </a:r>
            <a:endParaRPr sz="4600" dirty="0"/>
          </a:p>
        </p:txBody>
      </p:sp>
      <p:sp>
        <p:nvSpPr>
          <p:cNvPr id="362" name="Google Shape;362;p53"/>
          <p:cNvSpPr txBox="1">
            <a:spLocks noGrp="1"/>
          </p:cNvSpPr>
          <p:nvPr>
            <p:ph type="body" idx="1"/>
          </p:nvPr>
        </p:nvSpPr>
        <p:spPr>
          <a:xfrm>
            <a:off x="457200" y="257088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Slides:  </a:t>
            </a:r>
            <a:r>
              <a:rPr lang="en-US" u="sng" dirty="0">
                <a:solidFill>
                  <a:schemeClr val="hlink"/>
                </a:solidFill>
                <a:hlinkClick r:id="rId3"/>
              </a:rPr>
              <a:t>https://docs.google.com/presentation/d/1jYnnmq93F1q8b0OuKzxONKntqG7fZxCUhRivVnsXvN8/edit?usp=sharing</a:t>
            </a:r>
            <a:endParaRPr dirty="0"/>
          </a:p>
          <a:p>
            <a:pPr marL="0" lvl="0" indent="0" algn="l" rtl="0">
              <a:spcBef>
                <a:spcPts val="1800"/>
              </a:spcBef>
              <a:spcAft>
                <a:spcPts val="0"/>
              </a:spcAft>
              <a:buNone/>
            </a:pPr>
            <a:r>
              <a:rPr lang="en-US" dirty="0"/>
              <a:t>Slides: </a:t>
            </a:r>
            <a:r>
              <a:rPr lang="en-US" u="sng" dirty="0">
                <a:solidFill>
                  <a:schemeClr val="hlink"/>
                </a:solidFill>
                <a:hlinkClick r:id="rId4"/>
              </a:rPr>
              <a:t>https://docs.google.com/presentation/d/1ELT8W3iezmDBU7V5UCe2mgjlCevB_lOHciYSxl4Nuug/edit?usp=sharing</a:t>
            </a:r>
            <a:endParaRPr dirty="0"/>
          </a:p>
          <a:p>
            <a:pPr marL="0" lvl="0" indent="0" algn="l" rtl="0">
              <a:spcBef>
                <a:spcPts val="1800"/>
              </a:spcBef>
              <a:spcAft>
                <a:spcPts val="1800"/>
              </a:spcAft>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4"/>
          <p:cNvSpPr txBox="1">
            <a:spLocks noGrp="1"/>
          </p:cNvSpPr>
          <p:nvPr>
            <p:ph type="title"/>
          </p:nvPr>
        </p:nvSpPr>
        <p:spPr>
          <a:xfrm>
            <a:off x="694760" y="579354"/>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Student Simulation</a:t>
            </a:r>
            <a:endParaRPr sz="5000" dirty="0"/>
          </a:p>
        </p:txBody>
      </p:sp>
      <p:sp>
        <p:nvSpPr>
          <p:cNvPr id="369" name="Google Shape;369;p54"/>
          <p:cNvSpPr txBox="1">
            <a:spLocks noGrp="1"/>
          </p:cNvSpPr>
          <p:nvPr>
            <p:ph type="body" idx="1"/>
          </p:nvPr>
        </p:nvSpPr>
        <p:spPr>
          <a:xfrm>
            <a:off x="457200" y="2073245"/>
            <a:ext cx="8229600" cy="2238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“Hands On Fun”:   Specialization and Trade</a:t>
            </a:r>
            <a:endParaRPr dirty="0"/>
          </a:p>
          <a:p>
            <a:pPr marL="0" lvl="0" indent="0" algn="l" rtl="0">
              <a:spcBef>
                <a:spcPts val="1800"/>
              </a:spcBef>
              <a:spcAft>
                <a:spcPts val="0"/>
              </a:spcAft>
              <a:buNone/>
            </a:pPr>
            <a:r>
              <a:rPr lang="en-US" u="sng" dirty="0">
                <a:solidFill>
                  <a:schemeClr val="hlink"/>
                </a:solidFill>
                <a:hlinkClick r:id="rId3"/>
              </a:rPr>
              <a:t>https://docs.google.com/document/d/110BZwjqJHmfiFcowd7Uk23MdKylS5MJlOMuZgE58MOM/edit?usp=sharing</a:t>
            </a:r>
            <a:endParaRPr dirty="0"/>
          </a:p>
          <a:p>
            <a:pPr marL="0" lvl="0" indent="0" algn="l" rtl="0">
              <a:spcBef>
                <a:spcPts val="1800"/>
              </a:spcBef>
              <a:spcAft>
                <a:spcPts val="1800"/>
              </a:spcAft>
              <a:buNone/>
            </a:pPr>
            <a:endParaRPr dirty="0"/>
          </a:p>
        </p:txBody>
      </p:sp>
      <p:pic>
        <p:nvPicPr>
          <p:cNvPr id="370" name="Google Shape;370;p54"/>
          <p:cNvPicPr preferRelativeResize="0"/>
          <p:nvPr/>
        </p:nvPicPr>
        <p:blipFill>
          <a:blip r:embed="rId4">
            <a:alphaModFix/>
          </a:blip>
          <a:stretch>
            <a:fillRect/>
          </a:stretch>
        </p:blipFill>
        <p:spPr>
          <a:xfrm>
            <a:off x="2768412" y="4084771"/>
            <a:ext cx="3350763" cy="223625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5"/>
          <p:cNvSpPr txBox="1">
            <a:spLocks noGrp="1"/>
          </p:cNvSpPr>
          <p:nvPr>
            <p:ph type="title"/>
          </p:nvPr>
        </p:nvSpPr>
        <p:spPr>
          <a:xfrm>
            <a:off x="2253727" y="777850"/>
            <a:ext cx="7854000" cy="61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000" dirty="0"/>
              <a:t>Terms of Trade</a:t>
            </a:r>
            <a:endParaRPr sz="5000" dirty="0"/>
          </a:p>
        </p:txBody>
      </p:sp>
      <p:sp>
        <p:nvSpPr>
          <p:cNvPr id="377" name="Google Shape;377;p55"/>
          <p:cNvSpPr txBox="1">
            <a:spLocks noGrp="1"/>
          </p:cNvSpPr>
          <p:nvPr>
            <p:ph type="body" idx="1"/>
          </p:nvPr>
        </p:nvSpPr>
        <p:spPr>
          <a:xfrm>
            <a:off x="457200" y="1978625"/>
            <a:ext cx="8229600" cy="255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Deficit:  A ratio of a nation’s export prices in relation to its import prices.</a:t>
            </a:r>
            <a:endParaRPr dirty="0"/>
          </a:p>
          <a:p>
            <a:pPr marL="0" lvl="0" indent="0" algn="l" rtl="0">
              <a:spcBef>
                <a:spcPts val="1800"/>
              </a:spcBef>
              <a:spcAft>
                <a:spcPts val="0"/>
              </a:spcAft>
              <a:buNone/>
            </a:pPr>
            <a:r>
              <a:rPr lang="en-US" sz="2400" i="1" dirty="0">
                <a:solidFill>
                  <a:schemeClr val="accent3">
                    <a:lumMod val="75000"/>
                  </a:schemeClr>
                </a:solidFill>
                <a:highlight>
                  <a:srgbClr val="FFFFFF"/>
                </a:highlight>
                <a:latin typeface="Arial"/>
                <a:ea typeface="Arial"/>
                <a:cs typeface="Arial"/>
                <a:sym typeface="Arial"/>
              </a:rPr>
              <a:t>How many units of exports are required to purchase a single unit of imports? </a:t>
            </a:r>
            <a:endParaRPr sz="2400" i="1" dirty="0">
              <a:solidFill>
                <a:schemeClr val="accent3">
                  <a:lumMod val="75000"/>
                </a:schemeClr>
              </a:solidFill>
              <a:highlight>
                <a:srgbClr val="FFFFFF"/>
              </a:highlight>
              <a:latin typeface="Arial"/>
              <a:ea typeface="Arial"/>
              <a:cs typeface="Arial"/>
              <a:sym typeface="Arial"/>
            </a:endParaRPr>
          </a:p>
          <a:p>
            <a:pPr marL="0" lvl="0" indent="0" algn="l" rtl="0">
              <a:spcBef>
                <a:spcPts val="1800"/>
              </a:spcBef>
              <a:spcAft>
                <a:spcPts val="1800"/>
              </a:spcAft>
              <a:buNone/>
            </a:pPr>
            <a:r>
              <a:rPr lang="en-US" sz="2400" dirty="0">
                <a:solidFill>
                  <a:schemeClr val="accent3">
                    <a:lumMod val="75000"/>
                  </a:schemeClr>
                </a:solidFill>
                <a:highlight>
                  <a:srgbClr val="FFFFFF"/>
                </a:highlight>
                <a:latin typeface="Arial"/>
                <a:ea typeface="Arial"/>
                <a:cs typeface="Arial"/>
                <a:sym typeface="Arial"/>
              </a:rPr>
              <a:t>Expressed as a ratio -    Exports : Imports</a:t>
            </a:r>
            <a:endParaRPr sz="2400" dirty="0">
              <a:solidFill>
                <a:schemeClr val="accent3">
                  <a:lumMod val="75000"/>
                </a:schemeClr>
              </a:solidFill>
              <a:highlight>
                <a:srgbClr val="FFFFFF"/>
              </a:highlight>
              <a:latin typeface="Arial"/>
              <a:ea typeface="Arial"/>
              <a:cs typeface="Arial"/>
              <a:sym typeface="Arial"/>
            </a:endParaRPr>
          </a:p>
        </p:txBody>
      </p:sp>
      <p:pic>
        <p:nvPicPr>
          <p:cNvPr id="378" name="Google Shape;378;p55"/>
          <p:cNvPicPr preferRelativeResize="0"/>
          <p:nvPr/>
        </p:nvPicPr>
        <p:blipFill>
          <a:blip r:embed="rId3">
            <a:alphaModFix/>
          </a:blip>
          <a:stretch>
            <a:fillRect/>
          </a:stretch>
        </p:blipFill>
        <p:spPr>
          <a:xfrm>
            <a:off x="2948726" y="4879375"/>
            <a:ext cx="2207025" cy="16552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6"/>
          <p:cNvSpPr txBox="1">
            <a:spLocks noGrp="1"/>
          </p:cNvSpPr>
          <p:nvPr>
            <p:ph type="title"/>
          </p:nvPr>
        </p:nvSpPr>
        <p:spPr>
          <a:xfrm>
            <a:off x="2103120" y="807417"/>
            <a:ext cx="7854000" cy="61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000" dirty="0"/>
              <a:t>Terms of Trade</a:t>
            </a:r>
            <a:endParaRPr sz="5000" dirty="0"/>
          </a:p>
        </p:txBody>
      </p:sp>
      <p:sp>
        <p:nvSpPr>
          <p:cNvPr id="385" name="Google Shape;385;p56"/>
          <p:cNvSpPr txBox="1">
            <a:spLocks noGrp="1"/>
          </p:cNvSpPr>
          <p:nvPr>
            <p:ph type="body" idx="1"/>
          </p:nvPr>
        </p:nvSpPr>
        <p:spPr>
          <a:xfrm>
            <a:off x="335250" y="2496900"/>
            <a:ext cx="8473500" cy="1864200"/>
          </a:xfrm>
          <a:prstGeom prst="rect">
            <a:avLst/>
          </a:prstGeom>
        </p:spPr>
        <p:txBody>
          <a:bodyPr spcFirstLastPara="1" wrap="square" lIns="91425" tIns="45700" rIns="91425" bIns="45700" anchor="t" anchorCtr="0">
            <a:noAutofit/>
          </a:bodyPr>
          <a:lstStyle/>
          <a:p>
            <a:pPr lvl="0" indent="-457200" algn="l" rtl="0">
              <a:spcBef>
                <a:spcPts val="0"/>
              </a:spcBef>
              <a:spcAft>
                <a:spcPts val="0"/>
              </a:spcAft>
              <a:buFont typeface="Arial" panose="020B0604020202020204" pitchFamily="34" charset="0"/>
              <a:buChar char="•"/>
            </a:pPr>
            <a:r>
              <a:rPr lang="en-US" dirty="0"/>
              <a:t>A </a:t>
            </a:r>
            <a:r>
              <a:rPr lang="en-US" dirty="0">
                <a:solidFill>
                  <a:schemeClr val="accent3">
                    <a:lumMod val="75000"/>
                  </a:schemeClr>
                </a:solidFill>
              </a:rPr>
              <a:t>favorable</a:t>
            </a:r>
            <a:r>
              <a:rPr lang="en-US" dirty="0"/>
              <a:t> terms of trade occurs when a nation can import relatively </a:t>
            </a:r>
            <a:r>
              <a:rPr lang="en-US" b="1" dirty="0"/>
              <a:t>more</a:t>
            </a:r>
            <a:r>
              <a:rPr lang="en-US" dirty="0"/>
              <a:t> in exchange for the same exports</a:t>
            </a:r>
            <a:endParaRPr dirty="0"/>
          </a:p>
          <a:p>
            <a:pPr lvl="0" indent="-457200" algn="l" rtl="0">
              <a:spcBef>
                <a:spcPts val="0"/>
              </a:spcBef>
              <a:spcAft>
                <a:spcPts val="0"/>
              </a:spcAft>
              <a:buFont typeface="Arial" panose="020B0604020202020204" pitchFamily="34" charset="0"/>
              <a:buChar char="•"/>
            </a:pPr>
            <a:endParaRPr dirty="0"/>
          </a:p>
          <a:p>
            <a:pPr lvl="0" indent="-457200" algn="l" rtl="0">
              <a:spcBef>
                <a:spcPts val="0"/>
              </a:spcBef>
              <a:spcAft>
                <a:spcPts val="0"/>
              </a:spcAft>
              <a:buFont typeface="Arial" panose="020B0604020202020204" pitchFamily="34" charset="0"/>
              <a:buChar char="•"/>
            </a:pPr>
            <a:r>
              <a:rPr lang="en-US" dirty="0"/>
              <a:t>An </a:t>
            </a:r>
            <a:r>
              <a:rPr lang="en-US" dirty="0">
                <a:solidFill>
                  <a:schemeClr val="accent3">
                    <a:lumMod val="75000"/>
                  </a:schemeClr>
                </a:solidFill>
              </a:rPr>
              <a:t>unfavorable</a:t>
            </a:r>
            <a:r>
              <a:rPr lang="en-US" dirty="0"/>
              <a:t> terms of trade occurs when a nation receives </a:t>
            </a:r>
            <a:r>
              <a:rPr lang="en-US" b="1" dirty="0"/>
              <a:t>less</a:t>
            </a:r>
            <a:r>
              <a:rPr lang="en-US" dirty="0"/>
              <a:t> imports in exchange for its exports</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 name="Picture 2" descr="Batting a baseball">
            <a:extLst>
              <a:ext uri="{FF2B5EF4-FFF2-40B4-BE49-F238E27FC236}">
                <a16:creationId xmlns:a16="http://schemas.microsoft.com/office/drawing/2014/main" id="{C6C204BB-4F6E-407B-B528-90EF66718E23}"/>
              </a:ext>
            </a:extLst>
          </p:cNvPr>
          <p:cNvPicPr>
            <a:picLocks noChangeAspect="1"/>
          </p:cNvPicPr>
          <p:nvPr/>
        </p:nvPicPr>
        <p:blipFill>
          <a:blip r:embed="rId3">
            <a:alphaModFix amt="76000"/>
          </a:blip>
          <a:stretch>
            <a:fillRect/>
          </a:stretch>
        </p:blipFill>
        <p:spPr>
          <a:xfrm>
            <a:off x="3920443" y="1312500"/>
            <a:ext cx="1719959" cy="1143000"/>
          </a:xfrm>
          <a:prstGeom prst="rect">
            <a:avLst/>
          </a:prstGeom>
        </p:spPr>
      </p:pic>
      <p:sp>
        <p:nvSpPr>
          <p:cNvPr id="391" name="Google Shape;391;p57"/>
          <p:cNvSpPr txBox="1">
            <a:spLocks noGrp="1"/>
          </p:cNvSpPr>
          <p:nvPr>
            <p:ph type="title"/>
          </p:nvPr>
        </p:nvSpPr>
        <p:spPr>
          <a:xfrm>
            <a:off x="457200" y="96386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An Example from Childhood</a:t>
            </a:r>
            <a:endParaRPr sz="4000" dirty="0"/>
          </a:p>
        </p:txBody>
      </p:sp>
      <p:sp>
        <p:nvSpPr>
          <p:cNvPr id="392" name="Google Shape;392;p57"/>
          <p:cNvSpPr txBox="1">
            <a:spLocks noGrp="1"/>
          </p:cNvSpPr>
          <p:nvPr>
            <p:ph type="body" idx="1"/>
          </p:nvPr>
        </p:nvSpPr>
        <p:spPr>
          <a:xfrm>
            <a:off x="588277" y="2607063"/>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dirty="0">
                <a:solidFill>
                  <a:schemeClr val="accent3">
                    <a:lumMod val="75000"/>
                  </a:schemeClr>
                </a:solidFill>
              </a:rPr>
              <a:t>Did anyone trade baseball cards as a kid? </a:t>
            </a:r>
            <a:r>
              <a:rPr lang="en-US" sz="2400" dirty="0"/>
              <a:t>…</a:t>
            </a:r>
            <a:r>
              <a:rPr lang="en-US" sz="2400" i="1" dirty="0"/>
              <a:t>I know I’m dating myself :)</a:t>
            </a:r>
            <a:endParaRPr sz="2400" i="1" dirty="0"/>
          </a:p>
          <a:p>
            <a:pPr marL="457200" lvl="0" indent="-342900" algn="l" rtl="0">
              <a:spcBef>
                <a:spcPts val="1800"/>
              </a:spcBef>
              <a:spcAft>
                <a:spcPts val="0"/>
              </a:spcAft>
              <a:buSzPts val="1800"/>
              <a:buChar char="•"/>
            </a:pPr>
            <a:r>
              <a:rPr lang="en-US" sz="2400" dirty="0">
                <a:solidFill>
                  <a:schemeClr val="accent3">
                    <a:lumMod val="75000"/>
                  </a:schemeClr>
                </a:solidFill>
              </a:rPr>
              <a:t>Good terms </a:t>
            </a:r>
            <a:r>
              <a:rPr lang="en-US" sz="2400" dirty="0"/>
              <a:t>of trade:  I trade one George Brett </a:t>
            </a:r>
            <a:r>
              <a:rPr lang="en-US" sz="2400" dirty="0">
                <a:solidFill>
                  <a:srgbClr val="FF0000"/>
                </a:solidFill>
              </a:rPr>
              <a:t>(Export) </a:t>
            </a:r>
            <a:r>
              <a:rPr lang="en-US" sz="2400" dirty="0"/>
              <a:t>and get a Rickey Henderson from a friend </a:t>
            </a:r>
            <a:r>
              <a:rPr lang="en-US" sz="2400" dirty="0">
                <a:solidFill>
                  <a:srgbClr val="FF0000"/>
                </a:solidFill>
              </a:rPr>
              <a:t>(Import)</a:t>
            </a:r>
            <a:endParaRPr sz="2400" dirty="0">
              <a:solidFill>
                <a:srgbClr val="FF0000"/>
              </a:solidFill>
            </a:endParaRPr>
          </a:p>
          <a:p>
            <a:pPr marL="457200" lvl="0" indent="-342900" algn="l" rtl="0">
              <a:spcBef>
                <a:spcPts val="0"/>
              </a:spcBef>
              <a:spcAft>
                <a:spcPts val="0"/>
              </a:spcAft>
              <a:buSzPts val="1800"/>
              <a:buChar char="•"/>
            </a:pPr>
            <a:r>
              <a:rPr lang="en-US" sz="2400" dirty="0">
                <a:solidFill>
                  <a:schemeClr val="accent3">
                    <a:lumMod val="75000"/>
                  </a:schemeClr>
                </a:solidFill>
              </a:rPr>
              <a:t>Bad terms </a:t>
            </a:r>
            <a:r>
              <a:rPr lang="en-US" sz="2400" dirty="0"/>
              <a:t>of trade:  I need to trade a George Brett, Dwight Gooden and a Don Mattingly </a:t>
            </a:r>
            <a:r>
              <a:rPr lang="en-US" sz="2400" dirty="0">
                <a:solidFill>
                  <a:srgbClr val="FF0000"/>
                </a:solidFill>
              </a:rPr>
              <a:t>(Exports) </a:t>
            </a:r>
            <a:r>
              <a:rPr lang="en-US" sz="2400" dirty="0"/>
              <a:t>for a Rickey Henderson </a:t>
            </a:r>
            <a:r>
              <a:rPr lang="en-US" sz="2400" dirty="0">
                <a:solidFill>
                  <a:srgbClr val="FF0000"/>
                </a:solidFill>
              </a:rPr>
              <a:t>(Import)</a:t>
            </a:r>
            <a:endParaRPr sz="2400"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5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99" name="Google Shape;399;p5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9"/>
          <p:cNvSpPr txBox="1">
            <a:spLocks noGrp="1"/>
          </p:cNvSpPr>
          <p:nvPr>
            <p:ph type="title"/>
          </p:nvPr>
        </p:nvSpPr>
        <p:spPr>
          <a:xfrm>
            <a:off x="2361304" y="775144"/>
            <a:ext cx="7854000" cy="61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000" dirty="0"/>
              <a:t>Terms of Trade</a:t>
            </a:r>
            <a:endParaRPr sz="5000" dirty="0"/>
          </a:p>
        </p:txBody>
      </p:sp>
      <p:sp>
        <p:nvSpPr>
          <p:cNvPr id="406" name="Google Shape;406;p59"/>
          <p:cNvSpPr txBox="1">
            <a:spLocks noGrp="1"/>
          </p:cNvSpPr>
          <p:nvPr>
            <p:ph type="body" idx="1"/>
          </p:nvPr>
        </p:nvSpPr>
        <p:spPr>
          <a:xfrm>
            <a:off x="335250" y="2196730"/>
            <a:ext cx="8473500" cy="186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to calculate terms of trade?</a:t>
            </a:r>
            <a:endParaRPr dirty="0"/>
          </a:p>
          <a:p>
            <a:pPr marL="457200" lvl="0" indent="-342900" algn="l" rtl="0">
              <a:spcBef>
                <a:spcPts val="0"/>
              </a:spcBef>
              <a:spcAft>
                <a:spcPts val="0"/>
              </a:spcAft>
              <a:buClr>
                <a:srgbClr val="38761D"/>
              </a:buClr>
              <a:buSzPts val="1800"/>
              <a:buChar char="•"/>
            </a:pPr>
            <a:r>
              <a:rPr lang="en-US" b="1" dirty="0">
                <a:solidFill>
                  <a:schemeClr val="tx1"/>
                </a:solidFill>
              </a:rPr>
              <a:t>Determine</a:t>
            </a:r>
            <a:r>
              <a:rPr lang="en-US" dirty="0">
                <a:solidFill>
                  <a:schemeClr val="tx1"/>
                </a:solidFill>
              </a:rPr>
              <a:t> which nation has comparative advantage by calculating </a:t>
            </a:r>
            <a:r>
              <a:rPr lang="en-US" dirty="0">
                <a:solidFill>
                  <a:schemeClr val="accent3">
                    <a:lumMod val="75000"/>
                  </a:schemeClr>
                </a:solidFill>
              </a:rPr>
              <a:t>opportunity costs</a:t>
            </a:r>
            <a:endParaRPr dirty="0">
              <a:solidFill>
                <a:schemeClr val="accent3">
                  <a:lumMod val="75000"/>
                </a:schemeClr>
              </a:solidFill>
            </a:endParaRPr>
          </a:p>
          <a:p>
            <a:pPr marL="457200" lvl="0" indent="-342900" algn="l" rtl="0">
              <a:spcBef>
                <a:spcPts val="0"/>
              </a:spcBef>
              <a:spcAft>
                <a:spcPts val="0"/>
              </a:spcAft>
              <a:buClr>
                <a:srgbClr val="38761D"/>
              </a:buClr>
              <a:buSzPts val="1800"/>
              <a:buChar char="•"/>
            </a:pPr>
            <a:r>
              <a:rPr lang="en-US" b="1" dirty="0">
                <a:solidFill>
                  <a:schemeClr val="tx1"/>
                </a:solidFill>
              </a:rPr>
              <a:t>Assume</a:t>
            </a:r>
            <a:r>
              <a:rPr lang="en-US" dirty="0">
                <a:solidFill>
                  <a:schemeClr val="tx1"/>
                </a:solidFill>
              </a:rPr>
              <a:t> that each nation will specialize in what it has a </a:t>
            </a:r>
            <a:r>
              <a:rPr lang="en-US" dirty="0">
                <a:solidFill>
                  <a:schemeClr val="accent3">
                    <a:lumMod val="75000"/>
                  </a:schemeClr>
                </a:solidFill>
              </a:rPr>
              <a:t>comparative advantage </a:t>
            </a:r>
            <a:r>
              <a:rPr lang="en-US" dirty="0">
                <a:solidFill>
                  <a:schemeClr val="tx1"/>
                </a:solidFill>
              </a:rPr>
              <a:t>in</a:t>
            </a:r>
            <a:endParaRPr dirty="0">
              <a:solidFill>
                <a:schemeClr val="tx1"/>
              </a:solidFill>
            </a:endParaRPr>
          </a:p>
          <a:p>
            <a:pPr marL="457200" lvl="0" indent="-342900" algn="l" rtl="0">
              <a:spcBef>
                <a:spcPts val="0"/>
              </a:spcBef>
              <a:spcAft>
                <a:spcPts val="0"/>
              </a:spcAft>
              <a:buClr>
                <a:srgbClr val="38761D"/>
              </a:buClr>
              <a:buSzPts val="1800"/>
              <a:buChar char="•"/>
            </a:pPr>
            <a:r>
              <a:rPr lang="en-US" b="1" dirty="0">
                <a:solidFill>
                  <a:schemeClr val="tx1"/>
                </a:solidFill>
              </a:rPr>
              <a:t>Assume</a:t>
            </a:r>
            <a:r>
              <a:rPr lang="en-US" dirty="0">
                <a:solidFill>
                  <a:schemeClr val="tx1"/>
                </a:solidFill>
              </a:rPr>
              <a:t> that the nations will </a:t>
            </a:r>
            <a:r>
              <a:rPr lang="en-US" dirty="0">
                <a:solidFill>
                  <a:schemeClr val="accent3">
                    <a:lumMod val="75000"/>
                  </a:schemeClr>
                </a:solidFill>
              </a:rPr>
              <a:t>trade</a:t>
            </a:r>
            <a:r>
              <a:rPr lang="en-US" dirty="0">
                <a:solidFill>
                  <a:schemeClr val="tx1"/>
                </a:solidFill>
              </a:rPr>
              <a:t> with each other</a:t>
            </a:r>
            <a:endParaRPr dirty="0">
              <a:solidFill>
                <a:schemeClr val="tx1"/>
              </a:solidFill>
            </a:endParaRPr>
          </a:p>
          <a:p>
            <a:pPr marL="457200" lvl="0" indent="-342900" algn="l" rtl="0">
              <a:spcBef>
                <a:spcPts val="0"/>
              </a:spcBef>
              <a:spcAft>
                <a:spcPts val="0"/>
              </a:spcAft>
              <a:buClr>
                <a:srgbClr val="38761D"/>
              </a:buClr>
              <a:buSzPts val="1800"/>
              <a:buChar char="•"/>
            </a:pPr>
            <a:r>
              <a:rPr lang="en-US" b="1" dirty="0">
                <a:solidFill>
                  <a:schemeClr val="tx1"/>
                </a:solidFill>
              </a:rPr>
              <a:t>Determine</a:t>
            </a:r>
            <a:r>
              <a:rPr lang="en-US" dirty="0">
                <a:solidFill>
                  <a:schemeClr val="tx1"/>
                </a:solidFill>
              </a:rPr>
              <a:t> how much of each product will be exchanged after </a:t>
            </a:r>
            <a:r>
              <a:rPr lang="en-US" dirty="0">
                <a:solidFill>
                  <a:schemeClr val="accent3">
                    <a:lumMod val="75000"/>
                  </a:schemeClr>
                </a:solidFill>
              </a:rPr>
              <a:t>specializing and trading</a:t>
            </a:r>
            <a:r>
              <a:rPr lang="en-US" dirty="0">
                <a:solidFill>
                  <a:schemeClr val="tx1"/>
                </a:solidFill>
              </a:rPr>
              <a:t>.  That is our terms of trade.</a:t>
            </a:r>
            <a:endParaRPr dirty="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aphicFrame>
        <p:nvGraphicFramePr>
          <p:cNvPr id="412" name="Google Shape;412;p60"/>
          <p:cNvGraphicFramePr/>
          <p:nvPr>
            <p:extLst>
              <p:ext uri="{D42A27DB-BD31-4B8C-83A1-F6EECF244321}">
                <p14:modId xmlns:p14="http://schemas.microsoft.com/office/powerpoint/2010/main" val="1883359007"/>
              </p:ext>
            </p:extLst>
          </p:nvPr>
        </p:nvGraphicFramePr>
        <p:xfrm>
          <a:off x="2202250" y="1139045"/>
          <a:ext cx="4505250" cy="2870405"/>
        </p:xfrm>
        <a:graphic>
          <a:graphicData uri="http://schemas.openxmlformats.org/drawingml/2006/table">
            <a:tbl>
              <a:tblPr>
                <a:noFill/>
                <a:tableStyleId>{44A38BDE-341B-4101-BC24-C824C993AEB5}</a:tableStyleId>
              </a:tblPr>
              <a:tblGrid>
                <a:gridCol w="1501750">
                  <a:extLst>
                    <a:ext uri="{9D8B030D-6E8A-4147-A177-3AD203B41FA5}">
                      <a16:colId xmlns:a16="http://schemas.microsoft.com/office/drawing/2014/main" val="20000"/>
                    </a:ext>
                  </a:extLst>
                </a:gridCol>
                <a:gridCol w="1501750">
                  <a:extLst>
                    <a:ext uri="{9D8B030D-6E8A-4147-A177-3AD203B41FA5}">
                      <a16:colId xmlns:a16="http://schemas.microsoft.com/office/drawing/2014/main" val="20001"/>
                    </a:ext>
                  </a:extLst>
                </a:gridCol>
                <a:gridCol w="1501750">
                  <a:extLst>
                    <a:ext uri="{9D8B030D-6E8A-4147-A177-3AD203B41FA5}">
                      <a16:colId xmlns:a16="http://schemas.microsoft.com/office/drawing/2014/main" val="20002"/>
                    </a:ext>
                  </a:extLst>
                </a:gridCol>
              </a:tblGrid>
              <a:tr h="645425">
                <a:tc>
                  <a:txBody>
                    <a:bodyPr/>
                    <a:lstStyle/>
                    <a:p>
                      <a:pPr marL="0" lvl="0" indent="0" algn="l" rtl="0">
                        <a:spcBef>
                          <a:spcPts val="0"/>
                        </a:spcBef>
                        <a:spcAft>
                          <a:spcPts val="0"/>
                        </a:spcAft>
                        <a:buNone/>
                      </a:pPr>
                      <a:endParaRPr sz="2000"/>
                    </a:p>
                  </a:txBody>
                  <a:tcPr marL="91425" marR="91425" marT="91425" marB="91425"/>
                </a:tc>
                <a:tc>
                  <a:txBody>
                    <a:bodyPr/>
                    <a:lstStyle/>
                    <a:p>
                      <a:pPr marL="0" lvl="0" indent="0" algn="ctr" rtl="0">
                        <a:spcBef>
                          <a:spcPts val="0"/>
                        </a:spcBef>
                        <a:spcAft>
                          <a:spcPts val="0"/>
                        </a:spcAft>
                        <a:buNone/>
                      </a:pPr>
                      <a:r>
                        <a:rPr lang="en-US" sz="2400"/>
                        <a:t>SPAIN</a:t>
                      </a:r>
                      <a:endParaRPr sz="2400"/>
                    </a:p>
                  </a:txBody>
                  <a:tcPr marL="91425" marR="91425" marT="91425" marB="91425">
                    <a:lnB w="9525" cap="flat" cmpd="sng">
                      <a:solidFill>
                        <a:srgbClr val="FFFF00"/>
                      </a:solidFill>
                      <a:prstDash val="solid"/>
                      <a:round/>
                      <a:headEnd type="none" w="sm" len="sm"/>
                      <a:tailEnd type="none" w="sm" len="sm"/>
                    </a:lnB>
                  </a:tcPr>
                </a:tc>
                <a:tc>
                  <a:txBody>
                    <a:bodyPr/>
                    <a:lstStyle/>
                    <a:p>
                      <a:pPr marL="0" lvl="0" indent="0" algn="ctr" rtl="0">
                        <a:spcBef>
                          <a:spcPts val="0"/>
                        </a:spcBef>
                        <a:spcAft>
                          <a:spcPts val="0"/>
                        </a:spcAft>
                        <a:buNone/>
                      </a:pPr>
                      <a:r>
                        <a:rPr lang="en-US" sz="2400"/>
                        <a:t>ITALY</a:t>
                      </a:r>
                      <a:endParaRPr sz="2400"/>
                    </a:p>
                  </a:txBody>
                  <a:tcPr marL="91425" marR="91425" marT="91425" marB="91425"/>
                </a:tc>
                <a:extLst>
                  <a:ext uri="{0D108BD9-81ED-4DB2-BD59-A6C34878D82A}">
                    <a16:rowId xmlns:a16="http://schemas.microsoft.com/office/drawing/2014/main" val="10000"/>
                  </a:ext>
                </a:extLst>
              </a:tr>
              <a:tr h="645425">
                <a:tc>
                  <a:txBody>
                    <a:bodyPr/>
                    <a:lstStyle/>
                    <a:p>
                      <a:pPr marL="0" lvl="0" indent="0" algn="ctr" rtl="0">
                        <a:spcBef>
                          <a:spcPts val="0"/>
                        </a:spcBef>
                        <a:spcAft>
                          <a:spcPts val="0"/>
                        </a:spcAft>
                        <a:buNone/>
                      </a:pPr>
                      <a:endParaRPr sz="2400"/>
                    </a:p>
                    <a:p>
                      <a:pPr marL="0" lvl="0" indent="0" algn="ctr" rtl="0">
                        <a:spcBef>
                          <a:spcPts val="0"/>
                        </a:spcBef>
                        <a:spcAft>
                          <a:spcPts val="0"/>
                        </a:spcAft>
                        <a:buNone/>
                      </a:pPr>
                      <a:r>
                        <a:rPr lang="en-US" sz="2400"/>
                        <a:t>WINE</a:t>
                      </a:r>
                      <a:endParaRPr sz="2400"/>
                    </a:p>
                  </a:txBody>
                  <a:tcPr marL="91425" marR="91425" marT="91425" marB="91425">
                    <a:lnR w="9525" cap="flat" cmpd="sng">
                      <a:solidFill>
                        <a:srgbClr val="FFFF00"/>
                      </a:solidFill>
                      <a:prstDash val="solid"/>
                      <a:round/>
                      <a:headEnd type="none" w="sm" len="sm"/>
                      <a:tailEnd type="none" w="sm" len="sm"/>
                    </a:lnR>
                  </a:tcPr>
                </a:tc>
                <a:tc>
                  <a:txBody>
                    <a:bodyPr/>
                    <a:lstStyle/>
                    <a:p>
                      <a:pPr marL="0" lvl="0" indent="0" algn="ctr" rtl="0">
                        <a:spcBef>
                          <a:spcPts val="0"/>
                        </a:spcBef>
                        <a:spcAft>
                          <a:spcPts val="0"/>
                        </a:spcAft>
                        <a:buNone/>
                      </a:pPr>
                      <a:endParaRPr sz="2500"/>
                    </a:p>
                    <a:p>
                      <a:pPr marL="0" lvl="0" indent="0" algn="ctr" rtl="0">
                        <a:spcBef>
                          <a:spcPts val="0"/>
                        </a:spcBef>
                        <a:spcAft>
                          <a:spcPts val="0"/>
                        </a:spcAft>
                        <a:buNone/>
                      </a:pPr>
                      <a:r>
                        <a:rPr lang="en-US" sz="2500">
                          <a:highlight>
                            <a:srgbClr val="00FFFF"/>
                          </a:highlight>
                        </a:rPr>
                        <a:t>200</a:t>
                      </a:r>
                      <a:endParaRPr sz="2500">
                        <a:highlight>
                          <a:srgbClr val="00FFFF"/>
                        </a:highlight>
                      </a:endParaRPr>
                    </a:p>
                  </a:txBody>
                  <a:tcPr marL="91425" marR="91425" marT="91425" marB="91425">
                    <a:lnL w="9525" cap="flat" cmpd="sng">
                      <a:solidFill>
                        <a:srgbClr val="FFFF00"/>
                      </a:solidFill>
                      <a:prstDash val="solid"/>
                      <a:round/>
                      <a:headEnd type="none" w="sm" len="sm"/>
                      <a:tailEnd type="none" w="sm" len="sm"/>
                    </a:lnL>
                    <a:lnR w="9525" cap="flat" cmpd="sng">
                      <a:solidFill>
                        <a:srgbClr val="FFFF00"/>
                      </a:solidFill>
                      <a:prstDash val="solid"/>
                      <a:round/>
                      <a:headEnd type="none" w="sm" len="sm"/>
                      <a:tailEnd type="none" w="sm" len="sm"/>
                    </a:lnR>
                    <a:lnT w="9525" cap="flat" cmpd="sng">
                      <a:solidFill>
                        <a:srgbClr val="FFFF00"/>
                      </a:solidFill>
                      <a:prstDash val="solid"/>
                      <a:round/>
                      <a:headEnd type="none" w="sm" len="sm"/>
                      <a:tailEnd type="none" w="sm" len="sm"/>
                    </a:lnT>
                    <a:lnB w="9525" cap="flat" cmpd="sng">
                      <a:solidFill>
                        <a:srgbClr val="FFFF00"/>
                      </a:solidFill>
                      <a:prstDash val="solid"/>
                      <a:round/>
                      <a:headEnd type="none" w="sm" len="sm"/>
                      <a:tailEnd type="none" w="sm" len="sm"/>
                    </a:lnB>
                  </a:tcPr>
                </a:tc>
                <a:tc>
                  <a:txBody>
                    <a:bodyPr/>
                    <a:lstStyle/>
                    <a:p>
                      <a:pPr marL="0" lvl="0" indent="0" algn="ctr" rtl="0">
                        <a:spcBef>
                          <a:spcPts val="0"/>
                        </a:spcBef>
                        <a:spcAft>
                          <a:spcPts val="0"/>
                        </a:spcAft>
                        <a:buNone/>
                      </a:pPr>
                      <a:endParaRPr sz="2500"/>
                    </a:p>
                    <a:p>
                      <a:pPr marL="0" lvl="0" indent="0" algn="ctr" rtl="0">
                        <a:spcBef>
                          <a:spcPts val="0"/>
                        </a:spcBef>
                        <a:spcAft>
                          <a:spcPts val="0"/>
                        </a:spcAft>
                        <a:buNone/>
                      </a:pPr>
                      <a:r>
                        <a:rPr lang="en-US" sz="2500"/>
                        <a:t>100</a:t>
                      </a:r>
                      <a:endParaRPr sz="2500"/>
                    </a:p>
                  </a:txBody>
                  <a:tcPr marL="91425" marR="91425" marT="91425" marB="91425">
                    <a:lnL w="9525" cap="flat" cmpd="sng">
                      <a:solidFill>
                        <a:srgbClr val="FFFF00"/>
                      </a:solidFill>
                      <a:prstDash val="solid"/>
                      <a:round/>
                      <a:headEnd type="none" w="sm" len="sm"/>
                      <a:tailEnd type="none" w="sm" len="sm"/>
                    </a:lnL>
                  </a:tcPr>
                </a:tc>
                <a:extLst>
                  <a:ext uri="{0D108BD9-81ED-4DB2-BD59-A6C34878D82A}">
                    <a16:rowId xmlns:a16="http://schemas.microsoft.com/office/drawing/2014/main" val="10001"/>
                  </a:ext>
                </a:extLst>
              </a:tr>
              <a:tr h="645425">
                <a:tc>
                  <a:txBody>
                    <a:bodyPr/>
                    <a:lstStyle/>
                    <a:p>
                      <a:pPr marL="0" lvl="0" indent="0" algn="ctr" rtl="0">
                        <a:spcBef>
                          <a:spcPts val="0"/>
                        </a:spcBef>
                        <a:spcAft>
                          <a:spcPts val="0"/>
                        </a:spcAft>
                        <a:buNone/>
                      </a:pPr>
                      <a:endParaRPr sz="2400"/>
                    </a:p>
                    <a:p>
                      <a:pPr marL="0" lvl="0" indent="0" algn="ctr" rtl="0">
                        <a:spcBef>
                          <a:spcPts val="0"/>
                        </a:spcBef>
                        <a:spcAft>
                          <a:spcPts val="0"/>
                        </a:spcAft>
                        <a:buNone/>
                      </a:pPr>
                      <a:r>
                        <a:rPr lang="en-US" sz="2400"/>
                        <a:t>OLIVE OIL</a:t>
                      </a:r>
                      <a:endParaRPr sz="2400"/>
                    </a:p>
                  </a:txBody>
                  <a:tcPr marL="91425" marR="91425" marT="91425" marB="91425"/>
                </a:tc>
                <a:tc>
                  <a:txBody>
                    <a:bodyPr/>
                    <a:lstStyle/>
                    <a:p>
                      <a:pPr marL="0" lvl="0" indent="0" algn="ctr" rtl="0">
                        <a:spcBef>
                          <a:spcPts val="0"/>
                        </a:spcBef>
                        <a:spcAft>
                          <a:spcPts val="0"/>
                        </a:spcAft>
                        <a:buNone/>
                      </a:pPr>
                      <a:endParaRPr sz="2500"/>
                    </a:p>
                    <a:p>
                      <a:pPr marL="0" lvl="0" indent="0" algn="ctr" rtl="0">
                        <a:spcBef>
                          <a:spcPts val="0"/>
                        </a:spcBef>
                        <a:spcAft>
                          <a:spcPts val="0"/>
                        </a:spcAft>
                        <a:buNone/>
                      </a:pPr>
                      <a:r>
                        <a:rPr lang="en-US" sz="2500"/>
                        <a:t>400</a:t>
                      </a:r>
                      <a:endParaRPr sz="2500"/>
                    </a:p>
                  </a:txBody>
                  <a:tcPr marL="91425" marR="91425" marT="91425" marB="91425">
                    <a:lnT w="9525" cap="flat" cmpd="sng">
                      <a:solidFill>
                        <a:srgbClr val="FFFF00"/>
                      </a:solidFill>
                      <a:prstDash val="solid"/>
                      <a:round/>
                      <a:headEnd type="none" w="sm" len="sm"/>
                      <a:tailEnd type="none" w="sm" len="sm"/>
                    </a:lnT>
                  </a:tcPr>
                </a:tc>
                <a:tc>
                  <a:txBody>
                    <a:bodyPr/>
                    <a:lstStyle/>
                    <a:p>
                      <a:pPr marL="0" lvl="0" indent="0" algn="ctr" rtl="0">
                        <a:spcBef>
                          <a:spcPts val="0"/>
                        </a:spcBef>
                        <a:spcAft>
                          <a:spcPts val="0"/>
                        </a:spcAft>
                        <a:buNone/>
                      </a:pPr>
                      <a:endParaRPr sz="2500" dirty="0"/>
                    </a:p>
                    <a:p>
                      <a:pPr marL="0" lvl="0" indent="0" algn="ctr" rtl="0">
                        <a:spcBef>
                          <a:spcPts val="0"/>
                        </a:spcBef>
                        <a:spcAft>
                          <a:spcPts val="0"/>
                        </a:spcAft>
                        <a:buNone/>
                      </a:pPr>
                      <a:r>
                        <a:rPr lang="en-US" sz="2500" dirty="0">
                          <a:highlight>
                            <a:srgbClr val="00FFFF"/>
                          </a:highlight>
                        </a:rPr>
                        <a:t>500</a:t>
                      </a:r>
                      <a:endParaRPr sz="2500" dirty="0">
                        <a:highlight>
                          <a:srgbClr val="00FFFF"/>
                        </a:highlight>
                      </a:endParaRPr>
                    </a:p>
                  </a:txBody>
                  <a:tcPr marL="91425" marR="91425" marT="91425" marB="91425"/>
                </a:tc>
                <a:extLst>
                  <a:ext uri="{0D108BD9-81ED-4DB2-BD59-A6C34878D82A}">
                    <a16:rowId xmlns:a16="http://schemas.microsoft.com/office/drawing/2014/main" val="10002"/>
                  </a:ext>
                </a:extLst>
              </a:tr>
            </a:tbl>
          </a:graphicData>
        </a:graphic>
      </p:graphicFrame>
      <p:sp>
        <p:nvSpPr>
          <p:cNvPr id="413" name="Google Shape;413;p60"/>
          <p:cNvSpPr txBox="1"/>
          <p:nvPr/>
        </p:nvSpPr>
        <p:spPr>
          <a:xfrm>
            <a:off x="470425" y="4009450"/>
            <a:ext cx="7968900" cy="25860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Calibri"/>
              <a:buChar char="●"/>
            </a:pPr>
            <a:r>
              <a:rPr lang="en-US" sz="2600">
                <a:latin typeface="Calibri"/>
                <a:ea typeface="Calibri"/>
                <a:cs typeface="Calibri"/>
                <a:sym typeface="Calibri"/>
              </a:rPr>
              <a:t>Who has comparative advantage in wine?</a:t>
            </a:r>
            <a:endParaRPr sz="2600">
              <a:latin typeface="Calibri"/>
              <a:ea typeface="Calibri"/>
              <a:cs typeface="Calibri"/>
              <a:sym typeface="Calibri"/>
            </a:endParaRPr>
          </a:p>
          <a:p>
            <a:pPr marL="914400" lvl="1" indent="-393700" algn="l" rtl="0">
              <a:spcBef>
                <a:spcPts val="0"/>
              </a:spcBef>
              <a:spcAft>
                <a:spcPts val="0"/>
              </a:spcAft>
              <a:buSzPts val="2600"/>
              <a:buFont typeface="Calibri"/>
              <a:buChar char="○"/>
            </a:pPr>
            <a:r>
              <a:rPr lang="en-US" sz="2600">
                <a:highlight>
                  <a:srgbClr val="FFFF00"/>
                </a:highlight>
                <a:latin typeface="Calibri"/>
                <a:ea typeface="Calibri"/>
                <a:cs typeface="Calibri"/>
                <a:sym typeface="Calibri"/>
              </a:rPr>
              <a:t>Spain =  400 olive oil / 200 wine = 2</a:t>
            </a:r>
            <a:endParaRPr sz="2600">
              <a:highlight>
                <a:srgbClr val="FFFF00"/>
              </a:highlight>
              <a:latin typeface="Calibri"/>
              <a:ea typeface="Calibri"/>
              <a:cs typeface="Calibri"/>
              <a:sym typeface="Calibri"/>
            </a:endParaRPr>
          </a:p>
          <a:p>
            <a:pPr marL="914400" lvl="1" indent="-393700" algn="l" rtl="0">
              <a:spcBef>
                <a:spcPts val="0"/>
              </a:spcBef>
              <a:spcAft>
                <a:spcPts val="0"/>
              </a:spcAft>
              <a:buSzPts val="2600"/>
              <a:buFont typeface="Calibri"/>
              <a:buChar char="○"/>
            </a:pPr>
            <a:r>
              <a:rPr lang="en-US" sz="2600">
                <a:latin typeface="Calibri"/>
                <a:ea typeface="Calibri"/>
                <a:cs typeface="Calibri"/>
                <a:sym typeface="Calibri"/>
              </a:rPr>
              <a:t>Italy = 500 olive oil / 100 wine = 5</a:t>
            </a:r>
            <a:endParaRPr sz="260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US" sz="2600">
                <a:latin typeface="Calibri"/>
                <a:ea typeface="Calibri"/>
                <a:cs typeface="Calibri"/>
                <a:sym typeface="Calibri"/>
              </a:rPr>
              <a:t>Who has comparative advantage in olive oil?</a:t>
            </a:r>
            <a:endParaRPr sz="2600">
              <a:latin typeface="Calibri"/>
              <a:ea typeface="Calibri"/>
              <a:cs typeface="Calibri"/>
              <a:sym typeface="Calibri"/>
            </a:endParaRPr>
          </a:p>
          <a:p>
            <a:pPr marL="914400" lvl="1" indent="-393700" algn="l" rtl="0">
              <a:spcBef>
                <a:spcPts val="0"/>
              </a:spcBef>
              <a:spcAft>
                <a:spcPts val="0"/>
              </a:spcAft>
              <a:buSzPts val="2600"/>
              <a:buFont typeface="Calibri"/>
              <a:buChar char="○"/>
            </a:pPr>
            <a:r>
              <a:rPr lang="en-US" sz="2600">
                <a:latin typeface="Calibri"/>
                <a:ea typeface="Calibri"/>
                <a:cs typeface="Calibri"/>
                <a:sym typeface="Calibri"/>
              </a:rPr>
              <a:t>Spain = 200 wine / 400 olive oil = .5</a:t>
            </a:r>
            <a:endParaRPr sz="2600">
              <a:latin typeface="Calibri"/>
              <a:ea typeface="Calibri"/>
              <a:cs typeface="Calibri"/>
              <a:sym typeface="Calibri"/>
            </a:endParaRPr>
          </a:p>
          <a:p>
            <a:pPr marL="914400" lvl="1" indent="-393700" algn="l" rtl="0">
              <a:spcBef>
                <a:spcPts val="0"/>
              </a:spcBef>
              <a:spcAft>
                <a:spcPts val="0"/>
              </a:spcAft>
              <a:buSzPts val="2600"/>
              <a:buFont typeface="Calibri"/>
              <a:buChar char="○"/>
            </a:pPr>
            <a:r>
              <a:rPr lang="en-US" sz="2600">
                <a:highlight>
                  <a:srgbClr val="FFFF00"/>
                </a:highlight>
                <a:latin typeface="Calibri"/>
                <a:ea typeface="Calibri"/>
                <a:cs typeface="Calibri"/>
                <a:sym typeface="Calibri"/>
              </a:rPr>
              <a:t>Italy = 100 wine / 500 olive oil = .20</a:t>
            </a:r>
            <a:endParaRPr sz="2600">
              <a:highlight>
                <a:srgbClr val="FFFF00"/>
              </a:highlight>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1"/>
          <p:cNvSpPr txBox="1">
            <a:spLocks noGrp="1"/>
          </p:cNvSpPr>
          <p:nvPr>
            <p:ph type="title"/>
          </p:nvPr>
        </p:nvSpPr>
        <p:spPr>
          <a:xfrm>
            <a:off x="2006302" y="785901"/>
            <a:ext cx="7854000" cy="61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000" dirty="0"/>
              <a:t>Terms of Trade</a:t>
            </a:r>
            <a:endParaRPr sz="5000" dirty="0"/>
          </a:p>
        </p:txBody>
      </p:sp>
      <p:sp>
        <p:nvSpPr>
          <p:cNvPr id="420" name="Google Shape;420;p61"/>
          <p:cNvSpPr txBox="1">
            <a:spLocks noGrp="1"/>
          </p:cNvSpPr>
          <p:nvPr>
            <p:ph type="body" idx="1"/>
          </p:nvPr>
        </p:nvSpPr>
        <p:spPr>
          <a:xfrm>
            <a:off x="190480" y="2261276"/>
            <a:ext cx="8473500" cy="18642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Clr>
                <a:srgbClr val="38761D"/>
              </a:buClr>
              <a:buSzPts val="1800"/>
              <a:buChar char="•"/>
            </a:pPr>
            <a:r>
              <a:rPr lang="en-US" dirty="0"/>
              <a:t>Spain specializes in wine and can produce 200 million gallons </a:t>
            </a:r>
            <a:endParaRPr dirty="0"/>
          </a:p>
          <a:p>
            <a:pPr marL="457200" lvl="0" indent="-342900" algn="l" rtl="0">
              <a:spcBef>
                <a:spcPts val="0"/>
              </a:spcBef>
              <a:spcAft>
                <a:spcPts val="0"/>
              </a:spcAft>
              <a:buSzPts val="1800"/>
              <a:buChar char="•"/>
            </a:pPr>
            <a:r>
              <a:rPr lang="en-US" dirty="0"/>
              <a:t>Italy specializes in olive oil and can produce 500 million gallons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Terms of trade for Spain    </a:t>
            </a:r>
            <a:r>
              <a:rPr lang="en-US" dirty="0">
                <a:solidFill>
                  <a:srgbClr val="FF0000"/>
                </a:solidFill>
              </a:rPr>
              <a:t>200 wine:    500 olive oil</a:t>
            </a:r>
            <a:endParaRPr dirty="0">
              <a:solidFill>
                <a:srgbClr val="FF0000"/>
              </a:solidFill>
            </a:endParaRPr>
          </a:p>
          <a:p>
            <a:pPr marL="0" lvl="0" indent="0" algn="l" rtl="0">
              <a:spcBef>
                <a:spcPts val="0"/>
              </a:spcBef>
              <a:spcAft>
                <a:spcPts val="0"/>
              </a:spcAft>
              <a:buNone/>
            </a:pPr>
            <a:r>
              <a:rPr lang="en-US" b="1" dirty="0"/>
              <a:t>Terms of trade for Italy      </a:t>
            </a:r>
            <a:r>
              <a:rPr lang="en-US" dirty="0">
                <a:solidFill>
                  <a:srgbClr val="FF0000"/>
                </a:solidFill>
              </a:rPr>
              <a:t>500 olive oil:  200 wine  </a:t>
            </a:r>
            <a:r>
              <a:rPr lang="en-US" dirty="0"/>
              <a:t> </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2"/>
          <p:cNvSpPr txBox="1">
            <a:spLocks noGrp="1"/>
          </p:cNvSpPr>
          <p:nvPr>
            <p:ph type="title"/>
          </p:nvPr>
        </p:nvSpPr>
        <p:spPr>
          <a:xfrm>
            <a:off x="2339788" y="742870"/>
            <a:ext cx="7854000" cy="61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000" dirty="0"/>
              <a:t>Terms of Trade</a:t>
            </a:r>
            <a:endParaRPr sz="5000" dirty="0"/>
          </a:p>
        </p:txBody>
      </p:sp>
      <p:sp>
        <p:nvSpPr>
          <p:cNvPr id="427" name="Google Shape;427;p62"/>
          <p:cNvSpPr txBox="1">
            <a:spLocks noGrp="1"/>
          </p:cNvSpPr>
          <p:nvPr>
            <p:ph type="body" idx="1"/>
          </p:nvPr>
        </p:nvSpPr>
        <p:spPr>
          <a:xfrm>
            <a:off x="367350" y="1353970"/>
            <a:ext cx="8409300" cy="6642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Terms of trade for Spain    </a:t>
            </a:r>
            <a:r>
              <a:rPr lang="en-US" dirty="0">
                <a:solidFill>
                  <a:srgbClr val="FF0000"/>
                </a:solidFill>
              </a:rPr>
              <a:t>200 wine:    500 olive oil</a:t>
            </a:r>
            <a:endParaRPr dirty="0">
              <a:solidFill>
                <a:srgbClr val="FF0000"/>
              </a:solidFill>
            </a:endParaRPr>
          </a:p>
          <a:p>
            <a:pPr marL="0" lvl="0" indent="0" algn="l" rtl="0">
              <a:spcBef>
                <a:spcPts val="0"/>
              </a:spcBef>
              <a:spcAft>
                <a:spcPts val="0"/>
              </a:spcAft>
              <a:buNone/>
            </a:pPr>
            <a:r>
              <a:rPr lang="en-US" b="1" dirty="0"/>
              <a:t>Terms of trade for Italy      </a:t>
            </a:r>
            <a:r>
              <a:rPr lang="en-US" dirty="0">
                <a:solidFill>
                  <a:srgbClr val="FF0000"/>
                </a:solidFill>
              </a:rPr>
              <a:t>500 olive oil:  200 wine </a:t>
            </a:r>
            <a:endParaRPr dirty="0">
              <a:solidFill>
                <a:srgbClr val="FF0000"/>
              </a:solidFill>
            </a:endParaRPr>
          </a:p>
          <a:p>
            <a:pPr marL="0" lvl="0" indent="0" algn="l" rtl="0">
              <a:spcBef>
                <a:spcPts val="0"/>
              </a:spcBef>
              <a:spcAft>
                <a:spcPts val="0"/>
              </a:spcAft>
              <a:buNone/>
            </a:pPr>
            <a:endParaRPr dirty="0">
              <a:solidFill>
                <a:srgbClr val="FF0000"/>
              </a:solidFill>
            </a:endParaRPr>
          </a:p>
          <a:p>
            <a:pPr marL="0" lvl="0" indent="0" algn="l" rtl="0">
              <a:spcBef>
                <a:spcPts val="0"/>
              </a:spcBef>
              <a:spcAft>
                <a:spcPts val="0"/>
              </a:spcAft>
              <a:buNone/>
            </a:pPr>
            <a:r>
              <a:rPr lang="en-US" dirty="0">
                <a:solidFill>
                  <a:srgbClr val="000000"/>
                </a:solidFill>
              </a:rPr>
              <a:t>Suppose the terms of trade changed to </a:t>
            </a:r>
            <a:r>
              <a:rPr lang="en-US" b="1" i="1" dirty="0">
                <a:solidFill>
                  <a:srgbClr val="000000"/>
                </a:solidFill>
              </a:rPr>
              <a:t>400 wine: 500 olive oil</a:t>
            </a:r>
            <a:r>
              <a:rPr lang="en-US" dirty="0">
                <a:solidFill>
                  <a:srgbClr val="000000"/>
                </a:solidFill>
              </a:rPr>
              <a:t>?</a:t>
            </a:r>
            <a:endParaRPr dirty="0">
              <a:solidFill>
                <a:srgbClr val="000000"/>
              </a:solidFill>
            </a:endParaRPr>
          </a:p>
          <a:p>
            <a:pPr marL="0" lvl="0" indent="457200" algn="l" rtl="0">
              <a:spcBef>
                <a:spcPts val="0"/>
              </a:spcBef>
              <a:spcAft>
                <a:spcPts val="0"/>
              </a:spcAft>
              <a:buNone/>
            </a:pPr>
            <a:r>
              <a:rPr lang="en-US" dirty="0">
                <a:solidFill>
                  <a:schemeClr val="accent3">
                    <a:lumMod val="75000"/>
                  </a:schemeClr>
                </a:solidFill>
              </a:rPr>
              <a:t>Would this new terms of trade be advantageous to Spain?   </a:t>
            </a:r>
            <a:r>
              <a:rPr lang="en-US" dirty="0">
                <a:solidFill>
                  <a:srgbClr val="000000"/>
                </a:solidFill>
              </a:rPr>
              <a:t>NO - receiving same olive oil for more wine</a:t>
            </a:r>
            <a:endParaRPr dirty="0">
              <a:solidFill>
                <a:srgbClr val="000000"/>
              </a:solidFill>
            </a:endParaRPr>
          </a:p>
          <a:p>
            <a:pPr marL="0" lvl="0" indent="457200" algn="l" rtl="0">
              <a:spcBef>
                <a:spcPts val="0"/>
              </a:spcBef>
              <a:spcAft>
                <a:spcPts val="0"/>
              </a:spcAft>
              <a:buNone/>
            </a:pPr>
            <a:r>
              <a:rPr lang="en-US" dirty="0">
                <a:solidFill>
                  <a:schemeClr val="accent3">
                    <a:lumMod val="75000"/>
                  </a:schemeClr>
                </a:solidFill>
              </a:rPr>
              <a:t>Would this new terms of trade be advantageous to Italy?    </a:t>
            </a:r>
            <a:r>
              <a:rPr lang="en-US" dirty="0"/>
              <a:t>YES - receiving more wine for same olive oil</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457200" y="9065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dirty="0"/>
              <a:t>Objectives</a:t>
            </a:r>
            <a:endParaRPr sz="5000" b="1" dirty="0"/>
          </a:p>
        </p:txBody>
      </p:sp>
      <p:sp>
        <p:nvSpPr>
          <p:cNvPr id="88" name="Google Shape;88;p18"/>
          <p:cNvSpPr txBox="1">
            <a:spLocks noGrp="1"/>
          </p:cNvSpPr>
          <p:nvPr>
            <p:ph type="body" idx="4294967295"/>
          </p:nvPr>
        </p:nvSpPr>
        <p:spPr>
          <a:xfrm>
            <a:off x="457200" y="1859041"/>
            <a:ext cx="8229600" cy="4175700"/>
          </a:xfrm>
          <a:prstGeom prst="rect">
            <a:avLst/>
          </a:prstGeom>
          <a:noFill/>
          <a:ln>
            <a:noFill/>
          </a:ln>
        </p:spPr>
        <p:txBody>
          <a:bodyPr spcFirstLastPara="1" wrap="square" lIns="91425" tIns="45700" rIns="91425" bIns="45700" anchor="t" anchorCtr="0">
            <a:noAutofit/>
          </a:bodyPr>
          <a:lstStyle/>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analyze</a:t>
            </a:r>
            <a:r>
              <a:rPr lang="en-US" sz="2600" dirty="0"/>
              <a:t> the concepts of absolute and comparative advantage and terms of trade.</a:t>
            </a:r>
            <a:endParaRPr sz="2600" dirty="0"/>
          </a:p>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investigate</a:t>
            </a:r>
            <a:r>
              <a:rPr lang="en-US" sz="2600" dirty="0"/>
              <a:t> resources to construct digital formative and summative assessments to reinforce learning and prepare for the AP test.</a:t>
            </a:r>
            <a:endParaRPr sz="2600" dirty="0"/>
          </a:p>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apply</a:t>
            </a:r>
            <a:r>
              <a:rPr lang="en-US" sz="2600" dirty="0"/>
              <a:t> the concepts of absolute and comparative advantage to real world national and international examples.</a:t>
            </a:r>
            <a:endParaRPr sz="2600" dirty="0"/>
          </a:p>
          <a:p>
            <a:pPr marL="342900" lvl="0" indent="-349250" algn="l" rtl="0">
              <a:spcBef>
                <a:spcPts val="0"/>
              </a:spcBef>
              <a:spcAft>
                <a:spcPts val="0"/>
              </a:spcAft>
              <a:buSzPts val="2600"/>
              <a:buChar char="•"/>
            </a:pPr>
            <a:r>
              <a:rPr lang="en-US" sz="2600" dirty="0"/>
              <a:t>To </a:t>
            </a:r>
            <a:r>
              <a:rPr lang="en-US" sz="2600" dirty="0">
                <a:solidFill>
                  <a:schemeClr val="accent3">
                    <a:lumMod val="75000"/>
                  </a:schemeClr>
                </a:solidFill>
              </a:rPr>
              <a:t>introduce</a:t>
            </a:r>
            <a:r>
              <a:rPr lang="en-US" sz="2600" dirty="0"/>
              <a:t> dynamic learning activities and project ideas to engage students.</a:t>
            </a:r>
            <a:endParaRPr sz="26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 calcmode="lin" valueType="num">
                                      <p:cBhvr additive="base">
                                        <p:cTn id="7" dur="500"/>
                                        <p:tgtEl>
                                          <p:spTgt spid="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 calcmode="lin" valueType="num">
                                      <p:cBhvr additive="base">
                                        <p:cTn id="12" dur="500"/>
                                        <p:tgtEl>
                                          <p:spTgt spid="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 calcmode="lin" valueType="num">
                                      <p:cBhvr additive="base">
                                        <p:cTn id="17" dur="500"/>
                                        <p:tgtEl>
                                          <p:spTgt spid="8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 calcmode="lin" valueType="num">
                                      <p:cBhvr additive="base">
                                        <p:cTn id="22" dur="500"/>
                                        <p:tgtEl>
                                          <p:spTgt spid="8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3"/>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000"/>
              <a:t>Why are terms of trade important in the “real world?”</a:t>
            </a:r>
            <a:endParaRPr sz="3000"/>
          </a:p>
        </p:txBody>
      </p:sp>
      <p:sp>
        <p:nvSpPr>
          <p:cNvPr id="434" name="Google Shape;434;p63"/>
          <p:cNvSpPr txBox="1">
            <a:spLocks noGrp="1"/>
          </p:cNvSpPr>
          <p:nvPr>
            <p:ph type="body" idx="1"/>
          </p:nvPr>
        </p:nvSpPr>
        <p:spPr>
          <a:xfrm>
            <a:off x="213950" y="1982096"/>
            <a:ext cx="6046200" cy="37794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sz="3000" dirty="0"/>
              <a:t>We live in an increasingly </a:t>
            </a:r>
            <a:r>
              <a:rPr lang="en-US" sz="3000" dirty="0">
                <a:solidFill>
                  <a:schemeClr val="accent3">
                    <a:lumMod val="75000"/>
                  </a:schemeClr>
                </a:solidFill>
              </a:rPr>
              <a:t>globalized</a:t>
            </a:r>
            <a:r>
              <a:rPr lang="en-US" sz="3000" dirty="0"/>
              <a:t> interconnected world</a:t>
            </a:r>
            <a:endParaRPr sz="3000" dirty="0"/>
          </a:p>
          <a:p>
            <a:pPr marL="457200" lvl="0" indent="-419100" algn="l" rtl="0">
              <a:spcBef>
                <a:spcPts val="0"/>
              </a:spcBef>
              <a:spcAft>
                <a:spcPts val="0"/>
              </a:spcAft>
              <a:buSzPts val="3000"/>
              <a:buChar char="•"/>
            </a:pPr>
            <a:r>
              <a:rPr lang="en-US" sz="3000" dirty="0"/>
              <a:t>Are nations specializing in goods and services with high value </a:t>
            </a:r>
            <a:r>
              <a:rPr lang="en-US" sz="3000" dirty="0">
                <a:solidFill>
                  <a:schemeClr val="accent3">
                    <a:lumMod val="75000"/>
                  </a:schemeClr>
                </a:solidFill>
              </a:rPr>
              <a:t>relative</a:t>
            </a:r>
            <a:r>
              <a:rPr lang="en-US" sz="3000" dirty="0"/>
              <a:t> to what they are trading for?</a:t>
            </a:r>
            <a:endParaRPr sz="3000" dirty="0"/>
          </a:p>
          <a:p>
            <a:pPr marL="457200" lvl="0" indent="-419100" algn="l" rtl="0">
              <a:spcBef>
                <a:spcPts val="0"/>
              </a:spcBef>
              <a:spcAft>
                <a:spcPts val="0"/>
              </a:spcAft>
              <a:buSzPts val="3000"/>
              <a:buChar char="•"/>
            </a:pPr>
            <a:r>
              <a:rPr lang="en-US" sz="3000" dirty="0"/>
              <a:t>What important decisions need to be made to ensure efficient specialization of </a:t>
            </a:r>
            <a:r>
              <a:rPr lang="en-US" sz="3000" dirty="0">
                <a:solidFill>
                  <a:schemeClr val="accent3">
                    <a:lumMod val="75000"/>
                  </a:schemeClr>
                </a:solidFill>
              </a:rPr>
              <a:t>productive resources</a:t>
            </a:r>
            <a:r>
              <a:rPr lang="en-US" sz="3000" dirty="0"/>
              <a:t>?</a:t>
            </a:r>
            <a:endParaRPr sz="3000" dirty="0"/>
          </a:p>
        </p:txBody>
      </p:sp>
      <p:pic>
        <p:nvPicPr>
          <p:cNvPr id="435" name="Google Shape;435;p63"/>
          <p:cNvPicPr preferRelativeResize="0"/>
          <p:nvPr/>
        </p:nvPicPr>
        <p:blipFill>
          <a:blip r:embed="rId3">
            <a:alphaModFix/>
          </a:blip>
          <a:stretch>
            <a:fillRect/>
          </a:stretch>
        </p:blipFill>
        <p:spPr>
          <a:xfrm>
            <a:off x="6260150" y="3044050"/>
            <a:ext cx="2579049" cy="1806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4"/>
          <p:cNvSpPr txBox="1">
            <a:spLocks noGrp="1"/>
          </p:cNvSpPr>
          <p:nvPr>
            <p:ph type="title"/>
          </p:nvPr>
        </p:nvSpPr>
        <p:spPr>
          <a:xfrm>
            <a:off x="692059" y="965389"/>
            <a:ext cx="7533300" cy="411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Student Problem Sets</a:t>
            </a:r>
            <a:endParaRPr sz="4400" dirty="0"/>
          </a:p>
        </p:txBody>
      </p:sp>
      <p:sp>
        <p:nvSpPr>
          <p:cNvPr id="442" name="Google Shape;442;p64"/>
          <p:cNvSpPr txBox="1">
            <a:spLocks noGrp="1"/>
          </p:cNvSpPr>
          <p:nvPr>
            <p:ph type="body" idx="1"/>
          </p:nvPr>
        </p:nvSpPr>
        <p:spPr>
          <a:xfrm>
            <a:off x="457200" y="2267067"/>
            <a:ext cx="8229600" cy="438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000" u="sng" dirty="0">
                <a:solidFill>
                  <a:schemeClr val="hlink"/>
                </a:solidFill>
                <a:hlinkClick r:id="rId3"/>
              </a:rPr>
              <a:t>https://docs.google.com/document/d/1n7Faugeho1Mqkm8h5srmCD3va-iiYjeAxW6pBMwW_Fg/edit?usp=sharing</a:t>
            </a:r>
            <a:endParaRPr sz="2000" dirty="0"/>
          </a:p>
          <a:p>
            <a:pPr marL="0" lvl="0" indent="0" algn="l" rtl="0">
              <a:spcBef>
                <a:spcPts val="1800"/>
              </a:spcBef>
              <a:spcAft>
                <a:spcPts val="0"/>
              </a:spcAft>
              <a:buNone/>
            </a:pPr>
            <a:r>
              <a:rPr lang="en-US" sz="2000" u="sng" dirty="0">
                <a:solidFill>
                  <a:schemeClr val="hlink"/>
                </a:solidFill>
                <a:hlinkClick r:id="rId4"/>
              </a:rPr>
              <a:t>https://docs.google.com/document/d/1vR58I-M6Xy8RlrGa9oJh3hPq3mNTzpN1KsSdFEYs3QE/edit?usp=sharing</a:t>
            </a:r>
            <a:endParaRPr sz="2000" dirty="0"/>
          </a:p>
          <a:p>
            <a:pPr marL="0" lvl="0" indent="0" algn="l" rtl="0">
              <a:spcBef>
                <a:spcPts val="1800"/>
              </a:spcBef>
              <a:spcAft>
                <a:spcPts val="0"/>
              </a:spcAft>
              <a:buNone/>
            </a:pPr>
            <a:r>
              <a:rPr lang="en-US" sz="2000" u="sng" dirty="0">
                <a:solidFill>
                  <a:schemeClr val="hlink"/>
                </a:solidFill>
                <a:hlinkClick r:id="rId5"/>
              </a:rPr>
              <a:t>https://drive.google.com/file/d/0B3rkKTzIxBXEMEhEdlpWM1FXNDg/view?usp=sharing</a:t>
            </a:r>
            <a:endParaRPr sz="2000" dirty="0"/>
          </a:p>
          <a:p>
            <a:pPr marL="0" lvl="0" indent="0" algn="l" rtl="0">
              <a:spcBef>
                <a:spcPts val="1800"/>
              </a:spcBef>
              <a:spcAft>
                <a:spcPts val="0"/>
              </a:spcAft>
              <a:buNone/>
            </a:pPr>
            <a:r>
              <a:rPr lang="en-US" sz="2000" u="sng" dirty="0">
                <a:solidFill>
                  <a:schemeClr val="hlink"/>
                </a:solidFill>
                <a:hlinkClick r:id="rId6"/>
              </a:rPr>
              <a:t>https://docs.google.com/document/d/1uHwypiXXzNRAEQaXEaCcOzruhBHKgCVt-8DKKTSf3IE/edit?usp=sharing</a:t>
            </a:r>
            <a:endParaRPr sz="2000" dirty="0"/>
          </a:p>
          <a:p>
            <a:pPr marL="0" lvl="0" indent="0" algn="l" rtl="0">
              <a:spcBef>
                <a:spcPts val="1800"/>
              </a:spcBef>
              <a:spcAft>
                <a:spcPts val="0"/>
              </a:spcAft>
              <a:buNone/>
            </a:pPr>
            <a:r>
              <a:rPr lang="en-US" sz="2000" u="sng" dirty="0">
                <a:solidFill>
                  <a:schemeClr val="hlink"/>
                </a:solidFill>
                <a:hlinkClick r:id="rId7"/>
              </a:rPr>
              <a:t>https://docs.google.com/document/d/17jBDsf3NHUG0HyJKhL-CVrG-n1m340i2Ug-b5iMGNY4/edit?usp=sharing</a:t>
            </a:r>
            <a:endParaRPr sz="2000" dirty="0"/>
          </a:p>
          <a:p>
            <a:pPr marL="0" lvl="0" indent="0" algn="l" rtl="0">
              <a:spcBef>
                <a:spcPts val="1800"/>
              </a:spcBef>
              <a:spcAft>
                <a:spcPts val="0"/>
              </a:spcAft>
              <a:buNone/>
            </a:pPr>
            <a:endParaRPr sz="2000" dirty="0"/>
          </a:p>
          <a:p>
            <a:pPr marL="0" lvl="0" indent="0" algn="l" rtl="0">
              <a:spcBef>
                <a:spcPts val="1800"/>
              </a:spcBef>
              <a:spcAft>
                <a:spcPts val="1800"/>
              </a:spcAft>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5"/>
          <p:cNvSpPr txBox="1">
            <a:spLocks noGrp="1"/>
          </p:cNvSpPr>
          <p:nvPr>
            <p:ph type="title"/>
          </p:nvPr>
        </p:nvSpPr>
        <p:spPr>
          <a:xfrm>
            <a:off x="586292" y="62081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Past AP Free Response Questions </a:t>
            </a:r>
            <a:endParaRPr sz="3200" dirty="0"/>
          </a:p>
        </p:txBody>
      </p:sp>
      <p:sp>
        <p:nvSpPr>
          <p:cNvPr id="449" name="Google Shape;449;p65"/>
          <p:cNvSpPr txBox="1">
            <a:spLocks noGrp="1"/>
          </p:cNvSpPr>
          <p:nvPr>
            <p:ph type="body" idx="1"/>
          </p:nvPr>
        </p:nvSpPr>
        <p:spPr>
          <a:xfrm>
            <a:off x="392100" y="1926903"/>
            <a:ext cx="8359800" cy="4140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sz="2400" u="sng" dirty="0">
                <a:solidFill>
                  <a:schemeClr val="hlink"/>
                </a:solidFill>
                <a:hlinkClick r:id="rId3"/>
              </a:rPr>
              <a:t>https://secure-media.collegeboard.org//digitalServices/pdf/ap/ap16_frq_macroeconomics.pdf</a:t>
            </a:r>
            <a:endParaRPr sz="2400" dirty="0"/>
          </a:p>
          <a:p>
            <a:pPr marL="0" lvl="0" indent="0" rtl="0">
              <a:spcBef>
                <a:spcPts val="1800"/>
              </a:spcBef>
              <a:spcAft>
                <a:spcPts val="0"/>
              </a:spcAft>
              <a:buNone/>
            </a:pPr>
            <a:r>
              <a:rPr lang="en-US" sz="2400" u="sng" dirty="0">
                <a:solidFill>
                  <a:schemeClr val="hlink"/>
                </a:solidFill>
                <a:hlinkClick r:id="rId4"/>
              </a:rPr>
              <a:t>https://secure-media.collegeboard.org//digitalServices/pdf/ap/ap15_frq_macroeconomics.pdf</a:t>
            </a:r>
            <a:endParaRPr sz="2400" dirty="0"/>
          </a:p>
          <a:p>
            <a:pPr marL="0" lvl="0" indent="0" rtl="0">
              <a:spcBef>
                <a:spcPts val="1800"/>
              </a:spcBef>
              <a:spcAft>
                <a:spcPts val="0"/>
              </a:spcAft>
              <a:buNone/>
            </a:pPr>
            <a:r>
              <a:rPr lang="en-US" sz="2400" u="sng" dirty="0">
                <a:solidFill>
                  <a:schemeClr val="hlink"/>
                </a:solidFill>
                <a:hlinkClick r:id="rId5"/>
              </a:rPr>
              <a:t>https://secure-media.collegeboard.org/apc/ap08_macro_econ_frq.pdf</a:t>
            </a:r>
            <a:endParaRPr sz="2400" dirty="0"/>
          </a:p>
          <a:p>
            <a:pPr marL="0" lvl="0" indent="0" rtl="0">
              <a:spcBef>
                <a:spcPts val="1800"/>
              </a:spcBef>
              <a:spcAft>
                <a:spcPts val="0"/>
              </a:spcAft>
              <a:buNone/>
            </a:pPr>
            <a:r>
              <a:rPr lang="en-US" sz="2400" u="sng" dirty="0">
                <a:solidFill>
                  <a:schemeClr val="hlink"/>
                </a:solidFill>
                <a:hlinkClick r:id="rId6"/>
              </a:rPr>
              <a:t>https://secure-media.collegeboard.org/apc/ap04_frq_macro_b_36232.pdf</a:t>
            </a:r>
            <a:endParaRPr sz="2400" dirty="0"/>
          </a:p>
          <a:p>
            <a:pPr marL="0" lvl="0" indent="0" rtl="0">
              <a:spcBef>
                <a:spcPts val="1800"/>
              </a:spcBef>
              <a:spcAft>
                <a:spcPts val="0"/>
              </a:spcAft>
              <a:buNone/>
            </a:pPr>
            <a:endParaRPr sz="2200" dirty="0"/>
          </a:p>
          <a:p>
            <a:pPr marL="0" lvl="0" indent="0" algn="l" rtl="0">
              <a:spcBef>
                <a:spcPts val="1800"/>
              </a:spcBef>
              <a:spcAft>
                <a:spcPts val="1800"/>
              </a:spcAft>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6"/>
          <p:cNvSpPr txBox="1">
            <a:spLocks noGrp="1"/>
          </p:cNvSpPr>
          <p:nvPr>
            <p:ph type="title"/>
          </p:nvPr>
        </p:nvSpPr>
        <p:spPr>
          <a:xfrm>
            <a:off x="457200" y="497649"/>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Free Trade vs. Protectionism</a:t>
            </a:r>
            <a:endParaRPr sz="4400" dirty="0"/>
          </a:p>
        </p:txBody>
      </p:sp>
      <p:sp>
        <p:nvSpPr>
          <p:cNvPr id="456" name="Google Shape;456;p66"/>
          <p:cNvSpPr txBox="1">
            <a:spLocks noGrp="1"/>
          </p:cNvSpPr>
          <p:nvPr>
            <p:ph type="body" idx="1"/>
          </p:nvPr>
        </p:nvSpPr>
        <p:spPr>
          <a:xfrm>
            <a:off x="661595" y="1950175"/>
            <a:ext cx="8229600" cy="2582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chemeClr val="accent3">
                    <a:lumMod val="75000"/>
                  </a:schemeClr>
                </a:solidFill>
              </a:rPr>
              <a:t>Free Trade</a:t>
            </a:r>
            <a:r>
              <a:rPr lang="en-US" dirty="0"/>
              <a:t>:  the elimination of any barriers (quotas, tariffs, </a:t>
            </a:r>
            <a:r>
              <a:rPr lang="en-US" dirty="0" err="1"/>
              <a:t>etc</a:t>
            </a:r>
            <a:r>
              <a:rPr lang="en-US" dirty="0"/>
              <a:t>) between nations</a:t>
            </a:r>
            <a:endParaRPr dirty="0"/>
          </a:p>
          <a:p>
            <a:pPr marL="0" lvl="0" indent="0" algn="l" rtl="0">
              <a:spcBef>
                <a:spcPts val="1800"/>
              </a:spcBef>
              <a:spcAft>
                <a:spcPts val="1800"/>
              </a:spcAft>
              <a:buNone/>
            </a:pPr>
            <a:r>
              <a:rPr lang="en-US" dirty="0">
                <a:solidFill>
                  <a:schemeClr val="accent3">
                    <a:lumMod val="75000"/>
                  </a:schemeClr>
                </a:solidFill>
              </a:rPr>
              <a:t>Protectionism</a:t>
            </a:r>
            <a:r>
              <a:rPr lang="en-US" dirty="0"/>
              <a:t>:  the imposition of barriers (quotas, tariffs, etc.) between nations to protect domestic industries from foreign competition</a:t>
            </a:r>
            <a:endParaRPr dirty="0"/>
          </a:p>
        </p:txBody>
      </p:sp>
      <p:pic>
        <p:nvPicPr>
          <p:cNvPr id="457" name="Google Shape;457;p66"/>
          <p:cNvPicPr preferRelativeResize="0"/>
          <p:nvPr/>
        </p:nvPicPr>
        <p:blipFill>
          <a:blip r:embed="rId3">
            <a:alphaModFix/>
          </a:blip>
          <a:stretch>
            <a:fillRect/>
          </a:stretch>
        </p:blipFill>
        <p:spPr>
          <a:xfrm>
            <a:off x="2609325" y="4532575"/>
            <a:ext cx="3693500" cy="20206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67"/>
          <p:cNvPicPr preferRelativeResize="0"/>
          <p:nvPr/>
        </p:nvPicPr>
        <p:blipFill>
          <a:blip r:embed="rId3">
            <a:alphaModFix/>
          </a:blip>
          <a:stretch>
            <a:fillRect/>
          </a:stretch>
        </p:blipFill>
        <p:spPr>
          <a:xfrm>
            <a:off x="-149550" y="878800"/>
            <a:ext cx="4324350" cy="4286250"/>
          </a:xfrm>
          <a:prstGeom prst="rect">
            <a:avLst/>
          </a:prstGeom>
          <a:noFill/>
          <a:ln>
            <a:noFill/>
          </a:ln>
        </p:spPr>
      </p:pic>
      <p:pic>
        <p:nvPicPr>
          <p:cNvPr id="464" name="Google Shape;464;p67"/>
          <p:cNvPicPr preferRelativeResize="0"/>
          <p:nvPr/>
        </p:nvPicPr>
        <p:blipFill>
          <a:blip r:embed="rId4">
            <a:alphaModFix/>
          </a:blip>
          <a:stretch>
            <a:fillRect/>
          </a:stretch>
        </p:blipFill>
        <p:spPr>
          <a:xfrm>
            <a:off x="4468025" y="387400"/>
            <a:ext cx="4267200" cy="3200400"/>
          </a:xfrm>
          <a:prstGeom prst="rect">
            <a:avLst/>
          </a:prstGeom>
          <a:noFill/>
          <a:ln>
            <a:noFill/>
          </a:ln>
        </p:spPr>
      </p:pic>
      <p:pic>
        <p:nvPicPr>
          <p:cNvPr id="465" name="Google Shape;465;p67"/>
          <p:cNvPicPr preferRelativeResize="0"/>
          <p:nvPr/>
        </p:nvPicPr>
        <p:blipFill>
          <a:blip r:embed="rId5">
            <a:alphaModFix/>
          </a:blip>
          <a:stretch>
            <a:fillRect/>
          </a:stretch>
        </p:blipFill>
        <p:spPr>
          <a:xfrm>
            <a:off x="3292975" y="3752775"/>
            <a:ext cx="3194148" cy="2965401"/>
          </a:xfrm>
          <a:prstGeom prst="rect">
            <a:avLst/>
          </a:prstGeom>
          <a:noFill/>
          <a:ln>
            <a:noFill/>
          </a:ln>
        </p:spPr>
      </p:pic>
      <p:pic>
        <p:nvPicPr>
          <p:cNvPr id="466" name="Google Shape;466;p67"/>
          <p:cNvPicPr preferRelativeResize="0"/>
          <p:nvPr/>
        </p:nvPicPr>
        <p:blipFill>
          <a:blip r:embed="rId6">
            <a:alphaModFix/>
          </a:blip>
          <a:stretch>
            <a:fillRect/>
          </a:stretch>
        </p:blipFill>
        <p:spPr>
          <a:xfrm>
            <a:off x="6268238" y="3587800"/>
            <a:ext cx="2466975" cy="1847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8"/>
          <p:cNvSpPr txBox="1">
            <a:spLocks noGrp="1"/>
          </p:cNvSpPr>
          <p:nvPr>
            <p:ph type="title"/>
          </p:nvPr>
        </p:nvSpPr>
        <p:spPr>
          <a:xfrm>
            <a:off x="1788100" y="1240625"/>
            <a:ext cx="6037800" cy="8808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600" dirty="0"/>
              <a:t>Free Trade vs. Protectionism Research Assignment</a:t>
            </a:r>
            <a:endParaRPr sz="3600" dirty="0"/>
          </a:p>
        </p:txBody>
      </p:sp>
      <p:sp>
        <p:nvSpPr>
          <p:cNvPr id="473" name="Google Shape;473;p68"/>
          <p:cNvSpPr txBox="1">
            <a:spLocks noGrp="1"/>
          </p:cNvSpPr>
          <p:nvPr>
            <p:ph type="body" idx="1"/>
          </p:nvPr>
        </p:nvSpPr>
        <p:spPr>
          <a:xfrm>
            <a:off x="457200" y="2377444"/>
            <a:ext cx="8229600" cy="158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https://docs.google.com/presentation/d/1mjdim1x96V5CjzLluT1QjEYGo4xIDjE0j43WG9b_pDQ/edit?usp=sharing</a:t>
            </a:r>
            <a:endParaRPr/>
          </a:p>
          <a:p>
            <a:pPr marL="0" lvl="0" indent="0" algn="l" rtl="0">
              <a:spcBef>
                <a:spcPts val="1800"/>
              </a:spcBef>
              <a:spcAft>
                <a:spcPts val="1800"/>
              </a:spcAft>
              <a:buNone/>
            </a:pPr>
            <a:endParaRPr/>
          </a:p>
        </p:txBody>
      </p:sp>
      <p:pic>
        <p:nvPicPr>
          <p:cNvPr id="474" name="Google Shape;474;p68"/>
          <p:cNvPicPr preferRelativeResize="0"/>
          <p:nvPr/>
        </p:nvPicPr>
        <p:blipFill>
          <a:blip r:embed="rId4">
            <a:alphaModFix/>
          </a:blip>
          <a:stretch>
            <a:fillRect/>
          </a:stretch>
        </p:blipFill>
        <p:spPr>
          <a:xfrm>
            <a:off x="2625488" y="3808294"/>
            <a:ext cx="3893034" cy="259535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9"/>
          <p:cNvSpPr txBox="1">
            <a:spLocks noGrp="1"/>
          </p:cNvSpPr>
          <p:nvPr>
            <p:ph type="title"/>
          </p:nvPr>
        </p:nvSpPr>
        <p:spPr>
          <a:xfrm>
            <a:off x="317351" y="58730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Formative Assessment Options</a:t>
            </a:r>
            <a:endParaRPr sz="4000" dirty="0"/>
          </a:p>
        </p:txBody>
      </p:sp>
      <p:sp>
        <p:nvSpPr>
          <p:cNvPr id="481" name="Google Shape;481;p69"/>
          <p:cNvSpPr txBox="1">
            <a:spLocks noGrp="1"/>
          </p:cNvSpPr>
          <p:nvPr>
            <p:ph type="body" idx="1"/>
          </p:nvPr>
        </p:nvSpPr>
        <p:spPr>
          <a:xfrm>
            <a:off x="457200" y="2304837"/>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Socrative:  b.socrative.com   Room Name:  Opderbeck</a:t>
            </a:r>
            <a:endParaRPr dirty="0"/>
          </a:p>
          <a:p>
            <a:pPr marL="0" lvl="0" indent="0" algn="l" rtl="0">
              <a:spcBef>
                <a:spcPts val="1800"/>
              </a:spcBef>
              <a:spcAft>
                <a:spcPts val="0"/>
              </a:spcAft>
              <a:buNone/>
            </a:pPr>
            <a:r>
              <a:rPr lang="en-US" dirty="0"/>
              <a:t>Google Forms:  </a:t>
            </a:r>
            <a:r>
              <a:rPr lang="en-US" u="sng" dirty="0">
                <a:solidFill>
                  <a:schemeClr val="hlink"/>
                </a:solidFill>
                <a:hlinkClick r:id="rId3"/>
              </a:rPr>
              <a:t>https://www.google.com/forms/about/</a:t>
            </a:r>
            <a:endParaRPr dirty="0"/>
          </a:p>
          <a:p>
            <a:pPr marL="0" lvl="0" indent="0" algn="l" rtl="0">
              <a:spcBef>
                <a:spcPts val="1800"/>
              </a:spcBef>
              <a:spcAft>
                <a:spcPts val="0"/>
              </a:spcAft>
              <a:buNone/>
            </a:pPr>
            <a:r>
              <a:rPr lang="en-US" dirty="0"/>
              <a:t>Quizlet Live:  </a:t>
            </a:r>
            <a:r>
              <a:rPr lang="en-US" u="sng" dirty="0">
                <a:solidFill>
                  <a:schemeClr val="hlink"/>
                </a:solidFill>
                <a:hlinkClick r:id="rId4"/>
              </a:rPr>
              <a:t>www.quizlet.com</a:t>
            </a:r>
            <a:endParaRPr dirty="0"/>
          </a:p>
          <a:p>
            <a:pPr marL="0" lvl="0" indent="0" algn="l" rtl="0">
              <a:spcBef>
                <a:spcPts val="1800"/>
              </a:spcBef>
              <a:spcAft>
                <a:spcPts val="0"/>
              </a:spcAft>
              <a:buNone/>
            </a:pPr>
            <a:r>
              <a:rPr lang="en-US" dirty="0"/>
              <a:t>Kahoot:  </a:t>
            </a:r>
            <a:r>
              <a:rPr lang="en-US" u="sng" dirty="0">
                <a:solidFill>
                  <a:schemeClr val="hlink"/>
                </a:solidFill>
                <a:hlinkClick r:id="rId5"/>
              </a:rPr>
              <a:t>www.kahoot.com</a:t>
            </a:r>
            <a:endParaRPr dirty="0"/>
          </a:p>
          <a:p>
            <a:pPr marL="0" lvl="0" indent="0" algn="l" rtl="0">
              <a:spcBef>
                <a:spcPts val="1800"/>
              </a:spcBef>
              <a:spcAft>
                <a:spcPts val="0"/>
              </a:spcAft>
              <a:buNone/>
            </a:pPr>
            <a:r>
              <a:rPr lang="en-US" dirty="0" err="1"/>
              <a:t>Blooket</a:t>
            </a:r>
            <a:r>
              <a:rPr lang="en-US" dirty="0"/>
              <a:t>:  </a:t>
            </a:r>
            <a:r>
              <a:rPr lang="en-US" u="sng" dirty="0">
                <a:solidFill>
                  <a:schemeClr val="hlink"/>
                </a:solidFill>
                <a:hlinkClick r:id="rId6"/>
              </a:rPr>
              <a:t>www.blooket.com</a:t>
            </a:r>
            <a:endParaRPr dirty="0"/>
          </a:p>
          <a:p>
            <a:pPr marL="0" lvl="0" indent="0" algn="l" rtl="0">
              <a:spcBef>
                <a:spcPts val="1800"/>
              </a:spcBef>
              <a:spcAft>
                <a:spcPts val="1800"/>
              </a:spcAft>
              <a:buNone/>
            </a:pP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0"/>
          <p:cNvSpPr txBox="1">
            <a:spLocks noGrp="1"/>
          </p:cNvSpPr>
          <p:nvPr>
            <p:ph type="title"/>
          </p:nvPr>
        </p:nvSpPr>
        <p:spPr>
          <a:xfrm>
            <a:off x="457200" y="6003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Sources for Prepared Articles</a:t>
            </a:r>
            <a:endParaRPr sz="4000" dirty="0"/>
          </a:p>
        </p:txBody>
      </p:sp>
      <p:sp>
        <p:nvSpPr>
          <p:cNvPr id="488" name="Google Shape;488;p70"/>
          <p:cNvSpPr txBox="1">
            <a:spLocks noGrp="1"/>
          </p:cNvSpPr>
          <p:nvPr>
            <p:ph type="body" idx="1"/>
          </p:nvPr>
        </p:nvSpPr>
        <p:spPr>
          <a:xfrm>
            <a:off x="457200" y="1939864"/>
            <a:ext cx="54183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t>Newsela:</a:t>
            </a:r>
            <a:endParaRPr sz="3300" b="1" dirty="0"/>
          </a:p>
          <a:p>
            <a:pPr marL="0" lvl="0" indent="0" algn="l" rtl="0">
              <a:spcBef>
                <a:spcPts val="1800"/>
              </a:spcBef>
              <a:spcAft>
                <a:spcPts val="0"/>
              </a:spcAft>
              <a:buNone/>
            </a:pPr>
            <a:r>
              <a:rPr lang="en-US" u="sng" dirty="0">
                <a:solidFill>
                  <a:schemeClr val="hlink"/>
                </a:solidFill>
                <a:hlinkClick r:id="rId3"/>
              </a:rPr>
              <a:t>www.newsela.com</a:t>
            </a:r>
            <a:endParaRPr dirty="0"/>
          </a:p>
          <a:p>
            <a:pPr marL="0" lvl="0" indent="0" algn="l" rtl="0">
              <a:spcBef>
                <a:spcPts val="1800"/>
              </a:spcBef>
              <a:spcAft>
                <a:spcPts val="0"/>
              </a:spcAft>
              <a:buNone/>
            </a:pPr>
            <a:r>
              <a:rPr lang="en-US" dirty="0"/>
              <a:t>Sample: </a:t>
            </a:r>
            <a:r>
              <a:rPr lang="en-US" u="sng" dirty="0">
                <a:solidFill>
                  <a:schemeClr val="hlink"/>
                </a:solidFill>
                <a:hlinkClick r:id="rId4"/>
              </a:rPr>
              <a:t>https://newsela.com/read/natgeo-impact-globalization-place/id/53351/quiz/question/0/?search_id=ee6ff03f-7852-423a-879f-b6694d985f33&amp;collection=2000000224</a:t>
            </a: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pic>
        <p:nvPicPr>
          <p:cNvPr id="489" name="Google Shape;489;p70"/>
          <p:cNvPicPr preferRelativeResize="0"/>
          <p:nvPr/>
        </p:nvPicPr>
        <p:blipFill>
          <a:blip r:embed="rId5">
            <a:alphaModFix/>
          </a:blip>
          <a:stretch>
            <a:fillRect/>
          </a:stretch>
        </p:blipFill>
        <p:spPr>
          <a:xfrm>
            <a:off x="5206701" y="2252550"/>
            <a:ext cx="3742174" cy="355657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1"/>
          <p:cNvSpPr txBox="1">
            <a:spLocks noGrp="1"/>
          </p:cNvSpPr>
          <p:nvPr>
            <p:ph type="title"/>
          </p:nvPr>
        </p:nvSpPr>
        <p:spPr>
          <a:xfrm>
            <a:off x="457200" y="56639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Sources for Prepared Videos</a:t>
            </a:r>
            <a:endParaRPr sz="4000" dirty="0"/>
          </a:p>
        </p:txBody>
      </p:sp>
      <p:sp>
        <p:nvSpPr>
          <p:cNvPr id="496" name="Google Shape;496;p71"/>
          <p:cNvSpPr txBox="1">
            <a:spLocks noGrp="1"/>
          </p:cNvSpPr>
          <p:nvPr>
            <p:ph type="body" idx="1"/>
          </p:nvPr>
        </p:nvSpPr>
        <p:spPr>
          <a:xfrm>
            <a:off x="303300" y="2090470"/>
            <a:ext cx="8537400" cy="23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400" b="1" dirty="0" err="1"/>
              <a:t>EdPuzzle</a:t>
            </a:r>
            <a:r>
              <a:rPr lang="en-US" sz="3400" b="1" dirty="0"/>
              <a:t>:</a:t>
            </a:r>
            <a:r>
              <a:rPr lang="en-US" dirty="0"/>
              <a:t> </a:t>
            </a:r>
            <a:r>
              <a:rPr lang="en-US" u="sng" dirty="0">
                <a:solidFill>
                  <a:schemeClr val="hlink"/>
                </a:solidFill>
                <a:hlinkClick r:id="rId3"/>
              </a:rPr>
              <a:t>www.edpuzzle.com</a:t>
            </a:r>
            <a:endParaRPr dirty="0"/>
          </a:p>
          <a:p>
            <a:pPr marL="0" lvl="0" indent="0" algn="l" rtl="0">
              <a:spcBef>
                <a:spcPts val="1800"/>
              </a:spcBef>
              <a:spcAft>
                <a:spcPts val="0"/>
              </a:spcAft>
              <a:buNone/>
            </a:pPr>
            <a:br>
              <a:rPr lang="en-US" dirty="0"/>
            </a:br>
            <a:r>
              <a:rPr lang="en-US" dirty="0"/>
              <a:t>Sample:  </a:t>
            </a:r>
            <a:r>
              <a:rPr lang="en-US" u="sng" dirty="0">
                <a:solidFill>
                  <a:schemeClr val="hlink"/>
                </a:solidFill>
                <a:hlinkClick r:id="rId4"/>
              </a:rPr>
              <a:t>https://edpuzzle.com/search?q=comparative%20advantage</a:t>
            </a:r>
            <a:endParaRPr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pic>
        <p:nvPicPr>
          <p:cNvPr id="497" name="Google Shape;497;p71"/>
          <p:cNvPicPr preferRelativeResize="0"/>
          <p:nvPr/>
        </p:nvPicPr>
        <p:blipFill>
          <a:blip r:embed="rId5">
            <a:alphaModFix/>
          </a:blip>
          <a:stretch>
            <a:fillRect/>
          </a:stretch>
        </p:blipFill>
        <p:spPr>
          <a:xfrm>
            <a:off x="1542500" y="4640500"/>
            <a:ext cx="6153150" cy="15335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2"/>
          <p:cNvSpPr txBox="1">
            <a:spLocks noGrp="1"/>
          </p:cNvSpPr>
          <p:nvPr>
            <p:ph type="title"/>
          </p:nvPr>
        </p:nvSpPr>
        <p:spPr>
          <a:xfrm>
            <a:off x="564025" y="9571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000"/>
              <a:t>Some Interesting Reads in Context of Contemporary Issues. . .</a:t>
            </a:r>
            <a:endParaRPr sz="4000"/>
          </a:p>
        </p:txBody>
      </p:sp>
      <p:sp>
        <p:nvSpPr>
          <p:cNvPr id="504" name="Google Shape;504;p72"/>
          <p:cNvSpPr txBox="1">
            <a:spLocks noGrp="1"/>
          </p:cNvSpPr>
          <p:nvPr>
            <p:ph type="body" idx="1"/>
          </p:nvPr>
        </p:nvSpPr>
        <p:spPr>
          <a:xfrm>
            <a:off x="457200" y="23133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https://www.nytimes.com/2020/04/16/upshot/world-economy-restructuring-coronavirus.html</a:t>
            </a:r>
            <a:endParaRPr/>
          </a:p>
          <a:p>
            <a:pPr marL="0" lvl="0" indent="0" algn="l" rtl="0">
              <a:spcBef>
                <a:spcPts val="1800"/>
              </a:spcBef>
              <a:spcAft>
                <a:spcPts val="0"/>
              </a:spcAft>
              <a:buNone/>
            </a:pPr>
            <a:r>
              <a:rPr lang="en-US" u="sng">
                <a:solidFill>
                  <a:schemeClr val="hlink"/>
                </a:solidFill>
                <a:hlinkClick r:id="rId4"/>
              </a:rPr>
              <a:t>https://www.forbes.com/sites/imperialinsights/2021/01/08/does-covid-19-mean-the-end-for-globalization/?sh=53cd7926671e</a:t>
            </a:r>
            <a:endParaRPr/>
          </a:p>
          <a:p>
            <a:pPr marL="0" lvl="0" indent="0" algn="l" rtl="0">
              <a:spcBef>
                <a:spcPts val="1800"/>
              </a:spcBef>
              <a:spcAft>
                <a:spcPts val="0"/>
              </a:spcAft>
              <a:buNone/>
            </a:pPr>
            <a:r>
              <a:rPr lang="en-US" u="sng">
                <a:solidFill>
                  <a:schemeClr val="hlink"/>
                </a:solidFill>
                <a:hlinkClick r:id="rId5"/>
              </a:rPr>
              <a:t>https://www.weforum.org/agenda/2020/12/covid-19-future-of-globalization-trade/</a:t>
            </a: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400" dirty="0"/>
              <a:t>National Standards</a:t>
            </a:r>
            <a:endParaRPr sz="5400" b="1" dirty="0"/>
          </a:p>
        </p:txBody>
      </p:sp>
      <p:sp>
        <p:nvSpPr>
          <p:cNvPr id="95" name="Google Shape;95;p19"/>
          <p:cNvSpPr txBox="1">
            <a:spLocks noGrp="1"/>
          </p:cNvSpPr>
          <p:nvPr>
            <p:ph type="body" idx="4294967295"/>
          </p:nvPr>
        </p:nvSpPr>
        <p:spPr>
          <a:xfrm>
            <a:off x="543261" y="1976173"/>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1" dirty="0"/>
              <a:t>Council for Econ Ed Standard 5:  Trade - </a:t>
            </a:r>
            <a:r>
              <a:rPr lang="en-US" sz="2500" dirty="0"/>
              <a:t>Voluntary exchange occurs only when all participating parties expect to gain. This is true for trade among individuals or organizations within a nation, and among individuals or organizations in different nations.</a:t>
            </a:r>
            <a:endParaRPr sz="2500" dirty="0"/>
          </a:p>
          <a:p>
            <a:pPr marL="0" lvl="0" indent="0" algn="l" rtl="0">
              <a:spcBef>
                <a:spcPts val="0"/>
              </a:spcBef>
              <a:spcAft>
                <a:spcPts val="0"/>
              </a:spcAft>
              <a:buNone/>
            </a:pPr>
            <a:r>
              <a:rPr lang="en-US" sz="2500" b="1" dirty="0"/>
              <a:t>Council for Econ Ed Standard 6: Specialization</a:t>
            </a:r>
            <a:r>
              <a:rPr lang="en-US" sz="2500" dirty="0"/>
              <a:t> - When individuals, regions, and nations specialize in what they can produce at the lowest cost and then trade with others, both production and consumption increase. .</a:t>
            </a:r>
            <a:r>
              <a:rPr lang="en-US" sz="2500" u="sng" dirty="0">
                <a:solidFill>
                  <a:schemeClr val="hlink"/>
                </a:solidFill>
                <a:latin typeface="Calibri"/>
                <a:ea typeface="Calibri"/>
                <a:cs typeface="Calibri"/>
                <a:sym typeface="Calibri"/>
                <a:hlinkClick r:id="rId3"/>
              </a:rPr>
              <a:t>https://www.councilforeconed.org/wp-content/uploads/2012/03/voluntary-national-content-standards-2010.pdf</a:t>
            </a:r>
            <a:endParaRPr sz="25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 calcmode="lin" valueType="num">
                                      <p:cBhvr additive="base">
                                        <p:cTn id="7" dur="500"/>
                                        <p:tgtEl>
                                          <p:spTgt spid="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
                                            <p:txEl>
                                              <p:pRg st="1" end="1"/>
                                            </p:txEl>
                                          </p:spTgt>
                                        </p:tgtEl>
                                        <p:attrNameLst>
                                          <p:attrName>style.visibility</p:attrName>
                                        </p:attrNameLst>
                                      </p:cBhvr>
                                      <p:to>
                                        <p:strVal val="visible"/>
                                      </p:to>
                                    </p:set>
                                    <p:anim calcmode="lin" valueType="num">
                                      <p:cBhvr additive="base">
                                        <p:cTn id="12" dur="500"/>
                                        <p:tgtEl>
                                          <p:spTgt spid="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5">
                                            <p:txEl>
                                              <p:pRg st="2" end="2"/>
                                            </p:txEl>
                                          </p:spTgt>
                                        </p:tgtEl>
                                        <p:attrNameLst>
                                          <p:attrName>style.visibility</p:attrName>
                                        </p:attrNameLst>
                                      </p:cBhvr>
                                      <p:to>
                                        <p:strVal val="visible"/>
                                      </p:to>
                                    </p:set>
                                    <p:anim calcmode="lin" valueType="num">
                                      <p:cBhvr additive="base">
                                        <p:cTn id="17" dur="500"/>
                                        <p:tgtEl>
                                          <p:spTgt spid="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3"/>
          <p:cNvSpPr txBox="1">
            <a:spLocks noGrp="1"/>
          </p:cNvSpPr>
          <p:nvPr>
            <p:ph type="title"/>
          </p:nvPr>
        </p:nvSpPr>
        <p:spPr>
          <a:xfrm>
            <a:off x="457200" y="92652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t>References/ Resources</a:t>
            </a:r>
            <a:endParaRPr sz="5500" b="1" dirty="0"/>
          </a:p>
        </p:txBody>
      </p:sp>
      <p:sp>
        <p:nvSpPr>
          <p:cNvPr id="511" name="Google Shape;511;p73"/>
          <p:cNvSpPr txBox="1">
            <a:spLocks noGrp="1"/>
          </p:cNvSpPr>
          <p:nvPr>
            <p:ph type="body" idx="1"/>
          </p:nvPr>
        </p:nvSpPr>
        <p:spPr>
          <a:xfrm>
            <a:off x="457200" y="1865127"/>
            <a:ext cx="8229600" cy="43746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r>
              <a:rPr lang="en-US" u="sng">
                <a:solidFill>
                  <a:schemeClr val="hlink"/>
                </a:solidFill>
                <a:hlinkClick r:id="rId3"/>
              </a:rPr>
              <a:t>https://www.khanacademy.org/economics-finance-domain/ap-macroeconomics/basic-economics-concepts-macro/scarcity-and-growth/a/lesson-summary-comparative-advantage-and-gains-from-trade</a:t>
            </a:r>
            <a:endParaRPr/>
          </a:p>
          <a:p>
            <a:pPr marL="45720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4"/>
              </a:rPr>
              <a:t>https://www.youtube.com/watch?v=HneRNVtahYw</a:t>
            </a:r>
            <a:endParaRPr/>
          </a:p>
          <a:p>
            <a:pPr marL="45720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5"/>
              </a:rPr>
              <a:t>https://www.youtube.com/watch?v=4rUfoU04QJM</a:t>
            </a: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342900" lvl="0" indent="0" algn="l" rtl="0">
              <a:spcBef>
                <a:spcPts val="0"/>
              </a:spcBef>
              <a:spcAft>
                <a:spcPts val="0"/>
              </a:spcAft>
              <a:buNone/>
            </a:pPr>
            <a:endParaRPr/>
          </a:p>
          <a:p>
            <a:pPr marL="34290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518" name="Google Shape;518;p74"/>
          <p:cNvSpPr txBox="1"/>
          <p:nvPr/>
        </p:nvSpPr>
        <p:spPr>
          <a:xfrm>
            <a:off x="1501666" y="5134678"/>
            <a:ext cx="61406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19" name="Google Shape;519;p74"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5"/>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525" name="Google Shape;525;p7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526" name="Google Shape;526;p75"/>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527" name="Google Shape;527;p75"/>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528" name="Google Shape;528;p75"/>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529" name="Google Shape;529;p75"/>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530" name="Google Shape;530;p75"/>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531" name="Google Shape;531;p75"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9994" r="794"/>
          <a:stretch/>
        </p:blipFill>
        <p:spPr>
          <a:xfrm>
            <a:off x="3761072" y="917488"/>
            <a:ext cx="5382927" cy="1066393"/>
          </a:xfrm>
          <a:prstGeom prst="rect">
            <a:avLst/>
          </a:prstGeom>
        </p:spPr>
      </p:pic>
      <p:sp>
        <p:nvSpPr>
          <p:cNvPr id="21" name="Rectangle 20"/>
          <p:cNvSpPr/>
          <p:nvPr/>
        </p:nvSpPr>
        <p:spPr>
          <a:xfrm>
            <a:off x="1" y="5520690"/>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968968"/>
            <a:ext cx="9144000" cy="3566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44" y="1105431"/>
            <a:ext cx="3420644" cy="463285"/>
          </a:xfrm>
          <a:prstGeom prst="rect">
            <a:avLst/>
          </a:prstGeom>
        </p:spPr>
      </p:pic>
      <p:sp>
        <p:nvSpPr>
          <p:cNvPr id="6" name="TextBox 5"/>
          <p:cNvSpPr txBox="1"/>
          <p:nvPr/>
        </p:nvSpPr>
        <p:spPr>
          <a:xfrm>
            <a:off x="651164" y="1568715"/>
            <a:ext cx="2308605" cy="369332"/>
          </a:xfrm>
          <a:prstGeom prst="rect">
            <a:avLst/>
          </a:prstGeom>
          <a:noFill/>
        </p:spPr>
        <p:txBody>
          <a:bodyPr wrap="square" rtlCol="0">
            <a:spAutoFit/>
          </a:bodyPr>
          <a:lstStyle/>
          <a:p>
            <a:r>
              <a:rPr lang="en-US" sz="1800" i="1">
                <a:solidFill>
                  <a:srgbClr val="0873BB"/>
                </a:solidFill>
                <a:latin typeface="Arial" charset="0"/>
                <a:ea typeface="Arial" charset="0"/>
                <a:cs typeface="Arial" charset="0"/>
              </a:rPr>
              <a:t>We’ve gone Virtual!</a:t>
            </a:r>
          </a:p>
        </p:txBody>
      </p:sp>
      <p:sp>
        <p:nvSpPr>
          <p:cNvPr id="9" name="TextBox 8"/>
          <p:cNvSpPr txBox="1"/>
          <p:nvPr/>
        </p:nvSpPr>
        <p:spPr>
          <a:xfrm>
            <a:off x="240644" y="2194443"/>
            <a:ext cx="2625278" cy="2228815"/>
          </a:xfrm>
          <a:prstGeom prst="rect">
            <a:avLst/>
          </a:prstGeom>
          <a:noFill/>
        </p:spPr>
        <p:txBody>
          <a:bodyPr wrap="square" rtlCol="0">
            <a:spAutoFit/>
          </a:bodyPr>
          <a:lstStyle/>
          <a:p>
            <a:pPr>
              <a:lnSpc>
                <a:spcPts val="1350"/>
              </a:lnSpc>
            </a:pPr>
            <a:r>
              <a:rPr lang="en-US" sz="1800">
                <a:solidFill>
                  <a:srgbClr val="CADB2C"/>
                </a:solidFill>
                <a:latin typeface="Arial" charset="0"/>
                <a:ea typeface="Arial" charset="0"/>
                <a:cs typeface="Arial" charset="0"/>
              </a:rPr>
              <a:t>Teach Economics?</a:t>
            </a:r>
          </a:p>
          <a:p>
            <a:pPr>
              <a:lnSpc>
                <a:spcPts val="1350"/>
              </a:lnSpc>
            </a:pPr>
            <a:r>
              <a:rPr lang="en-US" sz="1050" b="1">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a:solidFill>
                <a:schemeClr val="bg1"/>
              </a:solidFill>
              <a:latin typeface="Arial" charset="0"/>
              <a:ea typeface="Arial" charset="0"/>
              <a:cs typeface="Arial" charset="0"/>
            </a:endParaRPr>
          </a:p>
          <a:p>
            <a:pPr>
              <a:lnSpc>
                <a:spcPts val="1350"/>
              </a:lnSpc>
            </a:pPr>
            <a:r>
              <a:rPr lang="en-US" sz="1800">
                <a:solidFill>
                  <a:srgbClr val="CADB2C"/>
                </a:solidFill>
                <a:latin typeface="Arial" charset="0"/>
                <a:ea typeface="Arial" charset="0"/>
                <a:cs typeface="Arial" charset="0"/>
              </a:rPr>
              <a:t>Why Play?</a:t>
            </a:r>
          </a:p>
          <a:p>
            <a:pPr>
              <a:lnSpc>
                <a:spcPts val="1350"/>
              </a:lnSpc>
            </a:pPr>
            <a:r>
              <a:rPr lang="en-US" sz="1050" b="1">
                <a:solidFill>
                  <a:srgbClr val="CADB2C"/>
                </a:solidFill>
                <a:latin typeface="Arial" charset="0"/>
                <a:ea typeface="Arial" charset="0"/>
                <a:cs typeface="Arial" charset="0"/>
              </a:rPr>
              <a:t>•</a:t>
            </a:r>
            <a:r>
              <a:rPr lang="en-US" sz="1050">
                <a:solidFill>
                  <a:srgbClr val="CADB2C"/>
                </a:solidFill>
                <a:latin typeface="Arial" charset="0"/>
                <a:ea typeface="Arial" charset="0"/>
                <a:cs typeface="Arial" charset="0"/>
              </a:rPr>
              <a:t> </a:t>
            </a:r>
            <a:r>
              <a:rPr lang="en-US" sz="1050">
                <a:solidFill>
                  <a:schemeClr val="bg1"/>
                </a:solidFill>
                <a:latin typeface="Arial" charset="0"/>
                <a:ea typeface="Arial" charset="0"/>
                <a:cs typeface="Arial" charset="0"/>
              </a:rPr>
              <a:t>Fun team learning experience</a:t>
            </a:r>
          </a:p>
          <a:p>
            <a:pPr>
              <a:lnSpc>
                <a:spcPts val="1350"/>
              </a:lnSpc>
            </a:pPr>
            <a:r>
              <a:rPr lang="en-US" sz="1050" b="1">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Great for college applications</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No other challenge like this </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Online participation makes access easy</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Chance for cash prizes</a:t>
            </a:r>
          </a:p>
          <a:p>
            <a:endParaRPr lang="en-US" sz="1050">
              <a:solidFill>
                <a:schemeClr val="bg1"/>
              </a:solidFill>
              <a:latin typeface="Arial" charset="0"/>
              <a:ea typeface="Arial" charset="0"/>
              <a:cs typeface="Arial" charset="0"/>
            </a:endParaRPr>
          </a:p>
        </p:txBody>
      </p:sp>
      <p:sp>
        <p:nvSpPr>
          <p:cNvPr id="12" name="TextBox 11"/>
          <p:cNvSpPr txBox="1"/>
          <p:nvPr/>
        </p:nvSpPr>
        <p:spPr>
          <a:xfrm>
            <a:off x="3113785" y="2092651"/>
            <a:ext cx="3217233" cy="3672800"/>
          </a:xfrm>
          <a:prstGeom prst="rect">
            <a:avLst/>
          </a:prstGeom>
          <a:noFill/>
        </p:spPr>
        <p:txBody>
          <a:bodyPr wrap="square" rtlCol="0" anchor="t">
            <a:spAutoFit/>
          </a:bodyPr>
          <a:lstStyle/>
          <a:p>
            <a:r>
              <a:rPr lang="en-US" sz="1800">
                <a:solidFill>
                  <a:srgbClr val="CADB2C"/>
                </a:solidFill>
                <a:latin typeface="Arial" charset="0"/>
                <a:ea typeface="Arial" charset="0"/>
                <a:cs typeface="Arial" charset="0"/>
              </a:rPr>
              <a:t>How it Works</a:t>
            </a:r>
          </a:p>
          <a:p>
            <a:pPr>
              <a:lnSpc>
                <a:spcPts val="1350"/>
              </a:lnSpc>
            </a:pPr>
            <a:r>
              <a:rPr lang="en-US" sz="1200" b="1">
                <a:solidFill>
                  <a:srgbClr val="FFC000"/>
                </a:solidFill>
                <a:latin typeface="Arial" charset="0"/>
                <a:ea typeface="Arial" charset="0"/>
                <a:cs typeface="Arial" charset="0"/>
              </a:rPr>
              <a:t>Teams register </a:t>
            </a:r>
          </a:p>
          <a:p>
            <a:pPr>
              <a:lnSpc>
                <a:spcPts val="1350"/>
              </a:lnSpc>
            </a:pPr>
            <a:r>
              <a:rPr lang="en-US" sz="105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Teams compete within their state</a:t>
            </a:r>
          </a:p>
          <a:p>
            <a:pPr>
              <a:lnSpc>
                <a:spcPts val="1350"/>
              </a:lnSpc>
            </a:pPr>
            <a:r>
              <a:rPr lang="en-US" sz="1050">
                <a:solidFill>
                  <a:schemeClr val="bg1"/>
                </a:solidFill>
                <a:latin typeface="Arial" charset="0"/>
                <a:ea typeface="Arial" charset="0"/>
                <a:cs typeface="Arial" charset="0"/>
              </a:rPr>
              <a:t>Compete to win your state competition for a </a:t>
            </a:r>
            <a:br>
              <a:rPr lang="en-US" sz="1050">
                <a:solidFill>
                  <a:schemeClr val="bg1"/>
                </a:solidFill>
                <a:latin typeface="Arial" charset="0"/>
                <a:ea typeface="Arial" charset="0"/>
                <a:cs typeface="Arial" charset="0"/>
              </a:rPr>
            </a:br>
            <a:r>
              <a:rPr lang="en-US" sz="1050">
                <a:solidFill>
                  <a:schemeClr val="bg1"/>
                </a:solidFill>
                <a:latin typeface="Arial" charset="0"/>
                <a:ea typeface="Arial" charset="0"/>
                <a:cs typeface="Arial" charset="0"/>
              </a:rPr>
              <a:t>chance to advance to the National Semi-Finals.</a:t>
            </a:r>
          </a:p>
          <a:p>
            <a:pPr>
              <a:lnSpc>
                <a:spcPts val="675"/>
              </a:lnSpc>
            </a:pPr>
            <a:endParaRPr lang="en-US" sz="1050" b="1">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National Semi-Finals:  May 3-20, 2021</a:t>
            </a:r>
          </a:p>
          <a:p>
            <a:pPr>
              <a:lnSpc>
                <a:spcPts val="1350"/>
              </a:lnSpc>
            </a:pPr>
            <a:r>
              <a:rPr lang="en-US" sz="105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National Finals: May 22-24, 2021</a:t>
            </a:r>
          </a:p>
          <a:p>
            <a:pPr>
              <a:lnSpc>
                <a:spcPts val="1350"/>
              </a:lnSpc>
            </a:pPr>
            <a:r>
              <a:rPr lang="en-US" sz="105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a:solidFill>
                <a:schemeClr val="bg1"/>
              </a:solidFill>
              <a:latin typeface="Arial" charset="0"/>
              <a:ea typeface="Arial" charset="0"/>
              <a:cs typeface="Arial" charset="0"/>
            </a:endParaRPr>
          </a:p>
        </p:txBody>
      </p:sp>
      <p:sp>
        <p:nvSpPr>
          <p:cNvPr id="13" name="TextBox 12"/>
          <p:cNvSpPr txBox="1"/>
          <p:nvPr/>
        </p:nvSpPr>
        <p:spPr>
          <a:xfrm>
            <a:off x="6555409" y="3698687"/>
            <a:ext cx="2356982" cy="1810752"/>
          </a:xfrm>
          <a:prstGeom prst="rect">
            <a:avLst/>
          </a:prstGeom>
          <a:noFill/>
        </p:spPr>
        <p:txBody>
          <a:bodyPr wrap="square" rtlCol="0">
            <a:spAutoFit/>
          </a:bodyPr>
          <a:lstStyle/>
          <a:p>
            <a:pPr>
              <a:lnSpc>
                <a:spcPts val="1800"/>
              </a:lnSpc>
            </a:pPr>
            <a:r>
              <a:rPr lang="en-US" sz="1800">
                <a:solidFill>
                  <a:srgbClr val="CADB2A"/>
                </a:solidFill>
                <a:latin typeface="Arial" charset="0"/>
                <a:ea typeface="Arial" charset="0"/>
                <a:cs typeface="Arial" charset="0"/>
              </a:rPr>
              <a:t>Two divisions based on experience level</a:t>
            </a:r>
            <a:r>
              <a:rPr lang="en-US" sz="1800" b="1">
                <a:solidFill>
                  <a:srgbClr val="74BEE9"/>
                </a:solidFill>
                <a:latin typeface="Arial" charset="0"/>
                <a:ea typeface="Arial" charset="0"/>
                <a:cs typeface="Arial" charset="0"/>
              </a:rPr>
              <a:t> </a:t>
            </a:r>
            <a:endParaRPr lang="en-US" sz="1800" b="1">
              <a:latin typeface="Arial" charset="0"/>
              <a:ea typeface="Arial" charset="0"/>
              <a:cs typeface="Arial" charset="0"/>
            </a:endParaRPr>
          </a:p>
          <a:p>
            <a:pPr>
              <a:lnSpc>
                <a:spcPts val="675"/>
              </a:lnSpc>
            </a:pPr>
            <a:endParaRPr lang="en-US" sz="1050" b="1">
              <a:solidFill>
                <a:schemeClr val="bg1"/>
              </a:solidFill>
              <a:latin typeface="Arial" charset="0"/>
              <a:ea typeface="Arial" charset="0"/>
              <a:cs typeface="Arial" charset="0"/>
            </a:endParaRPr>
          </a:p>
          <a:p>
            <a:pPr>
              <a:lnSpc>
                <a:spcPts val="1200"/>
              </a:lnSpc>
            </a:pPr>
            <a:r>
              <a:rPr lang="en-US" sz="1050" b="1">
                <a:solidFill>
                  <a:schemeClr val="bg1"/>
                </a:solidFill>
                <a:latin typeface="Arial" charset="0"/>
                <a:ea typeface="Arial" charset="0"/>
                <a:cs typeface="Arial" charset="0"/>
              </a:rPr>
              <a:t>David Ricardo </a:t>
            </a:r>
            <a:r>
              <a:rPr lang="en-US" sz="105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a:solidFill>
                <a:schemeClr val="bg1"/>
              </a:solidFill>
              <a:latin typeface="Arial" charset="0"/>
              <a:ea typeface="Arial" charset="0"/>
              <a:cs typeface="Arial" charset="0"/>
            </a:endParaRPr>
          </a:p>
          <a:p>
            <a:pPr>
              <a:lnSpc>
                <a:spcPts val="1200"/>
              </a:lnSpc>
            </a:pPr>
            <a:r>
              <a:rPr lang="en-US" sz="1050" b="1">
                <a:solidFill>
                  <a:schemeClr val="bg1"/>
                </a:solidFill>
                <a:latin typeface="Arial" charset="0"/>
                <a:ea typeface="Arial" charset="0"/>
                <a:cs typeface="Arial" charset="0"/>
              </a:rPr>
              <a:t>Adam Smith </a:t>
            </a:r>
            <a:r>
              <a:rPr lang="en-US" sz="105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sz="1800">
                <a:solidFill>
                  <a:schemeClr val="bg1"/>
                </a:solidFill>
                <a:latin typeface="Arial" charset="0"/>
                <a:ea typeface="Arial" charset="0"/>
                <a:cs typeface="Arial" charset="0"/>
              </a:rPr>
              <a:t>Register Today at </a:t>
            </a:r>
            <a:r>
              <a:rPr lang="en-US" sz="1800" b="1">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658" t="10018" r="3696" b="12060"/>
          <a:stretch/>
        </p:blipFill>
        <p:spPr>
          <a:xfrm>
            <a:off x="6578881" y="2079213"/>
            <a:ext cx="1340305" cy="154485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sp>
        <p:nvSpPr>
          <p:cNvPr id="7" name="Rectangle 6"/>
          <p:cNvSpPr/>
          <p:nvPr/>
        </p:nvSpPr>
        <p:spPr>
          <a:xfrm>
            <a:off x="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
        <p:nvSpPr>
          <p:cNvPr id="24" name="Rectangle 23"/>
          <p:cNvSpPr/>
          <p:nvPr/>
        </p:nvSpPr>
        <p:spPr>
          <a:xfrm>
            <a:off x="-1" y="3325932"/>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sz="1800" b="1">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918" y="1046765"/>
            <a:ext cx="2912432" cy="833114"/>
          </a:xfrm>
          <a:prstGeom prst="rect">
            <a:avLst/>
          </a:prstGeom>
        </p:spPr>
      </p:pic>
      <p:sp>
        <p:nvSpPr>
          <p:cNvPr id="8" name="TextBox 7"/>
          <p:cNvSpPr txBox="1"/>
          <p:nvPr/>
        </p:nvSpPr>
        <p:spPr>
          <a:xfrm>
            <a:off x="0" y="2398284"/>
            <a:ext cx="4034118" cy="584968"/>
          </a:xfrm>
          <a:prstGeom prst="rect">
            <a:avLst/>
          </a:prstGeom>
          <a:noFill/>
        </p:spPr>
        <p:txBody>
          <a:bodyPr wrap="square" rtlCol="0">
            <a:spAutoFit/>
          </a:bodyPr>
          <a:lstStyle/>
          <a:p>
            <a:pPr algn="ctr">
              <a:lnSpc>
                <a:spcPts val="2025"/>
              </a:lnSpc>
            </a:pPr>
            <a:r>
              <a:rPr lang="en-US" sz="1500">
                <a:solidFill>
                  <a:schemeClr val="bg1"/>
                </a:solidFill>
                <a:latin typeface="Arial" charset="0"/>
                <a:ea typeface="Arial" charset="0"/>
                <a:cs typeface="Arial" charset="0"/>
              </a:rPr>
              <a:t>FIND YOUR LOCAL COMPETITION</a:t>
            </a:r>
            <a:br>
              <a:rPr lang="en-US" sz="1500">
                <a:solidFill>
                  <a:schemeClr val="bg1"/>
                </a:solidFill>
                <a:latin typeface="Arial" charset="0"/>
                <a:ea typeface="Arial" charset="0"/>
                <a:cs typeface="Arial" charset="0"/>
              </a:rPr>
            </a:br>
            <a:r>
              <a:rPr lang="en-US" sz="150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118" y="1973381"/>
            <a:ext cx="1360648" cy="1352552"/>
          </a:xfrm>
          <a:prstGeom prst="rect">
            <a:avLst/>
          </a:prstGeom>
        </p:spPr>
      </p:pic>
      <p:sp>
        <p:nvSpPr>
          <p:cNvPr id="17" name="TextBox 16"/>
          <p:cNvSpPr txBox="1"/>
          <p:nvPr/>
        </p:nvSpPr>
        <p:spPr>
          <a:xfrm>
            <a:off x="311299" y="3424072"/>
            <a:ext cx="5449421" cy="1772280"/>
          </a:xfrm>
          <a:prstGeom prst="rect">
            <a:avLst/>
          </a:prstGeom>
          <a:noFill/>
        </p:spPr>
        <p:txBody>
          <a:bodyPr wrap="square" rtlCol="0">
            <a:spAutoFit/>
          </a:bodyPr>
          <a:lstStyle/>
          <a:p>
            <a:pPr>
              <a:lnSpc>
                <a:spcPts val="1275"/>
              </a:lnSpc>
              <a:spcAft>
                <a:spcPts val="450"/>
              </a:spcAft>
            </a:pPr>
            <a:r>
              <a:rPr lang="en-US" sz="105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a:solidFill>
                <a:schemeClr val="bg1"/>
              </a:solidFill>
              <a:latin typeface="Arial" charset="0"/>
              <a:ea typeface="Arial" charset="0"/>
              <a:cs typeface="Arial" charset="0"/>
            </a:endParaRPr>
          </a:p>
        </p:txBody>
      </p:sp>
      <p:sp>
        <p:nvSpPr>
          <p:cNvPr id="22" name="TextBox 21"/>
          <p:cNvSpPr txBox="1"/>
          <p:nvPr/>
        </p:nvSpPr>
        <p:spPr>
          <a:xfrm>
            <a:off x="1248559" y="4961008"/>
            <a:ext cx="5275281" cy="415498"/>
          </a:xfrm>
          <a:prstGeom prst="rect">
            <a:avLst/>
          </a:prstGeom>
          <a:noFill/>
        </p:spPr>
        <p:txBody>
          <a:bodyPr wrap="square" rtlCol="0" anchor="t">
            <a:spAutoFit/>
          </a:bodyPr>
          <a:lstStyle/>
          <a:p>
            <a:r>
              <a:rPr lang="en-US" sz="1050" b="1">
                <a:solidFill>
                  <a:srgbClr val="CADB2C"/>
                </a:solidFill>
                <a:latin typeface="Arial" charset="0"/>
                <a:ea typeface="Arial" charset="0"/>
                <a:cs typeface="Arial" charset="0"/>
              </a:rPr>
              <a:t>Semi-Finals:</a:t>
            </a:r>
            <a:r>
              <a:rPr lang="en-US" sz="1050" b="1">
                <a:solidFill>
                  <a:schemeClr val="bg1"/>
                </a:solidFill>
                <a:latin typeface="Arial" charset="0"/>
                <a:ea typeface="Arial" charset="0"/>
                <a:cs typeface="Arial" charset="0"/>
              </a:rPr>
              <a:t> </a:t>
            </a:r>
            <a:r>
              <a:rPr lang="en-US" sz="1050">
                <a:solidFill>
                  <a:schemeClr val="bg1"/>
                </a:solidFill>
                <a:latin typeface="Arial" charset="0"/>
                <a:ea typeface="Arial" charset="0"/>
                <a:cs typeface="Arial" charset="0"/>
              </a:rPr>
              <a:t>First round elimination via online multiple-choice questions.</a:t>
            </a:r>
          </a:p>
          <a:p>
            <a:r>
              <a:rPr lang="en-US" sz="1050" b="1">
                <a:solidFill>
                  <a:srgbClr val="CADB2C"/>
                </a:solidFill>
                <a:latin typeface="Arial" charset="0"/>
                <a:ea typeface="Arial" charset="0"/>
                <a:cs typeface="Arial" charset="0"/>
              </a:rPr>
              <a:t>Finals:</a:t>
            </a:r>
            <a:r>
              <a:rPr lang="en-US" sz="1050" b="1">
                <a:solidFill>
                  <a:schemeClr val="bg1"/>
                </a:solidFill>
                <a:latin typeface="Arial" charset="0"/>
                <a:ea typeface="Arial" charset="0"/>
                <a:cs typeface="Arial" charset="0"/>
              </a:rPr>
              <a:t> </a:t>
            </a:r>
            <a:r>
              <a:rPr lang="en-US" sz="105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9199" t="8792" b="18140"/>
          <a:stretch/>
        </p:blipFill>
        <p:spPr>
          <a:xfrm>
            <a:off x="387146" y="5003492"/>
            <a:ext cx="893308" cy="298459"/>
          </a:xfrm>
          <a:prstGeom prst="rect">
            <a:avLst/>
          </a:prstGeom>
        </p:spPr>
      </p:pic>
      <p:sp>
        <p:nvSpPr>
          <p:cNvPr id="23" name="TextBox 22"/>
          <p:cNvSpPr txBox="1"/>
          <p:nvPr/>
        </p:nvSpPr>
        <p:spPr>
          <a:xfrm>
            <a:off x="359490" y="5042645"/>
            <a:ext cx="934682" cy="415498"/>
          </a:xfrm>
          <a:prstGeom prst="rect">
            <a:avLst/>
          </a:prstGeom>
          <a:noFill/>
        </p:spPr>
        <p:txBody>
          <a:bodyPr wrap="square" rtlCol="0">
            <a:spAutoFit/>
          </a:bodyPr>
          <a:lstStyle/>
          <a:p>
            <a:r>
              <a:rPr lang="en-US" sz="1050" b="1">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10679" t="10428" r="10998" b="9244"/>
          <a:stretch/>
        </p:blipFill>
        <p:spPr>
          <a:xfrm>
            <a:off x="5979102" y="954739"/>
            <a:ext cx="3164895" cy="4636979"/>
          </a:xfrm>
          <a:prstGeom prst="rect">
            <a:avLst/>
          </a:prstGeom>
        </p:spPr>
      </p:pic>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5618752"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a:t>Winners receive: </a:t>
            </a:r>
          </a:p>
          <a:p>
            <a:pPr marL="214313" indent="-214313">
              <a:buFont typeface="Arial" panose="020B0604020202020204" pitchFamily="34" charset="0"/>
              <a:buChar char="•"/>
            </a:pPr>
            <a:r>
              <a:rPr lang="en-US" sz="1500" b="1"/>
              <a:t>A cash award of $5,000</a:t>
            </a:r>
            <a:endParaRPr lang="en-US" sz="1500"/>
          </a:p>
          <a:p>
            <a:pPr marL="214313" indent="-214313">
              <a:buFont typeface="Arial" panose="020B0604020202020204" pitchFamily="34" charset="0"/>
              <a:buChar char="•"/>
            </a:pPr>
            <a:r>
              <a:rPr lang="en-US" sz="1500" b="1"/>
              <a:t>A cash award of $2,500 for their school to support economic education</a:t>
            </a:r>
            <a:endParaRPr lang="en-US" sz="1500"/>
          </a:p>
          <a:p>
            <a:pPr marL="214313" indent="-214313">
              <a:buFont typeface="Arial" panose="020B0604020202020204" pitchFamily="34" charset="0"/>
              <a:buChar char="•"/>
            </a:pPr>
            <a:r>
              <a:rPr lang="en-US" sz="1500" b="1"/>
              <a:t>Recognition at our annual Visionary Awards convening. </a:t>
            </a:r>
          </a:p>
          <a:p>
            <a:endParaRPr lang="en-US" sz="1200"/>
          </a:p>
        </p:txBody>
      </p:sp>
      <p:sp>
        <p:nvSpPr>
          <p:cNvPr id="24" name="Rectangle 23"/>
          <p:cNvSpPr/>
          <p:nvPr/>
        </p:nvSpPr>
        <p:spPr>
          <a:xfrm>
            <a:off x="-1" y="3315570"/>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sp>
        <p:nvSpPr>
          <p:cNvPr id="8" name="TextBox 7"/>
          <p:cNvSpPr txBox="1"/>
          <p:nvPr/>
        </p:nvSpPr>
        <p:spPr>
          <a:xfrm>
            <a:off x="1379742" y="1044145"/>
            <a:ext cx="4034118" cy="707886"/>
          </a:xfrm>
          <a:prstGeom prst="rect">
            <a:avLst/>
          </a:prstGeom>
          <a:noFill/>
        </p:spPr>
        <p:txBody>
          <a:bodyPr wrap="square" rtlCol="0">
            <a:spAutoFit/>
          </a:bodyPr>
          <a:lstStyle/>
          <a:p>
            <a:pPr algn="ctr">
              <a:spcBef>
                <a:spcPts val="450"/>
              </a:spcBef>
              <a:spcAft>
                <a:spcPts val="450"/>
              </a:spcAft>
            </a:pPr>
            <a:r>
              <a:rPr lang="en-US" sz="2000" dirty="0">
                <a:solidFill>
                  <a:srgbClr val="0070C0"/>
                </a:solidFill>
                <a:latin typeface="Arial" charset="0"/>
                <a:ea typeface="Arial" charset="0"/>
                <a:cs typeface="Arial" charset="0"/>
              </a:rPr>
              <a:t>The 2021 Sloan Teaching Champion Award</a:t>
            </a:r>
          </a:p>
        </p:txBody>
      </p:sp>
      <p:sp>
        <p:nvSpPr>
          <p:cNvPr id="17" name="TextBox 16"/>
          <p:cNvSpPr txBox="1"/>
          <p:nvPr/>
        </p:nvSpPr>
        <p:spPr>
          <a:xfrm>
            <a:off x="0" y="3309725"/>
            <a:ext cx="9144000" cy="2346091"/>
          </a:xfrm>
          <a:prstGeom prst="rect">
            <a:avLst/>
          </a:prstGeom>
          <a:noFill/>
        </p:spPr>
        <p:txBody>
          <a:bodyPr wrap="square" lIns="68580" tIns="34290" rIns="68580" bIns="34290" rtlCol="0" anchor="t">
            <a:spAutoFit/>
          </a:bodyPr>
          <a:lstStyle/>
          <a:p>
            <a:pPr algn="ctr"/>
            <a:r>
              <a:rPr lang="en-US" sz="1125" dirty="0">
                <a:solidFill>
                  <a:schemeClr val="bg1"/>
                </a:solidFill>
              </a:rPr>
              <a:t>This award promotes economic education by honoring three outstanding teachers who incorporate exemplary teaching techniques that improve their students’ economic understanding in and out of the classroom.</a:t>
            </a:r>
          </a:p>
          <a:p>
            <a:pPr algn="ctr"/>
            <a:r>
              <a:rPr lang="en-US" sz="1125" dirty="0">
                <a:solidFill>
                  <a:schemeClr val="bg1"/>
                </a:solidFill>
              </a:rPr>
              <a:t>This award is open to New York metropolitan area high school teachers of all subjects, not just teachers of economics. Applicants must demonstrate how they integrate economics into their teaching.</a:t>
            </a:r>
          </a:p>
          <a:p>
            <a:pPr algn="ctr"/>
            <a:r>
              <a:rPr lang="en-US" sz="1125" b="1" u="sng" dirty="0">
                <a:solidFill>
                  <a:schemeClr val="bg1"/>
                </a:solidFill>
              </a:rPr>
              <a:t>Sound like you or someone you know?</a:t>
            </a:r>
          </a:p>
          <a:p>
            <a:pPr algn="ctr"/>
            <a:r>
              <a:rPr lang="en-US" sz="1125" dirty="0">
                <a:solidFill>
                  <a:schemeClr val="bg1"/>
                </a:solidFill>
              </a:rPr>
              <a:t>Applicants must teach in one of the</a:t>
            </a:r>
          </a:p>
          <a:p>
            <a:pPr algn="ctr"/>
            <a:r>
              <a:rPr lang="en-US" sz="1125" dirty="0">
                <a:solidFill>
                  <a:schemeClr val="bg1"/>
                </a:solidFill>
              </a:rPr>
              <a:t>Twelve </a:t>
            </a:r>
            <a:r>
              <a:rPr lang="en-US" sz="1125" b="1" dirty="0">
                <a:solidFill>
                  <a:schemeClr val="bg1"/>
                </a:solidFill>
              </a:rPr>
              <a:t>New York</a:t>
            </a:r>
            <a:r>
              <a:rPr lang="en-US" sz="1125" dirty="0">
                <a:solidFill>
                  <a:schemeClr val="bg1"/>
                </a:solidFill>
              </a:rPr>
              <a:t> state counties (New York, Kings, Bronx, Richmond, Queens, Nassau, Suffolk, Westchester, Putnam, Rockland, Orange and </a:t>
            </a:r>
            <a:r>
              <a:rPr lang="en-US" sz="1125" dirty="0" err="1">
                <a:solidFill>
                  <a:schemeClr val="bg1"/>
                </a:solidFill>
              </a:rPr>
              <a:t>Dutchess</a:t>
            </a:r>
            <a:r>
              <a:rPr lang="en-US" sz="1125" dirty="0">
                <a:solidFill>
                  <a:schemeClr val="bg1"/>
                </a:solidFill>
              </a:rPr>
              <a:t>)</a:t>
            </a:r>
            <a:endParaRPr lang="en-US" sz="1125" dirty="0">
              <a:solidFill>
                <a:schemeClr val="bg1"/>
              </a:solidFill>
              <a:cs typeface="Calibri"/>
            </a:endParaRPr>
          </a:p>
          <a:p>
            <a:pPr algn="ctr"/>
            <a:r>
              <a:rPr lang="en-US" sz="1125" dirty="0">
                <a:solidFill>
                  <a:schemeClr val="bg1"/>
                </a:solidFill>
              </a:rPr>
              <a:t>Eight </a:t>
            </a:r>
            <a:r>
              <a:rPr lang="en-US" sz="1125" b="1" dirty="0">
                <a:solidFill>
                  <a:schemeClr val="bg1"/>
                </a:solidFill>
              </a:rPr>
              <a:t>New Jersey</a:t>
            </a:r>
            <a:r>
              <a:rPr lang="en-US" sz="1125" dirty="0">
                <a:solidFill>
                  <a:schemeClr val="bg1"/>
                </a:solidFill>
              </a:rPr>
              <a:t> counties (Bergen, Passaic, Essex, Hudson, Middlesex, Union, Morris, Monmouth), or the</a:t>
            </a:r>
          </a:p>
          <a:p>
            <a:pPr algn="ctr"/>
            <a:r>
              <a:rPr lang="en-US" sz="1125" dirty="0">
                <a:solidFill>
                  <a:schemeClr val="bg1"/>
                </a:solidFill>
              </a:rPr>
              <a:t>Two </a:t>
            </a:r>
            <a:r>
              <a:rPr lang="en-US" sz="1125" b="1" dirty="0">
                <a:solidFill>
                  <a:schemeClr val="bg1"/>
                </a:solidFill>
              </a:rPr>
              <a:t>Connecticut </a:t>
            </a:r>
            <a:r>
              <a:rPr lang="en-US" sz="1125" dirty="0">
                <a:solidFill>
                  <a:schemeClr val="bg1"/>
                </a:solidFill>
              </a:rPr>
              <a:t>counties (Fairfield and New Haven)</a:t>
            </a:r>
          </a:p>
          <a:p>
            <a:pPr algn="ctr"/>
            <a:r>
              <a:rPr lang="en-US" sz="1125" b="1" u="sng" dirty="0">
                <a:solidFill>
                  <a:schemeClr val="bg1"/>
                </a:solidFill>
              </a:rPr>
              <a:t>Application will be launched on Friday February 19</a:t>
            </a:r>
            <a:r>
              <a:rPr lang="en-US" sz="1125" b="1" u="sng" baseline="30000" dirty="0">
                <a:solidFill>
                  <a:schemeClr val="bg1"/>
                </a:solidFill>
              </a:rPr>
              <a:t>th</a:t>
            </a:r>
            <a:r>
              <a:rPr lang="en-US" sz="1125" b="1" u="sng" dirty="0">
                <a:solidFill>
                  <a:schemeClr val="bg1"/>
                </a:solidFill>
              </a:rPr>
              <a:t> 2021</a:t>
            </a:r>
            <a:endParaRPr lang="en-US" sz="1200" b="1" u="sng" dirty="0">
              <a:solidFill>
                <a:schemeClr val="bg1"/>
              </a:solidFill>
            </a:endParaRPr>
          </a:p>
          <a:p>
            <a:pPr algn="ctr"/>
            <a:r>
              <a:rPr lang="en-US" sz="1500" b="1" u="sng" dirty="0">
                <a:solidFill>
                  <a:schemeClr val="bg1"/>
                </a:solidFill>
              </a:rPr>
              <a:t>You can access the application </a:t>
            </a:r>
            <a:r>
              <a:rPr lang="en-US" sz="1500" b="1" u="sng" dirty="0">
                <a:solidFill>
                  <a:schemeClr val="accent2"/>
                </a:solidFill>
                <a:hlinkClick r:id="rId3">
                  <a:extLst>
                    <a:ext uri="{A12FA001-AC4F-418D-AE19-62706E023703}">
                      <ahyp:hlinkClr xmlns:ahyp="http://schemas.microsoft.com/office/drawing/2018/hyperlinkcolor" val="tx"/>
                    </a:ext>
                  </a:extLst>
                </a:hlinkClick>
              </a:rPr>
              <a:t>here</a:t>
            </a:r>
            <a:r>
              <a:rPr lang="en-US" sz="1500" b="1" u="sng" dirty="0">
                <a:solidFill>
                  <a:schemeClr val="accent2"/>
                </a:solidFill>
              </a:rPr>
              <a:t>. </a:t>
            </a:r>
          </a:p>
          <a:p>
            <a:pPr>
              <a:lnSpc>
                <a:spcPts val="1200"/>
              </a:lnSpc>
              <a:spcAft>
                <a:spcPts val="300"/>
              </a:spcAft>
            </a:pPr>
            <a:endParaRPr lang="en-US" sz="900" dirty="0">
              <a:solidFill>
                <a:schemeClr val="bg1"/>
              </a:solidFill>
              <a:latin typeface="Arial" charset="0"/>
              <a:ea typeface="Arial" charset="0"/>
              <a:cs typeface="Arial" charset="0"/>
            </a:endParaRPr>
          </a:p>
        </p:txBody>
      </p:sp>
      <p:sp>
        <p:nvSpPr>
          <p:cNvPr id="22" name="TextBox 21"/>
          <p:cNvSpPr txBox="1"/>
          <p:nvPr/>
        </p:nvSpPr>
        <p:spPr>
          <a:xfrm>
            <a:off x="3245784" y="5511696"/>
            <a:ext cx="5275281" cy="415498"/>
          </a:xfrm>
          <a:prstGeom prst="rect">
            <a:avLst/>
          </a:prstGeom>
          <a:noFill/>
        </p:spPr>
        <p:txBody>
          <a:bodyPr wrap="square" rtlCol="0" anchor="t">
            <a:spAutoFit/>
          </a:bodyPr>
          <a:lstStyle/>
          <a:p>
            <a:r>
              <a:rPr lang="en-US" sz="1050">
                <a:solidFill>
                  <a:schemeClr val="bg1"/>
                </a:solidFill>
              </a:rPr>
              <a:t>Please feel free to e-mail us at </a:t>
            </a:r>
            <a:r>
              <a:rPr lang="en-US" sz="1050" b="1" u="sng">
                <a:solidFill>
                  <a:schemeClr val="bg1"/>
                </a:solidFill>
                <a:hlinkClick r:id="rId4">
                  <a:extLst>
                    <a:ext uri="{A12FA001-AC4F-418D-AE19-62706E023703}">
                      <ahyp:hlinkClr xmlns:ahyp="http://schemas.microsoft.com/office/drawing/2018/hyperlinkcolor" val="tx"/>
                    </a:ext>
                  </a:extLst>
                </a:hlinkClick>
              </a:rPr>
              <a:t>rrivera@councilforeconed.org</a:t>
            </a:r>
            <a:r>
              <a:rPr lang="en-US" sz="1050">
                <a:solidFill>
                  <a:schemeClr val="bg1"/>
                </a:solidFill>
              </a:rPr>
              <a:t> </a:t>
            </a:r>
          </a:p>
          <a:p>
            <a:r>
              <a:rPr lang="en-US" sz="1050">
                <a:solidFill>
                  <a:schemeClr val="bg1"/>
                </a:solidFill>
              </a:rPr>
              <a:t>with any questions you have.</a:t>
            </a:r>
            <a:endParaRPr lang="en-US" sz="1050">
              <a:solidFill>
                <a:schemeClr val="bg1"/>
              </a:solidFill>
              <a:latin typeface="Arial" charset="0"/>
              <a:ea typeface="Arial" charset="0"/>
              <a:cs typeface="Arial" charset="0"/>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9199" t="8792" b="18140"/>
          <a:stretch/>
        </p:blipFill>
        <p:spPr>
          <a:xfrm>
            <a:off x="2384371" y="5554179"/>
            <a:ext cx="893308" cy="298459"/>
          </a:xfrm>
          <a:prstGeom prst="rect">
            <a:avLst/>
          </a:prstGeom>
        </p:spPr>
      </p:pic>
      <p:sp>
        <p:nvSpPr>
          <p:cNvPr id="23" name="TextBox 22"/>
          <p:cNvSpPr txBox="1"/>
          <p:nvPr/>
        </p:nvSpPr>
        <p:spPr>
          <a:xfrm>
            <a:off x="2356715" y="5593332"/>
            <a:ext cx="934682" cy="253916"/>
          </a:xfrm>
          <a:prstGeom prst="rect">
            <a:avLst/>
          </a:prstGeom>
          <a:noFill/>
        </p:spPr>
        <p:txBody>
          <a:bodyPr wrap="square" rtlCol="0">
            <a:spAutoFit/>
          </a:bodyPr>
          <a:lstStyle/>
          <a:p>
            <a:r>
              <a:rPr lang="en-US" sz="1050" b="1">
                <a:solidFill>
                  <a:schemeClr val="bg1"/>
                </a:solidFill>
                <a:latin typeface="Arial" charset="0"/>
                <a:ea typeface="Arial" charset="0"/>
                <a:cs typeface="Arial" charset="0"/>
              </a:rPr>
              <a:t>CONTACT</a:t>
            </a:r>
          </a:p>
        </p:txBody>
      </p:sp>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pic>
        <p:nvPicPr>
          <p:cNvPr id="5" name="Picture 4" descr="A group of people holding awards&#10;&#10;Description automatically generated with medium confidence">
            <a:extLst>
              <a:ext uri="{FF2B5EF4-FFF2-40B4-BE49-F238E27FC236}">
                <a16:creationId xmlns:a16="http://schemas.microsoft.com/office/drawing/2014/main" id="{C03AD284-B4AE-4045-8DF7-C942648ABA8A}"/>
              </a:ext>
            </a:extLst>
          </p:cNvPr>
          <p:cNvPicPr>
            <a:picLocks noChangeAspect="1"/>
          </p:cNvPicPr>
          <p:nvPr/>
        </p:nvPicPr>
        <p:blipFill>
          <a:blip r:embed="rId6"/>
          <a:stretch>
            <a:fillRect/>
          </a:stretch>
        </p:blipFill>
        <p:spPr>
          <a:xfrm>
            <a:off x="5618752" y="972281"/>
            <a:ext cx="3525248" cy="2361917"/>
          </a:xfrm>
          <a:prstGeom prst="rect">
            <a:avLst/>
          </a:prstGeom>
        </p:spPr>
      </p:pic>
    </p:spTree>
    <p:extLst>
      <p:ext uri="{BB962C8B-B14F-4D97-AF65-F5344CB8AC3E}">
        <p14:creationId xmlns:p14="http://schemas.microsoft.com/office/powerpoint/2010/main" val="274778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400" dirty="0"/>
              <a:t>State Standards</a:t>
            </a:r>
            <a:endParaRPr sz="5400" b="1" dirty="0"/>
          </a:p>
        </p:txBody>
      </p:sp>
      <p:sp>
        <p:nvSpPr>
          <p:cNvPr id="102" name="Google Shape;102;p20"/>
          <p:cNvSpPr txBox="1">
            <a:spLocks noGrp="1"/>
          </p:cNvSpPr>
          <p:nvPr>
            <p:ph type="body" idx="4294967295"/>
          </p:nvPr>
        </p:nvSpPr>
        <p:spPr>
          <a:xfrm>
            <a:off x="457200" y="1779252"/>
            <a:ext cx="8229600" cy="4973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a:t>NYS Social Studies 12.E4 </a:t>
            </a:r>
            <a:r>
              <a:rPr lang="en-US" sz="2200" b="1"/>
              <a:t>THE TOOLS OF ECONOMIC POLICY IN A GLOBAL ECONOMY:</a:t>
            </a:r>
            <a:r>
              <a:rPr lang="en-US" sz="2500" b="1"/>
              <a:t> Globalization and increased economic interdependence affect the United States economy significantly. The tools that the policy makers have available to address these issues are fiscal policy, monetary policy, and trade policy.</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US" sz="2500" u="sng">
                <a:solidFill>
                  <a:schemeClr val="hlink"/>
                </a:solidFill>
                <a:hlinkClick r:id="rId3"/>
              </a:rPr>
              <a:t>http://www.nysed.gov/common/nysed/files/programs/curriculum-instruction/ss-framework-9-12.pdf</a:t>
            </a: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 calcmode="lin" valueType="num">
                                      <p:cBhvr additive="base">
                                        <p:cTn id="7" dur="500"/>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
                                            <p:txEl>
                                              <p:pRg st="1" end="1"/>
                                            </p:txEl>
                                          </p:spTgt>
                                        </p:tgtEl>
                                        <p:attrNameLst>
                                          <p:attrName>style.visibility</p:attrName>
                                        </p:attrNameLst>
                                      </p:cBhvr>
                                      <p:to>
                                        <p:strVal val="visible"/>
                                      </p:to>
                                    </p:set>
                                    <p:anim calcmode="lin" valueType="num">
                                      <p:cBhvr additive="base">
                                        <p:cTn id="12" dur="500"/>
                                        <p:tgtEl>
                                          <p:spTgt spid="1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xEl>
                                              <p:pRg st="2" end="2"/>
                                            </p:txEl>
                                          </p:spTgt>
                                        </p:tgtEl>
                                        <p:attrNameLst>
                                          <p:attrName>style.visibility</p:attrName>
                                        </p:attrNameLst>
                                      </p:cBhvr>
                                      <p:to>
                                        <p:strVal val="visible"/>
                                      </p:to>
                                    </p:set>
                                    <p:anim calcmode="lin" valueType="num">
                                      <p:cBhvr additive="base">
                                        <p:cTn id="17" dur="500"/>
                                        <p:tgtEl>
                                          <p:spTgt spid="1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
                                            <p:txEl>
                                              <p:pRg st="3" end="3"/>
                                            </p:txEl>
                                          </p:spTgt>
                                        </p:tgtEl>
                                        <p:attrNameLst>
                                          <p:attrName>style.visibility</p:attrName>
                                        </p:attrNameLst>
                                      </p:cBhvr>
                                      <p:to>
                                        <p:strVal val="visible"/>
                                      </p:to>
                                    </p:set>
                                    <p:anim calcmode="lin" valueType="num">
                                      <p:cBhvr additive="base">
                                        <p:cTn id="22" dur="500"/>
                                        <p:tgtEl>
                                          <p:spTgt spid="10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
                                            <p:txEl>
                                              <p:pRg st="4" end="4"/>
                                            </p:txEl>
                                          </p:spTgt>
                                        </p:tgtEl>
                                        <p:attrNameLst>
                                          <p:attrName>style.visibility</p:attrName>
                                        </p:attrNameLst>
                                      </p:cBhvr>
                                      <p:to>
                                        <p:strVal val="visible"/>
                                      </p:to>
                                    </p:set>
                                    <p:anim calcmode="lin" valueType="num">
                                      <p:cBhvr additive="base">
                                        <p:cTn id="27" dur="500"/>
                                        <p:tgtEl>
                                          <p:spTgt spid="10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xEl>
                                              <p:pRg st="5" end="5"/>
                                            </p:txEl>
                                          </p:spTgt>
                                        </p:tgtEl>
                                        <p:attrNameLst>
                                          <p:attrName>style.visibility</p:attrName>
                                        </p:attrNameLst>
                                      </p:cBhvr>
                                      <p:to>
                                        <p:strVal val="visible"/>
                                      </p:to>
                                    </p:set>
                                    <p:anim calcmode="lin" valueType="num">
                                      <p:cBhvr additive="base">
                                        <p:cTn id="32" dur="500"/>
                                        <p:tgtEl>
                                          <p:spTgt spid="10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
                                            <p:txEl>
                                              <p:pRg st="6" end="6"/>
                                            </p:txEl>
                                          </p:spTgt>
                                        </p:tgtEl>
                                        <p:attrNameLst>
                                          <p:attrName>style.visibility</p:attrName>
                                        </p:attrNameLst>
                                      </p:cBhvr>
                                      <p:to>
                                        <p:strVal val="visible"/>
                                      </p:to>
                                    </p:set>
                                    <p:anim calcmode="lin" valueType="num">
                                      <p:cBhvr additive="base">
                                        <p:cTn id="37" dur="500"/>
                                        <p:tgtEl>
                                          <p:spTgt spid="10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457200" y="8989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400" dirty="0"/>
              <a:t>Question of the Day</a:t>
            </a:r>
            <a:endParaRPr sz="5400" b="1" dirty="0"/>
          </a:p>
        </p:txBody>
      </p:sp>
      <p:sp>
        <p:nvSpPr>
          <p:cNvPr id="109" name="Google Shape;109;p21"/>
          <p:cNvSpPr txBox="1">
            <a:spLocks noGrp="1"/>
          </p:cNvSpPr>
          <p:nvPr>
            <p:ph type="body" idx="4294967295"/>
          </p:nvPr>
        </p:nvSpPr>
        <p:spPr>
          <a:xfrm>
            <a:off x="457200" y="2212850"/>
            <a:ext cx="61662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Which nation is the </a:t>
            </a:r>
            <a:r>
              <a:rPr lang="en-US" b="1" dirty="0"/>
              <a:t>leading trade partner </a:t>
            </a:r>
            <a:r>
              <a:rPr lang="en-US" dirty="0"/>
              <a:t>of the U.S. (exports plus imports)?</a:t>
            </a:r>
            <a:endParaRPr dirty="0"/>
          </a:p>
          <a:p>
            <a:pPr marL="0" lvl="0" indent="0" algn="l" rtl="0">
              <a:spcBef>
                <a:spcPts val="0"/>
              </a:spcBef>
              <a:spcAft>
                <a:spcPts val="0"/>
              </a:spcAft>
              <a:buNone/>
            </a:pPr>
            <a:endParaRPr dirty="0"/>
          </a:p>
          <a:p>
            <a:pPr marL="457200" lvl="0" indent="-406400" algn="l" rtl="0">
              <a:spcBef>
                <a:spcPts val="0"/>
              </a:spcBef>
              <a:spcAft>
                <a:spcPts val="0"/>
              </a:spcAft>
              <a:buSzPts val="2800"/>
              <a:buAutoNum type="alphaUcPeriod"/>
            </a:pPr>
            <a:r>
              <a:rPr lang="en-US" dirty="0"/>
              <a:t>Mexico</a:t>
            </a:r>
            <a:endParaRPr dirty="0"/>
          </a:p>
          <a:p>
            <a:pPr marL="457200" lvl="0" indent="-406400" algn="l" rtl="0">
              <a:spcBef>
                <a:spcPts val="0"/>
              </a:spcBef>
              <a:spcAft>
                <a:spcPts val="0"/>
              </a:spcAft>
              <a:buSzPts val="2800"/>
              <a:buAutoNum type="alphaUcPeriod"/>
            </a:pPr>
            <a:r>
              <a:rPr lang="en-US" dirty="0"/>
              <a:t>Japan</a:t>
            </a:r>
            <a:endParaRPr dirty="0"/>
          </a:p>
          <a:p>
            <a:pPr marL="457200" lvl="0" indent="-406400" algn="l" rtl="0">
              <a:spcBef>
                <a:spcPts val="0"/>
              </a:spcBef>
              <a:spcAft>
                <a:spcPts val="0"/>
              </a:spcAft>
              <a:buSzPts val="2800"/>
              <a:buAutoNum type="alphaUcPeriod"/>
            </a:pPr>
            <a:r>
              <a:rPr lang="en-US" dirty="0"/>
              <a:t>China</a:t>
            </a:r>
            <a:endParaRPr dirty="0"/>
          </a:p>
          <a:p>
            <a:pPr marL="457200" lvl="0" indent="-406400" algn="l" rtl="0">
              <a:spcBef>
                <a:spcPts val="0"/>
              </a:spcBef>
              <a:spcAft>
                <a:spcPts val="0"/>
              </a:spcAft>
              <a:buSzPts val="2800"/>
              <a:buAutoNum type="alphaUcPeriod"/>
            </a:pPr>
            <a:r>
              <a:rPr lang="en-US" dirty="0"/>
              <a:t>Canada</a:t>
            </a:r>
            <a:endParaRPr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pic>
        <p:nvPicPr>
          <p:cNvPr id="110" name="Google Shape;110;p21"/>
          <p:cNvPicPr preferRelativeResize="0"/>
          <p:nvPr/>
        </p:nvPicPr>
        <p:blipFill>
          <a:blip r:embed="rId3">
            <a:alphaModFix/>
          </a:blip>
          <a:stretch>
            <a:fillRect/>
          </a:stretch>
        </p:blipFill>
        <p:spPr>
          <a:xfrm>
            <a:off x="4123800" y="3687146"/>
            <a:ext cx="4293825" cy="2335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anim calcmode="lin" valueType="num">
                                      <p:cBhvr additive="base">
                                        <p:cTn id="7" dur="500"/>
                                        <p:tgtEl>
                                          <p:spTgt spid="10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9">
                                            <p:txEl>
                                              <p:pRg st="1" end="1"/>
                                            </p:txEl>
                                          </p:spTgt>
                                        </p:tgtEl>
                                        <p:attrNameLst>
                                          <p:attrName>style.visibility</p:attrName>
                                        </p:attrNameLst>
                                      </p:cBhvr>
                                      <p:to>
                                        <p:strVal val="visible"/>
                                      </p:to>
                                    </p:set>
                                    <p:anim calcmode="lin" valueType="num">
                                      <p:cBhvr additive="base">
                                        <p:cTn id="12" dur="500"/>
                                        <p:tgtEl>
                                          <p:spTgt spid="10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9">
                                            <p:txEl>
                                              <p:pRg st="2" end="2"/>
                                            </p:txEl>
                                          </p:spTgt>
                                        </p:tgtEl>
                                        <p:attrNameLst>
                                          <p:attrName>style.visibility</p:attrName>
                                        </p:attrNameLst>
                                      </p:cBhvr>
                                      <p:to>
                                        <p:strVal val="visible"/>
                                      </p:to>
                                    </p:set>
                                    <p:anim calcmode="lin" valueType="num">
                                      <p:cBhvr additive="base">
                                        <p:cTn id="17" dur="500"/>
                                        <p:tgtEl>
                                          <p:spTgt spid="10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9">
                                            <p:txEl>
                                              <p:pRg st="3" end="3"/>
                                            </p:txEl>
                                          </p:spTgt>
                                        </p:tgtEl>
                                        <p:attrNameLst>
                                          <p:attrName>style.visibility</p:attrName>
                                        </p:attrNameLst>
                                      </p:cBhvr>
                                      <p:to>
                                        <p:strVal val="visible"/>
                                      </p:to>
                                    </p:set>
                                    <p:anim calcmode="lin" valueType="num">
                                      <p:cBhvr additive="base">
                                        <p:cTn id="22" dur="500"/>
                                        <p:tgtEl>
                                          <p:spTgt spid="10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9">
                                            <p:txEl>
                                              <p:pRg st="4" end="4"/>
                                            </p:txEl>
                                          </p:spTgt>
                                        </p:tgtEl>
                                        <p:attrNameLst>
                                          <p:attrName>style.visibility</p:attrName>
                                        </p:attrNameLst>
                                      </p:cBhvr>
                                      <p:to>
                                        <p:strVal val="visible"/>
                                      </p:to>
                                    </p:set>
                                    <p:anim calcmode="lin" valueType="num">
                                      <p:cBhvr additive="base">
                                        <p:cTn id="27" dur="500"/>
                                        <p:tgtEl>
                                          <p:spTgt spid="10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9">
                                            <p:txEl>
                                              <p:pRg st="5" end="5"/>
                                            </p:txEl>
                                          </p:spTgt>
                                        </p:tgtEl>
                                        <p:attrNameLst>
                                          <p:attrName>style.visibility</p:attrName>
                                        </p:attrNameLst>
                                      </p:cBhvr>
                                      <p:to>
                                        <p:strVal val="visible"/>
                                      </p:to>
                                    </p:set>
                                    <p:anim calcmode="lin" valueType="num">
                                      <p:cBhvr additive="base">
                                        <p:cTn id="32" dur="500"/>
                                        <p:tgtEl>
                                          <p:spTgt spid="10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9">
                                            <p:txEl>
                                              <p:pRg st="6" end="6"/>
                                            </p:txEl>
                                          </p:spTgt>
                                        </p:tgtEl>
                                        <p:attrNameLst>
                                          <p:attrName>style.visibility</p:attrName>
                                        </p:attrNameLst>
                                      </p:cBhvr>
                                      <p:to>
                                        <p:strVal val="visible"/>
                                      </p:to>
                                    </p:set>
                                    <p:anim calcmode="lin" valueType="num">
                                      <p:cBhvr additive="base">
                                        <p:cTn id="37" dur="500"/>
                                        <p:tgtEl>
                                          <p:spTgt spid="10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9">
                                            <p:txEl>
                                              <p:pRg st="7" end="7"/>
                                            </p:txEl>
                                          </p:spTgt>
                                        </p:tgtEl>
                                        <p:attrNameLst>
                                          <p:attrName>style.visibility</p:attrName>
                                        </p:attrNameLst>
                                      </p:cBhvr>
                                      <p:to>
                                        <p:strVal val="visible"/>
                                      </p:to>
                                    </p:set>
                                    <p:anim calcmode="lin" valueType="num">
                                      <p:cBhvr additive="base">
                                        <p:cTn id="42" dur="500"/>
                                        <p:tgtEl>
                                          <p:spTgt spid="10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9">
                                            <p:txEl>
                                              <p:pRg st="8" end="8"/>
                                            </p:txEl>
                                          </p:spTgt>
                                        </p:tgtEl>
                                        <p:attrNameLst>
                                          <p:attrName>style.visibility</p:attrName>
                                        </p:attrNameLst>
                                      </p:cBhvr>
                                      <p:to>
                                        <p:strVal val="visible"/>
                                      </p:to>
                                    </p:set>
                                    <p:anim calcmode="lin" valueType="num">
                                      <p:cBhvr additive="base">
                                        <p:cTn id="47" dur="500"/>
                                        <p:tgtEl>
                                          <p:spTgt spid="10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17" name="Google Shape;117;p22"/>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B32D2D-2661-4222-8BA5-5EF5264B43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586FEB-70D4-452D-B5B4-675A50D2C3BE}">
  <ds:schemaRefs>
    <ds:schemaRef ds:uri="http://schemas.microsoft.com/sharepoint/v3/contenttype/forms"/>
  </ds:schemaRefs>
</ds:datastoreItem>
</file>

<file path=customXml/itemProps3.xml><?xml version="1.0" encoding="utf-8"?>
<ds:datastoreItem xmlns:ds="http://schemas.openxmlformats.org/officeDocument/2006/customXml" ds:itemID="{DAF59285-12C4-4A66-827F-96CCF80E6FF1}">
  <ds:schemaRefs>
    <ds:schemaRef ds:uri="http://www.w3.org/XML/1998/namespace"/>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bfa4db11-c700-41fb-b639-f7e6b4e680b5"/>
    <ds:schemaRef ds:uri="http://schemas.openxmlformats.org/package/2006/metadata/core-properties"/>
    <ds:schemaRef ds:uri="9cd82c5b-74c9-4827-94f1-5bf219ae6b20"/>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173</TotalTime>
  <Words>3115</Words>
  <Application>Microsoft Office PowerPoint</Application>
  <PresentationFormat>On-screen Show (4:3)</PresentationFormat>
  <Paragraphs>450</Paragraphs>
  <Slides>65</Slides>
  <Notes>62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Gill Sans</vt:lpstr>
      <vt:lpstr>Times New Roman</vt:lpstr>
      <vt:lpstr>Wingdings</vt:lpstr>
      <vt:lpstr>Office Theme</vt:lpstr>
      <vt:lpstr>  Fundamentals of AP Economics 404: Comparative Advantage and Trade  Presented by Theodore Opderbeck 2/22/21 opderbeckt@waldwickschools.org</vt:lpstr>
      <vt:lpstr>EconEdLink Membership</vt:lpstr>
      <vt:lpstr>Professional Development Certificate</vt:lpstr>
      <vt:lpstr>Agenda</vt:lpstr>
      <vt:lpstr>Objectives</vt:lpstr>
      <vt:lpstr>National Standards</vt:lpstr>
      <vt:lpstr>State Standards</vt:lpstr>
      <vt:lpstr>Question of the Day</vt:lpstr>
      <vt:lpstr>PowerPoint Presentation</vt:lpstr>
      <vt:lpstr>PowerPoint Presentation</vt:lpstr>
      <vt:lpstr>PowerPoint Presentation</vt:lpstr>
      <vt:lpstr>Question of the Day</vt:lpstr>
      <vt:lpstr>PowerPoint Presentation</vt:lpstr>
      <vt:lpstr>Fun Fact</vt:lpstr>
      <vt:lpstr>PowerPoint Presentation</vt:lpstr>
      <vt:lpstr>PowerPoint Presentation</vt:lpstr>
      <vt:lpstr>Economics and Cross Curricular Applications</vt:lpstr>
      <vt:lpstr>PowerPoint Presentation</vt:lpstr>
      <vt:lpstr>AP Economics College Board Curriculum/ Resources</vt:lpstr>
      <vt:lpstr>PowerPoint Presentation</vt:lpstr>
      <vt:lpstr>Important Concepts</vt:lpstr>
      <vt:lpstr>Absolute Advantage</vt:lpstr>
      <vt:lpstr>Comparative Advantage</vt:lpstr>
      <vt:lpstr>Comparative Advantage - Calculating Opportunity Cost</vt:lpstr>
      <vt:lpstr>Comparative Advantage –  Calculating Opportunity Cost, cont’d</vt:lpstr>
      <vt:lpstr>Comparative Advantage –  Calculating Opportunity Cost, cont’d</vt:lpstr>
      <vt:lpstr>Absolute and Comparative Advantage Example</vt:lpstr>
      <vt:lpstr>PowerPoint Presentation</vt:lpstr>
      <vt:lpstr>PowerPoint Presentation</vt:lpstr>
      <vt:lpstr>PowerPoint Presentation</vt:lpstr>
      <vt:lpstr>PowerPoint Presentation</vt:lpstr>
      <vt:lpstr>Specialization vs. Diversification</vt:lpstr>
      <vt:lpstr>PowerPoint Presentation</vt:lpstr>
      <vt:lpstr>Predominant Theory</vt:lpstr>
      <vt:lpstr>Advantages of  Specialization and Trade</vt:lpstr>
      <vt:lpstr>Disadvantages of  Specialization and Trade</vt:lpstr>
      <vt:lpstr>The Prebisch-Singer Hypothesis</vt:lpstr>
      <vt:lpstr>Student Project </vt:lpstr>
      <vt:lpstr>Student Activities </vt:lpstr>
      <vt:lpstr>Google Slides/ Notes</vt:lpstr>
      <vt:lpstr>Student Simulation</vt:lpstr>
      <vt:lpstr>Terms of Trade</vt:lpstr>
      <vt:lpstr>Terms of Trade</vt:lpstr>
      <vt:lpstr>An Example from Childhood</vt:lpstr>
      <vt:lpstr>PowerPoint Presentation</vt:lpstr>
      <vt:lpstr>Terms of Trade</vt:lpstr>
      <vt:lpstr>PowerPoint Presentation</vt:lpstr>
      <vt:lpstr>Terms of Trade</vt:lpstr>
      <vt:lpstr>Terms of Trade</vt:lpstr>
      <vt:lpstr>Why are terms of trade important in the “real world?”</vt:lpstr>
      <vt:lpstr>Student Problem Sets</vt:lpstr>
      <vt:lpstr>Past AP Free Response Questions </vt:lpstr>
      <vt:lpstr>Free Trade vs. Protectionism</vt:lpstr>
      <vt:lpstr>PowerPoint Presentation</vt:lpstr>
      <vt:lpstr>Free Trade vs. Protectionism Research Assignment</vt:lpstr>
      <vt:lpstr>Formative Assessment Options</vt:lpstr>
      <vt:lpstr>Sources for Prepared Articles</vt:lpstr>
      <vt:lpstr>Sources for Prepared Videos</vt:lpstr>
      <vt:lpstr>Some Interesting Reads in Context of Contemporary Issues. . .</vt:lpstr>
      <vt:lpstr>References/ Resources</vt:lpstr>
      <vt:lpstr>CEE Affiliates</vt:lpstr>
      <vt:lpstr>Thank You to Our Sponsors!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Fundamentals of AP Economics 404 Comparative Advantage and Trade  Presented by Theodore Opderbeck 2/22/21 opderbeckt@waldwickschools.org</dc:title>
  <cp:lastModifiedBy>Jarvon Carson</cp:lastModifiedBy>
  <cp:revision>1</cp:revision>
  <dcterms:modified xsi:type="dcterms:W3CDTF">2021-02-22T16:54:06Z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