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8"/>
  </p:notesMasterIdLst>
  <p:sldIdLst>
    <p:sldId id="256" r:id="rId5"/>
    <p:sldId id="261" r:id="rId6"/>
    <p:sldId id="267" r:id="rId7"/>
    <p:sldId id="258" r:id="rId8"/>
    <p:sldId id="262" r:id="rId9"/>
    <p:sldId id="263" r:id="rId10"/>
    <p:sldId id="264" r:id="rId11"/>
    <p:sldId id="270" r:id="rId12"/>
    <p:sldId id="271" r:id="rId13"/>
    <p:sldId id="272" r:id="rId14"/>
    <p:sldId id="273" r:id="rId15"/>
    <p:sldId id="274" r:id="rId16"/>
    <p:sldId id="275" r:id="rId17"/>
    <p:sldId id="276" r:id="rId18"/>
    <p:sldId id="277" r:id="rId19"/>
    <p:sldId id="278" r:id="rId20"/>
    <p:sldId id="279" r:id="rId21"/>
    <p:sldId id="281" r:id="rId22"/>
    <p:sldId id="282" r:id="rId23"/>
    <p:sldId id="280" r:id="rId24"/>
    <p:sldId id="283" r:id="rId25"/>
    <p:sldId id="266" r:id="rId26"/>
    <p:sldId id="269" r:id="rId2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1pPr>
    <a:lvl2pPr marL="4572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2pPr>
    <a:lvl3pPr marL="9144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3pPr>
    <a:lvl4pPr marL="13716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4pPr>
    <a:lvl5pPr marL="18288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5pPr>
    <a:lvl6pPr marL="22860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6pPr>
    <a:lvl7pPr marL="27432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7pPr>
    <a:lvl8pPr marL="32004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8pPr>
    <a:lvl9pPr marL="36576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A9900"/>
    <a:srgbClr val="005CB8"/>
    <a:srgbClr val="8BAF00"/>
    <a:srgbClr val="C7C6F8"/>
    <a:srgbClr val="004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14C472A-ED92-44AF-81CE-AC68F8073B58}" v="30" dt="2021-01-21T17:51:18.925"/>
  </p1510:revLst>
</p1510:revInfo>
</file>

<file path=ppt/tableStyles.xml><?xml version="1.0" encoding="utf-8"?>
<a:tblStyleLst xmlns:a="http://schemas.openxmlformats.org/drawingml/2006/main" def="{5C22544A-7EE6-4342-B048-85BDC9FD1C3A}">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1" d="100"/>
          <a:sy n="71" d="100"/>
        </p:scale>
        <p:origin x="1786" y="6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viewProps" Target="viewProps.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rvon Carson" userId="f1f62c45-4a19-4f8e-934b-b4c64f876624" providerId="ADAL" clId="{014C472A-ED92-44AF-81CE-AC68F8073B58}"/>
    <pc:docChg chg="undo custSel delSld modSld">
      <pc:chgData name="Jarvon Carson" userId="f1f62c45-4a19-4f8e-934b-b4c64f876624" providerId="ADAL" clId="{014C472A-ED92-44AF-81CE-AC68F8073B58}" dt="2021-01-21T18:42:26.700" v="955" actId="207"/>
      <pc:docMkLst>
        <pc:docMk/>
      </pc:docMkLst>
      <pc:sldChg chg="modSp mod">
        <pc:chgData name="Jarvon Carson" userId="f1f62c45-4a19-4f8e-934b-b4c64f876624" providerId="ADAL" clId="{014C472A-ED92-44AF-81CE-AC68F8073B58}" dt="2021-01-21T17:21:53.637" v="53" actId="207"/>
        <pc:sldMkLst>
          <pc:docMk/>
          <pc:sldMk cId="0" sldId="256"/>
        </pc:sldMkLst>
        <pc:spChg chg="mod">
          <ac:chgData name="Jarvon Carson" userId="f1f62c45-4a19-4f8e-934b-b4c64f876624" providerId="ADAL" clId="{014C472A-ED92-44AF-81CE-AC68F8073B58}" dt="2021-01-21T17:21:53.637" v="53" actId="207"/>
          <ac:spMkLst>
            <pc:docMk/>
            <pc:sldMk cId="0" sldId="256"/>
            <ac:spMk id="2" creationId="{00000000-0000-0000-0000-000000000000}"/>
          </ac:spMkLst>
        </pc:spChg>
      </pc:sldChg>
      <pc:sldChg chg="modSp mod">
        <pc:chgData name="Jarvon Carson" userId="f1f62c45-4a19-4f8e-934b-b4c64f876624" providerId="ADAL" clId="{014C472A-ED92-44AF-81CE-AC68F8073B58}" dt="2021-01-21T17:22:09.299" v="56" actId="113"/>
        <pc:sldMkLst>
          <pc:docMk/>
          <pc:sldMk cId="0" sldId="258"/>
        </pc:sldMkLst>
        <pc:spChg chg="mod">
          <ac:chgData name="Jarvon Carson" userId="f1f62c45-4a19-4f8e-934b-b4c64f876624" providerId="ADAL" clId="{014C472A-ED92-44AF-81CE-AC68F8073B58}" dt="2021-01-21T17:22:09.299" v="56" actId="113"/>
          <ac:spMkLst>
            <pc:docMk/>
            <pc:sldMk cId="0" sldId="258"/>
            <ac:spMk id="15363" creationId="{00000000-0000-0000-0000-000000000000}"/>
          </ac:spMkLst>
        </pc:spChg>
      </pc:sldChg>
      <pc:sldChg chg="del">
        <pc:chgData name="Jarvon Carson" userId="f1f62c45-4a19-4f8e-934b-b4c64f876624" providerId="ADAL" clId="{014C472A-ED92-44AF-81CE-AC68F8073B58}" dt="2021-01-21T18:03:58.717" v="758" actId="2696"/>
        <pc:sldMkLst>
          <pc:docMk/>
          <pc:sldMk cId="0" sldId="260"/>
        </pc:sldMkLst>
      </pc:sldChg>
      <pc:sldChg chg="modSp mod modAnim">
        <pc:chgData name="Jarvon Carson" userId="f1f62c45-4a19-4f8e-934b-b4c64f876624" providerId="ADAL" clId="{014C472A-ED92-44AF-81CE-AC68F8073B58}" dt="2021-01-21T17:23:29.810" v="83" actId="114"/>
        <pc:sldMkLst>
          <pc:docMk/>
          <pc:sldMk cId="1000496981" sldId="262"/>
        </pc:sldMkLst>
        <pc:spChg chg="mod">
          <ac:chgData name="Jarvon Carson" userId="f1f62c45-4a19-4f8e-934b-b4c64f876624" providerId="ADAL" clId="{014C472A-ED92-44AF-81CE-AC68F8073B58}" dt="2021-01-21T17:23:29.810" v="83" actId="114"/>
          <ac:spMkLst>
            <pc:docMk/>
            <pc:sldMk cId="1000496981" sldId="262"/>
            <ac:spMk id="3" creationId="{00000000-0000-0000-0000-000000000000}"/>
          </ac:spMkLst>
        </pc:spChg>
      </pc:sldChg>
      <pc:sldChg chg="modSp">
        <pc:chgData name="Jarvon Carson" userId="f1f62c45-4a19-4f8e-934b-b4c64f876624" providerId="ADAL" clId="{014C472A-ED92-44AF-81CE-AC68F8073B58}" dt="2021-01-21T17:23:42.088" v="84" actId="255"/>
        <pc:sldMkLst>
          <pc:docMk/>
          <pc:sldMk cId="485028150" sldId="263"/>
        </pc:sldMkLst>
        <pc:spChg chg="mod">
          <ac:chgData name="Jarvon Carson" userId="f1f62c45-4a19-4f8e-934b-b4c64f876624" providerId="ADAL" clId="{014C472A-ED92-44AF-81CE-AC68F8073B58}" dt="2021-01-21T17:23:42.088" v="84" actId="255"/>
          <ac:spMkLst>
            <pc:docMk/>
            <pc:sldMk cId="485028150" sldId="263"/>
            <ac:spMk id="3" creationId="{00000000-0000-0000-0000-000000000000}"/>
          </ac:spMkLst>
        </pc:spChg>
      </pc:sldChg>
      <pc:sldChg chg="del">
        <pc:chgData name="Jarvon Carson" userId="f1f62c45-4a19-4f8e-934b-b4c64f876624" providerId="ADAL" clId="{014C472A-ED92-44AF-81CE-AC68F8073B58}" dt="2021-01-21T18:03:58.717" v="758" actId="2696"/>
        <pc:sldMkLst>
          <pc:docMk/>
          <pc:sldMk cId="1287334080" sldId="265"/>
        </pc:sldMkLst>
      </pc:sldChg>
      <pc:sldChg chg="modSp mod">
        <pc:chgData name="Jarvon Carson" userId="f1f62c45-4a19-4f8e-934b-b4c64f876624" providerId="ADAL" clId="{014C472A-ED92-44AF-81CE-AC68F8073B58}" dt="2021-01-21T17:38:33.873" v="287" actId="20577"/>
        <pc:sldMkLst>
          <pc:docMk/>
          <pc:sldMk cId="2190157105" sldId="270"/>
        </pc:sldMkLst>
        <pc:spChg chg="mod">
          <ac:chgData name="Jarvon Carson" userId="f1f62c45-4a19-4f8e-934b-b4c64f876624" providerId="ADAL" clId="{014C472A-ED92-44AF-81CE-AC68F8073B58}" dt="2021-01-21T17:38:33.873" v="287" actId="20577"/>
          <ac:spMkLst>
            <pc:docMk/>
            <pc:sldMk cId="2190157105" sldId="270"/>
            <ac:spMk id="2" creationId="{9768EA4B-030B-4A8D-B845-3DC1BFF12914}"/>
          </ac:spMkLst>
        </pc:spChg>
        <pc:spChg chg="mod">
          <ac:chgData name="Jarvon Carson" userId="f1f62c45-4a19-4f8e-934b-b4c64f876624" providerId="ADAL" clId="{014C472A-ED92-44AF-81CE-AC68F8073B58}" dt="2021-01-21T17:35:14.035" v="210" actId="20577"/>
          <ac:spMkLst>
            <pc:docMk/>
            <pc:sldMk cId="2190157105" sldId="270"/>
            <ac:spMk id="3" creationId="{D8865A03-C810-4004-A064-151D21E9C43A}"/>
          </ac:spMkLst>
        </pc:spChg>
      </pc:sldChg>
      <pc:sldChg chg="modSp mod">
        <pc:chgData name="Jarvon Carson" userId="f1f62c45-4a19-4f8e-934b-b4c64f876624" providerId="ADAL" clId="{014C472A-ED92-44AF-81CE-AC68F8073B58}" dt="2021-01-21T18:08:40.543" v="765" actId="255"/>
        <pc:sldMkLst>
          <pc:docMk/>
          <pc:sldMk cId="1074046088" sldId="271"/>
        </pc:sldMkLst>
        <pc:spChg chg="mod">
          <ac:chgData name="Jarvon Carson" userId="f1f62c45-4a19-4f8e-934b-b4c64f876624" providerId="ADAL" clId="{014C472A-ED92-44AF-81CE-AC68F8073B58}" dt="2021-01-21T18:08:40.543" v="765" actId="255"/>
          <ac:spMkLst>
            <pc:docMk/>
            <pc:sldMk cId="1074046088" sldId="271"/>
            <ac:spMk id="2" creationId="{CCDA9586-7587-44C1-AED1-4B5BAF7EEC7D}"/>
          </ac:spMkLst>
        </pc:spChg>
        <pc:spChg chg="mod">
          <ac:chgData name="Jarvon Carson" userId="f1f62c45-4a19-4f8e-934b-b4c64f876624" providerId="ADAL" clId="{014C472A-ED92-44AF-81CE-AC68F8073B58}" dt="2021-01-21T17:38:41.365" v="289" actId="20577"/>
          <ac:spMkLst>
            <pc:docMk/>
            <pc:sldMk cId="1074046088" sldId="271"/>
            <ac:spMk id="3" creationId="{C974EBFA-207D-417A-9808-7A39028D7419}"/>
          </ac:spMkLst>
        </pc:spChg>
      </pc:sldChg>
      <pc:sldChg chg="modSp mod">
        <pc:chgData name="Jarvon Carson" userId="f1f62c45-4a19-4f8e-934b-b4c64f876624" providerId="ADAL" clId="{014C472A-ED92-44AF-81CE-AC68F8073B58}" dt="2021-01-21T17:38:01.949" v="250" actId="20577"/>
        <pc:sldMkLst>
          <pc:docMk/>
          <pc:sldMk cId="718412896" sldId="272"/>
        </pc:sldMkLst>
        <pc:spChg chg="mod">
          <ac:chgData name="Jarvon Carson" userId="f1f62c45-4a19-4f8e-934b-b4c64f876624" providerId="ADAL" clId="{014C472A-ED92-44AF-81CE-AC68F8073B58}" dt="2021-01-21T17:35:25.387" v="213" actId="1076"/>
          <ac:spMkLst>
            <pc:docMk/>
            <pc:sldMk cId="718412896" sldId="272"/>
            <ac:spMk id="2" creationId="{05DE9041-EE6F-46DA-9003-825F2B925999}"/>
          </ac:spMkLst>
        </pc:spChg>
        <pc:spChg chg="mod">
          <ac:chgData name="Jarvon Carson" userId="f1f62c45-4a19-4f8e-934b-b4c64f876624" providerId="ADAL" clId="{014C472A-ED92-44AF-81CE-AC68F8073B58}" dt="2021-01-21T17:38:01.949" v="250" actId="20577"/>
          <ac:spMkLst>
            <pc:docMk/>
            <pc:sldMk cId="718412896" sldId="272"/>
            <ac:spMk id="3" creationId="{441105D5-2E1E-479B-9D49-9BFE06E94C54}"/>
          </ac:spMkLst>
        </pc:spChg>
      </pc:sldChg>
      <pc:sldChg chg="modSp mod">
        <pc:chgData name="Jarvon Carson" userId="f1f62c45-4a19-4f8e-934b-b4c64f876624" providerId="ADAL" clId="{014C472A-ED92-44AF-81CE-AC68F8073B58}" dt="2021-01-21T17:56:05.108" v="627" actId="20577"/>
        <pc:sldMkLst>
          <pc:docMk/>
          <pc:sldMk cId="3116506594" sldId="273"/>
        </pc:sldMkLst>
        <pc:spChg chg="mod">
          <ac:chgData name="Jarvon Carson" userId="f1f62c45-4a19-4f8e-934b-b4c64f876624" providerId="ADAL" clId="{014C472A-ED92-44AF-81CE-AC68F8073B58}" dt="2021-01-21T17:56:05.108" v="627" actId="20577"/>
          <ac:spMkLst>
            <pc:docMk/>
            <pc:sldMk cId="3116506594" sldId="273"/>
            <ac:spMk id="3" creationId="{C46A7F93-9674-4673-9F63-476C2A60F802}"/>
          </ac:spMkLst>
        </pc:spChg>
      </pc:sldChg>
      <pc:sldChg chg="modSp mod">
        <pc:chgData name="Jarvon Carson" userId="f1f62c45-4a19-4f8e-934b-b4c64f876624" providerId="ADAL" clId="{014C472A-ED92-44AF-81CE-AC68F8073B58}" dt="2021-01-21T17:49:19.348" v="479" actId="20577"/>
        <pc:sldMkLst>
          <pc:docMk/>
          <pc:sldMk cId="2577490564" sldId="274"/>
        </pc:sldMkLst>
        <pc:spChg chg="mod">
          <ac:chgData name="Jarvon Carson" userId="f1f62c45-4a19-4f8e-934b-b4c64f876624" providerId="ADAL" clId="{014C472A-ED92-44AF-81CE-AC68F8073B58}" dt="2021-01-21T17:42:01.907" v="326" actId="20577"/>
          <ac:spMkLst>
            <pc:docMk/>
            <pc:sldMk cId="2577490564" sldId="274"/>
            <ac:spMk id="2" creationId="{D94ED76B-16BD-492B-99ED-29CEE33908BA}"/>
          </ac:spMkLst>
        </pc:spChg>
        <pc:spChg chg="mod">
          <ac:chgData name="Jarvon Carson" userId="f1f62c45-4a19-4f8e-934b-b4c64f876624" providerId="ADAL" clId="{014C472A-ED92-44AF-81CE-AC68F8073B58}" dt="2021-01-21T17:49:19.348" v="479" actId="20577"/>
          <ac:spMkLst>
            <pc:docMk/>
            <pc:sldMk cId="2577490564" sldId="274"/>
            <ac:spMk id="3" creationId="{C46A7F93-9674-4673-9F63-476C2A60F802}"/>
          </ac:spMkLst>
        </pc:spChg>
      </pc:sldChg>
      <pc:sldChg chg="modSp mod">
        <pc:chgData name="Jarvon Carson" userId="f1f62c45-4a19-4f8e-934b-b4c64f876624" providerId="ADAL" clId="{014C472A-ED92-44AF-81CE-AC68F8073B58}" dt="2021-01-21T17:53:12.709" v="542" actId="12"/>
        <pc:sldMkLst>
          <pc:docMk/>
          <pc:sldMk cId="1364166449" sldId="275"/>
        </pc:sldMkLst>
        <pc:spChg chg="mod">
          <ac:chgData name="Jarvon Carson" userId="f1f62c45-4a19-4f8e-934b-b4c64f876624" providerId="ADAL" clId="{014C472A-ED92-44AF-81CE-AC68F8073B58}" dt="2021-01-21T17:41:54.178" v="317" actId="20577"/>
          <ac:spMkLst>
            <pc:docMk/>
            <pc:sldMk cId="1364166449" sldId="275"/>
            <ac:spMk id="2" creationId="{D94ED76B-16BD-492B-99ED-29CEE33908BA}"/>
          </ac:spMkLst>
        </pc:spChg>
        <pc:spChg chg="mod">
          <ac:chgData name="Jarvon Carson" userId="f1f62c45-4a19-4f8e-934b-b4c64f876624" providerId="ADAL" clId="{014C472A-ED92-44AF-81CE-AC68F8073B58}" dt="2021-01-21T17:53:12.709" v="542" actId="12"/>
          <ac:spMkLst>
            <pc:docMk/>
            <pc:sldMk cId="1364166449" sldId="275"/>
            <ac:spMk id="3" creationId="{C46A7F93-9674-4673-9F63-476C2A60F802}"/>
          </ac:spMkLst>
        </pc:spChg>
      </pc:sldChg>
      <pc:sldChg chg="modSp mod">
        <pc:chgData name="Jarvon Carson" userId="f1f62c45-4a19-4f8e-934b-b4c64f876624" providerId="ADAL" clId="{014C472A-ED92-44AF-81CE-AC68F8073B58}" dt="2021-01-21T17:56:52.669" v="629" actId="20577"/>
        <pc:sldMkLst>
          <pc:docMk/>
          <pc:sldMk cId="119858331" sldId="276"/>
        </pc:sldMkLst>
        <pc:spChg chg="mod">
          <ac:chgData name="Jarvon Carson" userId="f1f62c45-4a19-4f8e-934b-b4c64f876624" providerId="ADAL" clId="{014C472A-ED92-44AF-81CE-AC68F8073B58}" dt="2021-01-21T17:41:46.856" v="308" actId="20577"/>
          <ac:spMkLst>
            <pc:docMk/>
            <pc:sldMk cId="119858331" sldId="276"/>
            <ac:spMk id="2" creationId="{D94ED76B-16BD-492B-99ED-29CEE33908BA}"/>
          </ac:spMkLst>
        </pc:spChg>
        <pc:spChg chg="mod">
          <ac:chgData name="Jarvon Carson" userId="f1f62c45-4a19-4f8e-934b-b4c64f876624" providerId="ADAL" clId="{014C472A-ED92-44AF-81CE-AC68F8073B58}" dt="2021-01-21T17:56:52.669" v="629" actId="20577"/>
          <ac:spMkLst>
            <pc:docMk/>
            <pc:sldMk cId="119858331" sldId="276"/>
            <ac:spMk id="3" creationId="{C46A7F93-9674-4673-9F63-476C2A60F802}"/>
          </ac:spMkLst>
        </pc:spChg>
      </pc:sldChg>
      <pc:sldChg chg="modSp mod">
        <pc:chgData name="Jarvon Carson" userId="f1f62c45-4a19-4f8e-934b-b4c64f876624" providerId="ADAL" clId="{014C472A-ED92-44AF-81CE-AC68F8073B58}" dt="2021-01-21T18:06:48.545" v="764" actId="20577"/>
        <pc:sldMkLst>
          <pc:docMk/>
          <pc:sldMk cId="1426052811" sldId="277"/>
        </pc:sldMkLst>
        <pc:spChg chg="mod">
          <ac:chgData name="Jarvon Carson" userId="f1f62c45-4a19-4f8e-934b-b4c64f876624" providerId="ADAL" clId="{014C472A-ED92-44AF-81CE-AC68F8073B58}" dt="2021-01-21T17:59:56.170" v="632" actId="20577"/>
          <ac:spMkLst>
            <pc:docMk/>
            <pc:sldMk cId="1426052811" sldId="277"/>
            <ac:spMk id="2" creationId="{06C83B25-30E3-44DB-9396-E185AFA44C7B}"/>
          </ac:spMkLst>
        </pc:spChg>
        <pc:spChg chg="mod">
          <ac:chgData name="Jarvon Carson" userId="f1f62c45-4a19-4f8e-934b-b4c64f876624" providerId="ADAL" clId="{014C472A-ED92-44AF-81CE-AC68F8073B58}" dt="2021-01-21T18:06:48.545" v="764" actId="20577"/>
          <ac:spMkLst>
            <pc:docMk/>
            <pc:sldMk cId="1426052811" sldId="277"/>
            <ac:spMk id="3" creationId="{061193DC-75CE-42B6-9B03-FCC9C99FDEA7}"/>
          </ac:spMkLst>
        </pc:spChg>
      </pc:sldChg>
      <pc:sldChg chg="modSp mod">
        <pc:chgData name="Jarvon Carson" userId="f1f62c45-4a19-4f8e-934b-b4c64f876624" providerId="ADAL" clId="{014C472A-ED92-44AF-81CE-AC68F8073B58}" dt="2021-01-21T18:42:26.700" v="955" actId="207"/>
        <pc:sldMkLst>
          <pc:docMk/>
          <pc:sldMk cId="3305828937" sldId="278"/>
        </pc:sldMkLst>
        <pc:spChg chg="mod">
          <ac:chgData name="Jarvon Carson" userId="f1f62c45-4a19-4f8e-934b-b4c64f876624" providerId="ADAL" clId="{014C472A-ED92-44AF-81CE-AC68F8073B58}" dt="2021-01-21T18:13:50.042" v="802" actId="255"/>
          <ac:spMkLst>
            <pc:docMk/>
            <pc:sldMk cId="3305828937" sldId="278"/>
            <ac:spMk id="2" creationId="{7FD7FD5D-553C-4C74-A88D-29932A4939A4}"/>
          </ac:spMkLst>
        </pc:spChg>
        <pc:spChg chg="mod">
          <ac:chgData name="Jarvon Carson" userId="f1f62c45-4a19-4f8e-934b-b4c64f876624" providerId="ADAL" clId="{014C472A-ED92-44AF-81CE-AC68F8073B58}" dt="2021-01-21T18:42:26.700" v="955" actId="207"/>
          <ac:spMkLst>
            <pc:docMk/>
            <pc:sldMk cId="3305828937" sldId="278"/>
            <ac:spMk id="3" creationId="{6D120F96-80EA-4022-BCBD-5EE92563001E}"/>
          </ac:spMkLst>
        </pc:spChg>
      </pc:sldChg>
      <pc:sldChg chg="modSp mod">
        <pc:chgData name="Jarvon Carson" userId="f1f62c45-4a19-4f8e-934b-b4c64f876624" providerId="ADAL" clId="{014C472A-ED92-44AF-81CE-AC68F8073B58}" dt="2021-01-21T18:17:23.635" v="818" actId="20577"/>
        <pc:sldMkLst>
          <pc:docMk/>
          <pc:sldMk cId="3895045226" sldId="279"/>
        </pc:sldMkLst>
        <pc:spChg chg="mod">
          <ac:chgData name="Jarvon Carson" userId="f1f62c45-4a19-4f8e-934b-b4c64f876624" providerId="ADAL" clId="{014C472A-ED92-44AF-81CE-AC68F8073B58}" dt="2021-01-21T18:17:23.635" v="818" actId="20577"/>
          <ac:spMkLst>
            <pc:docMk/>
            <pc:sldMk cId="3895045226" sldId="279"/>
            <ac:spMk id="2" creationId="{A20C670A-E1D5-4263-B129-4C667A2B0DC5}"/>
          </ac:spMkLst>
        </pc:spChg>
        <pc:spChg chg="mod">
          <ac:chgData name="Jarvon Carson" userId="f1f62c45-4a19-4f8e-934b-b4c64f876624" providerId="ADAL" clId="{014C472A-ED92-44AF-81CE-AC68F8073B58}" dt="2021-01-21T18:17:09.445" v="816" actId="207"/>
          <ac:spMkLst>
            <pc:docMk/>
            <pc:sldMk cId="3895045226" sldId="279"/>
            <ac:spMk id="3" creationId="{DFE67A1C-FC17-43E1-A815-D26B2194AF33}"/>
          </ac:spMkLst>
        </pc:spChg>
      </pc:sldChg>
      <pc:sldChg chg="modSp mod">
        <pc:chgData name="Jarvon Carson" userId="f1f62c45-4a19-4f8e-934b-b4c64f876624" providerId="ADAL" clId="{014C472A-ED92-44AF-81CE-AC68F8073B58}" dt="2021-01-21T18:42:07.005" v="939" actId="20577"/>
        <pc:sldMkLst>
          <pc:docMk/>
          <pc:sldMk cId="1620613657" sldId="280"/>
        </pc:sldMkLst>
        <pc:spChg chg="mod">
          <ac:chgData name="Jarvon Carson" userId="f1f62c45-4a19-4f8e-934b-b4c64f876624" providerId="ADAL" clId="{014C472A-ED92-44AF-81CE-AC68F8073B58}" dt="2021-01-21T18:23:24.654" v="853" actId="255"/>
          <ac:spMkLst>
            <pc:docMk/>
            <pc:sldMk cId="1620613657" sldId="280"/>
            <ac:spMk id="2" creationId="{EAF3A132-CDB3-4E68-9647-5094DC9641E9}"/>
          </ac:spMkLst>
        </pc:spChg>
        <pc:spChg chg="mod">
          <ac:chgData name="Jarvon Carson" userId="f1f62c45-4a19-4f8e-934b-b4c64f876624" providerId="ADAL" clId="{014C472A-ED92-44AF-81CE-AC68F8073B58}" dt="2021-01-21T18:42:07.005" v="939" actId="20577"/>
          <ac:spMkLst>
            <pc:docMk/>
            <pc:sldMk cId="1620613657" sldId="280"/>
            <ac:spMk id="3" creationId="{0DC54B76-19D7-4A93-81DD-58EC349DC7B0}"/>
          </ac:spMkLst>
        </pc:spChg>
      </pc:sldChg>
      <pc:sldChg chg="modSp mod">
        <pc:chgData name="Jarvon Carson" userId="f1f62c45-4a19-4f8e-934b-b4c64f876624" providerId="ADAL" clId="{014C472A-ED92-44AF-81CE-AC68F8073B58}" dt="2021-01-21T18:18:55.291" v="836" actId="12"/>
        <pc:sldMkLst>
          <pc:docMk/>
          <pc:sldMk cId="801053565" sldId="281"/>
        </pc:sldMkLst>
        <pc:spChg chg="mod">
          <ac:chgData name="Jarvon Carson" userId="f1f62c45-4a19-4f8e-934b-b4c64f876624" providerId="ADAL" clId="{014C472A-ED92-44AF-81CE-AC68F8073B58}" dt="2021-01-21T18:18:42.963" v="835" actId="20577"/>
          <ac:spMkLst>
            <pc:docMk/>
            <pc:sldMk cId="801053565" sldId="281"/>
            <ac:spMk id="2" creationId="{1E3BB948-F81A-46F3-8D92-12EE906B48BA}"/>
          </ac:spMkLst>
        </pc:spChg>
        <pc:spChg chg="mod">
          <ac:chgData name="Jarvon Carson" userId="f1f62c45-4a19-4f8e-934b-b4c64f876624" providerId="ADAL" clId="{014C472A-ED92-44AF-81CE-AC68F8073B58}" dt="2021-01-21T18:18:55.291" v="836" actId="12"/>
          <ac:spMkLst>
            <pc:docMk/>
            <pc:sldMk cId="801053565" sldId="281"/>
            <ac:spMk id="3" creationId="{68F2DA61-A5AC-4D21-A4BB-DD8207A34258}"/>
          </ac:spMkLst>
        </pc:spChg>
      </pc:sldChg>
      <pc:sldChg chg="modSp mod">
        <pc:chgData name="Jarvon Carson" userId="f1f62c45-4a19-4f8e-934b-b4c64f876624" providerId="ADAL" clId="{014C472A-ED92-44AF-81CE-AC68F8073B58}" dt="2021-01-21T18:41:49.360" v="933" actId="207"/>
        <pc:sldMkLst>
          <pc:docMk/>
          <pc:sldMk cId="4278648205" sldId="282"/>
        </pc:sldMkLst>
        <pc:spChg chg="mod">
          <ac:chgData name="Jarvon Carson" userId="f1f62c45-4a19-4f8e-934b-b4c64f876624" providerId="ADAL" clId="{014C472A-ED92-44AF-81CE-AC68F8073B58}" dt="2021-01-21T18:19:26.730" v="837" actId="255"/>
          <ac:spMkLst>
            <pc:docMk/>
            <pc:sldMk cId="4278648205" sldId="282"/>
            <ac:spMk id="2" creationId="{ED0775D6-F3EF-43BC-A672-BC7F6FB39441}"/>
          </ac:spMkLst>
        </pc:spChg>
        <pc:spChg chg="mod">
          <ac:chgData name="Jarvon Carson" userId="f1f62c45-4a19-4f8e-934b-b4c64f876624" providerId="ADAL" clId="{014C472A-ED92-44AF-81CE-AC68F8073B58}" dt="2021-01-21T18:41:49.360" v="933" actId="207"/>
          <ac:spMkLst>
            <pc:docMk/>
            <pc:sldMk cId="4278648205" sldId="282"/>
            <ac:spMk id="3" creationId="{2E6758CC-6680-489D-A770-F2BFADD9DBCC}"/>
          </ac:spMkLst>
        </pc:spChg>
      </pc:sldChg>
      <pc:sldChg chg="modSp mod">
        <pc:chgData name="Jarvon Carson" userId="f1f62c45-4a19-4f8e-934b-b4c64f876624" providerId="ADAL" clId="{014C472A-ED92-44AF-81CE-AC68F8073B58}" dt="2021-01-21T18:23:15.498" v="852" actId="255"/>
        <pc:sldMkLst>
          <pc:docMk/>
          <pc:sldMk cId="2270152736" sldId="283"/>
        </pc:sldMkLst>
        <pc:spChg chg="mod">
          <ac:chgData name="Jarvon Carson" userId="f1f62c45-4a19-4f8e-934b-b4c64f876624" providerId="ADAL" clId="{014C472A-ED92-44AF-81CE-AC68F8073B58}" dt="2021-01-21T18:23:15.498" v="852" actId="255"/>
          <ac:spMkLst>
            <pc:docMk/>
            <pc:sldMk cId="2270152736" sldId="283"/>
            <ac:spMk id="2" creationId="{884FAD92-C1B9-4104-97A7-9F6D820FB2F7}"/>
          </ac:spMkLst>
        </pc:spChg>
        <pc:spChg chg="mod">
          <ac:chgData name="Jarvon Carson" userId="f1f62c45-4a19-4f8e-934b-b4c64f876624" providerId="ADAL" clId="{014C472A-ED92-44AF-81CE-AC68F8073B58}" dt="2021-01-21T18:23:06.778" v="851" actId="20577"/>
          <ac:spMkLst>
            <pc:docMk/>
            <pc:sldMk cId="2270152736" sldId="283"/>
            <ac:spMk id="3" creationId="{F348133A-77C7-44D5-B533-25AC4F83A6FE}"/>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cs typeface="+mn-cs"/>
              </a:defRPr>
            </a:lvl1pPr>
          </a:lstStyle>
          <a:p>
            <a:pPr>
              <a:defRPr/>
            </a:pPr>
            <a:fld id="{C7AA5DFF-1E16-7F4C-8980-AB1611AD8891}" type="datetime1">
              <a:rPr lang="en-US"/>
              <a:pPr>
                <a:defRPr/>
              </a:pPr>
              <a:t>1/21/2021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cs typeface="+mn-cs"/>
              </a:defRPr>
            </a:lvl1pPr>
          </a:lstStyle>
          <a:p>
            <a:pPr>
              <a:defRPr/>
            </a:pPr>
            <a:fld id="{D483F68B-FDA9-C243-94A1-26FE62BE8226}" type="slidenum">
              <a:rPr lang="en-US"/>
              <a:pPr>
                <a:defRPr/>
              </a:pPr>
              <a:t>‹#›</a:t>
            </a:fld>
            <a:endParaRPr lang="en-US"/>
          </a:p>
        </p:txBody>
      </p:sp>
    </p:spTree>
    <p:extLst>
      <p:ext uri="{BB962C8B-B14F-4D97-AF65-F5344CB8AC3E}">
        <p14:creationId xmlns:p14="http://schemas.microsoft.com/office/powerpoint/2010/main" val="4039772401"/>
      </p:ext>
    </p:extLst>
  </p:cSld>
  <p:clrMap bg1="lt1" tx1="dk1" bg2="lt2" tx2="dk2" accent1="accent1" accent2="accent2" accent3="accent3" accent4="accent4" accent5="accent5" accent6="accent6" hlink="hlink" folHlink="folHlink"/>
  <p:notesStyle>
    <a:lvl1pPr algn="l" defTabSz="457200" rtl="0" fontAlgn="base">
      <a:spcBef>
        <a:spcPct val="30000"/>
      </a:spcBef>
      <a:spcAft>
        <a:spcPct val="0"/>
      </a:spcAft>
      <a:defRPr sz="1200" kern="1200">
        <a:solidFill>
          <a:schemeClr val="tx1"/>
        </a:solidFill>
        <a:latin typeface="+mn-lt"/>
        <a:ea typeface="ＭＳ Ｐゴシック" pitchFamily="-108" charset="-128"/>
        <a:cs typeface="ＭＳ Ｐゴシック" pitchFamily="-108" charset="-128"/>
      </a:defRPr>
    </a:lvl1pPr>
    <a:lvl2pPr marL="457200" algn="l" defTabSz="457200" rtl="0" fontAlgn="base">
      <a:spcBef>
        <a:spcPct val="30000"/>
      </a:spcBef>
      <a:spcAft>
        <a:spcPct val="0"/>
      </a:spcAft>
      <a:defRPr sz="1200" kern="1200">
        <a:solidFill>
          <a:schemeClr val="tx1"/>
        </a:solidFill>
        <a:latin typeface="+mn-lt"/>
        <a:ea typeface="ＭＳ Ｐゴシック" pitchFamily="-108" charset="-128"/>
        <a:cs typeface="+mn-cs"/>
      </a:defRPr>
    </a:lvl2pPr>
    <a:lvl3pPr marL="914400" algn="l" defTabSz="457200" rtl="0" fontAlgn="base">
      <a:spcBef>
        <a:spcPct val="30000"/>
      </a:spcBef>
      <a:spcAft>
        <a:spcPct val="0"/>
      </a:spcAft>
      <a:defRPr sz="1200" kern="1200">
        <a:solidFill>
          <a:schemeClr val="tx1"/>
        </a:solidFill>
        <a:latin typeface="+mn-lt"/>
        <a:ea typeface="ＭＳ Ｐゴシック" pitchFamily="-108" charset="-128"/>
        <a:cs typeface="+mn-cs"/>
      </a:defRPr>
    </a:lvl3pPr>
    <a:lvl4pPr marL="1371600" algn="l" defTabSz="457200" rtl="0" fontAlgn="base">
      <a:spcBef>
        <a:spcPct val="30000"/>
      </a:spcBef>
      <a:spcAft>
        <a:spcPct val="0"/>
      </a:spcAft>
      <a:defRPr sz="1200" kern="1200">
        <a:solidFill>
          <a:schemeClr val="tx1"/>
        </a:solidFill>
        <a:latin typeface="+mn-lt"/>
        <a:ea typeface="ＭＳ Ｐゴシック" pitchFamily="-108" charset="-128"/>
        <a:cs typeface="+mn-cs"/>
      </a:defRPr>
    </a:lvl4pPr>
    <a:lvl5pPr marL="1828800" algn="l" defTabSz="457200" rtl="0" fontAlgn="base">
      <a:spcBef>
        <a:spcPct val="30000"/>
      </a:spcBef>
      <a:spcAft>
        <a:spcPct val="0"/>
      </a:spcAft>
      <a:defRPr sz="1200" kern="1200">
        <a:solidFill>
          <a:schemeClr val="tx1"/>
        </a:solidFill>
        <a:latin typeface="+mn-lt"/>
        <a:ea typeface="ＭＳ Ｐゴシック" pitchFamily="-108"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1</a:t>
            </a:fld>
            <a:endParaRPr lang="en-US"/>
          </a:p>
        </p:txBody>
      </p:sp>
    </p:spTree>
    <p:extLst>
      <p:ext uri="{BB962C8B-B14F-4D97-AF65-F5344CB8AC3E}">
        <p14:creationId xmlns:p14="http://schemas.microsoft.com/office/powerpoint/2010/main" val="4443675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a:cs typeface="Calibri"/>
            </a:endParaRPr>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2</a:t>
            </a:fld>
            <a:endParaRPr lang="en-US"/>
          </a:p>
        </p:txBody>
      </p:sp>
    </p:spTree>
    <p:extLst>
      <p:ext uri="{BB962C8B-B14F-4D97-AF65-F5344CB8AC3E}">
        <p14:creationId xmlns:p14="http://schemas.microsoft.com/office/powerpoint/2010/main" val="37798051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a:cs typeface="Calibri"/>
            </a:endParaRPr>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3</a:t>
            </a:fld>
            <a:endParaRPr lang="en-US"/>
          </a:p>
        </p:txBody>
      </p:sp>
    </p:spTree>
    <p:extLst>
      <p:ext uri="{BB962C8B-B14F-4D97-AF65-F5344CB8AC3E}">
        <p14:creationId xmlns:p14="http://schemas.microsoft.com/office/powerpoint/2010/main" val="3793335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a:cs typeface="Calibri"/>
            </a:endParaRPr>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4</a:t>
            </a:fld>
            <a:endParaRPr lang="en-US"/>
          </a:p>
        </p:txBody>
      </p:sp>
    </p:spTree>
    <p:extLst>
      <p:ext uri="{BB962C8B-B14F-4D97-AF65-F5344CB8AC3E}">
        <p14:creationId xmlns:p14="http://schemas.microsoft.com/office/powerpoint/2010/main" val="20099184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5</a:t>
            </a:fld>
            <a:endParaRPr lang="en-US"/>
          </a:p>
        </p:txBody>
      </p:sp>
    </p:spTree>
    <p:extLst>
      <p:ext uri="{BB962C8B-B14F-4D97-AF65-F5344CB8AC3E}">
        <p14:creationId xmlns:p14="http://schemas.microsoft.com/office/powerpoint/2010/main" val="34958151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6</a:t>
            </a:fld>
            <a:endParaRPr lang="en-US"/>
          </a:p>
        </p:txBody>
      </p:sp>
    </p:spTree>
    <p:extLst>
      <p:ext uri="{BB962C8B-B14F-4D97-AF65-F5344CB8AC3E}">
        <p14:creationId xmlns:p14="http://schemas.microsoft.com/office/powerpoint/2010/main" val="2896500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7</a:t>
            </a:fld>
            <a:endParaRPr lang="en-US"/>
          </a:p>
        </p:txBody>
      </p:sp>
    </p:spTree>
    <p:extLst>
      <p:ext uri="{BB962C8B-B14F-4D97-AF65-F5344CB8AC3E}">
        <p14:creationId xmlns:p14="http://schemas.microsoft.com/office/powerpoint/2010/main" val="10915320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22</a:t>
            </a:fld>
            <a:endParaRPr lang="en-US"/>
          </a:p>
        </p:txBody>
      </p:sp>
    </p:spTree>
    <p:extLst>
      <p:ext uri="{BB962C8B-B14F-4D97-AF65-F5344CB8AC3E}">
        <p14:creationId xmlns:p14="http://schemas.microsoft.com/office/powerpoint/2010/main" val="35737835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sz="6600" b="1" i="0">
                <a:solidFill>
                  <a:srgbClr val="005CB8"/>
                </a:solidFill>
                <a:effectLst>
                  <a:outerShdw blurRad="50800" dist="50800" dir="5400000" algn="ctr" rotWithShape="0">
                    <a:srgbClr val="000000">
                      <a:alpha val="0"/>
                    </a:srgbClr>
                  </a:outerShdw>
                </a:effectLst>
                <a:latin typeface="Calibri" panose="020F0502020204030204" pitchFamily="34" charset="0"/>
                <a:cs typeface="Calibri" panose="020F0502020204030204"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lstStyle/>
          <a:p>
            <a:r>
              <a:rPr lang="en-US"/>
              <a:t>Click to edit Master title style</a:t>
            </a:r>
          </a:p>
        </p:txBody>
      </p:sp>
      <p:sp>
        <p:nvSpPr>
          <p:cNvPr id="3" name="Content Placeholder 2"/>
          <p:cNvSpPr>
            <a:spLocks noGrp="1"/>
          </p:cNvSpPr>
          <p:nvPr>
            <p:ph idx="1"/>
          </p:nvPr>
        </p:nvSpPr>
        <p:spPr>
          <a:xfrm>
            <a:off x="457200" y="2377440"/>
            <a:ext cx="8229600" cy="3779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106984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scene3d>
              <a:camera prst="orthographicFront">
                <a:rot lat="0" lon="0" rev="0"/>
              </a:camera>
              <a:lightRig rig="threePt" dir="t"/>
            </a:scene3d>
            <a:sp3d>
              <a:bevelT w="0"/>
            </a:sp3d>
          </a:bodyPr>
          <a:lstStyle/>
          <a:p>
            <a:pPr lvl="0"/>
            <a:r>
              <a:rPr lang="en-US"/>
              <a:t>Click to edit Master title style</a:t>
            </a:r>
          </a:p>
        </p:txBody>
      </p:sp>
      <p:sp>
        <p:nvSpPr>
          <p:cNvPr id="1027" name="Text Placeholder 2"/>
          <p:cNvSpPr>
            <a:spLocks noGrp="1"/>
          </p:cNvSpPr>
          <p:nvPr>
            <p:ph type="body" idx="1"/>
          </p:nvPr>
        </p:nvSpPr>
        <p:spPr bwMode="auto">
          <a:xfrm>
            <a:off x="228600" y="2055038"/>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txStyles>
    <p:titleStyle>
      <a:lvl1pPr algn="ctr" rtl="0" fontAlgn="base">
        <a:lnSpc>
          <a:spcPts val="5700"/>
        </a:lnSpc>
        <a:spcBef>
          <a:spcPct val="0"/>
        </a:spcBef>
        <a:spcAft>
          <a:spcPct val="0"/>
        </a:spcAft>
        <a:defRPr sz="6600" b="1" i="0" kern="1200">
          <a:solidFill>
            <a:srgbClr val="005CB8"/>
          </a:solidFill>
          <a:effectLst>
            <a:glow>
              <a:schemeClr val="accent1">
                <a:alpha val="0"/>
              </a:schemeClr>
            </a:glow>
            <a:outerShdw blurRad="50800" dist="50800" dir="5400000" algn="ctr" rotWithShape="0">
              <a:srgbClr val="000000">
                <a:alpha val="0"/>
              </a:srgbClr>
            </a:outerShdw>
            <a:reflection stA="0" endPos="65000" dist="50800" dir="5400000" sy="-100000" algn="bl" rotWithShape="0"/>
          </a:effectLst>
          <a:latin typeface="Calibri" panose="020F0502020204030204" pitchFamily="34" charset="0"/>
          <a:ea typeface="ＭＳ Ｐゴシック" pitchFamily="-108" charset="-128"/>
          <a:cs typeface="Calibri" panose="020F0502020204030204" pitchFamily="34" charset="0"/>
        </a:defRPr>
      </a:lvl1pPr>
      <a:lvl2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2pPr>
      <a:lvl3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3pPr>
      <a:lvl4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4pPr>
      <a:lvl5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5pPr>
      <a:lvl6pPr marL="4572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6pPr>
      <a:lvl7pPr marL="9144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7pPr>
      <a:lvl8pPr marL="13716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8pPr>
      <a:lvl9pPr marL="18288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9pPr>
    </p:titleStyle>
    <p:bodyStyle>
      <a:lvl1pPr marL="342900" indent="-34290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1pPr>
      <a:lvl2pPr marL="742950" indent="-28575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2pPr>
      <a:lvl3pPr marL="1143000" indent="-22860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3pPr>
      <a:lvl4pPr marL="1600200" indent="-22860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4pPr>
      <a:lvl5pPr marL="2057400" indent="-22860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youtube.com/watch?v=QwqnRYPcrl0"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econedlink.org/membership/"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econedlink.org/professional-development/professional-development-upcoming/?view-by=dayGridMonth&amp;currentStart=2020-Mar-1&amp;activeStart=2020-Mar-1&amp;activeEnd=2020-Apr-11"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councilforeconed.org/resources/local-affiliates/"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image" Target="../media/image7.jpg"/><Relationship Id="rId5" Type="http://schemas.openxmlformats.org/officeDocument/2006/relationships/image" Target="../media/image6.jpg"/><Relationship Id="rId4" Type="http://schemas.openxmlformats.org/officeDocument/2006/relationships/image" Target="../media/image5.jpg"/></Relationships>
</file>

<file path=ppt/slides/_rels/slide3.xml.rels><?xml version="1.0" encoding="UTF-8" standalone="yes"?>
<Relationships xmlns="http://schemas.openxmlformats.org/package/2006/relationships"><Relationship Id="rId3" Type="http://schemas.openxmlformats.org/officeDocument/2006/relationships/hyperlink" Target="http://www.econedlink.org/professional-development"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66800"/>
            <a:ext cx="7772400" cy="3428999"/>
          </a:xfrm>
        </p:spPr>
        <p:txBody>
          <a:bodyPr rtlCol="0">
            <a:normAutofit fontScale="90000"/>
            <a:scene3d>
              <a:camera prst="orthographicFront"/>
              <a:lightRig rig="glow" dir="tl">
                <a:rot lat="0" lon="0" rev="5400000"/>
              </a:lightRig>
            </a:scene3d>
            <a:sp3d>
              <a:bevelT w="0" h="0"/>
              <a:contourClr>
                <a:schemeClr val="accent6">
                  <a:shade val="73000"/>
                </a:schemeClr>
              </a:contourClr>
            </a:sp3d>
          </a:bodyPr>
          <a:lstStyle/>
          <a:p>
            <a:pPr fontAlgn="auto">
              <a:spcAft>
                <a:spcPts val="0"/>
              </a:spcAft>
              <a:defRPr/>
            </a:pPr>
            <a:br>
              <a:rPr lang="en-US" sz="6000" dirty="0"/>
            </a:br>
            <a:br>
              <a:rPr lang="en-US" sz="6000" dirty="0"/>
            </a:br>
            <a:br>
              <a:rPr lang="en-US" sz="6000" b="1" dirty="0">
                <a:ln w="11430"/>
                <a:effectLst>
                  <a:outerShdw blurRad="80000" dist="40000" dir="5040000" algn="tl">
                    <a:srgbClr val="000000">
                      <a:alpha val="0"/>
                    </a:srgbClr>
                  </a:outerShdw>
                </a:effectLst>
                <a:ea typeface="+mj-ea"/>
                <a:cs typeface="+mj-cs"/>
              </a:rPr>
            </a:br>
            <a:r>
              <a:rPr lang="en-US" sz="6000" b="1" dirty="0">
                <a:ln w="11430"/>
                <a:effectLst>
                  <a:outerShdw blurRad="80000" dist="40000" dir="5040000" algn="tl">
                    <a:srgbClr val="000000">
                      <a:alpha val="0"/>
                    </a:srgbClr>
                  </a:outerShdw>
                </a:effectLst>
                <a:ea typeface="+mj-ea"/>
                <a:cs typeface="+mj-cs"/>
              </a:rPr>
              <a:t>Fundamentals of AP Economics:</a:t>
            </a:r>
            <a:br>
              <a:rPr lang="en-US" sz="4400" b="1" dirty="0">
                <a:ln w="11430"/>
                <a:solidFill>
                  <a:schemeClr val="tx1"/>
                </a:solidFill>
                <a:effectLst>
                  <a:outerShdw blurRad="80000" dist="40000" dir="5040000" algn="tl">
                    <a:srgbClr val="000000">
                      <a:alpha val="0"/>
                    </a:srgbClr>
                  </a:outerShdw>
                </a:effectLst>
                <a:latin typeface="Calibri"/>
                <a:ea typeface="ＭＳ Ｐゴシック"/>
                <a:cs typeface="Calibri"/>
              </a:rPr>
            </a:br>
            <a:r>
              <a:rPr lang="en-US" sz="4900" dirty="0">
                <a:solidFill>
                  <a:srgbClr val="7A9900"/>
                </a:solidFill>
                <a:latin typeface="Calibri"/>
                <a:ea typeface="ＭＳ Ｐゴシック"/>
                <a:cs typeface="Calibri"/>
              </a:rPr>
              <a:t>  Scarcity</a:t>
            </a:r>
            <a:br>
              <a:rPr lang="en-US" sz="4400" dirty="0"/>
            </a:br>
            <a:r>
              <a:rPr lang="en-US" sz="2200" i="1" dirty="0">
                <a:solidFill>
                  <a:schemeClr val="tx1"/>
                </a:solidFill>
                <a:latin typeface="Calibri"/>
                <a:ea typeface="ＭＳ Ｐゴシック"/>
                <a:cs typeface="Calibri"/>
              </a:rPr>
              <a:t>Presented by</a:t>
            </a:r>
            <a:br>
              <a:rPr lang="en-US" sz="1600" dirty="0"/>
            </a:br>
            <a:r>
              <a:rPr lang="en-US" sz="2200" dirty="0">
                <a:solidFill>
                  <a:schemeClr val="tx1"/>
                </a:solidFill>
                <a:latin typeface="Calibri"/>
                <a:ea typeface="ＭＳ Ｐゴシック"/>
                <a:cs typeface="Calibri"/>
              </a:rPr>
              <a:t>Matthew Gherman</a:t>
            </a:r>
            <a:br>
              <a:rPr lang="en-US" sz="2200" dirty="0">
                <a:solidFill>
                  <a:schemeClr val="tx1"/>
                </a:solidFill>
                <a:latin typeface="Calibri"/>
                <a:ea typeface="ＭＳ Ｐゴシック"/>
                <a:cs typeface="Calibri"/>
              </a:rPr>
            </a:br>
            <a:r>
              <a:rPr lang="en-US" sz="2200" dirty="0">
                <a:solidFill>
                  <a:schemeClr val="tx1"/>
                </a:solidFill>
                <a:latin typeface="Calibri"/>
                <a:ea typeface="ＭＳ Ｐゴシック"/>
                <a:cs typeface="Calibri"/>
              </a:rPr>
              <a:t>January 25, 2021</a:t>
            </a:r>
            <a:br>
              <a:rPr lang="en-US" sz="1600" dirty="0">
                <a:solidFill>
                  <a:schemeClr val="tx1"/>
                </a:solidFill>
                <a:latin typeface="Calibri"/>
                <a:ea typeface="ＭＳ Ｐゴシック"/>
                <a:cs typeface="Calibri"/>
              </a:rPr>
            </a:br>
            <a:r>
              <a:rPr lang="en-US" sz="2200" dirty="0">
                <a:solidFill>
                  <a:schemeClr val="tx1"/>
                </a:solidFill>
                <a:latin typeface="Calibri"/>
                <a:ea typeface="ＭＳ Ｐゴシック"/>
                <a:cs typeface="Calibri"/>
              </a:rPr>
              <a:t>mgherman@schools.nyc.gov</a:t>
            </a:r>
            <a:endParaRPr lang="en-US" sz="2200" dirty="0">
              <a:ln w="11430"/>
              <a:solidFill>
                <a:schemeClr val="tx1"/>
              </a:solidFill>
              <a:effectLst>
                <a:outerShdw blurRad="80000" dist="40000" dir="5040000" algn="tl">
                  <a:srgbClr val="000000">
                    <a:alpha val="0"/>
                  </a:srgbClr>
                </a:outerShdw>
              </a:effectLst>
              <a:ea typeface="+mj-ea"/>
              <a:cs typeface="Calibri"/>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DE9041-EE6F-46DA-9003-825F2B925999}"/>
              </a:ext>
            </a:extLst>
          </p:cNvPr>
          <p:cNvSpPr>
            <a:spLocks noGrp="1"/>
          </p:cNvSpPr>
          <p:nvPr>
            <p:ph type="title"/>
          </p:nvPr>
        </p:nvSpPr>
        <p:spPr>
          <a:xfrm>
            <a:off x="457200" y="1140311"/>
            <a:ext cx="8229600" cy="925158"/>
          </a:xfrm>
        </p:spPr>
        <p:txBody>
          <a:bodyPr/>
          <a:lstStyle/>
          <a:p>
            <a:r>
              <a:rPr lang="en-US" sz="3200" dirty="0"/>
              <a:t>Lesson 2:  Resources and Fundamental Economic Questions</a:t>
            </a:r>
          </a:p>
        </p:txBody>
      </p:sp>
      <p:sp>
        <p:nvSpPr>
          <p:cNvPr id="3" name="Content Placeholder 2">
            <a:extLst>
              <a:ext uri="{FF2B5EF4-FFF2-40B4-BE49-F238E27FC236}">
                <a16:creationId xmlns:a16="http://schemas.microsoft.com/office/drawing/2014/main" id="{441105D5-2E1E-479B-9D49-9BFE06E94C54}"/>
              </a:ext>
            </a:extLst>
          </p:cNvPr>
          <p:cNvSpPr>
            <a:spLocks noGrp="1"/>
          </p:cNvSpPr>
          <p:nvPr>
            <p:ph idx="1"/>
          </p:nvPr>
        </p:nvSpPr>
        <p:spPr>
          <a:xfrm>
            <a:off x="457200" y="2161851"/>
            <a:ext cx="8229600" cy="4414657"/>
          </a:xfrm>
        </p:spPr>
        <p:txBody>
          <a:bodyPr/>
          <a:lstStyle/>
          <a:p>
            <a:pPr marL="0" indent="0" algn="ctr">
              <a:buNone/>
            </a:pPr>
            <a:r>
              <a:rPr lang="en-US" dirty="0">
                <a:solidFill>
                  <a:srgbClr val="7A9900"/>
                </a:solidFill>
              </a:rPr>
              <a:t>Group Activity:  Island Survival</a:t>
            </a:r>
          </a:p>
          <a:p>
            <a:pPr marL="0" marR="0" indent="0">
              <a:spcBef>
                <a:spcPts val="0"/>
              </a:spcBef>
              <a:spcAft>
                <a:spcPts val="0"/>
              </a:spcAft>
              <a:buNone/>
            </a:pPr>
            <a:r>
              <a:rPr lang="en-US" sz="2000" dirty="0">
                <a:effectLst/>
                <a:latin typeface="Calibri" panose="020F0502020204030204" pitchFamily="34" charset="0"/>
                <a:ea typeface="Calibri" panose="020F0502020204030204" pitchFamily="34" charset="0"/>
                <a:cs typeface="Times New Roman" panose="02020603050405020304" pitchFamily="18" charset="0"/>
              </a:rPr>
              <a:t>Instructions:</a:t>
            </a:r>
          </a:p>
          <a:p>
            <a:pPr marL="114300" lvl="1" indent="0">
              <a:spcAft>
                <a:spcPts val="0"/>
              </a:spcAft>
              <a:buNone/>
            </a:pPr>
            <a:r>
              <a:rPr lang="en-US" sz="2000" i="1" dirty="0">
                <a:effectLst/>
                <a:latin typeface="Calibri" panose="020F0502020204030204" pitchFamily="34" charset="0"/>
                <a:ea typeface="Calibri" panose="020F0502020204030204" pitchFamily="34" charset="0"/>
                <a:cs typeface="Times New Roman" panose="02020603050405020304" pitchFamily="18" charset="0"/>
              </a:rPr>
              <a:t>In this activity, you will assume the role of a crew member of a damaged sailing vessel, stranded on a deserted island.  You hope to be rescued but must plan for survival.  </a:t>
            </a:r>
          </a:p>
          <a:p>
            <a:pPr marL="114300" lvl="1" indent="0">
              <a:spcAft>
                <a:spcPts val="0"/>
              </a:spcAft>
              <a:buNone/>
            </a:pPr>
            <a:endParaRPr lang="en-US" sz="2000" i="1"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spcBef>
                <a:spcPts val="0"/>
              </a:spcBef>
              <a:spcAft>
                <a:spcPts val="0"/>
              </a:spcAft>
              <a:buNone/>
            </a:pPr>
            <a:r>
              <a:rPr lang="en-US" sz="2000" dirty="0">
                <a:effectLst/>
                <a:latin typeface="Calibri" panose="020F0502020204030204" pitchFamily="34" charset="0"/>
                <a:ea typeface="Times New Roman" panose="02020603050405020304" pitchFamily="18" charset="0"/>
                <a:cs typeface="Times New Roman" panose="02020603050405020304" pitchFamily="18" charset="0"/>
              </a:rPr>
              <a:t>1) You will have 25 minutes to read the scenario and as a group answer all 3 of the questions</a:t>
            </a:r>
          </a:p>
          <a:p>
            <a:pPr marL="0" marR="0" lvl="0" indent="0">
              <a:spcBef>
                <a:spcPts val="0"/>
              </a:spcBef>
              <a:spcAft>
                <a:spcPts val="0"/>
              </a:spcAft>
              <a:buNone/>
            </a:pPr>
            <a:r>
              <a:rPr lang="en-US" sz="2000" dirty="0">
                <a:effectLst/>
                <a:latin typeface="Calibri" panose="020F0502020204030204" pitchFamily="34" charset="0"/>
                <a:ea typeface="Times New Roman" panose="02020603050405020304" pitchFamily="18" charset="0"/>
                <a:cs typeface="Times New Roman" panose="02020603050405020304" pitchFamily="18" charset="0"/>
              </a:rPr>
              <a:t>2) You are trying to survive and not escape!</a:t>
            </a:r>
          </a:p>
          <a:p>
            <a:pPr marL="0" marR="0" lvl="0" indent="0">
              <a:spcBef>
                <a:spcPts val="0"/>
              </a:spcBef>
              <a:spcAft>
                <a:spcPts val="0"/>
              </a:spcAft>
              <a:buNone/>
            </a:pPr>
            <a:r>
              <a:rPr lang="en-US" sz="2000" dirty="0">
                <a:effectLst/>
                <a:latin typeface="Calibri" panose="020F0502020204030204" pitchFamily="34" charset="0"/>
                <a:ea typeface="Times New Roman" panose="02020603050405020304" pitchFamily="18" charset="0"/>
                <a:cs typeface="Times New Roman" panose="02020603050405020304" pitchFamily="18" charset="0"/>
              </a:rPr>
              <a:t>3) Keep in mind that you will be creating an economics system, and as you do, you will be answering the fundamental questions that all economic systems have to address</a:t>
            </a:r>
            <a:r>
              <a:rPr lang="en-US" sz="2000" dirty="0">
                <a:latin typeface="Calibri" panose="020F0502020204030204" pitchFamily="34" charset="0"/>
                <a:ea typeface="Times New Roman" panose="02020603050405020304" pitchFamily="18" charset="0"/>
                <a:cs typeface="Times New Roman" panose="02020603050405020304" pitchFamily="18" charset="0"/>
              </a:rPr>
              <a:t>. </a:t>
            </a:r>
            <a:r>
              <a:rPr lang="en-US" sz="2000" dirty="0">
                <a:effectLst/>
                <a:latin typeface="Calibri" panose="020F0502020204030204" pitchFamily="34" charset="0"/>
                <a:ea typeface="Times New Roman" panose="02020603050405020304" pitchFamily="18" charset="0"/>
                <a:cs typeface="Times New Roman" panose="02020603050405020304" pitchFamily="18" charset="0"/>
              </a:rPr>
              <a:t>Think about what those questions might be as you are doing the activity.  </a:t>
            </a:r>
          </a:p>
          <a:p>
            <a:endParaRPr lang="en-US" dirty="0"/>
          </a:p>
        </p:txBody>
      </p:sp>
    </p:spTree>
    <p:extLst>
      <p:ext uri="{BB962C8B-B14F-4D97-AF65-F5344CB8AC3E}">
        <p14:creationId xmlns:p14="http://schemas.microsoft.com/office/powerpoint/2010/main" val="718412896"/>
      </p:ext>
    </p:extLst>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ED76B-16BD-492B-99ED-29CEE33908BA}"/>
              </a:ext>
            </a:extLst>
          </p:cNvPr>
          <p:cNvSpPr>
            <a:spLocks noGrp="1"/>
          </p:cNvSpPr>
          <p:nvPr>
            <p:ph type="title"/>
          </p:nvPr>
        </p:nvSpPr>
        <p:spPr>
          <a:xfrm>
            <a:off x="457200" y="1124464"/>
            <a:ext cx="8229600" cy="321277"/>
          </a:xfrm>
        </p:spPr>
        <p:txBody>
          <a:bodyPr/>
          <a:lstStyle/>
          <a:p>
            <a:r>
              <a:rPr lang="en-US" sz="2800" dirty="0"/>
              <a:t>Lesson 2 Main Points</a:t>
            </a:r>
          </a:p>
        </p:txBody>
      </p:sp>
      <p:sp>
        <p:nvSpPr>
          <p:cNvPr id="3" name="Content Placeholder 2">
            <a:extLst>
              <a:ext uri="{FF2B5EF4-FFF2-40B4-BE49-F238E27FC236}">
                <a16:creationId xmlns:a16="http://schemas.microsoft.com/office/drawing/2014/main" id="{C46A7F93-9674-4673-9F63-476C2A60F802}"/>
              </a:ext>
            </a:extLst>
          </p:cNvPr>
          <p:cNvSpPr>
            <a:spLocks noGrp="1"/>
          </p:cNvSpPr>
          <p:nvPr>
            <p:ph idx="1"/>
          </p:nvPr>
        </p:nvSpPr>
        <p:spPr>
          <a:xfrm>
            <a:off x="457200" y="1668162"/>
            <a:ext cx="8229600" cy="4488798"/>
          </a:xfrm>
        </p:spPr>
        <p:txBody>
          <a:bodyPr/>
          <a:lstStyle/>
          <a:p>
            <a:pPr marL="0" marR="0" indent="0">
              <a:spcBef>
                <a:spcPts val="0"/>
              </a:spcBef>
              <a:spcAft>
                <a:spcPts val="0"/>
              </a:spcAft>
              <a:buNone/>
            </a:pPr>
            <a:r>
              <a:rPr lang="en-US" sz="2000" dirty="0">
                <a:solidFill>
                  <a:srgbClr val="7A9900"/>
                </a:solidFill>
                <a:effectLst/>
                <a:latin typeface="Calibri" panose="020F0502020204030204" pitchFamily="34" charset="0"/>
                <a:ea typeface="Calibri" panose="020F0502020204030204" pitchFamily="34" charset="0"/>
                <a:cs typeface="Times New Roman" panose="02020603050405020304" pitchFamily="18" charset="0"/>
              </a:rPr>
              <a:t>I.  Factors of Production </a:t>
            </a:r>
            <a:r>
              <a:rPr lang="en-US" sz="2000" dirty="0">
                <a:solidFill>
                  <a:srgbClr val="7A9900"/>
                </a:solidFill>
                <a:latin typeface="Calibri" panose="020F0502020204030204" pitchFamily="34" charset="0"/>
                <a:ea typeface="Calibri" panose="020F0502020204030204" pitchFamily="34" charset="0"/>
                <a:cs typeface="Times New Roman" panose="02020603050405020304" pitchFamily="18" charset="0"/>
              </a:rPr>
              <a:t>= </a:t>
            </a:r>
            <a:r>
              <a:rPr lang="en-US" sz="2000" dirty="0">
                <a:solidFill>
                  <a:srgbClr val="7A9900"/>
                </a:solidFill>
                <a:effectLst/>
                <a:latin typeface="Calibri" panose="020F0502020204030204" pitchFamily="34" charset="0"/>
                <a:ea typeface="Calibri" panose="020F0502020204030204" pitchFamily="34" charset="0"/>
                <a:cs typeface="Times New Roman" panose="02020603050405020304" pitchFamily="18" charset="0"/>
              </a:rPr>
              <a:t>Ingredients that go into making good and services.  </a:t>
            </a:r>
          </a:p>
          <a:p>
            <a:pPr marL="0" marR="0" indent="0">
              <a:spcBef>
                <a:spcPts val="0"/>
              </a:spcBef>
              <a:spcAft>
                <a:spcPts val="0"/>
              </a:spcAft>
              <a:buNone/>
            </a:pPr>
            <a:r>
              <a:rPr lang="en-US" sz="2000" b="1" dirty="0">
                <a:effectLst/>
                <a:latin typeface="Calibri" panose="020F0502020204030204" pitchFamily="34" charset="0"/>
                <a:ea typeface="Calibri" panose="020F0502020204030204" pitchFamily="34" charset="0"/>
                <a:cs typeface="Times New Roman" panose="02020603050405020304" pitchFamily="18" charset="0"/>
              </a:rPr>
              <a:t>Class Discussion: </a:t>
            </a:r>
            <a:br>
              <a:rPr lang="en-US" sz="2000" b="1" dirty="0">
                <a:effectLst/>
                <a:latin typeface="Calibri" panose="020F0502020204030204" pitchFamily="34" charset="0"/>
                <a:ea typeface="Calibri" panose="020F0502020204030204" pitchFamily="34" charset="0"/>
                <a:cs typeface="Times New Roman" panose="02020603050405020304" pitchFamily="18" charset="0"/>
              </a:rPr>
            </a:br>
            <a:r>
              <a:rPr lang="en-US" sz="2000" b="1"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Calibri" panose="020F0502020204030204" pitchFamily="34" charset="0"/>
                <a:ea typeface="Calibri" panose="020F0502020204030204" pitchFamily="34" charset="0"/>
                <a:cs typeface="Times New Roman" panose="02020603050405020304" pitchFamily="18" charset="0"/>
              </a:rPr>
              <a:t>What do you think each is?  Give examples.</a:t>
            </a:r>
          </a:p>
          <a:p>
            <a:pPr marL="0" marR="0" indent="0">
              <a:spcBef>
                <a:spcPts val="0"/>
              </a:spcBef>
              <a:spcAft>
                <a:spcPts val="0"/>
              </a:spcAft>
              <a:buNone/>
            </a:pPr>
            <a:r>
              <a:rPr lang="en-US"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i="1" dirty="0">
                <a:effectLst/>
                <a:latin typeface="Calibri" panose="020F0502020204030204" pitchFamily="34" charset="0"/>
                <a:ea typeface="Calibri" panose="020F0502020204030204" pitchFamily="34" charset="0"/>
                <a:cs typeface="Times New Roman" panose="02020603050405020304" pitchFamily="18" charset="0"/>
              </a:rPr>
              <a:t>Goods – tangible – can feel them (hat, car)</a:t>
            </a:r>
          </a:p>
          <a:p>
            <a:pPr marL="0" marR="0" indent="0">
              <a:spcBef>
                <a:spcPts val="0"/>
              </a:spcBef>
              <a:spcAft>
                <a:spcPts val="0"/>
              </a:spcAft>
              <a:buNone/>
            </a:pPr>
            <a:r>
              <a:rPr lang="en-US" sz="2000" i="1" dirty="0">
                <a:effectLst/>
                <a:latin typeface="Calibri" panose="020F0502020204030204" pitchFamily="34" charset="0"/>
                <a:ea typeface="Calibri" panose="020F0502020204030204" pitchFamily="34" charset="0"/>
                <a:cs typeface="Times New Roman" panose="02020603050405020304" pitchFamily="18" charset="0"/>
              </a:rPr>
              <a:t>	Services – intangible – act (haircut, carwash)</a:t>
            </a:r>
          </a:p>
          <a:p>
            <a:pPr marL="0" marR="0" indent="0">
              <a:spcBef>
                <a:spcPts val="0"/>
              </a:spcBef>
              <a:spcAft>
                <a:spcPts val="0"/>
              </a:spcAft>
              <a:buNone/>
            </a:pPr>
            <a:endParaRPr lang="en-US" sz="2000" u="sng"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US" sz="2000" u="sng" dirty="0">
                <a:effectLst/>
                <a:latin typeface="Calibri" panose="020F0502020204030204" pitchFamily="34" charset="0"/>
                <a:ea typeface="Calibri" panose="020F0502020204030204" pitchFamily="34" charset="0"/>
                <a:cs typeface="Times New Roman" panose="02020603050405020304" pitchFamily="18" charset="0"/>
              </a:rPr>
              <a:t>Types of Resources/Factors of Production</a:t>
            </a:r>
          </a:p>
          <a:p>
            <a:pPr>
              <a:buFont typeface="Wingdings" panose="05000000000000000000" pitchFamily="2" charset="2"/>
              <a:buChar char="ü"/>
            </a:pPr>
            <a:r>
              <a:rPr lang="en-US" sz="2000" dirty="0">
                <a:effectLst/>
                <a:latin typeface="Calibri" panose="020F0502020204030204" pitchFamily="34" charset="0"/>
                <a:ea typeface="Calibri" panose="020F0502020204030204" pitchFamily="34" charset="0"/>
                <a:cs typeface="Times New Roman" panose="02020603050405020304" pitchFamily="18" charset="0"/>
              </a:rPr>
              <a:t>Natural Resources:  A factor of production obtained from the land, sea or air (from nature).</a:t>
            </a:r>
            <a:r>
              <a:rPr lang="en-US" sz="2000" b="1"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buNone/>
            </a:pPr>
            <a:r>
              <a:rPr lang="en-US" sz="2000" b="1" dirty="0">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Calibri" panose="020F0502020204030204" pitchFamily="34" charset="0"/>
                <a:ea typeface="Calibri" panose="020F0502020204030204" pitchFamily="34" charset="0"/>
                <a:cs typeface="Times New Roman" panose="02020603050405020304" pitchFamily="18" charset="0"/>
              </a:rPr>
              <a:t>a.  Renewable Resources:  Can be replaced/renewed (trees, sunlight, animals)</a:t>
            </a:r>
          </a:p>
          <a:p>
            <a:pPr marL="0" marR="0" indent="0">
              <a:spcBef>
                <a:spcPts val="0"/>
              </a:spcBef>
              <a:spcAft>
                <a:spcPts val="0"/>
              </a:spcAft>
              <a:buNone/>
            </a:pPr>
            <a:r>
              <a:rPr lang="en-US" sz="2000" dirty="0">
                <a:effectLst/>
                <a:latin typeface="Calibri" panose="020F0502020204030204" pitchFamily="34" charset="0"/>
                <a:ea typeface="Calibri" panose="020F0502020204030204" pitchFamily="34" charset="0"/>
                <a:cs typeface="Times New Roman" panose="02020603050405020304" pitchFamily="18" charset="0"/>
              </a:rPr>
              <a:t>		b.  Non-Renewable Resources:  resources that once they are consumed, they are gone forever (oil, minerals)</a:t>
            </a:r>
          </a:p>
          <a:p>
            <a:pPr marL="0" indent="0">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116506594"/>
      </p:ext>
    </p:extLst>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ED76B-16BD-492B-99ED-29CEE33908BA}"/>
              </a:ext>
            </a:extLst>
          </p:cNvPr>
          <p:cNvSpPr>
            <a:spLocks noGrp="1"/>
          </p:cNvSpPr>
          <p:nvPr>
            <p:ph type="title"/>
          </p:nvPr>
        </p:nvSpPr>
        <p:spPr>
          <a:xfrm>
            <a:off x="457200" y="1124464"/>
            <a:ext cx="8229600" cy="321277"/>
          </a:xfrm>
        </p:spPr>
        <p:txBody>
          <a:bodyPr/>
          <a:lstStyle/>
          <a:p>
            <a:r>
              <a:rPr lang="en-US" sz="2800" dirty="0"/>
              <a:t>Lesson 2 Main Points, cont’d</a:t>
            </a:r>
          </a:p>
        </p:txBody>
      </p:sp>
      <p:sp>
        <p:nvSpPr>
          <p:cNvPr id="3" name="Content Placeholder 2">
            <a:extLst>
              <a:ext uri="{FF2B5EF4-FFF2-40B4-BE49-F238E27FC236}">
                <a16:creationId xmlns:a16="http://schemas.microsoft.com/office/drawing/2014/main" id="{C46A7F93-9674-4673-9F63-476C2A60F802}"/>
              </a:ext>
            </a:extLst>
          </p:cNvPr>
          <p:cNvSpPr>
            <a:spLocks noGrp="1"/>
          </p:cNvSpPr>
          <p:nvPr>
            <p:ph idx="1"/>
          </p:nvPr>
        </p:nvSpPr>
        <p:spPr>
          <a:xfrm>
            <a:off x="457200" y="1668162"/>
            <a:ext cx="8229600" cy="4488798"/>
          </a:xfrm>
        </p:spPr>
        <p:txBody>
          <a:bodyPr/>
          <a:lstStyle/>
          <a:p>
            <a:pPr marL="0" marR="0" indent="0">
              <a:spcBef>
                <a:spcPts val="0"/>
              </a:spcBef>
              <a:spcAft>
                <a:spcPts val="0"/>
              </a:spcAft>
              <a:buNone/>
            </a:pPr>
            <a:r>
              <a:rPr lang="en-US" sz="2000" dirty="0">
                <a:solidFill>
                  <a:srgbClr val="7A9900"/>
                </a:solidFill>
                <a:latin typeface="Calibri" panose="020F0502020204030204" pitchFamily="34" charset="0"/>
                <a:ea typeface="Calibri" panose="020F0502020204030204" pitchFamily="34" charset="0"/>
                <a:cs typeface="Times New Roman" panose="02020603050405020304" pitchFamily="18" charset="0"/>
              </a:rPr>
              <a:t>II</a:t>
            </a:r>
            <a:r>
              <a:rPr lang="en-US" sz="2000" dirty="0">
                <a:solidFill>
                  <a:srgbClr val="7A9900"/>
                </a:solidFill>
                <a:effectLst/>
                <a:latin typeface="Calibri" panose="020F0502020204030204" pitchFamily="34" charset="0"/>
                <a:ea typeface="Calibri" panose="020F0502020204030204" pitchFamily="34" charset="0"/>
                <a:cs typeface="Times New Roman" panose="02020603050405020304" pitchFamily="18" charset="0"/>
              </a:rPr>
              <a:t>. Human Resources </a:t>
            </a:r>
            <a:r>
              <a:rPr lang="en-US" sz="2000" dirty="0">
                <a:solidFill>
                  <a:srgbClr val="7A9900"/>
                </a:solidFill>
                <a:latin typeface="Calibri" panose="020F0502020204030204" pitchFamily="34" charset="0"/>
                <a:ea typeface="Calibri" panose="020F0502020204030204" pitchFamily="34" charset="0"/>
                <a:cs typeface="Times New Roman" panose="02020603050405020304" pitchFamily="18" charset="0"/>
              </a:rPr>
              <a:t>= </a:t>
            </a:r>
            <a:r>
              <a:rPr lang="en-US" sz="2000" dirty="0">
                <a:solidFill>
                  <a:srgbClr val="7A9900"/>
                </a:solidFill>
                <a:effectLst/>
                <a:latin typeface="Calibri" panose="020F0502020204030204" pitchFamily="34" charset="0"/>
                <a:ea typeface="Calibri" panose="020F0502020204030204" pitchFamily="34" charset="0"/>
                <a:cs typeface="Times New Roman" panose="02020603050405020304" pitchFamily="18" charset="0"/>
              </a:rPr>
              <a:t>Human labor/workforce.</a:t>
            </a:r>
          </a:p>
          <a:p>
            <a:pPr marL="0" marR="0" indent="0">
              <a:spcBef>
                <a:spcPts val="0"/>
              </a:spcBef>
              <a:spcAft>
                <a:spcPts val="0"/>
              </a:spcAft>
              <a:buNone/>
            </a:pPr>
            <a:r>
              <a:rPr lang="en-US" sz="2000" b="1" dirty="0">
                <a:effectLst/>
                <a:latin typeface="Calibri" panose="020F0502020204030204" pitchFamily="34" charset="0"/>
                <a:ea typeface="Calibri" panose="020F0502020204030204" pitchFamily="34" charset="0"/>
                <a:cs typeface="Times New Roman" panose="02020603050405020304" pitchFamily="18" charset="0"/>
              </a:rPr>
              <a:t>Class Discussion:  </a:t>
            </a:r>
          </a:p>
          <a:p>
            <a:pPr marL="342900" marR="0" lvl="0" indent="-342900">
              <a:spcBef>
                <a:spcPts val="0"/>
              </a:spcBef>
              <a:spcAft>
                <a:spcPts val="0"/>
              </a:spcAft>
              <a:buFont typeface="Calibri" panose="020F0502020204030204" pitchFamily="34" charset="0"/>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Why do wages differ for different types of labor?  Explain</a:t>
            </a:r>
          </a:p>
          <a:p>
            <a:pPr marL="342900" marR="0" lvl="0" indent="-342900">
              <a:spcBef>
                <a:spcPts val="0"/>
              </a:spcBef>
              <a:spcAft>
                <a:spcPts val="0"/>
              </a:spcAft>
              <a:buFont typeface="Calibri" panose="020F0502020204030204" pitchFamily="34" charset="0"/>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Do you disagree with the concept of a higher minimum wage?  Explain.  </a:t>
            </a:r>
          </a:p>
          <a:p>
            <a:pPr marL="0" marR="0" indent="0">
              <a:spcBef>
                <a:spcPts val="0"/>
              </a:spcBef>
              <a:spcAft>
                <a:spcPts val="0"/>
              </a:spcAft>
              <a:buNone/>
            </a:pPr>
            <a:endParaRPr lang="en-US" sz="2000" dirty="0">
              <a:solidFill>
                <a:srgbClr val="7A99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2000" b="1" dirty="0">
                <a:effectLst/>
                <a:latin typeface="Calibri" panose="020F0502020204030204" pitchFamily="34" charset="0"/>
                <a:ea typeface="Calibri" panose="020F0502020204030204" pitchFamily="34" charset="0"/>
                <a:cs typeface="Times New Roman" panose="02020603050405020304" pitchFamily="18" charset="0"/>
              </a:rPr>
              <a:t>	</a:t>
            </a:r>
            <a:r>
              <a:rPr lang="en-US" sz="2000" u="sng" dirty="0">
                <a:effectLst/>
                <a:latin typeface="Calibri" panose="020F0502020204030204" pitchFamily="34" charset="0"/>
                <a:ea typeface="Calibri" panose="020F0502020204030204" pitchFamily="34" charset="0"/>
                <a:cs typeface="Times New Roman" panose="02020603050405020304" pitchFamily="18" charset="0"/>
              </a:rPr>
              <a:t>How Humans </a:t>
            </a:r>
            <a:r>
              <a:rPr lang="en-US" sz="2000" u="sng" dirty="0">
                <a:latin typeface="Calibri" panose="020F0502020204030204" pitchFamily="34" charset="0"/>
                <a:ea typeface="Calibri" panose="020F0502020204030204" pitchFamily="34" charset="0"/>
                <a:cs typeface="Times New Roman" panose="02020603050405020304" pitchFamily="18" charset="0"/>
              </a:rPr>
              <a:t>I</a:t>
            </a:r>
            <a:r>
              <a:rPr lang="en-US" sz="2000" u="sng" dirty="0">
                <a:effectLst/>
                <a:latin typeface="Calibri" panose="020F0502020204030204" pitchFamily="34" charset="0"/>
                <a:ea typeface="Calibri" panose="020F0502020204030204" pitchFamily="34" charset="0"/>
                <a:cs typeface="Times New Roman" panose="02020603050405020304" pitchFamily="18" charset="0"/>
              </a:rPr>
              <a:t>ncrease </a:t>
            </a:r>
            <a:r>
              <a:rPr lang="en-US" sz="2000" u="sng" dirty="0">
                <a:latin typeface="Calibri" panose="020F0502020204030204" pitchFamily="34" charset="0"/>
                <a:ea typeface="Calibri" panose="020F0502020204030204" pitchFamily="34" charset="0"/>
                <a:cs typeface="Times New Roman" panose="02020603050405020304" pitchFamily="18" charset="0"/>
              </a:rPr>
              <a:t>P</a:t>
            </a:r>
            <a:r>
              <a:rPr lang="en-US" sz="2000" u="sng" dirty="0">
                <a:effectLst/>
                <a:latin typeface="Calibri" panose="020F0502020204030204" pitchFamily="34" charset="0"/>
                <a:ea typeface="Calibri" panose="020F0502020204030204" pitchFamily="34" charset="0"/>
                <a:cs typeface="Times New Roman" panose="02020603050405020304" pitchFamily="18" charset="0"/>
              </a:rPr>
              <a:t>roductivity</a:t>
            </a:r>
          </a:p>
          <a:p>
            <a:pPr marR="0">
              <a:spcBef>
                <a:spcPts val="0"/>
              </a:spcBef>
              <a:spcAft>
                <a:spcPts val="0"/>
              </a:spcAft>
              <a:buFont typeface="Wingdings" panose="05000000000000000000" pitchFamily="2" charset="2"/>
              <a:buChar char="ü"/>
            </a:pPr>
            <a:r>
              <a:rPr lang="en-US" sz="2000" dirty="0">
                <a:effectLst/>
                <a:latin typeface="Calibri" panose="020F0502020204030204" pitchFamily="34" charset="0"/>
                <a:ea typeface="Calibri" panose="020F0502020204030204" pitchFamily="34" charset="0"/>
                <a:cs typeface="Times New Roman" panose="02020603050405020304" pitchFamily="18" charset="0"/>
              </a:rPr>
              <a:t>		increase skills</a:t>
            </a:r>
          </a:p>
          <a:p>
            <a:pPr marR="0">
              <a:spcBef>
                <a:spcPts val="0"/>
              </a:spcBef>
              <a:spcAft>
                <a:spcPts val="0"/>
              </a:spcAft>
              <a:buFont typeface="Wingdings" panose="05000000000000000000" pitchFamily="2" charset="2"/>
              <a:buChar char="ü"/>
            </a:pPr>
            <a:r>
              <a:rPr lang="en-US" sz="2000" dirty="0">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Calibri" panose="020F0502020204030204" pitchFamily="34" charset="0"/>
                <a:ea typeface="Calibri" panose="020F0502020204030204" pitchFamily="34" charset="0"/>
                <a:cs typeface="Times New Roman" panose="02020603050405020304" pitchFamily="18" charset="0"/>
              </a:rPr>
              <a:t>increase quality and quantity of machinery and tools available</a:t>
            </a:r>
          </a:p>
          <a:p>
            <a:pPr marR="0">
              <a:spcBef>
                <a:spcPts val="0"/>
              </a:spcBef>
              <a:spcAft>
                <a:spcPts val="0"/>
              </a:spcAft>
              <a:buFont typeface="Wingdings" panose="05000000000000000000" pitchFamily="2" charset="2"/>
              <a:buChar char="ü"/>
            </a:pPr>
            <a:r>
              <a:rPr lang="en-US" sz="2000" dirty="0">
                <a:effectLst/>
                <a:latin typeface="Calibri" panose="020F0502020204030204" pitchFamily="34" charset="0"/>
                <a:ea typeface="Calibri" panose="020F0502020204030204" pitchFamily="34" charset="0"/>
                <a:cs typeface="Times New Roman" panose="02020603050405020304" pitchFamily="18" charset="0"/>
              </a:rPr>
              <a:t>		technology</a:t>
            </a:r>
          </a:p>
          <a:p>
            <a:pPr marL="0" marR="0" indent="0">
              <a:spcBef>
                <a:spcPts val="0"/>
              </a:spcBef>
              <a:spcAft>
                <a:spcPts val="0"/>
              </a:spcAft>
              <a:buNone/>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2577490564"/>
      </p:ext>
    </p:extLst>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ED76B-16BD-492B-99ED-29CEE33908BA}"/>
              </a:ext>
            </a:extLst>
          </p:cNvPr>
          <p:cNvSpPr>
            <a:spLocks noGrp="1"/>
          </p:cNvSpPr>
          <p:nvPr>
            <p:ph type="title"/>
          </p:nvPr>
        </p:nvSpPr>
        <p:spPr>
          <a:xfrm>
            <a:off x="457200" y="1124464"/>
            <a:ext cx="8229600" cy="321277"/>
          </a:xfrm>
        </p:spPr>
        <p:txBody>
          <a:bodyPr/>
          <a:lstStyle/>
          <a:p>
            <a:r>
              <a:rPr lang="en-US" sz="2800" dirty="0"/>
              <a:t>Lesson 2 Main Points, cont’d</a:t>
            </a:r>
          </a:p>
        </p:txBody>
      </p:sp>
      <p:sp>
        <p:nvSpPr>
          <p:cNvPr id="3" name="Content Placeholder 2">
            <a:extLst>
              <a:ext uri="{FF2B5EF4-FFF2-40B4-BE49-F238E27FC236}">
                <a16:creationId xmlns:a16="http://schemas.microsoft.com/office/drawing/2014/main" id="{C46A7F93-9674-4673-9F63-476C2A60F802}"/>
              </a:ext>
            </a:extLst>
          </p:cNvPr>
          <p:cNvSpPr>
            <a:spLocks noGrp="1"/>
          </p:cNvSpPr>
          <p:nvPr>
            <p:ph idx="1"/>
          </p:nvPr>
        </p:nvSpPr>
        <p:spPr>
          <a:xfrm>
            <a:off x="457200" y="1668162"/>
            <a:ext cx="8229600" cy="4488798"/>
          </a:xfrm>
        </p:spPr>
        <p:txBody>
          <a:bodyPr/>
          <a:lstStyle/>
          <a:p>
            <a:pPr marL="0" marR="0" indent="0">
              <a:spcBef>
                <a:spcPts val="0"/>
              </a:spcBef>
              <a:spcAft>
                <a:spcPts val="0"/>
              </a:spcAft>
              <a:buNone/>
            </a:pPr>
            <a:r>
              <a:rPr lang="en-US" sz="2000" dirty="0">
                <a:solidFill>
                  <a:srgbClr val="7A9900"/>
                </a:solidFill>
                <a:effectLst/>
                <a:latin typeface="Calibri" panose="020F0502020204030204" pitchFamily="34" charset="0"/>
                <a:ea typeface="Calibri" panose="020F0502020204030204" pitchFamily="34" charset="0"/>
                <a:cs typeface="Times New Roman" panose="02020603050405020304" pitchFamily="18" charset="0"/>
              </a:rPr>
              <a:t>III. Capital Resources</a:t>
            </a:r>
            <a:r>
              <a:rPr lang="en-US" sz="2000" dirty="0">
                <a:solidFill>
                  <a:srgbClr val="7A9900"/>
                </a:solidFill>
                <a:latin typeface="Calibri" panose="020F0502020204030204" pitchFamily="34" charset="0"/>
                <a:ea typeface="Calibri" panose="020F0502020204030204" pitchFamily="34" charset="0"/>
                <a:cs typeface="Times New Roman" panose="02020603050405020304" pitchFamily="18" charset="0"/>
              </a:rPr>
              <a:t> =</a:t>
            </a:r>
            <a:r>
              <a:rPr lang="en-US" sz="2000" dirty="0">
                <a:solidFill>
                  <a:srgbClr val="7A99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a:solidFill>
                  <a:srgbClr val="7A9900"/>
                </a:solidFill>
                <a:latin typeface="Calibri" panose="020F0502020204030204" pitchFamily="34" charset="0"/>
                <a:ea typeface="Calibri" panose="020F0502020204030204" pitchFamily="34" charset="0"/>
                <a:cs typeface="Times New Roman" panose="02020603050405020304" pitchFamily="18" charset="0"/>
              </a:rPr>
              <a:t>M</a:t>
            </a:r>
            <a:r>
              <a:rPr lang="en-US" sz="2000" dirty="0">
                <a:solidFill>
                  <a:srgbClr val="7A9900"/>
                </a:solidFill>
                <a:effectLst/>
                <a:latin typeface="Calibri" panose="020F0502020204030204" pitchFamily="34" charset="0"/>
                <a:ea typeface="Calibri" panose="020F0502020204030204" pitchFamily="34" charset="0"/>
                <a:cs typeface="Times New Roman" panose="02020603050405020304" pitchFamily="18" charset="0"/>
              </a:rPr>
              <a:t>achines, tools, buildings and other technology used to produce goods and services.</a:t>
            </a:r>
          </a:p>
          <a:p>
            <a:pPr marL="0" marR="0" indent="0">
              <a:spcBef>
                <a:spcPts val="0"/>
              </a:spcBef>
              <a:spcAft>
                <a:spcPts val="0"/>
              </a:spcAft>
              <a:buNone/>
            </a:pPr>
            <a:r>
              <a:rPr lang="en-US" sz="2000" b="1" dirty="0">
                <a:effectLst/>
                <a:latin typeface="Calibri" panose="020F0502020204030204" pitchFamily="34" charset="0"/>
                <a:ea typeface="Calibri" panose="020F0502020204030204" pitchFamily="34" charset="0"/>
                <a:cs typeface="Times New Roman" panose="02020603050405020304" pitchFamily="18" charset="0"/>
              </a:rPr>
              <a:t>Class Discussion:  </a:t>
            </a:r>
          </a:p>
          <a:p>
            <a:pPr marL="0" marR="0" indent="0">
              <a:spcBef>
                <a:spcPts val="0"/>
              </a:spcBef>
              <a:spcAft>
                <a:spcPts val="0"/>
              </a:spcAft>
              <a:buNone/>
            </a:pPr>
            <a:r>
              <a:rPr lang="en-US" sz="2000" dirty="0">
                <a:effectLst/>
                <a:latin typeface="Calibri" panose="020F0502020204030204" pitchFamily="34" charset="0"/>
                <a:ea typeface="Calibri" panose="020F0502020204030204" pitchFamily="34" charset="0"/>
                <a:cs typeface="Times New Roman" panose="02020603050405020304" pitchFamily="18" charset="0"/>
              </a:rPr>
              <a:t>-  What are some examples of capital goods depreciating in your lifetime?  </a:t>
            </a:r>
          </a:p>
          <a:p>
            <a:pPr marL="0" marR="0" indent="0">
              <a:spcBef>
                <a:spcPts val="0"/>
              </a:spcBef>
              <a:spcAft>
                <a:spcPts val="0"/>
              </a:spcAft>
              <a:buNone/>
            </a:pPr>
            <a:r>
              <a:rPr lang="en-US" sz="2000" dirty="0">
                <a:latin typeface="Calibri" panose="020F0502020204030204" pitchFamily="34" charset="0"/>
                <a:ea typeface="Calibri" panose="020F0502020204030204" pitchFamily="34" charset="0"/>
                <a:cs typeface="Times New Roman" panose="02020603050405020304" pitchFamily="18" charset="0"/>
              </a:rPr>
              <a:t>(</a:t>
            </a:r>
            <a:r>
              <a:rPr lang="en-US" sz="2000" dirty="0">
                <a:effectLst/>
                <a:latin typeface="Calibri" panose="020F0502020204030204" pitchFamily="34" charset="0"/>
                <a:ea typeface="Calibri" panose="020F0502020204030204" pitchFamily="34" charset="0"/>
                <a:cs typeface="Times New Roman" panose="02020603050405020304" pitchFamily="18" charset="0"/>
              </a:rPr>
              <a:t>Depreciation:  the losing of value/deterioration.)</a:t>
            </a:r>
          </a:p>
          <a:p>
            <a:pPr marL="0" marR="0" indent="0">
              <a:spcBef>
                <a:spcPts val="0"/>
              </a:spcBef>
              <a:spcAft>
                <a:spcPts val="0"/>
              </a:spcAft>
              <a:buNone/>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0"/>
              </a:spcAft>
              <a:buNone/>
            </a:pPr>
            <a:r>
              <a:rPr lang="en-US" sz="2000" u="sng" dirty="0">
                <a:latin typeface="Calibri" panose="020F0502020204030204" pitchFamily="34" charset="0"/>
                <a:ea typeface="Calibri" panose="020F0502020204030204" pitchFamily="34" charset="0"/>
                <a:cs typeface="Times New Roman" panose="02020603050405020304" pitchFamily="18" charset="0"/>
              </a:rPr>
              <a:t>AP Eco Note</a:t>
            </a:r>
            <a:endParaRPr lang="en-US" sz="2000" b="1" u="sng"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buFont typeface="Wingdings" panose="05000000000000000000" pitchFamily="2" charset="2"/>
              <a:buChar char="ü"/>
            </a:pPr>
            <a:r>
              <a:rPr lang="en-US" sz="2000" b="1"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Calibri" panose="020F0502020204030204" pitchFamily="34" charset="0"/>
                <a:ea typeface="Calibri" panose="020F0502020204030204" pitchFamily="34" charset="0"/>
                <a:cs typeface="Times New Roman" panose="02020603050405020304" pitchFamily="18" charset="0"/>
              </a:rPr>
              <a:t>Investment spending refers to businesses spending on capital resources</a:t>
            </a:r>
            <a:r>
              <a:rPr lang="en-US" sz="2000" b="1" dirty="0">
                <a:effectLst/>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0"/>
              </a:spcAft>
            </a:pP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1364166449"/>
      </p:ext>
    </p:extLst>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ED76B-16BD-492B-99ED-29CEE33908BA}"/>
              </a:ext>
            </a:extLst>
          </p:cNvPr>
          <p:cNvSpPr>
            <a:spLocks noGrp="1"/>
          </p:cNvSpPr>
          <p:nvPr>
            <p:ph type="title"/>
          </p:nvPr>
        </p:nvSpPr>
        <p:spPr>
          <a:xfrm>
            <a:off x="457200" y="1124464"/>
            <a:ext cx="8229600" cy="321277"/>
          </a:xfrm>
        </p:spPr>
        <p:txBody>
          <a:bodyPr/>
          <a:lstStyle/>
          <a:p>
            <a:r>
              <a:rPr lang="en-US" sz="2800" dirty="0"/>
              <a:t>Lesson 2 Main Points, cont’d</a:t>
            </a:r>
          </a:p>
        </p:txBody>
      </p:sp>
      <p:sp>
        <p:nvSpPr>
          <p:cNvPr id="3" name="Content Placeholder 2">
            <a:extLst>
              <a:ext uri="{FF2B5EF4-FFF2-40B4-BE49-F238E27FC236}">
                <a16:creationId xmlns:a16="http://schemas.microsoft.com/office/drawing/2014/main" id="{C46A7F93-9674-4673-9F63-476C2A60F802}"/>
              </a:ext>
            </a:extLst>
          </p:cNvPr>
          <p:cNvSpPr>
            <a:spLocks noGrp="1"/>
          </p:cNvSpPr>
          <p:nvPr>
            <p:ph idx="1"/>
          </p:nvPr>
        </p:nvSpPr>
        <p:spPr>
          <a:xfrm>
            <a:off x="457200" y="1668162"/>
            <a:ext cx="8229600" cy="4488798"/>
          </a:xfrm>
        </p:spPr>
        <p:txBody>
          <a:bodyPr/>
          <a:lstStyle/>
          <a:p>
            <a:pPr marL="0" marR="0" indent="0">
              <a:spcBef>
                <a:spcPts val="0"/>
              </a:spcBef>
              <a:spcAft>
                <a:spcPts val="0"/>
              </a:spcAft>
              <a:buNone/>
            </a:pPr>
            <a:r>
              <a:rPr lang="en-US" sz="2000" dirty="0">
                <a:solidFill>
                  <a:srgbClr val="7A9900"/>
                </a:solidFill>
                <a:latin typeface="Calibri" panose="020F0502020204030204" pitchFamily="34" charset="0"/>
                <a:ea typeface="Calibri" panose="020F0502020204030204" pitchFamily="34" charset="0"/>
                <a:cs typeface="Times New Roman" panose="02020603050405020304" pitchFamily="18" charset="0"/>
              </a:rPr>
              <a:t>IV</a:t>
            </a:r>
            <a:r>
              <a:rPr lang="en-US" sz="2000" dirty="0">
                <a:solidFill>
                  <a:srgbClr val="7A9900"/>
                </a:solidFill>
                <a:effectLst/>
                <a:latin typeface="Calibri" panose="020F0502020204030204" pitchFamily="34" charset="0"/>
                <a:ea typeface="Calibri" panose="020F0502020204030204" pitchFamily="34" charset="0"/>
                <a:cs typeface="Times New Roman" panose="02020603050405020304" pitchFamily="18" charset="0"/>
              </a:rPr>
              <a:t>. Entrepreneurship/Management</a:t>
            </a:r>
            <a:r>
              <a:rPr lang="en-US" sz="2000" dirty="0">
                <a:solidFill>
                  <a:srgbClr val="7A9900"/>
                </a:solidFill>
                <a:latin typeface="Calibri" panose="020F0502020204030204" pitchFamily="34" charset="0"/>
                <a:ea typeface="Calibri" panose="020F0502020204030204" pitchFamily="34" charset="0"/>
                <a:cs typeface="Times New Roman" panose="02020603050405020304" pitchFamily="18" charset="0"/>
              </a:rPr>
              <a:t> =</a:t>
            </a:r>
            <a:r>
              <a:rPr lang="en-US" sz="2000" dirty="0">
                <a:solidFill>
                  <a:srgbClr val="7A9900"/>
                </a:solidFill>
                <a:effectLst/>
                <a:latin typeface="Calibri" panose="020F0502020204030204" pitchFamily="34" charset="0"/>
                <a:ea typeface="Calibri" panose="020F0502020204030204" pitchFamily="34" charset="0"/>
                <a:cs typeface="Times New Roman" panose="02020603050405020304" pitchFamily="18" charset="0"/>
              </a:rPr>
              <a:t> Person with the goal of creating and operating a business.  The process of bringing together the first three factors of production. </a:t>
            </a:r>
            <a:r>
              <a:rPr lang="en-US" sz="2000" b="1" dirty="0">
                <a:solidFill>
                  <a:srgbClr val="7A9900"/>
                </a:solidFill>
                <a:effectLst/>
                <a:latin typeface="Calibri" panose="020F0502020204030204" pitchFamily="34" charset="0"/>
                <a:ea typeface="Calibri" panose="020F0502020204030204" pitchFamily="34" charset="0"/>
                <a:cs typeface="Times New Roman" panose="02020603050405020304" pitchFamily="18" charset="0"/>
              </a:rPr>
              <a:t>	</a:t>
            </a:r>
          </a:p>
          <a:p>
            <a:pPr marL="0" marR="0" indent="0">
              <a:spcBef>
                <a:spcPts val="0"/>
              </a:spcBef>
              <a:spcAft>
                <a:spcPts val="0"/>
              </a:spcAft>
              <a:buNone/>
            </a:pPr>
            <a:r>
              <a:rPr lang="en-US" sz="2000" b="1" dirty="0">
                <a:effectLst/>
                <a:latin typeface="Calibri" panose="020F0502020204030204" pitchFamily="34" charset="0"/>
                <a:ea typeface="Calibri" panose="020F0502020204030204" pitchFamily="34" charset="0"/>
                <a:cs typeface="Times New Roman" panose="02020603050405020304" pitchFamily="18" charset="0"/>
              </a:rPr>
              <a:t>Class Discussion:  </a:t>
            </a:r>
          </a:p>
          <a:p>
            <a:pPr marL="0" marR="0" indent="0">
              <a:spcBef>
                <a:spcPts val="0"/>
              </a:spcBef>
              <a:spcAft>
                <a:spcPts val="0"/>
              </a:spcAft>
              <a:buNone/>
            </a:pPr>
            <a:r>
              <a:rPr lang="en-US" sz="2000" dirty="0">
                <a:effectLst/>
                <a:latin typeface="Calibri" panose="020F0502020204030204" pitchFamily="34" charset="0"/>
                <a:ea typeface="Calibri" panose="020F0502020204030204" pitchFamily="34" charset="0"/>
                <a:cs typeface="Times New Roman" panose="02020603050405020304" pitchFamily="18" charset="0"/>
              </a:rPr>
              <a:t>-	Is it better for society if individuals privately control the factors of production, or if the government controls the factors of production?  Explain.</a:t>
            </a:r>
          </a:p>
          <a:p>
            <a:pPr marL="0" marR="0" indent="0">
              <a:spcBef>
                <a:spcPts val="0"/>
              </a:spcBef>
              <a:spcAft>
                <a:spcPts val="0"/>
              </a:spcAft>
              <a:buNone/>
            </a:pP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2000" u="sng" dirty="0">
                <a:effectLst/>
                <a:latin typeface="Calibri" panose="020F0502020204030204" pitchFamily="34" charset="0"/>
                <a:ea typeface="Calibri" panose="020F0502020204030204" pitchFamily="34" charset="0"/>
                <a:cs typeface="Times New Roman" panose="02020603050405020304" pitchFamily="18" charset="0"/>
              </a:rPr>
              <a:t>Goals of An </a:t>
            </a:r>
            <a:r>
              <a:rPr lang="en-US" sz="2000" u="sng" dirty="0">
                <a:latin typeface="Calibri" panose="020F0502020204030204" pitchFamily="34" charset="0"/>
                <a:ea typeface="Calibri" panose="020F0502020204030204" pitchFamily="34" charset="0"/>
                <a:cs typeface="Times New Roman" panose="02020603050405020304" pitchFamily="18" charset="0"/>
              </a:rPr>
              <a:t>E</a:t>
            </a:r>
            <a:r>
              <a:rPr lang="en-US" sz="2000" u="sng" dirty="0">
                <a:effectLst/>
                <a:latin typeface="Calibri" panose="020F0502020204030204" pitchFamily="34" charset="0"/>
                <a:ea typeface="Calibri" panose="020F0502020204030204" pitchFamily="34" charset="0"/>
                <a:cs typeface="Times New Roman" panose="02020603050405020304" pitchFamily="18" charset="0"/>
              </a:rPr>
              <a:t>ntrepreneur </a:t>
            </a:r>
            <a:endParaRPr lang="en-US" sz="2000" u="sng" dirty="0">
              <a:latin typeface="Calibri" panose="020F0502020204030204" pitchFamily="34" charset="0"/>
              <a:ea typeface="Calibri" panose="020F0502020204030204" pitchFamily="34" charset="0"/>
              <a:cs typeface="Times New Roman" panose="02020603050405020304" pitchFamily="18" charset="0"/>
            </a:endParaRPr>
          </a:p>
          <a:p>
            <a:pPr marR="0">
              <a:spcBef>
                <a:spcPts val="0"/>
              </a:spcBef>
              <a:spcAft>
                <a:spcPts val="0"/>
              </a:spcAft>
              <a:buFont typeface="Wingdings" panose="05000000000000000000" pitchFamily="2" charset="2"/>
              <a:buChar char="ü"/>
            </a:pPr>
            <a:r>
              <a:rPr lang="en-US" sz="2000" dirty="0">
                <a:effectLst/>
                <a:latin typeface="Calibri" panose="020F0502020204030204" pitchFamily="34" charset="0"/>
                <a:ea typeface="Calibri" panose="020F0502020204030204" pitchFamily="34" charset="0"/>
                <a:cs typeface="Times New Roman" panose="02020603050405020304" pitchFamily="18" charset="0"/>
              </a:rPr>
              <a:t>Introduces new products and technology, improves management techniques, invests time and money in hope of earning a profit</a:t>
            </a:r>
          </a:p>
          <a:p>
            <a:pPr marL="0" marR="0" indent="0">
              <a:spcBef>
                <a:spcPts val="0"/>
              </a:spcBef>
              <a:spcAft>
                <a:spcPts val="0"/>
              </a:spcAft>
              <a:buNone/>
            </a:pP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1800" dirty="0">
                <a:latin typeface="Calibri" panose="020F050202020403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119858331"/>
      </p:ext>
    </p:extLst>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C83B25-30E3-44DB-9396-E185AFA44C7B}"/>
              </a:ext>
            </a:extLst>
          </p:cNvPr>
          <p:cNvSpPr>
            <a:spLocks noGrp="1"/>
          </p:cNvSpPr>
          <p:nvPr>
            <p:ph type="title"/>
          </p:nvPr>
        </p:nvSpPr>
        <p:spPr>
          <a:xfrm>
            <a:off x="457200" y="914401"/>
            <a:ext cx="8229600" cy="321276"/>
          </a:xfrm>
        </p:spPr>
        <p:txBody>
          <a:bodyPr/>
          <a:lstStyle/>
          <a:p>
            <a:r>
              <a:rPr lang="en-US" sz="2400" dirty="0"/>
              <a:t>Lesson 2:  Fundamental Questions on Main Points</a:t>
            </a:r>
          </a:p>
        </p:txBody>
      </p:sp>
      <p:sp>
        <p:nvSpPr>
          <p:cNvPr id="3" name="Content Placeholder 2">
            <a:extLst>
              <a:ext uri="{FF2B5EF4-FFF2-40B4-BE49-F238E27FC236}">
                <a16:creationId xmlns:a16="http://schemas.microsoft.com/office/drawing/2014/main" id="{061193DC-75CE-42B6-9B03-FCC9C99FDEA7}"/>
              </a:ext>
            </a:extLst>
          </p:cNvPr>
          <p:cNvSpPr>
            <a:spLocks noGrp="1"/>
          </p:cNvSpPr>
          <p:nvPr>
            <p:ph idx="1"/>
          </p:nvPr>
        </p:nvSpPr>
        <p:spPr>
          <a:xfrm>
            <a:off x="457200" y="1421026"/>
            <a:ext cx="8229600" cy="5276335"/>
          </a:xfrm>
        </p:spPr>
        <p:txBody>
          <a:bodyPr/>
          <a:lstStyle/>
          <a:p>
            <a:pPr marL="0" marR="0" indent="0">
              <a:spcBef>
                <a:spcPts val="0"/>
              </a:spcBef>
              <a:spcAft>
                <a:spcPts val="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#1 – What will be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produced</a:t>
            </a:r>
            <a:r>
              <a:rPr lang="en-US" sz="1800" dirty="0">
                <a:effectLst/>
                <a:latin typeface="Calibri" panose="020F0502020204030204" pitchFamily="34" charset="0"/>
                <a:ea typeface="Calibri" panose="020F0502020204030204" pitchFamily="34" charset="0"/>
                <a:cs typeface="Times New Roman" panose="02020603050405020304" pitchFamily="18" charset="0"/>
              </a:rPr>
              <a:t>?</a:t>
            </a:r>
          </a:p>
          <a:p>
            <a:pPr marL="0" marR="0" indent="0">
              <a:spcBef>
                <a:spcPts val="0"/>
              </a:spcBef>
              <a:spcAft>
                <a:spcPts val="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	 Businesses and government can only produce a certain number of goods by producing less of another. </a:t>
            </a:r>
          </a:p>
          <a:p>
            <a:pPr marL="0" marR="0" indent="0">
              <a:spcBef>
                <a:spcPts val="0"/>
              </a:spcBef>
              <a:spcAft>
                <a:spcPts val="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0" marR="0" indent="0">
              <a:spcBef>
                <a:spcPts val="0"/>
              </a:spcBef>
              <a:spcAft>
                <a:spcPts val="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#2 – How should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goods and services </a:t>
            </a:r>
            <a:r>
              <a:rPr lang="en-US" sz="1800" dirty="0">
                <a:effectLst/>
                <a:latin typeface="Calibri" panose="020F0502020204030204" pitchFamily="34" charset="0"/>
                <a:ea typeface="Calibri" panose="020F0502020204030204" pitchFamily="34" charset="0"/>
                <a:cs typeface="Times New Roman" panose="02020603050405020304" pitchFamily="18" charset="0"/>
              </a:rPr>
              <a:t>be produced?</a:t>
            </a:r>
          </a:p>
          <a:p>
            <a:pPr marL="0" marR="0" indent="0">
              <a:spcBef>
                <a:spcPts val="0"/>
              </a:spcBef>
              <a:spcAft>
                <a:spcPts val="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	 Management must decide how to use the factors of production in the most efficient way possible.</a:t>
            </a:r>
          </a:p>
          <a:p>
            <a:pPr marL="0" marR="0">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#3 – How will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resources be allocated</a:t>
            </a:r>
            <a:r>
              <a:rPr lang="en-US" sz="1800" dirty="0">
                <a:effectLst/>
                <a:latin typeface="Calibri" panose="020F0502020204030204" pitchFamily="34" charset="0"/>
                <a:ea typeface="Calibri" panose="020F0502020204030204" pitchFamily="34" charset="0"/>
                <a:cs typeface="Times New Roman" panose="02020603050405020304" pitchFamily="18" charset="0"/>
              </a:rPr>
              <a:t>/who should receive the goods and services</a:t>
            </a:r>
            <a:r>
              <a:rPr lang="en-US" sz="1800" b="1" dirty="0">
                <a:effectLst/>
                <a:latin typeface="Calibri" panose="020F0502020204030204" pitchFamily="34"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1800" b="1" dirty="0">
                <a:effectLst/>
                <a:latin typeface="Calibri" panose="020F0502020204030204" pitchFamily="34" charset="0"/>
                <a:ea typeface="Calibri" panose="020F0502020204030204" pitchFamily="34" charset="0"/>
                <a:cs typeface="Times New Roman" panose="02020603050405020304" pitchFamily="18" charset="0"/>
              </a:rPr>
              <a:t>	</a:t>
            </a:r>
            <a:r>
              <a:rPr lang="en-US" sz="1800" dirty="0">
                <a:effectLst/>
                <a:latin typeface="Calibri" panose="020F0502020204030204" pitchFamily="34" charset="0"/>
                <a:ea typeface="Calibri" panose="020F0502020204030204" pitchFamily="34" charset="0"/>
                <a:cs typeface="Times New Roman" panose="02020603050405020304" pitchFamily="18" charset="0"/>
              </a:rPr>
              <a:t> Since it is not possible to produce enough of everything, who should be allowed to have it.  Also leads us to price and cost of a good or service.</a:t>
            </a:r>
          </a:p>
          <a:p>
            <a:pPr marL="0" marR="0" indent="0">
              <a:spcBef>
                <a:spcPts val="0"/>
              </a:spcBef>
              <a:spcAft>
                <a:spcPts val="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#4 – Who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makes the decisions/controls </a:t>
            </a:r>
            <a:r>
              <a:rPr lang="en-US" sz="1800" dirty="0">
                <a:effectLst/>
                <a:latin typeface="Calibri" panose="020F0502020204030204" pitchFamily="34" charset="0"/>
                <a:ea typeface="Calibri" panose="020F0502020204030204" pitchFamily="34" charset="0"/>
                <a:cs typeface="Times New Roman" panose="02020603050405020304" pitchFamily="18" charset="0"/>
              </a:rPr>
              <a:t>the resources?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1800" b="1" dirty="0">
                <a:latin typeface="Calibri" panose="020F0502020204030204" pitchFamily="34" charset="0"/>
                <a:ea typeface="Calibri" panose="020F0502020204030204" pitchFamily="34" charset="0"/>
                <a:cs typeface="Times New Roman" panose="02020603050405020304" pitchFamily="18" charset="0"/>
              </a:rPr>
              <a:t>Class Discussion:  </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spcBef>
                <a:spcPts val="0"/>
              </a:spcBef>
              <a:spcAft>
                <a:spcPts val="0"/>
              </a:spcAft>
              <a:buNone/>
            </a:pPr>
            <a:r>
              <a:rPr lang="en-US" sz="1800" i="1" dirty="0">
                <a:solidFill>
                  <a:srgbClr val="7A9900"/>
                </a:solidFill>
                <a:effectLst/>
                <a:latin typeface="Calibri" panose="020F0502020204030204" pitchFamily="34" charset="0"/>
                <a:ea typeface="Calibri" panose="020F0502020204030204" pitchFamily="34" charset="0"/>
                <a:cs typeface="Times New Roman" panose="02020603050405020304" pitchFamily="18" charset="0"/>
              </a:rPr>
              <a:t>Which of these do you think is the most important question?</a:t>
            </a:r>
          </a:p>
          <a:p>
            <a:pPr marL="0" marR="0" lvl="0" indent="0">
              <a:spcBef>
                <a:spcPts val="0"/>
              </a:spcBef>
              <a:spcAft>
                <a:spcPts val="0"/>
              </a:spcAft>
              <a:buNone/>
            </a:pPr>
            <a:r>
              <a:rPr lang="en-US" sz="1800" i="1" dirty="0">
                <a:solidFill>
                  <a:srgbClr val="7A9900"/>
                </a:solidFill>
                <a:effectLst/>
                <a:latin typeface="Calibri" panose="020F0502020204030204" pitchFamily="34" charset="0"/>
                <a:ea typeface="Calibri" panose="020F0502020204030204" pitchFamily="34" charset="0"/>
                <a:cs typeface="Times New Roman" panose="02020603050405020304" pitchFamily="18" charset="0"/>
              </a:rPr>
              <a:t>How does the United States (socially, politically, historically) answer each question?</a:t>
            </a:r>
          </a:p>
          <a:p>
            <a:pPr marL="0" marR="0">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426052811"/>
      </p:ext>
    </p:extLst>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D7FD5D-553C-4C74-A88D-29932A4939A4}"/>
              </a:ext>
            </a:extLst>
          </p:cNvPr>
          <p:cNvSpPr>
            <a:spLocks noGrp="1"/>
          </p:cNvSpPr>
          <p:nvPr>
            <p:ph type="title"/>
          </p:nvPr>
        </p:nvSpPr>
        <p:spPr>
          <a:xfrm>
            <a:off x="457200" y="914400"/>
            <a:ext cx="8229600" cy="679622"/>
          </a:xfrm>
        </p:spPr>
        <p:txBody>
          <a:bodyPr/>
          <a:lstStyle/>
          <a:p>
            <a:r>
              <a:rPr lang="en-US" sz="2800" dirty="0"/>
              <a:t>Lesson 3:  Economic Systems</a:t>
            </a:r>
          </a:p>
        </p:txBody>
      </p:sp>
      <p:sp>
        <p:nvSpPr>
          <p:cNvPr id="3" name="Content Placeholder 2">
            <a:extLst>
              <a:ext uri="{FF2B5EF4-FFF2-40B4-BE49-F238E27FC236}">
                <a16:creationId xmlns:a16="http://schemas.microsoft.com/office/drawing/2014/main" id="{6D120F96-80EA-4022-BCBD-5EE92563001E}"/>
              </a:ext>
            </a:extLst>
          </p:cNvPr>
          <p:cNvSpPr>
            <a:spLocks noGrp="1"/>
          </p:cNvSpPr>
          <p:nvPr>
            <p:ph idx="1"/>
          </p:nvPr>
        </p:nvSpPr>
        <p:spPr>
          <a:xfrm>
            <a:off x="457200" y="1594022"/>
            <a:ext cx="8229600" cy="4831492"/>
          </a:xfrm>
        </p:spPr>
        <p:txBody>
          <a:bodyPr/>
          <a:lstStyle/>
          <a:p>
            <a:pPr marL="0" indent="0">
              <a:buNone/>
            </a:pPr>
            <a:r>
              <a:rPr lang="en-US" sz="2000" dirty="0">
                <a:latin typeface="+mn-lt"/>
              </a:rPr>
              <a:t>Activities:  </a:t>
            </a:r>
          </a:p>
          <a:p>
            <a:pPr lvl="1"/>
            <a:r>
              <a:rPr lang="en-US" sz="2000" dirty="0">
                <a:latin typeface="+mn-lt"/>
              </a:rPr>
              <a:t>Read the brief description of each economic system</a:t>
            </a:r>
          </a:p>
          <a:p>
            <a:pPr lvl="1"/>
            <a:r>
              <a:rPr lang="en-US" sz="2000" dirty="0">
                <a:latin typeface="+mn-lt"/>
              </a:rPr>
              <a:t>Complete the </a:t>
            </a:r>
            <a:r>
              <a:rPr lang="en-US" sz="2000" dirty="0">
                <a:solidFill>
                  <a:srgbClr val="7A9900"/>
                </a:solidFill>
                <a:latin typeface="+mn-lt"/>
              </a:rPr>
              <a:t>Graphic Organizer </a:t>
            </a:r>
            <a:r>
              <a:rPr lang="en-US" sz="2000" dirty="0">
                <a:latin typeface="+mn-lt"/>
              </a:rPr>
              <a:t>activity sheet for each economic system</a:t>
            </a:r>
          </a:p>
          <a:p>
            <a:pPr lvl="1"/>
            <a:r>
              <a:rPr lang="en-US" sz="2000" dirty="0">
                <a:latin typeface="+mn-lt"/>
              </a:rPr>
              <a:t>Funny video:  </a:t>
            </a:r>
            <a:r>
              <a:rPr lang="en-US" sz="2000" dirty="0">
                <a:latin typeface="+mn-lt"/>
                <a:hlinkClick r:id="rId2"/>
              </a:rPr>
              <a:t>https://www.youtube.com/watch?v=QwqnRYPcrl0</a:t>
            </a:r>
            <a:endParaRPr lang="en-US" sz="2000" dirty="0">
              <a:latin typeface="+mn-lt"/>
            </a:endParaRPr>
          </a:p>
          <a:p>
            <a:pPr lvl="1"/>
            <a:r>
              <a:rPr lang="en-US" sz="2000" dirty="0">
                <a:latin typeface="+mn-lt"/>
              </a:rPr>
              <a:t>Have students write pros/cons of each as they watch the video </a:t>
            </a:r>
          </a:p>
        </p:txBody>
      </p:sp>
    </p:spTree>
    <p:extLst>
      <p:ext uri="{BB962C8B-B14F-4D97-AF65-F5344CB8AC3E}">
        <p14:creationId xmlns:p14="http://schemas.microsoft.com/office/powerpoint/2010/main" val="3305828937"/>
      </p:ext>
    </p:extLst>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0C670A-E1D5-4263-B129-4C667A2B0DC5}"/>
              </a:ext>
            </a:extLst>
          </p:cNvPr>
          <p:cNvSpPr>
            <a:spLocks noGrp="1"/>
          </p:cNvSpPr>
          <p:nvPr>
            <p:ph type="title"/>
          </p:nvPr>
        </p:nvSpPr>
        <p:spPr>
          <a:xfrm>
            <a:off x="457200" y="1383956"/>
            <a:ext cx="8229600" cy="568411"/>
          </a:xfrm>
        </p:spPr>
        <p:txBody>
          <a:bodyPr/>
          <a:lstStyle/>
          <a:p>
            <a:r>
              <a:rPr lang="en-US" sz="2800" dirty="0"/>
              <a:t>Lesson 4:  Building Blocks of Capitalism</a:t>
            </a:r>
          </a:p>
        </p:txBody>
      </p:sp>
      <p:sp>
        <p:nvSpPr>
          <p:cNvPr id="3" name="Content Placeholder 2">
            <a:extLst>
              <a:ext uri="{FF2B5EF4-FFF2-40B4-BE49-F238E27FC236}">
                <a16:creationId xmlns:a16="http://schemas.microsoft.com/office/drawing/2014/main" id="{DFE67A1C-FC17-43E1-A815-D26B2194AF33}"/>
              </a:ext>
            </a:extLst>
          </p:cNvPr>
          <p:cNvSpPr>
            <a:spLocks noGrp="1"/>
          </p:cNvSpPr>
          <p:nvPr>
            <p:ph idx="1"/>
          </p:nvPr>
        </p:nvSpPr>
        <p:spPr>
          <a:xfrm>
            <a:off x="457200" y="1952367"/>
            <a:ext cx="8229600" cy="4204593"/>
          </a:xfrm>
        </p:spPr>
        <p:txBody>
          <a:bodyPr/>
          <a:lstStyle/>
          <a:p>
            <a:pPr marL="0" indent="0" algn="ctr">
              <a:buNone/>
            </a:pPr>
            <a:r>
              <a:rPr lang="en-US" sz="2000" dirty="0">
                <a:solidFill>
                  <a:srgbClr val="7A9900"/>
                </a:solidFill>
              </a:rPr>
              <a:t>Introduction:  What are the fundamental differences between </a:t>
            </a:r>
            <a:r>
              <a:rPr lang="en-US" sz="2000" b="1" dirty="0">
                <a:solidFill>
                  <a:srgbClr val="7A9900"/>
                </a:solidFill>
              </a:rPr>
              <a:t>street</a:t>
            </a:r>
            <a:r>
              <a:rPr lang="en-US" sz="2000" dirty="0">
                <a:solidFill>
                  <a:srgbClr val="7A9900"/>
                </a:solidFill>
              </a:rPr>
              <a:t> driving and </a:t>
            </a:r>
            <a:r>
              <a:rPr lang="en-US" sz="2000" b="1" dirty="0">
                <a:solidFill>
                  <a:srgbClr val="7A9900"/>
                </a:solidFill>
              </a:rPr>
              <a:t>highway</a:t>
            </a:r>
            <a:r>
              <a:rPr lang="en-US" sz="2000" dirty="0">
                <a:solidFill>
                  <a:srgbClr val="7A9900"/>
                </a:solidFill>
              </a:rPr>
              <a:t> driving?</a:t>
            </a:r>
          </a:p>
          <a:p>
            <a:endParaRPr lang="en-US" sz="2000" dirty="0"/>
          </a:p>
          <a:p>
            <a:r>
              <a:rPr lang="en-US" sz="2000" dirty="0"/>
              <a:t>Pillars of Capitalism:  The institutions and practices that make capitalism function</a:t>
            </a:r>
          </a:p>
          <a:p>
            <a:endParaRPr lang="en-US" sz="2000" dirty="0"/>
          </a:p>
          <a:p>
            <a:r>
              <a:rPr lang="en-US" sz="2000" dirty="0"/>
              <a:t>Activity:  Building Blocks of Capitalism handout</a:t>
            </a:r>
          </a:p>
        </p:txBody>
      </p:sp>
    </p:spTree>
    <p:extLst>
      <p:ext uri="{BB962C8B-B14F-4D97-AF65-F5344CB8AC3E}">
        <p14:creationId xmlns:p14="http://schemas.microsoft.com/office/powerpoint/2010/main" val="3895045226"/>
      </p:ext>
    </p:extLst>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3BB948-F81A-46F3-8D92-12EE906B48BA}"/>
              </a:ext>
            </a:extLst>
          </p:cNvPr>
          <p:cNvSpPr>
            <a:spLocks noGrp="1"/>
          </p:cNvSpPr>
          <p:nvPr>
            <p:ph type="title"/>
          </p:nvPr>
        </p:nvSpPr>
        <p:spPr>
          <a:xfrm>
            <a:off x="457200" y="914400"/>
            <a:ext cx="8229600" cy="702365"/>
          </a:xfrm>
        </p:spPr>
        <p:txBody>
          <a:bodyPr/>
          <a:lstStyle/>
          <a:p>
            <a:r>
              <a:rPr lang="en-US" sz="2800" dirty="0"/>
              <a:t>Lesson 4 Addition</a:t>
            </a:r>
          </a:p>
        </p:txBody>
      </p:sp>
      <p:sp>
        <p:nvSpPr>
          <p:cNvPr id="3" name="Content Placeholder 2">
            <a:extLst>
              <a:ext uri="{FF2B5EF4-FFF2-40B4-BE49-F238E27FC236}">
                <a16:creationId xmlns:a16="http://schemas.microsoft.com/office/drawing/2014/main" id="{68F2DA61-A5AC-4D21-A4BB-DD8207A34258}"/>
              </a:ext>
            </a:extLst>
          </p:cNvPr>
          <p:cNvSpPr>
            <a:spLocks noGrp="1"/>
          </p:cNvSpPr>
          <p:nvPr>
            <p:ph idx="1"/>
          </p:nvPr>
        </p:nvSpPr>
        <p:spPr>
          <a:xfrm>
            <a:off x="457200" y="1524000"/>
            <a:ext cx="8229600" cy="4632960"/>
          </a:xfrm>
        </p:spPr>
        <p:txBody>
          <a:bodyPr/>
          <a:lstStyle/>
          <a:p>
            <a:r>
              <a:rPr lang="en-US" sz="2000" dirty="0"/>
              <a:t>What other pillars might we need?</a:t>
            </a:r>
          </a:p>
          <a:p>
            <a:pPr lvl="1">
              <a:buFont typeface="Wingdings" panose="05000000000000000000" pitchFamily="2" charset="2"/>
              <a:buChar char="ü"/>
            </a:pPr>
            <a:r>
              <a:rPr lang="en-US" sz="2000" dirty="0"/>
              <a:t>Government as a referee, legal system to uphold contracts, prevent monopolies, etc.</a:t>
            </a:r>
          </a:p>
          <a:p>
            <a:pPr lvl="1">
              <a:buFont typeface="Wingdings" panose="05000000000000000000" pitchFamily="2" charset="2"/>
              <a:buChar char="ü"/>
            </a:pPr>
            <a:endParaRPr lang="en-US" sz="2000" dirty="0"/>
          </a:p>
          <a:p>
            <a:pPr lvl="1">
              <a:buFont typeface="Wingdings" panose="05000000000000000000" pitchFamily="2" charset="2"/>
              <a:buChar char="ü"/>
            </a:pPr>
            <a:r>
              <a:rPr lang="en-US" sz="2000" dirty="0"/>
              <a:t>Price Systems</a:t>
            </a:r>
          </a:p>
          <a:p>
            <a:pPr marL="971550" lvl="1" indent="-514350">
              <a:buAutoNum type="arabicParenR"/>
            </a:pPr>
            <a:endParaRPr lang="en-US" dirty="0"/>
          </a:p>
          <a:p>
            <a:pPr marL="971550" lvl="1" indent="-514350">
              <a:buAutoNum type="arabicParenR"/>
            </a:pPr>
            <a:endParaRPr lang="en-US" dirty="0"/>
          </a:p>
          <a:p>
            <a:pPr marL="971550" lvl="1" indent="-514350">
              <a:buAutoNum type="arabicParenR"/>
            </a:pPr>
            <a:endParaRPr lang="en-US" dirty="0"/>
          </a:p>
        </p:txBody>
      </p:sp>
    </p:spTree>
    <p:extLst>
      <p:ext uri="{BB962C8B-B14F-4D97-AF65-F5344CB8AC3E}">
        <p14:creationId xmlns:p14="http://schemas.microsoft.com/office/powerpoint/2010/main" val="801053565"/>
      </p:ext>
    </p:extLst>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775D6-F3EF-43BC-A672-BC7F6FB39441}"/>
              </a:ext>
            </a:extLst>
          </p:cNvPr>
          <p:cNvSpPr>
            <a:spLocks noGrp="1"/>
          </p:cNvSpPr>
          <p:nvPr>
            <p:ph type="title"/>
          </p:nvPr>
        </p:nvSpPr>
        <p:spPr>
          <a:xfrm>
            <a:off x="457200" y="914400"/>
            <a:ext cx="8229600" cy="808383"/>
          </a:xfrm>
        </p:spPr>
        <p:txBody>
          <a:bodyPr/>
          <a:lstStyle/>
          <a:p>
            <a:r>
              <a:rPr lang="en-US" sz="2800" dirty="0"/>
              <a:t>Price Preview</a:t>
            </a:r>
          </a:p>
        </p:txBody>
      </p:sp>
      <p:sp>
        <p:nvSpPr>
          <p:cNvPr id="3" name="Content Placeholder 2">
            <a:extLst>
              <a:ext uri="{FF2B5EF4-FFF2-40B4-BE49-F238E27FC236}">
                <a16:creationId xmlns:a16="http://schemas.microsoft.com/office/drawing/2014/main" id="{2E6758CC-6680-489D-A770-F2BFADD9DBCC}"/>
              </a:ext>
            </a:extLst>
          </p:cNvPr>
          <p:cNvSpPr>
            <a:spLocks noGrp="1"/>
          </p:cNvSpPr>
          <p:nvPr>
            <p:ph idx="1"/>
          </p:nvPr>
        </p:nvSpPr>
        <p:spPr>
          <a:xfrm>
            <a:off x="457200" y="1630017"/>
            <a:ext cx="8229600" cy="4526943"/>
          </a:xfrm>
        </p:spPr>
        <p:txBody>
          <a:bodyPr/>
          <a:lstStyle/>
          <a:p>
            <a:pPr marL="0" marR="0" indent="0" algn="just">
              <a:buNone/>
            </a:pPr>
            <a:r>
              <a:rPr lang="en-US" sz="1800" b="1" dirty="0">
                <a:solidFill>
                  <a:srgbClr val="000000"/>
                </a:solidFill>
                <a:effectLst/>
                <a:latin typeface="+mn-lt"/>
                <a:ea typeface="Times New Roman" panose="02020603050405020304" pitchFamily="18" charset="0"/>
              </a:rPr>
              <a:t>1. </a:t>
            </a:r>
            <a:r>
              <a:rPr lang="en-US" sz="1800" b="1" i="1" dirty="0">
                <a:solidFill>
                  <a:srgbClr val="000000"/>
                </a:solidFill>
                <a:effectLst/>
                <a:latin typeface="+mn-lt"/>
                <a:ea typeface="Times New Roman" panose="02020603050405020304" pitchFamily="18" charset="0"/>
              </a:rPr>
              <a:t>Act as Signals to Buyers and Sellers</a:t>
            </a:r>
            <a:r>
              <a:rPr lang="en-US" sz="1800" b="1" dirty="0">
                <a:solidFill>
                  <a:srgbClr val="000000"/>
                </a:solidFill>
                <a:effectLst/>
                <a:latin typeface="+mn-lt"/>
                <a:ea typeface="Times New Roman" panose="02020603050405020304" pitchFamily="18" charset="0"/>
              </a:rPr>
              <a:t> </a:t>
            </a:r>
            <a:r>
              <a:rPr lang="en-US" sz="1800" dirty="0">
                <a:solidFill>
                  <a:srgbClr val="000000"/>
                </a:solidFill>
                <a:effectLst/>
                <a:latin typeface="+mn-lt"/>
                <a:ea typeface="Times New Roman" panose="02020603050405020304" pitchFamily="18" charset="0"/>
              </a:rPr>
              <a:t>- When prices are </a:t>
            </a:r>
            <a:r>
              <a:rPr lang="en-US" sz="1800" dirty="0">
                <a:solidFill>
                  <a:srgbClr val="7A9900"/>
                </a:solidFill>
                <a:effectLst/>
                <a:latin typeface="+mn-lt"/>
                <a:ea typeface="Times New Roman" panose="02020603050405020304" pitchFamily="18" charset="0"/>
              </a:rPr>
              <a:t>low enough</a:t>
            </a:r>
            <a:r>
              <a:rPr lang="en-US" sz="1800" dirty="0">
                <a:solidFill>
                  <a:srgbClr val="000000"/>
                </a:solidFill>
                <a:effectLst/>
                <a:latin typeface="+mn-lt"/>
                <a:ea typeface="Times New Roman" panose="02020603050405020304" pitchFamily="18" charset="0"/>
              </a:rPr>
              <a:t>, they send a "buy" signal to buyers (consumers), who can now afford the things they want. When prices are </a:t>
            </a:r>
            <a:r>
              <a:rPr lang="en-US" sz="1800" dirty="0">
                <a:solidFill>
                  <a:srgbClr val="7A9900"/>
                </a:solidFill>
                <a:effectLst/>
                <a:latin typeface="+mn-lt"/>
                <a:ea typeface="Times New Roman" panose="02020603050405020304" pitchFamily="18" charset="0"/>
              </a:rPr>
              <a:t>high enough</a:t>
            </a:r>
            <a:r>
              <a:rPr lang="en-US" sz="1800" dirty="0">
                <a:solidFill>
                  <a:srgbClr val="000000"/>
                </a:solidFill>
                <a:effectLst/>
                <a:latin typeface="+mn-lt"/>
                <a:ea typeface="Times New Roman" panose="02020603050405020304" pitchFamily="18" charset="0"/>
              </a:rPr>
              <a:t>, they send a "sell" signal to sellers (retailers), who can now earn a profit at the new price.</a:t>
            </a:r>
            <a:endParaRPr lang="en-US" sz="1800" dirty="0">
              <a:effectLst/>
              <a:latin typeface="+mn-lt"/>
              <a:ea typeface="Times New Roman" panose="02020603050405020304" pitchFamily="18" charset="0"/>
            </a:endParaRPr>
          </a:p>
          <a:p>
            <a:pPr marL="0" marR="0" indent="0" algn="just">
              <a:buNone/>
            </a:pPr>
            <a:r>
              <a:rPr lang="en-US" sz="1800" b="1" dirty="0">
                <a:solidFill>
                  <a:srgbClr val="000000"/>
                </a:solidFill>
                <a:effectLst/>
                <a:latin typeface="+mn-lt"/>
                <a:ea typeface="Times New Roman" panose="02020603050405020304" pitchFamily="18" charset="0"/>
              </a:rPr>
              <a:t>2. </a:t>
            </a:r>
            <a:r>
              <a:rPr lang="en-US" sz="1800" b="1" i="1" dirty="0">
                <a:solidFill>
                  <a:srgbClr val="000000"/>
                </a:solidFill>
                <a:effectLst/>
                <a:latin typeface="+mn-lt"/>
                <a:ea typeface="Times New Roman" panose="02020603050405020304" pitchFamily="18" charset="0"/>
              </a:rPr>
              <a:t>Encourage Efficient Production</a:t>
            </a:r>
            <a:r>
              <a:rPr lang="en-US" sz="1800" b="1" dirty="0">
                <a:solidFill>
                  <a:srgbClr val="000000"/>
                </a:solidFill>
                <a:effectLst/>
                <a:latin typeface="+mn-lt"/>
                <a:ea typeface="Times New Roman" panose="02020603050405020304" pitchFamily="18" charset="0"/>
              </a:rPr>
              <a:t> </a:t>
            </a:r>
            <a:r>
              <a:rPr lang="en-US" sz="1800" dirty="0">
                <a:solidFill>
                  <a:srgbClr val="000000"/>
                </a:solidFill>
                <a:effectLst/>
                <a:latin typeface="+mn-lt"/>
                <a:ea typeface="Times New Roman" panose="02020603050405020304" pitchFamily="18" charset="0"/>
              </a:rPr>
              <a:t>- Prices encourage business people to produce their goods the most efficient way possible, to create the lowest cost possible. The less it costs to produce an item, the more likely it is that its producers will </a:t>
            </a:r>
            <a:r>
              <a:rPr lang="en-US" sz="1800" dirty="0">
                <a:solidFill>
                  <a:srgbClr val="7A9900"/>
                </a:solidFill>
                <a:effectLst/>
                <a:latin typeface="+mn-lt"/>
                <a:ea typeface="Times New Roman" panose="02020603050405020304" pitchFamily="18" charset="0"/>
              </a:rPr>
              <a:t>earn a profit</a:t>
            </a:r>
            <a:r>
              <a:rPr lang="en-US" sz="1800" dirty="0">
                <a:solidFill>
                  <a:srgbClr val="000000"/>
                </a:solidFill>
                <a:effectLst/>
                <a:latin typeface="+mn-lt"/>
                <a:ea typeface="Times New Roman" panose="02020603050405020304" pitchFamily="18" charset="0"/>
              </a:rPr>
              <a:t>.</a:t>
            </a:r>
            <a:endParaRPr lang="en-US" sz="1800" dirty="0">
              <a:effectLst/>
              <a:latin typeface="+mn-lt"/>
              <a:ea typeface="Times New Roman" panose="02020603050405020304" pitchFamily="18" charset="0"/>
            </a:endParaRPr>
          </a:p>
          <a:p>
            <a:pPr marL="0" marR="0" indent="0" algn="just">
              <a:buNone/>
            </a:pPr>
            <a:r>
              <a:rPr lang="en-US" sz="1800" b="1" dirty="0">
                <a:solidFill>
                  <a:srgbClr val="000000"/>
                </a:solidFill>
                <a:effectLst/>
                <a:latin typeface="+mn-lt"/>
                <a:ea typeface="Times New Roman" panose="02020603050405020304" pitchFamily="18" charset="0"/>
              </a:rPr>
              <a:t>3. </a:t>
            </a:r>
            <a:r>
              <a:rPr lang="en-US" sz="1800" b="1" i="1" dirty="0">
                <a:solidFill>
                  <a:srgbClr val="000000"/>
                </a:solidFill>
                <a:effectLst/>
                <a:latin typeface="+mn-lt"/>
                <a:ea typeface="Times New Roman" panose="02020603050405020304" pitchFamily="18" charset="0"/>
              </a:rPr>
              <a:t>Determine Who Will Receive the Things Produced</a:t>
            </a:r>
            <a:r>
              <a:rPr lang="en-US" sz="1800" b="1" dirty="0">
                <a:solidFill>
                  <a:srgbClr val="000000"/>
                </a:solidFill>
                <a:effectLst/>
                <a:latin typeface="+mn-lt"/>
                <a:ea typeface="Times New Roman" panose="02020603050405020304" pitchFamily="18" charset="0"/>
              </a:rPr>
              <a:t> </a:t>
            </a:r>
            <a:r>
              <a:rPr lang="en-US" sz="1800" dirty="0">
                <a:solidFill>
                  <a:srgbClr val="000000"/>
                </a:solidFill>
                <a:effectLst/>
                <a:latin typeface="+mn-lt"/>
                <a:ea typeface="Times New Roman" panose="02020603050405020304" pitchFamily="18" charset="0"/>
              </a:rPr>
              <a:t>-  Finally, prices help to determine who will receive the </a:t>
            </a:r>
            <a:r>
              <a:rPr lang="en-US" sz="1800" dirty="0">
                <a:solidFill>
                  <a:srgbClr val="7A9900"/>
                </a:solidFill>
                <a:effectLst/>
                <a:latin typeface="+mn-lt"/>
                <a:ea typeface="Times New Roman" panose="02020603050405020304" pitchFamily="18" charset="0"/>
              </a:rPr>
              <a:t>economy's output </a:t>
            </a:r>
            <a:r>
              <a:rPr lang="en-US" sz="1800" dirty="0">
                <a:solidFill>
                  <a:srgbClr val="000000"/>
                </a:solidFill>
                <a:effectLst/>
                <a:latin typeface="+mn-lt"/>
                <a:ea typeface="Times New Roman" panose="02020603050405020304" pitchFamily="18" charset="0"/>
              </a:rPr>
              <a:t>of goods and services. The price that a worker receives for doing a job is called a wage. The amount of this wage determines how much the worker has to spend. What the worker can buy with those wages will depend, in turn, upon the prices of the goods and services the worker would like to own.</a:t>
            </a:r>
            <a:endParaRPr lang="en-US" sz="1800" dirty="0">
              <a:effectLst/>
              <a:latin typeface="+mn-lt"/>
              <a:ea typeface="Times New Roman" panose="02020603050405020304" pitchFamily="18" charset="0"/>
            </a:endParaRPr>
          </a:p>
          <a:p>
            <a:endParaRPr lang="en-US" dirty="0"/>
          </a:p>
        </p:txBody>
      </p:sp>
    </p:spTree>
    <p:extLst>
      <p:ext uri="{BB962C8B-B14F-4D97-AF65-F5344CB8AC3E}">
        <p14:creationId xmlns:p14="http://schemas.microsoft.com/office/powerpoint/2010/main" val="4278648205"/>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762421"/>
            <a:ext cx="8229600" cy="1143000"/>
          </a:xfrm>
        </p:spPr>
        <p:txBody>
          <a:bodyPr rtlCol="0">
            <a:normAutofit/>
            <a:scene3d>
              <a:camera prst="orthographicFront"/>
              <a:lightRig rig="glow" dir="tl">
                <a:rot lat="0" lon="0" rev="5400000"/>
              </a:lightRig>
            </a:scene3d>
            <a:sp3d>
              <a:bevelT w="0" h="0"/>
              <a:contourClr>
                <a:schemeClr val="accent6">
                  <a:shade val="73000"/>
                </a:schemeClr>
              </a:contourClr>
            </a:sp3d>
          </a:bodyPr>
          <a:lstStyle/>
          <a:p>
            <a:pPr>
              <a:spcAft>
                <a:spcPts val="0"/>
              </a:spcAft>
              <a:defRPr/>
            </a:pPr>
            <a:r>
              <a:rPr lang="en-US" sz="4000" dirty="0">
                <a:latin typeface="Calibri"/>
                <a:ea typeface="ＭＳ Ｐゴシック"/>
                <a:cs typeface="Calibri"/>
              </a:rPr>
              <a:t>EconEdLink Membership</a:t>
            </a:r>
            <a:endParaRPr lang="en-US" dirty="0"/>
          </a:p>
        </p:txBody>
      </p:sp>
      <p:sp>
        <p:nvSpPr>
          <p:cNvPr id="3" name="TextBox 2">
            <a:extLst>
              <a:ext uri="{FF2B5EF4-FFF2-40B4-BE49-F238E27FC236}">
                <a16:creationId xmlns:a16="http://schemas.microsoft.com/office/drawing/2014/main" id="{D213714B-F9E8-8C44-9AF8-383F3F244D95}"/>
              </a:ext>
            </a:extLst>
          </p:cNvPr>
          <p:cNvSpPr txBox="1"/>
          <p:nvPr/>
        </p:nvSpPr>
        <p:spPr>
          <a:xfrm>
            <a:off x="482538" y="2114894"/>
            <a:ext cx="8175171" cy="4247317"/>
          </a:xfrm>
          <a:prstGeom prst="rect">
            <a:avLst/>
          </a:prstGeom>
          <a:noFill/>
        </p:spPr>
        <p:txBody>
          <a:bodyPr wrap="square" rtlCol="0" anchor="t">
            <a:spAutoFit/>
          </a:bodyPr>
          <a:lstStyle/>
          <a:p>
            <a:r>
              <a:rPr lang="en-US" dirty="0">
                <a:latin typeface="Arial"/>
                <a:ea typeface="ＭＳ Ｐゴシック"/>
                <a:cs typeface="Arial"/>
              </a:rPr>
              <a:t>You can now access CEE’s professional development webinars directly on EconEdLink.org! To receive these new professional development benefits, </a:t>
            </a:r>
            <a:r>
              <a:rPr lang="en-US" b="1" dirty="0">
                <a:latin typeface="Arial"/>
                <a:ea typeface="ＭＳ Ｐゴシック"/>
                <a:cs typeface="Arial"/>
              </a:rPr>
              <a:t>become an EconEdLink </a:t>
            </a:r>
            <a:r>
              <a:rPr lang="en-US" b="1" dirty="0">
                <a:latin typeface="Arial"/>
                <a:ea typeface="ＭＳ Ｐゴシック"/>
                <a:cs typeface="Arial"/>
                <a:hlinkClick r:id="rId3"/>
              </a:rPr>
              <a:t>member</a:t>
            </a:r>
            <a:r>
              <a:rPr lang="en-US" dirty="0">
                <a:latin typeface="Arial"/>
                <a:ea typeface="ＭＳ Ｐゴシック"/>
                <a:cs typeface="Arial"/>
              </a:rPr>
              <a:t>. As a member, you will now be able to: </a:t>
            </a:r>
            <a:endParaRPr lang="en-US" dirty="0"/>
          </a:p>
          <a:p>
            <a:endParaRPr lang="en-US" dirty="0"/>
          </a:p>
          <a:p>
            <a:pPr marL="285750" indent="-285750">
              <a:buFont typeface="Arial"/>
              <a:buChar char="•"/>
            </a:pPr>
            <a:r>
              <a:rPr lang="en-US" dirty="0">
                <a:latin typeface="Arial"/>
                <a:ea typeface="ＭＳ Ｐゴシック"/>
                <a:cs typeface="Arial"/>
              </a:rPr>
              <a:t>Automatically receive a professional development certificate via e-mail within 24 hours after viewing any webinar for a minimum of 45 minutes</a:t>
            </a:r>
            <a:endParaRPr lang="en-US" dirty="0"/>
          </a:p>
          <a:p>
            <a:pPr marL="285750" indent="-285750">
              <a:buFont typeface="Arial"/>
              <a:buChar char="•"/>
            </a:pPr>
            <a:r>
              <a:rPr lang="en-US" dirty="0">
                <a:latin typeface="Arial"/>
                <a:ea typeface="ＭＳ Ｐゴシック"/>
                <a:cs typeface="Arial"/>
              </a:rPr>
              <a:t>Register for upcoming webinars with a simple one-click process </a:t>
            </a:r>
            <a:endParaRPr lang="en-US" dirty="0"/>
          </a:p>
          <a:p>
            <a:pPr marL="285750" indent="-285750">
              <a:buFont typeface="Arial"/>
              <a:buChar char="•"/>
            </a:pPr>
            <a:r>
              <a:rPr lang="en-US" dirty="0">
                <a:latin typeface="Arial"/>
                <a:ea typeface="ＭＳ Ｐゴシック"/>
                <a:cs typeface="Arial"/>
              </a:rPr>
              <a:t>Easily download presentations, lesson plan materials and activities for each webinar </a:t>
            </a:r>
            <a:endParaRPr lang="en-US" dirty="0"/>
          </a:p>
          <a:p>
            <a:pPr marL="285750" indent="-285750">
              <a:buFont typeface="Arial"/>
              <a:buChar char="•"/>
            </a:pPr>
            <a:r>
              <a:rPr lang="en-US" dirty="0">
                <a:latin typeface="Arial"/>
                <a:ea typeface="ＭＳ Ｐゴシック"/>
                <a:cs typeface="Arial"/>
              </a:rPr>
              <a:t>Search and view all webinars at your convenience </a:t>
            </a:r>
            <a:endParaRPr lang="en-US" dirty="0"/>
          </a:p>
          <a:p>
            <a:pPr marL="285750" indent="-285750">
              <a:buFont typeface="Arial"/>
              <a:buChar char="•"/>
            </a:pPr>
            <a:r>
              <a:rPr lang="en-US" dirty="0">
                <a:latin typeface="Arial"/>
                <a:ea typeface="ＭＳ Ｐゴシック"/>
                <a:cs typeface="Arial"/>
              </a:rPr>
              <a:t>Save webinars to your EconEdLink dashboard for easy access to the event</a:t>
            </a:r>
            <a:endParaRPr lang="en-US" dirty="0"/>
          </a:p>
          <a:p>
            <a:endParaRPr lang="en-US" dirty="0">
              <a:latin typeface="Arial"/>
              <a:ea typeface="ＭＳ Ｐゴシック"/>
              <a:cs typeface="Arial"/>
            </a:endParaRPr>
          </a:p>
          <a:p>
            <a:pPr algn="ctr"/>
            <a:r>
              <a:rPr lang="en-US" dirty="0">
                <a:latin typeface="Arial"/>
                <a:ea typeface="ＭＳ Ｐゴシック"/>
                <a:cs typeface="Arial"/>
              </a:rPr>
              <a:t>You may access our new </a:t>
            </a:r>
            <a:r>
              <a:rPr lang="en-US" b="1" dirty="0">
                <a:latin typeface="Arial"/>
                <a:ea typeface="ＭＳ Ｐゴシック"/>
                <a:cs typeface="Arial"/>
              </a:rPr>
              <a:t>Professional Development</a:t>
            </a:r>
            <a:r>
              <a:rPr lang="en-US" dirty="0">
                <a:latin typeface="Arial"/>
                <a:ea typeface="ＭＳ Ｐゴシック"/>
                <a:cs typeface="Arial"/>
              </a:rPr>
              <a:t> page </a:t>
            </a:r>
            <a:r>
              <a:rPr lang="en-US" dirty="0">
                <a:latin typeface="Arial"/>
                <a:ea typeface="ＭＳ Ｐゴシック"/>
                <a:cs typeface="Arial"/>
                <a:hlinkClick r:id="rId4"/>
              </a:rPr>
              <a:t>here</a:t>
            </a:r>
            <a:endParaRPr lang="en-US" dirty="0">
              <a:latin typeface="Arial"/>
              <a:ea typeface="ＭＳ Ｐゴシック"/>
              <a:cs typeface="Arial"/>
            </a:endParaRPr>
          </a:p>
          <a:p>
            <a:endParaRPr lang="en-US" dirty="0">
              <a:latin typeface="Arial"/>
              <a:ea typeface="ＭＳ Ｐゴシック"/>
              <a:cs typeface="Arial"/>
            </a:endParaRPr>
          </a:p>
        </p:txBody>
      </p:sp>
    </p:spTree>
    <p:extLst>
      <p:ext uri="{BB962C8B-B14F-4D97-AF65-F5344CB8AC3E}">
        <p14:creationId xmlns:p14="http://schemas.microsoft.com/office/powerpoint/2010/main" val="26960247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A132-CDB3-4E68-9647-5094DC9641E9}"/>
              </a:ext>
            </a:extLst>
          </p:cNvPr>
          <p:cNvSpPr>
            <a:spLocks noGrp="1"/>
          </p:cNvSpPr>
          <p:nvPr>
            <p:ph type="title"/>
          </p:nvPr>
        </p:nvSpPr>
        <p:spPr>
          <a:xfrm>
            <a:off x="222422" y="1128762"/>
            <a:ext cx="8229600" cy="729049"/>
          </a:xfrm>
        </p:spPr>
        <p:txBody>
          <a:bodyPr/>
          <a:lstStyle/>
          <a:p>
            <a:r>
              <a:rPr lang="en-US" sz="2800" dirty="0"/>
              <a:t>Lesson 5:  Circular Flow Model</a:t>
            </a:r>
          </a:p>
        </p:txBody>
      </p:sp>
      <p:sp>
        <p:nvSpPr>
          <p:cNvPr id="3" name="Content Placeholder 2">
            <a:extLst>
              <a:ext uri="{FF2B5EF4-FFF2-40B4-BE49-F238E27FC236}">
                <a16:creationId xmlns:a16="http://schemas.microsoft.com/office/drawing/2014/main" id="{0DC54B76-19D7-4A93-81DD-58EC349DC7B0}"/>
              </a:ext>
            </a:extLst>
          </p:cNvPr>
          <p:cNvSpPr>
            <a:spLocks noGrp="1"/>
          </p:cNvSpPr>
          <p:nvPr>
            <p:ph idx="1"/>
          </p:nvPr>
        </p:nvSpPr>
        <p:spPr>
          <a:xfrm>
            <a:off x="457200" y="1857811"/>
            <a:ext cx="8229600" cy="4262079"/>
          </a:xfrm>
        </p:spPr>
        <p:txBody>
          <a:bodyPr/>
          <a:lstStyle/>
          <a:p>
            <a:r>
              <a:rPr lang="en-US" sz="2000" dirty="0">
                <a:latin typeface="+mn-lt"/>
              </a:rPr>
              <a:t> </a:t>
            </a:r>
            <a:r>
              <a:rPr lang="en-US" sz="2000" dirty="0">
                <a:solidFill>
                  <a:srgbClr val="7A9900"/>
                </a:solidFill>
                <a:latin typeface="+mn-lt"/>
              </a:rPr>
              <a:t>Circular Flow Model </a:t>
            </a:r>
            <a:r>
              <a:rPr lang="en-US" sz="2000" dirty="0">
                <a:latin typeface="+mn-lt"/>
              </a:rPr>
              <a:t>Activity Sheet</a:t>
            </a:r>
          </a:p>
          <a:p>
            <a:r>
              <a:rPr lang="en-US" sz="2000" b="1" dirty="0">
                <a:latin typeface="+mn-lt"/>
              </a:rPr>
              <a:t>The Players of the Circular Flow Model:</a:t>
            </a:r>
          </a:p>
          <a:p>
            <a:pPr lvl="1"/>
            <a:r>
              <a:rPr lang="en-US" sz="2000" b="1" dirty="0">
                <a:solidFill>
                  <a:srgbClr val="000000"/>
                </a:solidFill>
                <a:effectLst/>
                <a:latin typeface="+mn-lt"/>
                <a:ea typeface="Times New Roman" panose="02020603050405020304" pitchFamily="18" charset="0"/>
              </a:rPr>
              <a:t>Household sector: </a:t>
            </a:r>
            <a:r>
              <a:rPr lang="en-US" sz="2000" dirty="0">
                <a:solidFill>
                  <a:srgbClr val="000000"/>
                </a:solidFill>
                <a:effectLst/>
                <a:latin typeface="+mn-lt"/>
                <a:ea typeface="Times New Roman" panose="02020603050405020304" pitchFamily="18" charset="0"/>
              </a:rPr>
              <a:t>This includes all people seeking to satisfy unlimited wants and needs. This sector is responsible for consumption. </a:t>
            </a:r>
            <a:endParaRPr lang="en-US" sz="2000" dirty="0">
              <a:latin typeface="+mn-lt"/>
              <a:ea typeface="Times New Roman" panose="02020603050405020304" pitchFamily="18" charset="0"/>
            </a:endParaRPr>
          </a:p>
          <a:p>
            <a:pPr lvl="1"/>
            <a:r>
              <a:rPr lang="en-US" sz="2000" b="1" dirty="0">
                <a:solidFill>
                  <a:srgbClr val="000000"/>
                </a:solidFill>
                <a:effectLst/>
                <a:latin typeface="+mn-lt"/>
                <a:ea typeface="Times New Roman" panose="02020603050405020304" pitchFamily="18" charset="0"/>
              </a:rPr>
              <a:t>Business sector: </a:t>
            </a:r>
            <a:r>
              <a:rPr lang="en-US" sz="2000" dirty="0">
                <a:solidFill>
                  <a:srgbClr val="000000"/>
                </a:solidFill>
                <a:effectLst/>
                <a:latin typeface="+mn-lt"/>
                <a:ea typeface="Times New Roman" panose="02020603050405020304" pitchFamily="18" charset="0"/>
              </a:rPr>
              <a:t>This includes those undertaking the task of combining resources to produce goods and services. This sector is responsible for production. </a:t>
            </a:r>
            <a:endParaRPr lang="en-US" sz="2000" dirty="0">
              <a:latin typeface="+mn-lt"/>
              <a:ea typeface="Times New Roman" panose="02020603050405020304" pitchFamily="18" charset="0"/>
            </a:endParaRPr>
          </a:p>
          <a:p>
            <a:pPr lvl="1"/>
            <a:r>
              <a:rPr lang="en-US" sz="2000" b="1" dirty="0">
                <a:solidFill>
                  <a:srgbClr val="000000"/>
                </a:solidFill>
                <a:effectLst/>
                <a:latin typeface="+mn-lt"/>
                <a:ea typeface="Times New Roman" panose="02020603050405020304" pitchFamily="18" charset="0"/>
              </a:rPr>
              <a:t>Government sector: </a:t>
            </a:r>
            <a:r>
              <a:rPr lang="en-US" sz="2000" dirty="0">
                <a:solidFill>
                  <a:srgbClr val="000000"/>
                </a:solidFill>
                <a:effectLst/>
                <a:latin typeface="+mn-lt"/>
                <a:ea typeface="Times New Roman" panose="02020603050405020304" pitchFamily="18" charset="0"/>
              </a:rPr>
              <a:t>This includes the ruling bodies of the federal, state, and local governments, especially to pass laws, collect taxes, and force other economic sectors to do things that they wouldn't do voluntarily. This sector is responsible for regulation.</a:t>
            </a:r>
            <a:endParaRPr lang="en-US" sz="2000" dirty="0">
              <a:effectLst/>
              <a:latin typeface="+mn-lt"/>
              <a:ea typeface="Times New Roman" panose="02020603050405020304" pitchFamily="18" charset="0"/>
            </a:endParaRPr>
          </a:p>
          <a:p>
            <a:pPr lvl="1"/>
            <a:endParaRPr lang="en-US" dirty="0"/>
          </a:p>
        </p:txBody>
      </p:sp>
    </p:spTree>
    <p:extLst>
      <p:ext uri="{BB962C8B-B14F-4D97-AF65-F5344CB8AC3E}">
        <p14:creationId xmlns:p14="http://schemas.microsoft.com/office/powerpoint/2010/main" val="1620613657"/>
      </p:ext>
    </p:extLst>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4FAD92-C1B9-4104-97A7-9F6D820FB2F7}"/>
              </a:ext>
            </a:extLst>
          </p:cNvPr>
          <p:cNvSpPr>
            <a:spLocks noGrp="1"/>
          </p:cNvSpPr>
          <p:nvPr>
            <p:ph type="title"/>
          </p:nvPr>
        </p:nvSpPr>
        <p:spPr>
          <a:xfrm>
            <a:off x="457200" y="914400"/>
            <a:ext cx="8229600" cy="715617"/>
          </a:xfrm>
        </p:spPr>
        <p:txBody>
          <a:bodyPr/>
          <a:lstStyle/>
          <a:p>
            <a:r>
              <a:rPr lang="en-US" sz="2800" dirty="0"/>
              <a:t>Lesson 5 Summary Activity</a:t>
            </a:r>
          </a:p>
        </p:txBody>
      </p:sp>
      <p:sp>
        <p:nvSpPr>
          <p:cNvPr id="3" name="Content Placeholder 2">
            <a:extLst>
              <a:ext uri="{FF2B5EF4-FFF2-40B4-BE49-F238E27FC236}">
                <a16:creationId xmlns:a16="http://schemas.microsoft.com/office/drawing/2014/main" id="{F348133A-77C7-44D5-B533-25AC4F83A6FE}"/>
              </a:ext>
            </a:extLst>
          </p:cNvPr>
          <p:cNvSpPr>
            <a:spLocks noGrp="1"/>
          </p:cNvSpPr>
          <p:nvPr>
            <p:ph idx="1"/>
          </p:nvPr>
        </p:nvSpPr>
        <p:spPr>
          <a:xfrm>
            <a:off x="457200" y="1815548"/>
            <a:ext cx="8229600" cy="4341412"/>
          </a:xfrm>
        </p:spPr>
        <p:txBody>
          <a:bodyPr/>
          <a:lstStyle/>
          <a:p>
            <a:pPr marL="0" indent="0">
              <a:buNone/>
            </a:pPr>
            <a:r>
              <a:rPr lang="en-US" sz="2000" b="1" dirty="0"/>
              <a:t>Political Scorecard:  </a:t>
            </a:r>
          </a:p>
          <a:p>
            <a:pPr marL="457200" lvl="1" indent="0" algn="ctr">
              <a:buNone/>
            </a:pPr>
            <a:r>
              <a:rPr lang="en-US" sz="2000" i="1" dirty="0"/>
              <a:t>	Where does the flow of the dollar start?  If the government can use its </a:t>
            </a:r>
            <a:r>
              <a:rPr lang="en-US" sz="2000" i="1" dirty="0">
                <a:solidFill>
                  <a:srgbClr val="7A9900"/>
                </a:solidFill>
              </a:rPr>
              <a:t>fiscal powers (spending and taxing) </a:t>
            </a:r>
            <a:r>
              <a:rPr lang="en-US" sz="2000" i="1" dirty="0"/>
              <a:t>to start the flow of the dollar, should it start in the product market, with helping households spend? Or in the factor market, with helping businesses to hire people, expand and produce?   </a:t>
            </a:r>
          </a:p>
        </p:txBody>
      </p:sp>
    </p:spTree>
    <p:extLst>
      <p:ext uri="{BB962C8B-B14F-4D97-AF65-F5344CB8AC3E}">
        <p14:creationId xmlns:p14="http://schemas.microsoft.com/office/powerpoint/2010/main" val="2270152736"/>
      </p:ext>
    </p:extLst>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9848"/>
            <a:ext cx="8229600" cy="1143000"/>
          </a:xfrm>
          <a:noFill/>
        </p:spPr>
        <p:txBody>
          <a:bodyPr rtlCol="0">
            <a:normAutofit/>
            <a:scene3d>
              <a:camera prst="orthographicFront"/>
              <a:lightRig rig="glow" dir="tl">
                <a:rot lat="0" lon="0" rev="5400000"/>
              </a:lightRig>
            </a:scene3d>
            <a:sp3d>
              <a:bevelT w="0" h="0"/>
              <a:contourClr>
                <a:schemeClr val="accent6">
                  <a:shade val="73000"/>
                </a:schemeClr>
              </a:contourClr>
            </a:sp3d>
          </a:bodyPr>
          <a:lstStyle/>
          <a:p>
            <a:pPr fontAlgn="auto">
              <a:spcAft>
                <a:spcPts val="0"/>
              </a:spcAft>
              <a:defRPr/>
            </a:pPr>
            <a:r>
              <a:rPr lang="en-US" sz="5500">
                <a:latin typeface="Calibri"/>
                <a:ea typeface="ＭＳ Ｐゴシック"/>
                <a:cs typeface="Calibri"/>
              </a:rPr>
              <a:t>CEE Affiliates</a:t>
            </a:r>
            <a:endParaRPr lang="en-US" sz="5500" b="1">
              <a:ln w="11430"/>
              <a:effectLst>
                <a:outerShdw blurRad="80000" dist="40000" dir="5040000" algn="tl">
                  <a:srgbClr val="000000">
                    <a:alpha val="0"/>
                  </a:srgbClr>
                </a:outerShdw>
              </a:effectLst>
              <a:ea typeface="+mj-ea"/>
              <a:cs typeface="+mj-cs"/>
            </a:endParaRPr>
          </a:p>
        </p:txBody>
      </p:sp>
      <p:sp>
        <p:nvSpPr>
          <p:cNvPr id="3" name="TextBox 2">
            <a:extLst>
              <a:ext uri="{FF2B5EF4-FFF2-40B4-BE49-F238E27FC236}">
                <a16:creationId xmlns:a16="http://schemas.microsoft.com/office/drawing/2014/main" id="{03AF44DA-7F29-495C-9279-01A773172FC7}"/>
              </a:ext>
            </a:extLst>
          </p:cNvPr>
          <p:cNvSpPr txBox="1"/>
          <p:nvPr/>
        </p:nvSpPr>
        <p:spPr>
          <a:xfrm>
            <a:off x="1501666" y="5134678"/>
            <a:ext cx="6140667"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latin typeface="Arial"/>
                <a:cs typeface="Arial"/>
                <a:hlinkClick r:id="rId3"/>
              </a:rPr>
              <a:t>https://www.councilforeconed.org/resources/local-affiliates/</a:t>
            </a:r>
            <a:endParaRPr lang="en-US"/>
          </a:p>
          <a:p>
            <a:pPr algn="l"/>
            <a:endParaRPr lang="en-US"/>
          </a:p>
        </p:txBody>
      </p:sp>
      <p:pic>
        <p:nvPicPr>
          <p:cNvPr id="4" name="Picture 4" descr="A picture containing bird&#10;&#10;Description generated with very high confidence">
            <a:extLst>
              <a:ext uri="{FF2B5EF4-FFF2-40B4-BE49-F238E27FC236}">
                <a16:creationId xmlns:a16="http://schemas.microsoft.com/office/drawing/2014/main" id="{85988BD1-7DE7-45DD-9D4C-654DA4937CCE}"/>
              </a:ext>
            </a:extLst>
          </p:cNvPr>
          <p:cNvPicPr>
            <a:picLocks noChangeAspect="1"/>
          </p:cNvPicPr>
          <p:nvPr/>
        </p:nvPicPr>
        <p:blipFill>
          <a:blip r:embed="rId4"/>
          <a:stretch>
            <a:fillRect/>
          </a:stretch>
        </p:blipFill>
        <p:spPr>
          <a:xfrm>
            <a:off x="1524001" y="2335947"/>
            <a:ext cx="6095999" cy="2403817"/>
          </a:xfrm>
          <a:prstGeom prst="rect">
            <a:avLst/>
          </a:prstGeom>
        </p:spPr>
      </p:pic>
    </p:spTree>
    <p:extLst>
      <p:ext uri="{BB962C8B-B14F-4D97-AF65-F5344CB8AC3E}">
        <p14:creationId xmlns:p14="http://schemas.microsoft.com/office/powerpoint/2010/main" val="33426158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81C49A-50A7-49D5-B1A2-57AAF226F525}"/>
              </a:ext>
            </a:extLst>
          </p:cNvPr>
          <p:cNvSpPr>
            <a:spLocks noGrp="1"/>
          </p:cNvSpPr>
          <p:nvPr>
            <p:ph type="ctrTitle"/>
          </p:nvPr>
        </p:nvSpPr>
        <p:spPr>
          <a:xfrm>
            <a:off x="756139" y="1145686"/>
            <a:ext cx="7772400" cy="1470025"/>
          </a:xfrm>
        </p:spPr>
        <p:txBody>
          <a:bodyPr/>
          <a:lstStyle/>
          <a:p>
            <a:r>
              <a:rPr lang="en-US" sz="5400" dirty="0">
                <a:latin typeface="Calibri"/>
                <a:ea typeface="ＭＳ Ｐゴシック"/>
                <a:cs typeface="Calibri"/>
              </a:rPr>
              <a:t>Thank You to Our Sponsors!</a:t>
            </a:r>
            <a:endParaRPr lang="en-US" sz="5400" dirty="0"/>
          </a:p>
        </p:txBody>
      </p:sp>
      <p:sp>
        <p:nvSpPr>
          <p:cNvPr id="3" name="Subtitle 2">
            <a:extLst>
              <a:ext uri="{FF2B5EF4-FFF2-40B4-BE49-F238E27FC236}">
                <a16:creationId xmlns:a16="http://schemas.microsoft.com/office/drawing/2014/main" id="{88D6CDAE-25F6-4A13-9FAD-1DA0236E53C3}"/>
              </a:ext>
            </a:extLst>
          </p:cNvPr>
          <p:cNvSpPr>
            <a:spLocks noGrp="1"/>
          </p:cNvSpPr>
          <p:nvPr>
            <p:ph type="subTitle" idx="1"/>
          </p:nvPr>
        </p:nvSpPr>
        <p:spPr/>
        <p:txBody>
          <a:bodyPr/>
          <a:lstStyle/>
          <a:p>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18479" y="2622632"/>
            <a:ext cx="2378110" cy="237811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1116" y="2690224"/>
            <a:ext cx="4725799" cy="1302970"/>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11831" y="5899538"/>
            <a:ext cx="6217920" cy="594360"/>
          </a:xfrm>
          <a:prstGeom prst="rect">
            <a:avLst/>
          </a:prstGeom>
        </p:spPr>
      </p:pic>
      <p:sp>
        <p:nvSpPr>
          <p:cNvPr id="7" name="Rectangle 6"/>
          <p:cNvSpPr/>
          <p:nvPr/>
        </p:nvSpPr>
        <p:spPr>
          <a:xfrm>
            <a:off x="4450813" y="3244334"/>
            <a:ext cx="242374" cy="369332"/>
          </a:xfrm>
          <a:prstGeom prst="rect">
            <a:avLst/>
          </a:prstGeom>
        </p:spPr>
        <p:txBody>
          <a:bodyPr wrap="none">
            <a:spAutoFit/>
          </a:bodyPr>
          <a:lstStyle/>
          <a:p>
            <a:r>
              <a:rPr lang="en-US" dirty="0">
                <a:solidFill>
                  <a:srgbClr val="000000"/>
                </a:solidFill>
                <a:latin typeface="Times New Roman" panose="02020603050405020304" pitchFamily="18" charset="0"/>
              </a:rPr>
              <a:t> </a:t>
            </a:r>
            <a:endParaRPr lang="en-US" dirty="0"/>
          </a:p>
        </p:txBody>
      </p:sp>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654015" y="3811687"/>
            <a:ext cx="1905000" cy="1874520"/>
          </a:xfrm>
          <a:prstGeom prst="rect">
            <a:avLst/>
          </a:prstGeom>
        </p:spPr>
      </p:pic>
      <p:pic>
        <p:nvPicPr>
          <p:cNvPr id="10" name="Picture 9" descr="A picture containing drawing&#10;&#10;Description automatically generated">
            <a:extLst>
              <a:ext uri="{FF2B5EF4-FFF2-40B4-BE49-F238E27FC236}">
                <a16:creationId xmlns:a16="http://schemas.microsoft.com/office/drawing/2014/main" id="{3A7E8432-E2ED-4609-928F-7A71E735146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737274" y="5243613"/>
            <a:ext cx="1188720" cy="1196340"/>
          </a:xfrm>
          <a:prstGeom prst="rect">
            <a:avLst/>
          </a:prstGeom>
        </p:spPr>
      </p:pic>
    </p:spTree>
    <p:extLst>
      <p:ext uri="{BB962C8B-B14F-4D97-AF65-F5344CB8AC3E}">
        <p14:creationId xmlns:p14="http://schemas.microsoft.com/office/powerpoint/2010/main" val="672654274"/>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3551" y="1061966"/>
            <a:ext cx="8229600" cy="1143000"/>
          </a:xfrm>
        </p:spPr>
        <p:txBody>
          <a:bodyPr rtlCol="0">
            <a:normAutofit/>
            <a:scene3d>
              <a:camera prst="orthographicFront"/>
              <a:lightRig rig="glow" dir="tl">
                <a:rot lat="0" lon="0" rev="5400000"/>
              </a:lightRig>
            </a:scene3d>
            <a:sp3d>
              <a:bevelT w="0" h="0"/>
              <a:contourClr>
                <a:schemeClr val="accent6">
                  <a:shade val="73000"/>
                </a:schemeClr>
              </a:contourClr>
            </a:sp3d>
          </a:bodyPr>
          <a:lstStyle/>
          <a:p>
            <a:pPr fontAlgn="auto">
              <a:spcAft>
                <a:spcPts val="0"/>
              </a:spcAft>
              <a:defRPr/>
            </a:pPr>
            <a:r>
              <a:rPr lang="en-US" sz="4000">
                <a:latin typeface="Calibri"/>
                <a:ea typeface="ＭＳ Ｐゴシック"/>
                <a:cs typeface="Calibri"/>
              </a:rPr>
              <a:t>Professional Development Certificate</a:t>
            </a:r>
            <a:endParaRPr lang="en-US" sz="4000" b="1">
              <a:solidFill>
                <a:srgbClr val="005CB8"/>
              </a:solidFill>
              <a:effectLst>
                <a:glow>
                  <a:srgbClr val="4F81BD">
                    <a:alpha val="0"/>
                  </a:srgbClr>
                </a:glow>
                <a:outerShdw blurRad="50800" dist="50800" dir="5400000" algn="ctr" rotWithShape="0">
                  <a:srgbClr val="000000">
                    <a:alpha val="0"/>
                  </a:srgbClr>
                </a:outerShdw>
                <a:reflection stA="0" endPos="65000" dist="50800" dir="5400000" sy="-100000" algn="bl" rotWithShape="0"/>
              </a:effectLst>
              <a:latin typeface="Calibri" panose="020F0502020204030204" pitchFamily="34" charset="0"/>
              <a:ea typeface="ＭＳ Ｐゴシック"/>
              <a:cs typeface="Calibri" panose="020F0502020204030204" pitchFamily="34" charset="0"/>
            </a:endParaRPr>
          </a:p>
        </p:txBody>
      </p:sp>
      <p:sp>
        <p:nvSpPr>
          <p:cNvPr id="3" name="TextBox 2">
            <a:extLst>
              <a:ext uri="{FF2B5EF4-FFF2-40B4-BE49-F238E27FC236}">
                <a16:creationId xmlns:a16="http://schemas.microsoft.com/office/drawing/2014/main" id="{D213714B-F9E8-8C44-9AF8-383F3F244D95}"/>
              </a:ext>
            </a:extLst>
          </p:cNvPr>
          <p:cNvSpPr txBox="1"/>
          <p:nvPr/>
        </p:nvSpPr>
        <p:spPr>
          <a:xfrm>
            <a:off x="588955" y="2359260"/>
            <a:ext cx="8175171" cy="2862322"/>
          </a:xfrm>
          <a:prstGeom prst="rect">
            <a:avLst/>
          </a:prstGeom>
          <a:noFill/>
        </p:spPr>
        <p:txBody>
          <a:bodyPr wrap="square" rtlCol="0" anchor="t">
            <a:spAutoFit/>
          </a:bodyPr>
          <a:lstStyle/>
          <a:p>
            <a:r>
              <a:rPr lang="en-US" dirty="0">
                <a:latin typeface="Arial"/>
                <a:ea typeface="ＭＳ Ｐゴシック"/>
              </a:rPr>
              <a:t>To earn your professional development certificate for this webinar, you must:</a:t>
            </a:r>
          </a:p>
          <a:p>
            <a:endParaRPr lang="en-US" dirty="0">
              <a:latin typeface="Arial"/>
              <a:ea typeface="ＭＳ Ｐゴシック"/>
            </a:endParaRPr>
          </a:p>
          <a:p>
            <a:pPr marL="285750" indent="-285750">
              <a:buFont typeface="Arial"/>
              <a:buChar char="•"/>
            </a:pPr>
            <a:r>
              <a:rPr lang="en-US" dirty="0">
                <a:latin typeface="Arial"/>
                <a:ea typeface="ＭＳ Ｐゴシック"/>
              </a:rPr>
              <a:t>Watch a minimum of 45-minutes and you will automatically receive a professional development </a:t>
            </a:r>
            <a:r>
              <a:rPr lang="en-US" b="1" dirty="0">
                <a:solidFill>
                  <a:srgbClr val="7A9900"/>
                </a:solidFill>
                <a:latin typeface="Arial"/>
                <a:ea typeface="ＭＳ Ｐゴシック"/>
              </a:rPr>
              <a:t>certificate </a:t>
            </a:r>
            <a:r>
              <a:rPr lang="en-US" dirty="0">
                <a:latin typeface="Arial"/>
                <a:ea typeface="ＭＳ Ｐゴシック"/>
              </a:rPr>
              <a:t>via e-mail within 24 hours.</a:t>
            </a:r>
          </a:p>
          <a:p>
            <a:endParaRPr lang="en-US" dirty="0">
              <a:latin typeface="Arial"/>
              <a:ea typeface="ＭＳ Ｐゴシック"/>
            </a:endParaRPr>
          </a:p>
          <a:p>
            <a:r>
              <a:rPr lang="en-US" dirty="0">
                <a:latin typeface="Arial"/>
                <a:ea typeface="ＭＳ Ｐゴシック"/>
                <a:cs typeface="Arial"/>
              </a:rPr>
              <a:t>Accessing resources: </a:t>
            </a:r>
            <a:endParaRPr lang="en-US" dirty="0"/>
          </a:p>
          <a:p>
            <a:endParaRPr lang="en-US" dirty="0">
              <a:cs typeface="Arial"/>
            </a:endParaRPr>
          </a:p>
          <a:p>
            <a:pPr marL="285750" indent="-285750">
              <a:buFont typeface="Arial,Sans-Serif"/>
              <a:buChar char="•"/>
            </a:pPr>
            <a:r>
              <a:rPr lang="en-US" dirty="0">
                <a:latin typeface="Arial"/>
                <a:ea typeface="ＭＳ Ｐゴシック"/>
                <a:cs typeface="Arial"/>
              </a:rPr>
              <a:t>You can now easily download presentations, lesson plan materials, and activities for each webinar from </a:t>
            </a:r>
            <a:r>
              <a:rPr lang="en-US" sz="1600" b="1" i="1" dirty="0">
                <a:solidFill>
                  <a:srgbClr val="005CB8"/>
                </a:solidFill>
                <a:latin typeface="Arial"/>
                <a:ea typeface="ＭＳ Ｐゴシック"/>
                <a:cs typeface="Arial"/>
                <a:hlinkClick r:id="rId3"/>
              </a:rPr>
              <a:t>EconEdLink.org/professional-development/</a:t>
            </a:r>
            <a:endParaRPr lang="en-US" sz="1600" b="1" i="1" dirty="0">
              <a:solidFill>
                <a:srgbClr val="005CB8"/>
              </a:solidFill>
              <a:latin typeface="Arial"/>
              <a:ea typeface="ＭＳ Ｐゴシック"/>
              <a:cs typeface="Arial"/>
            </a:endParaRPr>
          </a:p>
          <a:p>
            <a:endParaRPr lang="en-US" b="1" i="1" dirty="0">
              <a:solidFill>
                <a:srgbClr val="005CB8"/>
              </a:solidFill>
              <a:latin typeface="Arial"/>
              <a:ea typeface="ＭＳ Ｐゴシック"/>
              <a:cs typeface="Arial"/>
            </a:endParaRPr>
          </a:p>
        </p:txBody>
      </p:sp>
    </p:spTree>
    <p:extLst>
      <p:ext uri="{BB962C8B-B14F-4D97-AF65-F5344CB8AC3E}">
        <p14:creationId xmlns:p14="http://schemas.microsoft.com/office/powerpoint/2010/main" val="3489039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9848"/>
            <a:ext cx="8229600" cy="1143000"/>
          </a:xfrm>
        </p:spPr>
        <p:txBody>
          <a:bodyPr rtlCol="0">
            <a:normAutofit/>
            <a:scene3d>
              <a:camera prst="orthographicFront"/>
              <a:lightRig rig="glow" dir="tl">
                <a:rot lat="0" lon="0" rev="5400000"/>
              </a:lightRig>
            </a:scene3d>
            <a:sp3d>
              <a:bevelT w="0" h="0"/>
              <a:contourClr>
                <a:schemeClr val="accent6">
                  <a:shade val="73000"/>
                </a:schemeClr>
              </a:contourClr>
            </a:sp3d>
          </a:bodyPr>
          <a:lstStyle/>
          <a:p>
            <a:pPr fontAlgn="auto">
              <a:spcAft>
                <a:spcPts val="0"/>
              </a:spcAft>
              <a:defRPr/>
            </a:pPr>
            <a:r>
              <a:rPr lang="en-US" sz="5500" dirty="0"/>
              <a:t>Agenda</a:t>
            </a:r>
            <a:endParaRPr lang="en-US" sz="5500" b="1" dirty="0">
              <a:ln w="11430"/>
              <a:solidFill>
                <a:srgbClr val="005CB8"/>
              </a:solidFill>
              <a:effectLst>
                <a:outerShdw blurRad="80000" dist="40000" dir="5040000" algn="tl">
                  <a:srgbClr val="000000">
                    <a:alpha val="0"/>
                  </a:srgbClr>
                </a:outerShdw>
              </a:effectLst>
              <a:latin typeface="Calibri" panose="020F0502020204030204" pitchFamily="34" charset="0"/>
              <a:ea typeface="+mj-ea"/>
              <a:cs typeface="Calibri" panose="020F0502020204030204" pitchFamily="34" charset="0"/>
            </a:endParaRPr>
          </a:p>
        </p:txBody>
      </p:sp>
      <p:sp>
        <p:nvSpPr>
          <p:cNvPr id="15363" name="Content Placeholder 2"/>
          <p:cNvSpPr>
            <a:spLocks noGrp="1"/>
          </p:cNvSpPr>
          <p:nvPr>
            <p:ph idx="4294967295"/>
          </p:nvPr>
        </p:nvSpPr>
        <p:spPr>
          <a:xfrm>
            <a:off x="457200" y="2377441"/>
            <a:ext cx="8229600" cy="4175760"/>
          </a:xfrm>
        </p:spPr>
        <p:txBody>
          <a:bodyPr/>
          <a:lstStyle/>
          <a:p>
            <a:r>
              <a:rPr lang="en-US" sz="2500" dirty="0"/>
              <a:t>Initial </a:t>
            </a:r>
            <a:r>
              <a:rPr lang="en-US" sz="2500" b="1" dirty="0"/>
              <a:t>lessons</a:t>
            </a:r>
            <a:r>
              <a:rPr lang="en-US" sz="2500" dirty="0"/>
              <a:t> of the AP Economics Curriculum</a:t>
            </a:r>
          </a:p>
          <a:p>
            <a:r>
              <a:rPr lang="en-US" sz="2500" b="1" dirty="0"/>
              <a:t>Activities</a:t>
            </a:r>
            <a:r>
              <a:rPr lang="en-US" sz="2500" dirty="0"/>
              <a:t> to build understanding of AP Economics as a Behavioral Science</a:t>
            </a:r>
          </a:p>
          <a:p>
            <a:r>
              <a:rPr lang="en-US" sz="2500" b="1" dirty="0"/>
              <a:t>Assessment</a:t>
            </a:r>
            <a:r>
              <a:rPr lang="en-US" sz="2500" dirty="0"/>
              <a:t> Questions </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9848"/>
            <a:ext cx="8229600" cy="1143000"/>
          </a:xfrm>
        </p:spPr>
        <p:txBody>
          <a:bodyPr rtlCol="0">
            <a:normAutofit/>
            <a:scene3d>
              <a:camera prst="orthographicFront"/>
              <a:lightRig rig="glow" dir="tl">
                <a:rot lat="0" lon="0" rev="5400000"/>
              </a:lightRig>
            </a:scene3d>
            <a:sp3d>
              <a:bevelT w="0" h="0"/>
              <a:contourClr>
                <a:schemeClr val="accent6">
                  <a:shade val="73000"/>
                </a:schemeClr>
              </a:contourClr>
            </a:sp3d>
          </a:bodyPr>
          <a:lstStyle/>
          <a:p>
            <a:pPr fontAlgn="auto">
              <a:spcAft>
                <a:spcPts val="0"/>
              </a:spcAft>
              <a:defRPr/>
            </a:pPr>
            <a:r>
              <a:rPr lang="en-US" sz="5500"/>
              <a:t>Objectives</a:t>
            </a:r>
            <a:endParaRPr lang="en-US" sz="5500" b="1">
              <a:ln w="11430">
                <a:noFill/>
              </a:ln>
              <a:effectLst>
                <a:outerShdw blurRad="80000" dist="40000" dir="5040000" algn="tl">
                  <a:srgbClr val="000000">
                    <a:alpha val="0"/>
                  </a:srgbClr>
                </a:outerShdw>
              </a:effectLst>
              <a:ea typeface="+mj-ea"/>
              <a:cs typeface="+mj-cs"/>
            </a:endParaRPr>
          </a:p>
        </p:txBody>
      </p:sp>
      <p:sp>
        <p:nvSpPr>
          <p:cNvPr id="3" name="Content Placeholder 2"/>
          <p:cNvSpPr>
            <a:spLocks noGrp="1"/>
          </p:cNvSpPr>
          <p:nvPr>
            <p:ph idx="4294967295"/>
          </p:nvPr>
        </p:nvSpPr>
        <p:spPr>
          <a:xfrm>
            <a:off x="457200" y="1957892"/>
            <a:ext cx="8229600" cy="4175760"/>
          </a:xfrm>
        </p:spPr>
        <p:txBody>
          <a:bodyPr>
            <a:noAutofit/>
          </a:bodyPr>
          <a:lstStyle/>
          <a:p>
            <a:pPr marL="0" indent="0" defTabSz="905255">
              <a:buNone/>
              <a:defRPr sz="3168"/>
            </a:pPr>
            <a:r>
              <a:rPr lang="en-US" sz="2750" dirty="0"/>
              <a:t>Understanding…</a:t>
            </a:r>
          </a:p>
          <a:p>
            <a:pPr defTabSz="905255">
              <a:buFont typeface="Wingdings" panose="05000000000000000000" pitchFamily="2" charset="2"/>
              <a:buChar char="Ø"/>
              <a:defRPr sz="3168"/>
            </a:pPr>
            <a:r>
              <a:rPr lang="en-US" sz="2750" i="1" dirty="0"/>
              <a:t>Why economics is the study of scarcity</a:t>
            </a:r>
          </a:p>
          <a:p>
            <a:pPr defTabSz="905255">
              <a:buFont typeface="Wingdings" panose="05000000000000000000" pitchFamily="2" charset="2"/>
              <a:buChar char="Ø"/>
              <a:defRPr sz="3168"/>
            </a:pPr>
            <a:endParaRPr lang="en-US" sz="2750" i="1" dirty="0"/>
          </a:p>
          <a:p>
            <a:pPr defTabSz="905255">
              <a:buFont typeface="Wingdings" panose="05000000000000000000" pitchFamily="2" charset="2"/>
              <a:buChar char="Ø"/>
              <a:defRPr sz="3168"/>
            </a:pPr>
            <a:r>
              <a:rPr lang="en-US" sz="2750" i="1" dirty="0"/>
              <a:t>The challenges scarcity creates for societies</a:t>
            </a:r>
          </a:p>
          <a:p>
            <a:pPr defTabSz="905255">
              <a:buFont typeface="Wingdings" panose="05000000000000000000" pitchFamily="2" charset="2"/>
              <a:buChar char="Ø"/>
              <a:defRPr sz="3168"/>
            </a:pPr>
            <a:endParaRPr lang="en-US" sz="2750" i="1" dirty="0"/>
          </a:p>
          <a:p>
            <a:pPr defTabSz="905255">
              <a:buFont typeface="Wingdings" panose="05000000000000000000" pitchFamily="2" charset="2"/>
              <a:buChar char="Ø"/>
              <a:defRPr sz="3168"/>
            </a:pPr>
            <a:r>
              <a:rPr lang="en-US" sz="2750" i="1" dirty="0"/>
              <a:t>How societies create economic systems to answer the fundamental economic questions</a:t>
            </a:r>
          </a:p>
        </p:txBody>
      </p:sp>
    </p:spTree>
    <p:extLst>
      <p:ext uri="{BB962C8B-B14F-4D97-AF65-F5344CB8AC3E}">
        <p14:creationId xmlns:p14="http://schemas.microsoft.com/office/powerpoint/2010/main" val="10004969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9848"/>
            <a:ext cx="8229600" cy="1143000"/>
          </a:xfrm>
        </p:spPr>
        <p:txBody>
          <a:bodyPr rtlCol="0">
            <a:normAutofit/>
            <a:scene3d>
              <a:camera prst="orthographicFront"/>
              <a:lightRig rig="glow" dir="tl">
                <a:rot lat="0" lon="0" rev="5400000"/>
              </a:lightRig>
            </a:scene3d>
            <a:sp3d>
              <a:bevelT w="0" h="0"/>
              <a:contourClr>
                <a:schemeClr val="accent6">
                  <a:shade val="73000"/>
                </a:schemeClr>
              </a:contourClr>
            </a:sp3d>
          </a:bodyPr>
          <a:lstStyle/>
          <a:p>
            <a:pPr fontAlgn="auto">
              <a:spcAft>
                <a:spcPts val="0"/>
              </a:spcAft>
              <a:defRPr/>
            </a:pPr>
            <a:r>
              <a:rPr lang="en-US" sz="5500"/>
              <a:t>National Standards</a:t>
            </a:r>
            <a:endParaRPr lang="en-US" sz="5500" b="1">
              <a:ln w="11430">
                <a:noFill/>
              </a:ln>
              <a:effectLst>
                <a:outerShdw blurRad="80000" dist="40000" dir="5040000" algn="tl">
                  <a:srgbClr val="000000">
                    <a:alpha val="0"/>
                  </a:srgbClr>
                </a:outerShdw>
              </a:effectLst>
              <a:ea typeface="+mj-ea"/>
              <a:cs typeface="+mj-cs"/>
            </a:endParaRPr>
          </a:p>
        </p:txBody>
      </p:sp>
      <p:sp>
        <p:nvSpPr>
          <p:cNvPr id="3" name="Content Placeholder 2"/>
          <p:cNvSpPr>
            <a:spLocks noGrp="1"/>
          </p:cNvSpPr>
          <p:nvPr>
            <p:ph idx="4294967295"/>
          </p:nvPr>
        </p:nvSpPr>
        <p:spPr>
          <a:xfrm>
            <a:off x="457200" y="2377441"/>
            <a:ext cx="8229600" cy="4175760"/>
          </a:xfrm>
        </p:spPr>
        <p:txBody>
          <a:bodyPr>
            <a:noAutofit/>
          </a:bodyPr>
          <a:lstStyle/>
          <a:p>
            <a:pPr defTabSz="905255">
              <a:defRPr sz="3168"/>
            </a:pPr>
            <a:r>
              <a:rPr lang="en-US" sz="2400" dirty="0"/>
              <a:t>1.1. Choices made by individuals, firms, or government officials are constrained by the resources to which they have access. </a:t>
            </a:r>
          </a:p>
          <a:p>
            <a:pPr defTabSz="905255">
              <a:defRPr sz="3168"/>
            </a:pPr>
            <a:r>
              <a:rPr lang="en-US" sz="2400" dirty="0"/>
              <a:t>1.2. Choices made by individuals, firms, or government officials often have long run unintended consequences that can partially or entirely offset or supplement the initial effects of the decision. </a:t>
            </a:r>
          </a:p>
        </p:txBody>
      </p:sp>
    </p:spTree>
    <p:extLst>
      <p:ext uri="{BB962C8B-B14F-4D97-AF65-F5344CB8AC3E}">
        <p14:creationId xmlns:p14="http://schemas.microsoft.com/office/powerpoint/2010/main" val="4850281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9848"/>
            <a:ext cx="8229600" cy="1143000"/>
          </a:xfrm>
        </p:spPr>
        <p:txBody>
          <a:bodyPr rtlCol="0">
            <a:normAutofit/>
            <a:scene3d>
              <a:camera prst="orthographicFront"/>
              <a:lightRig rig="glow" dir="tl">
                <a:rot lat="0" lon="0" rev="5400000"/>
              </a:lightRig>
            </a:scene3d>
            <a:sp3d>
              <a:bevelT w="0" h="0"/>
              <a:contourClr>
                <a:schemeClr val="accent6">
                  <a:shade val="73000"/>
                </a:schemeClr>
              </a:contourClr>
            </a:sp3d>
          </a:bodyPr>
          <a:lstStyle/>
          <a:p>
            <a:pPr fontAlgn="auto">
              <a:spcAft>
                <a:spcPts val="0"/>
              </a:spcAft>
              <a:defRPr/>
            </a:pPr>
            <a:r>
              <a:rPr lang="en-US" sz="5500"/>
              <a:t>State Standards</a:t>
            </a:r>
            <a:endParaRPr lang="en-US" sz="5500" b="1">
              <a:ln w="11430">
                <a:noFill/>
              </a:ln>
              <a:effectLst>
                <a:outerShdw blurRad="80000" dist="40000" dir="5040000" algn="tl">
                  <a:srgbClr val="000000">
                    <a:alpha val="0"/>
                  </a:srgbClr>
                </a:outerShdw>
              </a:effectLst>
              <a:ea typeface="+mj-ea"/>
              <a:cs typeface="+mj-cs"/>
            </a:endParaRPr>
          </a:p>
        </p:txBody>
      </p:sp>
      <p:sp>
        <p:nvSpPr>
          <p:cNvPr id="3" name="Content Placeholder 2"/>
          <p:cNvSpPr>
            <a:spLocks noGrp="1"/>
          </p:cNvSpPr>
          <p:nvPr>
            <p:ph idx="4294967295"/>
          </p:nvPr>
        </p:nvSpPr>
        <p:spPr>
          <a:xfrm>
            <a:off x="457200" y="2377441"/>
            <a:ext cx="8229600" cy="4175760"/>
          </a:xfrm>
        </p:spPr>
        <p:txBody>
          <a:bodyPr>
            <a:noAutofit/>
          </a:bodyPr>
          <a:lstStyle/>
          <a:p>
            <a:pPr defTabSz="905255">
              <a:defRPr sz="3168"/>
            </a:pPr>
            <a:r>
              <a:rPr lang="en-US" sz="2400" dirty="0"/>
              <a:t>4.1:  analyze the effectiveness of varying ways societies, nations, and regions of the world attempt to satisfy their basic needs and wants by utilizing scarce resources</a:t>
            </a:r>
          </a:p>
          <a:p>
            <a:pPr defTabSz="905255">
              <a:defRPr sz="3168"/>
            </a:pPr>
            <a:r>
              <a:rPr lang="en-US" sz="2400" dirty="0"/>
              <a:t>4.1:  understand the nature of scarcity and how nations of the world make choices which involve economic and social costs and benefits</a:t>
            </a:r>
          </a:p>
          <a:p>
            <a:pPr defTabSz="905255">
              <a:defRPr sz="3168"/>
            </a:pPr>
            <a:r>
              <a:rPr lang="en-US" sz="2400" dirty="0"/>
              <a:t>4.1:  describe the ideals, principles, structure, practices, accomplishments, and problems related to the United States economic system </a:t>
            </a:r>
          </a:p>
          <a:p>
            <a:pPr defTabSz="905255">
              <a:defRPr sz="3168"/>
            </a:pPr>
            <a:endParaRPr lang="en-US" sz="2400" dirty="0"/>
          </a:p>
        </p:txBody>
      </p:sp>
    </p:spTree>
    <p:extLst>
      <p:ext uri="{BB962C8B-B14F-4D97-AF65-F5344CB8AC3E}">
        <p14:creationId xmlns:p14="http://schemas.microsoft.com/office/powerpoint/2010/main" val="42322753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68EA4B-030B-4A8D-B845-3DC1BFF12914}"/>
              </a:ext>
            </a:extLst>
          </p:cNvPr>
          <p:cNvSpPr>
            <a:spLocks noGrp="1"/>
          </p:cNvSpPr>
          <p:nvPr>
            <p:ph type="title"/>
          </p:nvPr>
        </p:nvSpPr>
        <p:spPr/>
        <p:txBody>
          <a:bodyPr/>
          <a:lstStyle/>
          <a:p>
            <a:r>
              <a:rPr lang="en-US" sz="3200" dirty="0"/>
              <a:t>Lesson 1: The Kidney Handout Ice Breaker</a:t>
            </a:r>
          </a:p>
        </p:txBody>
      </p:sp>
      <p:sp>
        <p:nvSpPr>
          <p:cNvPr id="3" name="Content Placeholder 2">
            <a:extLst>
              <a:ext uri="{FF2B5EF4-FFF2-40B4-BE49-F238E27FC236}">
                <a16:creationId xmlns:a16="http://schemas.microsoft.com/office/drawing/2014/main" id="{D8865A03-C810-4004-A064-151D21E9C43A}"/>
              </a:ext>
            </a:extLst>
          </p:cNvPr>
          <p:cNvSpPr>
            <a:spLocks noGrp="1"/>
          </p:cNvSpPr>
          <p:nvPr>
            <p:ph idx="1"/>
          </p:nvPr>
        </p:nvSpPr>
        <p:spPr>
          <a:xfrm>
            <a:off x="457200" y="1853514"/>
            <a:ext cx="8229600" cy="4744994"/>
          </a:xfrm>
        </p:spPr>
        <p:txBody>
          <a:bodyPr/>
          <a:lstStyle/>
          <a:p>
            <a:pPr marL="0" indent="0" algn="ctr">
              <a:buNone/>
            </a:pPr>
            <a:r>
              <a:rPr lang="en-US" dirty="0">
                <a:solidFill>
                  <a:srgbClr val="7A9900"/>
                </a:solidFill>
              </a:rPr>
              <a:t> Group Activity: Concept Introduction</a:t>
            </a:r>
            <a:endParaRPr lang="en-US" dirty="0"/>
          </a:p>
          <a:p>
            <a:pPr marL="0" marR="0" indent="0">
              <a:spcBef>
                <a:spcPts val="0"/>
              </a:spcBef>
              <a:spcAft>
                <a:spcPts val="0"/>
              </a:spcAft>
              <a:buNone/>
            </a:pPr>
            <a:r>
              <a:rPr lang="en-US" sz="1800" b="1" dirty="0">
                <a:effectLst/>
                <a:latin typeface="Calibri" panose="020F0502020204030204" pitchFamily="34" charset="0"/>
                <a:ea typeface="Calibri" panose="020F0502020204030204" pitchFamily="34" charset="0"/>
                <a:cs typeface="Times New Roman" panose="02020603050405020304" pitchFamily="18" charset="0"/>
              </a:rPr>
              <a:t>Instructions:  </a:t>
            </a:r>
          </a:p>
          <a:p>
            <a:pPr marL="0" marR="0" indent="0">
              <a:spcBef>
                <a:spcPts val="0"/>
              </a:spcBef>
              <a:spcAft>
                <a:spcPts val="0"/>
              </a:spcAft>
              <a:buNone/>
            </a:pPr>
            <a:r>
              <a:rPr lang="en-US" sz="1800" i="1" dirty="0">
                <a:effectLst/>
                <a:latin typeface="Calibri" panose="020F0502020204030204" pitchFamily="34" charset="0"/>
                <a:ea typeface="Calibri" panose="020F0502020204030204" pitchFamily="34" charset="0"/>
                <a:cs typeface="Times New Roman" panose="02020603050405020304" pitchFamily="18" charset="0"/>
              </a:rPr>
              <a:t>	You are members of the surgical team at New York Hospital.  As a team, you must decide which patients should receive kidney transplants as donated organs become available.  Recently, the hospital received an organ donation from the family of an accident victim.  You have five potential candidates for the transplant.  As best as your team can determine, each of the five candidates’ bodies would accept the kidney without major threat of rejection.  The cost of the operation, surgical fees and hospital care comes to approximately $150,000.  </a:t>
            </a:r>
          </a:p>
          <a:p>
            <a:pPr marL="0" marR="0" indent="0">
              <a:spcBef>
                <a:spcPts val="0"/>
              </a:spcBef>
              <a:spcAft>
                <a:spcPts val="0"/>
              </a:spcAft>
              <a:buNone/>
            </a:pP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1800" b="1" dirty="0">
                <a:effectLst/>
                <a:latin typeface="Calibri" panose="020F0502020204030204" pitchFamily="34" charset="0"/>
                <a:ea typeface="Calibri" panose="020F0502020204030204" pitchFamily="34" charset="0"/>
                <a:cs typeface="Times New Roman" panose="02020603050405020304" pitchFamily="18" charset="0"/>
              </a:rPr>
              <a:t>Your job is to:   </a:t>
            </a:r>
            <a:r>
              <a:rPr lang="en-US" sz="1800" dirty="0">
                <a:effectLst/>
                <a:latin typeface="Calibri" panose="020F0502020204030204" pitchFamily="34" charset="0"/>
                <a:ea typeface="Calibri" panose="020F0502020204030204" pitchFamily="34" charset="0"/>
                <a:cs typeface="Times New Roman" panose="02020603050405020304" pitchFamily="18" charset="0"/>
              </a:rPr>
              <a:t>1) Decide which patient will receive the kidney transplant</a:t>
            </a:r>
          </a:p>
          <a:p>
            <a:pPr marL="0" marR="0" indent="0">
              <a:spcBef>
                <a:spcPts val="0"/>
              </a:spcBef>
              <a:spcAft>
                <a:spcPts val="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	          2)  Decide what criteria you will use to evaluate each patient and arrive at your final decision</a:t>
            </a:r>
          </a:p>
          <a:p>
            <a:pPr marL="0" marR="0" indent="0">
              <a:spcBef>
                <a:spcPts val="0"/>
              </a:spcBef>
              <a:spcAft>
                <a:spcPts val="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	          3) Acknowledge what you lose/give up by picking your choice</a:t>
            </a:r>
          </a:p>
          <a:p>
            <a:endParaRPr lang="en-US" dirty="0"/>
          </a:p>
          <a:p>
            <a:pPr marL="0" indent="0">
              <a:buNone/>
            </a:pPr>
            <a:endParaRPr lang="en-US" dirty="0"/>
          </a:p>
        </p:txBody>
      </p:sp>
    </p:spTree>
    <p:extLst>
      <p:ext uri="{BB962C8B-B14F-4D97-AF65-F5344CB8AC3E}">
        <p14:creationId xmlns:p14="http://schemas.microsoft.com/office/powerpoint/2010/main" val="2190157105"/>
      </p:ext>
    </p:extLst>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DA9586-7587-44C1-AED1-4B5BAF7EEC7D}"/>
              </a:ext>
            </a:extLst>
          </p:cNvPr>
          <p:cNvSpPr>
            <a:spLocks noGrp="1"/>
          </p:cNvSpPr>
          <p:nvPr>
            <p:ph type="title"/>
          </p:nvPr>
        </p:nvSpPr>
        <p:spPr/>
        <p:txBody>
          <a:bodyPr/>
          <a:lstStyle/>
          <a:p>
            <a:r>
              <a:rPr lang="en-US" sz="4800" dirty="0"/>
              <a:t>Scarcity</a:t>
            </a:r>
          </a:p>
        </p:txBody>
      </p:sp>
      <p:sp>
        <p:nvSpPr>
          <p:cNvPr id="3" name="Content Placeholder 2">
            <a:extLst>
              <a:ext uri="{FF2B5EF4-FFF2-40B4-BE49-F238E27FC236}">
                <a16:creationId xmlns:a16="http://schemas.microsoft.com/office/drawing/2014/main" id="{C974EBFA-207D-417A-9808-7A39028D7419}"/>
              </a:ext>
            </a:extLst>
          </p:cNvPr>
          <p:cNvSpPr>
            <a:spLocks noGrp="1"/>
          </p:cNvSpPr>
          <p:nvPr>
            <p:ph idx="1"/>
          </p:nvPr>
        </p:nvSpPr>
        <p:spPr>
          <a:xfrm>
            <a:off x="457200" y="1779373"/>
            <a:ext cx="8229600" cy="4819135"/>
          </a:xfrm>
        </p:spPr>
        <p:txBody>
          <a:bodyPr/>
          <a:lstStyle/>
          <a:p>
            <a:r>
              <a:rPr lang="en-US" sz="2000" dirty="0"/>
              <a:t>Economics is the study of scarcity.  How societies deal with the enduring issue of unlimited wants vs. limited resources</a:t>
            </a:r>
          </a:p>
          <a:p>
            <a:r>
              <a:rPr lang="en-US" sz="2000" dirty="0"/>
              <a:t>Needs vs. wants</a:t>
            </a:r>
          </a:p>
          <a:p>
            <a:r>
              <a:rPr lang="en-US" sz="2000" dirty="0"/>
              <a:t>Micro vs. Macro:  small-scale individual units vs. wholistic economy and nation-wide economic issues</a:t>
            </a:r>
          </a:p>
          <a:p>
            <a:r>
              <a:rPr lang="en-US" sz="2000" dirty="0"/>
              <a:t>Positive vs. normative economics:  </a:t>
            </a:r>
          </a:p>
          <a:p>
            <a:pPr lvl="1"/>
            <a:r>
              <a:rPr lang="en-US" sz="2000" dirty="0"/>
              <a:t>Normative:  opinion</a:t>
            </a:r>
          </a:p>
          <a:p>
            <a:pPr lvl="1"/>
            <a:r>
              <a:rPr lang="en-US" sz="2000" dirty="0"/>
              <a:t>Positive:  scientific method</a:t>
            </a:r>
          </a:p>
          <a:p>
            <a:pPr marL="457200" lvl="1" indent="0" algn="ctr">
              <a:buNone/>
            </a:pPr>
            <a:r>
              <a:rPr lang="en-US" b="1" i="1" dirty="0">
                <a:solidFill>
                  <a:srgbClr val="7A9900"/>
                </a:solidFill>
              </a:rPr>
              <a:t>Class Discussion:  To what extent are cell phones a need or a want?  </a:t>
            </a:r>
          </a:p>
        </p:txBody>
      </p:sp>
    </p:spTree>
    <p:extLst>
      <p:ext uri="{BB962C8B-B14F-4D97-AF65-F5344CB8AC3E}">
        <p14:creationId xmlns:p14="http://schemas.microsoft.com/office/powerpoint/2010/main" val="1074046088"/>
      </p:ext>
    </p:extLst>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81A42C9A1FF0C4E8EFDD6E1EC68268E" ma:contentTypeVersion="12" ma:contentTypeDescription="Create a new document." ma:contentTypeScope="" ma:versionID="74f415700e677f67570d1265c4de6c02">
  <xsd:schema xmlns:xsd="http://www.w3.org/2001/XMLSchema" xmlns:xs="http://www.w3.org/2001/XMLSchema" xmlns:p="http://schemas.microsoft.com/office/2006/metadata/properties" xmlns:ns2="bfa4db11-c700-41fb-b639-f7e6b4e680b5" xmlns:ns3="9cd82c5b-74c9-4827-94f1-5bf219ae6b20" targetNamespace="http://schemas.microsoft.com/office/2006/metadata/properties" ma:root="true" ma:fieldsID="60f53a838a094153ce095486d560252d" ns2:_="" ns3:_="">
    <xsd:import namespace="bfa4db11-c700-41fb-b639-f7e6b4e680b5"/>
    <xsd:import namespace="9cd82c5b-74c9-4827-94f1-5bf219ae6b20"/>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fa4db11-c700-41fb-b639-f7e6b4e680b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cd82c5b-74c9-4827-94f1-5bf219ae6b20"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9cd82c5b-74c9-4827-94f1-5bf219ae6b20">
      <UserInfo>
        <DisplayName/>
        <AccountId xsi:nil="true"/>
        <AccountType/>
      </UserInfo>
    </SharedWithUsers>
  </documentManagement>
</p:properties>
</file>

<file path=customXml/itemProps1.xml><?xml version="1.0" encoding="utf-8"?>
<ds:datastoreItem xmlns:ds="http://schemas.openxmlformats.org/officeDocument/2006/customXml" ds:itemID="{0F85DF1F-BC57-4156-92DD-D8D43BF52544}">
  <ds:schemaRefs>
    <ds:schemaRef ds:uri="http://schemas.microsoft.com/sharepoint/v3/contenttype/forms"/>
  </ds:schemaRefs>
</ds:datastoreItem>
</file>

<file path=customXml/itemProps2.xml><?xml version="1.0" encoding="utf-8"?>
<ds:datastoreItem xmlns:ds="http://schemas.openxmlformats.org/officeDocument/2006/customXml" ds:itemID="{3D6113DE-D385-4A48-8B16-CD7F492379D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fa4db11-c700-41fb-b639-f7e6b4e680b5"/>
    <ds:schemaRef ds:uri="9cd82c5b-74c9-4827-94f1-5bf219ae6b2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F8332A4-542C-494D-8506-1C720B46413C}">
  <ds:schemaRefs>
    <ds:schemaRef ds:uri="http://schemas.microsoft.com/office/infopath/2007/PartnerControls"/>
    <ds:schemaRef ds:uri="9cd82c5b-74c9-4827-94f1-5bf219ae6b20"/>
    <ds:schemaRef ds:uri="http://purl.org/dc/elements/1.1/"/>
    <ds:schemaRef ds:uri="http://purl.org/dc/terms/"/>
    <ds:schemaRef ds:uri="bfa4db11-c700-41fb-b639-f7e6b4e680b5"/>
    <ds:schemaRef ds:uri="http://schemas.microsoft.com/office/2006/documentManagement/types"/>
    <ds:schemaRef ds:uri="http://www.w3.org/XML/1998/namespace"/>
    <ds:schemaRef ds:uri="http://schemas.openxmlformats.org/package/2006/metadata/core-properties"/>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392</TotalTime>
  <Words>1805</Words>
  <Application>Microsoft Office PowerPoint</Application>
  <PresentationFormat>On-screen Show (4:3)</PresentationFormat>
  <Paragraphs>157</Paragraphs>
  <Slides>23</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Arial</vt:lpstr>
      <vt:lpstr>Arial,Sans-Serif</vt:lpstr>
      <vt:lpstr>Calibri</vt:lpstr>
      <vt:lpstr>Calibri Light</vt:lpstr>
      <vt:lpstr>Times New Roman</vt:lpstr>
      <vt:lpstr>Wingdings</vt:lpstr>
      <vt:lpstr>Office Theme</vt:lpstr>
      <vt:lpstr>   Fundamentals of AP Economics:   Scarcity Presented by Matthew Gherman January 25, 2021 mgherman@schools.nyc.gov</vt:lpstr>
      <vt:lpstr>EconEdLink Membership</vt:lpstr>
      <vt:lpstr>Professional Development Certificate</vt:lpstr>
      <vt:lpstr>Agenda</vt:lpstr>
      <vt:lpstr>Objectives</vt:lpstr>
      <vt:lpstr>National Standards</vt:lpstr>
      <vt:lpstr>State Standards</vt:lpstr>
      <vt:lpstr>Lesson 1: The Kidney Handout Ice Breaker</vt:lpstr>
      <vt:lpstr>Scarcity</vt:lpstr>
      <vt:lpstr>Lesson 2:  Resources and Fundamental Economic Questions</vt:lpstr>
      <vt:lpstr>Lesson 2 Main Points</vt:lpstr>
      <vt:lpstr>Lesson 2 Main Points, cont’d</vt:lpstr>
      <vt:lpstr>Lesson 2 Main Points, cont’d</vt:lpstr>
      <vt:lpstr>Lesson 2 Main Points, cont’d</vt:lpstr>
      <vt:lpstr>Lesson 2:  Fundamental Questions on Main Points</vt:lpstr>
      <vt:lpstr>Lesson 3:  Economic Systems</vt:lpstr>
      <vt:lpstr>Lesson 4:  Building Blocks of Capitalism</vt:lpstr>
      <vt:lpstr>Lesson 4 Addition</vt:lpstr>
      <vt:lpstr>Price Preview</vt:lpstr>
      <vt:lpstr>Lesson 5:  Circular Flow Model</vt:lpstr>
      <vt:lpstr>Lesson 5 Summary Activity</vt:lpstr>
      <vt:lpstr>CEE Affiliates</vt:lpstr>
      <vt:lpstr>Thank You to Our Sponsors!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 the Business of….?</dc:title>
  <dc:creator>Marsha Masters</dc:creator>
  <cp:lastModifiedBy>Jarvon Carson</cp:lastModifiedBy>
  <cp:revision>94</cp:revision>
  <dcterms:created xsi:type="dcterms:W3CDTF">2012-09-11T15:07:18Z</dcterms:created>
  <dcterms:modified xsi:type="dcterms:W3CDTF">2021-01-21T18:42:33Z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0x010100481A42C9A1FF0C4E8EFDD6E1EC68268E</vt:lpwstr>
  </property>
  <property fmtid="{D5CDD505-2E9C-101B-9397-08002B2CF9AE}" pid="3" name="Order">
    <vt:r8>2199100</vt:r8>
  </property>
  <property fmtid="{D5CDD505-2E9C-101B-9397-08002B2CF9AE}" pid="4" name="xd_Signature">
    <vt:bool>false</vt:bool>
  </property>
  <property fmtid="{D5CDD505-2E9C-101B-9397-08002B2CF9AE}" pid="5" name="xd_ProgID">
    <vt:lpwstr/>
  </property>
  <property fmtid="{D5CDD505-2E9C-101B-9397-08002B2CF9AE}" pid="6" name="ComplianceAssetId">
    <vt:lpwstr/>
  </property>
  <property fmtid="{D5CDD505-2E9C-101B-9397-08002B2CF9AE}" pid="7" name="TemplateUrl">
    <vt:lpwstr/>
  </property>
</Properties>
</file>