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4"/>
  </p:sldMasterIdLst>
  <p:notesMasterIdLst>
    <p:notesMasterId r:id="rId9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41"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2FF59E-CA12-4594-AEE6-87AA5FB678F1}" v="5" dt="2021-05-25T10:49:27.602"/>
  </p1510:revLst>
</p1510:revInfo>
</file>

<file path=ppt/tableStyles.xml><?xml version="1.0" encoding="utf-8"?>
<a:tblStyleLst xmlns:a="http://schemas.openxmlformats.org/drawingml/2006/main" def="{56617F2B-12D6-4601-A72B-BCF55BC9CAD7}">
  <a:tblStyle styleId="{56617F2B-12D6-4601-A72B-BCF55BC9CAD7}"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336" autoAdjust="0"/>
  </p:normalViewPr>
  <p:slideViewPr>
    <p:cSldViewPr snapToGrid="0">
      <p:cViewPr varScale="1">
        <p:scale>
          <a:sx n="67" d="100"/>
          <a:sy n="67" d="100"/>
        </p:scale>
        <p:origin x="1906"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9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rvon Carson" userId="f1f62c45-4a19-4f8e-934b-b4c64f876624" providerId="ADAL" clId="{352FF59E-CA12-4594-AEE6-87AA5FB678F1}"/>
    <pc:docChg chg="custSel addSld modSld">
      <pc:chgData name="Jarvon Carson" userId="f1f62c45-4a19-4f8e-934b-b4c64f876624" providerId="ADAL" clId="{352FF59E-CA12-4594-AEE6-87AA5FB678F1}" dt="2021-05-25T11:17:02.451" v="207" actId="1076"/>
      <pc:docMkLst>
        <pc:docMk/>
      </pc:docMkLst>
      <pc:sldChg chg="modSp mod">
        <pc:chgData name="Jarvon Carson" userId="f1f62c45-4a19-4f8e-934b-b4c64f876624" providerId="ADAL" clId="{352FF59E-CA12-4594-AEE6-87AA5FB678F1}" dt="2021-05-25T11:02:01.669" v="90" actId="20577"/>
        <pc:sldMkLst>
          <pc:docMk/>
          <pc:sldMk cId="0" sldId="258"/>
        </pc:sldMkLst>
        <pc:spChg chg="mod">
          <ac:chgData name="Jarvon Carson" userId="f1f62c45-4a19-4f8e-934b-b4c64f876624" providerId="ADAL" clId="{352FF59E-CA12-4594-AEE6-87AA5FB678F1}" dt="2021-05-25T11:02:01.669" v="90" actId="20577"/>
          <ac:spMkLst>
            <pc:docMk/>
            <pc:sldMk cId="0" sldId="258"/>
            <ac:spMk id="79" creationId="{00000000-0000-0000-0000-000000000000}"/>
          </ac:spMkLst>
        </pc:spChg>
      </pc:sldChg>
      <pc:sldChg chg="modSp mod">
        <pc:chgData name="Jarvon Carson" userId="f1f62c45-4a19-4f8e-934b-b4c64f876624" providerId="ADAL" clId="{352FF59E-CA12-4594-AEE6-87AA5FB678F1}" dt="2021-05-25T11:02:05.193" v="92" actId="20577"/>
        <pc:sldMkLst>
          <pc:docMk/>
          <pc:sldMk cId="0" sldId="259"/>
        </pc:sldMkLst>
        <pc:spChg chg="mod">
          <ac:chgData name="Jarvon Carson" userId="f1f62c45-4a19-4f8e-934b-b4c64f876624" providerId="ADAL" clId="{352FF59E-CA12-4594-AEE6-87AA5FB678F1}" dt="2021-05-25T11:02:05.193" v="92" actId="20577"/>
          <ac:spMkLst>
            <pc:docMk/>
            <pc:sldMk cId="0" sldId="259"/>
            <ac:spMk id="86" creationId="{00000000-0000-0000-0000-000000000000}"/>
          </ac:spMkLst>
        </pc:spChg>
      </pc:sldChg>
      <pc:sldChg chg="modSp mod">
        <pc:chgData name="Jarvon Carson" userId="f1f62c45-4a19-4f8e-934b-b4c64f876624" providerId="ADAL" clId="{352FF59E-CA12-4594-AEE6-87AA5FB678F1}" dt="2021-05-25T11:02:53.019" v="103" actId="255"/>
        <pc:sldMkLst>
          <pc:docMk/>
          <pc:sldMk cId="0" sldId="260"/>
        </pc:sldMkLst>
        <pc:spChg chg="mod">
          <ac:chgData name="Jarvon Carson" userId="f1f62c45-4a19-4f8e-934b-b4c64f876624" providerId="ADAL" clId="{352FF59E-CA12-4594-AEE6-87AA5FB678F1}" dt="2021-05-25T11:02:17.144" v="95" actId="255"/>
          <ac:spMkLst>
            <pc:docMk/>
            <pc:sldMk cId="0" sldId="260"/>
            <ac:spMk id="93" creationId="{00000000-0000-0000-0000-000000000000}"/>
          </ac:spMkLst>
        </pc:spChg>
        <pc:spChg chg="mod">
          <ac:chgData name="Jarvon Carson" userId="f1f62c45-4a19-4f8e-934b-b4c64f876624" providerId="ADAL" clId="{352FF59E-CA12-4594-AEE6-87AA5FB678F1}" dt="2021-05-25T11:02:53.019" v="103" actId="255"/>
          <ac:spMkLst>
            <pc:docMk/>
            <pc:sldMk cId="0" sldId="260"/>
            <ac:spMk id="94" creationId="{00000000-0000-0000-0000-000000000000}"/>
          </ac:spMkLst>
        </pc:spChg>
      </pc:sldChg>
      <pc:sldChg chg="modSp mod">
        <pc:chgData name="Jarvon Carson" userId="f1f62c45-4a19-4f8e-934b-b4c64f876624" providerId="ADAL" clId="{352FF59E-CA12-4594-AEE6-87AA5FB678F1}" dt="2021-05-25T11:02:28.478" v="101" actId="20577"/>
        <pc:sldMkLst>
          <pc:docMk/>
          <pc:sldMk cId="0" sldId="261"/>
        </pc:sldMkLst>
        <pc:spChg chg="mod">
          <ac:chgData name="Jarvon Carson" userId="f1f62c45-4a19-4f8e-934b-b4c64f876624" providerId="ADAL" clId="{352FF59E-CA12-4594-AEE6-87AA5FB678F1}" dt="2021-05-25T11:02:28.478" v="101" actId="20577"/>
          <ac:spMkLst>
            <pc:docMk/>
            <pc:sldMk cId="0" sldId="261"/>
            <ac:spMk id="105" creationId="{00000000-0000-0000-0000-000000000000}"/>
          </ac:spMkLst>
        </pc:spChg>
      </pc:sldChg>
      <pc:sldChg chg="modSp mod modNotesTx">
        <pc:chgData name="Jarvon Carson" userId="f1f62c45-4a19-4f8e-934b-b4c64f876624" providerId="ADAL" clId="{352FF59E-CA12-4594-AEE6-87AA5FB678F1}" dt="2021-05-25T11:03:06.758" v="106" actId="20577"/>
        <pc:sldMkLst>
          <pc:docMk/>
          <pc:sldMk cId="0" sldId="263"/>
        </pc:sldMkLst>
        <pc:spChg chg="mod">
          <ac:chgData name="Jarvon Carson" userId="f1f62c45-4a19-4f8e-934b-b4c64f876624" providerId="ADAL" clId="{352FF59E-CA12-4594-AEE6-87AA5FB678F1}" dt="2021-05-25T11:03:06.758" v="106" actId="20577"/>
          <ac:spMkLst>
            <pc:docMk/>
            <pc:sldMk cId="0" sldId="263"/>
            <ac:spMk id="125" creationId="{00000000-0000-0000-0000-000000000000}"/>
          </ac:spMkLst>
        </pc:spChg>
      </pc:sldChg>
      <pc:sldChg chg="modNotesTx">
        <pc:chgData name="Jarvon Carson" userId="f1f62c45-4a19-4f8e-934b-b4c64f876624" providerId="ADAL" clId="{352FF59E-CA12-4594-AEE6-87AA5FB678F1}" dt="2021-05-24T22:36:16.163" v="49" actId="6549"/>
        <pc:sldMkLst>
          <pc:docMk/>
          <pc:sldMk cId="0" sldId="264"/>
        </pc:sldMkLst>
      </pc:sldChg>
      <pc:sldChg chg="modNotesTx">
        <pc:chgData name="Jarvon Carson" userId="f1f62c45-4a19-4f8e-934b-b4c64f876624" providerId="ADAL" clId="{352FF59E-CA12-4594-AEE6-87AA5FB678F1}" dt="2021-05-24T22:36:20.984" v="50" actId="6549"/>
        <pc:sldMkLst>
          <pc:docMk/>
          <pc:sldMk cId="0" sldId="266"/>
        </pc:sldMkLst>
      </pc:sldChg>
      <pc:sldChg chg="modNotesTx">
        <pc:chgData name="Jarvon Carson" userId="f1f62c45-4a19-4f8e-934b-b4c64f876624" providerId="ADAL" clId="{352FF59E-CA12-4594-AEE6-87AA5FB678F1}" dt="2021-05-24T22:36:24.617" v="51" actId="6549"/>
        <pc:sldMkLst>
          <pc:docMk/>
          <pc:sldMk cId="0" sldId="267"/>
        </pc:sldMkLst>
      </pc:sldChg>
      <pc:sldChg chg="modNotesTx">
        <pc:chgData name="Jarvon Carson" userId="f1f62c45-4a19-4f8e-934b-b4c64f876624" providerId="ADAL" clId="{352FF59E-CA12-4594-AEE6-87AA5FB678F1}" dt="2021-05-24T22:36:27.882" v="52" actId="6549"/>
        <pc:sldMkLst>
          <pc:docMk/>
          <pc:sldMk cId="0" sldId="268"/>
        </pc:sldMkLst>
      </pc:sldChg>
      <pc:sldChg chg="modNotesTx">
        <pc:chgData name="Jarvon Carson" userId="f1f62c45-4a19-4f8e-934b-b4c64f876624" providerId="ADAL" clId="{352FF59E-CA12-4594-AEE6-87AA5FB678F1}" dt="2021-05-24T22:36:31.335" v="53" actId="6549"/>
        <pc:sldMkLst>
          <pc:docMk/>
          <pc:sldMk cId="0" sldId="269"/>
        </pc:sldMkLst>
      </pc:sldChg>
      <pc:sldChg chg="modNotesTx">
        <pc:chgData name="Jarvon Carson" userId="f1f62c45-4a19-4f8e-934b-b4c64f876624" providerId="ADAL" clId="{352FF59E-CA12-4594-AEE6-87AA5FB678F1}" dt="2021-05-24T22:36:35.031" v="54" actId="6549"/>
        <pc:sldMkLst>
          <pc:docMk/>
          <pc:sldMk cId="0" sldId="270"/>
        </pc:sldMkLst>
      </pc:sldChg>
      <pc:sldChg chg="modNotesTx">
        <pc:chgData name="Jarvon Carson" userId="f1f62c45-4a19-4f8e-934b-b4c64f876624" providerId="ADAL" clId="{352FF59E-CA12-4594-AEE6-87AA5FB678F1}" dt="2021-05-24T22:36:38.455" v="55" actId="6549"/>
        <pc:sldMkLst>
          <pc:docMk/>
          <pc:sldMk cId="0" sldId="271"/>
        </pc:sldMkLst>
      </pc:sldChg>
      <pc:sldChg chg="modSp mod modNotesTx">
        <pc:chgData name="Jarvon Carson" userId="f1f62c45-4a19-4f8e-934b-b4c64f876624" providerId="ADAL" clId="{352FF59E-CA12-4594-AEE6-87AA5FB678F1}" dt="2021-05-25T11:03:29.920" v="108" actId="207"/>
        <pc:sldMkLst>
          <pc:docMk/>
          <pc:sldMk cId="0" sldId="273"/>
        </pc:sldMkLst>
        <pc:spChg chg="mod">
          <ac:chgData name="Jarvon Carson" userId="f1f62c45-4a19-4f8e-934b-b4c64f876624" providerId="ADAL" clId="{352FF59E-CA12-4594-AEE6-87AA5FB678F1}" dt="2021-05-25T11:03:29.920" v="108" actId="207"/>
          <ac:spMkLst>
            <pc:docMk/>
            <pc:sldMk cId="0" sldId="273"/>
            <ac:spMk id="268" creationId="{00000000-0000-0000-0000-000000000000}"/>
          </ac:spMkLst>
        </pc:spChg>
      </pc:sldChg>
      <pc:sldChg chg="modNotesTx">
        <pc:chgData name="Jarvon Carson" userId="f1f62c45-4a19-4f8e-934b-b4c64f876624" providerId="ADAL" clId="{352FF59E-CA12-4594-AEE6-87AA5FB678F1}" dt="2021-05-24T22:36:47.368" v="57" actId="6549"/>
        <pc:sldMkLst>
          <pc:docMk/>
          <pc:sldMk cId="0" sldId="274"/>
        </pc:sldMkLst>
      </pc:sldChg>
      <pc:sldChg chg="modNotesTx">
        <pc:chgData name="Jarvon Carson" userId="f1f62c45-4a19-4f8e-934b-b4c64f876624" providerId="ADAL" clId="{352FF59E-CA12-4594-AEE6-87AA5FB678F1}" dt="2021-05-24T22:36:50.550" v="58" actId="6549"/>
        <pc:sldMkLst>
          <pc:docMk/>
          <pc:sldMk cId="0" sldId="275"/>
        </pc:sldMkLst>
      </pc:sldChg>
      <pc:sldChg chg="modSp mod">
        <pc:chgData name="Jarvon Carson" userId="f1f62c45-4a19-4f8e-934b-b4c64f876624" providerId="ADAL" clId="{352FF59E-CA12-4594-AEE6-87AA5FB678F1}" dt="2021-05-24T22:32:25.027" v="0" actId="27636"/>
        <pc:sldMkLst>
          <pc:docMk/>
          <pc:sldMk cId="0" sldId="276"/>
        </pc:sldMkLst>
        <pc:spChg chg="mod">
          <ac:chgData name="Jarvon Carson" userId="f1f62c45-4a19-4f8e-934b-b4c64f876624" providerId="ADAL" clId="{352FF59E-CA12-4594-AEE6-87AA5FB678F1}" dt="2021-05-24T22:32:25.027" v="0" actId="27636"/>
          <ac:spMkLst>
            <pc:docMk/>
            <pc:sldMk cId="0" sldId="276"/>
            <ac:spMk id="291" creationId="{00000000-0000-0000-0000-000000000000}"/>
          </ac:spMkLst>
        </pc:spChg>
      </pc:sldChg>
      <pc:sldChg chg="modSp mod">
        <pc:chgData name="Jarvon Carson" userId="f1f62c45-4a19-4f8e-934b-b4c64f876624" providerId="ADAL" clId="{352FF59E-CA12-4594-AEE6-87AA5FB678F1}" dt="2021-05-25T11:03:47.332" v="110" actId="255"/>
        <pc:sldMkLst>
          <pc:docMk/>
          <pc:sldMk cId="0" sldId="278"/>
        </pc:sldMkLst>
        <pc:spChg chg="mod">
          <ac:chgData name="Jarvon Carson" userId="f1f62c45-4a19-4f8e-934b-b4c64f876624" providerId="ADAL" clId="{352FF59E-CA12-4594-AEE6-87AA5FB678F1}" dt="2021-05-25T11:03:47.332" v="110" actId="255"/>
          <ac:spMkLst>
            <pc:docMk/>
            <pc:sldMk cId="0" sldId="278"/>
            <ac:spMk id="302" creationId="{00000000-0000-0000-0000-000000000000}"/>
          </ac:spMkLst>
        </pc:spChg>
        <pc:spChg chg="mod">
          <ac:chgData name="Jarvon Carson" userId="f1f62c45-4a19-4f8e-934b-b4c64f876624" providerId="ADAL" clId="{352FF59E-CA12-4594-AEE6-87AA5FB678F1}" dt="2021-05-24T22:32:25.058" v="1" actId="27636"/>
          <ac:spMkLst>
            <pc:docMk/>
            <pc:sldMk cId="0" sldId="278"/>
            <ac:spMk id="303" creationId="{00000000-0000-0000-0000-000000000000}"/>
          </ac:spMkLst>
        </pc:spChg>
      </pc:sldChg>
      <pc:sldChg chg="modSp mod">
        <pc:chgData name="Jarvon Carson" userId="f1f62c45-4a19-4f8e-934b-b4c64f876624" providerId="ADAL" clId="{352FF59E-CA12-4594-AEE6-87AA5FB678F1}" dt="2021-05-25T11:03:57.877" v="113" actId="1076"/>
        <pc:sldMkLst>
          <pc:docMk/>
          <pc:sldMk cId="0" sldId="279"/>
        </pc:sldMkLst>
        <pc:spChg chg="mod">
          <ac:chgData name="Jarvon Carson" userId="f1f62c45-4a19-4f8e-934b-b4c64f876624" providerId="ADAL" clId="{352FF59E-CA12-4594-AEE6-87AA5FB678F1}" dt="2021-05-25T11:03:57.877" v="113" actId="1076"/>
          <ac:spMkLst>
            <pc:docMk/>
            <pc:sldMk cId="0" sldId="279"/>
            <ac:spMk id="309" creationId="{00000000-0000-0000-0000-000000000000}"/>
          </ac:spMkLst>
        </pc:spChg>
      </pc:sldChg>
      <pc:sldChg chg="modSp mod">
        <pc:chgData name="Jarvon Carson" userId="f1f62c45-4a19-4f8e-934b-b4c64f876624" providerId="ADAL" clId="{352FF59E-CA12-4594-AEE6-87AA5FB678F1}" dt="2021-05-25T11:04:08.014" v="115" actId="1076"/>
        <pc:sldMkLst>
          <pc:docMk/>
          <pc:sldMk cId="0" sldId="280"/>
        </pc:sldMkLst>
        <pc:spChg chg="mod">
          <ac:chgData name="Jarvon Carson" userId="f1f62c45-4a19-4f8e-934b-b4c64f876624" providerId="ADAL" clId="{352FF59E-CA12-4594-AEE6-87AA5FB678F1}" dt="2021-05-25T11:04:08.014" v="115" actId="1076"/>
          <ac:spMkLst>
            <pc:docMk/>
            <pc:sldMk cId="0" sldId="280"/>
            <ac:spMk id="315" creationId="{00000000-0000-0000-0000-000000000000}"/>
          </ac:spMkLst>
        </pc:spChg>
        <pc:spChg chg="mod">
          <ac:chgData name="Jarvon Carson" userId="f1f62c45-4a19-4f8e-934b-b4c64f876624" providerId="ADAL" clId="{352FF59E-CA12-4594-AEE6-87AA5FB678F1}" dt="2021-05-24T22:32:25.070" v="3" actId="27636"/>
          <ac:spMkLst>
            <pc:docMk/>
            <pc:sldMk cId="0" sldId="280"/>
            <ac:spMk id="316" creationId="{00000000-0000-0000-0000-000000000000}"/>
          </ac:spMkLst>
        </pc:spChg>
        <pc:spChg chg="mod">
          <ac:chgData name="Jarvon Carson" userId="f1f62c45-4a19-4f8e-934b-b4c64f876624" providerId="ADAL" clId="{352FF59E-CA12-4594-AEE6-87AA5FB678F1}" dt="2021-05-24T22:32:25.068" v="2" actId="27636"/>
          <ac:spMkLst>
            <pc:docMk/>
            <pc:sldMk cId="0" sldId="280"/>
            <ac:spMk id="318" creationId="{00000000-0000-0000-0000-000000000000}"/>
          </ac:spMkLst>
        </pc:spChg>
      </pc:sldChg>
      <pc:sldChg chg="modSp mod modNotesTx">
        <pc:chgData name="Jarvon Carson" userId="f1f62c45-4a19-4f8e-934b-b4c64f876624" providerId="ADAL" clId="{352FF59E-CA12-4594-AEE6-87AA5FB678F1}" dt="2021-05-25T11:04:27.583" v="117" actId="255"/>
        <pc:sldMkLst>
          <pc:docMk/>
          <pc:sldMk cId="0" sldId="281"/>
        </pc:sldMkLst>
        <pc:spChg chg="mod">
          <ac:chgData name="Jarvon Carson" userId="f1f62c45-4a19-4f8e-934b-b4c64f876624" providerId="ADAL" clId="{352FF59E-CA12-4594-AEE6-87AA5FB678F1}" dt="2021-05-24T22:37:36.246" v="66" actId="1076"/>
          <ac:spMkLst>
            <pc:docMk/>
            <pc:sldMk cId="0" sldId="281"/>
            <ac:spMk id="324" creationId="{00000000-0000-0000-0000-000000000000}"/>
          </ac:spMkLst>
        </pc:spChg>
        <pc:spChg chg="mod">
          <ac:chgData name="Jarvon Carson" userId="f1f62c45-4a19-4f8e-934b-b4c64f876624" providerId="ADAL" clId="{352FF59E-CA12-4594-AEE6-87AA5FB678F1}" dt="2021-05-24T22:37:20.106" v="63" actId="1076"/>
          <ac:spMkLst>
            <pc:docMk/>
            <pc:sldMk cId="0" sldId="281"/>
            <ac:spMk id="325" creationId="{00000000-0000-0000-0000-000000000000}"/>
          </ac:spMkLst>
        </pc:spChg>
        <pc:spChg chg="mod">
          <ac:chgData name="Jarvon Carson" userId="f1f62c45-4a19-4f8e-934b-b4c64f876624" providerId="ADAL" clId="{352FF59E-CA12-4594-AEE6-87AA5FB678F1}" dt="2021-05-24T22:37:23.832" v="64" actId="1076"/>
          <ac:spMkLst>
            <pc:docMk/>
            <pc:sldMk cId="0" sldId="281"/>
            <ac:spMk id="327" creationId="{00000000-0000-0000-0000-000000000000}"/>
          </ac:spMkLst>
        </pc:spChg>
        <pc:spChg chg="mod">
          <ac:chgData name="Jarvon Carson" userId="f1f62c45-4a19-4f8e-934b-b4c64f876624" providerId="ADAL" clId="{352FF59E-CA12-4594-AEE6-87AA5FB678F1}" dt="2021-05-25T11:04:27.583" v="117" actId="255"/>
          <ac:spMkLst>
            <pc:docMk/>
            <pc:sldMk cId="0" sldId="281"/>
            <ac:spMk id="329" creationId="{00000000-0000-0000-0000-000000000000}"/>
          </ac:spMkLst>
        </pc:spChg>
      </pc:sldChg>
      <pc:sldChg chg="modSp mod">
        <pc:chgData name="Jarvon Carson" userId="f1f62c45-4a19-4f8e-934b-b4c64f876624" providerId="ADAL" clId="{352FF59E-CA12-4594-AEE6-87AA5FB678F1}" dt="2021-05-25T11:05:13.103" v="127" actId="1076"/>
        <pc:sldMkLst>
          <pc:docMk/>
          <pc:sldMk cId="0" sldId="282"/>
        </pc:sldMkLst>
        <pc:spChg chg="mod">
          <ac:chgData name="Jarvon Carson" userId="f1f62c45-4a19-4f8e-934b-b4c64f876624" providerId="ADAL" clId="{352FF59E-CA12-4594-AEE6-87AA5FB678F1}" dt="2021-05-24T22:38:00.763" v="72" actId="1076"/>
          <ac:spMkLst>
            <pc:docMk/>
            <pc:sldMk cId="0" sldId="282"/>
            <ac:spMk id="337" creationId="{00000000-0000-0000-0000-000000000000}"/>
          </ac:spMkLst>
        </pc:spChg>
        <pc:spChg chg="mod">
          <ac:chgData name="Jarvon Carson" userId="f1f62c45-4a19-4f8e-934b-b4c64f876624" providerId="ADAL" clId="{352FF59E-CA12-4594-AEE6-87AA5FB678F1}" dt="2021-05-24T22:32:25.089" v="7" actId="27636"/>
          <ac:spMkLst>
            <pc:docMk/>
            <pc:sldMk cId="0" sldId="282"/>
            <ac:spMk id="338" creationId="{00000000-0000-0000-0000-000000000000}"/>
          </ac:spMkLst>
        </pc:spChg>
        <pc:spChg chg="mod">
          <ac:chgData name="Jarvon Carson" userId="f1f62c45-4a19-4f8e-934b-b4c64f876624" providerId="ADAL" clId="{352FF59E-CA12-4594-AEE6-87AA5FB678F1}" dt="2021-05-25T11:04:59.909" v="124" actId="1076"/>
          <ac:spMkLst>
            <pc:docMk/>
            <pc:sldMk cId="0" sldId="282"/>
            <ac:spMk id="339" creationId="{00000000-0000-0000-0000-000000000000}"/>
          </ac:spMkLst>
        </pc:spChg>
        <pc:spChg chg="mod">
          <ac:chgData name="Jarvon Carson" userId="f1f62c45-4a19-4f8e-934b-b4c64f876624" providerId="ADAL" clId="{352FF59E-CA12-4594-AEE6-87AA5FB678F1}" dt="2021-05-24T22:37:57.418" v="71" actId="1076"/>
          <ac:spMkLst>
            <pc:docMk/>
            <pc:sldMk cId="0" sldId="282"/>
            <ac:spMk id="340" creationId="{00000000-0000-0000-0000-000000000000}"/>
          </ac:spMkLst>
        </pc:spChg>
        <pc:spChg chg="mod">
          <ac:chgData name="Jarvon Carson" userId="f1f62c45-4a19-4f8e-934b-b4c64f876624" providerId="ADAL" clId="{352FF59E-CA12-4594-AEE6-87AA5FB678F1}" dt="2021-05-25T11:05:02.402" v="125" actId="1076"/>
          <ac:spMkLst>
            <pc:docMk/>
            <pc:sldMk cId="0" sldId="282"/>
            <ac:spMk id="341" creationId="{00000000-0000-0000-0000-000000000000}"/>
          </ac:spMkLst>
        </pc:spChg>
        <pc:spChg chg="mod">
          <ac:chgData name="Jarvon Carson" userId="f1f62c45-4a19-4f8e-934b-b4c64f876624" providerId="ADAL" clId="{352FF59E-CA12-4594-AEE6-87AA5FB678F1}" dt="2021-05-25T11:05:13.103" v="127" actId="1076"/>
          <ac:spMkLst>
            <pc:docMk/>
            <pc:sldMk cId="0" sldId="282"/>
            <ac:spMk id="342" creationId="{00000000-0000-0000-0000-000000000000}"/>
          </ac:spMkLst>
        </pc:spChg>
      </pc:sldChg>
      <pc:sldChg chg="modSp mod modNotesTx">
        <pc:chgData name="Jarvon Carson" userId="f1f62c45-4a19-4f8e-934b-b4c64f876624" providerId="ADAL" clId="{352FF59E-CA12-4594-AEE6-87AA5FB678F1}" dt="2021-05-25T11:05:21.722" v="128" actId="1076"/>
        <pc:sldMkLst>
          <pc:docMk/>
          <pc:sldMk cId="0" sldId="283"/>
        </pc:sldMkLst>
        <pc:spChg chg="mod">
          <ac:chgData name="Jarvon Carson" userId="f1f62c45-4a19-4f8e-934b-b4c64f876624" providerId="ADAL" clId="{352FF59E-CA12-4594-AEE6-87AA5FB678F1}" dt="2021-05-24T22:38:16.245" v="75" actId="1076"/>
          <ac:spMkLst>
            <pc:docMk/>
            <pc:sldMk cId="0" sldId="283"/>
            <ac:spMk id="347" creationId="{00000000-0000-0000-0000-000000000000}"/>
          </ac:spMkLst>
        </pc:spChg>
        <pc:spChg chg="mod">
          <ac:chgData name="Jarvon Carson" userId="f1f62c45-4a19-4f8e-934b-b4c64f876624" providerId="ADAL" clId="{352FF59E-CA12-4594-AEE6-87AA5FB678F1}" dt="2021-05-24T22:32:25.096" v="9" actId="27636"/>
          <ac:spMkLst>
            <pc:docMk/>
            <pc:sldMk cId="0" sldId="283"/>
            <ac:spMk id="348" creationId="{00000000-0000-0000-0000-000000000000}"/>
          </ac:spMkLst>
        </pc:spChg>
        <pc:spChg chg="mod">
          <ac:chgData name="Jarvon Carson" userId="f1f62c45-4a19-4f8e-934b-b4c64f876624" providerId="ADAL" clId="{352FF59E-CA12-4594-AEE6-87AA5FB678F1}" dt="2021-05-24T22:32:25.094" v="8" actId="27636"/>
          <ac:spMkLst>
            <pc:docMk/>
            <pc:sldMk cId="0" sldId="283"/>
            <ac:spMk id="349" creationId="{00000000-0000-0000-0000-000000000000}"/>
          </ac:spMkLst>
        </pc:spChg>
        <pc:spChg chg="mod">
          <ac:chgData name="Jarvon Carson" userId="f1f62c45-4a19-4f8e-934b-b4c64f876624" providerId="ADAL" clId="{352FF59E-CA12-4594-AEE6-87AA5FB678F1}" dt="2021-05-24T22:32:25.098" v="10" actId="27636"/>
          <ac:spMkLst>
            <pc:docMk/>
            <pc:sldMk cId="0" sldId="283"/>
            <ac:spMk id="350" creationId="{00000000-0000-0000-0000-000000000000}"/>
          </ac:spMkLst>
        </pc:spChg>
        <pc:picChg chg="mod">
          <ac:chgData name="Jarvon Carson" userId="f1f62c45-4a19-4f8e-934b-b4c64f876624" providerId="ADAL" clId="{352FF59E-CA12-4594-AEE6-87AA5FB678F1}" dt="2021-05-25T11:05:21.722" v="128" actId="1076"/>
          <ac:picMkLst>
            <pc:docMk/>
            <pc:sldMk cId="0" sldId="283"/>
            <ac:picMk id="352" creationId="{00000000-0000-0000-0000-000000000000}"/>
          </ac:picMkLst>
        </pc:picChg>
      </pc:sldChg>
      <pc:sldChg chg="modSp mod">
        <pc:chgData name="Jarvon Carson" userId="f1f62c45-4a19-4f8e-934b-b4c64f876624" providerId="ADAL" clId="{352FF59E-CA12-4594-AEE6-87AA5FB678F1}" dt="2021-05-25T11:05:50.106" v="143" actId="5793"/>
        <pc:sldMkLst>
          <pc:docMk/>
          <pc:sldMk cId="0" sldId="284"/>
        </pc:sldMkLst>
        <pc:spChg chg="mod">
          <ac:chgData name="Jarvon Carson" userId="f1f62c45-4a19-4f8e-934b-b4c64f876624" providerId="ADAL" clId="{352FF59E-CA12-4594-AEE6-87AA5FB678F1}" dt="2021-05-24T22:38:31.324" v="79" actId="1076"/>
          <ac:spMkLst>
            <pc:docMk/>
            <pc:sldMk cId="0" sldId="284"/>
            <ac:spMk id="359" creationId="{00000000-0000-0000-0000-000000000000}"/>
          </ac:spMkLst>
        </pc:spChg>
        <pc:spChg chg="mod">
          <ac:chgData name="Jarvon Carson" userId="f1f62c45-4a19-4f8e-934b-b4c64f876624" providerId="ADAL" clId="{352FF59E-CA12-4594-AEE6-87AA5FB678F1}" dt="2021-05-25T11:05:37.805" v="131" actId="255"/>
          <ac:spMkLst>
            <pc:docMk/>
            <pc:sldMk cId="0" sldId="284"/>
            <ac:spMk id="360" creationId="{00000000-0000-0000-0000-000000000000}"/>
          </ac:spMkLst>
        </pc:spChg>
        <pc:spChg chg="mod">
          <ac:chgData name="Jarvon Carson" userId="f1f62c45-4a19-4f8e-934b-b4c64f876624" providerId="ADAL" clId="{352FF59E-CA12-4594-AEE6-87AA5FB678F1}" dt="2021-05-25T11:05:42.404" v="132" actId="255"/>
          <ac:spMkLst>
            <pc:docMk/>
            <pc:sldMk cId="0" sldId="284"/>
            <ac:spMk id="362" creationId="{00000000-0000-0000-0000-000000000000}"/>
          </ac:spMkLst>
        </pc:spChg>
        <pc:spChg chg="mod">
          <ac:chgData name="Jarvon Carson" userId="f1f62c45-4a19-4f8e-934b-b4c64f876624" providerId="ADAL" clId="{352FF59E-CA12-4594-AEE6-87AA5FB678F1}" dt="2021-05-25T11:05:50.106" v="143" actId="5793"/>
          <ac:spMkLst>
            <pc:docMk/>
            <pc:sldMk cId="0" sldId="284"/>
            <ac:spMk id="363" creationId="{00000000-0000-0000-0000-000000000000}"/>
          </ac:spMkLst>
        </pc:spChg>
      </pc:sldChg>
      <pc:sldChg chg="modSp mod">
        <pc:chgData name="Jarvon Carson" userId="f1f62c45-4a19-4f8e-934b-b4c64f876624" providerId="ADAL" clId="{352FF59E-CA12-4594-AEE6-87AA5FB678F1}" dt="2021-05-25T11:17:02.451" v="207" actId="1076"/>
        <pc:sldMkLst>
          <pc:docMk/>
          <pc:sldMk cId="0" sldId="285"/>
        </pc:sldMkLst>
        <pc:spChg chg="mod">
          <ac:chgData name="Jarvon Carson" userId="f1f62c45-4a19-4f8e-934b-b4c64f876624" providerId="ADAL" clId="{352FF59E-CA12-4594-AEE6-87AA5FB678F1}" dt="2021-05-25T11:06:02.786" v="145" actId="1076"/>
          <ac:spMkLst>
            <pc:docMk/>
            <pc:sldMk cId="0" sldId="285"/>
            <ac:spMk id="369" creationId="{00000000-0000-0000-0000-000000000000}"/>
          </ac:spMkLst>
        </pc:spChg>
        <pc:spChg chg="mod">
          <ac:chgData name="Jarvon Carson" userId="f1f62c45-4a19-4f8e-934b-b4c64f876624" providerId="ADAL" clId="{352FF59E-CA12-4594-AEE6-87AA5FB678F1}" dt="2021-05-24T22:32:25.129" v="14" actId="27636"/>
          <ac:spMkLst>
            <pc:docMk/>
            <pc:sldMk cId="0" sldId="285"/>
            <ac:spMk id="370" creationId="{00000000-0000-0000-0000-000000000000}"/>
          </ac:spMkLst>
        </pc:spChg>
        <pc:spChg chg="mod">
          <ac:chgData name="Jarvon Carson" userId="f1f62c45-4a19-4f8e-934b-b4c64f876624" providerId="ADAL" clId="{352FF59E-CA12-4594-AEE6-87AA5FB678F1}" dt="2021-05-24T22:32:25.130" v="15" actId="27636"/>
          <ac:spMkLst>
            <pc:docMk/>
            <pc:sldMk cId="0" sldId="285"/>
            <ac:spMk id="372" creationId="{00000000-0000-0000-0000-000000000000}"/>
          </ac:spMkLst>
        </pc:spChg>
        <pc:picChg chg="mod">
          <ac:chgData name="Jarvon Carson" userId="f1f62c45-4a19-4f8e-934b-b4c64f876624" providerId="ADAL" clId="{352FF59E-CA12-4594-AEE6-87AA5FB678F1}" dt="2021-05-25T11:17:02.451" v="207" actId="1076"/>
          <ac:picMkLst>
            <pc:docMk/>
            <pc:sldMk cId="0" sldId="285"/>
            <ac:picMk id="374" creationId="{00000000-0000-0000-0000-000000000000}"/>
          </ac:picMkLst>
        </pc:picChg>
      </pc:sldChg>
      <pc:sldChg chg="modSp mod">
        <pc:chgData name="Jarvon Carson" userId="f1f62c45-4a19-4f8e-934b-b4c64f876624" providerId="ADAL" clId="{352FF59E-CA12-4594-AEE6-87AA5FB678F1}" dt="2021-05-25T11:06:19.902" v="148" actId="1076"/>
        <pc:sldMkLst>
          <pc:docMk/>
          <pc:sldMk cId="0" sldId="286"/>
        </pc:sldMkLst>
        <pc:spChg chg="mod">
          <ac:chgData name="Jarvon Carson" userId="f1f62c45-4a19-4f8e-934b-b4c64f876624" providerId="ADAL" clId="{352FF59E-CA12-4594-AEE6-87AA5FB678F1}" dt="2021-05-25T11:06:19.902" v="148" actId="1076"/>
          <ac:spMkLst>
            <pc:docMk/>
            <pc:sldMk cId="0" sldId="286"/>
            <ac:spMk id="379" creationId="{00000000-0000-0000-0000-000000000000}"/>
          </ac:spMkLst>
        </pc:spChg>
        <pc:spChg chg="mod">
          <ac:chgData name="Jarvon Carson" userId="f1f62c45-4a19-4f8e-934b-b4c64f876624" providerId="ADAL" clId="{352FF59E-CA12-4594-AEE6-87AA5FB678F1}" dt="2021-05-24T22:32:25.134" v="16" actId="27636"/>
          <ac:spMkLst>
            <pc:docMk/>
            <pc:sldMk cId="0" sldId="286"/>
            <ac:spMk id="380" creationId="{00000000-0000-0000-0000-000000000000}"/>
          </ac:spMkLst>
        </pc:spChg>
        <pc:spChg chg="mod">
          <ac:chgData name="Jarvon Carson" userId="f1f62c45-4a19-4f8e-934b-b4c64f876624" providerId="ADAL" clId="{352FF59E-CA12-4594-AEE6-87AA5FB678F1}" dt="2021-05-24T22:32:25.138" v="17" actId="27636"/>
          <ac:spMkLst>
            <pc:docMk/>
            <pc:sldMk cId="0" sldId="286"/>
            <ac:spMk id="382" creationId="{00000000-0000-0000-0000-000000000000}"/>
          </ac:spMkLst>
        </pc:spChg>
        <pc:spChg chg="mod">
          <ac:chgData name="Jarvon Carson" userId="f1f62c45-4a19-4f8e-934b-b4c64f876624" providerId="ADAL" clId="{352FF59E-CA12-4594-AEE6-87AA5FB678F1}" dt="2021-05-24T22:32:25.142" v="18" actId="27636"/>
          <ac:spMkLst>
            <pc:docMk/>
            <pc:sldMk cId="0" sldId="286"/>
            <ac:spMk id="383" creationId="{00000000-0000-0000-0000-000000000000}"/>
          </ac:spMkLst>
        </pc:spChg>
      </pc:sldChg>
      <pc:sldChg chg="modSp mod">
        <pc:chgData name="Jarvon Carson" userId="f1f62c45-4a19-4f8e-934b-b4c64f876624" providerId="ADAL" clId="{352FF59E-CA12-4594-AEE6-87AA5FB678F1}" dt="2021-05-25T11:06:45.048" v="153" actId="1076"/>
        <pc:sldMkLst>
          <pc:docMk/>
          <pc:sldMk cId="0" sldId="287"/>
        </pc:sldMkLst>
        <pc:spChg chg="mod">
          <ac:chgData name="Jarvon Carson" userId="f1f62c45-4a19-4f8e-934b-b4c64f876624" providerId="ADAL" clId="{352FF59E-CA12-4594-AEE6-87AA5FB678F1}" dt="2021-05-25T11:06:45.048" v="153" actId="1076"/>
          <ac:spMkLst>
            <pc:docMk/>
            <pc:sldMk cId="0" sldId="287"/>
            <ac:spMk id="388" creationId="{00000000-0000-0000-0000-000000000000}"/>
          </ac:spMkLst>
        </pc:spChg>
        <pc:spChg chg="mod">
          <ac:chgData name="Jarvon Carson" userId="f1f62c45-4a19-4f8e-934b-b4c64f876624" providerId="ADAL" clId="{352FF59E-CA12-4594-AEE6-87AA5FB678F1}" dt="2021-05-24T22:32:25.155" v="20" actId="27636"/>
          <ac:spMkLst>
            <pc:docMk/>
            <pc:sldMk cId="0" sldId="287"/>
            <ac:spMk id="389" creationId="{00000000-0000-0000-0000-000000000000}"/>
          </ac:spMkLst>
        </pc:spChg>
        <pc:spChg chg="mod">
          <ac:chgData name="Jarvon Carson" userId="f1f62c45-4a19-4f8e-934b-b4c64f876624" providerId="ADAL" clId="{352FF59E-CA12-4594-AEE6-87AA5FB678F1}" dt="2021-05-24T22:32:25.151" v="19" actId="27636"/>
          <ac:spMkLst>
            <pc:docMk/>
            <pc:sldMk cId="0" sldId="287"/>
            <ac:spMk id="391" creationId="{00000000-0000-0000-0000-000000000000}"/>
          </ac:spMkLst>
        </pc:spChg>
      </pc:sldChg>
      <pc:sldChg chg="modSp mod">
        <pc:chgData name="Jarvon Carson" userId="f1f62c45-4a19-4f8e-934b-b4c64f876624" providerId="ADAL" clId="{352FF59E-CA12-4594-AEE6-87AA5FB678F1}" dt="2021-05-25T11:07:05.030" v="158" actId="1076"/>
        <pc:sldMkLst>
          <pc:docMk/>
          <pc:sldMk cId="0" sldId="288"/>
        </pc:sldMkLst>
        <pc:spChg chg="mod">
          <ac:chgData name="Jarvon Carson" userId="f1f62c45-4a19-4f8e-934b-b4c64f876624" providerId="ADAL" clId="{352FF59E-CA12-4594-AEE6-87AA5FB678F1}" dt="2021-05-25T11:07:05.030" v="158" actId="1076"/>
          <ac:spMkLst>
            <pc:docMk/>
            <pc:sldMk cId="0" sldId="288"/>
            <ac:spMk id="397" creationId="{00000000-0000-0000-0000-000000000000}"/>
          </ac:spMkLst>
        </pc:spChg>
        <pc:spChg chg="mod">
          <ac:chgData name="Jarvon Carson" userId="f1f62c45-4a19-4f8e-934b-b4c64f876624" providerId="ADAL" clId="{352FF59E-CA12-4594-AEE6-87AA5FB678F1}" dt="2021-05-24T22:32:25.176" v="22" actId="27636"/>
          <ac:spMkLst>
            <pc:docMk/>
            <pc:sldMk cId="0" sldId="288"/>
            <ac:spMk id="398" creationId="{00000000-0000-0000-0000-000000000000}"/>
          </ac:spMkLst>
        </pc:spChg>
        <pc:spChg chg="mod">
          <ac:chgData name="Jarvon Carson" userId="f1f62c45-4a19-4f8e-934b-b4c64f876624" providerId="ADAL" clId="{352FF59E-CA12-4594-AEE6-87AA5FB678F1}" dt="2021-05-24T22:32:25.178" v="23" actId="27636"/>
          <ac:spMkLst>
            <pc:docMk/>
            <pc:sldMk cId="0" sldId="288"/>
            <ac:spMk id="400" creationId="{00000000-0000-0000-0000-000000000000}"/>
          </ac:spMkLst>
        </pc:spChg>
      </pc:sldChg>
      <pc:sldChg chg="modSp mod modNotesTx">
        <pc:chgData name="Jarvon Carson" userId="f1f62c45-4a19-4f8e-934b-b4c64f876624" providerId="ADAL" clId="{352FF59E-CA12-4594-AEE6-87AA5FB678F1}" dt="2021-05-25T11:07:20.039" v="162" actId="1076"/>
        <pc:sldMkLst>
          <pc:docMk/>
          <pc:sldMk cId="0" sldId="289"/>
        </pc:sldMkLst>
        <pc:spChg chg="mod">
          <ac:chgData name="Jarvon Carson" userId="f1f62c45-4a19-4f8e-934b-b4c64f876624" providerId="ADAL" clId="{352FF59E-CA12-4594-AEE6-87AA5FB678F1}" dt="2021-05-25T11:07:17.612" v="161" actId="1076"/>
          <ac:spMkLst>
            <pc:docMk/>
            <pc:sldMk cId="0" sldId="289"/>
            <ac:spMk id="406" creationId="{00000000-0000-0000-0000-000000000000}"/>
          </ac:spMkLst>
        </pc:spChg>
        <pc:picChg chg="mod">
          <ac:chgData name="Jarvon Carson" userId="f1f62c45-4a19-4f8e-934b-b4c64f876624" providerId="ADAL" clId="{352FF59E-CA12-4594-AEE6-87AA5FB678F1}" dt="2021-05-25T11:07:20.039" v="162" actId="1076"/>
          <ac:picMkLst>
            <pc:docMk/>
            <pc:sldMk cId="0" sldId="289"/>
            <ac:picMk id="408" creationId="{00000000-0000-0000-0000-000000000000}"/>
          </ac:picMkLst>
        </pc:picChg>
      </pc:sldChg>
      <pc:sldChg chg="modSp mod">
        <pc:chgData name="Jarvon Carson" userId="f1f62c45-4a19-4f8e-934b-b4c64f876624" providerId="ADAL" clId="{352FF59E-CA12-4594-AEE6-87AA5FB678F1}" dt="2021-05-25T11:07:37.221" v="167" actId="1076"/>
        <pc:sldMkLst>
          <pc:docMk/>
          <pc:sldMk cId="0" sldId="290"/>
        </pc:sldMkLst>
        <pc:spChg chg="mod">
          <ac:chgData name="Jarvon Carson" userId="f1f62c45-4a19-4f8e-934b-b4c64f876624" providerId="ADAL" clId="{352FF59E-CA12-4594-AEE6-87AA5FB678F1}" dt="2021-05-25T11:07:37.221" v="167" actId="1076"/>
          <ac:spMkLst>
            <pc:docMk/>
            <pc:sldMk cId="0" sldId="290"/>
            <ac:spMk id="415" creationId="{00000000-0000-0000-0000-000000000000}"/>
          </ac:spMkLst>
        </pc:spChg>
      </pc:sldChg>
      <pc:sldChg chg="modSp mod modNotesTx">
        <pc:chgData name="Jarvon Carson" userId="f1f62c45-4a19-4f8e-934b-b4c64f876624" providerId="ADAL" clId="{352FF59E-CA12-4594-AEE6-87AA5FB678F1}" dt="2021-05-25T11:08:12.806" v="175" actId="1076"/>
        <pc:sldMkLst>
          <pc:docMk/>
          <pc:sldMk cId="0" sldId="291"/>
        </pc:sldMkLst>
        <pc:spChg chg="mod">
          <ac:chgData name="Jarvon Carson" userId="f1f62c45-4a19-4f8e-934b-b4c64f876624" providerId="ADAL" clId="{352FF59E-CA12-4594-AEE6-87AA5FB678F1}" dt="2021-05-25T11:08:12.806" v="175" actId="1076"/>
          <ac:spMkLst>
            <pc:docMk/>
            <pc:sldMk cId="0" sldId="291"/>
            <ac:spMk id="421" creationId="{00000000-0000-0000-0000-000000000000}"/>
          </ac:spMkLst>
        </pc:spChg>
        <pc:picChg chg="mod">
          <ac:chgData name="Jarvon Carson" userId="f1f62c45-4a19-4f8e-934b-b4c64f876624" providerId="ADAL" clId="{352FF59E-CA12-4594-AEE6-87AA5FB678F1}" dt="2021-05-25T11:07:41.066" v="168" actId="1076"/>
          <ac:picMkLst>
            <pc:docMk/>
            <pc:sldMk cId="0" sldId="291"/>
            <ac:picMk id="423" creationId="{00000000-0000-0000-0000-000000000000}"/>
          </ac:picMkLst>
        </pc:picChg>
      </pc:sldChg>
      <pc:sldChg chg="modSp mod">
        <pc:chgData name="Jarvon Carson" userId="f1f62c45-4a19-4f8e-934b-b4c64f876624" providerId="ADAL" clId="{352FF59E-CA12-4594-AEE6-87AA5FB678F1}" dt="2021-05-25T11:14:05.955" v="179" actId="14100"/>
        <pc:sldMkLst>
          <pc:docMk/>
          <pc:sldMk cId="0" sldId="292"/>
        </pc:sldMkLst>
        <pc:spChg chg="mod">
          <ac:chgData name="Jarvon Carson" userId="f1f62c45-4a19-4f8e-934b-b4c64f876624" providerId="ADAL" clId="{352FF59E-CA12-4594-AEE6-87AA5FB678F1}" dt="2021-05-25T11:14:05.955" v="179" actId="14100"/>
          <ac:spMkLst>
            <pc:docMk/>
            <pc:sldMk cId="0" sldId="292"/>
            <ac:spMk id="430" creationId="{00000000-0000-0000-0000-000000000000}"/>
          </ac:spMkLst>
        </pc:spChg>
      </pc:sldChg>
      <pc:sldChg chg="modSp mod">
        <pc:chgData name="Jarvon Carson" userId="f1f62c45-4a19-4f8e-934b-b4c64f876624" providerId="ADAL" clId="{352FF59E-CA12-4594-AEE6-87AA5FB678F1}" dt="2021-05-25T11:14:17.589" v="182" actId="1076"/>
        <pc:sldMkLst>
          <pc:docMk/>
          <pc:sldMk cId="0" sldId="293"/>
        </pc:sldMkLst>
        <pc:spChg chg="mod">
          <ac:chgData name="Jarvon Carson" userId="f1f62c45-4a19-4f8e-934b-b4c64f876624" providerId="ADAL" clId="{352FF59E-CA12-4594-AEE6-87AA5FB678F1}" dt="2021-05-25T11:14:17.589" v="182" actId="1076"/>
          <ac:spMkLst>
            <pc:docMk/>
            <pc:sldMk cId="0" sldId="293"/>
            <ac:spMk id="436" creationId="{00000000-0000-0000-0000-000000000000}"/>
          </ac:spMkLst>
        </pc:spChg>
      </pc:sldChg>
      <pc:sldChg chg="modSp mod">
        <pc:chgData name="Jarvon Carson" userId="f1f62c45-4a19-4f8e-934b-b4c64f876624" providerId="ADAL" clId="{352FF59E-CA12-4594-AEE6-87AA5FB678F1}" dt="2021-05-25T11:14:41.679" v="187" actId="27636"/>
        <pc:sldMkLst>
          <pc:docMk/>
          <pc:sldMk cId="0" sldId="294"/>
        </pc:sldMkLst>
        <pc:spChg chg="mod">
          <ac:chgData name="Jarvon Carson" userId="f1f62c45-4a19-4f8e-934b-b4c64f876624" providerId="ADAL" clId="{352FF59E-CA12-4594-AEE6-87AA5FB678F1}" dt="2021-05-25T11:14:41.679" v="187" actId="27636"/>
          <ac:spMkLst>
            <pc:docMk/>
            <pc:sldMk cId="0" sldId="294"/>
            <ac:spMk id="442" creationId="{00000000-0000-0000-0000-000000000000}"/>
          </ac:spMkLst>
        </pc:spChg>
        <pc:picChg chg="mod">
          <ac:chgData name="Jarvon Carson" userId="f1f62c45-4a19-4f8e-934b-b4c64f876624" providerId="ADAL" clId="{352FF59E-CA12-4594-AEE6-87AA5FB678F1}" dt="2021-05-25T11:14:36.677" v="185" actId="1076"/>
          <ac:picMkLst>
            <pc:docMk/>
            <pc:sldMk cId="0" sldId="294"/>
            <ac:picMk id="443" creationId="{00000000-0000-0000-0000-000000000000}"/>
          </ac:picMkLst>
        </pc:picChg>
      </pc:sldChg>
      <pc:sldChg chg="modSp mod">
        <pc:chgData name="Jarvon Carson" userId="f1f62c45-4a19-4f8e-934b-b4c64f876624" providerId="ADAL" clId="{352FF59E-CA12-4594-AEE6-87AA5FB678F1}" dt="2021-05-25T11:14:54.617" v="190" actId="1076"/>
        <pc:sldMkLst>
          <pc:docMk/>
          <pc:sldMk cId="0" sldId="295"/>
        </pc:sldMkLst>
        <pc:spChg chg="mod">
          <ac:chgData name="Jarvon Carson" userId="f1f62c45-4a19-4f8e-934b-b4c64f876624" providerId="ADAL" clId="{352FF59E-CA12-4594-AEE6-87AA5FB678F1}" dt="2021-05-25T11:14:54.617" v="190" actId="1076"/>
          <ac:spMkLst>
            <pc:docMk/>
            <pc:sldMk cId="0" sldId="295"/>
            <ac:spMk id="448" creationId="{00000000-0000-0000-0000-000000000000}"/>
          </ac:spMkLst>
        </pc:spChg>
        <pc:picChg chg="mod">
          <ac:chgData name="Jarvon Carson" userId="f1f62c45-4a19-4f8e-934b-b4c64f876624" providerId="ADAL" clId="{352FF59E-CA12-4594-AEE6-87AA5FB678F1}" dt="2021-05-25T11:14:47.448" v="188" actId="1076"/>
          <ac:picMkLst>
            <pc:docMk/>
            <pc:sldMk cId="0" sldId="295"/>
            <ac:picMk id="450" creationId="{00000000-0000-0000-0000-000000000000}"/>
          </ac:picMkLst>
        </pc:picChg>
      </pc:sldChg>
      <pc:sldChg chg="modSp mod">
        <pc:chgData name="Jarvon Carson" userId="f1f62c45-4a19-4f8e-934b-b4c64f876624" providerId="ADAL" clId="{352FF59E-CA12-4594-AEE6-87AA5FB678F1}" dt="2021-05-25T11:15:13.288" v="199" actId="1076"/>
        <pc:sldMkLst>
          <pc:docMk/>
          <pc:sldMk cId="0" sldId="296"/>
        </pc:sldMkLst>
        <pc:spChg chg="mod">
          <ac:chgData name="Jarvon Carson" userId="f1f62c45-4a19-4f8e-934b-b4c64f876624" providerId="ADAL" clId="{352FF59E-CA12-4594-AEE6-87AA5FB678F1}" dt="2021-05-25T11:15:13.288" v="199" actId="1076"/>
          <ac:spMkLst>
            <pc:docMk/>
            <pc:sldMk cId="0" sldId="296"/>
            <ac:spMk id="456" creationId="{00000000-0000-0000-0000-000000000000}"/>
          </ac:spMkLst>
        </pc:spChg>
        <pc:spChg chg="mod">
          <ac:chgData name="Jarvon Carson" userId="f1f62c45-4a19-4f8e-934b-b4c64f876624" providerId="ADAL" clId="{352FF59E-CA12-4594-AEE6-87AA5FB678F1}" dt="2021-05-25T11:15:10.147" v="198" actId="1076"/>
          <ac:spMkLst>
            <pc:docMk/>
            <pc:sldMk cId="0" sldId="296"/>
            <ac:spMk id="457" creationId="{00000000-0000-0000-0000-000000000000}"/>
          </ac:spMkLst>
        </pc:spChg>
      </pc:sldChg>
      <pc:sldChg chg="modSp mod">
        <pc:chgData name="Jarvon Carson" userId="f1f62c45-4a19-4f8e-934b-b4c64f876624" providerId="ADAL" clId="{352FF59E-CA12-4594-AEE6-87AA5FB678F1}" dt="2021-05-25T11:15:28.941" v="200" actId="5793"/>
        <pc:sldMkLst>
          <pc:docMk/>
          <pc:sldMk cId="0" sldId="299"/>
        </pc:sldMkLst>
        <pc:spChg chg="mod">
          <ac:chgData name="Jarvon Carson" userId="f1f62c45-4a19-4f8e-934b-b4c64f876624" providerId="ADAL" clId="{352FF59E-CA12-4594-AEE6-87AA5FB678F1}" dt="2021-05-25T11:15:28.941" v="200" actId="5793"/>
          <ac:spMkLst>
            <pc:docMk/>
            <pc:sldMk cId="0" sldId="299"/>
            <ac:spMk id="477" creationId="{00000000-0000-0000-0000-000000000000}"/>
          </ac:spMkLst>
        </pc:spChg>
      </pc:sldChg>
      <pc:sldChg chg="modNotesTx">
        <pc:chgData name="Jarvon Carson" userId="f1f62c45-4a19-4f8e-934b-b4c64f876624" providerId="ADAL" clId="{352FF59E-CA12-4594-AEE6-87AA5FB678F1}" dt="2021-05-24T22:39:00.603" v="83" actId="6549"/>
        <pc:sldMkLst>
          <pc:docMk/>
          <pc:sldMk cId="0" sldId="300"/>
        </pc:sldMkLst>
      </pc:sldChg>
      <pc:sldChg chg="modSp mod">
        <pc:chgData name="Jarvon Carson" userId="f1f62c45-4a19-4f8e-934b-b4c64f876624" providerId="ADAL" clId="{352FF59E-CA12-4594-AEE6-87AA5FB678F1}" dt="2021-05-25T11:15:56.070" v="203" actId="255"/>
        <pc:sldMkLst>
          <pc:docMk/>
          <pc:sldMk cId="0" sldId="301"/>
        </pc:sldMkLst>
        <pc:spChg chg="mod">
          <ac:chgData name="Jarvon Carson" userId="f1f62c45-4a19-4f8e-934b-b4c64f876624" providerId="ADAL" clId="{352FF59E-CA12-4594-AEE6-87AA5FB678F1}" dt="2021-05-25T11:15:56.070" v="203" actId="255"/>
          <ac:spMkLst>
            <pc:docMk/>
            <pc:sldMk cId="0" sldId="301"/>
            <ac:spMk id="492" creationId="{00000000-0000-0000-0000-000000000000}"/>
          </ac:spMkLst>
        </pc:spChg>
        <pc:spChg chg="mod">
          <ac:chgData name="Jarvon Carson" userId="f1f62c45-4a19-4f8e-934b-b4c64f876624" providerId="ADAL" clId="{352FF59E-CA12-4594-AEE6-87AA5FB678F1}" dt="2021-05-25T11:15:46.361" v="202" actId="14100"/>
          <ac:spMkLst>
            <pc:docMk/>
            <pc:sldMk cId="0" sldId="301"/>
            <ac:spMk id="494" creationId="{00000000-0000-0000-0000-000000000000}"/>
          </ac:spMkLst>
        </pc:spChg>
      </pc:sldChg>
      <pc:sldChg chg="modSp mod">
        <pc:chgData name="Jarvon Carson" userId="f1f62c45-4a19-4f8e-934b-b4c64f876624" providerId="ADAL" clId="{352FF59E-CA12-4594-AEE6-87AA5FB678F1}" dt="2021-05-25T11:16:02.057" v="204" actId="255"/>
        <pc:sldMkLst>
          <pc:docMk/>
          <pc:sldMk cId="0" sldId="302"/>
        </pc:sldMkLst>
        <pc:spChg chg="mod">
          <ac:chgData name="Jarvon Carson" userId="f1f62c45-4a19-4f8e-934b-b4c64f876624" providerId="ADAL" clId="{352FF59E-CA12-4594-AEE6-87AA5FB678F1}" dt="2021-05-25T11:16:02.057" v="204" actId="255"/>
          <ac:spMkLst>
            <pc:docMk/>
            <pc:sldMk cId="0" sldId="302"/>
            <ac:spMk id="499" creationId="{00000000-0000-0000-0000-000000000000}"/>
          </ac:spMkLst>
        </pc:spChg>
      </pc:sldChg>
      <pc:sldChg chg="modNotesTx">
        <pc:chgData name="Jarvon Carson" userId="f1f62c45-4a19-4f8e-934b-b4c64f876624" providerId="ADAL" clId="{352FF59E-CA12-4594-AEE6-87AA5FB678F1}" dt="2021-05-24T22:39:05.810" v="84" actId="6549"/>
        <pc:sldMkLst>
          <pc:docMk/>
          <pc:sldMk cId="0" sldId="303"/>
        </pc:sldMkLst>
      </pc:sldChg>
      <pc:sldChg chg="modSp mod modNotesTx">
        <pc:chgData name="Jarvon Carson" userId="f1f62c45-4a19-4f8e-934b-b4c64f876624" providerId="ADAL" clId="{352FF59E-CA12-4594-AEE6-87AA5FB678F1}" dt="2021-05-25T11:16:19.945" v="206" actId="208"/>
        <pc:sldMkLst>
          <pc:docMk/>
          <pc:sldMk cId="0" sldId="304"/>
        </pc:sldMkLst>
        <pc:spChg chg="mod">
          <ac:chgData name="Jarvon Carson" userId="f1f62c45-4a19-4f8e-934b-b4c64f876624" providerId="ADAL" clId="{352FF59E-CA12-4594-AEE6-87AA5FB678F1}" dt="2021-05-25T11:16:19.945" v="206" actId="208"/>
          <ac:spMkLst>
            <pc:docMk/>
            <pc:sldMk cId="0" sldId="304"/>
            <ac:spMk id="517" creationId="{00000000-0000-0000-0000-000000000000}"/>
          </ac:spMkLst>
        </pc:spChg>
      </pc:sldChg>
      <pc:sldChg chg="modNotesTx">
        <pc:chgData name="Jarvon Carson" userId="f1f62c45-4a19-4f8e-934b-b4c64f876624" providerId="ADAL" clId="{352FF59E-CA12-4594-AEE6-87AA5FB678F1}" dt="2021-05-24T22:39:15.921" v="86" actId="6549"/>
        <pc:sldMkLst>
          <pc:docMk/>
          <pc:sldMk cId="0" sldId="305"/>
        </pc:sldMkLst>
      </pc:sldChg>
      <pc:sldChg chg="delSp modSp mod">
        <pc:chgData name="Jarvon Carson" userId="f1f62c45-4a19-4f8e-934b-b4c64f876624" providerId="ADAL" clId="{352FF59E-CA12-4594-AEE6-87AA5FB678F1}" dt="2021-05-24T22:35:22.986" v="43" actId="21"/>
        <pc:sldMkLst>
          <pc:docMk/>
          <pc:sldMk cId="0" sldId="306"/>
        </pc:sldMkLst>
        <pc:picChg chg="del mod">
          <ac:chgData name="Jarvon Carson" userId="f1f62c45-4a19-4f8e-934b-b4c64f876624" providerId="ADAL" clId="{352FF59E-CA12-4594-AEE6-87AA5FB678F1}" dt="2021-05-24T22:35:22.986" v="43" actId="21"/>
          <ac:picMkLst>
            <pc:docMk/>
            <pc:sldMk cId="0" sldId="306"/>
            <ac:picMk id="532" creationId="{00000000-0000-0000-0000-000000000000}"/>
          </ac:picMkLst>
        </pc:picChg>
      </pc:sldChg>
      <pc:sldChg chg="delSp modSp mod">
        <pc:chgData name="Jarvon Carson" userId="f1f62c45-4a19-4f8e-934b-b4c64f876624" providerId="ADAL" clId="{352FF59E-CA12-4594-AEE6-87AA5FB678F1}" dt="2021-05-24T22:34:55.347" v="40" actId="255"/>
        <pc:sldMkLst>
          <pc:docMk/>
          <pc:sldMk cId="0" sldId="307"/>
        </pc:sldMkLst>
        <pc:spChg chg="mod">
          <ac:chgData name="Jarvon Carson" userId="f1f62c45-4a19-4f8e-934b-b4c64f876624" providerId="ADAL" clId="{352FF59E-CA12-4594-AEE6-87AA5FB678F1}" dt="2021-05-24T22:34:55.347" v="40" actId="255"/>
          <ac:spMkLst>
            <pc:docMk/>
            <pc:sldMk cId="0" sldId="307"/>
            <ac:spMk id="537" creationId="{00000000-0000-0000-0000-000000000000}"/>
          </ac:spMkLst>
        </pc:spChg>
        <pc:spChg chg="del">
          <ac:chgData name="Jarvon Carson" userId="f1f62c45-4a19-4f8e-934b-b4c64f876624" providerId="ADAL" clId="{352FF59E-CA12-4594-AEE6-87AA5FB678F1}" dt="2021-05-24T22:34:47.448" v="39" actId="478"/>
          <ac:spMkLst>
            <pc:docMk/>
            <pc:sldMk cId="0" sldId="307"/>
            <ac:spMk id="540" creationId="{00000000-0000-0000-0000-000000000000}"/>
          </ac:spMkLst>
        </pc:spChg>
      </pc:sldChg>
      <pc:sldChg chg="modSp mod modNotesTx">
        <pc:chgData name="Jarvon Carson" userId="f1f62c45-4a19-4f8e-934b-b4c64f876624" providerId="ADAL" clId="{352FF59E-CA12-4594-AEE6-87AA5FB678F1}" dt="2021-05-24T22:39:23.051" v="87" actId="6549"/>
        <pc:sldMkLst>
          <pc:docMk/>
          <pc:sldMk cId="0" sldId="310"/>
        </pc:sldMkLst>
        <pc:picChg chg="mod">
          <ac:chgData name="Jarvon Carson" userId="f1f62c45-4a19-4f8e-934b-b4c64f876624" providerId="ADAL" clId="{352FF59E-CA12-4594-AEE6-87AA5FB678F1}" dt="2021-05-24T22:34:34.103" v="38" actId="1076"/>
          <ac:picMkLst>
            <pc:docMk/>
            <pc:sldMk cId="0" sldId="310"/>
            <ac:picMk id="560" creationId="{00000000-0000-0000-0000-000000000000}"/>
          </ac:picMkLst>
        </pc:picChg>
      </pc:sldChg>
      <pc:sldChg chg="modSp mod">
        <pc:chgData name="Jarvon Carson" userId="f1f62c45-4a19-4f8e-934b-b4c64f876624" providerId="ADAL" clId="{352FF59E-CA12-4594-AEE6-87AA5FB678F1}" dt="2021-05-24T22:34:28.307" v="37" actId="14100"/>
        <pc:sldMkLst>
          <pc:docMk/>
          <pc:sldMk cId="0" sldId="311"/>
        </pc:sldMkLst>
        <pc:picChg chg="mod">
          <ac:chgData name="Jarvon Carson" userId="f1f62c45-4a19-4f8e-934b-b4c64f876624" providerId="ADAL" clId="{352FF59E-CA12-4594-AEE6-87AA5FB678F1}" dt="2021-05-24T22:34:28.307" v="37" actId="14100"/>
          <ac:picMkLst>
            <pc:docMk/>
            <pc:sldMk cId="0" sldId="311"/>
            <ac:picMk id="570" creationId="{00000000-0000-0000-0000-000000000000}"/>
          </ac:picMkLst>
        </pc:picChg>
      </pc:sldChg>
      <pc:sldChg chg="modSp mod">
        <pc:chgData name="Jarvon Carson" userId="f1f62c45-4a19-4f8e-934b-b4c64f876624" providerId="ADAL" clId="{352FF59E-CA12-4594-AEE6-87AA5FB678F1}" dt="2021-05-24T22:34:00.713" v="30" actId="255"/>
        <pc:sldMkLst>
          <pc:docMk/>
          <pc:sldMk cId="0" sldId="312"/>
        </pc:sldMkLst>
        <pc:spChg chg="mod">
          <ac:chgData name="Jarvon Carson" userId="f1f62c45-4a19-4f8e-934b-b4c64f876624" providerId="ADAL" clId="{352FF59E-CA12-4594-AEE6-87AA5FB678F1}" dt="2021-05-24T22:34:00.713" v="30" actId="255"/>
          <ac:spMkLst>
            <pc:docMk/>
            <pc:sldMk cId="0" sldId="312"/>
            <ac:spMk id="575" creationId="{00000000-0000-0000-0000-000000000000}"/>
          </ac:spMkLst>
        </pc:spChg>
      </pc:sldChg>
      <pc:sldChg chg="modSp mod">
        <pc:chgData name="Jarvon Carson" userId="f1f62c45-4a19-4f8e-934b-b4c64f876624" providerId="ADAL" clId="{352FF59E-CA12-4594-AEE6-87AA5FB678F1}" dt="2021-05-24T22:33:46.277" v="29" actId="20577"/>
        <pc:sldMkLst>
          <pc:docMk/>
          <pc:sldMk cId="0" sldId="315"/>
        </pc:sldMkLst>
        <pc:spChg chg="mod">
          <ac:chgData name="Jarvon Carson" userId="f1f62c45-4a19-4f8e-934b-b4c64f876624" providerId="ADAL" clId="{352FF59E-CA12-4594-AEE6-87AA5FB678F1}" dt="2021-05-24T22:33:46.277" v="29" actId="20577"/>
          <ac:spMkLst>
            <pc:docMk/>
            <pc:sldMk cId="0" sldId="315"/>
            <ac:spMk id="593" creationId="{00000000-0000-0000-0000-000000000000}"/>
          </ac:spMkLst>
        </pc:spChg>
      </pc:sldChg>
      <pc:sldChg chg="modNotesTx">
        <pc:chgData name="Jarvon Carson" userId="f1f62c45-4a19-4f8e-934b-b4c64f876624" providerId="ADAL" clId="{352FF59E-CA12-4594-AEE6-87AA5FB678F1}" dt="2021-05-24T22:39:33.361" v="88" actId="6549"/>
        <pc:sldMkLst>
          <pc:docMk/>
          <pc:sldMk cId="0" sldId="319"/>
        </pc:sldMkLst>
      </pc:sldChg>
      <pc:sldChg chg="modSp mod">
        <pc:chgData name="Jarvon Carson" userId="f1f62c45-4a19-4f8e-934b-b4c64f876624" providerId="ADAL" clId="{352FF59E-CA12-4594-AEE6-87AA5FB678F1}" dt="2021-05-24T22:33:28.441" v="28" actId="20577"/>
        <pc:sldMkLst>
          <pc:docMk/>
          <pc:sldMk cId="0" sldId="323"/>
        </pc:sldMkLst>
        <pc:spChg chg="mod">
          <ac:chgData name="Jarvon Carson" userId="f1f62c45-4a19-4f8e-934b-b4c64f876624" providerId="ADAL" clId="{352FF59E-CA12-4594-AEE6-87AA5FB678F1}" dt="2021-05-24T22:33:28.441" v="28" actId="20577"/>
          <ac:spMkLst>
            <pc:docMk/>
            <pc:sldMk cId="0" sldId="323"/>
            <ac:spMk id="657" creationId="{00000000-0000-0000-0000-000000000000}"/>
          </ac:spMkLst>
        </pc:spChg>
      </pc:sldChg>
      <pc:sldChg chg="modSp mod">
        <pc:chgData name="Jarvon Carson" userId="f1f62c45-4a19-4f8e-934b-b4c64f876624" providerId="ADAL" clId="{352FF59E-CA12-4594-AEE6-87AA5FB678F1}" dt="2021-05-24T22:33:13.057" v="27" actId="1076"/>
        <pc:sldMkLst>
          <pc:docMk/>
          <pc:sldMk cId="0" sldId="325"/>
        </pc:sldMkLst>
        <pc:spChg chg="mod">
          <ac:chgData name="Jarvon Carson" userId="f1f62c45-4a19-4f8e-934b-b4c64f876624" providerId="ADAL" clId="{352FF59E-CA12-4594-AEE6-87AA5FB678F1}" dt="2021-05-24T22:33:13.057" v="27" actId="1076"/>
          <ac:spMkLst>
            <pc:docMk/>
            <pc:sldMk cId="0" sldId="325"/>
            <ac:spMk id="670" creationId="{00000000-0000-0000-0000-000000000000}"/>
          </ac:spMkLst>
        </pc:spChg>
      </pc:sldChg>
      <pc:sldChg chg="modSp mod">
        <pc:chgData name="Jarvon Carson" userId="f1f62c45-4a19-4f8e-934b-b4c64f876624" providerId="ADAL" clId="{352FF59E-CA12-4594-AEE6-87AA5FB678F1}" dt="2021-05-24T22:32:38.055" v="25" actId="20577"/>
        <pc:sldMkLst>
          <pc:docMk/>
          <pc:sldMk cId="0" sldId="337"/>
        </pc:sldMkLst>
        <pc:spChg chg="mod">
          <ac:chgData name="Jarvon Carson" userId="f1f62c45-4a19-4f8e-934b-b4c64f876624" providerId="ADAL" clId="{352FF59E-CA12-4594-AEE6-87AA5FB678F1}" dt="2021-05-24T22:32:38.055" v="25" actId="20577"/>
          <ac:spMkLst>
            <pc:docMk/>
            <pc:sldMk cId="0" sldId="337"/>
            <ac:spMk id="754" creationId="{00000000-0000-0000-0000-000000000000}"/>
          </ac:spMkLst>
        </pc:spChg>
        <pc:picChg chg="mod">
          <ac:chgData name="Jarvon Carson" userId="f1f62c45-4a19-4f8e-934b-b4c64f876624" providerId="ADAL" clId="{352FF59E-CA12-4594-AEE6-87AA5FB678F1}" dt="2021-05-24T22:32:35.421" v="24" actId="1076"/>
          <ac:picMkLst>
            <pc:docMk/>
            <pc:sldMk cId="0" sldId="337"/>
            <ac:picMk id="756" creationId="{00000000-0000-0000-0000-000000000000}"/>
          </ac:picMkLst>
        </pc:picChg>
      </pc:sldChg>
      <pc:sldChg chg="addSp modSp new mod">
        <pc:chgData name="Jarvon Carson" userId="f1f62c45-4a19-4f8e-934b-b4c64f876624" providerId="ADAL" clId="{352FF59E-CA12-4594-AEE6-87AA5FB678F1}" dt="2021-05-24T22:35:34.387" v="47" actId="1076"/>
        <pc:sldMkLst>
          <pc:docMk/>
          <pc:sldMk cId="2471640888" sldId="341"/>
        </pc:sldMkLst>
        <pc:picChg chg="add mod">
          <ac:chgData name="Jarvon Carson" userId="f1f62c45-4a19-4f8e-934b-b4c64f876624" providerId="ADAL" clId="{352FF59E-CA12-4594-AEE6-87AA5FB678F1}" dt="2021-05-24T22:35:34.387" v="47" actId="1076"/>
          <ac:picMkLst>
            <pc:docMk/>
            <pc:sldMk cId="2471640888" sldId="341"/>
            <ac:picMk id="2" creationId="{A6EE0F31-4C7B-4CFF-B7D7-18B7131E168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d9e96beab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gd9e96beab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4" name="Google Shape;64;gd9e96beaba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dc92a4b47e_0_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dc92a4b47e_0_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4" name="Google Shape;144;gdc92a4b47e_0_9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dc92a4af49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dc92a4af49_0_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50" name="Google Shape;150;gdc92a4af49_0_1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dc92a4b47e_0_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dc92a4b47e_0_1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59" name="Google Shape;159;gdc92a4b47e_0_10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dc92a4b47e_0_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dc92a4b47e_0_10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69" name="Google Shape;169;gdc92a4b47e_0_10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dc92a4b47e_0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dc92a4b47e_0_1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83" name="Google Shape;183;gdc92a4b47e_0_12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dc92a4b47e_0_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dc92a4b47e_0_1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202" name="Google Shape;202;gdc92a4b47e_0_16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dc92a4b47e_0_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dc92a4b47e_0_1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220" name="Google Shape;220;gdc92a4b47e_0_1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dc92a4b47e_0_2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dc92a4b47e_0_2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6" name="Google Shape;246;gdc92a4b47e_0_24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dc92a4b47e_0_1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dc92a4b47e_0_1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253" name="Google Shape;253;gdc92a4b47e_0_18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dc92a4b47e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272" name="Google Shape;272;gdc92a4b47e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71" name="Google Shape;71;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dc92a4b47e_0_48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281" name="Google Shape;281;gdc92a4b47e_0_4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dc92a4b47e_0_2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8" name="Google Shape;288;gdc92a4b47e_0_2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dc92a4b47e_0_2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4" name="Google Shape;294;gdc92a4b47e_0_2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dc92a4b47e_0_2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0" name="Google Shape;300;gdc92a4b47e_0_2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dc92a4b47e_0_2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7" name="Google Shape;307;gdc92a4b47e_0_2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dc92a4b47e_0_2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13" name="Google Shape;313;gdc92a4b47e_0_2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dc92a4b47e_0_28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322" name="Google Shape;322;gdc92a4b47e_0_2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dc92a4b47e_0_2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5" name="Google Shape;335;gdc92a4b47e_0_2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dc92a4b47e_0_30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345" name="Google Shape;345;gdc92a4b47e_0_3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dc92a4b47e_0_3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7" name="Google Shape;357;gdc92a4b47e_0_3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7" name="Google Shape;7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dc92a4b47e_0_3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67" name="Google Shape;367;gdc92a4b47e_0_3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dc92a4b47e_0_3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77" name="Google Shape;377;gdc92a4b47e_0_3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dc92a4b47e_0_3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86" name="Google Shape;386;gdc92a4b47e_0_3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dc92a4b47e_0_3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95" name="Google Shape;395;gdc92a4b47e_0_3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dc92a4b47e_0_3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404" name="Google Shape;404;gdc92a4b47e_0_3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dc92a4b47e_0_3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13" name="Google Shape;413;gdc92a4b47e_0_3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dc92a4b47e_0_3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419" name="Google Shape;419;gdc92a4b47e_0_3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dc92a4b47e_0_3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28" name="Google Shape;428;gdc92a4b47e_0_3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dc92a4b47e_0_38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34" name="Google Shape;434;gdc92a4b47e_0_3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dc92a4b47e_0_3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40" name="Google Shape;440;gdc92a4b47e_0_3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 name="Google Shape;84;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dc92a4b47e_0_3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46" name="Google Shape;446;gdc92a4b47e_0_3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7b33a2d3e1_0_4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7b33a2d3e1_0_4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54" name="Google Shape;454;g7b33a2d3e1_0_44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d9e96beaba_0_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d9e96beaba_0_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61" name="Google Shape;461;gd9e96beaba_0_6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7b33a2d3e1_0_2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7b33a2d3e1_0_2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7b33a2d3e1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7b33a2d3e1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7b33a2d3e1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7b33a2d3e1_0_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7b33a2d3e1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7b33a2d3e1_0_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7b33a2d3e1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7b33a2d3e1_0_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7b33a2d3e1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7b33a2d3e1_0_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7b33a2d3e1_0_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7b33a2d3e1_0_2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7b33a2d3e1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7b33a2d3e1_0_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7b33a2d3e1_0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7b33a2d3e1_0_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7b33a2d3e1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7b33a2d3e1_0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7b33a2d3e1_0_69: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7b33a2d3e1_0_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7b33a2d3e1_0_7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7b33a2d3e1_0_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7b33a2d3e1_0_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7b33a2d3e1_0_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7b33a2d3e1_0_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7b33a2d3e1_0_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7b33a2d3e1_0_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7b33a2d3e1_0_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7b33a2d3e1_0_9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7b33a2d3e1_0_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7b33a2d3e1_0_10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7b33a2d3e1_0_1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7b33a2d3e1_0_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7b33a2d3e1_0_1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7b33a2d3e1_0_11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7b33a2d3e1_0_1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7b33a2d3e1_0_11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7b33a2d3e1_0_1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7b33a2d3e1_0_4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7b33a2d3e1_0_4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11" name="Google Shape;611;g7b33a2d3e1_0_41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7b33a2d3e1_0_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7b33a2d3e1_0_1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7b33a2d3e1_0_13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7b33a2d3e1_0_1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7b33a2d3e1_0_2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7b33a2d3e1_0_2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7b33a2d3e1_0_26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7b33a2d3e1_0_2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7b33a2d3e1_0_2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7b33a2d3e1_0_2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7b33a2d3e1_0_27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7b33a2d3e1_0_2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dc92a4af49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dc92a4af4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1" name="Google Shape;111;gdc92a4af4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7b33a2d3e1_0_4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7b33a2d3e1_0_4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68" name="Google Shape;668;g7b33a2d3e1_0_4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71</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7b33a2d3e1_0_28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7b33a2d3e1_0_2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7b33a2d3e1_0_28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7b33a2d3e1_0_2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7b33a2d3e1_0_29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7b33a2d3e1_0_2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7b33a2d3e1_0_29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7b33a2d3e1_0_29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7b33a2d3e1_0_30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7b33a2d3e1_0_3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7b33a2d3e1_0_31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7b33a2d3e1_0_3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7b33a2d3e1_0_31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7b33a2d3e1_0_3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7b33a2d3e1_0_32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7b33a2d3e1_0_3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7b33a2d3e1_0_43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7b33a2d3e1_0_4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3" name="Google Shape;123;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7b33a2d3e1_0_32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7b33a2d3e1_0_3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7b33a2d3e1_0_4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7b33a2d3e1_0_4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45" name="Google Shape;745;g7b33a2d3e1_0_43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82</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9" name="Google Shape;759;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760" name="Google Shape;760;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6" name="Google Shape;766;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767" name="Google Shape;767;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73" name="Google Shape;77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dc92a4b47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dc92a4b47e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34" name="Google Shape;134;gdc92a4b47e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sz="6600" b="1" i="0">
                <a:solidFill>
                  <a:srgbClr val="005CB8"/>
                </a:solidFill>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 name="Google Shape;14;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888888"/>
              </a:buClr>
              <a:buSzPts val="2800"/>
              <a:buNone/>
              <a:defRPr>
                <a:solidFill>
                  <a:srgbClr val="888888"/>
                </a:solidFill>
              </a:defRPr>
            </a:lvl1pPr>
            <a:lvl2pPr lvl="1" algn="ctr">
              <a:spcBef>
                <a:spcPts val="1800"/>
              </a:spcBef>
              <a:spcAft>
                <a:spcPts val="0"/>
              </a:spcAft>
              <a:buClr>
                <a:srgbClr val="888888"/>
              </a:buClr>
              <a:buSzPts val="2800"/>
              <a:buNone/>
              <a:defRPr>
                <a:solidFill>
                  <a:srgbClr val="888888"/>
                </a:solidFill>
              </a:defRPr>
            </a:lvl2pPr>
            <a:lvl3pPr lvl="2" algn="ctr">
              <a:spcBef>
                <a:spcPts val="1800"/>
              </a:spcBef>
              <a:spcAft>
                <a:spcPts val="0"/>
              </a:spcAft>
              <a:buClr>
                <a:srgbClr val="888888"/>
              </a:buClr>
              <a:buSzPts val="2800"/>
              <a:buNone/>
              <a:defRPr>
                <a:solidFill>
                  <a:srgbClr val="888888"/>
                </a:solidFill>
              </a:defRPr>
            </a:lvl3pPr>
            <a:lvl4pPr lvl="3" algn="ctr">
              <a:spcBef>
                <a:spcPts val="1800"/>
              </a:spcBef>
              <a:spcAft>
                <a:spcPts val="0"/>
              </a:spcAft>
              <a:buClr>
                <a:srgbClr val="888888"/>
              </a:buClr>
              <a:buSzPts val="2800"/>
              <a:buNone/>
              <a:defRPr>
                <a:solidFill>
                  <a:srgbClr val="888888"/>
                </a:solidFill>
              </a:defRPr>
            </a:lvl4pPr>
            <a:lvl5pPr lvl="4" algn="ctr">
              <a:spcBef>
                <a:spcPts val="1800"/>
              </a:spcBef>
              <a:spcAft>
                <a:spcPts val="0"/>
              </a:spcAft>
              <a:buClr>
                <a:srgbClr val="888888"/>
              </a:buClr>
              <a:buSzPts val="2800"/>
              <a:buNone/>
              <a:defRPr>
                <a:solidFill>
                  <a:srgbClr val="888888"/>
                </a:solidFill>
              </a:defRPr>
            </a:lvl5pPr>
            <a:lvl6pPr lvl="5" algn="ctr">
              <a:spcBef>
                <a:spcPts val="18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11"/>
          <p:cNvSpPr txBox="1">
            <a:spLocks noGrp="1"/>
          </p:cNvSpPr>
          <p:nvPr>
            <p:ph type="body" idx="1"/>
          </p:nvPr>
        </p:nvSpPr>
        <p:spPr>
          <a:xfrm rot="5400000">
            <a:off x="2080418" y="203220"/>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
        <p:cNvGrpSpPr/>
        <p:nvPr/>
      </p:nvGrpSpPr>
      <p:grpSpPr>
        <a:xfrm>
          <a:off x="0" y="0"/>
          <a:ext cx="0" cy="0"/>
          <a:chOff x="0" y="0"/>
          <a:chExt cx="0" cy="0"/>
        </a:xfrm>
      </p:grpSpPr>
      <p:grpSp>
        <p:nvGrpSpPr>
          <p:cNvPr id="49" name="Google Shape;49;p13"/>
          <p:cNvGrpSpPr/>
          <p:nvPr/>
        </p:nvGrpSpPr>
        <p:grpSpPr>
          <a:xfrm>
            <a:off x="625966" y="399168"/>
            <a:ext cx="999312" cy="1332416"/>
            <a:chOff x="348199" y="179450"/>
            <a:chExt cx="1116300" cy="1116300"/>
          </a:xfrm>
        </p:grpSpPr>
        <p:sp>
          <p:nvSpPr>
            <p:cNvPr id="50" name="Google Shape;50;p13"/>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13"/>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13"/>
          <p:cNvSpPr txBox="1">
            <a:spLocks noGrp="1"/>
          </p:cNvSpPr>
          <p:nvPr>
            <p:ph type="title"/>
          </p:nvPr>
        </p:nvSpPr>
        <p:spPr>
          <a:xfrm>
            <a:off x="1303800" y="798100"/>
            <a:ext cx="7030500" cy="1332300"/>
          </a:xfrm>
          <a:prstGeom prst="rect">
            <a:avLst/>
          </a:prstGeom>
        </p:spPr>
        <p:txBody>
          <a:bodyPr spcFirstLastPara="1" wrap="square" lIns="91425" tIns="45700" rIns="91425" bIns="45700"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3" name="Google Shape;53;p13"/>
          <p:cNvSpPr txBox="1">
            <a:spLocks noGrp="1"/>
          </p:cNvSpPr>
          <p:nvPr>
            <p:ph type="body" idx="1"/>
          </p:nvPr>
        </p:nvSpPr>
        <p:spPr>
          <a:xfrm>
            <a:off x="1303800" y="2653400"/>
            <a:ext cx="7030500" cy="3388800"/>
          </a:xfrm>
          <a:prstGeom prst="rect">
            <a:avLst/>
          </a:prstGeom>
        </p:spPr>
        <p:txBody>
          <a:bodyPr spcFirstLastPara="1" wrap="square" lIns="91425" tIns="45700" rIns="91425" bIns="45700" anchor="t" anchorCtr="0">
            <a:noAutofit/>
          </a:bodyPr>
          <a:lstStyle>
            <a:lvl1pPr marL="457200" lvl="0" indent="-406400" rtl="0">
              <a:spcBef>
                <a:spcPts val="0"/>
              </a:spcBef>
              <a:spcAft>
                <a:spcPts val="0"/>
              </a:spcAft>
              <a:buSzPts val="2800"/>
              <a:buChar char="•"/>
              <a:defRPr/>
            </a:lvl1pPr>
            <a:lvl2pPr marL="914400" lvl="1" indent="-406400" rtl="0">
              <a:spcBef>
                <a:spcPts val="1800"/>
              </a:spcBef>
              <a:spcAft>
                <a:spcPts val="0"/>
              </a:spcAft>
              <a:buSzPts val="2800"/>
              <a:buChar char="–"/>
              <a:defRPr/>
            </a:lvl2pPr>
            <a:lvl3pPr marL="1371600" lvl="2" indent="-406400" rtl="0">
              <a:spcBef>
                <a:spcPts val="1800"/>
              </a:spcBef>
              <a:spcAft>
                <a:spcPts val="0"/>
              </a:spcAft>
              <a:buSzPts val="2800"/>
              <a:buChar char="•"/>
              <a:defRPr/>
            </a:lvl3pPr>
            <a:lvl4pPr marL="1828800" lvl="3" indent="-406400" rtl="0">
              <a:spcBef>
                <a:spcPts val="1800"/>
              </a:spcBef>
              <a:spcAft>
                <a:spcPts val="0"/>
              </a:spcAft>
              <a:buSzPts val="2800"/>
              <a:buChar char="–"/>
              <a:defRPr/>
            </a:lvl4pPr>
            <a:lvl5pPr marL="2286000" lvl="4" indent="-406400" rtl="0">
              <a:spcBef>
                <a:spcPts val="1800"/>
              </a:spcBef>
              <a:spcAft>
                <a:spcPts val="0"/>
              </a:spcAft>
              <a:buSzPts val="2800"/>
              <a:buChar char="»"/>
              <a:defRPr/>
            </a:lvl5pPr>
            <a:lvl6pPr marL="2743200" lvl="5" indent="-355600" rtl="0">
              <a:spcBef>
                <a:spcPts val="18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54" name="Google Shape;54;p13"/>
          <p:cNvSpPr txBox="1">
            <a:spLocks noGrp="1"/>
          </p:cNvSpPr>
          <p:nvPr>
            <p:ph type="sldNum" idx="12"/>
          </p:nvPr>
        </p:nvSpPr>
        <p:spPr>
          <a:xfrm>
            <a:off x="8451046" y="6315968"/>
            <a:ext cx="548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628650" y="366184"/>
            <a:ext cx="7886700" cy="13251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7" name="Google Shape;57;p14"/>
          <p:cNvSpPr txBox="1">
            <a:spLocks noGrp="1"/>
          </p:cNvSpPr>
          <p:nvPr>
            <p:ph type="body" idx="1"/>
          </p:nvPr>
        </p:nvSpPr>
        <p:spPr>
          <a:xfrm>
            <a:off x="628650" y="1826684"/>
            <a:ext cx="7886700" cy="4349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800"/>
              </a:spcBef>
              <a:spcAft>
                <a:spcPts val="0"/>
              </a:spcAft>
              <a:buClr>
                <a:schemeClr val="dk1"/>
              </a:buClr>
              <a:buSzPts val="1800"/>
              <a:buChar char="–"/>
              <a:defRPr/>
            </a:lvl2pPr>
            <a:lvl3pPr marL="1371600" lvl="2" indent="-342900" algn="l" rtl="0">
              <a:lnSpc>
                <a:spcPct val="90000"/>
              </a:lnSpc>
              <a:spcBef>
                <a:spcPts val="1800"/>
              </a:spcBef>
              <a:spcAft>
                <a:spcPts val="0"/>
              </a:spcAft>
              <a:buClr>
                <a:schemeClr val="dk1"/>
              </a:buClr>
              <a:buSzPts val="1800"/>
              <a:buChar char="•"/>
              <a:defRPr/>
            </a:lvl3pPr>
            <a:lvl4pPr marL="1828800" lvl="3" indent="-342900" algn="l" rtl="0">
              <a:lnSpc>
                <a:spcPct val="90000"/>
              </a:lnSpc>
              <a:spcBef>
                <a:spcPts val="1800"/>
              </a:spcBef>
              <a:spcAft>
                <a:spcPts val="0"/>
              </a:spcAft>
              <a:buClr>
                <a:schemeClr val="dk1"/>
              </a:buClr>
              <a:buSzPts val="1800"/>
              <a:buChar char="–"/>
              <a:defRPr/>
            </a:lvl4pPr>
            <a:lvl5pPr marL="2286000" lvl="4" indent="-342900" algn="l" rtl="0">
              <a:lnSpc>
                <a:spcPct val="90000"/>
              </a:lnSpc>
              <a:spcBef>
                <a:spcPts val="1800"/>
              </a:spcBef>
              <a:spcAft>
                <a:spcPts val="0"/>
              </a:spcAft>
              <a:buClr>
                <a:schemeClr val="dk1"/>
              </a:buClr>
              <a:buSzPts val="1800"/>
              <a:buChar char="»"/>
              <a:defRPr/>
            </a:lvl5pPr>
            <a:lvl6pPr marL="2743200" lvl="5" indent="-342900" algn="l" rtl="0">
              <a:lnSpc>
                <a:spcPct val="90000"/>
              </a:lnSpc>
              <a:spcBef>
                <a:spcPts val="18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8" name="Google Shape;58;p14"/>
          <p:cNvSpPr txBox="1">
            <a:spLocks noGrp="1"/>
          </p:cNvSpPr>
          <p:nvPr>
            <p:ph type="dt" idx="10"/>
          </p:nvPr>
        </p:nvSpPr>
        <p:spPr>
          <a:xfrm>
            <a:off x="628650" y="6356351"/>
            <a:ext cx="2057400" cy="366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 name="Google Shape;59;p14"/>
          <p:cNvSpPr txBox="1">
            <a:spLocks noGrp="1"/>
          </p:cNvSpPr>
          <p:nvPr>
            <p:ph type="ftr" idx="11"/>
          </p:nvPr>
        </p:nvSpPr>
        <p:spPr>
          <a:xfrm>
            <a:off x="3028950" y="6356351"/>
            <a:ext cx="3086100" cy="366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 name="Google Shape;60;p14"/>
          <p:cNvSpPr txBox="1">
            <a:spLocks noGrp="1"/>
          </p:cNvSpPr>
          <p:nvPr>
            <p:ph type="sldNum" idx="12"/>
          </p:nvPr>
        </p:nvSpPr>
        <p:spPr>
          <a:xfrm>
            <a:off x="6457950" y="6356351"/>
            <a:ext cx="2057400" cy="3660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 name="Google Shape;20;p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1" name="Google Shape;21;p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42500"/>
              </a:lnSpc>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 name="Google Shape;24;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rgbClr val="888888"/>
              </a:buClr>
              <a:buSzPts val="2000"/>
              <a:buNone/>
              <a:defRPr sz="2000">
                <a:solidFill>
                  <a:srgbClr val="888888"/>
                </a:solidFill>
              </a:defRPr>
            </a:lvl1pPr>
            <a:lvl2pPr marL="914400" lvl="1" indent="-228600" algn="l">
              <a:spcBef>
                <a:spcPts val="1800"/>
              </a:spcBef>
              <a:spcAft>
                <a:spcPts val="0"/>
              </a:spcAft>
              <a:buClr>
                <a:srgbClr val="888888"/>
              </a:buClr>
              <a:buSzPts val="1800"/>
              <a:buNone/>
              <a:defRPr sz="1800">
                <a:solidFill>
                  <a:srgbClr val="888888"/>
                </a:solidFill>
              </a:defRPr>
            </a:lvl2pPr>
            <a:lvl3pPr marL="1371600" lvl="2" indent="-228600" algn="l">
              <a:spcBef>
                <a:spcPts val="1800"/>
              </a:spcBef>
              <a:spcAft>
                <a:spcPts val="0"/>
              </a:spcAft>
              <a:buClr>
                <a:srgbClr val="888888"/>
              </a:buClr>
              <a:buSzPts val="1600"/>
              <a:buNone/>
              <a:defRPr sz="1600">
                <a:solidFill>
                  <a:srgbClr val="888888"/>
                </a:solidFill>
              </a:defRPr>
            </a:lvl3pPr>
            <a:lvl4pPr marL="1828800" lvl="3" indent="-228600" algn="l">
              <a:spcBef>
                <a:spcPts val="1800"/>
              </a:spcBef>
              <a:spcAft>
                <a:spcPts val="0"/>
              </a:spcAft>
              <a:buClr>
                <a:srgbClr val="888888"/>
              </a:buClr>
              <a:buSzPts val="1400"/>
              <a:buNone/>
              <a:defRPr sz="1400">
                <a:solidFill>
                  <a:srgbClr val="888888"/>
                </a:solidFill>
              </a:defRPr>
            </a:lvl4pPr>
            <a:lvl5pPr marL="2286000" lvl="4" indent="-228600" algn="l">
              <a:spcBef>
                <a:spcPts val="1800"/>
              </a:spcBef>
              <a:spcAft>
                <a:spcPts val="0"/>
              </a:spcAft>
              <a:buClr>
                <a:srgbClr val="888888"/>
              </a:buClr>
              <a:buSzPts val="1400"/>
              <a:buNone/>
              <a:defRPr sz="1400">
                <a:solidFill>
                  <a:srgbClr val="888888"/>
                </a:solidFill>
              </a:defRPr>
            </a:lvl5pPr>
            <a:lvl6pPr marL="2743200" lvl="5" indent="-228600" algn="l">
              <a:spcBef>
                <a:spcPts val="180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8" name="Google Shape;28;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9" name="Google Shape;29;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0" name="Google Shape;30;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0"/>
              </a:spcBef>
              <a:spcAft>
                <a:spcPts val="0"/>
              </a:spcAft>
              <a:buClr>
                <a:schemeClr val="dk1"/>
              </a:buClr>
              <a:buSzPts val="3200"/>
              <a:buChar char="•"/>
              <a:defRPr sz="3200"/>
            </a:lvl1pPr>
            <a:lvl2pPr marL="914400" lvl="1" indent="-406400" algn="l">
              <a:spcBef>
                <a:spcPts val="1800"/>
              </a:spcBef>
              <a:spcAft>
                <a:spcPts val="0"/>
              </a:spcAft>
              <a:buClr>
                <a:schemeClr val="dk1"/>
              </a:buClr>
              <a:buSzPts val="2800"/>
              <a:buChar char="–"/>
              <a:defRPr sz="2800"/>
            </a:lvl2pPr>
            <a:lvl3pPr marL="1371600" lvl="2" indent="-381000" algn="l">
              <a:spcBef>
                <a:spcPts val="1800"/>
              </a:spcBef>
              <a:spcAft>
                <a:spcPts val="0"/>
              </a:spcAft>
              <a:buClr>
                <a:schemeClr val="dk1"/>
              </a:buClr>
              <a:buSzPts val="2400"/>
              <a:buChar char="•"/>
              <a:defRPr sz="2400"/>
            </a:lvl3pPr>
            <a:lvl4pPr marL="1828800" lvl="3" indent="-355600" algn="l">
              <a:spcBef>
                <a:spcPts val="1800"/>
              </a:spcBef>
              <a:spcAft>
                <a:spcPts val="0"/>
              </a:spcAft>
              <a:buClr>
                <a:schemeClr val="dk1"/>
              </a:buClr>
              <a:buSzPts val="2000"/>
              <a:buChar char="–"/>
              <a:defRPr sz="2000"/>
            </a:lvl4pPr>
            <a:lvl5pPr marL="2286000" lvl="4" indent="-355600" algn="l">
              <a:spcBef>
                <a:spcPts val="1800"/>
              </a:spcBef>
              <a:spcAft>
                <a:spcPts val="0"/>
              </a:spcAft>
              <a:buClr>
                <a:schemeClr val="dk1"/>
              </a:buClr>
              <a:buSzPts val="2000"/>
              <a:buChar char="»"/>
              <a:defRPr sz="2000"/>
            </a:lvl5pPr>
            <a:lvl6pPr marL="2743200" lvl="5" indent="-355600" algn="l">
              <a:spcBef>
                <a:spcPts val="18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7" name="Google Shape;3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
        <p:cNvGrpSpPr/>
        <p:nvPr/>
      </p:nvGrpSpPr>
      <p:grpSpPr>
        <a:xfrm>
          <a:off x="0" y="0"/>
          <a:ext cx="0" cy="0"/>
          <a:chOff x="0" y="0"/>
          <a:chExt cx="0" cy="0"/>
        </a:xfrm>
      </p:grpSpPr>
      <p:sp>
        <p:nvSpPr>
          <p:cNvPr id="39" name="Google Shape;39;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1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1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1" name="Google Shape;41;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86363"/>
              </a:lnSpc>
              <a:spcBef>
                <a:spcPts val="0"/>
              </a:spcBef>
              <a:spcAft>
                <a:spcPts val="0"/>
              </a:spcAft>
              <a:buSzPts val="1400"/>
              <a:buNone/>
              <a:defRPr sz="6600" b="1" i="0" u="none" strike="noStrike" cap="none">
                <a:solidFill>
                  <a:srgbClr val="005CB8"/>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228600" y="2055038"/>
            <a:ext cx="8229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1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ferrarini@lindenwood.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dontchangethislink.peardeckmagic.zone?eyJ0eXBlIjoiZnJlZWhhbmREcmF3aW5nIiwiZHJhZ2dhYmxlcyI6W3siaWQiOiJkcmFnZ2FibGUwIiwidHlwZSI6Imljb24iLCJpY29uIjp7ImlkIjoiZGVmYXVsdC1jaXJjbGUifSwiY29sb3IiOiIjRDUxRDI4In1dLCJkcmFnZ2FibGVTaXplIjoxMi41NSwiZW1iZWRkYWJsZVVybCI6Imh0dHBzOi8vIiwiYW5zd2VycyI6W119pearId=magic-pear-shape-identifier"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http://dontchangethislink.peardeckmagic.zone?eyJ0eXBlIjoiZ29vZ2xlLXNsaWRlcy1hZGRvbi1yZXNwb25zZS1mb290ZXIiLCJsYXN0RWRpdGVkQnkiOiIxMTIyMzUwNDIwMzcyNjQzMjgzNzAiLCJwcmVzZW50YXRpb25JZCI6IjFkU05SczRHU0tldHVxOTBUYi1QeUc3ZWN1THpfdzBYcDhobGVuakY1RmNnIiwiY29udGVudElkIjoiY3VzdG9tLXJlc3BvbnNlLWZyZWVoYW5kRHJhd2luZyIsInNsaWRlSWQiOiJnZGM5MmE0YWY0OV8wXzE3IiwiY29udGVudEluc3RhbmNlSWQiOiIxZFNOUnM0R1NLZXR1cTkwVGItUHlHN2VjdUx6X3cwWHA4aGxlbmpGNUZjZy9kZjcyMWRlMC02MmMxLTQyMjQtYmUxMy0yYzNjZmViMDJkYTYifQ==pearId=magic-pear-metadata-identifier" TargetMode="Externa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hyperlink" Target="http://dontchangethislink.peardeckmagic.zone?eyJ0eXBlIjoiZ29vZ2xlLXNsaWRlcy1hZGRvbi1yZXNwb25zZS1mb290ZXIiLCJsYXN0RWRpdGVkQnkiOiIxMTIyMzUwNDIwMzcyNjQzMjgzNzAiLCJwcmVzZW50YXRpb25JZCI6IjFkU05SczRHU0tldHVxOTBUYi1QeUc3ZWN1THpfdzBYcDhobGVuakY1RmNnIiwiY29udGVudElkIjoiY3VzdG9tLXJlc3BvbnNlLWZyZWVoYW5kRHJhd2luZyIsInNsaWRlSWQiOiJnZGM5MmE0YjQ3ZV8wXzEwMSIsImNvbnRlbnRJbnN0YW5jZUlkIjoiMWRTTlJzNEdTS2V0dXE5MFRiLVB5RzdlY3VMel93MFhwOGhsZW5qRjVGY2cvNTZlMzQ0NzAtYTVjYy00NWY0LWEwMDAtNDIwYWNjOTk1OWMyIn0=pearId=magic-pear-metadata-identifier" TargetMode="External"/><Relationship Id="rId5" Type="http://schemas.openxmlformats.org/officeDocument/2006/relationships/image" Target="../media/image11.png"/><Relationship Id="rId4" Type="http://schemas.openxmlformats.org/officeDocument/2006/relationships/hyperlink" Target="http://dontchangethislink.peardeckmagic.zone?eyJ0eXBlIjoiZnJlZWhhbmREcmF3aW5nIiwiZHJhZ2dhYmxlcyI6W3siaWQiOiJkcmFnZ2FibGUwIiwidHlwZSI6Imljb24iLCJpY29uIjp7ImlkIjoiZGVmYXVsdC1jaXJjbGUifSwiY29sb3IiOiIjRDUxRDI4In1dLCJkcmFnZ2FibGVTaXplIjoxMi41NSwiZW1iZWRkYWJsZVVybCI6Imh0dHBzOi8vIiwiYW5zd2VycyI6W119pearId=magic-pear-shape-identifie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hyperlink" Target="http://dontchangethislink.peardeckmagic.zone?eyJ0eXBlIjoiZ29vZ2xlLXNsaWRlcy1hZGRvbi1yZXNwb25zZS1mb290ZXIiLCJsYXN0RWRpdGVkQnkiOiIxMTIyMzUwNDIwMzcyNjQzMjgzNzAiLCJwcmVzZW50YXRpb25JZCI6IjFkU05SczRHU0tldHVxOTBUYi1QeUc3ZWN1THpfdzBYcDhobGVuakY1RmNnIiwiY29udGVudElkIjoiY3VzdG9tLXJlc3BvbnNlLWZyZWVoYW5kRHJhd2luZyIsInNsaWRlSWQiOiJnZGM5MmE0YjQ3ZV8wXzEwMSIsImNvbnRlbnRJbnN0YW5jZUlkIjoiMWRTTlJzNEdTS2V0dXE5MFRiLVB5RzdlY3VMel93MFhwOGhsZW5qRjVGY2cvNTZlMzQ0NzAtYTVjYy00NWY0LWEwMDAtNDIwYWNjOTk1OWMyIn0=pearId=magic-pear-metadata-identifie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hyperlink" Target="http://dontchangethislink.peardeckmagic.zone?eyJ0eXBlIjoiZ29vZ2xlLXNsaWRlcy1hZGRvbi1yZXNwb25zZS1mb290ZXIiLCJsYXN0RWRpdGVkQnkiOiIxMTIyMzUwNDIwMzcyNjQzMjgzNzAiLCJwcmVzZW50YXRpb25JZCI6IjFkU05SczRHU0tldHVxOTBUYi1QeUc3ZWN1THpfdzBYcDhobGVuakY1RmNnIiwiY29udGVudElkIjoiY3VzdG9tLXJlc3BvbnNlLWZyZWVoYW5kRHJhd2luZyIsInNsaWRlSWQiOiJnZGM5MmE0YjQ3ZV8wXzEwMSIsImNvbnRlbnRJbnN0YW5jZUlkIjoiMWRTTlJzNEdTS2V0dXE5MFRiLVB5RzdlY3VMel93MFhwOGhsZW5qRjVGY2cvNTZlMzQ0NzAtYTVjYy00NWY0LWEwMDAtNDIwYWNjOTk1OWMyIn0=pearId=magic-pear-metadata-identifier" TargetMode="External"/><Relationship Id="rId5" Type="http://schemas.openxmlformats.org/officeDocument/2006/relationships/image" Target="../media/image11.png"/><Relationship Id="rId4" Type="http://schemas.openxmlformats.org/officeDocument/2006/relationships/hyperlink" Target="http://dontchangethislink.peardeckmagic.zone?eyJ0eXBlIjoiZnJlZWhhbmREcmF3aW5nIiwiZHJhZ2dhYmxlcyI6W3siaWQiOiJkcmFnZ2FibGUwIiwidHlwZSI6Imljb24iLCJpY29uIjp7ImlkIjoiZGVmYXVsdC1jaXJjbGUifSwiY29sb3IiOiIjRDUxRDI4In1dLCJkcmFnZ2FibGVTaXplIjoxMi41NSwiZW1iZWRkYWJsZVVybCI6Imh0dHBzOi8vIiwiYW5zd2VycyI6W119pearId=magic-pear-shape-identifier"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0.jpg"/><Relationship Id="rId4" Type="http://schemas.openxmlformats.org/officeDocument/2006/relationships/hyperlink" Target="http://dontchangethislink.peardeckmagic.zone?eyJ0eXBlIjoiZ29vZ2xlLXNsaWRlcy1hZGRvbi1yZXNwb25zZS1mb290ZXIiLCJsYXN0RWRpdGVkQnkiOiIxMTIyMzUwNDIwMzcyNjQzMjgzNzAiLCJwcmVzZW50YXRpb25JZCI6IjFkU05SczRHU0tldHVxOTBUYi1QeUc3ZWN1THpfdzBYcDhobGVuakY1RmNnIiwiY29udGVudElkIjoiY3VzdG9tLXJlc3BvbnNlLWZyZWVoYW5kRHJhd2luZyIsInNsaWRlSWQiOiJnZGM5MmE0YjQ3ZV8wXzEwMSIsImNvbnRlbnRJbnN0YW5jZUlkIjoiMWRTTlJzNEdTS2V0dXE5MFRiLVB5RzdlY3VMel93MFhwOGhsZW5qRjVGY2cvNTZlMzQ0NzAtYTVjYy00NWY0LWEwMDAtNDIwYWNjOTk1OWMyIn0=pearId=magic-pear-metadata-identifier"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hyperlink" Target="http://dontchangethislink.peardeckmagic.zone?eyJ0eXBlIjoiZ29vZ2xlLXNsaWRlcy1hZGRvbi1yZXNwb25zZS1mb290ZXIiLCJsYXN0RWRpdGVkQnkiOiIxMTIyMzUwNDIwMzcyNjQzMjgzNzAiLCJwcmVzZW50YXRpb25JZCI6IjFkU05SczRHU0tldHVxOTBUYi1QeUc3ZWN1THpfdzBYcDhobGVuakY1RmNnIiwiY29udGVudElkIjoiY3VzdG9tLXJlc3BvbnNlLWZyZWVoYW5kRHJhd2luZyIsInNsaWRlSWQiOiJnZGM5MmE0YjQ3ZV8wXzEwMSIsImNvbnRlbnRJbnN0YW5jZUlkIjoiMWRTTlJzNEdTS2V0dXE5MFRiLVB5RzdlY3VMel93MFhwOGhsZW5qRjVGY2cvNTZlMzQ0NzAtYTVjYy00NWY0LWEwMDAtNDIwYWNjOTk1OWMyIn0=pearId=magic-pear-metadata-identifier"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hyperlink" Target="http://dontchangethislink.peardeckmagic.zone?eyJ0eXBlIjoiZ29vZ2xlLXNsaWRlcy1hZGRvbi1yZXNwb25zZS1mb290ZXIiLCJsYXN0RWRpdGVkQnkiOiIxMTIyMzUwNDIwMzcyNjQzMjgzNzAiLCJwcmVzZW50YXRpb25JZCI6IjFkU05SczRHU0tldHVxOTBUYi1QeUc3ZWN1THpfdzBYcDhobGVuakY1RmNnIiwiY29udGVudElkIjoiY3VzdG9tLXJlc3BvbnNlLWZyZWVoYW5kRHJhd2luZyIsInNsaWRlSWQiOiJnZGM5MmE0YjQ3ZV8wXzEwMSIsImNvbnRlbnRJbnN0YW5jZUlkIjoiMWRTTlJzNEdTS2V0dXE5MFRiLVB5RzdlY3VMel93MFhwOGhsZW5qRjVGY2cvNTZlMzQ0NzAtYTVjYy00NWY0LWEwMDAtNDIwYWNjOTk1OWMyIn0=pearId=magic-pear-metadata-identifie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http://dontchangethislink.peardeckmagic.zone?eyJ0eXBlIjoiZ29vZ2xlLXNsaWRlcy1hZGRvbi1yZXNwb25zZS1mb290ZXIiLCJsYXN0RWRpdGVkQnkiOiIxMTIyMzUwNDIwMzcyNjQzMjgzNzAiLCJwcmVzZW50YXRpb25JZCI6IjEyTUhvRFpZcjFWY0ZRMG1BU0VDTmNTcTh1bW1BcjhlYzN2SHI0N2ZVMGNnIiwiY29udGVudElkIjoiY3VzdG9tLXJlc3BvbnNlLW11bHRpcGxlQ2hvaWNlIiwic2xpZGVJZCI6InA2IiwiY29udGVudEluc3RhbmNlSWQiOiIxMk1Ib0RaWXIxVmNGUTBtQVNFQ05jU3E4dW1tQXI4ZWMzdkhyNDdmVTBjZy8yNmU1MDU1OS1iZmNmLTRlMGEtYjhjMC00MzU3NTY1ZTVmMDYifQ==pearId=magic-pear-metadata-identifier" TargetMode="External"/><Relationship Id="rId5" Type="http://schemas.openxmlformats.org/officeDocument/2006/relationships/image" Target="../media/image15.png"/><Relationship Id="rId4" Type="http://schemas.openxmlformats.org/officeDocument/2006/relationships/hyperlink" Target="http://dontchangethislink.peardeckmagic.zone?eyJ0eXBlIjoibXVsdGlwbGVDaG9pY2UiLCJkcmFnZ2FibGVzIjpbeyJpZCI6ImRyYWdnYWJsZTAiLCJ0eXBlIjoiaWNvbiIsImljb24iOnsiaWQiOiJkZWZhdWx0LWNpcmNsZSJ9LCJjb2xvciI6IiNENTFEMjgifV0sImRyYWdnYWJsZVNpemUiOjEyLjU1LCJlbWJlZGRhYmxlVXJsIjoiaHR0cHM6Ly8iLCJhbnN3ZXJzIjpbIkkgZG9u4oCZdC4gVGhlIEZlZCBkb2VzLiIsIlVzaW5nIGN1cnJlbmN5IGZvciBjYXNoIHRyYW5zYWN0aW9ucy4iLCJCeSBwbGFjaW5nIGRlcG9zaXRzIGludG8gYmFua3MuIiwiVXNpbmcgQml0Y29pbiBvciBhbm90aGVyIGNyeXB0b2N1cnJlbmN5IHRvIGJ1eSBhbmQgc2VsbC4iXX0=pearId=magic-pear-shape-identifier"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TIyMzUwNDIwMzcyNjQzMjgzNzAiLCJwcmVzZW50YXRpb25JZCI6IjEyTUhvRFpZcjFWY0ZRMG1BU0VDTmNTcTh1bW1BcjhlYzN2SHI0N2ZVMGNnIiwiY29udGVudElkIjoiY3VzdG9tLXJlc3BvbnNlLW11bHRpcGxlQ2hvaWNlIiwic2xpZGVJZCI6InA2IiwiY29udGVudEluc3RhbmNlSWQiOiIxMk1Ib0RaWXIxVmNGUTBtQVNFQ05jU3E4dW1tQXI4ZWMzdkhyNDdmVTBjZy8yNmU1MDU1OS1iZmNmLTRlMGEtYjhjMC00MzU3NTY1ZTVmMDYifQ==pearId=magic-pear-metadata-identifier"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hyperlink" Target="http://dontchangethislink.peardeckmagic.zone?eyJ0eXBlIjoiZ29vZ2xlLXNsaWRlcy1hZGRvbi1yZXNwb25zZS1mb290ZXIiLCJsYXN0RWRpdGVkQnkiOiIxMTIyMzUwNDIwMzcyNjQzMjgzNzAiLCJwcmVzZW50YXRpb25JZCI6IjEyTUhvRFpZcjFWY0ZRMG1BU0VDTmNTcTh1bW1BcjhlYzN2SHI0N2ZVMGNnIiwiY29udGVudElkIjoiY3VzdG9tLXJlc3BvbnNlLWZyZWVSZXNwb25zZS10ZXh0Iiwic2xpZGVJZCI6InAxMyIsImNvbnRlbnRJbnN0YW5jZUlkIjoiMTJNSG9EWllyMVZjRlEwbUFTRUNOY1NxOHVtbUFyOGVjM3ZIcjQ3ZlUwY2cvYTc4ZTc1YzQtNDFhZC00NWFhLWE0NGYtM2YxOTJhYjFjYThjIn0=pearId=magic-pear-metadata-identifier" TargetMode="External"/><Relationship Id="rId5" Type="http://schemas.openxmlformats.org/officeDocument/2006/relationships/image" Target="../media/image9.png"/><Relationship Id="rId4"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hyperlink" Target="http://dontchangethislink.peardeckmagic.zone?eyJ0eXBlIjoiZ29vZ2xlLXNsaWRlcy1hZGRvbi1yZXNwb25zZS1mb290ZXIiLCJsYXN0RWRpdGVkQnkiOiIxMTIyMzUwNDIwMzcyNjQzMjgzNzAiLCJwcmVzZW50YXRpb25JZCI6IjEyTUhvRFpZcjFWY0ZRMG1BU0VDTmNTcTh1bW1BcjhlYzN2SHI0N2ZVMGNnIiwiY29udGVudElkIjoiY3VzdG9tLXJlc3BvbnNlLWZyZWVSZXNwb25zZS10ZXh0Iiwic2xpZGVJZCI6InAxNSIsImNvbnRlbnRJbnN0YW5jZUlkIjoiMTJNSG9EWllyMVZjRlEwbUFTRUNOY1NxOHVtbUFyOGVjM3ZIcjQ3ZlUwY2cvYzMyNjgwNDQtYjhjYy00MTExLTk0YzQtNWJkZmZlYzk1N2MxIn0=pearId=magic-pear-metadata-identifier" TargetMode="External"/><Relationship Id="rId5" Type="http://schemas.openxmlformats.org/officeDocument/2006/relationships/image" Target="../media/image9.png"/><Relationship Id="rId4"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hyperlink" Target="http://dontchangethislink.peardeckmagic.zone?eyJ0eXBlIjoiZ29vZ2xlLXNsaWRlcy1hZGRvbi1yZXNwb25zZS1mb290ZXIiLCJsYXN0RWRpdGVkQnkiOiIxMTIyMzUwNDIwMzcyNjQzMjgzNzAiLCJwcmVzZW50YXRpb25JZCI6IjEyTUhvRFpZcjFWY0ZRMG1BU0VDTmNTcTh1bW1BcjhlYzN2SHI0N2ZVMGNnIiwiY29udGVudElkIjoiY3VzdG9tLXJlc3BvbnNlLWZyZWVoYW5kRHJhd2luZyIsInNsaWRlSWQiOiJwMjEiLCJjb250ZW50SW5zdGFuY2VJZCI6IjEyTUhvRFpZcjFWY0ZRMG1BU0VDTmNTcTh1bW1BcjhlYzN2SHI0N2ZVMGNnL2JkNTlkYjFhLTI3MGMtNGMwZS05MTg0LWI5ZmQ5ZjM4YWNjYyJ9pearId=magic-pear-metadata-identifier" TargetMode="External"/><Relationship Id="rId5" Type="http://schemas.openxmlformats.org/officeDocument/2006/relationships/image" Target="../media/image11.png"/><Relationship Id="rId4" Type="http://schemas.openxmlformats.org/officeDocument/2006/relationships/hyperlink" Target="http://dontchangethislink.peardeckmagic.zone?eyJ0eXBlIjoiZnJlZWhhbmREcmF3aW5nIiwiZHJhZ2dhYmxlcyI6W3siaWQiOiJkcmFnZ2FibGUwIiwidHlwZSI6Imljb24iLCJpY29uIjp7ImlkIjoiZGVmYXVsdC1jaXJjbGUifSwiY29sb3IiOiIjRDUxRDI4In1dLCJkcmFnZ2FibGVTaXplIjoxMi41NSwiZW1iZWRkYWJsZVVybCI6Imh0dHBzOi8vIiwiYW5zd2VycyI6W119pearId=magic-pear-shape-identifier"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hyperlink" Target="http://dontchangethislink.peardeckmagic.zone?eyJ0eXBlIjoiZ29vZ2xlLXNsaWRlcy1hZGRvbi1yZXNwb25zZS1mb290ZXIiLCJsYXN0RWRpdGVkQnkiOiIxMTIyMzUwNDIwMzcyNjQzMjgzNzAiLCJwcmVzZW50YXRpb25JZCI6IjEyTUhvRFpZcjFWY0ZRMG1BU0VDTmNTcTh1bW1BcjhlYzN2SHI0N2ZVMGNnIiwiY29udGVudElkIjoiY3VzdG9tLXJlc3BvbnNlLWZyZWVoYW5kRHJhd2luZyIsInNsaWRlSWQiOiJwMjMiLCJjb250ZW50SW5zdGFuY2VJZCI6IjEyTUhvRFpZcjFWY0ZRMG1BU0VDTmNTcTh1bW1BcjhlYzN2SHI0N2ZVMGNnLzgzNWYxZDBjLWZkMzEtNGQ0NS1hZDU5LWY3ODUxOTE1NGUxNCJ9pearId=magic-pear-metadata-identifier" TargetMode="External"/><Relationship Id="rId5" Type="http://schemas.openxmlformats.org/officeDocument/2006/relationships/image" Target="../media/image11.png"/><Relationship Id="rId4" Type="http://schemas.openxmlformats.org/officeDocument/2006/relationships/hyperlink" Target="http://dontchangethislink.peardeckmagic.zone?eyJ0eXBlIjoiZnJlZWhhbmREcmF3aW5nIiwiZHJhZ2dhYmxlcyI6W3siaWQiOiJkcmFnZ2FibGUwIiwidHlwZSI6Imljb24iLCJpY29uIjp7ImlkIjoiZGVmYXVsdC1jaXJjbGUifSwiY29sb3IiOiIjRDUxRDI4In1dLCJkcmFnZ2FibGVTaXplIjoxMi41NSwiZW1iZWRkYWJsZVVybCI6Imh0dHBzOi8vIiwiYW5zd2VycyI6W119pearId=magic-pear-shape-identifier"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hyperlink" Target="http://dontchangethislink.peardeckmagic.zone?eyJ0eXBlIjoiZ29vZ2xlLXNsaWRlcy1hZGRvbi1yZXNwb25zZS1mb290ZXIiLCJsYXN0RWRpdGVkQnkiOiIxMTIyMzUwNDIwMzcyNjQzMjgzNzAiLCJwcmVzZW50YXRpb25JZCI6IjFEb3MxLW80dW1hX2dPNnJZNURDZ29aYkw4YUMwdkI4cjBaa0l0VGh3Qzk4IiwiY29udGVudElkIjoiY3VzdG9tLXJlc3BvbnNlLW11bHRpcGxlQ2hvaWNlIiwic2xpZGVJZCI6ImdkMDJhMzY1YjZiXzBfMjA4IiwiY29udGVudEluc3RhbmNlSWQiOiIxRG9zMS1vNHVtYV9nTzZyWTVEQ2dvWmJMOGFDMHZCOHIwWmtJdFRod0M5OC9hMGVhOWM4YS00YTQ5LTQ0NmMtYjg4Yy0wY2NmMTVjYzEzMWEifQ==pearId=magic-pear-metadata-identifier" TargetMode="External"/><Relationship Id="rId5" Type="http://schemas.openxmlformats.org/officeDocument/2006/relationships/image" Target="../media/image15.png"/><Relationship Id="rId4" Type="http://schemas.openxmlformats.org/officeDocument/2006/relationships/hyperlink" Target="http://dontchangethislink.peardeckmagic.zone?eyJ0eXBlIjoibXVsdGlwbGVDaG9pY2UiLCJkcmFnZ2FibGVzIjpbeyJpZCI6ImRyYWdnYWJsZTAiLCJ0eXBlIjoiaWNvbiIsImljb24iOnsiaWQiOiJkZWZhdWx0LWNpcmNsZSJ9LCJjb2xvciI6IiNENTFEMjgifV0sImRyYWdnYWJsZVNpemUiOjEyLjU1LCJlbWJlZGRhYmxlVXJsIjoiaHR0cHM6Ly8iLCJhbnN3ZXJzIjpbIlRoZSBwdXJjaGFzZSBvZiBmb3JlaWduIGFzc2V0cyBieSBkb21lc3RpYyByZXNpZGVudHMgbWludXMgdGhlIHB1cmNoYXNlIG9mIGRvbWVzdGljIGFzc2V0cyBieSBmb3JlaWduZXJzLiIsIlRoZSBwdXJjaGFzZSBvZiBkb21lc3RpYyBhc3NldHMgYnkgZm9yZWlnbmVycyBtaW51cyB0aGUgcHVyY2hhc2Ugb2YgZm9yZWlnbiBhc3NldHMgYnkgZG9tZXN0aWMgcmVzaWRlbnRzLiIsIkV4cG9ydCBvZiBnb29kcyBhbmQgc2VydmljZXMgbGVzcyBpbXBvcnRzLiIsIkltcG9ydHMgb2YgZ29vZHMgYW5kIHNlcnZpY2VzIGxlc3MgZXhwb3J0cy4iXX0=pearId=magic-pear-shape-identifier"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hyperlink" Target="http://dontchangethislink.peardeckmagic.zone?eyJ0eXBlIjoiZnJlZWhhbmREcmF3aW5nIiwiZHJhZ2dhYmxlcyI6W3siaWQiOiJkcmFnZ2FibGUwIiwidHlwZSI6Imljb24iLCJpY29uIjp7ImlkIjoiZGVmYXVsdC1jaXJjbGUifSwiY29sb3IiOiIjRDUxRDI4In1dLCJkcmFnZ2FibGVTaXplIjoxMi41NSwiZW1iZWRkYWJsZVVybCI6Imh0dHBzOi8vIiwiYW5zd2VycyI6W119pearId=magic-pear-shape-identifier" TargetMode="External"/><Relationship Id="rId2" Type="http://schemas.openxmlformats.org/officeDocument/2006/relationships/notesSlide" Target="../notesSlides/notesSlide48.xml"/><Relationship Id="rId1" Type="http://schemas.openxmlformats.org/officeDocument/2006/relationships/slideLayout" Target="../slideLayouts/slideLayout13.xml"/><Relationship Id="rId5" Type="http://schemas.openxmlformats.org/officeDocument/2006/relationships/hyperlink" Target="http://dontchangethislink.peardeckmagic.zone?eyJ0eXBlIjoiZ29vZ2xlLXNsaWRlcy1hZGRvbi1yZXNwb25zZS1mb290ZXIiLCJsYXN0RWRpdGVkQnkiOiIxMTIyMzUwNDIwMzcyNjQzMjgzNzAiLCJwcmVzZW50YXRpb25JZCI6IjFEb3MxLW80dW1hX2dPNnJZNURDZ29aYkw4YUMwdkI4cjBaa0l0VGh3Qzk4IiwiY29udGVudElkIjoiY3VzdG9tLXJlc3BvbnNlLWZyZWVoYW5kRHJhd2luZyIsInNsaWRlSWQiOiJnZDAyYTM2NWI2Yl8wXzIyNyIsImNvbnRlbnRJbnN0YW5jZUlkIjoiMURvczEtbzR1bWFfZ082clk1RENnb1piTDhhQzB2QjhyMFprSXRUaHdDOTgvM2VjNTE0YjctZmJhZS00NDZkLWJlZjAtOTRiZjZkYjkxYTUyIn0=pearId=magic-pear-metadata-identifier" TargetMode="External"/><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hyperlink" Target="http://dontchangethislink.peardeckmagic.zone?eyJ0eXBlIjoiZnJlZWhhbmREcmF3aW5nIiwiZHJhZ2dhYmxlcyI6W3siaWQiOiJkcmFnZ2FibGUwIiwidHlwZSI6Imljb24iLCJpY29uIjp7ImlkIjoiZGVmYXVsdC1jaXJjbGUifSwiY29sb3IiOiIjRDUxRDI4In1dLCJkcmFnZ2FibGVTaXplIjoxMi41NSwiZW1iZWRkYWJsZVVybCI6Imh0dHBzOi8vIiwiYW5zd2VycyI6W119pearId=magic-pear-shape-identifier" TargetMode="External"/><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hyperlink" Target="http://dontchangethislink.peardeckmagic.zone?eyJ0eXBlIjoiZ29vZ2xlLXNsaWRlcy1hZGRvbi1yZXNwb25zZS1mb290ZXIiLCJsYXN0RWRpdGVkQnkiOiIxMTIyMzUwNDIwMzcyNjQzMjgzNzAiLCJwcmVzZW50YXRpb25JZCI6IjFEb3MxLW80dW1hX2dPNnJZNURDZ29aYkw4YUMwdkI4cjBaa0l0VGh3Qzk4IiwiY29udGVudElkIjoiY3VzdG9tLXJlc3BvbnNlLWZyZWVoYW5kRHJhd2luZyIsInNsaWRlSWQiOiJnZDAyYTM2NWI2Yl8wXzIyNyIsImNvbnRlbnRJbnN0YW5jZUlkIjoiMURvczEtbzR1bWFfZ082clk1RENnb1piTDhhQzB2QjhyMFprSXRUaHdDOTgvM2VjNTE0YjctZmJhZS00NDZkLWJlZjAtOTRiZjZkYjkxYTUyIn0=pearId=magic-pear-metadata-identifier" TargetMode="Externa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hyperlink" Target="https://www.councilforeconed.org/wp-contentploads/2012/03/voluntary-national-content-standards-2010.pdf"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apcentral.collegeboard.org/pdf/ap-macroeconomics-course-and-exam-description.pdf?course=ap-macroeconomics"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dontchangethislink.peardeckmagic.zone?eyJ0eXBlIjoiZ29vZ2xlLXNsaWRlcy1hZGRvbi1yZXNwb25zZS1mb290ZXIiLCJsYXN0RWRpdGVkQnkiOiIxMTIyMzUwNDIwMzcyNjQzMjgzNzAiLCJwcmVzZW50YXRpb25JZCI6IjFEb3MxLW80dW1hX2dPNnJZNURDZ29aYkw4YUMwdkI4cjBaa0l0VGh3Qzk4IiwiY29udGVudElkIjoiY3VzdG9tLXJlc3BvbnNlLWZyZWVoYW5kRHJhd2luZyIsInNsaWRlSWQiOiJnZDAyYTM2NWI2Yl8wXzIzMyIsImNvbnRlbnRJbnN0YW5jZUlkIjoiMURvczEtbzR1bWFfZ082clk1RENnb1piTDhhQzB2QjhyMFprSXRUaHdDOTgvZTkzMDRhY2EtZjk3Ny00MTA4LTg5ZDMtYTY0OTNjMDVjMTc2In0=pearId=magic-pear-metadata-identifier" TargetMode="External"/><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hyperlink" Target="http://dontchangethislink.peardeckmagic.zone?eyJ0eXBlIjoiZnJlZWhhbmREcmF3aW5nIiwiZHJhZ2dhYmxlcyI6W3siaWQiOiJkcmFnZ2FibGUwIiwidHlwZSI6Imljb24iLCJpY29uIjp7ImlkIjoiZGVmYXVsdC1jaXJjbGUifSwiY29sb3IiOiIjRDUxRDI4In1dLCJkcmFnZ2FibGVTaXplIjoxMi41NSwiZW1iZWRkYWJsZVVybCI6Imh0dHBzOi8vIiwiYW5zd2VycyI6W119pearId=magic-pear-shape-identifier" TargetMode="External"/><Relationship Id="rId4" Type="http://schemas.openxmlformats.org/officeDocument/2006/relationships/image" Target="../media/image10.jp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0.jp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hyperlink" Target="http://dontchangethislink.peardeckmagic.zone?eyJ0eXBlIjoiZ29vZ2xlLXNsaWRlcy1hZGRvbi1yZXNwb25zZS1mb290ZXIiLCJsYXN0RWRpdGVkQnkiOiIxMTIyMzUwNDIwMzcyNjQzMjgzNzAiLCJwcmVzZW50YXRpb25JZCI6IjFEb3MxLW80dW1hX2dPNnJZNURDZ29aYkw4YUMwdkI4cjBaa0l0VGh3Qzk4IiwiY29udGVudElkIjoiY3VzdG9tLXJlc3BvbnNlLWZyZWVoYW5kRHJhd2luZyIsInNsaWRlSWQiOiJnY2Q2MWFlN2IyNV8wXzEwIiwiY29udGVudEluc3RhbmNlSWQiOiIxRG9zMS1vNHVtYV9nTzZyWTVEQ2dvWmJMOGFDMHZCOHIwWmtJdFRod0M5OC80OWMzNDc0ZS01ZWMyLTQxMGYtYTI3MC0zOTIzMjVhMGJkMTcifQ==pearId=magic-pear-metadata-identifier" TargetMode="External"/><Relationship Id="rId5" Type="http://schemas.openxmlformats.org/officeDocument/2006/relationships/image" Target="../media/image11.png"/><Relationship Id="rId4" Type="http://schemas.openxmlformats.org/officeDocument/2006/relationships/hyperlink" Target="http://dontchangethislink.peardeckmagic.zone?eyJ0eXBlIjoiZnJlZWhhbmREcmF3aW5nIiwiZHJhZ2dhYmxlcyI6W3siaWQiOiJkcmFnZ2FibGUwIiwidHlwZSI6Imljb24iLCJpY29uIjp7ImlkIjoiZGVmYXVsdC1jaXJjbGUifSwiY29sb3IiOiIjRDUxRDI4In1dLCJkcmFnZ2FibGVTaXplIjoxMi41NSwiZW1iZWRkYWJsZVVybCI6Imh0dHBzOi8vIiwiYW5zd2VycyI6W119pearId=magic-pear-shape-identifier"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https://www.econedlink.org/resources/exchange-rate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6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png"/><Relationship Id="rId7" Type="http://schemas.openxmlformats.org/officeDocument/2006/relationships/image" Target="../media/image10.jpg"/><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hyperlink" Target="http://dontchangethislink.peardeckmagic.zone?eyJ0eXBlIjoiZ29vZ2xlLXNsaWRlcy1hZGRvbi1yZXNwb25zZS1mb290ZXIiLCJsYXN0RWRpdGVkQnkiOiIxMTIyMzUwNDIwMzcyNjQzMjgzNzAiLCJwcmVzZW50YXRpb25JZCI6IjFEb3MxLW80dW1hX2dPNnJZNURDZ29aYkw4YUMwdkI4cjBaa0l0VGh3Qzk4IiwiY29udGVudElkIjoiY3VzdG9tLXJlc3BvbnNlLWZyZWVoYW5kRHJhd2luZyIsInNsaWRlSWQiOiJnY2Q2MWFlN2IyNV8wXzUyIiwiY29udGVudEluc3RhbmNlSWQiOiIxRG9zMS1vNHVtYV9nTzZyWTVEQ2dvWmJMOGFDMHZCOHIwWmtJdFRod0M5OC9jMDc0MTZmOC1hNmQyLTRkYmItODQ4OC00NDQ1ZmMwNGEyNzAifQ==pearId=magic-pear-metadata-identifier" TargetMode="External"/><Relationship Id="rId5" Type="http://schemas.openxmlformats.org/officeDocument/2006/relationships/image" Target="../media/image11.png"/><Relationship Id="rId4" Type="http://schemas.openxmlformats.org/officeDocument/2006/relationships/hyperlink" Target="http://dontchangethislink.peardeckmagic.zone?eyJ0eXBlIjoiZnJlZWhhbmREcmF3aW5nIiwiZHJhZ2dhYmxlcyI6W3siaWQiOiJkcmFnZ2FibGUwIiwidHlwZSI6Imljb24iLCJpY29uIjp7ImlkIjoiZGVmYXVsdC1jaXJjbGUifSwiY29sb3IiOiIjRDUxRDI4In1dLCJkcmFnZ2FibGVTaXplIjoxMi41NSwiZW1iZWRkYWJsZVVybCI6Imh0dHBzOi8vIiwiYW5zd2VycyI6W119pearId=magic-pear-shape-identifier" TargetMode="External"/><Relationship Id="rId9" Type="http://schemas.openxmlformats.org/officeDocument/2006/relationships/image" Target="../media/image30.png"/></Relationships>
</file>

<file path=ppt/slides/_rels/slide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0.xml"/><Relationship Id="rId1" Type="http://schemas.openxmlformats.org/officeDocument/2006/relationships/slideLayout" Target="../slideLayouts/slideLayout13.xml"/><Relationship Id="rId4" Type="http://schemas.openxmlformats.org/officeDocument/2006/relationships/hyperlink" Target="https://fredblog.stlouisfed.org/2017/10/three-views-of-the-u-s-trade-deficit/?utm_source=series_page&amp;utm_medium=related_content&amp;utm_term=related_resources&amp;utm_campaign=fredblog" TargetMode="Externa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77.xml.rels><?xml version="1.0" encoding="UTF-8" standalone="yes"?>
<Relationships xmlns="http://schemas.openxmlformats.org/package/2006/relationships"><Relationship Id="rId3" Type="http://schemas.openxmlformats.org/officeDocument/2006/relationships/hyperlink" Target="https://www.economist.com/big-mac-index" TargetMode="External"/><Relationship Id="rId2" Type="http://schemas.openxmlformats.org/officeDocument/2006/relationships/notesSlide" Target="../notesSlides/notesSlide76.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dontchangethislink.peardeckmagic.zone?eyJ0eXBlIjoiZ29vZ2xlLXNsaWRlcy1hZGRvbi1yZXNwb25zZS1mb290ZXIiLCJsYXN0RWRpdGVkQnkiOiIxMTIyMzUwNDIwMzcyNjQzMjgzNzAiLCJwcmVzZW50YXRpb25JZCI6IjFkU05SczRHU0tldHVxOTBUYi1QeUc3ZWN1THpfdzBYcDhobGVuakY1RmNnIiwiY29udGVudElkIjoiY3VzdG9tLXJlc3BvbnNlLWZyZWVSZXNwb25zZS10ZXh0Iiwic2xpZGVJZCI6InA5IiwiY29udGVudEluc3RhbmNlSWQiOiIxZFNOUnM0R1NLZXR1cTkwVGItUHlHN2VjdUx6X3cwWHA4aGxlbmpGNUZjZy8wZGVhY2U0NC0xZWU3LTRmNjMtOTcwYS0xNjRlNmJmOWU1NGYifQ==pearId=magic-pear-metadata-identifier" TargetMode="External"/><Relationship Id="rId5" Type="http://schemas.openxmlformats.org/officeDocument/2006/relationships/image" Target="../media/image9.png"/><Relationship Id="rId4"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84.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www.econedlink.org/professional-development"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hyperlink" Target="http://dontchangethislink.peardeckmagic.zone?eyJ0eXBlIjoiZnJlZWhhbmREcmF3aW5nIiwiZHJhZ2dhYmxlcyI6W3siaWQiOiJkcmFnZ2FibGUwIiwidHlwZSI6Imljb24iLCJpY29uIjp7ImlkIjoiZGVmYXVsdC1jaXJjbGUifSwiY29sb3IiOiIjRDUxRDI4In1dLCJkcmFnZ2FibGVTaXplIjoxMi41NSwiZW1iZWRkYWJsZVVybCI6Imh0dHBzOi8vIiwiYW5zd2VycyI6W119pearId=magic-pear-shape-identifier"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hyperlink" Target="http://dontchangethislink.peardeckmagic.zone?eyJ0eXBlIjoiZ29vZ2xlLXNsaWRlcy1hZGRvbi1yZXNwb25zZS1mb290ZXIiLCJsYXN0RWRpdGVkQnkiOiIxMTIyMzUwNDIwMzcyNjQzMjgzNzAiLCJwcmVzZW50YXRpb25JZCI6IjFkU05SczRHU0tldHVxOTBUYi1QeUc3ZWN1THpfdzBYcDhobGVuakY1RmNnIiwiY29udGVudElkIjoiY3VzdG9tLXJlc3BvbnNlLWZyZWVoYW5kRHJhd2luZyIsInNsaWRlSWQiOiJnZGM5MmE0YWY0OV8wXzE3IiwiY29udGVudEluc3RhbmNlSWQiOiIxZFNOUnM0R1NLZXR1cTkwVGItUHlHN2VjdUx6X3cwWHA4aGxlbmpGNUZjZy9kZjcyMWRlMC02MmMxLTQyMjQtYmUxMy0yYzNjZmViMDJkYTYifQ==pearId=magic-pear-metadata-identifier" TargetMode="Externa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ctrTitle"/>
          </p:nvPr>
        </p:nvSpPr>
        <p:spPr>
          <a:xfrm>
            <a:off x="808625" y="2448650"/>
            <a:ext cx="7772400" cy="3429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5000"/>
              </a:lnSpc>
              <a:spcBef>
                <a:spcPts val="0"/>
              </a:spcBef>
              <a:spcAft>
                <a:spcPts val="0"/>
              </a:spcAft>
              <a:buNone/>
            </a:pPr>
            <a:br>
              <a:rPr lang="en-US" sz="6000" dirty="0"/>
            </a:br>
            <a:br>
              <a:rPr lang="en-US" sz="6000" dirty="0"/>
            </a:br>
            <a:br>
              <a:rPr lang="en-US" sz="6000" b="1" dirty="0"/>
            </a:br>
            <a:r>
              <a:rPr lang="en-US" sz="4400" dirty="0"/>
              <a:t>Tawni Hunt Ferrarini, PhD</a:t>
            </a:r>
            <a:br>
              <a:rPr lang="en-US" sz="4400" dirty="0"/>
            </a:br>
            <a:r>
              <a:rPr lang="en-US" sz="2200" i="1" dirty="0">
                <a:solidFill>
                  <a:schemeClr val="dk1"/>
                </a:solidFill>
                <a:latin typeface="Calibri"/>
                <a:ea typeface="Calibri"/>
                <a:cs typeface="Calibri"/>
                <a:sym typeface="Calibri"/>
              </a:rPr>
              <a:t>Presente</a:t>
            </a:r>
            <a:r>
              <a:rPr lang="en-US" sz="2200" i="1" dirty="0">
                <a:solidFill>
                  <a:schemeClr val="dk1"/>
                </a:solidFill>
              </a:rPr>
              <a:t>r</a:t>
            </a:r>
            <a:br>
              <a:rPr lang="en-US" sz="1600" dirty="0"/>
            </a:br>
            <a:r>
              <a:rPr lang="en-US" sz="2200" dirty="0"/>
              <a:t>17 May 2021</a:t>
            </a:r>
            <a:br>
              <a:rPr lang="en-US" sz="1600" dirty="0">
                <a:solidFill>
                  <a:schemeClr val="dk1"/>
                </a:solidFill>
                <a:latin typeface="Calibri"/>
                <a:ea typeface="Calibri"/>
                <a:cs typeface="Calibri"/>
                <a:sym typeface="Calibri"/>
              </a:rPr>
            </a:br>
            <a:r>
              <a:rPr lang="en-US" sz="2200" u="sng" dirty="0">
                <a:solidFill>
                  <a:schemeClr val="hlink"/>
                </a:solidFill>
                <a:hlinkClick r:id="rId3"/>
              </a:rPr>
              <a:t>tferrarini@lindenwood.edu</a:t>
            </a:r>
            <a:br>
              <a:rPr lang="en-US" sz="2200" dirty="0"/>
            </a:br>
            <a:r>
              <a:rPr lang="en-US" sz="2200" dirty="0"/>
              <a:t>tawni.org</a:t>
            </a:r>
            <a:endParaRPr sz="2200" dirty="0">
              <a:solidFill>
                <a:schemeClr val="dk1"/>
              </a:solidFill>
            </a:endParaRPr>
          </a:p>
        </p:txBody>
      </p:sp>
      <p:pic>
        <p:nvPicPr>
          <p:cNvPr id="67" name="Google Shape;67;p15"/>
          <p:cNvPicPr preferRelativeResize="0"/>
          <p:nvPr/>
        </p:nvPicPr>
        <p:blipFill>
          <a:blip r:embed="rId4">
            <a:alphaModFix/>
          </a:blip>
          <a:stretch>
            <a:fillRect/>
          </a:stretch>
        </p:blipFill>
        <p:spPr>
          <a:xfrm>
            <a:off x="2803413" y="1550600"/>
            <a:ext cx="3782816" cy="21438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4"/>
          <p:cNvPicPr preferRelativeResize="0"/>
          <p:nvPr/>
        </p:nvPicPr>
        <p:blipFill>
          <a:blip r:embed="rId3">
            <a:alphaModFix/>
          </a:blip>
          <a:stretch>
            <a:fillRect/>
          </a:stretch>
        </p:blipFill>
        <p:spPr>
          <a:xfrm>
            <a:off x="152400" y="152400"/>
            <a:ext cx="8839200" cy="562173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5"/>
          <p:cNvSpPr txBox="1">
            <a:spLocks noGrp="1"/>
          </p:cNvSpPr>
          <p:nvPr>
            <p:ph type="body" idx="1"/>
          </p:nvPr>
        </p:nvSpPr>
        <p:spPr>
          <a:xfrm>
            <a:off x="418175" y="1600200"/>
            <a:ext cx="4038600" cy="452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Your deposits</a:t>
            </a:r>
            <a:endParaRPr b="1"/>
          </a:p>
          <a:p>
            <a:pPr marL="0" lvl="0" indent="0" algn="l" rtl="0">
              <a:spcBef>
                <a:spcPts val="1800"/>
              </a:spcBef>
              <a:spcAft>
                <a:spcPts val="1800"/>
              </a:spcAft>
              <a:buNone/>
            </a:pPr>
            <a:r>
              <a:rPr lang="en-US"/>
              <a:t>Provide banks with reserves that they can lend out after meeting their required reserve requirements. </a:t>
            </a:r>
            <a:endParaRPr/>
          </a:p>
        </p:txBody>
      </p:sp>
      <p:sp>
        <p:nvSpPr>
          <p:cNvPr id="153" name="Google Shape;153;p25"/>
          <p:cNvSpPr txBox="1">
            <a:spLocks noGrp="1"/>
          </p:cNvSpPr>
          <p:nvPr>
            <p:ph type="body" idx="2"/>
          </p:nvPr>
        </p:nvSpPr>
        <p:spPr>
          <a:xfrm>
            <a:off x="4648200" y="1600200"/>
            <a:ext cx="4038600" cy="452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Lending</a:t>
            </a:r>
            <a:endParaRPr b="1"/>
          </a:p>
          <a:p>
            <a:pPr marL="0" lvl="0" indent="0" algn="l" rtl="0">
              <a:spcBef>
                <a:spcPts val="1800"/>
              </a:spcBef>
              <a:spcAft>
                <a:spcPts val="1800"/>
              </a:spcAft>
              <a:buNone/>
            </a:pPr>
            <a:r>
              <a:rPr lang="en-US"/>
              <a:t>Through savings and the fractional reserve banking systems, banks and individuals with deposits provide private funds that enable others to invest.</a:t>
            </a:r>
            <a:endParaRPr/>
          </a:p>
        </p:txBody>
      </p:sp>
      <p:pic>
        <p:nvPicPr>
          <p:cNvPr id="154" name="Google Shape;154;p25">
            <a:hlinkClick r:id="rId3"/>
          </p:cNvPr>
          <p:cNvPicPr preferRelativeResize="0"/>
          <p:nvPr/>
        </p:nvPicPr>
        <p:blipFill>
          <a:blip r:embed="rId4">
            <a:alphaModFix/>
          </a:blip>
          <a:stretch>
            <a:fillRect/>
          </a:stretch>
        </p:blipFill>
        <p:spPr>
          <a:xfrm>
            <a:off x="0" y="6143625"/>
            <a:ext cx="9144000" cy="714375"/>
          </a:xfrm>
          <a:prstGeom prst="rect">
            <a:avLst/>
          </a:prstGeom>
          <a:noFill/>
          <a:ln>
            <a:noFill/>
          </a:ln>
        </p:spPr>
      </p:pic>
      <p:sp>
        <p:nvSpPr>
          <p:cNvPr id="155" name="Google Shape;155;p25">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6"/>
          <p:cNvSpPr txBox="1">
            <a:spLocks noGrp="1"/>
          </p:cNvSpPr>
          <p:nvPr>
            <p:ph type="title"/>
          </p:nvPr>
        </p:nvSpPr>
        <p:spPr>
          <a:xfrm>
            <a:off x="457200" y="1069848"/>
            <a:ext cx="8229600" cy="1143000"/>
          </a:xfrm>
          <a:prstGeom prst="rect">
            <a:avLst/>
          </a:prstGeom>
        </p:spPr>
        <p:txBody>
          <a:bodyPr spcFirstLastPara="1" wrap="square" lIns="91425" tIns="45700" rIns="91425" bIns="45700" anchor="ctr" anchorCtr="0">
            <a:noAutofit/>
          </a:bodyPr>
          <a:lstStyle/>
          <a:p>
            <a:pPr marL="0" lvl="0" indent="0" algn="ctr" rtl="0">
              <a:lnSpc>
                <a:spcPct val="115000"/>
              </a:lnSpc>
              <a:spcBef>
                <a:spcPts val="0"/>
              </a:spcBef>
              <a:spcAft>
                <a:spcPts val="0"/>
              </a:spcAft>
              <a:buNone/>
            </a:pPr>
            <a:r>
              <a:rPr lang="en-US" sz="1400"/>
              <a:t>Equilibrium interest rate (</a:t>
            </a:r>
            <a:r>
              <a:rPr lang="en-US" sz="1400">
                <a:solidFill>
                  <a:srgbClr val="00FF00"/>
                </a:solidFill>
              </a:rPr>
              <a:t>e*</a:t>
            </a:r>
            <a:r>
              <a:rPr lang="en-US" sz="1400"/>
              <a:t>); Equilibrium quantity of loanable funds </a:t>
            </a:r>
            <a:r>
              <a:rPr lang="en-US" sz="1400">
                <a:solidFill>
                  <a:srgbClr val="447AB8"/>
                </a:solidFill>
              </a:rPr>
              <a:t>(</a:t>
            </a:r>
            <a:r>
              <a:rPr lang="en-US" sz="1400">
                <a:solidFill>
                  <a:srgbClr val="00FF00"/>
                </a:solidFill>
              </a:rPr>
              <a:t>Q*</a:t>
            </a:r>
            <a:r>
              <a:rPr lang="en-US" sz="1400"/>
              <a:t>), Demand for loanable funds (</a:t>
            </a:r>
            <a:r>
              <a:rPr lang="en-US" sz="1400">
                <a:solidFill>
                  <a:srgbClr val="00FF00"/>
                </a:solidFill>
              </a:rPr>
              <a:t>D</a:t>
            </a:r>
            <a:r>
              <a:rPr lang="en-US" sz="1400"/>
              <a:t>); Real rate of interest (</a:t>
            </a:r>
            <a:r>
              <a:rPr lang="en-US" sz="1400">
                <a:solidFill>
                  <a:srgbClr val="00FF00"/>
                </a:solidFill>
              </a:rPr>
              <a:t>e</a:t>
            </a:r>
            <a:r>
              <a:rPr lang="en-US" sz="1400"/>
              <a:t>), Supply of loanable funds (</a:t>
            </a:r>
            <a:r>
              <a:rPr lang="en-US" sz="1400">
                <a:solidFill>
                  <a:srgbClr val="00FF00"/>
                </a:solidFill>
              </a:rPr>
              <a:t>S</a:t>
            </a:r>
            <a:r>
              <a:rPr lang="en-US" sz="1400"/>
              <a:t>) </a:t>
            </a:r>
            <a:endParaRPr sz="1400"/>
          </a:p>
        </p:txBody>
      </p:sp>
      <p:pic>
        <p:nvPicPr>
          <p:cNvPr id="162" name="Google Shape;162;p26"/>
          <p:cNvPicPr preferRelativeResize="0"/>
          <p:nvPr/>
        </p:nvPicPr>
        <p:blipFill>
          <a:blip r:embed="rId3">
            <a:alphaModFix/>
          </a:blip>
          <a:stretch>
            <a:fillRect/>
          </a:stretch>
        </p:blipFill>
        <p:spPr>
          <a:xfrm>
            <a:off x="2329275" y="2212848"/>
            <a:ext cx="4752648" cy="4340352"/>
          </a:xfrm>
          <a:prstGeom prst="rect">
            <a:avLst/>
          </a:prstGeom>
          <a:noFill/>
          <a:ln>
            <a:noFill/>
          </a:ln>
        </p:spPr>
      </p:pic>
      <p:pic>
        <p:nvPicPr>
          <p:cNvPr id="163" name="Google Shape;163;p26">
            <a:hlinkClick r:id="rId4"/>
          </p:cNvPr>
          <p:cNvPicPr preferRelativeResize="0"/>
          <p:nvPr/>
        </p:nvPicPr>
        <p:blipFill>
          <a:blip r:embed="rId5">
            <a:alphaModFix/>
          </a:blip>
          <a:stretch>
            <a:fillRect/>
          </a:stretch>
        </p:blipFill>
        <p:spPr>
          <a:xfrm>
            <a:off x="0" y="6143625"/>
            <a:ext cx="9144000" cy="714375"/>
          </a:xfrm>
          <a:prstGeom prst="rect">
            <a:avLst/>
          </a:prstGeom>
          <a:noFill/>
          <a:ln>
            <a:noFill/>
          </a:ln>
        </p:spPr>
      </p:pic>
      <p:sp>
        <p:nvSpPr>
          <p:cNvPr id="164" name="Google Shape;164;p26">
            <a:hlinkClick r:id="rId6"/>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5" name="Google Shape;165;p26" descr="A picture containing text, clipart&#10;&#10;Description automatically generated"/>
          <p:cNvPicPr preferRelativeResize="0"/>
          <p:nvPr/>
        </p:nvPicPr>
        <p:blipFill rotWithShape="1">
          <a:blip r:embed="rId7">
            <a:alphaModFix/>
          </a:blip>
          <a:srcRect/>
          <a:stretch/>
        </p:blipFill>
        <p:spPr>
          <a:xfrm>
            <a:off x="7203547" y="2694978"/>
            <a:ext cx="1079150" cy="1079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7"/>
          <p:cNvSpPr txBox="1">
            <a:spLocks noGrp="1"/>
          </p:cNvSpPr>
          <p:nvPr>
            <p:ph type="title"/>
          </p:nvPr>
        </p:nvSpPr>
        <p:spPr>
          <a:xfrm>
            <a:off x="457200" y="1069848"/>
            <a:ext cx="8229600" cy="1143000"/>
          </a:xfrm>
          <a:prstGeom prst="rect">
            <a:avLst/>
          </a:prstGeom>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lnSpc>
                <a:spcPct val="115000"/>
              </a:lnSpc>
              <a:spcBef>
                <a:spcPts val="0"/>
              </a:spcBef>
              <a:spcAft>
                <a:spcPts val="0"/>
              </a:spcAft>
              <a:buNone/>
            </a:pPr>
            <a:r>
              <a:rPr lang="en-US" sz="1400"/>
              <a:t>Equilibrium interest rate (</a:t>
            </a:r>
            <a:r>
              <a:rPr lang="en-US" sz="1400">
                <a:solidFill>
                  <a:srgbClr val="00FF00"/>
                </a:solidFill>
              </a:rPr>
              <a:t>e*</a:t>
            </a:r>
            <a:r>
              <a:rPr lang="en-US" sz="1400"/>
              <a:t>); Equilibrium quantity of loanable funds </a:t>
            </a:r>
            <a:r>
              <a:rPr lang="en-US" sz="1400">
                <a:solidFill>
                  <a:srgbClr val="447AB8"/>
                </a:solidFill>
              </a:rPr>
              <a:t>(</a:t>
            </a:r>
            <a:r>
              <a:rPr lang="en-US" sz="1400">
                <a:solidFill>
                  <a:srgbClr val="00FF00"/>
                </a:solidFill>
              </a:rPr>
              <a:t>Q*</a:t>
            </a:r>
            <a:r>
              <a:rPr lang="en-US" sz="1400"/>
              <a:t>), Demand for loanable funds (</a:t>
            </a:r>
            <a:r>
              <a:rPr lang="en-US" sz="1400">
                <a:solidFill>
                  <a:srgbClr val="00FF00"/>
                </a:solidFill>
              </a:rPr>
              <a:t>D</a:t>
            </a:r>
            <a:r>
              <a:rPr lang="en-US" sz="1400"/>
              <a:t>); Real rate of interest (</a:t>
            </a:r>
            <a:r>
              <a:rPr lang="en-US" sz="1400">
                <a:solidFill>
                  <a:srgbClr val="00FF00"/>
                </a:solidFill>
              </a:rPr>
              <a:t>e</a:t>
            </a:r>
            <a:r>
              <a:rPr lang="en-US" sz="1400"/>
              <a:t>), Supply of loanable funds (</a:t>
            </a:r>
            <a:r>
              <a:rPr lang="en-US" sz="1400">
                <a:solidFill>
                  <a:srgbClr val="00FF00"/>
                </a:solidFill>
              </a:rPr>
              <a:t>S</a:t>
            </a:r>
            <a:r>
              <a:rPr lang="en-US" sz="1400"/>
              <a:t>) </a:t>
            </a:r>
            <a:endParaRPr sz="1400"/>
          </a:p>
        </p:txBody>
      </p:sp>
      <p:pic>
        <p:nvPicPr>
          <p:cNvPr id="172" name="Google Shape;172;p27"/>
          <p:cNvPicPr preferRelativeResize="0"/>
          <p:nvPr/>
        </p:nvPicPr>
        <p:blipFill>
          <a:blip r:embed="rId3">
            <a:alphaModFix/>
          </a:blip>
          <a:stretch>
            <a:fillRect/>
          </a:stretch>
        </p:blipFill>
        <p:spPr>
          <a:xfrm>
            <a:off x="2329275" y="2212848"/>
            <a:ext cx="4752648" cy="4340352"/>
          </a:xfrm>
          <a:prstGeom prst="rect">
            <a:avLst/>
          </a:prstGeom>
          <a:noFill/>
          <a:ln>
            <a:noFill/>
          </a:ln>
        </p:spPr>
      </p:pic>
      <p:sp>
        <p:nvSpPr>
          <p:cNvPr id="173" name="Google Shape;173;p27">
            <a:hlinkClick r:id="rId4"/>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7"/>
          <p:cNvSpPr txBox="1"/>
          <p:nvPr/>
        </p:nvSpPr>
        <p:spPr>
          <a:xfrm>
            <a:off x="1347025" y="3982450"/>
            <a:ext cx="1024500" cy="538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300" b="1">
                <a:solidFill>
                  <a:srgbClr val="00FF00"/>
                </a:solidFill>
                <a:latin typeface="Calibri"/>
                <a:ea typeface="Calibri"/>
                <a:cs typeface="Calibri"/>
                <a:sym typeface="Calibri"/>
              </a:rPr>
              <a:t>e*</a:t>
            </a:r>
            <a:endParaRPr sz="2300"/>
          </a:p>
        </p:txBody>
      </p:sp>
      <p:sp>
        <p:nvSpPr>
          <p:cNvPr id="175" name="Google Shape;175;p27"/>
          <p:cNvSpPr txBox="1"/>
          <p:nvPr/>
        </p:nvSpPr>
        <p:spPr>
          <a:xfrm>
            <a:off x="3950600" y="6014400"/>
            <a:ext cx="1024500" cy="538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300" b="1">
                <a:solidFill>
                  <a:srgbClr val="00FF00"/>
                </a:solidFill>
                <a:latin typeface="Calibri"/>
                <a:ea typeface="Calibri"/>
                <a:cs typeface="Calibri"/>
                <a:sym typeface="Calibri"/>
              </a:rPr>
              <a:t>Q*</a:t>
            </a:r>
            <a:endParaRPr sz="2300"/>
          </a:p>
        </p:txBody>
      </p:sp>
      <p:sp>
        <p:nvSpPr>
          <p:cNvPr id="176" name="Google Shape;176;p27"/>
          <p:cNvSpPr txBox="1"/>
          <p:nvPr/>
        </p:nvSpPr>
        <p:spPr>
          <a:xfrm>
            <a:off x="6147125" y="2112175"/>
            <a:ext cx="2047200" cy="1760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300" b="1">
                <a:solidFill>
                  <a:srgbClr val="00FF00"/>
                </a:solidFill>
                <a:latin typeface="Calibri"/>
                <a:ea typeface="Calibri"/>
                <a:cs typeface="Calibri"/>
                <a:sym typeface="Calibri"/>
              </a:rPr>
              <a:t>Supply of Private Loanable Funds</a:t>
            </a:r>
            <a:endParaRPr sz="2300"/>
          </a:p>
        </p:txBody>
      </p:sp>
      <p:sp>
        <p:nvSpPr>
          <p:cNvPr id="177" name="Google Shape;177;p27"/>
          <p:cNvSpPr txBox="1"/>
          <p:nvPr/>
        </p:nvSpPr>
        <p:spPr>
          <a:xfrm>
            <a:off x="6042875" y="5115725"/>
            <a:ext cx="2047200" cy="1353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300" b="1">
                <a:solidFill>
                  <a:srgbClr val="00FF00"/>
                </a:solidFill>
                <a:latin typeface="Calibri"/>
                <a:ea typeface="Calibri"/>
                <a:cs typeface="Calibri"/>
                <a:sym typeface="Calibri"/>
              </a:rPr>
              <a:t>Demand for Loanable Funds</a:t>
            </a:r>
            <a:endParaRPr sz="2300"/>
          </a:p>
        </p:txBody>
      </p:sp>
      <p:cxnSp>
        <p:nvCxnSpPr>
          <p:cNvPr id="178" name="Google Shape;178;p27"/>
          <p:cNvCxnSpPr/>
          <p:nvPr/>
        </p:nvCxnSpPr>
        <p:spPr>
          <a:xfrm>
            <a:off x="2575075" y="4243000"/>
            <a:ext cx="1716600" cy="17700"/>
          </a:xfrm>
          <a:prstGeom prst="straightConnector1">
            <a:avLst/>
          </a:prstGeom>
          <a:noFill/>
          <a:ln w="38100" cap="flat" cmpd="sng">
            <a:solidFill>
              <a:srgbClr val="FF3A13"/>
            </a:solidFill>
            <a:prstDash val="dash"/>
            <a:round/>
            <a:headEnd type="none" w="med" len="med"/>
            <a:tailEnd type="none" w="med" len="med"/>
          </a:ln>
        </p:spPr>
      </p:cxnSp>
      <p:cxnSp>
        <p:nvCxnSpPr>
          <p:cNvPr id="179" name="Google Shape;179;p27"/>
          <p:cNvCxnSpPr>
            <a:endCxn id="175" idx="0"/>
          </p:cNvCxnSpPr>
          <p:nvPr/>
        </p:nvCxnSpPr>
        <p:spPr>
          <a:xfrm>
            <a:off x="4426550" y="4260600"/>
            <a:ext cx="36300" cy="1753800"/>
          </a:xfrm>
          <a:prstGeom prst="straightConnector1">
            <a:avLst/>
          </a:prstGeom>
          <a:noFill/>
          <a:ln w="38100" cap="flat" cmpd="sng">
            <a:solidFill>
              <a:srgbClr val="FF3A13"/>
            </a:solidFill>
            <a:prstDash val="dash"/>
            <a:round/>
            <a:headEnd type="none" w="med" len="med"/>
            <a:tailEnd type="non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8"/>
          <p:cNvSpPr txBox="1">
            <a:spLocks noGrp="1"/>
          </p:cNvSpPr>
          <p:nvPr>
            <p:ph type="title"/>
          </p:nvPr>
        </p:nvSpPr>
        <p:spPr>
          <a:xfrm>
            <a:off x="457200" y="1069848"/>
            <a:ext cx="8229600" cy="1143000"/>
          </a:xfrm>
          <a:prstGeom prst="rect">
            <a:avLst/>
          </a:prstGeom>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lnSpc>
                <a:spcPct val="115000"/>
              </a:lnSpc>
              <a:spcBef>
                <a:spcPts val="0"/>
              </a:spcBef>
              <a:spcAft>
                <a:spcPts val="0"/>
              </a:spcAft>
              <a:buNone/>
            </a:pPr>
            <a:r>
              <a:rPr lang="en-US" sz="1400"/>
              <a:t>Equilibrium interest rate (</a:t>
            </a:r>
            <a:r>
              <a:rPr lang="en-US" sz="1400">
                <a:solidFill>
                  <a:srgbClr val="00FF00"/>
                </a:solidFill>
              </a:rPr>
              <a:t>e*</a:t>
            </a:r>
            <a:r>
              <a:rPr lang="en-US" sz="1400"/>
              <a:t>); Equilibrium quantity of loanable funds </a:t>
            </a:r>
            <a:r>
              <a:rPr lang="en-US" sz="1400">
                <a:solidFill>
                  <a:srgbClr val="447AB8"/>
                </a:solidFill>
              </a:rPr>
              <a:t>(</a:t>
            </a:r>
            <a:r>
              <a:rPr lang="en-US" sz="1400">
                <a:solidFill>
                  <a:srgbClr val="00FF00"/>
                </a:solidFill>
              </a:rPr>
              <a:t>Q*</a:t>
            </a:r>
            <a:r>
              <a:rPr lang="en-US" sz="1400"/>
              <a:t>), Demand for loanable funds (</a:t>
            </a:r>
            <a:r>
              <a:rPr lang="en-US" sz="1400">
                <a:solidFill>
                  <a:srgbClr val="00FF00"/>
                </a:solidFill>
              </a:rPr>
              <a:t>D</a:t>
            </a:r>
            <a:r>
              <a:rPr lang="en-US" sz="1400"/>
              <a:t>); Real rate of interest (</a:t>
            </a:r>
            <a:r>
              <a:rPr lang="en-US" sz="1400">
                <a:solidFill>
                  <a:srgbClr val="00FF00"/>
                </a:solidFill>
              </a:rPr>
              <a:t>e</a:t>
            </a:r>
            <a:r>
              <a:rPr lang="en-US" sz="1400"/>
              <a:t>), Supply of loanable funds (</a:t>
            </a:r>
            <a:r>
              <a:rPr lang="en-US" sz="1400">
                <a:solidFill>
                  <a:srgbClr val="00FF00"/>
                </a:solidFill>
              </a:rPr>
              <a:t>S</a:t>
            </a:r>
            <a:r>
              <a:rPr lang="en-US" sz="1400"/>
              <a:t>) </a:t>
            </a:r>
            <a:endParaRPr sz="1400"/>
          </a:p>
        </p:txBody>
      </p:sp>
      <p:pic>
        <p:nvPicPr>
          <p:cNvPr id="186" name="Google Shape;186;p28"/>
          <p:cNvPicPr preferRelativeResize="0"/>
          <p:nvPr/>
        </p:nvPicPr>
        <p:blipFill>
          <a:blip r:embed="rId3">
            <a:alphaModFix/>
          </a:blip>
          <a:stretch>
            <a:fillRect/>
          </a:stretch>
        </p:blipFill>
        <p:spPr>
          <a:xfrm>
            <a:off x="2329275" y="2212848"/>
            <a:ext cx="4752648" cy="4340352"/>
          </a:xfrm>
          <a:prstGeom prst="rect">
            <a:avLst/>
          </a:prstGeom>
          <a:noFill/>
          <a:ln>
            <a:noFill/>
          </a:ln>
        </p:spPr>
      </p:pic>
      <p:pic>
        <p:nvPicPr>
          <p:cNvPr id="187" name="Google Shape;187;p28">
            <a:hlinkClick r:id="rId4"/>
          </p:cNvPr>
          <p:cNvPicPr preferRelativeResize="0"/>
          <p:nvPr/>
        </p:nvPicPr>
        <p:blipFill>
          <a:blip r:embed="rId5">
            <a:alphaModFix/>
          </a:blip>
          <a:stretch>
            <a:fillRect/>
          </a:stretch>
        </p:blipFill>
        <p:spPr>
          <a:xfrm>
            <a:off x="0" y="6143625"/>
            <a:ext cx="9144000" cy="714375"/>
          </a:xfrm>
          <a:prstGeom prst="rect">
            <a:avLst/>
          </a:prstGeom>
          <a:noFill/>
          <a:ln>
            <a:noFill/>
          </a:ln>
        </p:spPr>
      </p:pic>
      <p:sp>
        <p:nvSpPr>
          <p:cNvPr id="188" name="Google Shape;188;p28">
            <a:hlinkClick r:id="rId6"/>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8"/>
          <p:cNvSpPr txBox="1"/>
          <p:nvPr/>
        </p:nvSpPr>
        <p:spPr>
          <a:xfrm>
            <a:off x="1347025" y="3982450"/>
            <a:ext cx="1024500" cy="538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300" b="1">
                <a:solidFill>
                  <a:srgbClr val="00FF00"/>
                </a:solidFill>
                <a:latin typeface="Calibri"/>
                <a:ea typeface="Calibri"/>
                <a:cs typeface="Calibri"/>
                <a:sym typeface="Calibri"/>
              </a:rPr>
              <a:t>e*</a:t>
            </a:r>
            <a:endParaRPr sz="2300"/>
          </a:p>
        </p:txBody>
      </p:sp>
      <p:sp>
        <p:nvSpPr>
          <p:cNvPr id="190" name="Google Shape;190;p28"/>
          <p:cNvSpPr txBox="1"/>
          <p:nvPr/>
        </p:nvSpPr>
        <p:spPr>
          <a:xfrm>
            <a:off x="3950600" y="6014400"/>
            <a:ext cx="1024500" cy="538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300" b="1">
                <a:solidFill>
                  <a:srgbClr val="00FF00"/>
                </a:solidFill>
                <a:latin typeface="Calibri"/>
                <a:ea typeface="Calibri"/>
                <a:cs typeface="Calibri"/>
                <a:sym typeface="Calibri"/>
              </a:rPr>
              <a:t>Q*</a:t>
            </a:r>
            <a:endParaRPr sz="2300"/>
          </a:p>
        </p:txBody>
      </p:sp>
      <p:sp>
        <p:nvSpPr>
          <p:cNvPr id="191" name="Google Shape;191;p28"/>
          <p:cNvSpPr txBox="1"/>
          <p:nvPr/>
        </p:nvSpPr>
        <p:spPr>
          <a:xfrm>
            <a:off x="6147125" y="2112175"/>
            <a:ext cx="2047200" cy="1760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300" b="1">
                <a:solidFill>
                  <a:srgbClr val="00FF00"/>
                </a:solidFill>
                <a:latin typeface="Calibri"/>
                <a:ea typeface="Calibri"/>
                <a:cs typeface="Calibri"/>
                <a:sym typeface="Calibri"/>
              </a:rPr>
              <a:t>Supply of Private Loanable Funds</a:t>
            </a:r>
            <a:endParaRPr sz="2300"/>
          </a:p>
        </p:txBody>
      </p:sp>
      <p:sp>
        <p:nvSpPr>
          <p:cNvPr id="192" name="Google Shape;192;p28"/>
          <p:cNvSpPr txBox="1"/>
          <p:nvPr/>
        </p:nvSpPr>
        <p:spPr>
          <a:xfrm>
            <a:off x="6042875" y="5115725"/>
            <a:ext cx="2047200" cy="1353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300" b="1">
                <a:solidFill>
                  <a:srgbClr val="00FF00"/>
                </a:solidFill>
                <a:latin typeface="Calibri"/>
                <a:ea typeface="Calibri"/>
                <a:cs typeface="Calibri"/>
                <a:sym typeface="Calibri"/>
              </a:rPr>
              <a:t>Demand for Loanable Funds</a:t>
            </a:r>
            <a:endParaRPr sz="2300"/>
          </a:p>
        </p:txBody>
      </p:sp>
      <p:cxnSp>
        <p:nvCxnSpPr>
          <p:cNvPr id="193" name="Google Shape;193;p28"/>
          <p:cNvCxnSpPr/>
          <p:nvPr/>
        </p:nvCxnSpPr>
        <p:spPr>
          <a:xfrm>
            <a:off x="2575075" y="4243000"/>
            <a:ext cx="1716600" cy="17700"/>
          </a:xfrm>
          <a:prstGeom prst="straightConnector1">
            <a:avLst/>
          </a:prstGeom>
          <a:noFill/>
          <a:ln w="38100" cap="flat" cmpd="sng">
            <a:solidFill>
              <a:srgbClr val="FF3A13"/>
            </a:solidFill>
            <a:prstDash val="dash"/>
            <a:round/>
            <a:headEnd type="none" w="med" len="med"/>
            <a:tailEnd type="none" w="med" len="med"/>
          </a:ln>
        </p:spPr>
      </p:cxnSp>
      <p:cxnSp>
        <p:nvCxnSpPr>
          <p:cNvPr id="194" name="Google Shape;194;p28"/>
          <p:cNvCxnSpPr>
            <a:endCxn id="190" idx="0"/>
          </p:cNvCxnSpPr>
          <p:nvPr/>
        </p:nvCxnSpPr>
        <p:spPr>
          <a:xfrm>
            <a:off x="4426550" y="4260600"/>
            <a:ext cx="36300" cy="1753800"/>
          </a:xfrm>
          <a:prstGeom prst="straightConnector1">
            <a:avLst/>
          </a:prstGeom>
          <a:noFill/>
          <a:ln w="38100" cap="flat" cmpd="sng">
            <a:solidFill>
              <a:srgbClr val="FF3A13"/>
            </a:solidFill>
            <a:prstDash val="dash"/>
            <a:round/>
            <a:headEnd type="none" w="med" len="med"/>
            <a:tailEnd type="none" w="med" len="med"/>
          </a:ln>
        </p:spPr>
      </p:cxnSp>
      <p:cxnSp>
        <p:nvCxnSpPr>
          <p:cNvPr id="195" name="Google Shape;195;p28"/>
          <p:cNvCxnSpPr>
            <a:endCxn id="190" idx="0"/>
          </p:cNvCxnSpPr>
          <p:nvPr/>
        </p:nvCxnSpPr>
        <p:spPr>
          <a:xfrm>
            <a:off x="4389050" y="2433900"/>
            <a:ext cx="73800" cy="3580500"/>
          </a:xfrm>
          <a:prstGeom prst="straightConnector1">
            <a:avLst/>
          </a:prstGeom>
          <a:noFill/>
          <a:ln w="76200" cap="flat" cmpd="sng">
            <a:solidFill>
              <a:schemeClr val="accent2"/>
            </a:solidFill>
            <a:prstDash val="dot"/>
            <a:round/>
            <a:headEnd type="none" w="med" len="med"/>
            <a:tailEnd type="none" w="med" len="med"/>
          </a:ln>
        </p:spPr>
      </p:cxnSp>
      <p:sp>
        <p:nvSpPr>
          <p:cNvPr id="196" name="Google Shape;196;p28"/>
          <p:cNvSpPr txBox="1"/>
          <p:nvPr/>
        </p:nvSpPr>
        <p:spPr>
          <a:xfrm>
            <a:off x="3740225" y="1812200"/>
            <a:ext cx="13716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b="1">
                <a:solidFill>
                  <a:srgbClr val="FF00FF"/>
                </a:solidFill>
                <a:latin typeface="Calibri"/>
                <a:ea typeface="Calibri"/>
                <a:cs typeface="Calibri"/>
                <a:sym typeface="Calibri"/>
              </a:rPr>
              <a:t>Monetary Policy</a:t>
            </a:r>
            <a:endParaRPr sz="1600" b="1">
              <a:solidFill>
                <a:srgbClr val="FF00FF"/>
              </a:solidFill>
              <a:latin typeface="Calibri"/>
              <a:ea typeface="Calibri"/>
              <a:cs typeface="Calibri"/>
              <a:sym typeface="Calibri"/>
            </a:endParaRPr>
          </a:p>
        </p:txBody>
      </p:sp>
      <p:sp>
        <p:nvSpPr>
          <p:cNvPr id="197" name="Google Shape;197;p28"/>
          <p:cNvSpPr txBox="1"/>
          <p:nvPr/>
        </p:nvSpPr>
        <p:spPr>
          <a:xfrm>
            <a:off x="2530825" y="195050"/>
            <a:ext cx="3937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rgbClr val="FF00FF"/>
                </a:solidFill>
                <a:latin typeface="Calibri"/>
                <a:ea typeface="Calibri"/>
                <a:cs typeface="Calibri"/>
                <a:sym typeface="Calibri"/>
              </a:rPr>
              <a:t>Introduce the FED and Monetary Policy</a:t>
            </a:r>
            <a:endParaRPr sz="1800">
              <a:solidFill>
                <a:srgbClr val="FF00FF"/>
              </a:solidFill>
              <a:latin typeface="Calibri"/>
              <a:ea typeface="Calibri"/>
              <a:cs typeface="Calibri"/>
              <a:sym typeface="Calibri"/>
            </a:endParaRPr>
          </a:p>
          <a:p>
            <a:pPr marL="457200" lvl="0" indent="-342900" algn="l" rtl="0">
              <a:spcBef>
                <a:spcPts val="0"/>
              </a:spcBef>
              <a:spcAft>
                <a:spcPts val="0"/>
              </a:spcAft>
              <a:buClr>
                <a:srgbClr val="FF00FF"/>
              </a:buClr>
              <a:buSzPts val="1800"/>
              <a:buFont typeface="Calibri"/>
              <a:buAutoNum type="arabicPeriod"/>
            </a:pPr>
            <a:r>
              <a:rPr lang="en-US" sz="1800">
                <a:solidFill>
                  <a:srgbClr val="FF00FF"/>
                </a:solidFill>
                <a:highlight>
                  <a:srgbClr val="FFF2CC"/>
                </a:highlight>
                <a:latin typeface="Calibri"/>
                <a:ea typeface="Calibri"/>
                <a:cs typeface="Calibri"/>
                <a:sym typeface="Calibri"/>
              </a:rPr>
              <a:t>Draw along the dotted line.</a:t>
            </a:r>
            <a:endParaRPr sz="1800">
              <a:solidFill>
                <a:srgbClr val="FF00FF"/>
              </a:solidFill>
              <a:highlight>
                <a:srgbClr val="FFF2CC"/>
              </a:highlight>
              <a:latin typeface="Calibri"/>
              <a:ea typeface="Calibri"/>
              <a:cs typeface="Calibri"/>
              <a:sym typeface="Calibri"/>
            </a:endParaRPr>
          </a:p>
        </p:txBody>
      </p:sp>
      <p:pic>
        <p:nvPicPr>
          <p:cNvPr id="198" name="Google Shape;198;p28" descr="A picture containing text, clipart&#10;&#10;Description automatically generated"/>
          <p:cNvPicPr preferRelativeResize="0"/>
          <p:nvPr/>
        </p:nvPicPr>
        <p:blipFill rotWithShape="1">
          <a:blip r:embed="rId7">
            <a:alphaModFix/>
          </a:blip>
          <a:srcRect/>
          <a:stretch/>
        </p:blipFill>
        <p:spPr>
          <a:xfrm>
            <a:off x="457197" y="2889428"/>
            <a:ext cx="1079150" cy="10791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9"/>
          <p:cNvSpPr txBox="1">
            <a:spLocks noGrp="1"/>
          </p:cNvSpPr>
          <p:nvPr>
            <p:ph type="title"/>
          </p:nvPr>
        </p:nvSpPr>
        <p:spPr>
          <a:xfrm>
            <a:off x="457200" y="1069848"/>
            <a:ext cx="8229600" cy="1143000"/>
          </a:xfrm>
          <a:prstGeom prst="rect">
            <a:avLst/>
          </a:prstGeom>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lnSpc>
                <a:spcPct val="115000"/>
              </a:lnSpc>
              <a:spcBef>
                <a:spcPts val="0"/>
              </a:spcBef>
              <a:spcAft>
                <a:spcPts val="0"/>
              </a:spcAft>
              <a:buNone/>
            </a:pPr>
            <a:r>
              <a:rPr lang="en-US" sz="1400"/>
              <a:t>Equilibrium interest rate (</a:t>
            </a:r>
            <a:r>
              <a:rPr lang="en-US" sz="1400">
                <a:solidFill>
                  <a:srgbClr val="00FF00"/>
                </a:solidFill>
              </a:rPr>
              <a:t>e*</a:t>
            </a:r>
            <a:r>
              <a:rPr lang="en-US" sz="1400"/>
              <a:t>); Equilibrium quantity of loanable funds </a:t>
            </a:r>
            <a:r>
              <a:rPr lang="en-US" sz="1400">
                <a:solidFill>
                  <a:srgbClr val="447AB8"/>
                </a:solidFill>
              </a:rPr>
              <a:t>(</a:t>
            </a:r>
            <a:r>
              <a:rPr lang="en-US" sz="1400">
                <a:solidFill>
                  <a:srgbClr val="00FF00"/>
                </a:solidFill>
              </a:rPr>
              <a:t>Q*</a:t>
            </a:r>
            <a:r>
              <a:rPr lang="en-US" sz="1400"/>
              <a:t>), Demand for loanable funds (</a:t>
            </a:r>
            <a:r>
              <a:rPr lang="en-US" sz="1400">
                <a:solidFill>
                  <a:srgbClr val="00FF00"/>
                </a:solidFill>
              </a:rPr>
              <a:t>D</a:t>
            </a:r>
            <a:r>
              <a:rPr lang="en-US" sz="1400"/>
              <a:t>); Real rate of interest (</a:t>
            </a:r>
            <a:r>
              <a:rPr lang="en-US" sz="1400">
                <a:solidFill>
                  <a:srgbClr val="00FF00"/>
                </a:solidFill>
              </a:rPr>
              <a:t>e</a:t>
            </a:r>
            <a:r>
              <a:rPr lang="en-US" sz="1400"/>
              <a:t>), Supply of loanable funds (</a:t>
            </a:r>
            <a:r>
              <a:rPr lang="en-US" sz="1400">
                <a:solidFill>
                  <a:srgbClr val="00FF00"/>
                </a:solidFill>
              </a:rPr>
              <a:t>S</a:t>
            </a:r>
            <a:r>
              <a:rPr lang="en-US" sz="1400"/>
              <a:t>) </a:t>
            </a:r>
            <a:endParaRPr sz="1400"/>
          </a:p>
        </p:txBody>
      </p:sp>
      <p:pic>
        <p:nvPicPr>
          <p:cNvPr id="205" name="Google Shape;205;p29"/>
          <p:cNvPicPr preferRelativeResize="0"/>
          <p:nvPr/>
        </p:nvPicPr>
        <p:blipFill>
          <a:blip r:embed="rId3">
            <a:alphaModFix/>
          </a:blip>
          <a:stretch>
            <a:fillRect/>
          </a:stretch>
        </p:blipFill>
        <p:spPr>
          <a:xfrm>
            <a:off x="2329275" y="2212848"/>
            <a:ext cx="4752648" cy="4340352"/>
          </a:xfrm>
          <a:prstGeom prst="rect">
            <a:avLst/>
          </a:prstGeom>
          <a:noFill/>
          <a:ln>
            <a:noFill/>
          </a:ln>
        </p:spPr>
      </p:pic>
      <p:sp>
        <p:nvSpPr>
          <p:cNvPr id="206" name="Google Shape;206;p29">
            <a:hlinkClick r:id="rId4"/>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txBox="1"/>
          <p:nvPr/>
        </p:nvSpPr>
        <p:spPr>
          <a:xfrm>
            <a:off x="1347025" y="3982450"/>
            <a:ext cx="1024500" cy="538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300" b="1">
                <a:solidFill>
                  <a:srgbClr val="00FF00"/>
                </a:solidFill>
                <a:latin typeface="Calibri"/>
                <a:ea typeface="Calibri"/>
                <a:cs typeface="Calibri"/>
                <a:sym typeface="Calibri"/>
              </a:rPr>
              <a:t>e*</a:t>
            </a:r>
            <a:endParaRPr sz="2300"/>
          </a:p>
        </p:txBody>
      </p:sp>
      <p:sp>
        <p:nvSpPr>
          <p:cNvPr id="208" name="Google Shape;208;p29"/>
          <p:cNvSpPr txBox="1"/>
          <p:nvPr/>
        </p:nvSpPr>
        <p:spPr>
          <a:xfrm>
            <a:off x="3950600" y="6014400"/>
            <a:ext cx="1024500" cy="538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300" b="1">
                <a:solidFill>
                  <a:srgbClr val="00FF00"/>
                </a:solidFill>
                <a:latin typeface="Calibri"/>
                <a:ea typeface="Calibri"/>
                <a:cs typeface="Calibri"/>
                <a:sym typeface="Calibri"/>
              </a:rPr>
              <a:t>Q*</a:t>
            </a:r>
            <a:endParaRPr sz="2300"/>
          </a:p>
        </p:txBody>
      </p:sp>
      <p:sp>
        <p:nvSpPr>
          <p:cNvPr id="209" name="Google Shape;209;p29"/>
          <p:cNvSpPr txBox="1"/>
          <p:nvPr/>
        </p:nvSpPr>
        <p:spPr>
          <a:xfrm>
            <a:off x="6147125" y="2112175"/>
            <a:ext cx="2047200" cy="1760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300" b="1">
                <a:solidFill>
                  <a:srgbClr val="00FF00"/>
                </a:solidFill>
                <a:latin typeface="Calibri"/>
                <a:ea typeface="Calibri"/>
                <a:cs typeface="Calibri"/>
                <a:sym typeface="Calibri"/>
              </a:rPr>
              <a:t>Supply of Private Loanable Funds</a:t>
            </a:r>
            <a:endParaRPr sz="2300"/>
          </a:p>
        </p:txBody>
      </p:sp>
      <p:sp>
        <p:nvSpPr>
          <p:cNvPr id="210" name="Google Shape;210;p29"/>
          <p:cNvSpPr txBox="1"/>
          <p:nvPr/>
        </p:nvSpPr>
        <p:spPr>
          <a:xfrm>
            <a:off x="6042875" y="5115725"/>
            <a:ext cx="2047200" cy="1353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300" b="1">
                <a:solidFill>
                  <a:srgbClr val="00FF00"/>
                </a:solidFill>
                <a:latin typeface="Calibri"/>
                <a:ea typeface="Calibri"/>
                <a:cs typeface="Calibri"/>
                <a:sym typeface="Calibri"/>
              </a:rPr>
              <a:t>Demand for Loanable Funds</a:t>
            </a:r>
            <a:endParaRPr sz="2300"/>
          </a:p>
        </p:txBody>
      </p:sp>
      <p:cxnSp>
        <p:nvCxnSpPr>
          <p:cNvPr id="211" name="Google Shape;211;p29"/>
          <p:cNvCxnSpPr/>
          <p:nvPr/>
        </p:nvCxnSpPr>
        <p:spPr>
          <a:xfrm>
            <a:off x="2575075" y="4243000"/>
            <a:ext cx="1716600" cy="17700"/>
          </a:xfrm>
          <a:prstGeom prst="straightConnector1">
            <a:avLst/>
          </a:prstGeom>
          <a:noFill/>
          <a:ln w="38100" cap="flat" cmpd="sng">
            <a:solidFill>
              <a:srgbClr val="FF3A13"/>
            </a:solidFill>
            <a:prstDash val="dash"/>
            <a:round/>
            <a:headEnd type="none" w="med" len="med"/>
            <a:tailEnd type="none" w="med" len="med"/>
          </a:ln>
        </p:spPr>
      </p:cxnSp>
      <p:cxnSp>
        <p:nvCxnSpPr>
          <p:cNvPr id="212" name="Google Shape;212;p29"/>
          <p:cNvCxnSpPr>
            <a:endCxn id="208" idx="0"/>
          </p:cNvCxnSpPr>
          <p:nvPr/>
        </p:nvCxnSpPr>
        <p:spPr>
          <a:xfrm>
            <a:off x="4426550" y="4260600"/>
            <a:ext cx="36300" cy="1753800"/>
          </a:xfrm>
          <a:prstGeom prst="straightConnector1">
            <a:avLst/>
          </a:prstGeom>
          <a:noFill/>
          <a:ln w="38100" cap="flat" cmpd="sng">
            <a:solidFill>
              <a:srgbClr val="FF3A13"/>
            </a:solidFill>
            <a:prstDash val="dash"/>
            <a:round/>
            <a:headEnd type="none" w="med" len="med"/>
            <a:tailEnd type="none" w="med" len="med"/>
          </a:ln>
        </p:spPr>
      </p:cxnSp>
      <p:cxnSp>
        <p:nvCxnSpPr>
          <p:cNvPr id="213" name="Google Shape;213;p29"/>
          <p:cNvCxnSpPr>
            <a:endCxn id="208" idx="0"/>
          </p:cNvCxnSpPr>
          <p:nvPr/>
        </p:nvCxnSpPr>
        <p:spPr>
          <a:xfrm>
            <a:off x="4389050" y="2433900"/>
            <a:ext cx="73800" cy="3580500"/>
          </a:xfrm>
          <a:prstGeom prst="straightConnector1">
            <a:avLst/>
          </a:prstGeom>
          <a:noFill/>
          <a:ln w="76200" cap="flat" cmpd="sng">
            <a:solidFill>
              <a:schemeClr val="accent2"/>
            </a:solidFill>
            <a:prstDash val="dot"/>
            <a:round/>
            <a:headEnd type="none" w="med" len="med"/>
            <a:tailEnd type="none" w="med" len="med"/>
          </a:ln>
        </p:spPr>
      </p:cxnSp>
      <p:sp>
        <p:nvSpPr>
          <p:cNvPr id="214" name="Google Shape;214;p29"/>
          <p:cNvSpPr txBox="1"/>
          <p:nvPr/>
        </p:nvSpPr>
        <p:spPr>
          <a:xfrm>
            <a:off x="3740225" y="1812200"/>
            <a:ext cx="13716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b="1">
                <a:solidFill>
                  <a:srgbClr val="FF00FF"/>
                </a:solidFill>
                <a:latin typeface="Calibri"/>
                <a:ea typeface="Calibri"/>
                <a:cs typeface="Calibri"/>
                <a:sym typeface="Calibri"/>
              </a:rPr>
              <a:t>Monetary Policy</a:t>
            </a:r>
            <a:endParaRPr sz="1600" b="1">
              <a:solidFill>
                <a:srgbClr val="FF00FF"/>
              </a:solidFill>
              <a:latin typeface="Calibri"/>
              <a:ea typeface="Calibri"/>
              <a:cs typeface="Calibri"/>
              <a:sym typeface="Calibri"/>
            </a:endParaRPr>
          </a:p>
        </p:txBody>
      </p:sp>
      <p:sp>
        <p:nvSpPr>
          <p:cNvPr id="215" name="Google Shape;215;p29"/>
          <p:cNvSpPr txBox="1"/>
          <p:nvPr/>
        </p:nvSpPr>
        <p:spPr>
          <a:xfrm>
            <a:off x="2387200" y="0"/>
            <a:ext cx="46368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rgbClr val="FF00FF"/>
                </a:solidFill>
                <a:latin typeface="Calibri"/>
                <a:ea typeface="Calibri"/>
                <a:cs typeface="Calibri"/>
                <a:sym typeface="Calibri"/>
              </a:rPr>
              <a:t>Introduce the FED and</a:t>
            </a:r>
            <a:endParaRPr sz="1800">
              <a:solidFill>
                <a:srgbClr val="FF00FF"/>
              </a:solidFill>
              <a:latin typeface="Calibri"/>
              <a:ea typeface="Calibri"/>
              <a:cs typeface="Calibri"/>
              <a:sym typeface="Calibri"/>
            </a:endParaRPr>
          </a:p>
          <a:p>
            <a:pPr marL="0" lvl="0" indent="0" algn="l" rtl="0">
              <a:spcBef>
                <a:spcPts val="0"/>
              </a:spcBef>
              <a:spcAft>
                <a:spcPts val="0"/>
              </a:spcAft>
              <a:buNone/>
            </a:pPr>
            <a:r>
              <a:rPr lang="en-US" sz="1800">
                <a:solidFill>
                  <a:srgbClr val="FF00FF"/>
                </a:solidFill>
                <a:latin typeface="Calibri"/>
                <a:ea typeface="Calibri"/>
                <a:cs typeface="Calibri"/>
                <a:sym typeface="Calibri"/>
              </a:rPr>
              <a:t>Expansionary Monetary Policy</a:t>
            </a:r>
            <a:endParaRPr sz="1800">
              <a:solidFill>
                <a:srgbClr val="FF00FF"/>
              </a:solidFill>
              <a:latin typeface="Calibri"/>
              <a:ea typeface="Calibri"/>
              <a:cs typeface="Calibri"/>
              <a:sym typeface="Calibri"/>
            </a:endParaRPr>
          </a:p>
          <a:p>
            <a:pPr marL="457200" lvl="0" indent="-342900" algn="l" rtl="0">
              <a:spcBef>
                <a:spcPts val="0"/>
              </a:spcBef>
              <a:spcAft>
                <a:spcPts val="0"/>
              </a:spcAft>
              <a:buClr>
                <a:srgbClr val="FF00FF"/>
              </a:buClr>
              <a:buSzPts val="1800"/>
              <a:buFont typeface="Calibri"/>
              <a:buAutoNum type="arabicPeriod"/>
            </a:pPr>
            <a:r>
              <a:rPr lang="en-US" sz="1800">
                <a:solidFill>
                  <a:srgbClr val="FF00FF"/>
                </a:solidFill>
                <a:highlight>
                  <a:srgbClr val="FFF2CC"/>
                </a:highlight>
                <a:latin typeface="Calibri"/>
                <a:ea typeface="Calibri"/>
                <a:cs typeface="Calibri"/>
                <a:sym typeface="Calibri"/>
              </a:rPr>
              <a:t>Illustrate an increase in the Ms.</a:t>
            </a:r>
            <a:endParaRPr sz="1800">
              <a:solidFill>
                <a:srgbClr val="FF00FF"/>
              </a:solidFill>
              <a:highlight>
                <a:srgbClr val="FFF2CC"/>
              </a:highlight>
              <a:latin typeface="Calibri"/>
              <a:ea typeface="Calibri"/>
              <a:cs typeface="Calibri"/>
              <a:sym typeface="Calibri"/>
            </a:endParaRPr>
          </a:p>
          <a:p>
            <a:pPr marL="457200" lvl="0" indent="-342900" algn="l" rtl="0">
              <a:spcBef>
                <a:spcPts val="0"/>
              </a:spcBef>
              <a:spcAft>
                <a:spcPts val="0"/>
              </a:spcAft>
              <a:buClr>
                <a:srgbClr val="FF00FF"/>
              </a:buClr>
              <a:buSzPts val="1800"/>
              <a:buFont typeface="Calibri"/>
              <a:buAutoNum type="arabicPeriod"/>
            </a:pPr>
            <a:r>
              <a:rPr lang="en-US" sz="1800">
                <a:solidFill>
                  <a:srgbClr val="FF00FF"/>
                </a:solidFill>
                <a:highlight>
                  <a:srgbClr val="FFF2CC"/>
                </a:highlight>
                <a:latin typeface="Calibri"/>
                <a:ea typeface="Calibri"/>
                <a:cs typeface="Calibri"/>
                <a:sym typeface="Calibri"/>
              </a:rPr>
              <a:t>Show the impact on interest and quantity.</a:t>
            </a:r>
            <a:endParaRPr sz="1800">
              <a:solidFill>
                <a:srgbClr val="FF00FF"/>
              </a:solidFill>
              <a:highlight>
                <a:srgbClr val="FFF2CC"/>
              </a:highlight>
              <a:latin typeface="Calibri"/>
              <a:ea typeface="Calibri"/>
              <a:cs typeface="Calibri"/>
              <a:sym typeface="Calibri"/>
            </a:endParaRPr>
          </a:p>
        </p:txBody>
      </p:sp>
      <p:pic>
        <p:nvPicPr>
          <p:cNvPr id="216" name="Google Shape;216;p29" descr="A picture containing text, clipart&#10;&#10;Description automatically generated"/>
          <p:cNvPicPr preferRelativeResize="0"/>
          <p:nvPr/>
        </p:nvPicPr>
        <p:blipFill rotWithShape="1">
          <a:blip r:embed="rId5">
            <a:alphaModFix/>
          </a:blip>
          <a:srcRect/>
          <a:stretch/>
        </p:blipFill>
        <p:spPr>
          <a:xfrm>
            <a:off x="457197" y="2889428"/>
            <a:ext cx="1079150" cy="10791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0"/>
          <p:cNvSpPr txBox="1">
            <a:spLocks noGrp="1"/>
          </p:cNvSpPr>
          <p:nvPr>
            <p:ph type="title"/>
          </p:nvPr>
        </p:nvSpPr>
        <p:spPr>
          <a:xfrm>
            <a:off x="457200" y="1069848"/>
            <a:ext cx="8229600" cy="1143000"/>
          </a:xfrm>
          <a:prstGeom prst="rect">
            <a:avLst/>
          </a:prstGeom>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lnSpc>
                <a:spcPct val="115000"/>
              </a:lnSpc>
              <a:spcBef>
                <a:spcPts val="0"/>
              </a:spcBef>
              <a:spcAft>
                <a:spcPts val="0"/>
              </a:spcAft>
              <a:buNone/>
            </a:pPr>
            <a:r>
              <a:rPr lang="en-US" sz="1400"/>
              <a:t>Equilibrium interest rate (</a:t>
            </a:r>
            <a:r>
              <a:rPr lang="en-US" sz="1400">
                <a:solidFill>
                  <a:srgbClr val="00FF00"/>
                </a:solidFill>
              </a:rPr>
              <a:t>e*</a:t>
            </a:r>
            <a:r>
              <a:rPr lang="en-US" sz="1400"/>
              <a:t>); Equilibrium quantity of loanable funds </a:t>
            </a:r>
            <a:r>
              <a:rPr lang="en-US" sz="1400">
                <a:solidFill>
                  <a:srgbClr val="447AB8"/>
                </a:solidFill>
              </a:rPr>
              <a:t>(</a:t>
            </a:r>
            <a:r>
              <a:rPr lang="en-US" sz="1400">
                <a:solidFill>
                  <a:srgbClr val="00FF00"/>
                </a:solidFill>
              </a:rPr>
              <a:t>Q*</a:t>
            </a:r>
            <a:r>
              <a:rPr lang="en-US" sz="1400"/>
              <a:t>), Demand for loanable funds (</a:t>
            </a:r>
            <a:r>
              <a:rPr lang="en-US" sz="1400">
                <a:solidFill>
                  <a:srgbClr val="00FF00"/>
                </a:solidFill>
              </a:rPr>
              <a:t>D</a:t>
            </a:r>
            <a:r>
              <a:rPr lang="en-US" sz="1400"/>
              <a:t>); Real rate of interest (</a:t>
            </a:r>
            <a:r>
              <a:rPr lang="en-US" sz="1400">
                <a:solidFill>
                  <a:srgbClr val="00FF00"/>
                </a:solidFill>
              </a:rPr>
              <a:t>e</a:t>
            </a:r>
            <a:r>
              <a:rPr lang="en-US" sz="1400"/>
              <a:t>), Supply of loanable funds (</a:t>
            </a:r>
            <a:r>
              <a:rPr lang="en-US" sz="1400">
                <a:solidFill>
                  <a:srgbClr val="00FF00"/>
                </a:solidFill>
              </a:rPr>
              <a:t>S</a:t>
            </a:r>
            <a:r>
              <a:rPr lang="en-US" sz="1400"/>
              <a:t>) </a:t>
            </a:r>
            <a:endParaRPr sz="1400"/>
          </a:p>
        </p:txBody>
      </p:sp>
      <p:pic>
        <p:nvPicPr>
          <p:cNvPr id="223" name="Google Shape;223;p30"/>
          <p:cNvPicPr preferRelativeResize="0"/>
          <p:nvPr/>
        </p:nvPicPr>
        <p:blipFill>
          <a:blip r:embed="rId3">
            <a:alphaModFix/>
          </a:blip>
          <a:stretch>
            <a:fillRect/>
          </a:stretch>
        </p:blipFill>
        <p:spPr>
          <a:xfrm>
            <a:off x="2320425" y="2212848"/>
            <a:ext cx="4752648" cy="4340352"/>
          </a:xfrm>
          <a:prstGeom prst="rect">
            <a:avLst/>
          </a:prstGeom>
          <a:noFill/>
          <a:ln>
            <a:noFill/>
          </a:ln>
        </p:spPr>
      </p:pic>
      <p:sp>
        <p:nvSpPr>
          <p:cNvPr id="224" name="Google Shape;224;p30">
            <a:hlinkClick r:id="rId4"/>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0"/>
          <p:cNvSpPr txBox="1"/>
          <p:nvPr/>
        </p:nvSpPr>
        <p:spPr>
          <a:xfrm>
            <a:off x="1347025" y="3982450"/>
            <a:ext cx="1024500" cy="538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300" b="1">
                <a:solidFill>
                  <a:srgbClr val="00FF00"/>
                </a:solidFill>
                <a:latin typeface="Calibri"/>
                <a:ea typeface="Calibri"/>
                <a:cs typeface="Calibri"/>
                <a:sym typeface="Calibri"/>
              </a:rPr>
              <a:t>e*</a:t>
            </a:r>
            <a:endParaRPr sz="2300"/>
          </a:p>
        </p:txBody>
      </p:sp>
      <p:sp>
        <p:nvSpPr>
          <p:cNvPr id="226" name="Google Shape;226;p30"/>
          <p:cNvSpPr txBox="1"/>
          <p:nvPr/>
        </p:nvSpPr>
        <p:spPr>
          <a:xfrm>
            <a:off x="3950600" y="6014400"/>
            <a:ext cx="1024500" cy="538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300" b="1">
                <a:solidFill>
                  <a:srgbClr val="00FF00"/>
                </a:solidFill>
                <a:latin typeface="Calibri"/>
                <a:ea typeface="Calibri"/>
                <a:cs typeface="Calibri"/>
                <a:sym typeface="Calibri"/>
              </a:rPr>
              <a:t>Q*</a:t>
            </a:r>
            <a:endParaRPr sz="2300"/>
          </a:p>
        </p:txBody>
      </p:sp>
      <p:sp>
        <p:nvSpPr>
          <p:cNvPr id="227" name="Google Shape;227;p30"/>
          <p:cNvSpPr txBox="1"/>
          <p:nvPr/>
        </p:nvSpPr>
        <p:spPr>
          <a:xfrm>
            <a:off x="6147125" y="2112175"/>
            <a:ext cx="2047200" cy="538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300" b="1">
                <a:solidFill>
                  <a:srgbClr val="00FF00"/>
                </a:solidFill>
                <a:latin typeface="Calibri"/>
                <a:ea typeface="Calibri"/>
                <a:cs typeface="Calibri"/>
                <a:sym typeface="Calibri"/>
              </a:rPr>
              <a:t>Supply</a:t>
            </a:r>
            <a:endParaRPr sz="2300"/>
          </a:p>
        </p:txBody>
      </p:sp>
      <p:sp>
        <p:nvSpPr>
          <p:cNvPr id="228" name="Google Shape;228;p30"/>
          <p:cNvSpPr txBox="1"/>
          <p:nvPr/>
        </p:nvSpPr>
        <p:spPr>
          <a:xfrm>
            <a:off x="6042875" y="5115725"/>
            <a:ext cx="2047200" cy="538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300" b="1">
                <a:solidFill>
                  <a:srgbClr val="00FF00"/>
                </a:solidFill>
                <a:latin typeface="Calibri"/>
                <a:ea typeface="Calibri"/>
                <a:cs typeface="Calibri"/>
                <a:sym typeface="Calibri"/>
              </a:rPr>
              <a:t>Demand</a:t>
            </a:r>
            <a:endParaRPr sz="2300"/>
          </a:p>
        </p:txBody>
      </p:sp>
      <p:cxnSp>
        <p:nvCxnSpPr>
          <p:cNvPr id="229" name="Google Shape;229;p30"/>
          <p:cNvCxnSpPr/>
          <p:nvPr/>
        </p:nvCxnSpPr>
        <p:spPr>
          <a:xfrm>
            <a:off x="2575075" y="4243000"/>
            <a:ext cx="1716600" cy="17700"/>
          </a:xfrm>
          <a:prstGeom prst="straightConnector1">
            <a:avLst/>
          </a:prstGeom>
          <a:noFill/>
          <a:ln w="38100" cap="flat" cmpd="sng">
            <a:solidFill>
              <a:srgbClr val="FF3A13"/>
            </a:solidFill>
            <a:prstDash val="dash"/>
            <a:round/>
            <a:headEnd type="none" w="med" len="med"/>
            <a:tailEnd type="none" w="med" len="med"/>
          </a:ln>
        </p:spPr>
      </p:cxnSp>
      <p:cxnSp>
        <p:nvCxnSpPr>
          <p:cNvPr id="230" name="Google Shape;230;p30"/>
          <p:cNvCxnSpPr>
            <a:endCxn id="226" idx="0"/>
          </p:cNvCxnSpPr>
          <p:nvPr/>
        </p:nvCxnSpPr>
        <p:spPr>
          <a:xfrm>
            <a:off x="4426550" y="4260600"/>
            <a:ext cx="36300" cy="1753800"/>
          </a:xfrm>
          <a:prstGeom prst="straightConnector1">
            <a:avLst/>
          </a:prstGeom>
          <a:noFill/>
          <a:ln w="38100" cap="flat" cmpd="sng">
            <a:solidFill>
              <a:srgbClr val="FF3A13"/>
            </a:solidFill>
            <a:prstDash val="dash"/>
            <a:round/>
            <a:headEnd type="none" w="med" len="med"/>
            <a:tailEnd type="none" w="med" len="med"/>
          </a:ln>
        </p:spPr>
      </p:cxnSp>
      <p:cxnSp>
        <p:nvCxnSpPr>
          <p:cNvPr id="231" name="Google Shape;231;p30"/>
          <p:cNvCxnSpPr>
            <a:endCxn id="226" idx="0"/>
          </p:cNvCxnSpPr>
          <p:nvPr/>
        </p:nvCxnSpPr>
        <p:spPr>
          <a:xfrm>
            <a:off x="4389050" y="2433900"/>
            <a:ext cx="73800" cy="3580500"/>
          </a:xfrm>
          <a:prstGeom prst="straightConnector1">
            <a:avLst/>
          </a:prstGeom>
          <a:noFill/>
          <a:ln w="76200" cap="flat" cmpd="sng">
            <a:solidFill>
              <a:schemeClr val="accent2"/>
            </a:solidFill>
            <a:prstDash val="dot"/>
            <a:round/>
            <a:headEnd type="none" w="med" len="med"/>
            <a:tailEnd type="none" w="med" len="med"/>
          </a:ln>
        </p:spPr>
      </p:cxnSp>
      <p:sp>
        <p:nvSpPr>
          <p:cNvPr id="232" name="Google Shape;232;p30"/>
          <p:cNvSpPr txBox="1"/>
          <p:nvPr/>
        </p:nvSpPr>
        <p:spPr>
          <a:xfrm>
            <a:off x="3740225" y="1873700"/>
            <a:ext cx="13716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b="1">
                <a:solidFill>
                  <a:srgbClr val="FF00FF"/>
                </a:solidFill>
                <a:latin typeface="Calibri"/>
                <a:ea typeface="Calibri"/>
                <a:cs typeface="Calibri"/>
                <a:sym typeface="Calibri"/>
              </a:rPr>
              <a:t>Monetary Policy</a:t>
            </a:r>
            <a:endParaRPr sz="1600" b="1">
              <a:solidFill>
                <a:srgbClr val="FF00FF"/>
              </a:solidFill>
              <a:latin typeface="Calibri"/>
              <a:ea typeface="Calibri"/>
              <a:cs typeface="Calibri"/>
              <a:sym typeface="Calibri"/>
            </a:endParaRPr>
          </a:p>
        </p:txBody>
      </p:sp>
      <p:cxnSp>
        <p:nvCxnSpPr>
          <p:cNvPr id="233" name="Google Shape;233;p30"/>
          <p:cNvCxnSpPr/>
          <p:nvPr/>
        </p:nvCxnSpPr>
        <p:spPr>
          <a:xfrm>
            <a:off x="5357550" y="2433900"/>
            <a:ext cx="73800" cy="3580500"/>
          </a:xfrm>
          <a:prstGeom prst="straightConnector1">
            <a:avLst/>
          </a:prstGeom>
          <a:noFill/>
          <a:ln w="76200" cap="flat" cmpd="sng">
            <a:solidFill>
              <a:schemeClr val="accent2"/>
            </a:solidFill>
            <a:prstDash val="dot"/>
            <a:round/>
            <a:headEnd type="none" w="med" len="med"/>
            <a:tailEnd type="none" w="med" len="med"/>
          </a:ln>
        </p:spPr>
      </p:cxnSp>
      <p:sp>
        <p:nvSpPr>
          <p:cNvPr id="234" name="Google Shape;234;p30"/>
          <p:cNvSpPr txBox="1"/>
          <p:nvPr/>
        </p:nvSpPr>
        <p:spPr>
          <a:xfrm>
            <a:off x="4715575" y="1911075"/>
            <a:ext cx="13716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b="1">
                <a:solidFill>
                  <a:srgbClr val="FF00FF"/>
                </a:solidFill>
                <a:latin typeface="Calibri"/>
                <a:ea typeface="Calibri"/>
                <a:cs typeface="Calibri"/>
                <a:sym typeface="Calibri"/>
              </a:rPr>
              <a:t>Monetary Policy</a:t>
            </a:r>
            <a:endParaRPr sz="1600" b="1">
              <a:solidFill>
                <a:srgbClr val="FF00FF"/>
              </a:solidFill>
              <a:latin typeface="Calibri"/>
              <a:ea typeface="Calibri"/>
              <a:cs typeface="Calibri"/>
              <a:sym typeface="Calibri"/>
            </a:endParaRPr>
          </a:p>
        </p:txBody>
      </p:sp>
      <p:sp>
        <p:nvSpPr>
          <p:cNvPr id="235" name="Google Shape;235;p30"/>
          <p:cNvSpPr/>
          <p:nvPr/>
        </p:nvSpPr>
        <p:spPr>
          <a:xfrm>
            <a:off x="4539550" y="3088700"/>
            <a:ext cx="741300" cy="5388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0"/>
          <p:cNvSpPr/>
          <p:nvPr/>
        </p:nvSpPr>
        <p:spPr>
          <a:xfrm>
            <a:off x="5164350" y="4903550"/>
            <a:ext cx="460200" cy="6195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7" name="Google Shape;237;p30"/>
          <p:cNvCxnSpPr/>
          <p:nvPr/>
        </p:nvCxnSpPr>
        <p:spPr>
          <a:xfrm rot="10800000" flipH="1">
            <a:off x="2575075" y="5212550"/>
            <a:ext cx="2787600" cy="6900"/>
          </a:xfrm>
          <a:prstGeom prst="straightConnector1">
            <a:avLst/>
          </a:prstGeom>
          <a:noFill/>
          <a:ln w="38100" cap="flat" cmpd="sng">
            <a:solidFill>
              <a:srgbClr val="00FFFF"/>
            </a:solidFill>
            <a:prstDash val="dash"/>
            <a:round/>
            <a:headEnd type="none" w="med" len="med"/>
            <a:tailEnd type="none" w="med" len="med"/>
          </a:ln>
        </p:spPr>
      </p:cxnSp>
      <p:sp>
        <p:nvSpPr>
          <p:cNvPr id="238" name="Google Shape;238;p30"/>
          <p:cNvSpPr/>
          <p:nvPr/>
        </p:nvSpPr>
        <p:spPr>
          <a:xfrm>
            <a:off x="1840600" y="4398350"/>
            <a:ext cx="371700" cy="858300"/>
          </a:xfrm>
          <a:prstGeom prst="downArrow">
            <a:avLst>
              <a:gd name="adj1" fmla="val 50000"/>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0"/>
          <p:cNvSpPr txBox="1"/>
          <p:nvPr/>
        </p:nvSpPr>
        <p:spPr>
          <a:xfrm>
            <a:off x="1127750" y="4717850"/>
            <a:ext cx="1024500" cy="538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300" b="1">
                <a:solidFill>
                  <a:srgbClr val="00FF00"/>
                </a:solidFill>
                <a:latin typeface="Calibri"/>
                <a:ea typeface="Calibri"/>
                <a:cs typeface="Calibri"/>
                <a:sym typeface="Calibri"/>
              </a:rPr>
              <a:t>e2*</a:t>
            </a:r>
            <a:endParaRPr sz="2300"/>
          </a:p>
        </p:txBody>
      </p:sp>
      <p:sp>
        <p:nvSpPr>
          <p:cNvPr id="240" name="Google Shape;240;p30"/>
          <p:cNvSpPr txBox="1"/>
          <p:nvPr/>
        </p:nvSpPr>
        <p:spPr>
          <a:xfrm>
            <a:off x="4793225" y="5961300"/>
            <a:ext cx="1024500" cy="538800"/>
          </a:xfrm>
          <a:prstGeom prst="rect">
            <a:avLst/>
          </a:prstGeom>
          <a:noFill/>
          <a:ln w="9525" cap="flat" cmpd="sng">
            <a:solidFill>
              <a:srgbClr val="00FFFF"/>
            </a:solidFill>
            <a:prstDash val="dash"/>
            <a:round/>
            <a:headEnd type="none" w="sm" len="sm"/>
            <a:tailEnd type="none" w="sm" len="sm"/>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300" b="1">
                <a:solidFill>
                  <a:srgbClr val="00FFFF"/>
                </a:solidFill>
                <a:latin typeface="Calibri"/>
                <a:ea typeface="Calibri"/>
                <a:cs typeface="Calibri"/>
                <a:sym typeface="Calibri"/>
              </a:rPr>
              <a:t>Q*</a:t>
            </a:r>
            <a:endParaRPr sz="2300">
              <a:solidFill>
                <a:srgbClr val="00FFFF"/>
              </a:solidFill>
            </a:endParaRPr>
          </a:p>
        </p:txBody>
      </p:sp>
      <p:cxnSp>
        <p:nvCxnSpPr>
          <p:cNvPr id="241" name="Google Shape;241;p30"/>
          <p:cNvCxnSpPr/>
          <p:nvPr/>
        </p:nvCxnSpPr>
        <p:spPr>
          <a:xfrm>
            <a:off x="5442150" y="5239000"/>
            <a:ext cx="26700" cy="867300"/>
          </a:xfrm>
          <a:prstGeom prst="straightConnector1">
            <a:avLst/>
          </a:prstGeom>
          <a:noFill/>
          <a:ln w="38100" cap="flat" cmpd="sng">
            <a:solidFill>
              <a:srgbClr val="00FFFF"/>
            </a:solidFill>
            <a:prstDash val="dash"/>
            <a:round/>
            <a:headEnd type="none" w="med" len="med"/>
            <a:tailEnd type="none" w="med" len="med"/>
          </a:ln>
        </p:spPr>
      </p:cxnSp>
      <p:sp>
        <p:nvSpPr>
          <p:cNvPr id="242" name="Google Shape;242;p30"/>
          <p:cNvSpPr/>
          <p:nvPr/>
        </p:nvSpPr>
        <p:spPr>
          <a:xfrm>
            <a:off x="4168025" y="6380525"/>
            <a:ext cx="1649700" cy="345000"/>
          </a:xfrm>
          <a:prstGeom prst="rightArrow">
            <a:avLst>
              <a:gd name="adj1" fmla="val 50000"/>
              <a:gd name="adj2" fmla="val 50000"/>
            </a:avLst>
          </a:prstGeom>
          <a:solidFill>
            <a:srgbClr val="00FFFF"/>
          </a:solidFill>
          <a:ln w="952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1"/>
          <p:cNvSpPr txBox="1">
            <a:spLocks noGrp="1"/>
          </p:cNvSpPr>
          <p:nvPr>
            <p:ph type="title"/>
          </p:nvPr>
        </p:nvSpPr>
        <p:spPr>
          <a:xfrm>
            <a:off x="457200" y="9144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Interest rates drop...</a:t>
            </a:r>
            <a:endParaRPr/>
          </a:p>
        </p:txBody>
      </p:sp>
      <p:sp>
        <p:nvSpPr>
          <p:cNvPr id="249" name="Google Shape;249;p31"/>
          <p:cNvSpPr txBox="1">
            <a:spLocks noGrp="1"/>
          </p:cNvSpPr>
          <p:nvPr>
            <p:ph type="body" idx="1"/>
          </p:nvPr>
        </p:nvSpPr>
        <p:spPr>
          <a:xfrm>
            <a:off x="457200" y="2377440"/>
            <a:ext cx="8229600" cy="3779400"/>
          </a:xfrm>
          <a:prstGeom prst="rect">
            <a:avLst/>
          </a:prstGeom>
        </p:spPr>
        <p:txBody>
          <a:bodyPr spcFirstLastPara="1" wrap="square" lIns="91425" tIns="45700" rIns="91425" bIns="45700" anchor="t" anchorCtr="0">
            <a:noAutofit/>
          </a:bodyPr>
          <a:lstStyle/>
          <a:p>
            <a:pPr marL="457200" lvl="0" indent="-342900" algn="l" rtl="0">
              <a:spcBef>
                <a:spcPts val="0"/>
              </a:spcBef>
              <a:spcAft>
                <a:spcPts val="0"/>
              </a:spcAft>
              <a:buSzPts val="1800"/>
              <a:buAutoNum type="arabicPeriod"/>
            </a:pPr>
            <a:r>
              <a:rPr lang="en-US" b="1"/>
              <a:t>Consumption (C) </a:t>
            </a:r>
            <a:r>
              <a:rPr lang="en-US"/>
              <a:t>that is financed increases.</a:t>
            </a:r>
            <a:endParaRPr/>
          </a:p>
          <a:p>
            <a:pPr marL="457200" lvl="0" indent="-342900" algn="l" rtl="0">
              <a:spcBef>
                <a:spcPts val="0"/>
              </a:spcBef>
              <a:spcAft>
                <a:spcPts val="0"/>
              </a:spcAft>
              <a:buSzPts val="1800"/>
              <a:buAutoNum type="arabicPeriod"/>
            </a:pPr>
            <a:r>
              <a:rPr lang="en-US" b="1"/>
              <a:t>Investment (Ig)</a:t>
            </a:r>
            <a:r>
              <a:rPr lang="en-US"/>
              <a:t> that is financed increases.</a:t>
            </a:r>
            <a:endParaRPr/>
          </a:p>
          <a:p>
            <a:pPr marL="457200" lvl="0" indent="-342900" algn="l" rtl="0">
              <a:spcBef>
                <a:spcPts val="0"/>
              </a:spcBef>
              <a:spcAft>
                <a:spcPts val="0"/>
              </a:spcAft>
              <a:buSzPts val="1800"/>
              <a:buAutoNum type="arabicPeriod"/>
            </a:pPr>
            <a:r>
              <a:rPr lang="en-US"/>
              <a:t>Government is assumed constant.</a:t>
            </a:r>
            <a:endParaRPr/>
          </a:p>
          <a:p>
            <a:pPr marL="457200" lvl="0" indent="-342900" algn="l" rtl="0">
              <a:spcBef>
                <a:spcPts val="0"/>
              </a:spcBef>
              <a:spcAft>
                <a:spcPts val="0"/>
              </a:spcAft>
              <a:buSzPts val="1800"/>
              <a:buAutoNum type="arabicPeriod"/>
            </a:pPr>
            <a:r>
              <a:rPr lang="en-US" b="1"/>
              <a:t>Net exports (NX or EX - IM) increase</a:t>
            </a:r>
            <a:r>
              <a:rPr lang="en-US"/>
              <a:t> as the lower rates of interest in the U.S. place downward pressure on value of the U.S. dollar making imports into the U.S. less attractive and making exports more attractive to other countries with stronger currencies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2"/>
          <p:cNvSpPr txBox="1">
            <a:spLocks noGrp="1"/>
          </p:cNvSpPr>
          <p:nvPr>
            <p:ph type="title"/>
          </p:nvPr>
        </p:nvSpPr>
        <p:spPr>
          <a:xfrm>
            <a:off x="457200" y="1069848"/>
            <a:ext cx="8229600" cy="1143000"/>
          </a:xfrm>
          <a:prstGeom prst="rect">
            <a:avLst/>
          </a:prstGeom>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lnSpc>
                <a:spcPct val="115000"/>
              </a:lnSpc>
              <a:spcBef>
                <a:spcPts val="0"/>
              </a:spcBef>
              <a:spcAft>
                <a:spcPts val="0"/>
              </a:spcAft>
              <a:buNone/>
            </a:pPr>
            <a:r>
              <a:rPr lang="en-US" sz="1400"/>
              <a:t>Equilibrium interest rate (</a:t>
            </a:r>
            <a:r>
              <a:rPr lang="en-US" sz="1400">
                <a:solidFill>
                  <a:srgbClr val="00FF00"/>
                </a:solidFill>
              </a:rPr>
              <a:t>e*</a:t>
            </a:r>
            <a:r>
              <a:rPr lang="en-US" sz="1400"/>
              <a:t>); Equilibrium quantity of loanable funds </a:t>
            </a:r>
            <a:r>
              <a:rPr lang="en-US" sz="1400">
                <a:solidFill>
                  <a:srgbClr val="447AB8"/>
                </a:solidFill>
              </a:rPr>
              <a:t>(</a:t>
            </a:r>
            <a:r>
              <a:rPr lang="en-US" sz="1400">
                <a:solidFill>
                  <a:srgbClr val="00FF00"/>
                </a:solidFill>
              </a:rPr>
              <a:t>Q*</a:t>
            </a:r>
            <a:r>
              <a:rPr lang="en-US" sz="1400"/>
              <a:t>), Demand for loanable funds (</a:t>
            </a:r>
            <a:r>
              <a:rPr lang="en-US" sz="1400">
                <a:solidFill>
                  <a:srgbClr val="00FF00"/>
                </a:solidFill>
              </a:rPr>
              <a:t>D</a:t>
            </a:r>
            <a:r>
              <a:rPr lang="en-US" sz="1400"/>
              <a:t>); Real rate of interest (</a:t>
            </a:r>
            <a:r>
              <a:rPr lang="en-US" sz="1400">
                <a:solidFill>
                  <a:srgbClr val="00FF00"/>
                </a:solidFill>
              </a:rPr>
              <a:t>e</a:t>
            </a:r>
            <a:r>
              <a:rPr lang="en-US" sz="1400"/>
              <a:t>), Supply of loanable funds (</a:t>
            </a:r>
            <a:r>
              <a:rPr lang="en-US" sz="1400">
                <a:solidFill>
                  <a:srgbClr val="00FF00"/>
                </a:solidFill>
              </a:rPr>
              <a:t>S</a:t>
            </a:r>
            <a:r>
              <a:rPr lang="en-US" sz="1400"/>
              <a:t>) </a:t>
            </a:r>
            <a:endParaRPr sz="1400"/>
          </a:p>
        </p:txBody>
      </p:sp>
      <p:pic>
        <p:nvPicPr>
          <p:cNvPr id="256" name="Google Shape;256;p32"/>
          <p:cNvPicPr preferRelativeResize="0"/>
          <p:nvPr/>
        </p:nvPicPr>
        <p:blipFill>
          <a:blip r:embed="rId3">
            <a:alphaModFix/>
          </a:blip>
          <a:stretch>
            <a:fillRect/>
          </a:stretch>
        </p:blipFill>
        <p:spPr>
          <a:xfrm>
            <a:off x="2329275" y="2212848"/>
            <a:ext cx="4752648" cy="4340352"/>
          </a:xfrm>
          <a:prstGeom prst="rect">
            <a:avLst/>
          </a:prstGeom>
          <a:noFill/>
          <a:ln>
            <a:noFill/>
          </a:ln>
        </p:spPr>
      </p:pic>
      <p:sp>
        <p:nvSpPr>
          <p:cNvPr id="257" name="Google Shape;257;p32">
            <a:hlinkClick r:id="rId4"/>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2"/>
          <p:cNvSpPr txBox="1"/>
          <p:nvPr/>
        </p:nvSpPr>
        <p:spPr>
          <a:xfrm>
            <a:off x="1347025" y="3982450"/>
            <a:ext cx="1024500" cy="538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300" b="1">
                <a:solidFill>
                  <a:srgbClr val="00FF00"/>
                </a:solidFill>
                <a:latin typeface="Calibri"/>
                <a:ea typeface="Calibri"/>
                <a:cs typeface="Calibri"/>
                <a:sym typeface="Calibri"/>
              </a:rPr>
              <a:t>e*</a:t>
            </a:r>
            <a:endParaRPr sz="2300"/>
          </a:p>
        </p:txBody>
      </p:sp>
      <p:sp>
        <p:nvSpPr>
          <p:cNvPr id="259" name="Google Shape;259;p32"/>
          <p:cNvSpPr txBox="1"/>
          <p:nvPr/>
        </p:nvSpPr>
        <p:spPr>
          <a:xfrm>
            <a:off x="3950600" y="6014400"/>
            <a:ext cx="1024500" cy="538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300" b="1">
                <a:solidFill>
                  <a:srgbClr val="00FF00"/>
                </a:solidFill>
                <a:latin typeface="Calibri"/>
                <a:ea typeface="Calibri"/>
                <a:cs typeface="Calibri"/>
                <a:sym typeface="Calibri"/>
              </a:rPr>
              <a:t>Q*</a:t>
            </a:r>
            <a:endParaRPr sz="2300"/>
          </a:p>
        </p:txBody>
      </p:sp>
      <p:sp>
        <p:nvSpPr>
          <p:cNvPr id="260" name="Google Shape;260;p32"/>
          <p:cNvSpPr txBox="1"/>
          <p:nvPr/>
        </p:nvSpPr>
        <p:spPr>
          <a:xfrm>
            <a:off x="6147125" y="2112175"/>
            <a:ext cx="2047200" cy="538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300" b="1">
                <a:solidFill>
                  <a:srgbClr val="00FF00"/>
                </a:solidFill>
                <a:latin typeface="Calibri"/>
                <a:ea typeface="Calibri"/>
                <a:cs typeface="Calibri"/>
                <a:sym typeface="Calibri"/>
              </a:rPr>
              <a:t>Supply</a:t>
            </a:r>
            <a:endParaRPr sz="2300"/>
          </a:p>
        </p:txBody>
      </p:sp>
      <p:sp>
        <p:nvSpPr>
          <p:cNvPr id="261" name="Google Shape;261;p32"/>
          <p:cNvSpPr txBox="1"/>
          <p:nvPr/>
        </p:nvSpPr>
        <p:spPr>
          <a:xfrm>
            <a:off x="6042875" y="5115725"/>
            <a:ext cx="2047200" cy="538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300" b="1">
                <a:solidFill>
                  <a:srgbClr val="00FF00"/>
                </a:solidFill>
                <a:latin typeface="Calibri"/>
                <a:ea typeface="Calibri"/>
                <a:cs typeface="Calibri"/>
                <a:sym typeface="Calibri"/>
              </a:rPr>
              <a:t>Demand</a:t>
            </a:r>
            <a:endParaRPr sz="2300"/>
          </a:p>
        </p:txBody>
      </p:sp>
      <p:cxnSp>
        <p:nvCxnSpPr>
          <p:cNvPr id="262" name="Google Shape;262;p32"/>
          <p:cNvCxnSpPr/>
          <p:nvPr/>
        </p:nvCxnSpPr>
        <p:spPr>
          <a:xfrm>
            <a:off x="2575075" y="4243000"/>
            <a:ext cx="1716600" cy="17700"/>
          </a:xfrm>
          <a:prstGeom prst="straightConnector1">
            <a:avLst/>
          </a:prstGeom>
          <a:noFill/>
          <a:ln w="38100" cap="flat" cmpd="sng">
            <a:solidFill>
              <a:srgbClr val="FF3A13"/>
            </a:solidFill>
            <a:prstDash val="dash"/>
            <a:round/>
            <a:headEnd type="none" w="med" len="med"/>
            <a:tailEnd type="none" w="med" len="med"/>
          </a:ln>
        </p:spPr>
      </p:cxnSp>
      <p:cxnSp>
        <p:nvCxnSpPr>
          <p:cNvPr id="263" name="Google Shape;263;p32"/>
          <p:cNvCxnSpPr>
            <a:endCxn id="259" idx="0"/>
          </p:cNvCxnSpPr>
          <p:nvPr/>
        </p:nvCxnSpPr>
        <p:spPr>
          <a:xfrm>
            <a:off x="4426550" y="4260600"/>
            <a:ext cx="36300" cy="1753800"/>
          </a:xfrm>
          <a:prstGeom prst="straightConnector1">
            <a:avLst/>
          </a:prstGeom>
          <a:noFill/>
          <a:ln w="38100" cap="flat" cmpd="sng">
            <a:solidFill>
              <a:srgbClr val="FF3A13"/>
            </a:solidFill>
            <a:prstDash val="dash"/>
            <a:round/>
            <a:headEnd type="none" w="med" len="med"/>
            <a:tailEnd type="none" w="med" len="med"/>
          </a:ln>
        </p:spPr>
      </p:cxnSp>
      <p:cxnSp>
        <p:nvCxnSpPr>
          <p:cNvPr id="264" name="Google Shape;264;p32"/>
          <p:cNvCxnSpPr>
            <a:endCxn id="259" idx="0"/>
          </p:cNvCxnSpPr>
          <p:nvPr/>
        </p:nvCxnSpPr>
        <p:spPr>
          <a:xfrm>
            <a:off x="4389050" y="2433900"/>
            <a:ext cx="73800" cy="3580500"/>
          </a:xfrm>
          <a:prstGeom prst="straightConnector1">
            <a:avLst/>
          </a:prstGeom>
          <a:noFill/>
          <a:ln w="76200" cap="flat" cmpd="sng">
            <a:solidFill>
              <a:schemeClr val="accent2"/>
            </a:solidFill>
            <a:prstDash val="dot"/>
            <a:round/>
            <a:headEnd type="none" w="med" len="med"/>
            <a:tailEnd type="none" w="med" len="med"/>
          </a:ln>
        </p:spPr>
      </p:cxnSp>
      <p:sp>
        <p:nvSpPr>
          <p:cNvPr id="265" name="Google Shape;265;p32"/>
          <p:cNvSpPr txBox="1"/>
          <p:nvPr/>
        </p:nvSpPr>
        <p:spPr>
          <a:xfrm>
            <a:off x="3740225" y="1873700"/>
            <a:ext cx="13716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b="1">
                <a:solidFill>
                  <a:srgbClr val="FF00FF"/>
                </a:solidFill>
                <a:latin typeface="Calibri"/>
                <a:ea typeface="Calibri"/>
                <a:cs typeface="Calibri"/>
                <a:sym typeface="Calibri"/>
              </a:rPr>
              <a:t>Monetary Policy</a:t>
            </a:r>
            <a:endParaRPr sz="1600" b="1">
              <a:solidFill>
                <a:srgbClr val="FF00FF"/>
              </a:solidFill>
              <a:latin typeface="Calibri"/>
              <a:ea typeface="Calibri"/>
              <a:cs typeface="Calibri"/>
              <a:sym typeface="Calibri"/>
            </a:endParaRPr>
          </a:p>
        </p:txBody>
      </p:sp>
      <p:cxnSp>
        <p:nvCxnSpPr>
          <p:cNvPr id="266" name="Google Shape;266;p32"/>
          <p:cNvCxnSpPr/>
          <p:nvPr/>
        </p:nvCxnSpPr>
        <p:spPr>
          <a:xfrm>
            <a:off x="5364475" y="2471250"/>
            <a:ext cx="73800" cy="3580500"/>
          </a:xfrm>
          <a:prstGeom prst="straightConnector1">
            <a:avLst/>
          </a:prstGeom>
          <a:noFill/>
          <a:ln w="76200" cap="flat" cmpd="sng">
            <a:solidFill>
              <a:schemeClr val="accent2"/>
            </a:solidFill>
            <a:prstDash val="dot"/>
            <a:round/>
            <a:headEnd type="none" w="med" len="med"/>
            <a:tailEnd type="none" w="med" len="med"/>
          </a:ln>
        </p:spPr>
      </p:cxnSp>
      <p:sp>
        <p:nvSpPr>
          <p:cNvPr id="267" name="Google Shape;267;p32"/>
          <p:cNvSpPr txBox="1"/>
          <p:nvPr/>
        </p:nvSpPr>
        <p:spPr>
          <a:xfrm>
            <a:off x="4715575" y="1911075"/>
            <a:ext cx="13716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b="1">
                <a:solidFill>
                  <a:srgbClr val="FF00FF"/>
                </a:solidFill>
                <a:latin typeface="Calibri"/>
                <a:ea typeface="Calibri"/>
                <a:cs typeface="Calibri"/>
                <a:sym typeface="Calibri"/>
              </a:rPr>
              <a:t>Monetary Policy</a:t>
            </a:r>
            <a:endParaRPr sz="1600" b="1">
              <a:solidFill>
                <a:srgbClr val="FF00FF"/>
              </a:solidFill>
              <a:latin typeface="Calibri"/>
              <a:ea typeface="Calibri"/>
              <a:cs typeface="Calibri"/>
              <a:sym typeface="Calibri"/>
            </a:endParaRPr>
          </a:p>
        </p:txBody>
      </p:sp>
      <p:sp>
        <p:nvSpPr>
          <p:cNvPr id="268" name="Google Shape;268;p32"/>
          <p:cNvSpPr txBox="1"/>
          <p:nvPr/>
        </p:nvSpPr>
        <p:spPr>
          <a:xfrm>
            <a:off x="2601625" y="230450"/>
            <a:ext cx="38493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900" b="1" dirty="0">
                <a:solidFill>
                  <a:srgbClr val="0070C0"/>
                </a:solidFill>
                <a:latin typeface="Calibri"/>
                <a:ea typeface="Calibri"/>
                <a:cs typeface="Calibri"/>
                <a:sym typeface="Calibri"/>
              </a:rPr>
              <a:t>Repeat for Contracting Monetary Policy </a:t>
            </a:r>
            <a:endParaRPr sz="1900" b="1" dirty="0">
              <a:solidFill>
                <a:srgbClr val="0070C0"/>
              </a:solidFill>
              <a:latin typeface="Calibri"/>
              <a:ea typeface="Calibri"/>
              <a:cs typeface="Calibri"/>
              <a:sym typeface="Calibri"/>
            </a:endParaRPr>
          </a:p>
        </p:txBody>
      </p:sp>
      <p:sp>
        <p:nvSpPr>
          <p:cNvPr id="269" name="Google Shape;269;p32"/>
          <p:cNvSpPr/>
          <p:nvPr/>
        </p:nvSpPr>
        <p:spPr>
          <a:xfrm>
            <a:off x="4513000" y="4124025"/>
            <a:ext cx="925200" cy="628200"/>
          </a:xfrm>
          <a:prstGeom prst="leftArrow">
            <a:avLst>
              <a:gd name="adj1" fmla="val 50000"/>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3"/>
          <p:cNvSpPr txBox="1">
            <a:spLocks noGrp="1"/>
          </p:cNvSpPr>
          <p:nvPr>
            <p:ph type="title"/>
          </p:nvPr>
        </p:nvSpPr>
        <p:spPr>
          <a:xfrm>
            <a:off x="648479" y="799775"/>
            <a:ext cx="7758000" cy="1325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60"/>
              <a:buFont typeface="Calibri"/>
              <a:buNone/>
            </a:pPr>
            <a:r>
              <a:rPr lang="en-US" sz="3200"/>
              <a:t>Fractional Reserve Banking and You</a:t>
            </a:r>
            <a:endParaRPr sz="3200"/>
          </a:p>
        </p:txBody>
      </p:sp>
      <p:sp>
        <p:nvSpPr>
          <p:cNvPr id="275" name="Google Shape;275;p33"/>
          <p:cNvSpPr txBox="1">
            <a:spLocks noGrp="1"/>
          </p:cNvSpPr>
          <p:nvPr>
            <p:ph type="body" idx="1"/>
          </p:nvPr>
        </p:nvSpPr>
        <p:spPr>
          <a:xfrm>
            <a:off x="471488" y="1826684"/>
            <a:ext cx="5915100" cy="4349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How do you empower banks to create loans?</a:t>
            </a:r>
            <a:endParaRPr/>
          </a:p>
          <a:p>
            <a:pPr marL="514350" lvl="0" indent="-514350" algn="l" rtl="0">
              <a:lnSpc>
                <a:spcPct val="90000"/>
              </a:lnSpc>
              <a:spcBef>
                <a:spcPts val="1000"/>
              </a:spcBef>
              <a:spcAft>
                <a:spcPts val="0"/>
              </a:spcAft>
              <a:buClr>
                <a:schemeClr val="dk1"/>
              </a:buClr>
              <a:buSzPts val="2800"/>
              <a:buFont typeface="Calibri"/>
              <a:buAutoNum type="arabicPeriod"/>
            </a:pPr>
            <a:r>
              <a:rPr lang="en-US"/>
              <a:t>I don’t. The Fed does.</a:t>
            </a:r>
            <a:endParaRPr/>
          </a:p>
          <a:p>
            <a:pPr marL="514350" lvl="0" indent="-514350" algn="l" rtl="0">
              <a:lnSpc>
                <a:spcPct val="90000"/>
              </a:lnSpc>
              <a:spcBef>
                <a:spcPts val="1000"/>
              </a:spcBef>
              <a:spcAft>
                <a:spcPts val="0"/>
              </a:spcAft>
              <a:buClr>
                <a:schemeClr val="dk1"/>
              </a:buClr>
              <a:buSzPts val="2800"/>
              <a:buFont typeface="Calibri"/>
              <a:buAutoNum type="arabicPeriod"/>
            </a:pPr>
            <a:r>
              <a:rPr lang="en-US"/>
              <a:t>Using currency for cash transactions.</a:t>
            </a:r>
            <a:endParaRPr/>
          </a:p>
          <a:p>
            <a:pPr marL="514350" lvl="0" indent="-514350" algn="l" rtl="0">
              <a:lnSpc>
                <a:spcPct val="90000"/>
              </a:lnSpc>
              <a:spcBef>
                <a:spcPts val="1000"/>
              </a:spcBef>
              <a:spcAft>
                <a:spcPts val="0"/>
              </a:spcAft>
              <a:buClr>
                <a:schemeClr val="dk1"/>
              </a:buClr>
              <a:buSzPts val="2800"/>
              <a:buFont typeface="Calibri"/>
              <a:buAutoNum type="arabicPeriod"/>
            </a:pPr>
            <a:r>
              <a:rPr lang="en-US"/>
              <a:t>By placing deposits into banks and helping them create loans.</a:t>
            </a:r>
            <a:endParaRPr/>
          </a:p>
          <a:p>
            <a:pPr marL="514350" lvl="0" indent="-514350" algn="l" rtl="0">
              <a:lnSpc>
                <a:spcPct val="90000"/>
              </a:lnSpc>
              <a:spcBef>
                <a:spcPts val="1000"/>
              </a:spcBef>
              <a:spcAft>
                <a:spcPts val="1800"/>
              </a:spcAft>
              <a:buClr>
                <a:schemeClr val="dk1"/>
              </a:buClr>
              <a:buSzPts val="2800"/>
              <a:buFont typeface="Calibri"/>
              <a:buAutoNum type="arabicPeriod"/>
            </a:pPr>
            <a:r>
              <a:rPr lang="en-US"/>
              <a:t>Using Bitcoin or another cryptocurrency to buy and sell.</a:t>
            </a:r>
            <a:endParaRPr/>
          </a:p>
        </p:txBody>
      </p:sp>
      <p:pic>
        <p:nvPicPr>
          <p:cNvPr id="276" name="Google Shape;276;p33" descr="A picture containing text, clipart&#10;&#10;Description automatically generated"/>
          <p:cNvPicPr preferRelativeResize="0"/>
          <p:nvPr/>
        </p:nvPicPr>
        <p:blipFill rotWithShape="1">
          <a:blip r:embed="rId3">
            <a:alphaModFix/>
          </a:blip>
          <a:srcRect/>
          <a:stretch/>
        </p:blipFill>
        <p:spPr>
          <a:xfrm>
            <a:off x="7203547" y="2694978"/>
            <a:ext cx="1079150" cy="1079150"/>
          </a:xfrm>
          <a:prstGeom prst="rect">
            <a:avLst/>
          </a:prstGeom>
          <a:noFill/>
          <a:ln>
            <a:noFill/>
          </a:ln>
        </p:spPr>
      </p:pic>
      <p:pic>
        <p:nvPicPr>
          <p:cNvPr id="277" name="Google Shape;277;p33">
            <a:hlinkClick r:id="rId4"/>
          </p:cNvPr>
          <p:cNvPicPr preferRelativeResize="0"/>
          <p:nvPr/>
        </p:nvPicPr>
        <p:blipFill>
          <a:blip r:embed="rId5">
            <a:alphaModFix/>
          </a:blip>
          <a:stretch>
            <a:fillRect/>
          </a:stretch>
        </p:blipFill>
        <p:spPr>
          <a:xfrm>
            <a:off x="0" y="5905500"/>
            <a:ext cx="9144000" cy="714375"/>
          </a:xfrm>
          <a:prstGeom prst="rect">
            <a:avLst/>
          </a:prstGeom>
          <a:noFill/>
          <a:ln>
            <a:noFill/>
          </a:ln>
        </p:spPr>
      </p:pic>
      <p:sp>
        <p:nvSpPr>
          <p:cNvPr id="278" name="Google Shape;278;p33">
            <a:hlinkClick r:id="rId6"/>
          </p:cNvPr>
          <p:cNvSpPr/>
          <p:nvPr/>
        </p:nvSpPr>
        <p:spPr>
          <a:xfrm>
            <a:off x="0" y="5207000"/>
            <a:ext cx="9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Agenda</a:t>
            </a:r>
            <a:endParaRPr sz="5500" b="1">
              <a:solidFill>
                <a:srgbClr val="005CB8"/>
              </a:solidFill>
              <a:latin typeface="Calibri"/>
              <a:ea typeface="Calibri"/>
              <a:cs typeface="Calibri"/>
              <a:sym typeface="Calibri"/>
            </a:endParaRPr>
          </a:p>
        </p:txBody>
      </p:sp>
      <p:sp>
        <p:nvSpPr>
          <p:cNvPr id="74" name="Google Shape;74;p16"/>
          <p:cNvSpPr txBox="1">
            <a:spLocks noGrp="1"/>
          </p:cNvSpPr>
          <p:nvPr>
            <p:ph type="body" idx="4294967295"/>
          </p:nvPr>
        </p:nvSpPr>
        <p:spPr>
          <a:xfrm>
            <a:off x="457200" y="1612392"/>
            <a:ext cx="8463644" cy="4175760"/>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chemeClr val="dk1"/>
              </a:buClr>
              <a:buSzPts val="2500"/>
              <a:buFont typeface="Calibri"/>
              <a:buAutoNum type="arabicPeriod"/>
            </a:pPr>
            <a:r>
              <a:rPr lang="en-US" sz="2500">
                <a:latin typeface="Calibri"/>
                <a:ea typeface="Calibri"/>
                <a:cs typeface="Calibri"/>
                <a:sym typeface="Calibri"/>
              </a:rPr>
              <a:t>Overview</a:t>
            </a:r>
            <a:endParaRPr/>
          </a:p>
          <a:p>
            <a:pPr marL="457200" lvl="0" indent="-457200" algn="l" rtl="0">
              <a:spcBef>
                <a:spcPts val="1800"/>
              </a:spcBef>
              <a:spcAft>
                <a:spcPts val="0"/>
              </a:spcAft>
              <a:buClr>
                <a:schemeClr val="dk1"/>
              </a:buClr>
              <a:buSzPts val="2500"/>
              <a:buFont typeface="Calibri"/>
              <a:buAutoNum type="arabicPeriod"/>
            </a:pPr>
            <a:r>
              <a:rPr lang="en-US" sz="2500">
                <a:latin typeface="Calibri"/>
                <a:ea typeface="Calibri"/>
                <a:cs typeface="Calibri"/>
                <a:sym typeface="Calibri"/>
              </a:rPr>
              <a:t>Key learning objectives</a:t>
            </a:r>
            <a:endParaRPr/>
          </a:p>
          <a:p>
            <a:pPr marL="457200" lvl="0" indent="-457200" algn="l" rtl="0">
              <a:spcBef>
                <a:spcPts val="1800"/>
              </a:spcBef>
              <a:spcAft>
                <a:spcPts val="0"/>
              </a:spcAft>
              <a:buClr>
                <a:schemeClr val="dk1"/>
              </a:buClr>
              <a:buSzPts val="2500"/>
              <a:buFont typeface="Calibri"/>
              <a:buAutoNum type="arabicPeriod"/>
            </a:pPr>
            <a:r>
              <a:rPr lang="en-US" sz="2500">
                <a:latin typeface="Calibri"/>
                <a:ea typeface="Calibri"/>
                <a:cs typeface="Calibri"/>
                <a:sym typeface="Calibri"/>
              </a:rPr>
              <a:t>Foundational standards</a:t>
            </a:r>
            <a:endParaRPr/>
          </a:p>
          <a:p>
            <a:pPr marL="457200" lvl="0" indent="-457200" algn="l" rtl="0">
              <a:spcBef>
                <a:spcPts val="1800"/>
              </a:spcBef>
              <a:spcAft>
                <a:spcPts val="0"/>
              </a:spcAft>
              <a:buClr>
                <a:schemeClr val="dk1"/>
              </a:buClr>
              <a:buSzPts val="2500"/>
              <a:buFont typeface="Calibri"/>
              <a:buAutoNum type="arabicPeriod"/>
            </a:pPr>
            <a:r>
              <a:rPr lang="en-US" sz="2500">
                <a:latin typeface="Calibri"/>
                <a:ea typeface="Calibri"/>
                <a:cs typeface="Calibri"/>
                <a:sym typeface="Calibri"/>
              </a:rPr>
              <a:t>Starter discussion</a:t>
            </a:r>
            <a:endParaRPr/>
          </a:p>
          <a:p>
            <a:pPr marL="457200" lvl="0" indent="-457200" algn="l" rtl="0">
              <a:spcBef>
                <a:spcPts val="1800"/>
              </a:spcBef>
              <a:spcAft>
                <a:spcPts val="0"/>
              </a:spcAft>
              <a:buClr>
                <a:schemeClr val="dk1"/>
              </a:buClr>
              <a:buSzPts val="2500"/>
              <a:buFont typeface="Calibri"/>
              <a:buAutoNum type="arabicPeriod"/>
            </a:pPr>
            <a:r>
              <a:rPr lang="en-US" sz="2500">
                <a:latin typeface="Calibri"/>
                <a:ea typeface="Calibri"/>
                <a:cs typeface="Calibri"/>
                <a:sym typeface="Calibri"/>
              </a:rPr>
              <a:t>Teaching and </a:t>
            </a:r>
            <a:r>
              <a:rPr lang="en-US" sz="2500"/>
              <a:t>l</a:t>
            </a:r>
            <a:r>
              <a:rPr lang="en-US" sz="2500">
                <a:latin typeface="Calibri"/>
                <a:ea typeface="Calibri"/>
                <a:cs typeface="Calibri"/>
                <a:sym typeface="Calibri"/>
              </a:rPr>
              <a:t>earning </a:t>
            </a:r>
            <a:r>
              <a:rPr lang="en-US" sz="2500"/>
              <a:t>strategies</a:t>
            </a:r>
            <a:endParaRPr/>
          </a:p>
          <a:p>
            <a:pPr marL="457200" lvl="0" indent="-457200" algn="l" rtl="0">
              <a:spcBef>
                <a:spcPts val="1800"/>
              </a:spcBef>
              <a:spcAft>
                <a:spcPts val="0"/>
              </a:spcAft>
              <a:buClr>
                <a:schemeClr val="dk1"/>
              </a:buClr>
              <a:buSzPts val="2500"/>
              <a:buFont typeface="Calibri"/>
              <a:buAutoNum type="arabicPeriod"/>
            </a:pPr>
            <a:r>
              <a:rPr lang="en-US" sz="2500">
                <a:latin typeface="Calibri"/>
                <a:ea typeface="Calibri"/>
                <a:cs typeface="Calibri"/>
                <a:sym typeface="Calibri"/>
              </a:rPr>
              <a:t>Formative and summative assessments</a:t>
            </a:r>
            <a:endParaRPr/>
          </a:p>
          <a:p>
            <a:pPr marL="457200" lvl="0" indent="-457200" algn="l" rtl="0">
              <a:spcBef>
                <a:spcPts val="1800"/>
              </a:spcBef>
              <a:spcAft>
                <a:spcPts val="0"/>
              </a:spcAft>
              <a:buClr>
                <a:schemeClr val="dk1"/>
              </a:buClr>
              <a:buSzPts val="2500"/>
              <a:buFont typeface="Calibri"/>
              <a:buAutoNum type="arabicPeriod"/>
            </a:pPr>
            <a:r>
              <a:rPr lang="en-US" sz="2500">
                <a:latin typeface="Calibri"/>
                <a:ea typeface="Calibri"/>
                <a:cs typeface="Calibri"/>
                <a:sym typeface="Calibri"/>
              </a:rPr>
              <a:t>Resources (</a:t>
            </a:r>
            <a:r>
              <a:rPr lang="en-US" sz="2500"/>
              <a:t>p</a:t>
            </a:r>
            <a:r>
              <a:rPr lang="en-US" sz="2500">
                <a:latin typeface="Calibri"/>
                <a:ea typeface="Calibri"/>
                <a:cs typeface="Calibri"/>
                <a:sym typeface="Calibri"/>
              </a:rPr>
              <a:t>rovided along the way)</a:t>
            </a:r>
            <a:endParaRPr sz="2500"/>
          </a:p>
          <a:p>
            <a:pPr marL="457200" lvl="0" indent="-457200" algn="l" rtl="0">
              <a:spcBef>
                <a:spcPts val="1800"/>
              </a:spcBef>
              <a:spcAft>
                <a:spcPts val="0"/>
              </a:spcAft>
              <a:buSzPts val="2500"/>
              <a:buAutoNum type="arabicPeriod"/>
            </a:pPr>
            <a:r>
              <a:rPr lang="en-US" sz="2500"/>
              <a:t>Once over lightly</a:t>
            </a:r>
            <a:endParaRPr sz="25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4"/>
          <p:cNvSpPr txBox="1">
            <a:spLocks noGrp="1"/>
          </p:cNvSpPr>
          <p:nvPr>
            <p:ph type="title"/>
          </p:nvPr>
        </p:nvSpPr>
        <p:spPr>
          <a:xfrm>
            <a:off x="648479" y="799775"/>
            <a:ext cx="7758000" cy="1325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60"/>
              <a:buFont typeface="Calibri"/>
              <a:buNone/>
            </a:pPr>
            <a:r>
              <a:rPr lang="en-US" sz="3200"/>
              <a:t>Fractional Reserve Banking and You</a:t>
            </a:r>
            <a:endParaRPr sz="3200"/>
          </a:p>
        </p:txBody>
      </p:sp>
      <p:sp>
        <p:nvSpPr>
          <p:cNvPr id="284" name="Google Shape;284;p34"/>
          <p:cNvSpPr txBox="1">
            <a:spLocks noGrp="1"/>
          </p:cNvSpPr>
          <p:nvPr>
            <p:ph type="body" idx="1"/>
          </p:nvPr>
        </p:nvSpPr>
        <p:spPr>
          <a:xfrm>
            <a:off x="471488" y="1826684"/>
            <a:ext cx="5915100" cy="4349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How do you empower banks to create loans?</a:t>
            </a:r>
            <a:endParaRPr/>
          </a:p>
          <a:p>
            <a:pPr marL="514350" lvl="0" indent="-514350" algn="l" rtl="0">
              <a:lnSpc>
                <a:spcPct val="90000"/>
              </a:lnSpc>
              <a:spcBef>
                <a:spcPts val="1000"/>
              </a:spcBef>
              <a:spcAft>
                <a:spcPts val="0"/>
              </a:spcAft>
              <a:buClr>
                <a:schemeClr val="dk1"/>
              </a:buClr>
              <a:buSzPts val="2800"/>
              <a:buFont typeface="Calibri"/>
              <a:buAutoNum type="arabicPeriod"/>
            </a:pPr>
            <a:r>
              <a:rPr lang="en-US"/>
              <a:t>I don’t. The Fed does.</a:t>
            </a:r>
            <a:endParaRPr/>
          </a:p>
          <a:p>
            <a:pPr marL="514350" lvl="0" indent="-514350" algn="l" rtl="0">
              <a:lnSpc>
                <a:spcPct val="90000"/>
              </a:lnSpc>
              <a:spcBef>
                <a:spcPts val="1000"/>
              </a:spcBef>
              <a:spcAft>
                <a:spcPts val="0"/>
              </a:spcAft>
              <a:buClr>
                <a:schemeClr val="dk1"/>
              </a:buClr>
              <a:buSzPts val="2800"/>
              <a:buFont typeface="Calibri"/>
              <a:buAutoNum type="arabicPeriod"/>
            </a:pPr>
            <a:r>
              <a:rPr lang="en-US"/>
              <a:t>Using currency for cash transactions.</a:t>
            </a:r>
            <a:endParaRPr/>
          </a:p>
          <a:p>
            <a:pPr marL="514350" lvl="0" indent="-514350" algn="l" rtl="0">
              <a:lnSpc>
                <a:spcPct val="90000"/>
              </a:lnSpc>
              <a:spcBef>
                <a:spcPts val="1000"/>
              </a:spcBef>
              <a:spcAft>
                <a:spcPts val="0"/>
              </a:spcAft>
              <a:buClr>
                <a:schemeClr val="dk1"/>
              </a:buClr>
              <a:buSzPts val="2800"/>
              <a:buFont typeface="Calibri"/>
              <a:buAutoNum type="arabicPeriod"/>
            </a:pPr>
            <a:r>
              <a:rPr lang="en-US">
                <a:highlight>
                  <a:srgbClr val="FFFF00"/>
                </a:highlight>
              </a:rPr>
              <a:t>By placing deposits into banks and helping them create loans.</a:t>
            </a:r>
            <a:endParaRPr>
              <a:highlight>
                <a:srgbClr val="FFFF00"/>
              </a:highlight>
            </a:endParaRPr>
          </a:p>
          <a:p>
            <a:pPr marL="514350" lvl="0" indent="-514350" algn="l" rtl="0">
              <a:lnSpc>
                <a:spcPct val="90000"/>
              </a:lnSpc>
              <a:spcBef>
                <a:spcPts val="1000"/>
              </a:spcBef>
              <a:spcAft>
                <a:spcPts val="1800"/>
              </a:spcAft>
              <a:buClr>
                <a:schemeClr val="dk1"/>
              </a:buClr>
              <a:buSzPts val="2800"/>
              <a:buFont typeface="Calibri"/>
              <a:buAutoNum type="arabicPeriod"/>
            </a:pPr>
            <a:r>
              <a:rPr lang="en-US"/>
              <a:t>Using Bitcoin or another cryptocurrency to buy and sell.</a:t>
            </a:r>
            <a:endParaRPr/>
          </a:p>
        </p:txBody>
      </p:sp>
      <p:sp>
        <p:nvSpPr>
          <p:cNvPr id="285" name="Google Shape;285;p34">
            <a:hlinkClick r:id="rId3"/>
          </p:cNvPr>
          <p:cNvSpPr/>
          <p:nvPr/>
        </p:nvSpPr>
        <p:spPr>
          <a:xfrm>
            <a:off x="0" y="5207000"/>
            <a:ext cx="9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5"/>
          <p:cNvSpPr txBox="1">
            <a:spLocks noGrp="1"/>
          </p:cNvSpPr>
          <p:nvPr>
            <p:ph type="title"/>
          </p:nvPr>
        </p:nvSpPr>
        <p:spPr>
          <a:xfrm>
            <a:off x="1170575" y="790950"/>
            <a:ext cx="8563500" cy="1325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sz="4800"/>
              <a:t>Fractional Reserve Banking</a:t>
            </a:r>
            <a:endParaRPr sz="4800"/>
          </a:p>
          <a:p>
            <a:pPr marL="0" lvl="0" indent="0" algn="ctr" rtl="0">
              <a:lnSpc>
                <a:spcPct val="90000"/>
              </a:lnSpc>
              <a:spcBef>
                <a:spcPts val="0"/>
              </a:spcBef>
              <a:spcAft>
                <a:spcPts val="0"/>
              </a:spcAft>
              <a:buClr>
                <a:schemeClr val="dk1"/>
              </a:buClr>
              <a:buSzPts val="4400"/>
              <a:buFont typeface="Calibri"/>
              <a:buNone/>
            </a:pPr>
            <a:r>
              <a:rPr lang="en-US" sz="4800"/>
              <a:t>and You</a:t>
            </a:r>
            <a:endParaRPr sz="4800"/>
          </a:p>
        </p:txBody>
      </p:sp>
      <p:sp>
        <p:nvSpPr>
          <p:cNvPr id="291" name="Google Shape;291;p35"/>
          <p:cNvSpPr txBox="1">
            <a:spLocks noGrp="1"/>
          </p:cNvSpPr>
          <p:nvPr>
            <p:ph type="body" idx="1"/>
          </p:nvPr>
        </p:nvSpPr>
        <p:spPr>
          <a:xfrm>
            <a:off x="1020153" y="2116050"/>
            <a:ext cx="7443900" cy="434970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US"/>
              <a:t>When individuals shift from holding currency and opening checking or savings accounts, they place money into the banking system.</a:t>
            </a:r>
            <a:endParaRPr/>
          </a:p>
          <a:p>
            <a:pPr marL="228600" lvl="0" indent="-228600" algn="l" rtl="0">
              <a:lnSpc>
                <a:spcPct val="90000"/>
              </a:lnSpc>
              <a:spcBef>
                <a:spcPts val="1000"/>
              </a:spcBef>
              <a:spcAft>
                <a:spcPts val="0"/>
              </a:spcAft>
              <a:buClr>
                <a:schemeClr val="dk1"/>
              </a:buClr>
              <a:buSzPts val="2800"/>
              <a:buChar char="•"/>
            </a:pPr>
            <a:r>
              <a:rPr lang="en-US"/>
              <a:t>There is no impact on M1.</a:t>
            </a:r>
            <a:endParaRPr/>
          </a:p>
          <a:p>
            <a:pPr marL="685800" lvl="1" indent="-228600" algn="l" rtl="0">
              <a:lnSpc>
                <a:spcPct val="90000"/>
              </a:lnSpc>
              <a:spcBef>
                <a:spcPts val="500"/>
              </a:spcBef>
              <a:spcAft>
                <a:spcPts val="0"/>
              </a:spcAft>
              <a:buClr>
                <a:schemeClr val="dk1"/>
              </a:buClr>
              <a:buSzPts val="2400"/>
              <a:buChar char="–"/>
            </a:pPr>
            <a:r>
              <a:rPr lang="en-US"/>
              <a:t>Currency goes down by the amount of the deposit while demand deposits go up by the same amount.</a:t>
            </a:r>
            <a:endParaRPr/>
          </a:p>
          <a:p>
            <a:pPr marL="228600" lvl="0" indent="-228600" algn="l" rtl="0">
              <a:lnSpc>
                <a:spcPct val="90000"/>
              </a:lnSpc>
              <a:spcBef>
                <a:spcPts val="1000"/>
              </a:spcBef>
              <a:spcAft>
                <a:spcPts val="1800"/>
              </a:spcAft>
              <a:buClr>
                <a:schemeClr val="dk1"/>
              </a:buClr>
              <a:buSzPts val="2800"/>
              <a:buChar char="•"/>
            </a:pPr>
            <a:r>
              <a:rPr lang="en-US"/>
              <a:t>The impact on M1 comes when the banks start lending out their excess reserves. The reserves that are above what is required.</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6"/>
          <p:cNvSpPr txBox="1">
            <a:spLocks noGrp="1"/>
          </p:cNvSpPr>
          <p:nvPr>
            <p:ph type="title"/>
          </p:nvPr>
        </p:nvSpPr>
        <p:spPr>
          <a:xfrm>
            <a:off x="599905" y="1277625"/>
            <a:ext cx="8182800" cy="1325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60"/>
              <a:buFont typeface="Calibri"/>
              <a:buNone/>
            </a:pPr>
            <a:r>
              <a:rPr lang="en-US" sz="2600"/>
              <a:t>Simple example:</a:t>
            </a:r>
            <a:br>
              <a:rPr lang="en-US" sz="2600"/>
            </a:br>
            <a:r>
              <a:rPr lang="en-US" sz="2600"/>
              <a:t>$1000 drops from a helicopter in your backyard.</a:t>
            </a:r>
            <a:endParaRPr sz="2600"/>
          </a:p>
        </p:txBody>
      </p:sp>
      <p:sp>
        <p:nvSpPr>
          <p:cNvPr id="297" name="Google Shape;297;p36"/>
          <p:cNvSpPr txBox="1">
            <a:spLocks noGrp="1"/>
          </p:cNvSpPr>
          <p:nvPr>
            <p:ph type="body" idx="1"/>
          </p:nvPr>
        </p:nvSpPr>
        <p:spPr>
          <a:xfrm>
            <a:off x="524605" y="3631875"/>
            <a:ext cx="8333400" cy="4349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1800"/>
              </a:spcAft>
              <a:buClr>
                <a:schemeClr val="dk1"/>
              </a:buClr>
              <a:buSzPts val="2800"/>
              <a:buNone/>
            </a:pPr>
            <a:r>
              <a:rPr lang="en-US"/>
              <a:t>Place it in your checking or savings account with checking privileges.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7"/>
          <p:cNvSpPr txBox="1">
            <a:spLocks noGrp="1"/>
          </p:cNvSpPr>
          <p:nvPr>
            <p:ph type="title"/>
          </p:nvPr>
        </p:nvSpPr>
        <p:spPr>
          <a:xfrm>
            <a:off x="1666113" y="401584"/>
            <a:ext cx="5915100" cy="13251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sz="2400" dirty="0"/>
              <a:t>Important general formulas for the Fractional Reserve Banking system</a:t>
            </a:r>
            <a:endParaRPr sz="2400" dirty="0"/>
          </a:p>
        </p:txBody>
      </p:sp>
      <p:sp>
        <p:nvSpPr>
          <p:cNvPr id="303" name="Google Shape;303;p37"/>
          <p:cNvSpPr txBox="1">
            <a:spLocks noGrp="1"/>
          </p:cNvSpPr>
          <p:nvPr>
            <p:ph type="body" idx="1"/>
          </p:nvPr>
        </p:nvSpPr>
        <p:spPr>
          <a:xfrm>
            <a:off x="471488" y="1826684"/>
            <a:ext cx="5915100" cy="4349700"/>
          </a:xfrm>
          <a:prstGeom prst="rect">
            <a:avLst/>
          </a:prstGeom>
          <a:noFill/>
          <a:ln>
            <a:noFill/>
          </a:ln>
        </p:spPr>
        <p:txBody>
          <a:bodyPr spcFirstLastPara="1" wrap="square" lIns="91425" tIns="45700" rIns="91425" bIns="45700" anchor="t" anchorCtr="0">
            <a:normAutofit/>
          </a:bodyPr>
          <a:lstStyle/>
          <a:p>
            <a:pPr marL="514350" lvl="0" indent="-501015" algn="l" rtl="0">
              <a:lnSpc>
                <a:spcPct val="90000"/>
              </a:lnSpc>
              <a:spcBef>
                <a:spcPts val="0"/>
              </a:spcBef>
              <a:spcAft>
                <a:spcPts val="0"/>
              </a:spcAft>
              <a:buClr>
                <a:schemeClr val="dk1"/>
              </a:buClr>
              <a:buSzPct val="100000"/>
              <a:buFont typeface="Calibri"/>
              <a:buAutoNum type="arabicPeriod"/>
            </a:pPr>
            <a:r>
              <a:rPr lang="en-US"/>
              <a:t>Required Reserves</a:t>
            </a:r>
            <a:endParaRPr/>
          </a:p>
          <a:p>
            <a:pPr marL="971550" lvl="1" indent="-502919" algn="l" rtl="0">
              <a:lnSpc>
                <a:spcPct val="90000"/>
              </a:lnSpc>
              <a:spcBef>
                <a:spcPts val="500"/>
              </a:spcBef>
              <a:spcAft>
                <a:spcPts val="0"/>
              </a:spcAft>
              <a:buClr>
                <a:schemeClr val="dk1"/>
              </a:buClr>
              <a:buSzPct val="85714"/>
              <a:buFont typeface="Calibri"/>
              <a:buAutoNum type="arabicPeriod"/>
            </a:pPr>
            <a:r>
              <a:rPr lang="en-US"/>
              <a:t>RR = rrr*fresh/initial Demand Deposits where rrr is the required reserve ratio determined by the FRB</a:t>
            </a:r>
            <a:endParaRPr/>
          </a:p>
          <a:p>
            <a:pPr marL="514350" lvl="0" indent="-501015" algn="l" rtl="0">
              <a:lnSpc>
                <a:spcPct val="90000"/>
              </a:lnSpc>
              <a:spcBef>
                <a:spcPts val="1000"/>
              </a:spcBef>
              <a:spcAft>
                <a:spcPts val="0"/>
              </a:spcAft>
              <a:buClr>
                <a:schemeClr val="dk1"/>
              </a:buClr>
              <a:buSzPct val="100000"/>
              <a:buFont typeface="Calibri"/>
              <a:buAutoNum type="arabicPeriod"/>
            </a:pPr>
            <a:r>
              <a:rPr lang="en-US"/>
              <a:t>Excess Reserves</a:t>
            </a:r>
            <a:endParaRPr/>
          </a:p>
          <a:p>
            <a:pPr marL="971550" lvl="1" indent="-502919" algn="l" rtl="0">
              <a:lnSpc>
                <a:spcPct val="90000"/>
              </a:lnSpc>
              <a:spcBef>
                <a:spcPts val="500"/>
              </a:spcBef>
              <a:spcAft>
                <a:spcPts val="0"/>
              </a:spcAft>
              <a:buClr>
                <a:schemeClr val="dk1"/>
              </a:buClr>
              <a:buSzPct val="85714"/>
              <a:buFont typeface="Calibri"/>
              <a:buAutoNum type="arabicPeriod"/>
            </a:pPr>
            <a:r>
              <a:rPr lang="en-US"/>
              <a:t>ER = Total reserves less required reserves </a:t>
            </a:r>
            <a:endParaRPr/>
          </a:p>
          <a:p>
            <a:pPr marL="514350" lvl="0" indent="-501015" algn="l" rtl="0">
              <a:lnSpc>
                <a:spcPct val="90000"/>
              </a:lnSpc>
              <a:spcBef>
                <a:spcPts val="1000"/>
              </a:spcBef>
              <a:spcAft>
                <a:spcPts val="0"/>
              </a:spcAft>
              <a:buClr>
                <a:schemeClr val="dk1"/>
              </a:buClr>
              <a:buSzPct val="100000"/>
              <a:buFont typeface="Calibri"/>
              <a:buAutoNum type="arabicPeriod"/>
            </a:pPr>
            <a:r>
              <a:rPr lang="en-US"/>
              <a:t>Money Multiplier</a:t>
            </a:r>
            <a:endParaRPr/>
          </a:p>
          <a:p>
            <a:pPr marL="514350" lvl="0" indent="-336550" algn="l" rtl="0">
              <a:lnSpc>
                <a:spcPct val="90000"/>
              </a:lnSpc>
              <a:spcBef>
                <a:spcPts val="1000"/>
              </a:spcBef>
              <a:spcAft>
                <a:spcPts val="0"/>
              </a:spcAft>
              <a:buClr>
                <a:schemeClr val="dk1"/>
              </a:buClr>
              <a:buSzPct val="100000"/>
              <a:buFont typeface="Calibri"/>
              <a:buNone/>
            </a:pPr>
            <a:endParaRPr/>
          </a:p>
          <a:p>
            <a:pPr marL="0" lvl="0" indent="0" algn="l" rtl="0">
              <a:lnSpc>
                <a:spcPct val="90000"/>
              </a:lnSpc>
              <a:spcBef>
                <a:spcPts val="1000"/>
              </a:spcBef>
              <a:spcAft>
                <a:spcPts val="0"/>
              </a:spcAft>
              <a:buClr>
                <a:schemeClr val="dk1"/>
              </a:buClr>
              <a:buSzPct val="100000"/>
              <a:buNone/>
            </a:pPr>
            <a:endParaRPr/>
          </a:p>
          <a:p>
            <a:pPr marL="971550" lvl="1" indent="-361950" algn="l" rtl="0">
              <a:lnSpc>
                <a:spcPct val="90000"/>
              </a:lnSpc>
              <a:spcBef>
                <a:spcPts val="500"/>
              </a:spcBef>
              <a:spcAft>
                <a:spcPts val="1800"/>
              </a:spcAft>
              <a:buClr>
                <a:schemeClr val="dk1"/>
              </a:buClr>
              <a:buSzPct val="85714"/>
              <a:buFont typeface="Calibri"/>
              <a:buNone/>
            </a:pPr>
            <a:endParaRPr/>
          </a:p>
        </p:txBody>
      </p:sp>
      <p:pic>
        <p:nvPicPr>
          <p:cNvPr id="304" name="Google Shape;304;p37"/>
          <p:cNvPicPr preferRelativeResize="0"/>
          <p:nvPr/>
        </p:nvPicPr>
        <p:blipFill rotWithShape="1">
          <a:blip r:embed="rId3">
            <a:alphaModFix/>
          </a:blip>
          <a:srcRect/>
          <a:stretch/>
        </p:blipFill>
        <p:spPr>
          <a:xfrm>
            <a:off x="1300390" y="5325726"/>
            <a:ext cx="6543235" cy="100404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8"/>
          <p:cNvSpPr txBox="1">
            <a:spLocks noGrp="1"/>
          </p:cNvSpPr>
          <p:nvPr>
            <p:ph type="title"/>
          </p:nvPr>
        </p:nvSpPr>
        <p:spPr>
          <a:xfrm>
            <a:off x="1885508" y="998909"/>
            <a:ext cx="5915100" cy="132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66666"/>
              <a:buFont typeface="Calibri"/>
              <a:buNone/>
            </a:pPr>
            <a:r>
              <a:rPr lang="en-US" sz="4400" dirty="0"/>
              <a:t>Money Creation Process</a:t>
            </a:r>
            <a:endParaRPr sz="4400" dirty="0"/>
          </a:p>
        </p:txBody>
      </p:sp>
      <p:sp>
        <p:nvSpPr>
          <p:cNvPr id="310" name="Google Shape;310;p38"/>
          <p:cNvSpPr txBox="1">
            <a:spLocks noGrp="1"/>
          </p:cNvSpPr>
          <p:nvPr>
            <p:ph type="body" idx="1"/>
          </p:nvPr>
        </p:nvSpPr>
        <p:spPr>
          <a:xfrm>
            <a:off x="471488" y="1826684"/>
            <a:ext cx="5915100" cy="4349700"/>
          </a:xfrm>
          <a:prstGeom prst="rect">
            <a:avLst/>
          </a:prstGeom>
          <a:noFill/>
          <a:ln>
            <a:noFill/>
          </a:ln>
        </p:spPr>
        <p:txBody>
          <a:bodyPr spcFirstLastPara="1" wrap="square" lIns="91425" tIns="45700" rIns="91425" bIns="45700" anchor="t" anchorCtr="0">
            <a:normAutofit fontScale="85000" lnSpcReduction="20000"/>
          </a:bodyPr>
          <a:lstStyle/>
          <a:p>
            <a:pPr marL="514350" lvl="0" indent="-487680" algn="l" rtl="0">
              <a:lnSpc>
                <a:spcPct val="90000"/>
              </a:lnSpc>
              <a:spcBef>
                <a:spcPts val="0"/>
              </a:spcBef>
              <a:spcAft>
                <a:spcPts val="0"/>
              </a:spcAft>
              <a:buClr>
                <a:srgbClr val="000000"/>
              </a:buClr>
              <a:buSzPct val="100000"/>
              <a:buFont typeface="Calibri"/>
              <a:buAutoNum type="arabicPeriod"/>
            </a:pPr>
            <a:r>
              <a:rPr lang="en-US" b="0" i="0">
                <a:solidFill>
                  <a:srgbClr val="000000"/>
                </a:solidFill>
                <a:latin typeface="verdana"/>
                <a:ea typeface="verdana"/>
                <a:cs typeface="verdana"/>
                <a:sym typeface="verdana"/>
              </a:rPr>
              <a:t>Suppose First Main Street Bank, Second Republic Bank, and Third Fidelity Bank all have zero excess reserves. </a:t>
            </a:r>
            <a:endParaRPr/>
          </a:p>
          <a:p>
            <a:pPr marL="514350" lvl="0" indent="-487680" algn="l" rtl="0">
              <a:lnSpc>
                <a:spcPct val="90000"/>
              </a:lnSpc>
              <a:spcBef>
                <a:spcPts val="1000"/>
              </a:spcBef>
              <a:spcAft>
                <a:spcPts val="0"/>
              </a:spcAft>
              <a:buClr>
                <a:srgbClr val="000000"/>
              </a:buClr>
              <a:buSzPct val="100000"/>
              <a:buFont typeface="Calibri"/>
              <a:buAutoNum type="arabicPeriod"/>
            </a:pPr>
            <a:r>
              <a:rPr lang="en-US" b="0" i="0">
                <a:solidFill>
                  <a:srgbClr val="000000"/>
                </a:solidFill>
                <a:latin typeface="verdana"/>
                <a:ea typeface="verdana"/>
                <a:cs typeface="verdana"/>
                <a:sym typeface="verdana"/>
              </a:rPr>
              <a:t>The required reserve ratio is 20%. </a:t>
            </a:r>
            <a:endParaRPr/>
          </a:p>
          <a:p>
            <a:pPr marL="514350" lvl="0" indent="-487680" algn="l" rtl="0">
              <a:lnSpc>
                <a:spcPct val="90000"/>
              </a:lnSpc>
              <a:spcBef>
                <a:spcPts val="1000"/>
              </a:spcBef>
              <a:spcAft>
                <a:spcPts val="0"/>
              </a:spcAft>
              <a:buClr>
                <a:srgbClr val="000000"/>
              </a:buClr>
              <a:buSzPct val="100000"/>
              <a:buFont typeface="Calibri"/>
              <a:buAutoNum type="arabicPeriod"/>
            </a:pPr>
            <a:r>
              <a:rPr lang="en-US" b="0" i="0">
                <a:solidFill>
                  <a:srgbClr val="000000"/>
                </a:solidFill>
                <a:latin typeface="verdana"/>
                <a:ea typeface="verdana"/>
                <a:cs typeface="verdana"/>
                <a:sym typeface="verdana"/>
              </a:rPr>
              <a:t>Larry, a client of First Main Street Bank, deposits $750,000 into his checking account at First Main Street Bank.</a:t>
            </a:r>
            <a:endParaRPr/>
          </a:p>
          <a:p>
            <a:pPr marL="514350" lvl="0" indent="-487680" algn="l" rtl="0">
              <a:lnSpc>
                <a:spcPct val="90000"/>
              </a:lnSpc>
              <a:spcBef>
                <a:spcPts val="1000"/>
              </a:spcBef>
              <a:spcAft>
                <a:spcPts val="1800"/>
              </a:spcAft>
              <a:buClr>
                <a:srgbClr val="000000"/>
              </a:buClr>
              <a:buSzPct val="100000"/>
              <a:buFont typeface="Calibri"/>
              <a:buAutoNum type="arabicPeriod"/>
            </a:pPr>
            <a:r>
              <a:rPr lang="en-US" b="0" i="1">
                <a:solidFill>
                  <a:srgbClr val="000000"/>
                </a:solidFill>
                <a:highlight>
                  <a:srgbClr val="FFFF00"/>
                </a:highlight>
                <a:latin typeface="verdana"/>
                <a:ea typeface="verdana"/>
                <a:cs typeface="verdana"/>
                <a:sym typeface="verdana"/>
              </a:rPr>
              <a:t>Track what </a:t>
            </a:r>
            <a:r>
              <a:rPr lang="en-US" i="1">
                <a:solidFill>
                  <a:srgbClr val="000000"/>
                </a:solidFill>
                <a:highlight>
                  <a:srgbClr val="FFFF00"/>
                </a:highlight>
                <a:latin typeface="verdana"/>
                <a:ea typeface="verdana"/>
                <a:cs typeface="verdana"/>
                <a:sym typeface="verdana"/>
              </a:rPr>
              <a:t>happens in the </a:t>
            </a:r>
            <a:r>
              <a:rPr lang="en-US" b="0" i="1">
                <a:solidFill>
                  <a:srgbClr val="000000"/>
                </a:solidFill>
                <a:highlight>
                  <a:srgbClr val="FFFF00"/>
                </a:highlight>
                <a:latin typeface="verdana"/>
                <a:ea typeface="verdana"/>
                <a:cs typeface="verdana"/>
                <a:sym typeface="verdana"/>
              </a:rPr>
              <a:t>First Main Street Bank's T-account (before the bank makes any new loans).</a:t>
            </a:r>
            <a:endParaRPr>
              <a:highlight>
                <a:srgbClr val="FFFF00"/>
              </a:high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9"/>
          <p:cNvSpPr txBox="1">
            <a:spLocks noGrp="1"/>
          </p:cNvSpPr>
          <p:nvPr>
            <p:ph type="title"/>
          </p:nvPr>
        </p:nvSpPr>
        <p:spPr>
          <a:xfrm>
            <a:off x="1360170" y="140494"/>
            <a:ext cx="61722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4400"/>
              <a:buFont typeface="verdana"/>
              <a:buNone/>
            </a:pPr>
            <a:r>
              <a:rPr lang="en-US" sz="1800" b="0" i="1" dirty="0">
                <a:solidFill>
                  <a:srgbClr val="000000"/>
                </a:solidFill>
                <a:latin typeface="verdana"/>
                <a:ea typeface="verdana"/>
                <a:cs typeface="verdana"/>
                <a:sym typeface="verdana"/>
              </a:rPr>
              <a:t>First Main Street Bank's T-account</a:t>
            </a:r>
            <a:br>
              <a:rPr lang="en-US" sz="1800" b="0" i="1" dirty="0">
                <a:solidFill>
                  <a:srgbClr val="000000"/>
                </a:solidFill>
                <a:latin typeface="verdana"/>
                <a:ea typeface="verdana"/>
                <a:cs typeface="verdana"/>
                <a:sym typeface="verdana"/>
              </a:rPr>
            </a:br>
            <a:r>
              <a:rPr lang="en-US" sz="1800" b="0" i="1" dirty="0">
                <a:solidFill>
                  <a:srgbClr val="000000"/>
                </a:solidFill>
                <a:latin typeface="verdana"/>
                <a:ea typeface="verdana"/>
                <a:cs typeface="verdana"/>
                <a:sym typeface="verdana"/>
              </a:rPr>
              <a:t>Required Reserve Ratio is 20%</a:t>
            </a:r>
            <a:endParaRPr sz="1800" dirty="0"/>
          </a:p>
        </p:txBody>
      </p:sp>
      <p:sp>
        <p:nvSpPr>
          <p:cNvPr id="316" name="Google Shape;316;p39"/>
          <p:cNvSpPr txBox="1">
            <a:spLocks noGrp="1"/>
          </p:cNvSpPr>
          <p:nvPr>
            <p:ph type="body" idx="1"/>
          </p:nvPr>
        </p:nvSpPr>
        <p:spPr>
          <a:xfrm>
            <a:off x="342900" y="1535113"/>
            <a:ext cx="3030000" cy="6399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0"/>
              </a:spcBef>
              <a:spcAft>
                <a:spcPts val="1800"/>
              </a:spcAft>
              <a:buClr>
                <a:schemeClr val="dk1"/>
              </a:buClr>
              <a:buSzPts val="2400"/>
              <a:buNone/>
            </a:pPr>
            <a:r>
              <a:rPr lang="en-US"/>
              <a:t>Assets</a:t>
            </a:r>
            <a:endParaRPr/>
          </a:p>
        </p:txBody>
      </p:sp>
      <p:sp>
        <p:nvSpPr>
          <p:cNvPr id="317" name="Google Shape;317;p39"/>
          <p:cNvSpPr txBox="1">
            <a:spLocks noGrp="1"/>
          </p:cNvSpPr>
          <p:nvPr>
            <p:ph type="body" idx="2"/>
          </p:nvPr>
        </p:nvSpPr>
        <p:spPr>
          <a:xfrm>
            <a:off x="342900" y="2174875"/>
            <a:ext cx="3030000" cy="39513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Reserves: $750,000</a:t>
            </a:r>
            <a:endParaRPr/>
          </a:p>
          <a:p>
            <a:pPr marL="228600" lvl="0" indent="-228600" algn="l" rtl="0">
              <a:lnSpc>
                <a:spcPct val="90000"/>
              </a:lnSpc>
              <a:spcBef>
                <a:spcPts val="1000"/>
              </a:spcBef>
              <a:spcAft>
                <a:spcPts val="0"/>
              </a:spcAft>
              <a:buClr>
                <a:schemeClr val="dk1"/>
              </a:buClr>
              <a:buSzPts val="2800"/>
              <a:buChar char="•"/>
            </a:pPr>
            <a:r>
              <a:rPr lang="en-US"/>
              <a:t>Assume no loans outstanding</a:t>
            </a:r>
            <a:endParaRPr/>
          </a:p>
          <a:p>
            <a:pPr marL="685800" lvl="1" indent="-228600" algn="l" rtl="0">
              <a:lnSpc>
                <a:spcPct val="90000"/>
              </a:lnSpc>
              <a:spcBef>
                <a:spcPts val="500"/>
              </a:spcBef>
              <a:spcAft>
                <a:spcPts val="0"/>
              </a:spcAft>
              <a:buClr>
                <a:schemeClr val="dk1"/>
              </a:buClr>
              <a:buSzPts val="2400"/>
              <a:buChar char="–"/>
            </a:pPr>
            <a:r>
              <a:rPr lang="en-US"/>
              <a:t>RR = </a:t>
            </a:r>
            <a:endParaRPr/>
          </a:p>
          <a:p>
            <a:pPr marL="685800" lvl="1" indent="-203200" algn="l" rtl="0">
              <a:lnSpc>
                <a:spcPct val="90000"/>
              </a:lnSpc>
              <a:spcBef>
                <a:spcPts val="1800"/>
              </a:spcBef>
              <a:spcAft>
                <a:spcPts val="1800"/>
              </a:spcAft>
              <a:buSzPts val="2000"/>
              <a:buChar char="–"/>
            </a:pPr>
            <a:r>
              <a:rPr lang="en-US"/>
              <a:t>ER =</a:t>
            </a:r>
            <a:endParaRPr/>
          </a:p>
        </p:txBody>
      </p:sp>
      <p:sp>
        <p:nvSpPr>
          <p:cNvPr id="318" name="Google Shape;318;p39"/>
          <p:cNvSpPr txBox="1">
            <a:spLocks noGrp="1"/>
          </p:cNvSpPr>
          <p:nvPr>
            <p:ph type="body" idx="3"/>
          </p:nvPr>
        </p:nvSpPr>
        <p:spPr>
          <a:xfrm>
            <a:off x="4819969" y="1592550"/>
            <a:ext cx="3031500" cy="6399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0"/>
              </a:spcBef>
              <a:spcAft>
                <a:spcPts val="1800"/>
              </a:spcAft>
              <a:buClr>
                <a:schemeClr val="dk1"/>
              </a:buClr>
              <a:buSzPts val="2400"/>
              <a:buNone/>
            </a:pPr>
            <a:r>
              <a:rPr lang="en-US"/>
              <a:t>Liabilities</a:t>
            </a:r>
            <a:endParaRPr/>
          </a:p>
        </p:txBody>
      </p:sp>
      <p:sp>
        <p:nvSpPr>
          <p:cNvPr id="319" name="Google Shape;319;p39"/>
          <p:cNvSpPr txBox="1">
            <a:spLocks noGrp="1"/>
          </p:cNvSpPr>
          <p:nvPr>
            <p:ph type="body" idx="4"/>
          </p:nvPr>
        </p:nvSpPr>
        <p:spPr>
          <a:xfrm>
            <a:off x="5306669" y="2289900"/>
            <a:ext cx="3031500" cy="39513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1800"/>
              </a:spcAft>
              <a:buClr>
                <a:schemeClr val="dk1"/>
              </a:buClr>
              <a:buSzPts val="2800"/>
              <a:buChar char="•"/>
            </a:pPr>
            <a:r>
              <a:rPr lang="en-US" i="1"/>
              <a:t>Fresh</a:t>
            </a:r>
            <a:r>
              <a:rPr lang="en-US"/>
              <a:t> DD Larry $750,000</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0"/>
          <p:cNvSpPr txBox="1">
            <a:spLocks noGrp="1"/>
          </p:cNvSpPr>
          <p:nvPr>
            <p:ph type="title"/>
          </p:nvPr>
        </p:nvSpPr>
        <p:spPr>
          <a:xfrm>
            <a:off x="955303" y="75006"/>
            <a:ext cx="61722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ct val="66666"/>
              <a:buFont typeface="verdana"/>
              <a:buNone/>
            </a:pPr>
            <a:r>
              <a:rPr lang="en-US" sz="1800" b="0" i="1" dirty="0">
                <a:solidFill>
                  <a:srgbClr val="000000"/>
                </a:solidFill>
                <a:latin typeface="verdana"/>
                <a:ea typeface="verdana"/>
                <a:cs typeface="verdana"/>
                <a:sym typeface="verdana"/>
              </a:rPr>
              <a:t>First Main Street Bank's T-account</a:t>
            </a:r>
            <a:br>
              <a:rPr lang="en-US" sz="1800" b="0" i="1" dirty="0">
                <a:solidFill>
                  <a:srgbClr val="000000"/>
                </a:solidFill>
                <a:latin typeface="verdana"/>
                <a:ea typeface="verdana"/>
                <a:cs typeface="verdana"/>
                <a:sym typeface="verdana"/>
              </a:rPr>
            </a:br>
            <a:r>
              <a:rPr lang="en-US" sz="1800" b="0" i="1" dirty="0">
                <a:solidFill>
                  <a:srgbClr val="000000"/>
                </a:solidFill>
                <a:latin typeface="verdana"/>
                <a:ea typeface="verdana"/>
                <a:cs typeface="verdana"/>
                <a:sym typeface="verdana"/>
              </a:rPr>
              <a:t>Required Reserve Ratio is 20%</a:t>
            </a:r>
            <a:endParaRPr sz="1800" dirty="0"/>
          </a:p>
        </p:txBody>
      </p:sp>
      <p:sp>
        <p:nvSpPr>
          <p:cNvPr id="325" name="Google Shape;325;p40"/>
          <p:cNvSpPr txBox="1">
            <a:spLocks noGrp="1"/>
          </p:cNvSpPr>
          <p:nvPr>
            <p:ph type="body" idx="1"/>
          </p:nvPr>
        </p:nvSpPr>
        <p:spPr>
          <a:xfrm>
            <a:off x="697230" y="1546353"/>
            <a:ext cx="3030000" cy="6399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0"/>
              </a:spcBef>
              <a:spcAft>
                <a:spcPts val="1800"/>
              </a:spcAft>
              <a:buClr>
                <a:schemeClr val="dk1"/>
              </a:buClr>
              <a:buSzPts val="2400"/>
              <a:buNone/>
            </a:pPr>
            <a:r>
              <a:rPr lang="en-US" dirty="0"/>
              <a:t>Assets</a:t>
            </a:r>
            <a:endParaRPr dirty="0"/>
          </a:p>
        </p:txBody>
      </p:sp>
      <p:sp>
        <p:nvSpPr>
          <p:cNvPr id="326" name="Google Shape;326;p40"/>
          <p:cNvSpPr txBox="1">
            <a:spLocks noGrp="1"/>
          </p:cNvSpPr>
          <p:nvPr>
            <p:ph type="body" idx="2"/>
          </p:nvPr>
        </p:nvSpPr>
        <p:spPr>
          <a:xfrm>
            <a:off x="342900" y="2174875"/>
            <a:ext cx="3030000" cy="39513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Reserves: $750,000</a:t>
            </a:r>
            <a:endParaRPr dirty="0"/>
          </a:p>
          <a:p>
            <a:pPr marL="228600" lvl="0" indent="-228600" algn="l" rtl="0">
              <a:lnSpc>
                <a:spcPct val="90000"/>
              </a:lnSpc>
              <a:spcBef>
                <a:spcPts val="1000"/>
              </a:spcBef>
              <a:spcAft>
                <a:spcPts val="1800"/>
              </a:spcAft>
              <a:buClr>
                <a:schemeClr val="dk1"/>
              </a:buClr>
              <a:buSzPts val="2800"/>
              <a:buChar char="•"/>
            </a:pPr>
            <a:r>
              <a:rPr lang="en-US" dirty="0"/>
              <a:t>Assume no loans outstanding</a:t>
            </a:r>
            <a:endParaRPr dirty="0"/>
          </a:p>
        </p:txBody>
      </p:sp>
      <p:sp>
        <p:nvSpPr>
          <p:cNvPr id="327" name="Google Shape;327;p40"/>
          <p:cNvSpPr txBox="1">
            <a:spLocks noGrp="1"/>
          </p:cNvSpPr>
          <p:nvPr>
            <p:ph type="body" idx="3"/>
          </p:nvPr>
        </p:nvSpPr>
        <p:spPr>
          <a:xfrm>
            <a:off x="5140603" y="1555612"/>
            <a:ext cx="3031500" cy="6399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0"/>
              </a:spcBef>
              <a:spcAft>
                <a:spcPts val="1800"/>
              </a:spcAft>
              <a:buClr>
                <a:schemeClr val="dk1"/>
              </a:buClr>
              <a:buSzPts val="2400"/>
              <a:buNone/>
            </a:pPr>
            <a:r>
              <a:rPr lang="en-US" dirty="0"/>
              <a:t>Liabilities</a:t>
            </a:r>
            <a:endParaRPr dirty="0"/>
          </a:p>
        </p:txBody>
      </p:sp>
      <p:sp>
        <p:nvSpPr>
          <p:cNvPr id="328" name="Google Shape;328;p40"/>
          <p:cNvSpPr txBox="1">
            <a:spLocks noGrp="1"/>
          </p:cNvSpPr>
          <p:nvPr>
            <p:ph type="body" idx="4"/>
          </p:nvPr>
        </p:nvSpPr>
        <p:spPr>
          <a:xfrm>
            <a:off x="3483769" y="2174875"/>
            <a:ext cx="3031500" cy="39513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1800"/>
              </a:spcAft>
              <a:buClr>
                <a:schemeClr val="dk1"/>
              </a:buClr>
              <a:buSzPts val="2800"/>
              <a:buChar char="•"/>
            </a:pPr>
            <a:r>
              <a:rPr lang="en-US"/>
              <a:t>DD Larry $750,000</a:t>
            </a:r>
            <a:endParaRPr/>
          </a:p>
        </p:txBody>
      </p:sp>
      <p:sp>
        <p:nvSpPr>
          <p:cNvPr id="329" name="Google Shape;329;p40"/>
          <p:cNvSpPr txBox="1"/>
          <p:nvPr/>
        </p:nvSpPr>
        <p:spPr>
          <a:xfrm>
            <a:off x="955303" y="3657600"/>
            <a:ext cx="7216800" cy="193895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800"/>
              <a:buFont typeface="Calibri"/>
              <a:buAutoNum type="arabicPeriod"/>
            </a:pPr>
            <a:r>
              <a:rPr lang="en-US" sz="2000" dirty="0">
                <a:solidFill>
                  <a:schemeClr val="dk1"/>
                </a:solidFill>
                <a:latin typeface="Calibri" panose="020F0502020204030204" pitchFamily="34" charset="0"/>
                <a:ea typeface="Calibri"/>
                <a:cs typeface="Calibri" panose="020F0502020204030204" pitchFamily="34" charset="0"/>
                <a:sym typeface="Calibri"/>
              </a:rPr>
              <a:t>What is the general formula for RR? Calculate.</a:t>
            </a:r>
            <a:endParaRPr sz="2000" dirty="0">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chemeClr val="dk1"/>
              </a:buClr>
              <a:buSzPts val="2800"/>
              <a:buFont typeface="Calibri"/>
              <a:buAutoNum type="arabicPeriod"/>
            </a:pPr>
            <a:r>
              <a:rPr lang="en-US" sz="2000" dirty="0">
                <a:solidFill>
                  <a:schemeClr val="dk1"/>
                </a:solidFill>
                <a:latin typeface="Calibri" panose="020F0502020204030204" pitchFamily="34" charset="0"/>
                <a:ea typeface="Calibri"/>
                <a:cs typeface="Calibri" panose="020F0502020204030204" pitchFamily="34" charset="0"/>
                <a:sym typeface="Calibri"/>
              </a:rPr>
              <a:t>What is the general formula for ER? Calculate.</a:t>
            </a:r>
            <a:endParaRPr sz="2000" dirty="0">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chemeClr val="dk1"/>
              </a:buClr>
              <a:buSzPts val="2800"/>
              <a:buFont typeface="Calibri"/>
              <a:buAutoNum type="arabicPeriod"/>
            </a:pPr>
            <a:r>
              <a:rPr lang="en-US" sz="2000" dirty="0">
                <a:solidFill>
                  <a:schemeClr val="dk1"/>
                </a:solidFill>
                <a:latin typeface="Calibri" panose="020F0502020204030204" pitchFamily="34" charset="0"/>
                <a:ea typeface="Calibri"/>
                <a:cs typeface="Calibri" panose="020F0502020204030204" pitchFamily="34" charset="0"/>
                <a:sym typeface="Calibri"/>
              </a:rPr>
              <a:t>How much can First Main Street Bank lend out?</a:t>
            </a:r>
            <a:endParaRPr sz="2000" dirty="0">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chemeClr val="dk1"/>
              </a:buClr>
              <a:buSzPts val="2800"/>
              <a:buFont typeface="Calibri"/>
              <a:buAutoNum type="arabicPeriod"/>
            </a:pPr>
            <a:r>
              <a:rPr lang="en-US" sz="2000" dirty="0">
                <a:solidFill>
                  <a:schemeClr val="dk1"/>
                </a:solidFill>
                <a:latin typeface="Calibri" panose="020F0502020204030204" pitchFamily="34" charset="0"/>
                <a:ea typeface="Calibri"/>
                <a:cs typeface="Calibri" panose="020F0502020204030204" pitchFamily="34" charset="0"/>
                <a:sym typeface="Calibri"/>
              </a:rPr>
              <a:t>Why does it want to lend out? </a:t>
            </a:r>
            <a:endParaRPr sz="2000" dirty="0">
              <a:latin typeface="Calibri" panose="020F0502020204030204" pitchFamily="34" charset="0"/>
              <a:cs typeface="Calibri" panose="020F0502020204030204" pitchFamily="34" charset="0"/>
            </a:endParaRPr>
          </a:p>
          <a:p>
            <a:pPr marL="342900" marR="0" lvl="0" indent="-342900" algn="l" rtl="0">
              <a:spcBef>
                <a:spcPts val="0"/>
              </a:spcBef>
              <a:spcAft>
                <a:spcPts val="0"/>
              </a:spcAft>
              <a:buClr>
                <a:schemeClr val="dk1"/>
              </a:buClr>
              <a:buSzPts val="2800"/>
              <a:buFont typeface="Calibri"/>
              <a:buAutoNum type="arabicPeriod"/>
            </a:pPr>
            <a:r>
              <a:rPr lang="en-US" sz="2000" dirty="0">
                <a:solidFill>
                  <a:schemeClr val="dk1"/>
                </a:solidFill>
                <a:latin typeface="Calibri" panose="020F0502020204030204" pitchFamily="34" charset="0"/>
                <a:ea typeface="Calibri"/>
                <a:cs typeface="Calibri" panose="020F0502020204030204" pitchFamily="34" charset="0"/>
                <a:sym typeface="Calibri"/>
              </a:rPr>
              <a:t>Why does someone want to borrow from the bank in order to boost Ig?</a:t>
            </a:r>
            <a:endParaRPr sz="2000" dirty="0">
              <a:latin typeface="Calibri" panose="020F0502020204030204" pitchFamily="34" charset="0"/>
              <a:cs typeface="Calibri" panose="020F0502020204030204" pitchFamily="34" charset="0"/>
            </a:endParaRPr>
          </a:p>
        </p:txBody>
      </p:sp>
      <p:pic>
        <p:nvPicPr>
          <p:cNvPr id="330" name="Google Shape;330;p40" descr="A picture containing text, clipart&#10;&#10;Description automatically generated"/>
          <p:cNvPicPr preferRelativeResize="0"/>
          <p:nvPr/>
        </p:nvPicPr>
        <p:blipFill rotWithShape="1">
          <a:blip r:embed="rId3">
            <a:alphaModFix/>
          </a:blip>
          <a:srcRect/>
          <a:stretch/>
        </p:blipFill>
        <p:spPr>
          <a:xfrm>
            <a:off x="7558678" y="3319462"/>
            <a:ext cx="787007" cy="787007"/>
          </a:xfrm>
          <a:prstGeom prst="rect">
            <a:avLst/>
          </a:prstGeom>
          <a:noFill/>
          <a:ln>
            <a:noFill/>
          </a:ln>
        </p:spPr>
      </p:pic>
      <p:pic>
        <p:nvPicPr>
          <p:cNvPr id="331" name="Google Shape;331;p40">
            <a:hlinkClick r:id="rId4"/>
          </p:cNvPr>
          <p:cNvPicPr preferRelativeResize="0"/>
          <p:nvPr/>
        </p:nvPicPr>
        <p:blipFill>
          <a:blip r:embed="rId5">
            <a:alphaModFix/>
          </a:blip>
          <a:stretch>
            <a:fillRect/>
          </a:stretch>
        </p:blipFill>
        <p:spPr>
          <a:xfrm>
            <a:off x="0" y="5905500"/>
            <a:ext cx="9144000" cy="714375"/>
          </a:xfrm>
          <a:prstGeom prst="rect">
            <a:avLst/>
          </a:prstGeom>
          <a:noFill/>
          <a:ln>
            <a:noFill/>
          </a:ln>
        </p:spPr>
      </p:pic>
      <p:sp>
        <p:nvSpPr>
          <p:cNvPr id="332" name="Google Shape;332;p40">
            <a:hlinkClick r:id="rId6"/>
          </p:cNvPr>
          <p:cNvSpPr/>
          <p:nvPr/>
        </p:nvSpPr>
        <p:spPr>
          <a:xfrm>
            <a:off x="0" y="5207000"/>
            <a:ext cx="9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1"/>
          <p:cNvSpPr txBox="1">
            <a:spLocks noGrp="1"/>
          </p:cNvSpPr>
          <p:nvPr>
            <p:ph type="title"/>
          </p:nvPr>
        </p:nvSpPr>
        <p:spPr>
          <a:xfrm>
            <a:off x="1221533" y="296731"/>
            <a:ext cx="61722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ct val="66666"/>
              <a:buFont typeface="verdana"/>
              <a:buNone/>
            </a:pPr>
            <a:r>
              <a:rPr lang="en-US" sz="1800" b="0" i="1" dirty="0">
                <a:solidFill>
                  <a:srgbClr val="000000"/>
                </a:solidFill>
                <a:latin typeface="verdana"/>
                <a:ea typeface="verdana"/>
                <a:cs typeface="verdana"/>
                <a:sym typeface="verdana"/>
              </a:rPr>
              <a:t>First Main Street Bank's T-account</a:t>
            </a:r>
            <a:br>
              <a:rPr lang="en-US" sz="1800" b="0" i="1" dirty="0">
                <a:solidFill>
                  <a:srgbClr val="000000"/>
                </a:solidFill>
                <a:latin typeface="verdana"/>
                <a:ea typeface="verdana"/>
                <a:cs typeface="verdana"/>
                <a:sym typeface="verdana"/>
              </a:rPr>
            </a:br>
            <a:r>
              <a:rPr lang="en-US" sz="1800" b="0" i="1" dirty="0">
                <a:solidFill>
                  <a:srgbClr val="000000"/>
                </a:solidFill>
                <a:latin typeface="verdana"/>
                <a:ea typeface="verdana"/>
                <a:cs typeface="verdana"/>
                <a:sym typeface="verdana"/>
              </a:rPr>
              <a:t>Required Reserve Ratio is 20%</a:t>
            </a:r>
            <a:endParaRPr sz="1800" dirty="0"/>
          </a:p>
        </p:txBody>
      </p:sp>
      <p:sp>
        <p:nvSpPr>
          <p:cNvPr id="338" name="Google Shape;338;p41"/>
          <p:cNvSpPr txBox="1">
            <a:spLocks noGrp="1"/>
          </p:cNvSpPr>
          <p:nvPr>
            <p:ph type="body" idx="1"/>
          </p:nvPr>
        </p:nvSpPr>
        <p:spPr>
          <a:xfrm>
            <a:off x="342900" y="1535113"/>
            <a:ext cx="3030000" cy="6399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0"/>
              </a:spcBef>
              <a:spcAft>
                <a:spcPts val="1800"/>
              </a:spcAft>
              <a:buClr>
                <a:schemeClr val="dk1"/>
              </a:buClr>
              <a:buSzPts val="2400"/>
              <a:buNone/>
            </a:pPr>
            <a:r>
              <a:rPr lang="en-US"/>
              <a:t>Assets</a:t>
            </a:r>
            <a:endParaRPr/>
          </a:p>
        </p:txBody>
      </p:sp>
      <p:sp>
        <p:nvSpPr>
          <p:cNvPr id="339" name="Google Shape;339;p41"/>
          <p:cNvSpPr txBox="1">
            <a:spLocks noGrp="1"/>
          </p:cNvSpPr>
          <p:nvPr>
            <p:ph type="body" idx="2"/>
          </p:nvPr>
        </p:nvSpPr>
        <p:spPr>
          <a:xfrm>
            <a:off x="182880" y="1909007"/>
            <a:ext cx="3030000" cy="39513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Reserves: $750,000</a:t>
            </a:r>
            <a:endParaRPr dirty="0"/>
          </a:p>
          <a:p>
            <a:pPr marL="228600" lvl="0" indent="-228600" algn="l" rtl="0">
              <a:lnSpc>
                <a:spcPct val="90000"/>
              </a:lnSpc>
              <a:spcBef>
                <a:spcPts val="1000"/>
              </a:spcBef>
              <a:spcAft>
                <a:spcPts val="1800"/>
              </a:spcAft>
              <a:buClr>
                <a:schemeClr val="dk1"/>
              </a:buClr>
              <a:buSzPts val="2800"/>
              <a:buChar char="•"/>
            </a:pPr>
            <a:r>
              <a:rPr lang="en-US" dirty="0"/>
              <a:t>Assume no loans outstanding</a:t>
            </a:r>
            <a:endParaRPr dirty="0"/>
          </a:p>
        </p:txBody>
      </p:sp>
      <p:sp>
        <p:nvSpPr>
          <p:cNvPr id="340" name="Google Shape;340;p41"/>
          <p:cNvSpPr txBox="1">
            <a:spLocks noGrp="1"/>
          </p:cNvSpPr>
          <p:nvPr>
            <p:ph type="body" idx="3"/>
          </p:nvPr>
        </p:nvSpPr>
        <p:spPr>
          <a:xfrm>
            <a:off x="4992529" y="1589057"/>
            <a:ext cx="3031500" cy="6399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0"/>
              </a:spcBef>
              <a:spcAft>
                <a:spcPts val="1800"/>
              </a:spcAft>
              <a:buClr>
                <a:schemeClr val="dk1"/>
              </a:buClr>
              <a:buSzPts val="2400"/>
              <a:buNone/>
            </a:pPr>
            <a:r>
              <a:rPr lang="en-US" dirty="0"/>
              <a:t>Liabilities</a:t>
            </a:r>
            <a:endParaRPr dirty="0"/>
          </a:p>
        </p:txBody>
      </p:sp>
      <p:sp>
        <p:nvSpPr>
          <p:cNvPr id="341" name="Google Shape;341;p41"/>
          <p:cNvSpPr txBox="1">
            <a:spLocks noGrp="1"/>
          </p:cNvSpPr>
          <p:nvPr>
            <p:ph type="body" idx="4"/>
          </p:nvPr>
        </p:nvSpPr>
        <p:spPr>
          <a:xfrm>
            <a:off x="4764233" y="2042357"/>
            <a:ext cx="3887400" cy="36846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1800"/>
              </a:spcAft>
              <a:buClr>
                <a:schemeClr val="dk1"/>
              </a:buClr>
              <a:buSzPts val="2800"/>
              <a:buChar char="•"/>
            </a:pPr>
            <a:r>
              <a:rPr lang="en-US" dirty="0"/>
              <a:t>DD Larry $750,000</a:t>
            </a:r>
            <a:endParaRPr dirty="0"/>
          </a:p>
        </p:txBody>
      </p:sp>
      <p:sp>
        <p:nvSpPr>
          <p:cNvPr id="342" name="Google Shape;342;p41"/>
          <p:cNvSpPr txBox="1"/>
          <p:nvPr/>
        </p:nvSpPr>
        <p:spPr>
          <a:xfrm>
            <a:off x="1156433" y="2969490"/>
            <a:ext cx="7215600" cy="369420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1800"/>
              <a:buFont typeface="Calibri"/>
              <a:buAutoNum type="arabicPeriod"/>
            </a:pPr>
            <a:r>
              <a:rPr lang="en-US" sz="1800" dirty="0">
                <a:solidFill>
                  <a:schemeClr val="dk1"/>
                </a:solidFill>
                <a:latin typeface="Calibri"/>
                <a:ea typeface="Calibri"/>
                <a:cs typeface="Calibri"/>
                <a:sym typeface="Calibri"/>
              </a:rPr>
              <a:t>What is the general formula for RR? Calculate.</a:t>
            </a:r>
            <a:endParaRPr dirty="0"/>
          </a:p>
          <a:p>
            <a:pPr marL="457200" marR="0" lvl="1" algn="l" rtl="0">
              <a:spcBef>
                <a:spcPts val="0"/>
              </a:spcBef>
              <a:spcAft>
                <a:spcPts val="0"/>
              </a:spcAft>
              <a:buClr>
                <a:schemeClr val="dk1"/>
              </a:buClr>
              <a:buSzPts val="1800"/>
            </a:pPr>
            <a:r>
              <a:rPr lang="en-US" sz="1800" b="0" i="0" u="none" strike="noStrike" cap="none" dirty="0">
                <a:solidFill>
                  <a:schemeClr val="dk1"/>
                </a:solidFill>
                <a:highlight>
                  <a:srgbClr val="FFFF00"/>
                </a:highlight>
                <a:latin typeface="Calibri"/>
                <a:ea typeface="Calibri"/>
                <a:cs typeface="Calibri"/>
                <a:sym typeface="Calibri"/>
              </a:rPr>
              <a:t>RR = </a:t>
            </a:r>
            <a:r>
              <a:rPr lang="en-US" sz="1800" b="0" i="0" u="none" strike="noStrike" cap="none" dirty="0" err="1">
                <a:solidFill>
                  <a:schemeClr val="dk1"/>
                </a:solidFill>
                <a:highlight>
                  <a:srgbClr val="FFFF00"/>
                </a:highlight>
                <a:latin typeface="Calibri"/>
                <a:ea typeface="Calibri"/>
                <a:cs typeface="Calibri"/>
                <a:sym typeface="Calibri"/>
              </a:rPr>
              <a:t>rrr</a:t>
            </a:r>
            <a:r>
              <a:rPr lang="en-US" sz="1800" b="0" i="0" u="none" strike="noStrike" cap="none" dirty="0">
                <a:solidFill>
                  <a:schemeClr val="dk1"/>
                </a:solidFill>
                <a:highlight>
                  <a:srgbClr val="FFFF00"/>
                </a:highlight>
                <a:latin typeface="Calibri"/>
                <a:ea typeface="Calibri"/>
                <a:cs typeface="Calibri"/>
                <a:sym typeface="Calibri"/>
              </a:rPr>
              <a:t>*change in DD = 0.20*$750,000 = </a:t>
            </a:r>
            <a:r>
              <a:rPr lang="en-US" sz="1800" b="0" i="0" u="none" strike="noStrike" cap="none" dirty="0">
                <a:solidFill>
                  <a:srgbClr val="000000"/>
                </a:solidFill>
                <a:highlight>
                  <a:srgbClr val="FFFF00"/>
                </a:highlight>
                <a:latin typeface="Calibri"/>
                <a:ea typeface="Calibri"/>
                <a:cs typeface="Calibri"/>
                <a:sym typeface="Calibri"/>
              </a:rPr>
              <a:t>$150,000</a:t>
            </a:r>
            <a:endParaRPr sz="1800" b="0" i="0" u="none" strike="noStrike" cap="none" dirty="0">
              <a:solidFill>
                <a:schemeClr val="dk1"/>
              </a:solidFill>
              <a:highlight>
                <a:srgbClr val="FFFF00"/>
              </a:highlight>
              <a:latin typeface="Calibri"/>
              <a:ea typeface="Calibri"/>
              <a:cs typeface="Calibri"/>
              <a:sym typeface="Calibri"/>
            </a:endParaRPr>
          </a:p>
          <a:p>
            <a:pPr marL="342900" marR="0" lvl="0" indent="-342900" algn="l" rtl="0">
              <a:spcBef>
                <a:spcPts val="0"/>
              </a:spcBef>
              <a:spcAft>
                <a:spcPts val="0"/>
              </a:spcAft>
              <a:buClr>
                <a:schemeClr val="dk1"/>
              </a:buClr>
              <a:buSzPts val="1800"/>
              <a:buFont typeface="Calibri"/>
              <a:buAutoNum type="arabicPeriod"/>
            </a:pPr>
            <a:r>
              <a:rPr lang="en-US" sz="1800" dirty="0">
                <a:solidFill>
                  <a:schemeClr val="dk1"/>
                </a:solidFill>
                <a:latin typeface="Calibri"/>
                <a:ea typeface="Calibri"/>
                <a:cs typeface="Calibri"/>
                <a:sym typeface="Calibri"/>
              </a:rPr>
              <a:t>What is the general formula for ER? Calculate.</a:t>
            </a:r>
            <a:endParaRPr dirty="0"/>
          </a:p>
          <a:p>
            <a:pPr marL="457200" marR="0" lvl="1" algn="l" rtl="0">
              <a:spcBef>
                <a:spcPts val="0"/>
              </a:spcBef>
              <a:spcAft>
                <a:spcPts val="0"/>
              </a:spcAft>
              <a:buClr>
                <a:schemeClr val="dk1"/>
              </a:buClr>
              <a:buSzPts val="1800"/>
            </a:pPr>
            <a:r>
              <a:rPr lang="en-US" sz="1800" b="0" i="0" u="none" strike="noStrike" cap="none" dirty="0">
                <a:solidFill>
                  <a:schemeClr val="dk1"/>
                </a:solidFill>
                <a:highlight>
                  <a:srgbClr val="FFFF00"/>
                </a:highlight>
                <a:latin typeface="Calibri"/>
                <a:ea typeface="Calibri"/>
                <a:cs typeface="Calibri"/>
                <a:sym typeface="Calibri"/>
              </a:rPr>
              <a:t>ER = Reserves – RR = $750,000 - </a:t>
            </a:r>
            <a:r>
              <a:rPr lang="en-US" sz="1800" b="0" i="0" u="none" strike="noStrike" cap="none" dirty="0">
                <a:solidFill>
                  <a:srgbClr val="000000"/>
                </a:solidFill>
                <a:highlight>
                  <a:srgbClr val="FFFF00"/>
                </a:highlight>
                <a:latin typeface="Calibri"/>
                <a:ea typeface="Calibri"/>
                <a:cs typeface="Calibri"/>
                <a:sym typeface="Calibri"/>
              </a:rPr>
              <a:t>$150,000 = $600,000</a:t>
            </a:r>
            <a:endParaRPr sz="1800" b="0" i="0" u="none" strike="noStrike" cap="none" dirty="0">
              <a:solidFill>
                <a:schemeClr val="dk1"/>
              </a:solidFill>
              <a:highlight>
                <a:srgbClr val="FFFF00"/>
              </a:highlight>
              <a:latin typeface="Calibri"/>
              <a:ea typeface="Calibri"/>
              <a:cs typeface="Calibri"/>
              <a:sym typeface="Calibri"/>
            </a:endParaRPr>
          </a:p>
          <a:p>
            <a:pPr marL="342900" marR="0" lvl="0" indent="-342900" algn="l" rtl="0">
              <a:spcBef>
                <a:spcPts val="0"/>
              </a:spcBef>
              <a:spcAft>
                <a:spcPts val="0"/>
              </a:spcAft>
              <a:buClr>
                <a:schemeClr val="dk1"/>
              </a:buClr>
              <a:buSzPts val="1800"/>
              <a:buFont typeface="Calibri"/>
              <a:buAutoNum type="arabicPeriod"/>
            </a:pPr>
            <a:r>
              <a:rPr lang="en-US" sz="1800" dirty="0">
                <a:solidFill>
                  <a:schemeClr val="dk1"/>
                </a:solidFill>
                <a:latin typeface="Calibri"/>
                <a:ea typeface="Calibri"/>
                <a:cs typeface="Calibri"/>
                <a:sym typeface="Calibri"/>
              </a:rPr>
              <a:t>How much can First Main Street Bank lend out?</a:t>
            </a:r>
            <a:endParaRPr dirty="0"/>
          </a:p>
          <a:p>
            <a:pPr marL="457200" marR="0" lvl="1" algn="l" rtl="0">
              <a:spcBef>
                <a:spcPts val="0"/>
              </a:spcBef>
              <a:spcAft>
                <a:spcPts val="0"/>
              </a:spcAft>
              <a:buClr>
                <a:schemeClr val="dk1"/>
              </a:buClr>
              <a:buSzPts val="1800"/>
            </a:pPr>
            <a:r>
              <a:rPr lang="en-US" sz="1800" b="0" i="0" u="none" strike="noStrike" cap="none" dirty="0">
                <a:solidFill>
                  <a:schemeClr val="dk1"/>
                </a:solidFill>
                <a:highlight>
                  <a:srgbClr val="FFFF00"/>
                </a:highlight>
                <a:latin typeface="Calibri"/>
                <a:ea typeface="Calibri"/>
                <a:cs typeface="Calibri"/>
                <a:sym typeface="Calibri"/>
              </a:rPr>
              <a:t>$600,000 in fresh reserves can be lent out. (TR – RR) </a:t>
            </a:r>
            <a:endParaRPr dirty="0"/>
          </a:p>
          <a:p>
            <a:pPr marL="342900" marR="0" lvl="0" indent="-342900" algn="l" rtl="0">
              <a:spcBef>
                <a:spcPts val="0"/>
              </a:spcBef>
              <a:spcAft>
                <a:spcPts val="0"/>
              </a:spcAft>
              <a:buClr>
                <a:schemeClr val="dk1"/>
              </a:buClr>
              <a:buSzPts val="1800"/>
              <a:buFont typeface="Calibri"/>
              <a:buAutoNum type="arabicPeriod"/>
            </a:pPr>
            <a:r>
              <a:rPr lang="en-US" sz="1800" dirty="0">
                <a:solidFill>
                  <a:schemeClr val="dk1"/>
                </a:solidFill>
                <a:latin typeface="Calibri"/>
                <a:ea typeface="Calibri"/>
                <a:cs typeface="Calibri"/>
                <a:sym typeface="Calibri"/>
              </a:rPr>
              <a:t>Why does it want to lend out? </a:t>
            </a:r>
            <a:endParaRPr dirty="0"/>
          </a:p>
          <a:p>
            <a:pPr marL="457200" marR="0" lvl="1" algn="l" rtl="0">
              <a:spcBef>
                <a:spcPts val="0"/>
              </a:spcBef>
              <a:spcAft>
                <a:spcPts val="0"/>
              </a:spcAft>
              <a:buClr>
                <a:schemeClr val="dk1"/>
              </a:buClr>
              <a:buSzPts val="1800"/>
            </a:pPr>
            <a:r>
              <a:rPr lang="en-US" sz="1800" b="0" i="0" u="none" strike="noStrike" cap="none" dirty="0">
                <a:solidFill>
                  <a:schemeClr val="dk1"/>
                </a:solidFill>
                <a:highlight>
                  <a:srgbClr val="FFFF00"/>
                </a:highlight>
                <a:latin typeface="Calibri"/>
                <a:ea typeface="Calibri"/>
                <a:cs typeface="Calibri"/>
                <a:sym typeface="Calibri"/>
              </a:rPr>
              <a:t>To generate business interest income with the intent of realizing net profits (keeps doors open)</a:t>
            </a:r>
            <a:endParaRPr dirty="0"/>
          </a:p>
          <a:p>
            <a:pPr marL="342900" marR="0" lvl="0" indent="-342900" algn="l" rtl="0">
              <a:spcBef>
                <a:spcPts val="0"/>
              </a:spcBef>
              <a:spcAft>
                <a:spcPts val="0"/>
              </a:spcAft>
              <a:buClr>
                <a:schemeClr val="dk1"/>
              </a:buClr>
              <a:buSzPts val="1800"/>
              <a:buFont typeface="Calibri"/>
              <a:buAutoNum type="arabicPeriod"/>
            </a:pPr>
            <a:r>
              <a:rPr lang="en-US" sz="1800" dirty="0">
                <a:solidFill>
                  <a:schemeClr val="dk1"/>
                </a:solidFill>
                <a:latin typeface="Calibri"/>
                <a:ea typeface="Calibri"/>
                <a:cs typeface="Calibri"/>
                <a:sym typeface="Calibri"/>
              </a:rPr>
              <a:t>Why does someone want to borrow for Ig?</a:t>
            </a:r>
            <a:endParaRPr dirty="0"/>
          </a:p>
          <a:p>
            <a:pPr marL="457200" marR="0" lvl="1" algn="l" rtl="0">
              <a:spcBef>
                <a:spcPts val="0"/>
              </a:spcBef>
              <a:spcAft>
                <a:spcPts val="0"/>
              </a:spcAft>
              <a:buClr>
                <a:schemeClr val="dk1"/>
              </a:buClr>
              <a:buSzPts val="1800"/>
            </a:pPr>
            <a:r>
              <a:rPr lang="en-US" sz="1800" b="0" i="0" u="none" strike="noStrike" cap="none" dirty="0">
                <a:solidFill>
                  <a:schemeClr val="dk1"/>
                </a:solidFill>
                <a:highlight>
                  <a:srgbClr val="FFFF00"/>
                </a:highlight>
                <a:latin typeface="Calibri"/>
                <a:ea typeface="Calibri"/>
                <a:cs typeface="Calibri"/>
                <a:sym typeface="Calibri"/>
              </a:rPr>
              <a:t>To earn higher expected profits in the future with the funds borrowed for physical or human capital accumulation (increases production and income capacity)</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2"/>
          <p:cNvSpPr txBox="1">
            <a:spLocks noGrp="1"/>
          </p:cNvSpPr>
          <p:nvPr>
            <p:ph type="title"/>
          </p:nvPr>
        </p:nvSpPr>
        <p:spPr>
          <a:xfrm>
            <a:off x="1906023" y="392113"/>
            <a:ext cx="61722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66666"/>
              <a:buFont typeface="Calibri"/>
              <a:buNone/>
            </a:pPr>
            <a:r>
              <a:rPr lang="en-US" sz="2000" dirty="0"/>
              <a:t>Fractional Reserve Banking Money Creation Process</a:t>
            </a:r>
            <a:endParaRPr sz="2000" dirty="0"/>
          </a:p>
        </p:txBody>
      </p:sp>
      <p:sp>
        <p:nvSpPr>
          <p:cNvPr id="348" name="Google Shape;348;p42"/>
          <p:cNvSpPr txBox="1">
            <a:spLocks noGrp="1"/>
          </p:cNvSpPr>
          <p:nvPr>
            <p:ph type="body" idx="1"/>
          </p:nvPr>
        </p:nvSpPr>
        <p:spPr>
          <a:xfrm>
            <a:off x="342900" y="1535113"/>
            <a:ext cx="3030000" cy="639900"/>
          </a:xfrm>
          <a:prstGeom prst="rect">
            <a:avLst/>
          </a:prstGeom>
          <a:noFill/>
          <a:ln>
            <a:noFill/>
          </a:ln>
        </p:spPr>
        <p:txBody>
          <a:bodyPr spcFirstLastPara="1" wrap="square" lIns="91425" tIns="45700" rIns="91425" bIns="45700" anchor="b" anchorCtr="0">
            <a:normAutofit fontScale="55000" lnSpcReduction="20000"/>
          </a:bodyPr>
          <a:lstStyle/>
          <a:p>
            <a:pPr marL="0" lvl="0" indent="0" algn="l" rtl="0">
              <a:lnSpc>
                <a:spcPct val="90000"/>
              </a:lnSpc>
              <a:spcBef>
                <a:spcPts val="0"/>
              </a:spcBef>
              <a:spcAft>
                <a:spcPts val="1800"/>
              </a:spcAft>
              <a:buClr>
                <a:schemeClr val="dk1"/>
              </a:buClr>
              <a:buSzPct val="100000"/>
              <a:buNone/>
            </a:pPr>
            <a:r>
              <a:rPr lang="en-US"/>
              <a:t>New money through loanable funds that create new DD because of borrowing</a:t>
            </a:r>
            <a:endParaRPr/>
          </a:p>
        </p:txBody>
      </p:sp>
      <p:sp>
        <p:nvSpPr>
          <p:cNvPr id="349" name="Google Shape;349;p42"/>
          <p:cNvSpPr txBox="1">
            <a:spLocks noGrp="1"/>
          </p:cNvSpPr>
          <p:nvPr>
            <p:ph type="body" idx="2"/>
          </p:nvPr>
        </p:nvSpPr>
        <p:spPr>
          <a:xfrm>
            <a:off x="342900" y="2174875"/>
            <a:ext cx="3030000" cy="3951300"/>
          </a:xfrm>
          <a:prstGeom prst="rect">
            <a:avLst/>
          </a:prstGeom>
          <a:noFill/>
          <a:ln>
            <a:noFill/>
          </a:ln>
        </p:spPr>
        <p:txBody>
          <a:bodyPr spcFirstLastPara="1" wrap="square" lIns="91425" tIns="45700" rIns="91425" bIns="45700" anchor="t" anchorCtr="0">
            <a:normAutofit fontScale="92500"/>
          </a:bodyPr>
          <a:lstStyle/>
          <a:p>
            <a:pPr marL="514350" lvl="0" indent="-514350" algn="l" rtl="0">
              <a:lnSpc>
                <a:spcPct val="90000"/>
              </a:lnSpc>
              <a:spcBef>
                <a:spcPts val="0"/>
              </a:spcBef>
              <a:spcAft>
                <a:spcPts val="0"/>
              </a:spcAft>
              <a:buClr>
                <a:schemeClr val="dk1"/>
              </a:buClr>
              <a:buSzPts val="2800"/>
              <a:buFont typeface="Calibri"/>
              <a:buAutoNum type="arabicPeriod"/>
            </a:pPr>
            <a:r>
              <a:rPr lang="en-US"/>
              <a:t>What is the general formula for money creation?</a:t>
            </a:r>
            <a:endParaRPr/>
          </a:p>
          <a:p>
            <a:pPr marL="514350" lvl="0" indent="-514350" algn="l" rtl="0">
              <a:lnSpc>
                <a:spcPct val="90000"/>
              </a:lnSpc>
              <a:spcBef>
                <a:spcPts val="1000"/>
              </a:spcBef>
              <a:spcAft>
                <a:spcPts val="1800"/>
              </a:spcAft>
              <a:buClr>
                <a:schemeClr val="dk1"/>
              </a:buClr>
              <a:buSzPts val="2800"/>
              <a:buFont typeface="Calibri"/>
              <a:buAutoNum type="arabicPeriod"/>
            </a:pPr>
            <a:r>
              <a:rPr lang="en-US"/>
              <a:t>That is by how much will total demand deposits (and loans outstanding) increase because of Larry’s fresh deposit?</a:t>
            </a:r>
            <a:endParaRPr/>
          </a:p>
        </p:txBody>
      </p:sp>
      <p:sp>
        <p:nvSpPr>
          <p:cNvPr id="350" name="Google Shape;350;p42"/>
          <p:cNvSpPr txBox="1">
            <a:spLocks noGrp="1"/>
          </p:cNvSpPr>
          <p:nvPr>
            <p:ph type="body" idx="3"/>
          </p:nvPr>
        </p:nvSpPr>
        <p:spPr>
          <a:xfrm>
            <a:off x="3483769" y="1535113"/>
            <a:ext cx="3031500" cy="639900"/>
          </a:xfrm>
          <a:prstGeom prst="rect">
            <a:avLst/>
          </a:prstGeom>
          <a:noFill/>
          <a:ln>
            <a:noFill/>
          </a:ln>
        </p:spPr>
        <p:txBody>
          <a:bodyPr spcFirstLastPara="1" wrap="square" lIns="91425" tIns="45700" rIns="91425" bIns="45700" anchor="b" anchorCtr="0">
            <a:normAutofit fontScale="55000" lnSpcReduction="20000"/>
          </a:bodyPr>
          <a:lstStyle/>
          <a:p>
            <a:pPr marL="0" lvl="0" indent="0" algn="l" rtl="0">
              <a:lnSpc>
                <a:spcPct val="90000"/>
              </a:lnSpc>
              <a:spcBef>
                <a:spcPts val="0"/>
              </a:spcBef>
              <a:spcAft>
                <a:spcPts val="1800"/>
              </a:spcAft>
              <a:buClr>
                <a:schemeClr val="dk1"/>
              </a:buClr>
              <a:buSzPct val="100000"/>
              <a:buNone/>
            </a:pPr>
            <a:r>
              <a:rPr lang="en-US" dirty="0"/>
              <a:t>Link this money creation to growth in real GDP</a:t>
            </a:r>
            <a:endParaRPr dirty="0"/>
          </a:p>
        </p:txBody>
      </p:sp>
      <p:sp>
        <p:nvSpPr>
          <p:cNvPr id="351" name="Google Shape;351;p42"/>
          <p:cNvSpPr txBox="1">
            <a:spLocks noGrp="1"/>
          </p:cNvSpPr>
          <p:nvPr>
            <p:ph type="body" idx="4"/>
          </p:nvPr>
        </p:nvSpPr>
        <p:spPr>
          <a:xfrm>
            <a:off x="3483769" y="2174875"/>
            <a:ext cx="3031500" cy="3951300"/>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Clr>
                <a:schemeClr val="dk1"/>
              </a:buClr>
              <a:buSzPts val="2800"/>
              <a:buFont typeface="Calibri"/>
              <a:buAutoNum type="arabicPeriod"/>
            </a:pPr>
            <a:r>
              <a:rPr lang="en-US"/>
              <a:t>State the general formula for GDP calculated by the expenditures approach</a:t>
            </a:r>
            <a:endParaRPr/>
          </a:p>
          <a:p>
            <a:pPr marL="514350" lvl="0" indent="-514350" algn="l" rtl="0">
              <a:lnSpc>
                <a:spcPct val="90000"/>
              </a:lnSpc>
              <a:spcBef>
                <a:spcPts val="1000"/>
              </a:spcBef>
              <a:spcAft>
                <a:spcPts val="1800"/>
              </a:spcAft>
              <a:buClr>
                <a:schemeClr val="dk1"/>
              </a:buClr>
              <a:buSzPts val="2800"/>
              <a:buFont typeface="Calibri"/>
              <a:buAutoNum type="arabicPeriod"/>
            </a:pPr>
            <a:r>
              <a:rPr lang="en-US"/>
              <a:t>Identify which component stimulates growth in future real GDP</a:t>
            </a:r>
            <a:endParaRPr/>
          </a:p>
        </p:txBody>
      </p:sp>
      <p:pic>
        <p:nvPicPr>
          <p:cNvPr id="352" name="Google Shape;352;p42" descr="A picture containing text, clipart&#10;&#10;Description automatically generated"/>
          <p:cNvPicPr preferRelativeResize="0"/>
          <p:nvPr/>
        </p:nvPicPr>
        <p:blipFill rotWithShape="1">
          <a:blip r:embed="rId3">
            <a:alphaModFix/>
          </a:blip>
          <a:srcRect/>
          <a:stretch/>
        </p:blipFill>
        <p:spPr>
          <a:xfrm>
            <a:off x="7795588" y="1243358"/>
            <a:ext cx="787007" cy="787007"/>
          </a:xfrm>
          <a:prstGeom prst="rect">
            <a:avLst/>
          </a:prstGeom>
          <a:noFill/>
          <a:ln>
            <a:noFill/>
          </a:ln>
        </p:spPr>
      </p:pic>
      <p:pic>
        <p:nvPicPr>
          <p:cNvPr id="353" name="Google Shape;353;p42">
            <a:hlinkClick r:id="rId4"/>
          </p:cNvPr>
          <p:cNvPicPr preferRelativeResize="0"/>
          <p:nvPr/>
        </p:nvPicPr>
        <p:blipFill>
          <a:blip r:embed="rId5">
            <a:alphaModFix/>
          </a:blip>
          <a:stretch>
            <a:fillRect/>
          </a:stretch>
        </p:blipFill>
        <p:spPr>
          <a:xfrm>
            <a:off x="0" y="5905500"/>
            <a:ext cx="9144000" cy="714375"/>
          </a:xfrm>
          <a:prstGeom prst="rect">
            <a:avLst/>
          </a:prstGeom>
          <a:noFill/>
          <a:ln>
            <a:noFill/>
          </a:ln>
        </p:spPr>
      </p:pic>
      <p:sp>
        <p:nvSpPr>
          <p:cNvPr id="354" name="Google Shape;354;p42">
            <a:hlinkClick r:id="rId6"/>
          </p:cNvPr>
          <p:cNvSpPr/>
          <p:nvPr/>
        </p:nvSpPr>
        <p:spPr>
          <a:xfrm>
            <a:off x="0" y="5207000"/>
            <a:ext cx="9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3"/>
          <p:cNvSpPr txBox="1">
            <a:spLocks noGrp="1"/>
          </p:cNvSpPr>
          <p:nvPr>
            <p:ph type="title"/>
          </p:nvPr>
        </p:nvSpPr>
        <p:spPr>
          <a:xfrm>
            <a:off x="2388870" y="227013"/>
            <a:ext cx="61722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66666"/>
              <a:buFont typeface="Calibri"/>
              <a:buNone/>
            </a:pPr>
            <a:r>
              <a:rPr lang="en-US" sz="1600" dirty="0"/>
              <a:t>Fractional Reserve Banking Money Creation Process</a:t>
            </a:r>
            <a:endParaRPr sz="1600" dirty="0"/>
          </a:p>
        </p:txBody>
      </p:sp>
      <p:sp>
        <p:nvSpPr>
          <p:cNvPr id="360" name="Google Shape;360;p43"/>
          <p:cNvSpPr txBox="1">
            <a:spLocks noGrp="1"/>
          </p:cNvSpPr>
          <p:nvPr>
            <p:ph type="body" idx="1"/>
          </p:nvPr>
        </p:nvSpPr>
        <p:spPr>
          <a:xfrm>
            <a:off x="342900" y="1535113"/>
            <a:ext cx="3030000" cy="639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1800"/>
              </a:spcAft>
              <a:buClr>
                <a:schemeClr val="dk1"/>
              </a:buClr>
              <a:buSzPct val="100000"/>
              <a:buNone/>
            </a:pPr>
            <a:r>
              <a:rPr lang="en-US" sz="1800" dirty="0"/>
              <a:t>New money through loanable funds that create new DD because of borrowing</a:t>
            </a:r>
            <a:endParaRPr sz="1800" dirty="0"/>
          </a:p>
        </p:txBody>
      </p:sp>
      <p:sp>
        <p:nvSpPr>
          <p:cNvPr id="361" name="Google Shape;361;p43"/>
          <p:cNvSpPr txBox="1">
            <a:spLocks noGrp="1"/>
          </p:cNvSpPr>
          <p:nvPr>
            <p:ph type="body" idx="2"/>
          </p:nvPr>
        </p:nvSpPr>
        <p:spPr>
          <a:xfrm>
            <a:off x="629841" y="2505075"/>
            <a:ext cx="3885000" cy="3486000"/>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Clr>
                <a:schemeClr val="dk1"/>
              </a:buClr>
              <a:buSzPts val="2800"/>
              <a:buFont typeface="Calibri"/>
              <a:buAutoNum type="arabicPeriod"/>
            </a:pPr>
            <a:r>
              <a:rPr lang="en-US"/>
              <a:t>What is the general formula for money creation? = 1/rrr*DD</a:t>
            </a:r>
            <a:endParaRPr/>
          </a:p>
          <a:p>
            <a:pPr marL="514350" lvl="0" indent="-514350" algn="l" rtl="0">
              <a:lnSpc>
                <a:spcPct val="90000"/>
              </a:lnSpc>
              <a:spcBef>
                <a:spcPts val="1000"/>
              </a:spcBef>
              <a:spcAft>
                <a:spcPts val="1800"/>
              </a:spcAft>
              <a:buClr>
                <a:schemeClr val="dk1"/>
              </a:buClr>
              <a:buSzPts val="2800"/>
              <a:buFont typeface="Calibri"/>
              <a:buAutoNum type="arabicPeriod"/>
            </a:pPr>
            <a:r>
              <a:rPr lang="en-US"/>
              <a:t>That is by how much will total demand deposits (and loans outstanding) increase because of Larry’s fresh deposit? </a:t>
            </a:r>
            <a:endParaRPr/>
          </a:p>
        </p:txBody>
      </p:sp>
      <p:sp>
        <p:nvSpPr>
          <p:cNvPr id="362" name="Google Shape;362;p43"/>
          <p:cNvSpPr txBox="1">
            <a:spLocks noGrp="1"/>
          </p:cNvSpPr>
          <p:nvPr>
            <p:ph type="body" idx="3"/>
          </p:nvPr>
        </p:nvSpPr>
        <p:spPr>
          <a:xfrm>
            <a:off x="5152549" y="1501269"/>
            <a:ext cx="3031500" cy="639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1800"/>
              </a:spcAft>
              <a:buClr>
                <a:schemeClr val="dk1"/>
              </a:buClr>
              <a:buSzPct val="100000"/>
              <a:buNone/>
            </a:pPr>
            <a:r>
              <a:rPr lang="en-US" sz="1800" dirty="0"/>
              <a:t>Link this money creation to growth in real GDP</a:t>
            </a:r>
            <a:endParaRPr sz="1800" dirty="0"/>
          </a:p>
        </p:txBody>
      </p:sp>
      <p:sp>
        <p:nvSpPr>
          <p:cNvPr id="363" name="Google Shape;363;p43"/>
          <p:cNvSpPr txBox="1">
            <a:spLocks noGrp="1"/>
          </p:cNvSpPr>
          <p:nvPr>
            <p:ph type="body" idx="4"/>
          </p:nvPr>
        </p:nvSpPr>
        <p:spPr>
          <a:xfrm>
            <a:off x="4629161" y="2272425"/>
            <a:ext cx="3031500" cy="3951300"/>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Clr>
                <a:schemeClr val="dk1"/>
              </a:buClr>
              <a:buSzPts val="2800"/>
              <a:buFont typeface="Calibri"/>
              <a:buAutoNum type="arabicPeriod"/>
            </a:pPr>
            <a:r>
              <a:rPr lang="en-US" dirty="0"/>
              <a:t>State the general formula for GDP calculated by the expenditures approach</a:t>
            </a:r>
          </a:p>
          <a:p>
            <a:pPr marL="0" lvl="0" indent="0" algn="l" rtl="0">
              <a:lnSpc>
                <a:spcPct val="90000"/>
              </a:lnSpc>
              <a:spcBef>
                <a:spcPts val="0"/>
              </a:spcBef>
              <a:spcAft>
                <a:spcPts val="0"/>
              </a:spcAft>
              <a:buClr>
                <a:schemeClr val="dk1"/>
              </a:buClr>
              <a:buSzPts val="2800"/>
              <a:buNone/>
            </a:pPr>
            <a:r>
              <a:rPr lang="en-US" dirty="0"/>
              <a:t>…GDP=</a:t>
            </a:r>
            <a:r>
              <a:rPr lang="en-US" dirty="0" err="1"/>
              <a:t>C+</a:t>
            </a:r>
            <a:r>
              <a:rPr lang="en-US" dirty="0" err="1">
                <a:highlight>
                  <a:srgbClr val="FFFF00"/>
                </a:highlight>
              </a:rPr>
              <a:t>Ig</a:t>
            </a:r>
            <a:r>
              <a:rPr lang="en-US" dirty="0" err="1"/>
              <a:t>+G+EX-IM</a:t>
            </a:r>
            <a:endParaRPr dirty="0"/>
          </a:p>
          <a:p>
            <a:pPr marL="514350" lvl="0" indent="-514350" algn="l" rtl="0">
              <a:lnSpc>
                <a:spcPct val="90000"/>
              </a:lnSpc>
              <a:spcBef>
                <a:spcPts val="1000"/>
              </a:spcBef>
              <a:spcAft>
                <a:spcPts val="1800"/>
              </a:spcAft>
              <a:buClr>
                <a:schemeClr val="dk1"/>
              </a:buClr>
              <a:buSzPts val="2800"/>
              <a:buFont typeface="Calibri"/>
              <a:buAutoNum type="arabicPeriod"/>
            </a:pPr>
            <a:r>
              <a:rPr lang="en-US" dirty="0"/>
              <a:t>Identify which component stimulates growth in future real GDP</a:t>
            </a:r>
            <a:endParaRPr dirty="0"/>
          </a:p>
        </p:txBody>
      </p:sp>
      <p:pic>
        <p:nvPicPr>
          <p:cNvPr id="364" name="Google Shape;364;p43"/>
          <p:cNvPicPr preferRelativeResize="0"/>
          <p:nvPr/>
        </p:nvPicPr>
        <p:blipFill rotWithShape="1">
          <a:blip r:embed="rId3">
            <a:alphaModFix/>
          </a:blip>
          <a:srcRect/>
          <a:stretch/>
        </p:blipFill>
        <p:spPr>
          <a:xfrm>
            <a:off x="1722407" y="5355956"/>
            <a:ext cx="5699187" cy="108724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dirty="0"/>
              <a:t> Overview</a:t>
            </a:r>
            <a:endParaRPr dirty="0"/>
          </a:p>
        </p:txBody>
      </p:sp>
      <p:sp>
        <p:nvSpPr>
          <p:cNvPr id="80" name="Google Shape;80;p17"/>
          <p:cNvSpPr txBox="1">
            <a:spLocks noGrp="1"/>
          </p:cNvSpPr>
          <p:nvPr>
            <p:ph type="body" idx="1"/>
          </p:nvPr>
        </p:nvSpPr>
        <p:spPr>
          <a:xfrm>
            <a:off x="259700" y="1755400"/>
            <a:ext cx="8884200" cy="3779400"/>
          </a:xfrm>
          <a:prstGeom prst="rect">
            <a:avLst/>
          </a:prstGeom>
          <a:noFill/>
          <a:ln>
            <a:noFill/>
          </a:ln>
        </p:spPr>
        <p:txBody>
          <a:bodyPr spcFirstLastPara="1" wrap="square" lIns="91425" tIns="45700" rIns="91425" bIns="45700" anchor="t" anchorCtr="0">
            <a:noAutofit/>
          </a:bodyPr>
          <a:lstStyle/>
          <a:p>
            <a:pPr marL="0" lvl="0" indent="0" algn="l" rtl="0">
              <a:lnSpc>
                <a:spcPct val="137500"/>
              </a:lnSpc>
              <a:spcBef>
                <a:spcPts val="0"/>
              </a:spcBef>
              <a:spcAft>
                <a:spcPts val="0"/>
              </a:spcAft>
              <a:buNone/>
            </a:pPr>
            <a:r>
              <a:rPr lang="en-US" sz="2400">
                <a:solidFill>
                  <a:srgbClr val="474747"/>
                </a:solidFill>
                <a:latin typeface="Arial"/>
                <a:ea typeface="Arial"/>
                <a:cs typeface="Arial"/>
                <a:sym typeface="Arial"/>
              </a:rPr>
              <a:t>You will have resources that serve students as they</a:t>
            </a:r>
            <a:endParaRPr sz="2400">
              <a:solidFill>
                <a:srgbClr val="474747"/>
              </a:solidFill>
              <a:latin typeface="Arial"/>
              <a:ea typeface="Arial"/>
              <a:cs typeface="Arial"/>
              <a:sym typeface="Arial"/>
            </a:endParaRPr>
          </a:p>
          <a:p>
            <a:pPr marL="457200" marR="139700" lvl="0" indent="-349250" algn="l" rtl="0">
              <a:lnSpc>
                <a:spcPct val="137500"/>
              </a:lnSpc>
              <a:spcBef>
                <a:spcPts val="800"/>
              </a:spcBef>
              <a:spcAft>
                <a:spcPts val="0"/>
              </a:spcAft>
              <a:buClr>
                <a:srgbClr val="545454"/>
              </a:buClr>
              <a:buSzPts val="1900"/>
              <a:buAutoNum type="arabicPeriod"/>
            </a:pPr>
            <a:r>
              <a:rPr lang="en-US" sz="1900">
                <a:solidFill>
                  <a:srgbClr val="545454"/>
                </a:solidFill>
                <a:latin typeface="Arial"/>
                <a:ea typeface="Arial"/>
                <a:cs typeface="Arial"/>
                <a:sym typeface="Arial"/>
              </a:rPr>
              <a:t>Review the formulas of the banking system and fractional banking</a:t>
            </a:r>
            <a:endParaRPr sz="1900">
              <a:solidFill>
                <a:srgbClr val="545454"/>
              </a:solidFill>
              <a:latin typeface="Arial"/>
              <a:ea typeface="Arial"/>
              <a:cs typeface="Arial"/>
              <a:sym typeface="Arial"/>
            </a:endParaRPr>
          </a:p>
          <a:p>
            <a:pPr marL="457200" marR="139700" lvl="0" indent="-349250" algn="l" rtl="0">
              <a:lnSpc>
                <a:spcPct val="137500"/>
              </a:lnSpc>
              <a:spcBef>
                <a:spcPts val="0"/>
              </a:spcBef>
              <a:spcAft>
                <a:spcPts val="0"/>
              </a:spcAft>
              <a:buClr>
                <a:srgbClr val="545454"/>
              </a:buClr>
              <a:buSzPts val="1900"/>
              <a:buAutoNum type="arabicPeriod"/>
            </a:pPr>
            <a:r>
              <a:rPr lang="en-US" sz="1900">
                <a:solidFill>
                  <a:srgbClr val="545454"/>
                </a:solidFill>
                <a:latin typeface="Arial"/>
                <a:ea typeface="Arial"/>
                <a:cs typeface="Arial"/>
                <a:sym typeface="Arial"/>
              </a:rPr>
              <a:t>Use the two major graphs of the banking system to investigate the intended and unintended consequences of monetary policy</a:t>
            </a:r>
            <a:endParaRPr sz="1900">
              <a:solidFill>
                <a:srgbClr val="545454"/>
              </a:solidFill>
              <a:latin typeface="Arial"/>
              <a:ea typeface="Arial"/>
              <a:cs typeface="Arial"/>
              <a:sym typeface="Arial"/>
            </a:endParaRPr>
          </a:p>
          <a:p>
            <a:pPr marL="457200" marR="139700" lvl="0" indent="-349250" algn="l" rtl="0">
              <a:lnSpc>
                <a:spcPct val="137500"/>
              </a:lnSpc>
              <a:spcBef>
                <a:spcPts val="0"/>
              </a:spcBef>
              <a:spcAft>
                <a:spcPts val="0"/>
              </a:spcAft>
              <a:buClr>
                <a:srgbClr val="545454"/>
              </a:buClr>
              <a:buSzPts val="1900"/>
              <a:buAutoNum type="arabicPeriod"/>
            </a:pPr>
            <a:r>
              <a:rPr lang="en-US" sz="1900">
                <a:solidFill>
                  <a:srgbClr val="545454"/>
                </a:solidFill>
                <a:latin typeface="Arial"/>
                <a:ea typeface="Arial"/>
                <a:cs typeface="Arial"/>
                <a:sym typeface="Arial"/>
              </a:rPr>
              <a:t>Employ assessments strategies and pursue activities to help build a strong understanding of AP macroeconomics and acquire core skills that will help them meet and pass those expectations set forth by AP macro standards and benchmarks</a:t>
            </a:r>
            <a:endParaRPr sz="19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4"/>
          <p:cNvSpPr txBox="1">
            <a:spLocks noGrp="1"/>
          </p:cNvSpPr>
          <p:nvPr>
            <p:ph type="title"/>
          </p:nvPr>
        </p:nvSpPr>
        <p:spPr>
          <a:xfrm>
            <a:off x="2400300" y="731825"/>
            <a:ext cx="61722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800" dirty="0"/>
              <a:t>Monetary Tools</a:t>
            </a:r>
            <a:endParaRPr sz="4800" dirty="0"/>
          </a:p>
        </p:txBody>
      </p:sp>
      <p:sp>
        <p:nvSpPr>
          <p:cNvPr id="370" name="Google Shape;370;p44"/>
          <p:cNvSpPr txBox="1">
            <a:spLocks noGrp="1"/>
          </p:cNvSpPr>
          <p:nvPr>
            <p:ph type="body" idx="1"/>
          </p:nvPr>
        </p:nvSpPr>
        <p:spPr>
          <a:xfrm>
            <a:off x="342900" y="1535113"/>
            <a:ext cx="3030000" cy="639900"/>
          </a:xfrm>
          <a:prstGeom prst="rect">
            <a:avLst/>
          </a:prstGeom>
          <a:noFill/>
          <a:ln>
            <a:noFill/>
          </a:ln>
        </p:spPr>
        <p:txBody>
          <a:bodyPr spcFirstLastPara="1" wrap="square" lIns="91425" tIns="45700" rIns="91425" bIns="45700" anchor="b" anchorCtr="0">
            <a:normAutofit fontScale="55000" lnSpcReduction="20000"/>
          </a:bodyPr>
          <a:lstStyle/>
          <a:p>
            <a:pPr marL="0" lvl="0" indent="0" algn="l" rtl="0">
              <a:lnSpc>
                <a:spcPct val="90000"/>
              </a:lnSpc>
              <a:spcBef>
                <a:spcPts val="0"/>
              </a:spcBef>
              <a:spcAft>
                <a:spcPts val="1800"/>
              </a:spcAft>
              <a:buClr>
                <a:schemeClr val="dk1"/>
              </a:buClr>
              <a:buSzPts val="2400"/>
              <a:buNone/>
            </a:pPr>
            <a:r>
              <a:rPr lang="en-US"/>
              <a:t>3 Traditional Tools</a:t>
            </a:r>
            <a:endParaRPr/>
          </a:p>
        </p:txBody>
      </p:sp>
      <p:sp>
        <p:nvSpPr>
          <p:cNvPr id="371" name="Google Shape;371;p44"/>
          <p:cNvSpPr txBox="1">
            <a:spLocks noGrp="1"/>
          </p:cNvSpPr>
          <p:nvPr>
            <p:ph type="body" idx="2"/>
          </p:nvPr>
        </p:nvSpPr>
        <p:spPr>
          <a:xfrm>
            <a:off x="342900" y="2174875"/>
            <a:ext cx="3030000" cy="3951300"/>
          </a:xfrm>
          <a:prstGeom prst="rect">
            <a:avLst/>
          </a:prstGeom>
          <a:noFill/>
          <a:ln>
            <a:noFill/>
          </a:ln>
        </p:spPr>
        <p:txBody>
          <a:bodyPr spcFirstLastPara="1" wrap="square" lIns="91425" tIns="45700" rIns="91425" bIns="45700" anchor="t" anchorCtr="0">
            <a:normAutofit fontScale="85000" lnSpcReduction="20000"/>
          </a:bodyPr>
          <a:lstStyle/>
          <a:p>
            <a:pPr marL="514350" lvl="0" indent="-501015" algn="l" rtl="0">
              <a:lnSpc>
                <a:spcPct val="90000"/>
              </a:lnSpc>
              <a:spcBef>
                <a:spcPts val="0"/>
              </a:spcBef>
              <a:spcAft>
                <a:spcPts val="0"/>
              </a:spcAft>
              <a:buClr>
                <a:schemeClr val="dk1"/>
              </a:buClr>
              <a:buSzPct val="116666"/>
              <a:buFont typeface="Calibri"/>
              <a:buAutoNum type="arabicPeriod"/>
            </a:pPr>
            <a:r>
              <a:rPr lang="en-US">
                <a:highlight>
                  <a:srgbClr val="FFFF00"/>
                </a:highlight>
              </a:rPr>
              <a:t>Reserve requirements</a:t>
            </a:r>
            <a:endParaRPr/>
          </a:p>
          <a:p>
            <a:pPr marL="514350" lvl="0" indent="-501015" algn="l" rtl="0">
              <a:lnSpc>
                <a:spcPct val="90000"/>
              </a:lnSpc>
              <a:spcBef>
                <a:spcPts val="1000"/>
              </a:spcBef>
              <a:spcAft>
                <a:spcPts val="0"/>
              </a:spcAft>
              <a:buClr>
                <a:schemeClr val="dk1"/>
              </a:buClr>
              <a:buSzPct val="116666"/>
              <a:buFont typeface="Calibri"/>
              <a:buAutoNum type="arabicPeriod"/>
            </a:pPr>
            <a:r>
              <a:rPr lang="en-US">
                <a:highlight>
                  <a:srgbClr val="FFFF00"/>
                </a:highlight>
              </a:rPr>
              <a:t>Discount rate of interest</a:t>
            </a:r>
            <a:endParaRPr/>
          </a:p>
          <a:p>
            <a:pPr marL="971550" lvl="1" indent="-502920" algn="l" rtl="0">
              <a:lnSpc>
                <a:spcPct val="90000"/>
              </a:lnSpc>
              <a:spcBef>
                <a:spcPts val="500"/>
              </a:spcBef>
              <a:spcAft>
                <a:spcPts val="0"/>
              </a:spcAft>
              <a:buClr>
                <a:schemeClr val="dk1"/>
              </a:buClr>
              <a:buSzPct val="120000"/>
              <a:buFont typeface="Calibri"/>
              <a:buAutoNum type="arabicPeriod"/>
            </a:pPr>
            <a:r>
              <a:rPr lang="en-US"/>
              <a:t>Banks can borrow from the Fed.</a:t>
            </a:r>
            <a:endParaRPr/>
          </a:p>
          <a:p>
            <a:pPr marL="971550" lvl="1" indent="-502920" algn="l" rtl="0">
              <a:lnSpc>
                <a:spcPct val="90000"/>
              </a:lnSpc>
              <a:spcBef>
                <a:spcPts val="500"/>
              </a:spcBef>
              <a:spcAft>
                <a:spcPts val="0"/>
              </a:spcAft>
              <a:buClr>
                <a:schemeClr val="dk1"/>
              </a:buClr>
              <a:buSzPct val="120000"/>
              <a:buFont typeface="Calibri"/>
              <a:buAutoNum type="arabicPeriod"/>
            </a:pPr>
            <a:r>
              <a:rPr lang="en-US"/>
              <a:t>The discount rate of interest is that rate in which a central bank charges on its loans and advances to a commercial banks.</a:t>
            </a:r>
            <a:endParaRPr/>
          </a:p>
          <a:p>
            <a:pPr marL="514350" lvl="0" indent="-501015" algn="l" rtl="0">
              <a:lnSpc>
                <a:spcPct val="90000"/>
              </a:lnSpc>
              <a:spcBef>
                <a:spcPts val="1000"/>
              </a:spcBef>
              <a:spcAft>
                <a:spcPts val="1800"/>
              </a:spcAft>
              <a:buClr>
                <a:schemeClr val="dk1"/>
              </a:buClr>
              <a:buSzPct val="116666"/>
              <a:buFont typeface="Calibri"/>
              <a:buAutoNum type="arabicPeriod"/>
            </a:pPr>
            <a:r>
              <a:rPr lang="en-US"/>
              <a:t>Buying and selling of bonds through the Federal Open Market Committee</a:t>
            </a:r>
            <a:endParaRPr/>
          </a:p>
        </p:txBody>
      </p:sp>
      <p:sp>
        <p:nvSpPr>
          <p:cNvPr id="372" name="Google Shape;372;p44"/>
          <p:cNvSpPr txBox="1">
            <a:spLocks noGrp="1"/>
          </p:cNvSpPr>
          <p:nvPr>
            <p:ph type="body" idx="3"/>
          </p:nvPr>
        </p:nvSpPr>
        <p:spPr>
          <a:xfrm>
            <a:off x="3483769" y="1535113"/>
            <a:ext cx="3031500" cy="639900"/>
          </a:xfrm>
          <a:prstGeom prst="rect">
            <a:avLst/>
          </a:prstGeom>
          <a:noFill/>
          <a:ln>
            <a:noFill/>
          </a:ln>
        </p:spPr>
        <p:txBody>
          <a:bodyPr spcFirstLastPara="1" wrap="square" lIns="91425" tIns="45700" rIns="91425" bIns="45700" anchor="b" anchorCtr="0">
            <a:normAutofit fontScale="55000" lnSpcReduction="20000"/>
          </a:bodyPr>
          <a:lstStyle/>
          <a:p>
            <a:pPr marL="0" lvl="0" indent="0" algn="l" rtl="0">
              <a:lnSpc>
                <a:spcPct val="90000"/>
              </a:lnSpc>
              <a:spcBef>
                <a:spcPts val="0"/>
              </a:spcBef>
              <a:spcAft>
                <a:spcPts val="1800"/>
              </a:spcAft>
              <a:buClr>
                <a:schemeClr val="dk1"/>
              </a:buClr>
              <a:buSzPct val="100000"/>
              <a:buNone/>
            </a:pPr>
            <a:r>
              <a:rPr lang="en-US" dirty="0"/>
              <a:t>Adjust to expand ER during recessions and contract during inflationary periods</a:t>
            </a:r>
            <a:endParaRPr dirty="0"/>
          </a:p>
        </p:txBody>
      </p:sp>
      <p:sp>
        <p:nvSpPr>
          <p:cNvPr id="373" name="Google Shape;373;p44"/>
          <p:cNvSpPr txBox="1">
            <a:spLocks noGrp="1"/>
          </p:cNvSpPr>
          <p:nvPr>
            <p:ph type="body" idx="4"/>
          </p:nvPr>
        </p:nvSpPr>
        <p:spPr>
          <a:xfrm>
            <a:off x="3483769" y="2174875"/>
            <a:ext cx="3031500" cy="3951300"/>
          </a:xfrm>
          <a:prstGeom prst="rect">
            <a:avLst/>
          </a:prstGeom>
          <a:noFill/>
          <a:ln>
            <a:noFill/>
          </a:ln>
        </p:spPr>
        <p:txBody>
          <a:bodyPr spcFirstLastPara="1" wrap="square" lIns="91425" tIns="45700" rIns="91425" bIns="45700" anchor="t" anchorCtr="0">
            <a:normAutofit fontScale="85000" lnSpcReduction="20000"/>
          </a:bodyPr>
          <a:lstStyle/>
          <a:p>
            <a:pPr marL="228600" lvl="0" indent="-215265" algn="l" rtl="0">
              <a:lnSpc>
                <a:spcPct val="90000"/>
              </a:lnSpc>
              <a:spcBef>
                <a:spcPts val="0"/>
              </a:spcBef>
              <a:spcAft>
                <a:spcPts val="0"/>
              </a:spcAft>
              <a:buClr>
                <a:schemeClr val="dk1"/>
              </a:buClr>
              <a:buSzPct val="116666"/>
              <a:buChar char="•"/>
            </a:pPr>
            <a:r>
              <a:rPr lang="en-US"/>
              <a:t>There is a recession (real GDP falls, production slows, employment decreases, prices move downward…)</a:t>
            </a:r>
            <a:endParaRPr/>
          </a:p>
          <a:p>
            <a:pPr marL="228600" lvl="0" indent="-215265" algn="l" rtl="0">
              <a:lnSpc>
                <a:spcPct val="90000"/>
              </a:lnSpc>
              <a:spcBef>
                <a:spcPts val="1000"/>
              </a:spcBef>
              <a:spcAft>
                <a:spcPts val="0"/>
              </a:spcAft>
              <a:buClr>
                <a:schemeClr val="dk1"/>
              </a:buClr>
              <a:buSzPct val="116666"/>
              <a:buChar char="•"/>
            </a:pPr>
            <a:r>
              <a:rPr lang="en-US"/>
              <a:t>How can the Fed incentivize lending through banks and borrowing from businesses and households? Specifically:</a:t>
            </a:r>
            <a:endParaRPr/>
          </a:p>
          <a:p>
            <a:pPr marL="228600" lvl="0" indent="-215265" algn="l" rtl="0">
              <a:lnSpc>
                <a:spcPct val="90000"/>
              </a:lnSpc>
              <a:spcBef>
                <a:spcPts val="1000"/>
              </a:spcBef>
              <a:spcAft>
                <a:spcPts val="0"/>
              </a:spcAft>
              <a:buClr>
                <a:schemeClr val="dk1"/>
              </a:buClr>
              <a:buSzPct val="116666"/>
              <a:buChar char="•"/>
            </a:pPr>
            <a:r>
              <a:rPr lang="en-US" u="sng">
                <a:highlight>
                  <a:srgbClr val="FFFF00"/>
                </a:highlight>
              </a:rPr>
              <a:t>What will it do with the required reserve ratio?</a:t>
            </a:r>
            <a:endParaRPr u="sng"/>
          </a:p>
          <a:p>
            <a:pPr marL="228600" lvl="0" indent="-215265" algn="l" rtl="0">
              <a:lnSpc>
                <a:spcPct val="90000"/>
              </a:lnSpc>
              <a:spcBef>
                <a:spcPts val="1000"/>
              </a:spcBef>
              <a:spcAft>
                <a:spcPts val="1800"/>
              </a:spcAft>
              <a:buClr>
                <a:schemeClr val="dk1"/>
              </a:buClr>
              <a:buSzPct val="116666"/>
              <a:buChar char="•"/>
            </a:pPr>
            <a:r>
              <a:rPr lang="en-US" u="sng">
                <a:highlight>
                  <a:srgbClr val="FFFF00"/>
                </a:highlight>
              </a:rPr>
              <a:t>How about the discount rate?</a:t>
            </a:r>
            <a:endParaRPr u="sng"/>
          </a:p>
        </p:txBody>
      </p:sp>
      <p:pic>
        <p:nvPicPr>
          <p:cNvPr id="374" name="Google Shape;374;p44" descr="A picture containing text, clipart&#10;&#10;Description automatically generated"/>
          <p:cNvPicPr preferRelativeResize="0"/>
          <p:nvPr/>
        </p:nvPicPr>
        <p:blipFill rotWithShape="1">
          <a:blip r:embed="rId3">
            <a:alphaModFix/>
          </a:blip>
          <a:srcRect/>
          <a:stretch/>
        </p:blipFill>
        <p:spPr>
          <a:xfrm>
            <a:off x="7461003" y="1963448"/>
            <a:ext cx="787007" cy="78700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45"/>
          <p:cNvSpPr txBox="1">
            <a:spLocks noGrp="1"/>
          </p:cNvSpPr>
          <p:nvPr>
            <p:ph type="title"/>
          </p:nvPr>
        </p:nvSpPr>
        <p:spPr>
          <a:xfrm>
            <a:off x="2366010" y="731825"/>
            <a:ext cx="61722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800" b="1" dirty="0"/>
              <a:t>Monetary Tools</a:t>
            </a:r>
            <a:endParaRPr sz="4800" dirty="0"/>
          </a:p>
        </p:txBody>
      </p:sp>
      <p:sp>
        <p:nvSpPr>
          <p:cNvPr id="380" name="Google Shape;380;p45"/>
          <p:cNvSpPr txBox="1">
            <a:spLocks noGrp="1"/>
          </p:cNvSpPr>
          <p:nvPr>
            <p:ph type="body" idx="1"/>
          </p:nvPr>
        </p:nvSpPr>
        <p:spPr>
          <a:xfrm>
            <a:off x="342900" y="1535113"/>
            <a:ext cx="3030000" cy="639900"/>
          </a:xfrm>
          <a:prstGeom prst="rect">
            <a:avLst/>
          </a:prstGeom>
          <a:noFill/>
          <a:ln>
            <a:noFill/>
          </a:ln>
        </p:spPr>
        <p:txBody>
          <a:bodyPr spcFirstLastPara="1" wrap="square" lIns="91425" tIns="45700" rIns="91425" bIns="45700" anchor="b" anchorCtr="0">
            <a:normAutofit fontScale="55000" lnSpcReduction="20000"/>
          </a:bodyPr>
          <a:lstStyle/>
          <a:p>
            <a:pPr marL="0" lvl="0" indent="0" algn="l" rtl="0">
              <a:lnSpc>
                <a:spcPct val="90000"/>
              </a:lnSpc>
              <a:spcBef>
                <a:spcPts val="0"/>
              </a:spcBef>
              <a:spcAft>
                <a:spcPts val="1800"/>
              </a:spcAft>
              <a:buClr>
                <a:schemeClr val="dk1"/>
              </a:buClr>
              <a:buSzPts val="2400"/>
              <a:buNone/>
            </a:pPr>
            <a:r>
              <a:rPr lang="en-US"/>
              <a:t>3 Traditional Tools</a:t>
            </a:r>
            <a:endParaRPr/>
          </a:p>
        </p:txBody>
      </p:sp>
      <p:sp>
        <p:nvSpPr>
          <p:cNvPr id="381" name="Google Shape;381;p45"/>
          <p:cNvSpPr txBox="1">
            <a:spLocks noGrp="1"/>
          </p:cNvSpPr>
          <p:nvPr>
            <p:ph type="body" idx="2"/>
          </p:nvPr>
        </p:nvSpPr>
        <p:spPr>
          <a:xfrm>
            <a:off x="342900" y="2174875"/>
            <a:ext cx="3030000" cy="3951300"/>
          </a:xfrm>
          <a:prstGeom prst="rect">
            <a:avLst/>
          </a:prstGeom>
          <a:noFill/>
          <a:ln>
            <a:noFill/>
          </a:ln>
        </p:spPr>
        <p:txBody>
          <a:bodyPr spcFirstLastPara="1" wrap="square" lIns="91425" tIns="45700" rIns="91425" bIns="45700" anchor="t" anchorCtr="0">
            <a:normAutofit fontScale="85000" lnSpcReduction="20000"/>
          </a:bodyPr>
          <a:lstStyle/>
          <a:p>
            <a:pPr marL="514350" lvl="0" indent="-514350" algn="l" rtl="0">
              <a:lnSpc>
                <a:spcPct val="90000"/>
              </a:lnSpc>
              <a:spcBef>
                <a:spcPts val="0"/>
              </a:spcBef>
              <a:spcAft>
                <a:spcPts val="0"/>
              </a:spcAft>
              <a:buClr>
                <a:schemeClr val="dk1"/>
              </a:buClr>
              <a:buSzPct val="116666"/>
              <a:buFont typeface="Calibri"/>
              <a:buAutoNum type="arabicPeriod"/>
            </a:pPr>
            <a:r>
              <a:rPr lang="en-US">
                <a:highlight>
                  <a:srgbClr val="FFFF00"/>
                </a:highlight>
              </a:rPr>
              <a:t>Reserve requirements</a:t>
            </a:r>
            <a:endParaRPr/>
          </a:p>
          <a:p>
            <a:pPr marL="514350" lvl="0" indent="-514350" algn="l" rtl="0">
              <a:lnSpc>
                <a:spcPct val="90000"/>
              </a:lnSpc>
              <a:spcBef>
                <a:spcPts val="1000"/>
              </a:spcBef>
              <a:spcAft>
                <a:spcPts val="0"/>
              </a:spcAft>
              <a:buClr>
                <a:schemeClr val="dk1"/>
              </a:buClr>
              <a:buSzPct val="116666"/>
              <a:buFont typeface="Calibri"/>
              <a:buAutoNum type="arabicPeriod"/>
            </a:pPr>
            <a:r>
              <a:rPr lang="en-US">
                <a:highlight>
                  <a:srgbClr val="FFFF00"/>
                </a:highlight>
              </a:rPr>
              <a:t>Discount rate of interest</a:t>
            </a:r>
            <a:endParaRPr/>
          </a:p>
          <a:p>
            <a:pPr marL="971550" lvl="1" indent="-514350" algn="l" rtl="0">
              <a:lnSpc>
                <a:spcPct val="90000"/>
              </a:lnSpc>
              <a:spcBef>
                <a:spcPts val="500"/>
              </a:spcBef>
              <a:spcAft>
                <a:spcPts val="0"/>
              </a:spcAft>
              <a:buClr>
                <a:schemeClr val="dk1"/>
              </a:buClr>
              <a:buSzPct val="120000"/>
              <a:buFont typeface="Calibri"/>
              <a:buAutoNum type="arabicPeriod"/>
            </a:pPr>
            <a:r>
              <a:rPr lang="en-US"/>
              <a:t>Banks can borrow from the Fed.</a:t>
            </a:r>
            <a:endParaRPr/>
          </a:p>
          <a:p>
            <a:pPr marL="971550" lvl="1" indent="-514350" algn="l" rtl="0">
              <a:lnSpc>
                <a:spcPct val="90000"/>
              </a:lnSpc>
              <a:spcBef>
                <a:spcPts val="500"/>
              </a:spcBef>
              <a:spcAft>
                <a:spcPts val="0"/>
              </a:spcAft>
              <a:buClr>
                <a:schemeClr val="dk1"/>
              </a:buClr>
              <a:buSzPct val="120000"/>
              <a:buFont typeface="Calibri"/>
              <a:buAutoNum type="arabicPeriod"/>
            </a:pPr>
            <a:r>
              <a:rPr lang="en-US"/>
              <a:t>The discount rate of interest is that rate in which a central bank charges on its loans and advances to a commercial banks.</a:t>
            </a:r>
            <a:endParaRPr/>
          </a:p>
          <a:p>
            <a:pPr marL="514350" lvl="0" indent="-514350" algn="l" rtl="0">
              <a:lnSpc>
                <a:spcPct val="90000"/>
              </a:lnSpc>
              <a:spcBef>
                <a:spcPts val="1000"/>
              </a:spcBef>
              <a:spcAft>
                <a:spcPts val="1800"/>
              </a:spcAft>
              <a:buClr>
                <a:schemeClr val="dk1"/>
              </a:buClr>
              <a:buSzPct val="116666"/>
              <a:buFont typeface="Calibri"/>
              <a:buAutoNum type="arabicPeriod"/>
            </a:pPr>
            <a:r>
              <a:rPr lang="en-US"/>
              <a:t>Buying and selling of bonds through the Federal Open Market Committee</a:t>
            </a:r>
            <a:endParaRPr/>
          </a:p>
        </p:txBody>
      </p:sp>
      <p:sp>
        <p:nvSpPr>
          <p:cNvPr id="382" name="Google Shape;382;p45"/>
          <p:cNvSpPr txBox="1">
            <a:spLocks noGrp="1"/>
          </p:cNvSpPr>
          <p:nvPr>
            <p:ph type="body" idx="3"/>
          </p:nvPr>
        </p:nvSpPr>
        <p:spPr>
          <a:xfrm>
            <a:off x="3483769" y="1535113"/>
            <a:ext cx="3031500" cy="639900"/>
          </a:xfrm>
          <a:prstGeom prst="rect">
            <a:avLst/>
          </a:prstGeom>
          <a:noFill/>
          <a:ln>
            <a:noFill/>
          </a:ln>
        </p:spPr>
        <p:txBody>
          <a:bodyPr spcFirstLastPara="1" wrap="square" lIns="91425" tIns="45700" rIns="91425" bIns="45700" anchor="b" anchorCtr="0">
            <a:normAutofit fontScale="55000" lnSpcReduction="20000"/>
          </a:bodyPr>
          <a:lstStyle/>
          <a:p>
            <a:pPr marL="0" lvl="0" indent="0" algn="l" rtl="0">
              <a:lnSpc>
                <a:spcPct val="90000"/>
              </a:lnSpc>
              <a:spcBef>
                <a:spcPts val="0"/>
              </a:spcBef>
              <a:spcAft>
                <a:spcPts val="1800"/>
              </a:spcAft>
              <a:buClr>
                <a:schemeClr val="dk1"/>
              </a:buClr>
              <a:buSzPct val="100000"/>
              <a:buNone/>
            </a:pPr>
            <a:r>
              <a:rPr lang="en-US"/>
              <a:t>Adjust to expand ER during recessions and contract during inflationary periods</a:t>
            </a:r>
            <a:endParaRPr/>
          </a:p>
        </p:txBody>
      </p:sp>
      <p:sp>
        <p:nvSpPr>
          <p:cNvPr id="383" name="Google Shape;383;p45"/>
          <p:cNvSpPr txBox="1">
            <a:spLocks noGrp="1"/>
          </p:cNvSpPr>
          <p:nvPr>
            <p:ph type="body" idx="4"/>
          </p:nvPr>
        </p:nvSpPr>
        <p:spPr>
          <a:xfrm>
            <a:off x="3483769" y="2174875"/>
            <a:ext cx="3031500" cy="3951300"/>
          </a:xfrm>
          <a:prstGeom prst="rect">
            <a:avLst/>
          </a:prstGeom>
          <a:noFill/>
          <a:ln>
            <a:noFill/>
          </a:ln>
        </p:spPr>
        <p:txBody>
          <a:bodyPr spcFirstLastPara="1" wrap="square" lIns="91425" tIns="45700" rIns="91425" bIns="45700" anchor="t" anchorCtr="0">
            <a:normAutofit fontScale="70000" lnSpcReduction="20000"/>
          </a:bodyPr>
          <a:lstStyle/>
          <a:p>
            <a:pPr marL="228600" lvl="0" indent="-215265" algn="l" rtl="0">
              <a:lnSpc>
                <a:spcPct val="90000"/>
              </a:lnSpc>
              <a:spcBef>
                <a:spcPts val="0"/>
              </a:spcBef>
              <a:spcAft>
                <a:spcPts val="0"/>
              </a:spcAft>
              <a:buClr>
                <a:schemeClr val="dk1"/>
              </a:buClr>
              <a:buSzPct val="116666"/>
              <a:buChar char="•"/>
            </a:pPr>
            <a:r>
              <a:rPr lang="en-US"/>
              <a:t>There is a recession</a:t>
            </a:r>
            <a:endParaRPr/>
          </a:p>
          <a:p>
            <a:pPr marL="685800" lvl="1" indent="-217169" algn="l" rtl="0">
              <a:lnSpc>
                <a:spcPct val="90000"/>
              </a:lnSpc>
              <a:spcBef>
                <a:spcPts val="500"/>
              </a:spcBef>
              <a:spcAft>
                <a:spcPts val="0"/>
              </a:spcAft>
              <a:buClr>
                <a:schemeClr val="dk1"/>
              </a:buClr>
              <a:buSzPct val="120000"/>
              <a:buChar char="–"/>
            </a:pPr>
            <a:r>
              <a:rPr lang="en-US"/>
              <a:t>Real GDP falls, production slows, employment decreases, payroll decreases, prices move downward…</a:t>
            </a:r>
            <a:endParaRPr/>
          </a:p>
          <a:p>
            <a:pPr marL="228600" lvl="0" indent="-215265" algn="l" rtl="0">
              <a:lnSpc>
                <a:spcPct val="90000"/>
              </a:lnSpc>
              <a:spcBef>
                <a:spcPts val="1000"/>
              </a:spcBef>
              <a:spcAft>
                <a:spcPts val="0"/>
              </a:spcAft>
              <a:buClr>
                <a:schemeClr val="dk1"/>
              </a:buClr>
              <a:buSzPct val="116666"/>
              <a:buChar char="•"/>
            </a:pPr>
            <a:r>
              <a:rPr lang="en-US"/>
              <a:t>How can the Fed incentivize lending through banks and borrowing from businesses and households? Specifically:</a:t>
            </a:r>
            <a:endParaRPr/>
          </a:p>
          <a:p>
            <a:pPr marL="228600" lvl="0" indent="-215265" algn="l" rtl="0">
              <a:lnSpc>
                <a:spcPct val="90000"/>
              </a:lnSpc>
              <a:spcBef>
                <a:spcPts val="1000"/>
              </a:spcBef>
              <a:spcAft>
                <a:spcPts val="0"/>
              </a:spcAft>
              <a:buClr>
                <a:schemeClr val="dk1"/>
              </a:buClr>
              <a:buSzPct val="116666"/>
              <a:buChar char="•"/>
            </a:pPr>
            <a:r>
              <a:rPr lang="en-US">
                <a:highlight>
                  <a:srgbClr val="FFFF00"/>
                </a:highlight>
              </a:rPr>
              <a:t>What will it do with the required reserve ratio? </a:t>
            </a:r>
            <a:r>
              <a:rPr lang="en-US">
                <a:highlight>
                  <a:srgbClr val="00FF00"/>
                </a:highlight>
              </a:rPr>
              <a:t>Decrease it.</a:t>
            </a:r>
            <a:endParaRPr/>
          </a:p>
          <a:p>
            <a:pPr marL="228600" lvl="0" indent="-215265" algn="l" rtl="0">
              <a:lnSpc>
                <a:spcPct val="90000"/>
              </a:lnSpc>
              <a:spcBef>
                <a:spcPts val="1000"/>
              </a:spcBef>
              <a:spcAft>
                <a:spcPts val="1800"/>
              </a:spcAft>
              <a:buClr>
                <a:schemeClr val="dk1"/>
              </a:buClr>
              <a:buSzPct val="116666"/>
              <a:buChar char="•"/>
            </a:pPr>
            <a:r>
              <a:rPr lang="en-US">
                <a:highlight>
                  <a:srgbClr val="FFFF00"/>
                </a:highlight>
              </a:rPr>
              <a:t>How about the discount rate? </a:t>
            </a:r>
            <a:r>
              <a:rPr lang="en-US">
                <a:highlight>
                  <a:srgbClr val="00FF00"/>
                </a:highlight>
              </a:rPr>
              <a:t>Decrease it.</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6"/>
          <p:cNvSpPr txBox="1">
            <a:spLocks noGrp="1"/>
          </p:cNvSpPr>
          <p:nvPr>
            <p:ph type="title"/>
          </p:nvPr>
        </p:nvSpPr>
        <p:spPr>
          <a:xfrm>
            <a:off x="1485900" y="0"/>
            <a:ext cx="6172200" cy="1143000"/>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dk1"/>
              </a:buClr>
              <a:buSzPct val="66666"/>
              <a:buFont typeface="Calibri"/>
              <a:buNone/>
            </a:pPr>
            <a:r>
              <a:rPr lang="en-US" sz="3600" b="1" dirty="0"/>
              <a:t>Interested about interest rates?</a:t>
            </a:r>
            <a:endParaRPr sz="3600" dirty="0"/>
          </a:p>
        </p:txBody>
      </p:sp>
      <p:sp>
        <p:nvSpPr>
          <p:cNvPr id="389" name="Google Shape;389;p46"/>
          <p:cNvSpPr txBox="1">
            <a:spLocks noGrp="1"/>
          </p:cNvSpPr>
          <p:nvPr>
            <p:ph type="body" idx="1"/>
          </p:nvPr>
        </p:nvSpPr>
        <p:spPr>
          <a:xfrm>
            <a:off x="342900" y="1535113"/>
            <a:ext cx="3030000" cy="6399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0"/>
              </a:spcBef>
              <a:spcAft>
                <a:spcPts val="1800"/>
              </a:spcAft>
              <a:buClr>
                <a:schemeClr val="dk1"/>
              </a:buClr>
              <a:buSzPts val="2400"/>
              <a:buNone/>
            </a:pPr>
            <a:r>
              <a:rPr lang="en-US"/>
              <a:t>Discount Rate</a:t>
            </a:r>
            <a:endParaRPr/>
          </a:p>
        </p:txBody>
      </p:sp>
      <p:sp>
        <p:nvSpPr>
          <p:cNvPr id="390" name="Google Shape;390;p46"/>
          <p:cNvSpPr txBox="1">
            <a:spLocks noGrp="1"/>
          </p:cNvSpPr>
          <p:nvPr>
            <p:ph type="body" idx="2"/>
          </p:nvPr>
        </p:nvSpPr>
        <p:spPr>
          <a:xfrm>
            <a:off x="342900" y="2174875"/>
            <a:ext cx="3030000" cy="39513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1800"/>
              </a:spcAft>
              <a:buClr>
                <a:srgbClr val="000000"/>
              </a:buClr>
              <a:buSzPts val="2000"/>
              <a:buChar char="•"/>
            </a:pPr>
            <a:r>
              <a:rPr lang="en-US" sz="2000" b="0" i="0">
                <a:solidFill>
                  <a:srgbClr val="000000"/>
                </a:solidFill>
                <a:latin typeface="verdana"/>
                <a:ea typeface="verdana"/>
                <a:cs typeface="verdana"/>
                <a:sym typeface="verdana"/>
              </a:rPr>
              <a:t>The </a:t>
            </a:r>
            <a:r>
              <a:rPr lang="en-US" sz="2000" b="1" i="0">
                <a:solidFill>
                  <a:srgbClr val="000000"/>
                </a:solidFill>
                <a:latin typeface="verdana"/>
                <a:ea typeface="verdana"/>
                <a:cs typeface="verdana"/>
                <a:sym typeface="verdana"/>
              </a:rPr>
              <a:t>discount rate</a:t>
            </a:r>
            <a:r>
              <a:rPr lang="en-US" sz="2000" b="0" i="0">
                <a:solidFill>
                  <a:srgbClr val="000000"/>
                </a:solidFill>
                <a:latin typeface="verdana"/>
                <a:ea typeface="verdana"/>
                <a:cs typeface="verdana"/>
                <a:sym typeface="verdana"/>
              </a:rPr>
              <a:t> is the interest rate on loans that the Federal Reserve makes to banks. Banks occasionally borrow from the Federal Reserve when they find themselves short on reserves.</a:t>
            </a:r>
            <a:endParaRPr sz="2000"/>
          </a:p>
        </p:txBody>
      </p:sp>
      <p:sp>
        <p:nvSpPr>
          <p:cNvPr id="391" name="Google Shape;391;p46"/>
          <p:cNvSpPr txBox="1">
            <a:spLocks noGrp="1"/>
          </p:cNvSpPr>
          <p:nvPr>
            <p:ph type="body" idx="3"/>
          </p:nvPr>
        </p:nvSpPr>
        <p:spPr>
          <a:xfrm>
            <a:off x="3483769" y="1535113"/>
            <a:ext cx="3031500" cy="6399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0"/>
              </a:spcBef>
              <a:spcAft>
                <a:spcPts val="1800"/>
              </a:spcAft>
              <a:buClr>
                <a:schemeClr val="dk1"/>
              </a:buClr>
              <a:buSzPts val="2400"/>
              <a:buNone/>
            </a:pPr>
            <a:r>
              <a:rPr lang="en-US" dirty="0"/>
              <a:t>Federal Rate</a:t>
            </a:r>
            <a:endParaRPr dirty="0"/>
          </a:p>
        </p:txBody>
      </p:sp>
      <p:sp>
        <p:nvSpPr>
          <p:cNvPr id="392" name="Google Shape;392;p46"/>
          <p:cNvSpPr txBox="1">
            <a:spLocks noGrp="1"/>
          </p:cNvSpPr>
          <p:nvPr>
            <p:ph type="body" idx="4"/>
          </p:nvPr>
        </p:nvSpPr>
        <p:spPr>
          <a:xfrm>
            <a:off x="3483769" y="2174875"/>
            <a:ext cx="3031500" cy="39513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1800"/>
              </a:spcAft>
              <a:buClr>
                <a:srgbClr val="000000"/>
              </a:buClr>
              <a:buSzPts val="2000"/>
              <a:buChar char="•"/>
            </a:pPr>
            <a:r>
              <a:rPr lang="en-US" sz="2000" b="0" i="0">
                <a:solidFill>
                  <a:srgbClr val="000000"/>
                </a:solidFill>
                <a:latin typeface="verdana"/>
                <a:ea typeface="verdana"/>
                <a:cs typeface="verdana"/>
                <a:sym typeface="verdana"/>
              </a:rPr>
              <a:t>The </a:t>
            </a:r>
            <a:r>
              <a:rPr lang="en-US" sz="2000" b="1" i="0">
                <a:solidFill>
                  <a:srgbClr val="000000"/>
                </a:solidFill>
                <a:latin typeface="verdana"/>
                <a:ea typeface="verdana"/>
                <a:cs typeface="verdana"/>
                <a:sym typeface="verdana"/>
              </a:rPr>
              <a:t>federal funds rate</a:t>
            </a:r>
            <a:r>
              <a:rPr lang="en-US" sz="2000" b="0" i="0">
                <a:solidFill>
                  <a:srgbClr val="000000"/>
                </a:solidFill>
                <a:latin typeface="verdana"/>
                <a:ea typeface="verdana"/>
                <a:cs typeface="verdana"/>
                <a:sym typeface="verdana"/>
              </a:rPr>
              <a:t> is the interest rate that banks charge one another for short-term (typically overnight) loans. </a:t>
            </a:r>
            <a:endParaRPr sz="20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7"/>
          <p:cNvSpPr txBox="1">
            <a:spLocks noGrp="1"/>
          </p:cNvSpPr>
          <p:nvPr>
            <p:ph type="title"/>
          </p:nvPr>
        </p:nvSpPr>
        <p:spPr>
          <a:xfrm>
            <a:off x="1383030" y="712063"/>
            <a:ext cx="6172200" cy="1143000"/>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4400"/>
              <a:buFont typeface="Calibri"/>
              <a:buNone/>
            </a:pPr>
            <a:r>
              <a:rPr lang="en-US" sz="4400" b="1" dirty="0"/>
              <a:t>Monetary Tools</a:t>
            </a:r>
            <a:endParaRPr sz="4400" dirty="0"/>
          </a:p>
        </p:txBody>
      </p:sp>
      <p:sp>
        <p:nvSpPr>
          <p:cNvPr id="398" name="Google Shape;398;p47"/>
          <p:cNvSpPr txBox="1">
            <a:spLocks noGrp="1"/>
          </p:cNvSpPr>
          <p:nvPr>
            <p:ph type="body" idx="1"/>
          </p:nvPr>
        </p:nvSpPr>
        <p:spPr>
          <a:xfrm>
            <a:off x="342900" y="1535113"/>
            <a:ext cx="3030000" cy="639900"/>
          </a:xfrm>
          <a:prstGeom prst="rect">
            <a:avLst/>
          </a:prstGeom>
          <a:noFill/>
          <a:ln>
            <a:noFill/>
          </a:ln>
        </p:spPr>
        <p:txBody>
          <a:bodyPr spcFirstLastPara="1" wrap="square" lIns="91425" tIns="45700" rIns="91425" bIns="45700" anchor="b" anchorCtr="0">
            <a:normAutofit fontScale="55000" lnSpcReduction="20000"/>
          </a:bodyPr>
          <a:lstStyle/>
          <a:p>
            <a:pPr marL="0" lvl="0" indent="0" algn="l" rtl="0">
              <a:lnSpc>
                <a:spcPct val="90000"/>
              </a:lnSpc>
              <a:spcBef>
                <a:spcPts val="0"/>
              </a:spcBef>
              <a:spcAft>
                <a:spcPts val="1800"/>
              </a:spcAft>
              <a:buClr>
                <a:schemeClr val="dk1"/>
              </a:buClr>
              <a:buSzPts val="2400"/>
              <a:buNone/>
            </a:pPr>
            <a:r>
              <a:rPr lang="en-US"/>
              <a:t>3 Traditional Tools</a:t>
            </a:r>
            <a:endParaRPr/>
          </a:p>
        </p:txBody>
      </p:sp>
      <p:sp>
        <p:nvSpPr>
          <p:cNvPr id="399" name="Google Shape;399;p47"/>
          <p:cNvSpPr txBox="1">
            <a:spLocks noGrp="1"/>
          </p:cNvSpPr>
          <p:nvPr>
            <p:ph type="body" idx="2"/>
          </p:nvPr>
        </p:nvSpPr>
        <p:spPr>
          <a:xfrm>
            <a:off x="342900" y="2174875"/>
            <a:ext cx="3030000" cy="3951300"/>
          </a:xfrm>
          <a:prstGeom prst="rect">
            <a:avLst/>
          </a:prstGeom>
          <a:noFill/>
          <a:ln>
            <a:noFill/>
          </a:ln>
        </p:spPr>
        <p:txBody>
          <a:bodyPr spcFirstLastPara="1" wrap="square" lIns="91425" tIns="45700" rIns="91425" bIns="45700" anchor="t" anchorCtr="0">
            <a:normAutofit fontScale="85000" lnSpcReduction="20000"/>
          </a:bodyPr>
          <a:lstStyle/>
          <a:p>
            <a:pPr marL="514350" lvl="0" indent="-501015" algn="l" rtl="0">
              <a:lnSpc>
                <a:spcPct val="90000"/>
              </a:lnSpc>
              <a:spcBef>
                <a:spcPts val="0"/>
              </a:spcBef>
              <a:spcAft>
                <a:spcPts val="0"/>
              </a:spcAft>
              <a:buClr>
                <a:schemeClr val="dk1"/>
              </a:buClr>
              <a:buSzPct val="116666"/>
              <a:buFont typeface="Calibri"/>
              <a:buAutoNum type="arabicPeriod"/>
            </a:pPr>
            <a:r>
              <a:rPr lang="en-US"/>
              <a:t>Reserve requirements</a:t>
            </a:r>
            <a:endParaRPr/>
          </a:p>
          <a:p>
            <a:pPr marL="514350" lvl="0" indent="-501015" algn="l" rtl="0">
              <a:lnSpc>
                <a:spcPct val="90000"/>
              </a:lnSpc>
              <a:spcBef>
                <a:spcPts val="1000"/>
              </a:spcBef>
              <a:spcAft>
                <a:spcPts val="0"/>
              </a:spcAft>
              <a:buClr>
                <a:schemeClr val="dk1"/>
              </a:buClr>
              <a:buSzPct val="116666"/>
              <a:buFont typeface="Calibri"/>
              <a:buAutoNum type="arabicPeriod"/>
            </a:pPr>
            <a:r>
              <a:rPr lang="en-US"/>
              <a:t>Discount rate of interest</a:t>
            </a:r>
            <a:endParaRPr/>
          </a:p>
          <a:p>
            <a:pPr marL="971550" lvl="1" indent="-502920" algn="l" rtl="0">
              <a:lnSpc>
                <a:spcPct val="90000"/>
              </a:lnSpc>
              <a:spcBef>
                <a:spcPts val="500"/>
              </a:spcBef>
              <a:spcAft>
                <a:spcPts val="0"/>
              </a:spcAft>
              <a:buClr>
                <a:schemeClr val="dk1"/>
              </a:buClr>
              <a:buSzPct val="120000"/>
              <a:buFont typeface="Calibri"/>
              <a:buAutoNum type="arabicPeriod"/>
            </a:pPr>
            <a:r>
              <a:rPr lang="en-US"/>
              <a:t>Banks can borrow from the Fed.</a:t>
            </a:r>
            <a:endParaRPr/>
          </a:p>
          <a:p>
            <a:pPr marL="971550" lvl="1" indent="-502920" algn="l" rtl="0">
              <a:lnSpc>
                <a:spcPct val="90000"/>
              </a:lnSpc>
              <a:spcBef>
                <a:spcPts val="500"/>
              </a:spcBef>
              <a:spcAft>
                <a:spcPts val="0"/>
              </a:spcAft>
              <a:buClr>
                <a:schemeClr val="dk1"/>
              </a:buClr>
              <a:buSzPct val="120000"/>
              <a:buFont typeface="Calibri"/>
              <a:buAutoNum type="arabicPeriod"/>
            </a:pPr>
            <a:r>
              <a:rPr lang="en-US"/>
              <a:t>The discount rate of interest is that rate in which a central bank charges on its loans and advances to a commercial banks.</a:t>
            </a:r>
            <a:endParaRPr/>
          </a:p>
          <a:p>
            <a:pPr marL="514350" lvl="0" indent="-501015" algn="l" rtl="0">
              <a:lnSpc>
                <a:spcPct val="90000"/>
              </a:lnSpc>
              <a:spcBef>
                <a:spcPts val="1000"/>
              </a:spcBef>
              <a:spcAft>
                <a:spcPts val="1800"/>
              </a:spcAft>
              <a:buClr>
                <a:schemeClr val="dk1"/>
              </a:buClr>
              <a:buSzPct val="116666"/>
              <a:buFont typeface="Calibri"/>
              <a:buAutoNum type="arabicPeriod"/>
            </a:pPr>
            <a:r>
              <a:rPr lang="en-US">
                <a:highlight>
                  <a:srgbClr val="FFFF00"/>
                </a:highlight>
              </a:rPr>
              <a:t>Buying and selling of bonds through the Federal Open Market Committee</a:t>
            </a:r>
            <a:endParaRPr/>
          </a:p>
        </p:txBody>
      </p:sp>
      <p:sp>
        <p:nvSpPr>
          <p:cNvPr id="400" name="Google Shape;400;p47"/>
          <p:cNvSpPr txBox="1">
            <a:spLocks noGrp="1"/>
          </p:cNvSpPr>
          <p:nvPr>
            <p:ph type="body" idx="3"/>
          </p:nvPr>
        </p:nvSpPr>
        <p:spPr>
          <a:xfrm>
            <a:off x="3483769" y="1535113"/>
            <a:ext cx="3031500" cy="639900"/>
          </a:xfrm>
          <a:prstGeom prst="rect">
            <a:avLst/>
          </a:prstGeom>
          <a:noFill/>
          <a:ln>
            <a:noFill/>
          </a:ln>
        </p:spPr>
        <p:txBody>
          <a:bodyPr spcFirstLastPara="1" wrap="square" lIns="91425" tIns="45700" rIns="91425" bIns="45700" anchor="b" anchorCtr="0">
            <a:normAutofit fontScale="55000" lnSpcReduction="20000"/>
          </a:bodyPr>
          <a:lstStyle/>
          <a:p>
            <a:pPr marL="0" lvl="0" indent="0" algn="l" rtl="0">
              <a:lnSpc>
                <a:spcPct val="90000"/>
              </a:lnSpc>
              <a:spcBef>
                <a:spcPts val="0"/>
              </a:spcBef>
              <a:spcAft>
                <a:spcPts val="1800"/>
              </a:spcAft>
              <a:buClr>
                <a:schemeClr val="dk1"/>
              </a:buClr>
              <a:buSzPct val="100000"/>
              <a:buNone/>
            </a:pPr>
            <a:r>
              <a:rPr lang="en-US"/>
              <a:t>Adjust to expand ER during recessions and contract during inflationary periods</a:t>
            </a:r>
            <a:endParaRPr/>
          </a:p>
        </p:txBody>
      </p:sp>
      <p:sp>
        <p:nvSpPr>
          <p:cNvPr id="401" name="Google Shape;401;p47"/>
          <p:cNvSpPr txBox="1">
            <a:spLocks noGrp="1"/>
          </p:cNvSpPr>
          <p:nvPr>
            <p:ph type="body" idx="4"/>
          </p:nvPr>
        </p:nvSpPr>
        <p:spPr>
          <a:xfrm>
            <a:off x="3483769" y="2174875"/>
            <a:ext cx="3031500" cy="3951300"/>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chemeClr val="dk1"/>
              </a:buClr>
              <a:buSzPct val="116666"/>
              <a:buChar char="•"/>
            </a:pPr>
            <a:r>
              <a:rPr lang="en-US">
                <a:highlight>
                  <a:srgbClr val="00FF00"/>
                </a:highlight>
              </a:rPr>
              <a:t>Banks hold U.S. Treasury bonds and they sell them.</a:t>
            </a:r>
            <a:endParaRPr/>
          </a:p>
          <a:p>
            <a:pPr marL="228600" lvl="0" indent="-228600" algn="l" rtl="0">
              <a:lnSpc>
                <a:spcPct val="90000"/>
              </a:lnSpc>
              <a:spcBef>
                <a:spcPts val="1000"/>
              </a:spcBef>
              <a:spcAft>
                <a:spcPts val="0"/>
              </a:spcAft>
              <a:buClr>
                <a:schemeClr val="dk1"/>
              </a:buClr>
              <a:buSzPct val="116666"/>
              <a:buChar char="•"/>
            </a:pPr>
            <a:r>
              <a:rPr lang="en-US">
                <a:highlight>
                  <a:srgbClr val="00FF00"/>
                </a:highlight>
              </a:rPr>
              <a:t>When they hold them after purchasing them, they are not lending to business or households.</a:t>
            </a:r>
            <a:endParaRPr/>
          </a:p>
          <a:p>
            <a:pPr marL="228600" lvl="0" indent="-228600" algn="l" rtl="0">
              <a:lnSpc>
                <a:spcPct val="90000"/>
              </a:lnSpc>
              <a:spcBef>
                <a:spcPts val="1000"/>
              </a:spcBef>
              <a:spcAft>
                <a:spcPts val="1800"/>
              </a:spcAft>
              <a:buClr>
                <a:schemeClr val="dk1"/>
              </a:buClr>
              <a:buSzPct val="116666"/>
              <a:buChar char="•"/>
            </a:pPr>
            <a:r>
              <a:rPr lang="en-US">
                <a:highlight>
                  <a:srgbClr val="00FF00"/>
                </a:highlight>
              </a:rPr>
              <a:t>When they sell them, the FED credits their reserve accounts, making excess reserves available to banks for lending.</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8"/>
          <p:cNvSpPr txBox="1">
            <a:spLocks noGrp="1"/>
          </p:cNvSpPr>
          <p:nvPr>
            <p:ph type="title"/>
          </p:nvPr>
        </p:nvSpPr>
        <p:spPr>
          <a:xfrm>
            <a:off x="1850044" y="720643"/>
            <a:ext cx="5915100" cy="132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66666"/>
              <a:buFont typeface="Calibri"/>
              <a:buNone/>
            </a:pPr>
            <a:r>
              <a:rPr lang="en-US" sz="3200" b="1" dirty="0"/>
              <a:t>Analyze – Recessionary Times</a:t>
            </a:r>
            <a:endParaRPr sz="3200" dirty="0"/>
          </a:p>
        </p:txBody>
      </p:sp>
      <p:sp>
        <p:nvSpPr>
          <p:cNvPr id="407" name="Google Shape;407;p48"/>
          <p:cNvSpPr txBox="1">
            <a:spLocks noGrp="1"/>
          </p:cNvSpPr>
          <p:nvPr>
            <p:ph type="body" idx="1"/>
          </p:nvPr>
        </p:nvSpPr>
        <p:spPr>
          <a:xfrm>
            <a:off x="471488" y="1826684"/>
            <a:ext cx="5915100" cy="43497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rgbClr val="000000"/>
              </a:buClr>
              <a:buSzPct val="100000"/>
              <a:buNone/>
            </a:pPr>
            <a:r>
              <a:rPr lang="en-US" b="0" i="0">
                <a:solidFill>
                  <a:srgbClr val="000000"/>
                </a:solidFill>
                <a:latin typeface="verdana"/>
                <a:ea typeface="verdana"/>
                <a:cs typeface="verdana"/>
                <a:sym typeface="verdana"/>
              </a:rPr>
              <a:t>The </a:t>
            </a:r>
            <a:r>
              <a:rPr lang="en-US" b="1" i="0">
                <a:solidFill>
                  <a:srgbClr val="000000"/>
                </a:solidFill>
                <a:latin typeface="verdana"/>
                <a:ea typeface="verdana"/>
                <a:cs typeface="verdana"/>
                <a:sym typeface="verdana"/>
              </a:rPr>
              <a:t>discount rate</a:t>
            </a:r>
            <a:r>
              <a:rPr lang="en-US" b="0" i="0">
                <a:solidFill>
                  <a:srgbClr val="000000"/>
                </a:solidFill>
                <a:latin typeface="verdana"/>
                <a:ea typeface="verdana"/>
                <a:cs typeface="verdana"/>
                <a:sym typeface="verdana"/>
              </a:rPr>
              <a:t> is the interest rate on loans that the Federal Reserve makes to banks. Banks occasionally borrow from the Federal Reserve when they find themselves short on reserves.</a:t>
            </a: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rgbClr val="000000"/>
              </a:buClr>
              <a:buSzPct val="100000"/>
              <a:buNone/>
            </a:pPr>
            <a:r>
              <a:rPr lang="en-US" b="0" i="0">
                <a:solidFill>
                  <a:srgbClr val="000000"/>
                </a:solidFill>
                <a:latin typeface="verdana"/>
                <a:ea typeface="verdana"/>
                <a:cs typeface="verdana"/>
                <a:sym typeface="verdana"/>
              </a:rPr>
              <a:t>A </a:t>
            </a:r>
            <a:r>
              <a:rPr lang="en-US" b="1" i="0">
                <a:solidFill>
                  <a:srgbClr val="000000"/>
                </a:solidFill>
                <a:latin typeface="verdana"/>
                <a:ea typeface="verdana"/>
                <a:cs typeface="verdana"/>
                <a:sym typeface="verdana"/>
              </a:rPr>
              <a:t>lower</a:t>
            </a:r>
            <a:r>
              <a:rPr lang="en-US" b="0" i="0">
                <a:solidFill>
                  <a:srgbClr val="000000"/>
                </a:solidFill>
                <a:latin typeface="verdana"/>
                <a:ea typeface="verdana"/>
                <a:cs typeface="verdana"/>
                <a:sym typeface="verdana"/>
              </a:rPr>
              <a:t> discount rate</a:t>
            </a:r>
            <a:r>
              <a:rPr lang="en-US">
                <a:solidFill>
                  <a:srgbClr val="000000"/>
                </a:solidFill>
                <a:latin typeface="verdana"/>
                <a:ea typeface="verdana"/>
                <a:cs typeface="verdana"/>
                <a:sym typeface="verdana"/>
              </a:rPr>
              <a:t> </a:t>
            </a:r>
            <a:r>
              <a:rPr lang="en-US" b="1" u="sng">
                <a:solidFill>
                  <a:srgbClr val="000000"/>
                </a:solidFill>
                <a:latin typeface="verdana"/>
                <a:ea typeface="verdana"/>
                <a:cs typeface="verdana"/>
                <a:sym typeface="verdana"/>
              </a:rPr>
              <a:t>increases/decreases </a:t>
            </a:r>
            <a:r>
              <a:rPr lang="en-US" b="0" i="0">
                <a:solidFill>
                  <a:srgbClr val="000000"/>
                </a:solidFill>
                <a:latin typeface="verdana"/>
                <a:ea typeface="verdana"/>
                <a:cs typeface="verdana"/>
                <a:sym typeface="verdana"/>
              </a:rPr>
              <a:t>banks' incentives to borrow reserves from the Federal Reserve. </a:t>
            </a:r>
            <a:endParaRPr/>
          </a:p>
          <a:p>
            <a:pPr marL="0" lvl="0" indent="0" algn="l" rtl="0">
              <a:lnSpc>
                <a:spcPct val="90000"/>
              </a:lnSpc>
              <a:spcBef>
                <a:spcPts val="1000"/>
              </a:spcBef>
              <a:spcAft>
                <a:spcPts val="1800"/>
              </a:spcAft>
              <a:buClr>
                <a:srgbClr val="000000"/>
              </a:buClr>
              <a:buSzPct val="100000"/>
              <a:buNone/>
            </a:pPr>
            <a:r>
              <a:rPr lang="en-US">
                <a:solidFill>
                  <a:srgbClr val="000000"/>
                </a:solidFill>
                <a:latin typeface="verdana"/>
                <a:ea typeface="verdana"/>
                <a:cs typeface="verdana"/>
                <a:sym typeface="verdana"/>
              </a:rPr>
              <a:t>This</a:t>
            </a:r>
            <a:r>
              <a:rPr lang="en-US" b="0" i="0">
                <a:solidFill>
                  <a:srgbClr val="000000"/>
                </a:solidFill>
                <a:latin typeface="verdana"/>
                <a:ea typeface="verdana"/>
                <a:cs typeface="verdana"/>
                <a:sym typeface="verdana"/>
              </a:rPr>
              <a:t>, thereby </a:t>
            </a:r>
            <a:r>
              <a:rPr lang="en-US" b="1" u="sng">
                <a:solidFill>
                  <a:srgbClr val="000000"/>
                </a:solidFill>
                <a:latin typeface="verdana"/>
                <a:ea typeface="verdana"/>
                <a:cs typeface="verdana"/>
                <a:sym typeface="verdana"/>
              </a:rPr>
              <a:t>increases/decreases </a:t>
            </a:r>
            <a:r>
              <a:rPr lang="en-US" b="0" i="0">
                <a:solidFill>
                  <a:srgbClr val="000000"/>
                </a:solidFill>
                <a:latin typeface="verdana"/>
                <a:ea typeface="verdana"/>
                <a:cs typeface="verdana"/>
                <a:sym typeface="verdana"/>
              </a:rPr>
              <a:t>the quantity of reserves in the banking system and causing the money supply to increase through borrowing and the creation of demand deposits.</a:t>
            </a:r>
            <a:endParaRPr/>
          </a:p>
        </p:txBody>
      </p:sp>
      <p:pic>
        <p:nvPicPr>
          <p:cNvPr id="408" name="Google Shape;408;p48" descr="A picture containing text, clipart&#10;&#10;Description automatically generated"/>
          <p:cNvPicPr preferRelativeResize="0"/>
          <p:nvPr/>
        </p:nvPicPr>
        <p:blipFill rotWithShape="1">
          <a:blip r:embed="rId3">
            <a:alphaModFix/>
          </a:blip>
          <a:srcRect/>
          <a:stretch/>
        </p:blipFill>
        <p:spPr>
          <a:xfrm>
            <a:off x="7765144" y="3726494"/>
            <a:ext cx="787007" cy="787007"/>
          </a:xfrm>
          <a:prstGeom prst="rect">
            <a:avLst/>
          </a:prstGeom>
          <a:noFill/>
          <a:ln>
            <a:noFill/>
          </a:ln>
        </p:spPr>
      </p:pic>
      <p:pic>
        <p:nvPicPr>
          <p:cNvPr id="409" name="Google Shape;409;p48">
            <a:hlinkClick r:id="rId4"/>
          </p:cNvPr>
          <p:cNvPicPr preferRelativeResize="0"/>
          <p:nvPr/>
        </p:nvPicPr>
        <p:blipFill>
          <a:blip r:embed="rId5">
            <a:alphaModFix/>
          </a:blip>
          <a:stretch>
            <a:fillRect/>
          </a:stretch>
        </p:blipFill>
        <p:spPr>
          <a:xfrm>
            <a:off x="0" y="5905500"/>
            <a:ext cx="9144000" cy="714375"/>
          </a:xfrm>
          <a:prstGeom prst="rect">
            <a:avLst/>
          </a:prstGeom>
          <a:noFill/>
          <a:ln>
            <a:noFill/>
          </a:ln>
        </p:spPr>
      </p:pic>
      <p:sp>
        <p:nvSpPr>
          <p:cNvPr id="410" name="Google Shape;410;p48">
            <a:hlinkClick r:id="rId6"/>
          </p:cNvPr>
          <p:cNvSpPr/>
          <p:nvPr/>
        </p:nvSpPr>
        <p:spPr>
          <a:xfrm>
            <a:off x="0" y="5207000"/>
            <a:ext cx="9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49"/>
          <p:cNvSpPr txBox="1">
            <a:spLocks noGrp="1"/>
          </p:cNvSpPr>
          <p:nvPr>
            <p:ph type="title"/>
          </p:nvPr>
        </p:nvSpPr>
        <p:spPr>
          <a:xfrm>
            <a:off x="1820228" y="789094"/>
            <a:ext cx="5915100" cy="132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66666"/>
              <a:buFont typeface="Calibri"/>
              <a:buNone/>
            </a:pPr>
            <a:r>
              <a:rPr lang="en-US" sz="3200" b="1" dirty="0"/>
              <a:t>Analyze – Recessionary Times</a:t>
            </a:r>
            <a:endParaRPr sz="3200" dirty="0"/>
          </a:p>
        </p:txBody>
      </p:sp>
      <p:sp>
        <p:nvSpPr>
          <p:cNvPr id="416" name="Google Shape;416;p49"/>
          <p:cNvSpPr txBox="1">
            <a:spLocks noGrp="1"/>
          </p:cNvSpPr>
          <p:nvPr>
            <p:ph type="body" idx="1"/>
          </p:nvPr>
        </p:nvSpPr>
        <p:spPr>
          <a:xfrm>
            <a:off x="471488" y="1826684"/>
            <a:ext cx="5915100" cy="43497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rgbClr val="000000"/>
              </a:buClr>
              <a:buSzPct val="100000"/>
              <a:buNone/>
            </a:pPr>
            <a:r>
              <a:rPr lang="en-US" b="0" i="0">
                <a:solidFill>
                  <a:srgbClr val="000000"/>
                </a:solidFill>
                <a:latin typeface="verdana"/>
                <a:ea typeface="verdana"/>
                <a:cs typeface="verdana"/>
                <a:sym typeface="verdana"/>
              </a:rPr>
              <a:t>The </a:t>
            </a:r>
            <a:r>
              <a:rPr lang="en-US" b="1" i="0">
                <a:solidFill>
                  <a:srgbClr val="000000"/>
                </a:solidFill>
                <a:latin typeface="verdana"/>
                <a:ea typeface="verdana"/>
                <a:cs typeface="verdana"/>
                <a:sym typeface="verdana"/>
              </a:rPr>
              <a:t>discount rate</a:t>
            </a:r>
            <a:r>
              <a:rPr lang="en-US" b="0" i="0">
                <a:solidFill>
                  <a:srgbClr val="000000"/>
                </a:solidFill>
                <a:latin typeface="verdana"/>
                <a:ea typeface="verdana"/>
                <a:cs typeface="verdana"/>
                <a:sym typeface="verdana"/>
              </a:rPr>
              <a:t> is the interest rate on loans that the Federal Reserve makes to banks. Banks occasionally borrow from the Federal Reserve when they find themselves short on reserves.</a:t>
            </a: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rgbClr val="000000"/>
              </a:buClr>
              <a:buSzPct val="100000"/>
              <a:buNone/>
            </a:pPr>
            <a:r>
              <a:rPr lang="en-US" b="0" i="0">
                <a:solidFill>
                  <a:srgbClr val="000000"/>
                </a:solidFill>
                <a:latin typeface="verdana"/>
                <a:ea typeface="verdana"/>
                <a:cs typeface="verdana"/>
                <a:sym typeface="verdana"/>
              </a:rPr>
              <a:t>A </a:t>
            </a:r>
            <a:r>
              <a:rPr lang="en-US" b="1" i="0">
                <a:solidFill>
                  <a:srgbClr val="000000"/>
                </a:solidFill>
                <a:highlight>
                  <a:srgbClr val="FFFF00"/>
                </a:highlight>
                <a:latin typeface="verdana"/>
                <a:ea typeface="verdana"/>
                <a:cs typeface="verdana"/>
                <a:sym typeface="verdana"/>
              </a:rPr>
              <a:t>lower</a:t>
            </a:r>
            <a:r>
              <a:rPr lang="en-US" b="0" i="0">
                <a:solidFill>
                  <a:srgbClr val="000000"/>
                </a:solidFill>
                <a:latin typeface="verdana"/>
                <a:ea typeface="verdana"/>
                <a:cs typeface="verdana"/>
                <a:sym typeface="verdana"/>
              </a:rPr>
              <a:t> discount rate</a:t>
            </a:r>
            <a:r>
              <a:rPr lang="en-US">
                <a:solidFill>
                  <a:srgbClr val="000000"/>
                </a:solidFill>
                <a:latin typeface="verdana"/>
                <a:ea typeface="verdana"/>
                <a:cs typeface="verdana"/>
                <a:sym typeface="verdana"/>
              </a:rPr>
              <a:t> </a:t>
            </a:r>
            <a:r>
              <a:rPr lang="en-US" b="1" u="sng">
                <a:solidFill>
                  <a:srgbClr val="000000"/>
                </a:solidFill>
                <a:highlight>
                  <a:srgbClr val="FFFF00"/>
                </a:highlight>
                <a:latin typeface="verdana"/>
                <a:ea typeface="verdana"/>
                <a:cs typeface="verdana"/>
                <a:sym typeface="verdana"/>
              </a:rPr>
              <a:t>increases</a:t>
            </a:r>
            <a:r>
              <a:rPr lang="en-US" b="1" u="sng">
                <a:solidFill>
                  <a:srgbClr val="000000"/>
                </a:solidFill>
                <a:latin typeface="verdana"/>
                <a:ea typeface="verdana"/>
                <a:cs typeface="verdana"/>
                <a:sym typeface="verdana"/>
              </a:rPr>
              <a:t>/decreases </a:t>
            </a:r>
            <a:r>
              <a:rPr lang="en-US" b="0" i="0">
                <a:solidFill>
                  <a:srgbClr val="000000"/>
                </a:solidFill>
                <a:latin typeface="verdana"/>
                <a:ea typeface="verdana"/>
                <a:cs typeface="verdana"/>
                <a:sym typeface="verdana"/>
              </a:rPr>
              <a:t>banks' incentives to borrow reserves from the Federal Reserve. </a:t>
            </a:r>
            <a:endParaRPr/>
          </a:p>
          <a:p>
            <a:pPr marL="0" lvl="0" indent="0" algn="l" rtl="0">
              <a:lnSpc>
                <a:spcPct val="90000"/>
              </a:lnSpc>
              <a:spcBef>
                <a:spcPts val="1000"/>
              </a:spcBef>
              <a:spcAft>
                <a:spcPts val="1800"/>
              </a:spcAft>
              <a:buClr>
                <a:srgbClr val="000000"/>
              </a:buClr>
              <a:buSzPct val="100000"/>
              <a:buNone/>
            </a:pPr>
            <a:r>
              <a:rPr lang="en-US">
                <a:solidFill>
                  <a:srgbClr val="000000"/>
                </a:solidFill>
                <a:latin typeface="verdana"/>
                <a:ea typeface="verdana"/>
                <a:cs typeface="verdana"/>
                <a:sym typeface="verdana"/>
              </a:rPr>
              <a:t>This</a:t>
            </a:r>
            <a:r>
              <a:rPr lang="en-US" b="0" i="0">
                <a:solidFill>
                  <a:srgbClr val="000000"/>
                </a:solidFill>
                <a:latin typeface="verdana"/>
                <a:ea typeface="verdana"/>
                <a:cs typeface="verdana"/>
                <a:sym typeface="verdana"/>
              </a:rPr>
              <a:t>, thereby </a:t>
            </a:r>
            <a:r>
              <a:rPr lang="en-US" b="1" u="sng">
                <a:solidFill>
                  <a:srgbClr val="000000"/>
                </a:solidFill>
                <a:highlight>
                  <a:srgbClr val="FFFF00"/>
                </a:highlight>
                <a:latin typeface="verdana"/>
                <a:ea typeface="verdana"/>
                <a:cs typeface="verdana"/>
                <a:sym typeface="verdana"/>
              </a:rPr>
              <a:t>increases</a:t>
            </a:r>
            <a:r>
              <a:rPr lang="en-US" b="1" u="sng">
                <a:solidFill>
                  <a:srgbClr val="000000"/>
                </a:solidFill>
                <a:latin typeface="verdana"/>
                <a:ea typeface="verdana"/>
                <a:cs typeface="verdana"/>
                <a:sym typeface="verdana"/>
              </a:rPr>
              <a:t>/decreases </a:t>
            </a:r>
            <a:r>
              <a:rPr lang="en-US" b="0" i="0">
                <a:solidFill>
                  <a:srgbClr val="000000"/>
                </a:solidFill>
                <a:latin typeface="verdana"/>
                <a:ea typeface="verdana"/>
                <a:cs typeface="verdana"/>
                <a:sym typeface="verdana"/>
              </a:rPr>
              <a:t>the quantity of reserves in the banking system and causing the money supply to increase through borrowing and the creation of demand deposits.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0"/>
          <p:cNvSpPr txBox="1">
            <a:spLocks noGrp="1"/>
          </p:cNvSpPr>
          <p:nvPr>
            <p:ph type="title"/>
          </p:nvPr>
        </p:nvSpPr>
        <p:spPr>
          <a:xfrm>
            <a:off x="1028700" y="720643"/>
            <a:ext cx="6736594" cy="1325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ct val="66666"/>
              <a:buFont typeface="Calibri"/>
              <a:buNone/>
            </a:pPr>
            <a:r>
              <a:rPr lang="en-US" sz="4000" b="1" dirty="0"/>
              <a:t>Analyze – Inflationary Periods</a:t>
            </a:r>
            <a:endParaRPr sz="4000" dirty="0"/>
          </a:p>
        </p:txBody>
      </p:sp>
      <p:sp>
        <p:nvSpPr>
          <p:cNvPr id="422" name="Google Shape;422;p50"/>
          <p:cNvSpPr txBox="1">
            <a:spLocks noGrp="1"/>
          </p:cNvSpPr>
          <p:nvPr>
            <p:ph type="body" idx="1"/>
          </p:nvPr>
        </p:nvSpPr>
        <p:spPr>
          <a:xfrm>
            <a:off x="471488" y="1826684"/>
            <a:ext cx="5915100" cy="43497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000000"/>
              </a:buClr>
              <a:buSzPct val="100000"/>
              <a:buNone/>
            </a:pPr>
            <a:r>
              <a:rPr lang="en-US" b="0" i="0">
                <a:solidFill>
                  <a:srgbClr val="000000"/>
                </a:solidFill>
                <a:latin typeface="verdana"/>
                <a:ea typeface="verdana"/>
                <a:cs typeface="verdana"/>
                <a:sym typeface="verdana"/>
              </a:rPr>
              <a:t>The </a:t>
            </a:r>
            <a:r>
              <a:rPr lang="en-US" b="1" i="0">
                <a:solidFill>
                  <a:srgbClr val="000000"/>
                </a:solidFill>
                <a:latin typeface="verdana"/>
                <a:ea typeface="verdana"/>
                <a:cs typeface="verdana"/>
                <a:sym typeface="verdana"/>
              </a:rPr>
              <a:t>federal funds rate</a:t>
            </a:r>
            <a:r>
              <a:rPr lang="en-US" b="0" i="0">
                <a:solidFill>
                  <a:srgbClr val="000000"/>
                </a:solidFill>
                <a:latin typeface="verdana"/>
                <a:ea typeface="verdana"/>
                <a:cs typeface="verdana"/>
                <a:sym typeface="verdana"/>
              </a:rPr>
              <a:t> is the interest rate that banks charge one another for short-term (typically overnight) loans. </a:t>
            </a:r>
            <a:endParaRPr/>
          </a:p>
          <a:p>
            <a:pPr marL="228600" lvl="0" indent="-50800" algn="l" rtl="0">
              <a:lnSpc>
                <a:spcPct val="90000"/>
              </a:lnSpc>
              <a:spcBef>
                <a:spcPts val="1000"/>
              </a:spcBef>
              <a:spcAft>
                <a:spcPts val="0"/>
              </a:spcAft>
              <a:buClr>
                <a:schemeClr val="dk1"/>
              </a:buClr>
              <a:buSzPct val="100000"/>
              <a:buNone/>
            </a:pPr>
            <a:endParaRPr>
              <a:solidFill>
                <a:srgbClr val="000000"/>
              </a:solidFill>
              <a:latin typeface="verdana"/>
              <a:ea typeface="verdana"/>
              <a:cs typeface="verdana"/>
              <a:sym typeface="verdana"/>
            </a:endParaRPr>
          </a:p>
          <a:p>
            <a:pPr marL="228600" lvl="0" indent="-201930" algn="l" rtl="0">
              <a:lnSpc>
                <a:spcPct val="90000"/>
              </a:lnSpc>
              <a:spcBef>
                <a:spcPts val="1000"/>
              </a:spcBef>
              <a:spcAft>
                <a:spcPts val="0"/>
              </a:spcAft>
              <a:buClr>
                <a:srgbClr val="000000"/>
              </a:buClr>
              <a:buSzPct val="100000"/>
              <a:buChar char="•"/>
            </a:pPr>
            <a:r>
              <a:rPr lang="en-US" b="0" i="0">
                <a:solidFill>
                  <a:srgbClr val="000000"/>
                </a:solidFill>
                <a:latin typeface="verdana"/>
                <a:ea typeface="verdana"/>
                <a:cs typeface="verdana"/>
                <a:sym typeface="verdana"/>
              </a:rPr>
              <a:t>When the Federal Reserve uses open-market operations to </a:t>
            </a:r>
            <a:r>
              <a:rPr lang="en-US" b="1" i="0">
                <a:solidFill>
                  <a:srgbClr val="000000"/>
                </a:solidFill>
                <a:latin typeface="verdana"/>
                <a:ea typeface="verdana"/>
                <a:cs typeface="verdana"/>
                <a:sym typeface="verdana"/>
              </a:rPr>
              <a:t>sell</a:t>
            </a:r>
            <a:r>
              <a:rPr lang="en-US" b="0" i="0">
                <a:solidFill>
                  <a:srgbClr val="000000"/>
                </a:solidFill>
                <a:latin typeface="verdana"/>
                <a:ea typeface="verdana"/>
                <a:cs typeface="verdana"/>
                <a:sym typeface="verdana"/>
              </a:rPr>
              <a:t> government bonds, the quantity of reserves in the banking system (</a:t>
            </a:r>
            <a:r>
              <a:rPr lang="en-US" b="1" u="sng">
                <a:solidFill>
                  <a:srgbClr val="000000"/>
                </a:solidFill>
                <a:latin typeface="verdana"/>
                <a:ea typeface="verdana"/>
                <a:cs typeface="verdana"/>
                <a:sym typeface="verdana"/>
              </a:rPr>
              <a:t>increases/decreases)</a:t>
            </a:r>
            <a:r>
              <a:rPr lang="en-US" b="0" i="0">
                <a:solidFill>
                  <a:srgbClr val="000000"/>
                </a:solidFill>
                <a:latin typeface="verdana"/>
                <a:ea typeface="verdana"/>
                <a:cs typeface="verdana"/>
                <a:sym typeface="verdana"/>
              </a:rPr>
              <a:t>. </a:t>
            </a:r>
            <a:endParaRPr/>
          </a:p>
          <a:p>
            <a:pPr marL="228600" lvl="0" indent="-201930" algn="l" rtl="0">
              <a:lnSpc>
                <a:spcPct val="90000"/>
              </a:lnSpc>
              <a:spcBef>
                <a:spcPts val="1000"/>
              </a:spcBef>
              <a:spcAft>
                <a:spcPts val="1800"/>
              </a:spcAft>
              <a:buClr>
                <a:srgbClr val="000000"/>
              </a:buClr>
              <a:buSzPct val="100000"/>
              <a:buChar char="•"/>
            </a:pPr>
            <a:r>
              <a:rPr lang="en-US">
                <a:solidFill>
                  <a:srgbClr val="000000"/>
                </a:solidFill>
                <a:latin typeface="verdana"/>
                <a:ea typeface="verdana"/>
                <a:cs typeface="verdana"/>
                <a:sym typeface="verdana"/>
              </a:rPr>
              <a:t>Consequently,</a:t>
            </a:r>
            <a:r>
              <a:rPr lang="en-US" b="0" i="0">
                <a:solidFill>
                  <a:srgbClr val="000000"/>
                </a:solidFill>
                <a:latin typeface="verdana"/>
                <a:ea typeface="verdana"/>
                <a:cs typeface="verdana"/>
                <a:sym typeface="verdana"/>
              </a:rPr>
              <a:t> banks' need to borrow </a:t>
            </a:r>
            <a:r>
              <a:rPr lang="en-US" b="1" i="0">
                <a:solidFill>
                  <a:srgbClr val="000000"/>
                </a:solidFill>
                <a:latin typeface="verdana"/>
                <a:ea typeface="verdana"/>
                <a:cs typeface="verdana"/>
                <a:sym typeface="verdana"/>
              </a:rPr>
              <a:t>(more/less) </a:t>
            </a:r>
            <a:r>
              <a:rPr lang="en-US" b="0" i="0">
                <a:solidFill>
                  <a:srgbClr val="000000"/>
                </a:solidFill>
                <a:latin typeface="verdana"/>
                <a:ea typeface="verdana"/>
                <a:cs typeface="verdana"/>
                <a:sym typeface="verdana"/>
              </a:rPr>
              <a:t>from each other and the federal funds rate </a:t>
            </a:r>
            <a:r>
              <a:rPr lang="en-US" b="1" i="0">
                <a:solidFill>
                  <a:srgbClr val="000000"/>
                </a:solidFill>
                <a:latin typeface="verdana"/>
                <a:ea typeface="verdana"/>
                <a:cs typeface="verdana"/>
                <a:sym typeface="verdana"/>
              </a:rPr>
              <a:t>(increases/decreases)</a:t>
            </a:r>
            <a:r>
              <a:rPr lang="en-US" b="0" i="0">
                <a:solidFill>
                  <a:srgbClr val="000000"/>
                </a:solidFill>
                <a:latin typeface="verdana"/>
                <a:ea typeface="verdana"/>
                <a:cs typeface="verdana"/>
                <a:sym typeface="verdana"/>
              </a:rPr>
              <a:t>.</a:t>
            </a:r>
            <a:endParaRPr/>
          </a:p>
        </p:txBody>
      </p:sp>
      <p:pic>
        <p:nvPicPr>
          <p:cNvPr id="423" name="Google Shape;423;p50" descr="A picture containing text, clipart&#10;&#10;Description automatically generated"/>
          <p:cNvPicPr preferRelativeResize="0"/>
          <p:nvPr/>
        </p:nvPicPr>
        <p:blipFill rotWithShape="1">
          <a:blip r:embed="rId3">
            <a:alphaModFix/>
          </a:blip>
          <a:srcRect/>
          <a:stretch/>
        </p:blipFill>
        <p:spPr>
          <a:xfrm>
            <a:off x="7703111" y="4001534"/>
            <a:ext cx="787007" cy="787007"/>
          </a:xfrm>
          <a:prstGeom prst="rect">
            <a:avLst/>
          </a:prstGeom>
          <a:noFill/>
          <a:ln>
            <a:noFill/>
          </a:ln>
        </p:spPr>
      </p:pic>
      <p:pic>
        <p:nvPicPr>
          <p:cNvPr id="424" name="Google Shape;424;p50">
            <a:hlinkClick r:id="rId4"/>
          </p:cNvPr>
          <p:cNvPicPr preferRelativeResize="0"/>
          <p:nvPr/>
        </p:nvPicPr>
        <p:blipFill>
          <a:blip r:embed="rId5">
            <a:alphaModFix/>
          </a:blip>
          <a:stretch>
            <a:fillRect/>
          </a:stretch>
        </p:blipFill>
        <p:spPr>
          <a:xfrm>
            <a:off x="0" y="5905500"/>
            <a:ext cx="9144000" cy="714375"/>
          </a:xfrm>
          <a:prstGeom prst="rect">
            <a:avLst/>
          </a:prstGeom>
          <a:noFill/>
          <a:ln>
            <a:noFill/>
          </a:ln>
        </p:spPr>
      </p:pic>
      <p:sp>
        <p:nvSpPr>
          <p:cNvPr id="425" name="Google Shape;425;p50">
            <a:hlinkClick r:id="rId6"/>
          </p:cNvPr>
          <p:cNvSpPr/>
          <p:nvPr/>
        </p:nvSpPr>
        <p:spPr>
          <a:xfrm>
            <a:off x="0" y="5207000"/>
            <a:ext cx="9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1"/>
          <p:cNvSpPr txBox="1">
            <a:spLocks noGrp="1"/>
          </p:cNvSpPr>
          <p:nvPr>
            <p:ph type="title"/>
          </p:nvPr>
        </p:nvSpPr>
        <p:spPr>
          <a:xfrm>
            <a:off x="1271588" y="903394"/>
            <a:ext cx="6878002" cy="132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66666"/>
              <a:buFont typeface="Calibri"/>
              <a:buNone/>
            </a:pPr>
            <a:r>
              <a:rPr lang="en-US" sz="4000" b="1" dirty="0"/>
              <a:t>Analyze – Inflationary Periods</a:t>
            </a:r>
            <a:endParaRPr sz="4000" dirty="0"/>
          </a:p>
        </p:txBody>
      </p:sp>
      <p:sp>
        <p:nvSpPr>
          <p:cNvPr id="431" name="Google Shape;431;p51"/>
          <p:cNvSpPr txBox="1">
            <a:spLocks noGrp="1"/>
          </p:cNvSpPr>
          <p:nvPr>
            <p:ph type="body" idx="1"/>
          </p:nvPr>
        </p:nvSpPr>
        <p:spPr>
          <a:xfrm>
            <a:off x="471488" y="1826684"/>
            <a:ext cx="5915100" cy="43497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000000"/>
              </a:buClr>
              <a:buSzPct val="100000"/>
              <a:buNone/>
            </a:pPr>
            <a:r>
              <a:rPr lang="en-US" b="0" i="0">
                <a:solidFill>
                  <a:srgbClr val="000000"/>
                </a:solidFill>
                <a:latin typeface="verdana"/>
                <a:ea typeface="verdana"/>
                <a:cs typeface="verdana"/>
                <a:sym typeface="verdana"/>
              </a:rPr>
              <a:t>The </a:t>
            </a:r>
            <a:r>
              <a:rPr lang="en-US" b="1" i="0">
                <a:solidFill>
                  <a:srgbClr val="000000"/>
                </a:solidFill>
                <a:latin typeface="verdana"/>
                <a:ea typeface="verdana"/>
                <a:cs typeface="verdana"/>
                <a:sym typeface="verdana"/>
              </a:rPr>
              <a:t>federal funds rate</a:t>
            </a:r>
            <a:r>
              <a:rPr lang="en-US" b="0" i="0">
                <a:solidFill>
                  <a:srgbClr val="000000"/>
                </a:solidFill>
                <a:latin typeface="verdana"/>
                <a:ea typeface="verdana"/>
                <a:cs typeface="verdana"/>
                <a:sym typeface="verdana"/>
              </a:rPr>
              <a:t> is the interest rate that banks charge one another for short-term (typically overnight) loans. </a:t>
            </a:r>
            <a:endParaRPr/>
          </a:p>
          <a:p>
            <a:pPr marL="228600" lvl="0" indent="-50800" algn="l" rtl="0">
              <a:lnSpc>
                <a:spcPct val="90000"/>
              </a:lnSpc>
              <a:spcBef>
                <a:spcPts val="1000"/>
              </a:spcBef>
              <a:spcAft>
                <a:spcPts val="0"/>
              </a:spcAft>
              <a:buClr>
                <a:schemeClr val="dk1"/>
              </a:buClr>
              <a:buSzPct val="100000"/>
              <a:buNone/>
            </a:pPr>
            <a:endParaRPr>
              <a:solidFill>
                <a:srgbClr val="000000"/>
              </a:solidFill>
              <a:latin typeface="verdana"/>
              <a:ea typeface="verdana"/>
              <a:cs typeface="verdana"/>
              <a:sym typeface="verdana"/>
            </a:endParaRPr>
          </a:p>
          <a:p>
            <a:pPr marL="228600" lvl="0" indent="-201930" algn="l" rtl="0">
              <a:lnSpc>
                <a:spcPct val="90000"/>
              </a:lnSpc>
              <a:spcBef>
                <a:spcPts val="1000"/>
              </a:spcBef>
              <a:spcAft>
                <a:spcPts val="0"/>
              </a:spcAft>
              <a:buClr>
                <a:srgbClr val="000000"/>
              </a:buClr>
              <a:buSzPct val="100000"/>
              <a:buChar char="•"/>
            </a:pPr>
            <a:r>
              <a:rPr lang="en-US" b="0" i="0">
                <a:solidFill>
                  <a:srgbClr val="000000"/>
                </a:solidFill>
                <a:latin typeface="verdana"/>
                <a:ea typeface="verdana"/>
                <a:cs typeface="verdana"/>
                <a:sym typeface="verdana"/>
              </a:rPr>
              <a:t>When the Federal Reserve uses open-market operations to </a:t>
            </a:r>
            <a:r>
              <a:rPr lang="en-US" b="1" i="0">
                <a:solidFill>
                  <a:srgbClr val="000000"/>
                </a:solidFill>
                <a:latin typeface="verdana"/>
                <a:ea typeface="verdana"/>
                <a:cs typeface="verdana"/>
                <a:sym typeface="verdana"/>
              </a:rPr>
              <a:t>sell</a:t>
            </a:r>
            <a:r>
              <a:rPr lang="en-US" b="0" i="0">
                <a:solidFill>
                  <a:srgbClr val="000000"/>
                </a:solidFill>
                <a:latin typeface="verdana"/>
                <a:ea typeface="verdana"/>
                <a:cs typeface="verdana"/>
                <a:sym typeface="verdana"/>
              </a:rPr>
              <a:t> government bonds, the quantity of reserves in the banking system (</a:t>
            </a:r>
            <a:r>
              <a:rPr lang="en-US" b="1" u="sng">
                <a:solidFill>
                  <a:srgbClr val="000000"/>
                </a:solidFill>
                <a:latin typeface="verdana"/>
                <a:ea typeface="verdana"/>
                <a:cs typeface="verdana"/>
                <a:sym typeface="verdana"/>
              </a:rPr>
              <a:t>increases/</a:t>
            </a:r>
            <a:r>
              <a:rPr lang="en-US" b="1" u="sng">
                <a:solidFill>
                  <a:srgbClr val="000000"/>
                </a:solidFill>
                <a:highlight>
                  <a:srgbClr val="FFFF00"/>
                </a:highlight>
                <a:latin typeface="verdana"/>
                <a:ea typeface="verdana"/>
                <a:cs typeface="verdana"/>
                <a:sym typeface="verdana"/>
              </a:rPr>
              <a:t>decreases</a:t>
            </a:r>
            <a:r>
              <a:rPr lang="en-US" b="1" u="sng">
                <a:solidFill>
                  <a:srgbClr val="000000"/>
                </a:solidFill>
                <a:latin typeface="verdana"/>
                <a:ea typeface="verdana"/>
                <a:cs typeface="verdana"/>
                <a:sym typeface="verdana"/>
              </a:rPr>
              <a:t>)</a:t>
            </a:r>
            <a:r>
              <a:rPr lang="en-US" b="0" i="0">
                <a:solidFill>
                  <a:srgbClr val="000000"/>
                </a:solidFill>
                <a:latin typeface="verdana"/>
                <a:ea typeface="verdana"/>
                <a:cs typeface="verdana"/>
                <a:sym typeface="verdana"/>
              </a:rPr>
              <a:t>. </a:t>
            </a:r>
            <a:endParaRPr/>
          </a:p>
          <a:p>
            <a:pPr marL="228600" lvl="0" indent="-201930" algn="l" rtl="0">
              <a:lnSpc>
                <a:spcPct val="90000"/>
              </a:lnSpc>
              <a:spcBef>
                <a:spcPts val="1000"/>
              </a:spcBef>
              <a:spcAft>
                <a:spcPts val="1800"/>
              </a:spcAft>
              <a:buClr>
                <a:srgbClr val="000000"/>
              </a:buClr>
              <a:buSzPct val="100000"/>
              <a:buChar char="•"/>
            </a:pPr>
            <a:r>
              <a:rPr lang="en-US">
                <a:solidFill>
                  <a:srgbClr val="000000"/>
                </a:solidFill>
                <a:latin typeface="verdana"/>
                <a:ea typeface="verdana"/>
                <a:cs typeface="verdana"/>
                <a:sym typeface="verdana"/>
              </a:rPr>
              <a:t>Consequently,</a:t>
            </a:r>
            <a:r>
              <a:rPr lang="en-US" b="0" i="0">
                <a:solidFill>
                  <a:srgbClr val="000000"/>
                </a:solidFill>
                <a:latin typeface="verdana"/>
                <a:ea typeface="verdana"/>
                <a:cs typeface="verdana"/>
                <a:sym typeface="verdana"/>
              </a:rPr>
              <a:t> banks' need to borrow </a:t>
            </a:r>
            <a:r>
              <a:rPr lang="en-US" b="1" i="0">
                <a:solidFill>
                  <a:srgbClr val="000000"/>
                </a:solidFill>
                <a:latin typeface="verdana"/>
                <a:ea typeface="verdana"/>
                <a:cs typeface="verdana"/>
                <a:sym typeface="verdana"/>
              </a:rPr>
              <a:t>(</a:t>
            </a:r>
            <a:r>
              <a:rPr lang="en-US" b="1" i="0">
                <a:solidFill>
                  <a:srgbClr val="000000"/>
                </a:solidFill>
                <a:highlight>
                  <a:srgbClr val="FFFF00"/>
                </a:highlight>
                <a:latin typeface="verdana"/>
                <a:ea typeface="verdana"/>
                <a:cs typeface="verdana"/>
                <a:sym typeface="verdana"/>
              </a:rPr>
              <a:t>more</a:t>
            </a:r>
            <a:r>
              <a:rPr lang="en-US" b="1" i="0">
                <a:solidFill>
                  <a:srgbClr val="000000"/>
                </a:solidFill>
                <a:latin typeface="verdana"/>
                <a:ea typeface="verdana"/>
                <a:cs typeface="verdana"/>
                <a:sym typeface="verdana"/>
              </a:rPr>
              <a:t>/less) </a:t>
            </a:r>
            <a:r>
              <a:rPr lang="en-US" b="0" i="0">
                <a:solidFill>
                  <a:srgbClr val="000000"/>
                </a:solidFill>
                <a:latin typeface="verdana"/>
                <a:ea typeface="verdana"/>
                <a:cs typeface="verdana"/>
                <a:sym typeface="verdana"/>
              </a:rPr>
              <a:t>from each other and the federal funds rate </a:t>
            </a:r>
            <a:r>
              <a:rPr lang="en-US" b="1" i="0">
                <a:solidFill>
                  <a:srgbClr val="000000"/>
                </a:solidFill>
                <a:latin typeface="verdana"/>
                <a:ea typeface="verdana"/>
                <a:cs typeface="verdana"/>
                <a:sym typeface="verdana"/>
              </a:rPr>
              <a:t>(</a:t>
            </a:r>
            <a:r>
              <a:rPr lang="en-US" b="1" i="0">
                <a:solidFill>
                  <a:srgbClr val="000000"/>
                </a:solidFill>
                <a:highlight>
                  <a:srgbClr val="FFFF00"/>
                </a:highlight>
                <a:latin typeface="verdana"/>
                <a:ea typeface="verdana"/>
                <a:cs typeface="verdana"/>
                <a:sym typeface="verdana"/>
              </a:rPr>
              <a:t>increases</a:t>
            </a:r>
            <a:r>
              <a:rPr lang="en-US" b="1" i="0">
                <a:solidFill>
                  <a:srgbClr val="000000"/>
                </a:solidFill>
                <a:latin typeface="verdana"/>
                <a:ea typeface="verdana"/>
                <a:cs typeface="verdana"/>
                <a:sym typeface="verdana"/>
              </a:rPr>
              <a:t>/decreases)</a:t>
            </a:r>
            <a:r>
              <a:rPr lang="en-US" b="0" i="0">
                <a:solidFill>
                  <a:srgbClr val="000000"/>
                </a:solidFill>
                <a:latin typeface="verdana"/>
                <a:ea typeface="verdana"/>
                <a:cs typeface="verdana"/>
                <a:sym typeface="verdana"/>
              </a:rPr>
              <a:t>.</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2"/>
          <p:cNvSpPr txBox="1">
            <a:spLocks noGrp="1"/>
          </p:cNvSpPr>
          <p:nvPr>
            <p:ph type="title"/>
          </p:nvPr>
        </p:nvSpPr>
        <p:spPr>
          <a:xfrm>
            <a:off x="1271588" y="811954"/>
            <a:ext cx="5915100" cy="132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66666"/>
              <a:buFont typeface="Calibri"/>
              <a:buNone/>
            </a:pPr>
            <a:r>
              <a:rPr lang="en-US" sz="4400" b="1" dirty="0"/>
              <a:t>Great Recession reveals</a:t>
            </a:r>
            <a:endParaRPr sz="4400" dirty="0"/>
          </a:p>
        </p:txBody>
      </p:sp>
      <p:sp>
        <p:nvSpPr>
          <p:cNvPr id="437" name="Google Shape;437;p52"/>
          <p:cNvSpPr txBox="1">
            <a:spLocks noGrp="1"/>
          </p:cNvSpPr>
          <p:nvPr>
            <p:ph type="body" idx="1"/>
          </p:nvPr>
        </p:nvSpPr>
        <p:spPr>
          <a:xfrm>
            <a:off x="471488" y="1826684"/>
            <a:ext cx="5915100" cy="4349700"/>
          </a:xfrm>
          <a:prstGeom prst="rect">
            <a:avLst/>
          </a:prstGeom>
          <a:noFill/>
          <a:ln>
            <a:noFill/>
          </a:ln>
        </p:spPr>
        <p:txBody>
          <a:bodyPr spcFirstLastPara="1" wrap="square" lIns="91425" tIns="45700" rIns="91425" bIns="45700" anchor="t" anchorCtr="0">
            <a:normAutofit fontScale="77500" lnSpcReduction="20000"/>
          </a:bodyPr>
          <a:lstStyle/>
          <a:p>
            <a:pPr marL="228600" lvl="0" indent="-201930" algn="l" rtl="0">
              <a:lnSpc>
                <a:spcPct val="90000"/>
              </a:lnSpc>
              <a:spcBef>
                <a:spcPts val="0"/>
              </a:spcBef>
              <a:spcAft>
                <a:spcPts val="0"/>
              </a:spcAft>
              <a:buClr>
                <a:srgbClr val="000000"/>
              </a:buClr>
              <a:buSzPct val="100000"/>
              <a:buChar char="•"/>
            </a:pPr>
            <a:r>
              <a:rPr lang="en-US" b="0" i="0">
                <a:solidFill>
                  <a:srgbClr val="000000"/>
                </a:solidFill>
                <a:latin typeface="verdana"/>
                <a:ea typeface="verdana"/>
                <a:cs typeface="verdana"/>
                <a:sym typeface="verdana"/>
              </a:rPr>
              <a:t>In practice, banks can hold any level of excess reserves that they choose, much as households can hold as much currency as they like. </a:t>
            </a:r>
            <a:endParaRPr/>
          </a:p>
          <a:p>
            <a:pPr marL="228600" lvl="0" indent="-201930" algn="l" rtl="0">
              <a:lnSpc>
                <a:spcPct val="90000"/>
              </a:lnSpc>
              <a:spcBef>
                <a:spcPts val="1000"/>
              </a:spcBef>
              <a:spcAft>
                <a:spcPts val="0"/>
              </a:spcAft>
              <a:buClr>
                <a:srgbClr val="000000"/>
              </a:buClr>
              <a:buSzPct val="100000"/>
              <a:buChar char="•"/>
            </a:pPr>
            <a:r>
              <a:rPr lang="en-US" b="0" i="0">
                <a:solidFill>
                  <a:srgbClr val="000000"/>
                </a:solidFill>
                <a:latin typeface="verdana"/>
                <a:ea typeface="verdana"/>
                <a:cs typeface="verdana"/>
                <a:sym typeface="verdana"/>
              </a:rPr>
              <a:t>Since the Fed cannot precisely control the level of excess reserves or the fraction of money households wish to hold as currency, it cannot precisely increase or decrease the money supply. </a:t>
            </a:r>
            <a:endParaRPr/>
          </a:p>
          <a:p>
            <a:pPr marL="228600" lvl="0" indent="-201930" algn="l" rtl="0">
              <a:lnSpc>
                <a:spcPct val="90000"/>
              </a:lnSpc>
              <a:spcBef>
                <a:spcPts val="1000"/>
              </a:spcBef>
              <a:spcAft>
                <a:spcPts val="1800"/>
              </a:spcAft>
              <a:buClr>
                <a:srgbClr val="000000"/>
              </a:buClr>
              <a:buSzPct val="100000"/>
              <a:buChar char="•"/>
            </a:pPr>
            <a:r>
              <a:rPr lang="en-US" b="0" i="0">
                <a:solidFill>
                  <a:srgbClr val="000000"/>
                </a:solidFill>
                <a:latin typeface="verdana"/>
                <a:ea typeface="verdana"/>
                <a:cs typeface="verdana"/>
                <a:sym typeface="verdana"/>
              </a:rPr>
              <a:t>However, it can get pretty close by monitoring the behavior of banks and households and adjusting monetary policy to reflect changes in banks' preferences for excess reserves or households' preferences for currency.</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53"/>
          <p:cNvSpPr txBox="1">
            <a:spLocks noGrp="1"/>
          </p:cNvSpPr>
          <p:nvPr>
            <p:ph type="title"/>
          </p:nvPr>
        </p:nvSpPr>
        <p:spPr>
          <a:xfrm>
            <a:off x="342900" y="1069848"/>
            <a:ext cx="61722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66666"/>
              <a:buFont typeface="Calibri"/>
              <a:buNone/>
            </a:pPr>
            <a:r>
              <a:rPr lang="en-US" sz="3600" b="1" dirty="0"/>
              <a:t>Period of Ample Reserves: Creative Monetary Policy</a:t>
            </a:r>
            <a:endParaRPr sz="3600" dirty="0"/>
          </a:p>
        </p:txBody>
      </p:sp>
      <p:pic>
        <p:nvPicPr>
          <p:cNvPr id="443" name="Google Shape;443;p53"/>
          <p:cNvPicPr preferRelativeResize="0"/>
          <p:nvPr/>
        </p:nvPicPr>
        <p:blipFill rotWithShape="1">
          <a:blip r:embed="rId3">
            <a:alphaModFix/>
          </a:blip>
          <a:srcRect/>
          <a:stretch/>
        </p:blipFill>
        <p:spPr>
          <a:xfrm>
            <a:off x="1" y="2777553"/>
            <a:ext cx="9143999" cy="226304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dirty="0"/>
              <a:t> Objectives</a:t>
            </a:r>
            <a:endParaRPr sz="5500" b="1" dirty="0"/>
          </a:p>
        </p:txBody>
      </p:sp>
      <p:sp>
        <p:nvSpPr>
          <p:cNvPr id="87" name="Google Shape;87;p18"/>
          <p:cNvSpPr txBox="1">
            <a:spLocks noGrp="1"/>
          </p:cNvSpPr>
          <p:nvPr>
            <p:ph type="body" idx="4294967295"/>
          </p:nvPr>
        </p:nvSpPr>
        <p:spPr>
          <a:xfrm>
            <a:off x="457200" y="2377441"/>
            <a:ext cx="8229600" cy="417576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a:t>State important macro formulas</a:t>
            </a:r>
            <a:endParaRPr/>
          </a:p>
          <a:p>
            <a:pPr marL="342900" lvl="0" indent="-342900" algn="l" rtl="0">
              <a:spcBef>
                <a:spcPts val="0"/>
              </a:spcBef>
              <a:spcAft>
                <a:spcPts val="0"/>
              </a:spcAft>
              <a:buClr>
                <a:schemeClr val="dk1"/>
              </a:buClr>
              <a:buSzPts val="2800"/>
              <a:buChar char="•"/>
            </a:pPr>
            <a:r>
              <a:rPr lang="en-US"/>
              <a:t>Apply fundamentals to analyze the loanable market and AD/AS macroeconomy </a:t>
            </a:r>
            <a:endParaRPr/>
          </a:p>
          <a:p>
            <a:pPr marL="342900" lvl="0" indent="-342900" algn="l" rtl="0">
              <a:spcBef>
                <a:spcPts val="0"/>
              </a:spcBef>
              <a:spcAft>
                <a:spcPts val="0"/>
              </a:spcAft>
              <a:buSzPts val="2800"/>
              <a:buChar char="•"/>
            </a:pPr>
            <a:r>
              <a:rPr lang="en-US"/>
              <a:t>Investigate the direct impact of changes in monetary policy on real output, real income, and price levels </a:t>
            </a:r>
            <a:endParaRPr/>
          </a:p>
          <a:p>
            <a:pPr marL="342900" lvl="0" indent="-342900" algn="l" rtl="0">
              <a:spcBef>
                <a:spcPts val="0"/>
              </a:spcBef>
              <a:spcAft>
                <a:spcPts val="0"/>
              </a:spcAft>
              <a:buSzPts val="2800"/>
              <a:buChar char="•"/>
            </a:pPr>
            <a:r>
              <a:rPr lang="en-US"/>
              <a:t>Analyze the secondary effects of these changes on interest rates and foreign currency exchange rates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7">
                                            <p:txEl>
                                              <p:pRg st="0" end="0"/>
                                            </p:txEl>
                                          </p:spTgt>
                                        </p:tgtEl>
                                        <p:attrNameLst>
                                          <p:attrName>style.visibility</p:attrName>
                                        </p:attrNameLst>
                                      </p:cBhvr>
                                      <p:to>
                                        <p:strVal val="visible"/>
                                      </p:to>
                                    </p:set>
                                    <p:anim calcmode="lin" valueType="num">
                                      <p:cBhvr additive="base">
                                        <p:cTn id="7" dur="500"/>
                                        <p:tgtEl>
                                          <p:spTgt spid="8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7">
                                            <p:txEl>
                                              <p:pRg st="1" end="1"/>
                                            </p:txEl>
                                          </p:spTgt>
                                        </p:tgtEl>
                                        <p:attrNameLst>
                                          <p:attrName>style.visibility</p:attrName>
                                        </p:attrNameLst>
                                      </p:cBhvr>
                                      <p:to>
                                        <p:strVal val="visible"/>
                                      </p:to>
                                    </p:set>
                                    <p:anim calcmode="lin" valueType="num">
                                      <p:cBhvr additive="base">
                                        <p:cTn id="12" dur="500"/>
                                        <p:tgtEl>
                                          <p:spTgt spid="8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7">
                                            <p:txEl>
                                              <p:pRg st="2" end="2"/>
                                            </p:txEl>
                                          </p:spTgt>
                                        </p:tgtEl>
                                        <p:attrNameLst>
                                          <p:attrName>style.visibility</p:attrName>
                                        </p:attrNameLst>
                                      </p:cBhvr>
                                      <p:to>
                                        <p:strVal val="visible"/>
                                      </p:to>
                                    </p:set>
                                    <p:anim calcmode="lin" valueType="num">
                                      <p:cBhvr additive="base">
                                        <p:cTn id="17" dur="500"/>
                                        <p:tgtEl>
                                          <p:spTgt spid="8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7">
                                            <p:txEl>
                                              <p:pRg st="3" end="3"/>
                                            </p:txEl>
                                          </p:spTgt>
                                        </p:tgtEl>
                                        <p:attrNameLst>
                                          <p:attrName>style.visibility</p:attrName>
                                        </p:attrNameLst>
                                      </p:cBhvr>
                                      <p:to>
                                        <p:strVal val="visible"/>
                                      </p:to>
                                    </p:set>
                                    <p:anim calcmode="lin" valueType="num">
                                      <p:cBhvr additive="base">
                                        <p:cTn id="22" dur="500"/>
                                        <p:tgtEl>
                                          <p:spTgt spid="8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54"/>
          <p:cNvSpPr txBox="1">
            <a:spLocks noGrp="1"/>
          </p:cNvSpPr>
          <p:nvPr>
            <p:ph type="title"/>
          </p:nvPr>
        </p:nvSpPr>
        <p:spPr>
          <a:xfrm>
            <a:off x="2757412" y="681616"/>
            <a:ext cx="5915100" cy="132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400" b="1" dirty="0"/>
              <a:t>Leveraging</a:t>
            </a:r>
            <a:endParaRPr sz="4400" dirty="0"/>
          </a:p>
        </p:txBody>
      </p:sp>
      <p:sp>
        <p:nvSpPr>
          <p:cNvPr id="449" name="Google Shape;449;p54"/>
          <p:cNvSpPr txBox="1">
            <a:spLocks noGrp="1"/>
          </p:cNvSpPr>
          <p:nvPr>
            <p:ph type="body" idx="1"/>
          </p:nvPr>
        </p:nvSpPr>
        <p:spPr>
          <a:xfrm>
            <a:off x="471488" y="1826684"/>
            <a:ext cx="5915100" cy="434970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rgbClr val="000000"/>
              </a:buClr>
              <a:buSzPts val="2800"/>
              <a:buChar char="•"/>
            </a:pPr>
            <a:r>
              <a:rPr lang="en-US" b="0" i="0">
                <a:solidFill>
                  <a:srgbClr val="000000"/>
                </a:solidFill>
                <a:latin typeface="verdana"/>
                <a:ea typeface="verdana"/>
                <a:cs typeface="verdana"/>
                <a:sym typeface="verdana"/>
              </a:rPr>
              <a:t>Within any balance sheet, the total value of all accounts on the left-hand side (the assets) must equal the total value of all accounts on the right-hand side (the liabilities) of the bank’s balance sheet.</a:t>
            </a:r>
            <a:endParaRPr/>
          </a:p>
          <a:p>
            <a:pPr marL="228600" lvl="0" indent="-228600" algn="l" rtl="0">
              <a:lnSpc>
                <a:spcPct val="90000"/>
              </a:lnSpc>
              <a:spcBef>
                <a:spcPts val="1000"/>
              </a:spcBef>
              <a:spcAft>
                <a:spcPts val="1800"/>
              </a:spcAft>
              <a:buClr>
                <a:srgbClr val="000000"/>
              </a:buClr>
              <a:buSzPts val="2800"/>
              <a:buChar char="•"/>
            </a:pPr>
            <a:r>
              <a:rPr lang="en-US" b="0" i="0">
                <a:solidFill>
                  <a:srgbClr val="000000"/>
                </a:solidFill>
                <a:latin typeface="verdana"/>
                <a:ea typeface="verdana"/>
                <a:cs typeface="verdana"/>
                <a:sym typeface="verdana"/>
              </a:rPr>
              <a:t>The original leverage ratio equals the sum of the original assets divided by the original amount of capital:</a:t>
            </a:r>
            <a:endParaRPr/>
          </a:p>
        </p:txBody>
      </p:sp>
      <p:pic>
        <p:nvPicPr>
          <p:cNvPr id="450" name="Google Shape;450;p54"/>
          <p:cNvPicPr preferRelativeResize="0"/>
          <p:nvPr/>
        </p:nvPicPr>
        <p:blipFill rotWithShape="1">
          <a:blip r:embed="rId3">
            <a:alphaModFix/>
          </a:blip>
          <a:srcRect/>
          <a:stretch/>
        </p:blipFill>
        <p:spPr>
          <a:xfrm>
            <a:off x="2139213" y="5798775"/>
            <a:ext cx="4865573" cy="69304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5"/>
          <p:cNvSpPr txBox="1">
            <a:spLocks noGrp="1"/>
          </p:cNvSpPr>
          <p:nvPr>
            <p:ph type="title"/>
          </p:nvPr>
        </p:nvSpPr>
        <p:spPr>
          <a:xfrm>
            <a:off x="457200" y="1337310"/>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4800" dirty="0"/>
              <a:t>Teaching and Learning Strategies</a:t>
            </a:r>
            <a:endParaRPr sz="4800" dirty="0"/>
          </a:p>
        </p:txBody>
      </p:sp>
      <p:sp>
        <p:nvSpPr>
          <p:cNvPr id="457" name="Google Shape;457;p55"/>
          <p:cNvSpPr txBox="1">
            <a:spLocks noGrp="1"/>
          </p:cNvSpPr>
          <p:nvPr>
            <p:ph type="body" idx="1"/>
          </p:nvPr>
        </p:nvSpPr>
        <p:spPr>
          <a:xfrm>
            <a:off x="457200" y="2910901"/>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1800"/>
              </a:spcAft>
              <a:buNone/>
            </a:pPr>
            <a:r>
              <a:rPr lang="en-US" sz="3200" dirty="0"/>
              <a:t>Shift students from looking at their clothes to applying their economic knowledge and using their skills to describe the how their shoes got on their feet.</a:t>
            </a:r>
            <a:endParaRPr sz="32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6"/>
          <p:cNvSpPr txBox="1">
            <a:spLocks noGrp="1"/>
          </p:cNvSpPr>
          <p:nvPr>
            <p:ph type="title"/>
          </p:nvPr>
        </p:nvSpPr>
        <p:spPr>
          <a:xfrm>
            <a:off x="327950" y="4414673"/>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Imports/Exports</a:t>
            </a:r>
            <a:endParaRPr/>
          </a:p>
        </p:txBody>
      </p:sp>
      <p:sp>
        <p:nvSpPr>
          <p:cNvPr id="464" name="Google Shape;464;p56"/>
          <p:cNvSpPr txBox="1">
            <a:spLocks noGrp="1"/>
          </p:cNvSpPr>
          <p:nvPr>
            <p:ph type="body" idx="1"/>
          </p:nvPr>
        </p:nvSpPr>
        <p:spPr>
          <a:xfrm>
            <a:off x="457200" y="1600200"/>
            <a:ext cx="4038600" cy="4526100"/>
          </a:xfrm>
          <a:prstGeom prst="rect">
            <a:avLst/>
          </a:prstGeom>
        </p:spPr>
        <p:txBody>
          <a:bodyPr spcFirstLastPara="1" wrap="square" lIns="91425" tIns="45700" rIns="91425" bIns="45700" anchor="t" anchorCtr="0">
            <a:noAutofit/>
          </a:bodyPr>
          <a:lstStyle/>
          <a:p>
            <a:pPr marL="0" lvl="0" indent="0" algn="l" rtl="0">
              <a:spcBef>
                <a:spcPts val="0"/>
              </a:spcBef>
              <a:spcAft>
                <a:spcPts val="1800"/>
              </a:spcAft>
              <a:buNone/>
            </a:pPr>
            <a:r>
              <a:rPr lang="en-US"/>
              <a:t>Goods and services produced in other countries but purchased by U.S. consumers or businesses are </a:t>
            </a:r>
            <a:r>
              <a:rPr lang="en-US" sz="3000" u="sng">
                <a:solidFill>
                  <a:srgbClr val="FF0000"/>
                </a:solidFill>
              </a:rPr>
              <a:t>IMPORTS</a:t>
            </a:r>
            <a:r>
              <a:rPr lang="en-US"/>
              <a:t>.</a:t>
            </a:r>
            <a:endParaRPr/>
          </a:p>
        </p:txBody>
      </p:sp>
      <p:sp>
        <p:nvSpPr>
          <p:cNvPr id="465" name="Google Shape;465;p56"/>
          <p:cNvSpPr txBox="1">
            <a:spLocks noGrp="1"/>
          </p:cNvSpPr>
          <p:nvPr>
            <p:ph type="body" idx="2"/>
          </p:nvPr>
        </p:nvSpPr>
        <p:spPr>
          <a:xfrm>
            <a:off x="4648200" y="1600200"/>
            <a:ext cx="4038600" cy="4526100"/>
          </a:xfrm>
          <a:prstGeom prst="rect">
            <a:avLst/>
          </a:prstGeom>
        </p:spPr>
        <p:txBody>
          <a:bodyPr spcFirstLastPara="1" wrap="square" lIns="91425" tIns="45700" rIns="91425" bIns="45700" anchor="t" anchorCtr="0">
            <a:noAutofit/>
          </a:bodyPr>
          <a:lstStyle/>
          <a:p>
            <a:pPr marL="0" lvl="0" indent="0" algn="l" rtl="0">
              <a:spcBef>
                <a:spcPts val="0"/>
              </a:spcBef>
              <a:spcAft>
                <a:spcPts val="1800"/>
              </a:spcAft>
              <a:buClr>
                <a:schemeClr val="dk1"/>
              </a:buClr>
              <a:buSzPts val="1100"/>
              <a:buFont typeface="Arial"/>
              <a:buNone/>
            </a:pPr>
            <a:r>
              <a:rPr lang="en-US"/>
              <a:t>Goods and services produced in U.S. but purchased by consumers or businesses in other countries are </a:t>
            </a:r>
            <a:r>
              <a:rPr lang="en-US" sz="3000" u="sng">
                <a:solidFill>
                  <a:srgbClr val="FF0000"/>
                </a:solidFill>
              </a:rPr>
              <a:t>EXPORTS</a:t>
            </a:r>
            <a:endParaRPr/>
          </a:p>
        </p:txBody>
      </p:sp>
      <p:sp>
        <p:nvSpPr>
          <p:cNvPr id="466" name="Google Shape;466;p56"/>
          <p:cNvSpPr txBox="1"/>
          <p:nvPr/>
        </p:nvSpPr>
        <p:spPr>
          <a:xfrm>
            <a:off x="2600650" y="222125"/>
            <a:ext cx="4038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800" b="1">
                <a:solidFill>
                  <a:schemeClr val="dk2"/>
                </a:solidFill>
                <a:latin typeface="Calibri"/>
                <a:ea typeface="Calibri"/>
                <a:cs typeface="Calibri"/>
                <a:sym typeface="Calibri"/>
              </a:rPr>
              <a:t>The Difference</a:t>
            </a:r>
            <a:endParaRPr sz="4800" b="1">
              <a:solidFill>
                <a:schemeClr val="dk2"/>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57"/>
          <p:cNvSpPr txBox="1">
            <a:spLocks noGrp="1"/>
          </p:cNvSpPr>
          <p:nvPr>
            <p:ph type="title"/>
          </p:nvPr>
        </p:nvSpPr>
        <p:spPr>
          <a:xfrm>
            <a:off x="1303800" y="798100"/>
            <a:ext cx="7030500" cy="1332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200"/>
              <a:t>Things you should know how to do as you prepare for the “real world”...</a:t>
            </a:r>
            <a:endParaRPr sz="3200"/>
          </a:p>
        </p:txBody>
      </p:sp>
      <p:graphicFrame>
        <p:nvGraphicFramePr>
          <p:cNvPr id="472" name="Google Shape;472;p57"/>
          <p:cNvGraphicFramePr/>
          <p:nvPr/>
        </p:nvGraphicFramePr>
        <p:xfrm>
          <a:off x="420952" y="1916584"/>
          <a:ext cx="8517050" cy="2296511"/>
        </p:xfrm>
        <a:graphic>
          <a:graphicData uri="http://schemas.openxmlformats.org/drawingml/2006/table">
            <a:tbl>
              <a:tblPr>
                <a:noFill/>
                <a:tableStyleId>{56617F2B-12D6-4601-A72B-BCF55BC9CAD7}</a:tableStyleId>
              </a:tblPr>
              <a:tblGrid>
                <a:gridCol w="8517050">
                  <a:extLst>
                    <a:ext uri="{9D8B030D-6E8A-4147-A177-3AD203B41FA5}">
                      <a16:colId xmlns:a16="http://schemas.microsoft.com/office/drawing/2014/main" val="20000"/>
                    </a:ext>
                  </a:extLst>
                </a:gridCol>
              </a:tblGrid>
              <a:tr h="650225">
                <a:tc>
                  <a:txBody>
                    <a:bodyPr/>
                    <a:lstStyle/>
                    <a:p>
                      <a:pPr marL="0" lvl="0" indent="0" algn="l" rtl="0">
                        <a:lnSpc>
                          <a:spcPct val="115000"/>
                        </a:lnSpc>
                        <a:spcBef>
                          <a:spcPts val="1600"/>
                        </a:spcBef>
                        <a:spcAft>
                          <a:spcPts val="1600"/>
                        </a:spcAft>
                        <a:buNone/>
                      </a:pPr>
                      <a:r>
                        <a:rPr lang="en-US" sz="1900" b="1"/>
                        <a:t>1. Explain the relationship between net exports and net capital outflows.</a:t>
                      </a:r>
                      <a:endParaRPr sz="1900" b="1"/>
                    </a:p>
                  </a:txBody>
                  <a:tcPr marL="68575" marR="68575" marT="12700" marB="12700"/>
                </a:tc>
                <a:extLst>
                  <a:ext uri="{0D108BD9-81ED-4DB2-BD59-A6C34878D82A}">
                    <a16:rowId xmlns:a16="http://schemas.microsoft.com/office/drawing/2014/main" val="10000"/>
                  </a:ext>
                </a:extLst>
              </a:tr>
              <a:tr h="650225">
                <a:tc>
                  <a:txBody>
                    <a:bodyPr/>
                    <a:lstStyle/>
                    <a:p>
                      <a:pPr marL="0" lvl="0" indent="0" algn="l" rtl="0">
                        <a:lnSpc>
                          <a:spcPct val="115000"/>
                        </a:lnSpc>
                        <a:spcBef>
                          <a:spcPts val="1600"/>
                        </a:spcBef>
                        <a:spcAft>
                          <a:spcPts val="1600"/>
                        </a:spcAft>
                        <a:buNone/>
                      </a:pPr>
                      <a:r>
                        <a:rPr lang="en-US" sz="1900" b="1"/>
                        <a:t>2. Establish links between saving, investment, and international flows.</a:t>
                      </a:r>
                      <a:endParaRPr sz="1900" b="1"/>
                    </a:p>
                  </a:txBody>
                  <a:tcPr marL="68575" marR="68575" marT="12700" marB="12700"/>
                </a:tc>
                <a:extLst>
                  <a:ext uri="{0D108BD9-81ED-4DB2-BD59-A6C34878D82A}">
                    <a16:rowId xmlns:a16="http://schemas.microsoft.com/office/drawing/2014/main" val="10001"/>
                  </a:ext>
                </a:extLst>
              </a:tr>
              <a:tr h="650225">
                <a:tc>
                  <a:txBody>
                    <a:bodyPr/>
                    <a:lstStyle/>
                    <a:p>
                      <a:pPr marL="0" lvl="0" indent="0" algn="l" rtl="0">
                        <a:lnSpc>
                          <a:spcPct val="115000"/>
                        </a:lnSpc>
                        <a:spcBef>
                          <a:spcPts val="1600"/>
                        </a:spcBef>
                        <a:spcAft>
                          <a:spcPts val="1600"/>
                        </a:spcAft>
                        <a:buNone/>
                      </a:pPr>
                      <a:r>
                        <a:rPr lang="en-US" sz="1900" b="1"/>
                        <a:t>3. Define the exchange rate, and identify the one consistent with purchasing-power parity.</a:t>
                      </a:r>
                      <a:br>
                        <a:rPr lang="en-US" sz="1900" b="1"/>
                      </a:br>
                      <a:endParaRPr sz="1900" b="1"/>
                    </a:p>
                  </a:txBody>
                  <a:tcPr marL="68575" marR="68575" marT="12700" marB="12700"/>
                </a:tc>
                <a:extLst>
                  <a:ext uri="{0D108BD9-81ED-4DB2-BD59-A6C34878D82A}">
                    <a16:rowId xmlns:a16="http://schemas.microsoft.com/office/drawing/2014/main" val="10002"/>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58"/>
          <p:cNvSpPr txBox="1">
            <a:spLocks noGrp="1"/>
          </p:cNvSpPr>
          <p:nvPr>
            <p:ph type="title"/>
          </p:nvPr>
        </p:nvSpPr>
        <p:spPr>
          <a:xfrm>
            <a:off x="499075" y="1402759"/>
            <a:ext cx="7886700" cy="1325100"/>
          </a:xfrm>
          <a:prstGeom prst="rect">
            <a:avLst/>
          </a:prstGeom>
        </p:spPr>
        <p:txBody>
          <a:bodyPr spcFirstLastPara="1" wrap="square" lIns="91425" tIns="45700" rIns="91425" bIns="45700" anchor="ctr" anchorCtr="0">
            <a:noAutofit/>
          </a:bodyPr>
          <a:lstStyle/>
          <a:p>
            <a:pPr marL="50800" lvl="0" algn="l" rtl="0">
              <a:lnSpc>
                <a:spcPct val="115000"/>
              </a:lnSpc>
              <a:spcBef>
                <a:spcPts val="1200"/>
              </a:spcBef>
              <a:spcAft>
                <a:spcPts val="0"/>
              </a:spcAft>
              <a:buSzPts val="2800"/>
            </a:pPr>
            <a:r>
              <a:rPr lang="en-US" sz="2800" dirty="0"/>
              <a:t>Relationship between net exports and net capital outflows</a:t>
            </a:r>
            <a:endParaRPr dirty="0"/>
          </a:p>
        </p:txBody>
      </p:sp>
      <p:sp>
        <p:nvSpPr>
          <p:cNvPr id="478" name="Google Shape;478;p58"/>
          <p:cNvSpPr txBox="1">
            <a:spLocks noGrp="1"/>
          </p:cNvSpPr>
          <p:nvPr>
            <p:ph type="body" idx="1"/>
          </p:nvPr>
        </p:nvSpPr>
        <p:spPr>
          <a:xfrm>
            <a:off x="628650" y="2557834"/>
            <a:ext cx="7886700" cy="43497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endParaRPr/>
          </a:p>
          <a:p>
            <a:pPr marL="914400" lvl="0" indent="-342900" algn="l" rtl="0">
              <a:spcBef>
                <a:spcPts val="1200"/>
              </a:spcBef>
              <a:spcAft>
                <a:spcPts val="0"/>
              </a:spcAft>
              <a:buSzPts val="1800"/>
              <a:buAutoNum type="alphaUcPeriod"/>
            </a:pPr>
            <a:r>
              <a:rPr lang="en-US"/>
              <a:t>Define net exports of goods and services.</a:t>
            </a:r>
            <a:endParaRPr/>
          </a:p>
          <a:p>
            <a:pPr marL="914400" lvl="0" indent="-342900" algn="l" rtl="0">
              <a:spcBef>
                <a:spcPts val="0"/>
              </a:spcBef>
              <a:spcAft>
                <a:spcPts val="0"/>
              </a:spcAft>
              <a:buSzPts val="1800"/>
              <a:buAutoNum type="alphaUcPeriod"/>
            </a:pPr>
            <a:r>
              <a:rPr lang="en-US"/>
              <a:t>Define net capital flows of assets.</a:t>
            </a:r>
            <a:endParaRPr/>
          </a:p>
          <a:p>
            <a:pPr marL="914400" lvl="0" indent="-342900" algn="l" rtl="0">
              <a:spcBef>
                <a:spcPts val="0"/>
              </a:spcBef>
              <a:spcAft>
                <a:spcPts val="0"/>
              </a:spcAft>
              <a:buSzPts val="1800"/>
              <a:buAutoNum type="alphaUcPeriod"/>
            </a:pPr>
            <a:r>
              <a:rPr lang="en-US"/>
              <a:t>Establish a link between the two.</a:t>
            </a:r>
            <a:endParaRPr/>
          </a:p>
          <a:p>
            <a:pPr marL="914400" lvl="0" indent="-342900" algn="l" rtl="0">
              <a:spcBef>
                <a:spcPts val="0"/>
              </a:spcBef>
              <a:spcAft>
                <a:spcPts val="0"/>
              </a:spcAft>
              <a:buSzPts val="1800"/>
              <a:buAutoNum type="alphaUcPeriod"/>
            </a:pPr>
            <a:r>
              <a:rPr lang="en-US"/>
              <a:t>Evaluate how this link impacts the health and wealth of the macroeconomy.</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59"/>
          <p:cNvSpPr txBox="1">
            <a:spLocks noGrp="1"/>
          </p:cNvSpPr>
          <p:nvPr>
            <p:ph type="title"/>
          </p:nvPr>
        </p:nvSpPr>
        <p:spPr>
          <a:xfrm>
            <a:off x="397275" y="1374984"/>
            <a:ext cx="7886700" cy="132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300" u="sng"/>
              <a:t>Recall</a:t>
            </a:r>
            <a:r>
              <a:rPr lang="en-US" sz="3300"/>
              <a:t> net exports in the GDP equation. </a:t>
            </a:r>
            <a:r>
              <a:rPr lang="en-US" sz="3300" u="sng"/>
              <a:t>Identify </a:t>
            </a:r>
            <a:r>
              <a:rPr lang="en-US" sz="3300"/>
              <a:t>the correct definition of net exports.</a:t>
            </a:r>
            <a:endParaRPr sz="3300"/>
          </a:p>
        </p:txBody>
      </p:sp>
      <p:sp>
        <p:nvSpPr>
          <p:cNvPr id="484" name="Google Shape;484;p59"/>
          <p:cNvSpPr txBox="1">
            <a:spLocks noGrp="1"/>
          </p:cNvSpPr>
          <p:nvPr>
            <p:ph type="body" idx="1"/>
          </p:nvPr>
        </p:nvSpPr>
        <p:spPr>
          <a:xfrm>
            <a:off x="258050" y="2881775"/>
            <a:ext cx="8836200" cy="4349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Choose which represents net exports in the GDP equation:</a:t>
            </a:r>
            <a:endParaRPr/>
          </a:p>
          <a:p>
            <a:pPr marL="457200" lvl="0" indent="-381000" algn="l" rtl="0">
              <a:lnSpc>
                <a:spcPct val="115000"/>
              </a:lnSpc>
              <a:spcBef>
                <a:spcPts val="1800"/>
              </a:spcBef>
              <a:spcAft>
                <a:spcPts val="0"/>
              </a:spcAft>
              <a:buSzPts val="2400"/>
              <a:buAutoNum type="arabicPeriod"/>
            </a:pPr>
            <a:r>
              <a:rPr lang="en-US" sz="2400">
                <a:latin typeface="Arial"/>
                <a:ea typeface="Arial"/>
                <a:cs typeface="Arial"/>
                <a:sym typeface="Arial"/>
              </a:rPr>
              <a:t>The purchase of foreign assets by domestic residents minus the purchase of domestic assets by foreigners.</a:t>
            </a:r>
            <a:endParaRPr sz="2400">
              <a:latin typeface="Arial"/>
              <a:ea typeface="Arial"/>
              <a:cs typeface="Arial"/>
              <a:sym typeface="Arial"/>
            </a:endParaRPr>
          </a:p>
          <a:p>
            <a:pPr marL="457200" lvl="0" indent="-381000" algn="l" rtl="0">
              <a:spcBef>
                <a:spcPts val="0"/>
              </a:spcBef>
              <a:spcAft>
                <a:spcPts val="0"/>
              </a:spcAft>
              <a:buSzPts val="2400"/>
              <a:buAutoNum type="arabicPeriod"/>
            </a:pPr>
            <a:r>
              <a:rPr lang="en-US" sz="2400">
                <a:latin typeface="Arial"/>
                <a:ea typeface="Arial"/>
                <a:cs typeface="Arial"/>
                <a:sym typeface="Arial"/>
              </a:rPr>
              <a:t>The purchase of domestic assets by foreigners minus the purchase of foreign assets by domestic residents.</a:t>
            </a:r>
            <a:endParaRPr sz="2400">
              <a:latin typeface="Arial"/>
              <a:ea typeface="Arial"/>
              <a:cs typeface="Arial"/>
              <a:sym typeface="Arial"/>
            </a:endParaRPr>
          </a:p>
          <a:p>
            <a:pPr marL="457200" lvl="0" indent="-381000" algn="l" rtl="0">
              <a:spcBef>
                <a:spcPts val="0"/>
              </a:spcBef>
              <a:spcAft>
                <a:spcPts val="0"/>
              </a:spcAft>
              <a:buSzPts val="2400"/>
              <a:buAutoNum type="arabicPeriod"/>
            </a:pPr>
            <a:r>
              <a:rPr lang="en-US" sz="2400"/>
              <a:t>Export of goods and services less imports.</a:t>
            </a:r>
            <a:endParaRPr sz="2400"/>
          </a:p>
          <a:p>
            <a:pPr marL="457200" lvl="0" indent="-381000" algn="l" rtl="0">
              <a:spcBef>
                <a:spcPts val="0"/>
              </a:spcBef>
              <a:spcAft>
                <a:spcPts val="0"/>
              </a:spcAft>
              <a:buSzPts val="2400"/>
              <a:buAutoNum type="arabicPeriod"/>
            </a:pPr>
            <a:r>
              <a:rPr lang="en-US" sz="2400"/>
              <a:t>Imports of goods and services less exports.</a:t>
            </a:r>
            <a:endParaRPr sz="2400"/>
          </a:p>
        </p:txBody>
      </p:sp>
      <p:pic>
        <p:nvPicPr>
          <p:cNvPr id="485" name="Google Shape;485;p59"/>
          <p:cNvPicPr preferRelativeResize="0"/>
          <p:nvPr/>
        </p:nvPicPr>
        <p:blipFill>
          <a:blip r:embed="rId3">
            <a:alphaModFix/>
          </a:blip>
          <a:stretch>
            <a:fillRect/>
          </a:stretch>
        </p:blipFill>
        <p:spPr>
          <a:xfrm>
            <a:off x="7592425" y="4934633"/>
            <a:ext cx="1212225" cy="1212225"/>
          </a:xfrm>
          <a:prstGeom prst="rect">
            <a:avLst/>
          </a:prstGeom>
          <a:noFill/>
          <a:ln>
            <a:noFill/>
          </a:ln>
        </p:spPr>
      </p:pic>
      <p:pic>
        <p:nvPicPr>
          <p:cNvPr id="486" name="Google Shape;486;p59">
            <a:hlinkClick r:id="rId4"/>
          </p:cNvPr>
          <p:cNvPicPr preferRelativeResize="0"/>
          <p:nvPr/>
        </p:nvPicPr>
        <p:blipFill>
          <a:blip r:embed="rId5">
            <a:alphaModFix/>
          </a:blip>
          <a:stretch>
            <a:fillRect/>
          </a:stretch>
        </p:blipFill>
        <p:spPr>
          <a:xfrm>
            <a:off x="0" y="5905500"/>
            <a:ext cx="9144000" cy="714375"/>
          </a:xfrm>
          <a:prstGeom prst="rect">
            <a:avLst/>
          </a:prstGeom>
          <a:noFill/>
          <a:ln>
            <a:noFill/>
          </a:ln>
        </p:spPr>
      </p:pic>
      <p:sp>
        <p:nvSpPr>
          <p:cNvPr id="487" name="Google Shape;487;p59">
            <a:hlinkClick r:id="rId6"/>
          </p:cNvPr>
          <p:cNvSpPr/>
          <p:nvPr/>
        </p:nvSpPr>
        <p:spPr>
          <a:xfrm>
            <a:off x="0" y="6942667"/>
            <a:ext cx="12600" cy="1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60"/>
          <p:cNvSpPr txBox="1">
            <a:spLocks noGrp="1"/>
          </p:cNvSpPr>
          <p:nvPr>
            <p:ph type="title"/>
          </p:nvPr>
        </p:nvSpPr>
        <p:spPr>
          <a:xfrm>
            <a:off x="489825" y="1078809"/>
            <a:ext cx="7886700" cy="132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400" dirty="0"/>
              <a:t>What are net exports in the GDP equation?</a:t>
            </a:r>
            <a:endParaRPr sz="4400" dirty="0"/>
          </a:p>
        </p:txBody>
      </p:sp>
      <p:sp>
        <p:nvSpPr>
          <p:cNvPr id="493" name="Google Shape;493;p60"/>
          <p:cNvSpPr txBox="1">
            <a:spLocks noGrp="1"/>
          </p:cNvSpPr>
          <p:nvPr>
            <p:ph type="body" idx="1"/>
          </p:nvPr>
        </p:nvSpPr>
        <p:spPr>
          <a:xfrm>
            <a:off x="248800" y="2567100"/>
            <a:ext cx="8836200" cy="4349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dirty="0"/>
              <a:t>Choose which represents net exports in the GDP equation:</a:t>
            </a:r>
            <a:endParaRPr sz="2400" dirty="0"/>
          </a:p>
          <a:p>
            <a:pPr marL="457200" lvl="0" indent="-381000" algn="l" rtl="0">
              <a:lnSpc>
                <a:spcPct val="115000"/>
              </a:lnSpc>
              <a:spcBef>
                <a:spcPts val="1800"/>
              </a:spcBef>
              <a:spcAft>
                <a:spcPts val="0"/>
              </a:spcAft>
              <a:buSzPts val="2400"/>
              <a:buAutoNum type="arabicPeriod"/>
            </a:pPr>
            <a:r>
              <a:rPr lang="en-US" sz="2400" dirty="0">
                <a:latin typeface="Arial"/>
                <a:ea typeface="Arial"/>
                <a:cs typeface="Arial"/>
                <a:sym typeface="Arial"/>
              </a:rPr>
              <a:t>The purchase of foreign assets by domestic residents minus the purchase of domestic assets by foreigners.</a:t>
            </a:r>
            <a:endParaRPr sz="2400" dirty="0">
              <a:latin typeface="Arial"/>
              <a:ea typeface="Arial"/>
              <a:cs typeface="Arial"/>
              <a:sym typeface="Arial"/>
            </a:endParaRPr>
          </a:p>
          <a:p>
            <a:pPr marL="457200" lvl="0" indent="-381000" algn="l" rtl="0">
              <a:spcBef>
                <a:spcPts val="0"/>
              </a:spcBef>
              <a:spcAft>
                <a:spcPts val="0"/>
              </a:spcAft>
              <a:buSzPts val="2400"/>
              <a:buAutoNum type="arabicPeriod"/>
            </a:pPr>
            <a:r>
              <a:rPr lang="en-US" sz="2400" dirty="0">
                <a:latin typeface="Arial"/>
                <a:ea typeface="Arial"/>
                <a:cs typeface="Arial"/>
                <a:sym typeface="Arial"/>
              </a:rPr>
              <a:t>The purchase of domestic assets by foreigners minus the purchase of foreign assets by domestic residents.</a:t>
            </a:r>
            <a:endParaRPr sz="2400" dirty="0">
              <a:latin typeface="Arial"/>
              <a:ea typeface="Arial"/>
              <a:cs typeface="Arial"/>
              <a:sym typeface="Arial"/>
            </a:endParaRPr>
          </a:p>
          <a:p>
            <a:pPr marL="457200" lvl="0" indent="-381000" algn="l" rtl="0">
              <a:spcBef>
                <a:spcPts val="0"/>
              </a:spcBef>
              <a:spcAft>
                <a:spcPts val="0"/>
              </a:spcAft>
              <a:buSzPts val="2400"/>
              <a:buAutoNum type="arabicPeriod"/>
            </a:pPr>
            <a:r>
              <a:rPr lang="en-US" sz="2400" dirty="0"/>
              <a:t>Exports of goods and services less imports.</a:t>
            </a:r>
            <a:endParaRPr sz="2400" dirty="0"/>
          </a:p>
          <a:p>
            <a:pPr marL="457200" lvl="0" indent="-381000" algn="l" rtl="0">
              <a:spcBef>
                <a:spcPts val="0"/>
              </a:spcBef>
              <a:spcAft>
                <a:spcPts val="0"/>
              </a:spcAft>
              <a:buSzPts val="2400"/>
              <a:buAutoNum type="arabicPeriod"/>
            </a:pPr>
            <a:r>
              <a:rPr lang="en-US" sz="2400" dirty="0"/>
              <a:t>Imports goods and services less exports.</a:t>
            </a:r>
            <a:endParaRPr sz="2400" dirty="0"/>
          </a:p>
        </p:txBody>
      </p:sp>
      <p:sp>
        <p:nvSpPr>
          <p:cNvPr id="494" name="Google Shape;494;p60"/>
          <p:cNvSpPr/>
          <p:nvPr/>
        </p:nvSpPr>
        <p:spPr>
          <a:xfrm>
            <a:off x="401325" y="4789170"/>
            <a:ext cx="7096755" cy="427680"/>
          </a:xfrm>
          <a:prstGeom prst="roundRect">
            <a:avLst>
              <a:gd name="adj" fmla="val 16667"/>
            </a:avLst>
          </a:prstGeom>
          <a:noFill/>
          <a:ln w="1143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1"/>
          <p:cNvSpPr txBox="1">
            <a:spLocks noGrp="1"/>
          </p:cNvSpPr>
          <p:nvPr>
            <p:ph type="title"/>
          </p:nvPr>
        </p:nvSpPr>
        <p:spPr>
          <a:xfrm>
            <a:off x="628650" y="1560084"/>
            <a:ext cx="7886700" cy="132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400" dirty="0"/>
              <a:t>Trade matters - key terms</a:t>
            </a:r>
            <a:endParaRPr sz="4400" dirty="0"/>
          </a:p>
        </p:txBody>
      </p:sp>
      <p:sp>
        <p:nvSpPr>
          <p:cNvPr id="500" name="Google Shape;500;p61"/>
          <p:cNvSpPr txBox="1">
            <a:spLocks noGrp="1"/>
          </p:cNvSpPr>
          <p:nvPr>
            <p:ph type="body" idx="1"/>
          </p:nvPr>
        </p:nvSpPr>
        <p:spPr>
          <a:xfrm>
            <a:off x="573125" y="3381534"/>
            <a:ext cx="7886700" cy="43497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Font typeface="Arial"/>
              <a:buChar char="•"/>
            </a:pPr>
            <a:r>
              <a:rPr lang="en-US" sz="2400" b="1" u="sng">
                <a:latin typeface="Arial"/>
                <a:ea typeface="Arial"/>
                <a:cs typeface="Arial"/>
                <a:sym typeface="Arial"/>
              </a:rPr>
              <a:t>Trade balance</a:t>
            </a:r>
            <a:r>
              <a:rPr lang="en-US" sz="2400" b="1">
                <a:latin typeface="Arial"/>
                <a:ea typeface="Arial"/>
                <a:cs typeface="Arial"/>
                <a:sym typeface="Arial"/>
              </a:rPr>
              <a:t> is the value of a nation’s exports of goods and services minus the value of its imports, also called net exports</a:t>
            </a:r>
            <a:r>
              <a:rPr lang="en-US" sz="2400">
                <a:latin typeface="Arial"/>
                <a:ea typeface="Arial"/>
                <a:cs typeface="Arial"/>
                <a:sym typeface="Arial"/>
              </a:rPr>
              <a:t>.</a:t>
            </a:r>
            <a:endParaRPr sz="2400">
              <a:latin typeface="Arial"/>
              <a:ea typeface="Arial"/>
              <a:cs typeface="Arial"/>
              <a:sym typeface="Arial"/>
            </a:endParaRPr>
          </a:p>
          <a:p>
            <a:pPr marL="914400" lvl="1" indent="-381000" algn="l" rtl="0">
              <a:spcBef>
                <a:spcPts val="0"/>
              </a:spcBef>
              <a:spcAft>
                <a:spcPts val="0"/>
              </a:spcAft>
              <a:buSzPts val="2400"/>
              <a:buFont typeface="Arial"/>
              <a:buChar char="–"/>
            </a:pPr>
            <a:r>
              <a:rPr lang="en-US" sz="2400" b="1">
                <a:latin typeface="Arial"/>
                <a:ea typeface="Arial"/>
                <a:cs typeface="Arial"/>
                <a:sym typeface="Arial"/>
              </a:rPr>
              <a:t>Trade deficit exi</a:t>
            </a:r>
            <a:r>
              <a:rPr lang="en-US" b="1">
                <a:latin typeface="Arial"/>
                <a:ea typeface="Arial"/>
                <a:cs typeface="Arial"/>
                <a:sym typeface="Arial"/>
              </a:rPr>
              <a:t>sts </a:t>
            </a:r>
            <a:r>
              <a:rPr lang="en-US" sz="2400">
                <a:latin typeface="Arial"/>
                <a:ea typeface="Arial"/>
                <a:cs typeface="Arial"/>
                <a:sym typeface="Arial"/>
              </a:rPr>
              <a:t>if imports exceed exports.</a:t>
            </a:r>
            <a:endParaRPr sz="2400">
              <a:latin typeface="Arial"/>
              <a:ea typeface="Arial"/>
              <a:cs typeface="Arial"/>
              <a:sym typeface="Arial"/>
            </a:endParaRPr>
          </a:p>
          <a:p>
            <a:pPr marL="914400" lvl="1" indent="-381000" algn="l" rtl="0">
              <a:spcBef>
                <a:spcPts val="0"/>
              </a:spcBef>
              <a:spcAft>
                <a:spcPts val="0"/>
              </a:spcAft>
              <a:buSzPts val="2400"/>
              <a:buFont typeface="Arial"/>
              <a:buChar char="–"/>
            </a:pPr>
            <a:r>
              <a:rPr lang="en-US" sz="2400" b="1">
                <a:latin typeface="Arial"/>
                <a:ea typeface="Arial"/>
                <a:cs typeface="Arial"/>
                <a:sym typeface="Arial"/>
              </a:rPr>
              <a:t>Trade surplus</a:t>
            </a:r>
            <a:r>
              <a:rPr lang="en-US" sz="2400">
                <a:latin typeface="Arial"/>
                <a:ea typeface="Arial"/>
                <a:cs typeface="Arial"/>
                <a:sym typeface="Arial"/>
              </a:rPr>
              <a:t> exists if exports exceed imports.</a:t>
            </a:r>
            <a:endParaRPr sz="2400">
              <a:latin typeface="Arial"/>
              <a:ea typeface="Arial"/>
              <a:cs typeface="Arial"/>
              <a:sym typeface="Arial"/>
            </a:endParaRPr>
          </a:p>
          <a:p>
            <a:pPr marL="914400" lvl="1" indent="-381000" algn="l" rtl="0">
              <a:spcBef>
                <a:spcPts val="0"/>
              </a:spcBef>
              <a:spcAft>
                <a:spcPts val="0"/>
              </a:spcAft>
              <a:buSzPts val="2400"/>
              <a:buFont typeface="Arial"/>
              <a:buChar char="–"/>
            </a:pPr>
            <a:r>
              <a:rPr lang="en-US" sz="2400" b="1">
                <a:latin typeface="Arial"/>
                <a:ea typeface="Arial"/>
                <a:cs typeface="Arial"/>
                <a:sym typeface="Arial"/>
              </a:rPr>
              <a:t>Balanced trade</a:t>
            </a:r>
            <a:r>
              <a:rPr lang="en-US" sz="2400">
                <a:latin typeface="Arial"/>
                <a:ea typeface="Arial"/>
                <a:cs typeface="Arial"/>
                <a:sym typeface="Arial"/>
              </a:rPr>
              <a:t> exi</a:t>
            </a:r>
            <a:r>
              <a:rPr lang="en-US">
                <a:latin typeface="Arial"/>
                <a:ea typeface="Arial"/>
                <a:cs typeface="Arial"/>
                <a:sym typeface="Arial"/>
              </a:rPr>
              <a:t>sts </a:t>
            </a:r>
            <a:r>
              <a:rPr lang="en-US" sz="2400">
                <a:latin typeface="Arial"/>
                <a:ea typeface="Arial"/>
                <a:cs typeface="Arial"/>
                <a:sym typeface="Arial"/>
              </a:rPr>
              <a:t>if they are equal.</a:t>
            </a:r>
            <a:endParaRPr sz="2400">
              <a:latin typeface="Arial"/>
              <a:ea typeface="Arial"/>
              <a:cs typeface="Arial"/>
              <a:sym typeface="Arial"/>
            </a:endParaRPr>
          </a:p>
          <a:p>
            <a:pPr marL="0" lvl="0" indent="0" algn="l" rtl="0">
              <a:spcBef>
                <a:spcPts val="1800"/>
              </a:spcBef>
              <a:spcAft>
                <a:spcPts val="1800"/>
              </a:spcAft>
              <a:buNone/>
            </a:pPr>
            <a:endParaRPr sz="2400">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62"/>
          <p:cNvSpPr txBox="1">
            <a:spLocks noGrp="1"/>
          </p:cNvSpPr>
          <p:nvPr>
            <p:ph type="title"/>
          </p:nvPr>
        </p:nvSpPr>
        <p:spPr>
          <a:xfrm>
            <a:off x="628650" y="810434"/>
            <a:ext cx="7886700" cy="132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Circle all factors that can influence net exports of goods and services</a:t>
            </a:r>
            <a:endParaRPr/>
          </a:p>
        </p:txBody>
      </p:sp>
      <p:sp>
        <p:nvSpPr>
          <p:cNvPr id="506" name="Google Shape;506;p62"/>
          <p:cNvSpPr txBox="1">
            <a:spLocks noGrp="1"/>
          </p:cNvSpPr>
          <p:nvPr>
            <p:ph type="body" idx="1"/>
          </p:nvPr>
        </p:nvSpPr>
        <p:spPr>
          <a:xfrm>
            <a:off x="551875" y="1922934"/>
            <a:ext cx="7886700" cy="4349700"/>
          </a:xfrm>
          <a:prstGeom prst="rect">
            <a:avLst/>
          </a:prstGeom>
        </p:spPr>
        <p:txBody>
          <a:bodyPr spcFirstLastPara="1" wrap="square" lIns="91425" tIns="45700" rIns="91425" bIns="45700" anchor="t" anchorCtr="0">
            <a:noAutofit/>
          </a:bodyPr>
          <a:lstStyle/>
          <a:p>
            <a:pPr marL="457200" lvl="0" indent="-368300" algn="l" rtl="0">
              <a:spcBef>
                <a:spcPts val="1000"/>
              </a:spcBef>
              <a:spcAft>
                <a:spcPts val="0"/>
              </a:spcAft>
              <a:buSzPts val="2200"/>
              <a:buAutoNum type="arabicPeriod"/>
            </a:pPr>
            <a:r>
              <a:rPr lang="en-US" sz="2200"/>
              <a:t>The tastes of U.S. consumers for domestic and foreign goods</a:t>
            </a:r>
            <a:endParaRPr sz="2200"/>
          </a:p>
          <a:p>
            <a:pPr marL="457200" lvl="0" indent="-368300" algn="l" rtl="0">
              <a:spcBef>
                <a:spcPts val="1800"/>
              </a:spcBef>
              <a:spcAft>
                <a:spcPts val="0"/>
              </a:spcAft>
              <a:buSzPts val="2200"/>
              <a:buAutoNum type="arabicPeriod"/>
            </a:pPr>
            <a:r>
              <a:rPr lang="en-US" sz="2200"/>
              <a:t>Relative price levels - the prices of domestic U.S. goods relative to foreign goods</a:t>
            </a:r>
            <a:endParaRPr sz="2200"/>
          </a:p>
          <a:p>
            <a:pPr marL="457200" lvl="0" indent="-368300" algn="l" rtl="0">
              <a:spcBef>
                <a:spcPts val="1800"/>
              </a:spcBef>
              <a:spcAft>
                <a:spcPts val="0"/>
              </a:spcAft>
              <a:buSzPts val="2200"/>
              <a:buAutoNum type="arabicPeriod"/>
            </a:pPr>
            <a:r>
              <a:rPr lang="en-US" sz="2200"/>
              <a:t>The incomes of U.S. consumers at home relative to abroad</a:t>
            </a:r>
            <a:endParaRPr sz="2200"/>
          </a:p>
          <a:p>
            <a:pPr marL="457200" lvl="0" indent="-368300" algn="l" rtl="0">
              <a:spcBef>
                <a:spcPts val="1800"/>
              </a:spcBef>
              <a:spcAft>
                <a:spcPts val="0"/>
              </a:spcAft>
              <a:buSzPts val="2200"/>
              <a:buAutoNum type="arabicPeriod"/>
            </a:pPr>
            <a:r>
              <a:rPr lang="en-US" sz="2200"/>
              <a:t>The cost of transporting goods from country to country</a:t>
            </a:r>
            <a:endParaRPr sz="2200"/>
          </a:p>
          <a:p>
            <a:pPr marL="457200" lvl="0" indent="-368300" algn="l" rtl="0">
              <a:spcBef>
                <a:spcPts val="1800"/>
              </a:spcBef>
              <a:spcAft>
                <a:spcPts val="0"/>
              </a:spcAft>
              <a:buSzPts val="2200"/>
              <a:buAutoNum type="arabicPeriod"/>
            </a:pPr>
            <a:r>
              <a:rPr lang="en-US" sz="2200"/>
              <a:t>Exchange rates (what it takes in U.S. currency to buy foreign currencies)</a:t>
            </a:r>
            <a:endParaRPr sz="2200"/>
          </a:p>
          <a:p>
            <a:pPr marL="457200" lvl="0" indent="-368300" algn="l" rtl="0">
              <a:spcBef>
                <a:spcPts val="1800"/>
              </a:spcBef>
              <a:spcAft>
                <a:spcPts val="0"/>
              </a:spcAft>
              <a:buSzPts val="2200"/>
              <a:buAutoNum type="arabicPeriod"/>
            </a:pPr>
            <a:r>
              <a:rPr lang="en-US" sz="2200"/>
              <a:t>Trade policies, domestic subsidies, fiscal policy, monetary policy, and bureaucracy</a:t>
            </a:r>
            <a:endParaRPr sz="2200"/>
          </a:p>
          <a:p>
            <a:pPr marL="0" lvl="0" indent="0" algn="l" rtl="0">
              <a:spcBef>
                <a:spcPts val="1800"/>
              </a:spcBef>
              <a:spcAft>
                <a:spcPts val="1800"/>
              </a:spcAft>
              <a:buNone/>
            </a:pPr>
            <a:endParaRPr sz="2400"/>
          </a:p>
        </p:txBody>
      </p:sp>
      <p:pic>
        <p:nvPicPr>
          <p:cNvPr id="507" name="Google Shape;507;p62">
            <a:hlinkClick r:id="rId3"/>
          </p:cNvPr>
          <p:cNvPicPr preferRelativeResize="0"/>
          <p:nvPr/>
        </p:nvPicPr>
        <p:blipFill>
          <a:blip r:embed="rId4">
            <a:alphaModFix/>
          </a:blip>
          <a:stretch>
            <a:fillRect/>
          </a:stretch>
        </p:blipFill>
        <p:spPr>
          <a:xfrm>
            <a:off x="0" y="5905500"/>
            <a:ext cx="9144000" cy="714375"/>
          </a:xfrm>
          <a:prstGeom prst="rect">
            <a:avLst/>
          </a:prstGeom>
          <a:noFill/>
          <a:ln>
            <a:noFill/>
          </a:ln>
        </p:spPr>
      </p:pic>
      <p:sp>
        <p:nvSpPr>
          <p:cNvPr id="508" name="Google Shape;508;p62">
            <a:hlinkClick r:id="rId5"/>
          </p:cNvPr>
          <p:cNvSpPr/>
          <p:nvPr/>
        </p:nvSpPr>
        <p:spPr>
          <a:xfrm>
            <a:off x="0" y="6942667"/>
            <a:ext cx="12600" cy="1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3"/>
          <p:cNvSpPr txBox="1">
            <a:spLocks noGrp="1"/>
          </p:cNvSpPr>
          <p:nvPr>
            <p:ph type="title"/>
          </p:nvPr>
        </p:nvSpPr>
        <p:spPr>
          <a:xfrm>
            <a:off x="628650" y="810434"/>
            <a:ext cx="7886700" cy="132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Circle all factors that can influence net exports of goods and services</a:t>
            </a:r>
            <a:endParaRPr/>
          </a:p>
        </p:txBody>
      </p:sp>
      <p:sp>
        <p:nvSpPr>
          <p:cNvPr id="514" name="Google Shape;514;p63"/>
          <p:cNvSpPr txBox="1">
            <a:spLocks noGrp="1"/>
          </p:cNvSpPr>
          <p:nvPr>
            <p:ph type="body" idx="1"/>
          </p:nvPr>
        </p:nvSpPr>
        <p:spPr>
          <a:xfrm>
            <a:off x="551875" y="1922934"/>
            <a:ext cx="7886700" cy="4349700"/>
          </a:xfrm>
          <a:prstGeom prst="rect">
            <a:avLst/>
          </a:prstGeom>
        </p:spPr>
        <p:txBody>
          <a:bodyPr spcFirstLastPara="1" wrap="square" lIns="91425" tIns="45700" rIns="91425" bIns="45700" anchor="t" anchorCtr="0">
            <a:noAutofit/>
          </a:bodyPr>
          <a:lstStyle/>
          <a:p>
            <a:pPr marL="457200" lvl="0" indent="-368300" algn="l" rtl="0">
              <a:spcBef>
                <a:spcPts val="1000"/>
              </a:spcBef>
              <a:spcAft>
                <a:spcPts val="0"/>
              </a:spcAft>
              <a:buSzPts val="2200"/>
              <a:buAutoNum type="arabicPeriod"/>
            </a:pPr>
            <a:r>
              <a:rPr lang="en-US" sz="2200"/>
              <a:t>The tastes of U.S. consumers for domestic and foreign goods</a:t>
            </a:r>
            <a:endParaRPr sz="2200"/>
          </a:p>
          <a:p>
            <a:pPr marL="457200" lvl="0" indent="-368300" algn="l" rtl="0">
              <a:spcBef>
                <a:spcPts val="1800"/>
              </a:spcBef>
              <a:spcAft>
                <a:spcPts val="0"/>
              </a:spcAft>
              <a:buSzPts val="2200"/>
              <a:buAutoNum type="arabicPeriod"/>
            </a:pPr>
            <a:r>
              <a:rPr lang="en-US" sz="2200"/>
              <a:t>Relative price levels - the prices of domestic U.S. goods relative to foreign goods</a:t>
            </a:r>
            <a:endParaRPr sz="2200"/>
          </a:p>
          <a:p>
            <a:pPr marL="457200" lvl="0" indent="-368300" algn="l" rtl="0">
              <a:spcBef>
                <a:spcPts val="1800"/>
              </a:spcBef>
              <a:spcAft>
                <a:spcPts val="0"/>
              </a:spcAft>
              <a:buSzPts val="2200"/>
              <a:buAutoNum type="arabicPeriod"/>
            </a:pPr>
            <a:r>
              <a:rPr lang="en-US" sz="2200"/>
              <a:t>The incomes of U.S. consumers at home relative to abroad</a:t>
            </a:r>
            <a:endParaRPr sz="2200"/>
          </a:p>
          <a:p>
            <a:pPr marL="457200" lvl="0" indent="-368300" algn="l" rtl="0">
              <a:spcBef>
                <a:spcPts val="1800"/>
              </a:spcBef>
              <a:spcAft>
                <a:spcPts val="0"/>
              </a:spcAft>
              <a:buSzPts val="2200"/>
              <a:buAutoNum type="arabicPeriod"/>
            </a:pPr>
            <a:r>
              <a:rPr lang="en-US" sz="2200"/>
              <a:t>The cost of transporting goods from country to country</a:t>
            </a:r>
            <a:endParaRPr sz="2200"/>
          </a:p>
          <a:p>
            <a:pPr marL="457200" lvl="0" indent="-368300" algn="l" rtl="0">
              <a:spcBef>
                <a:spcPts val="1800"/>
              </a:spcBef>
              <a:spcAft>
                <a:spcPts val="0"/>
              </a:spcAft>
              <a:buSzPts val="2200"/>
              <a:buAutoNum type="arabicPeriod"/>
            </a:pPr>
            <a:r>
              <a:rPr lang="en-US" sz="2200"/>
              <a:t>Exchange rates (what it takes in U.S. currency to buy foreign currencies)</a:t>
            </a:r>
            <a:endParaRPr sz="2200"/>
          </a:p>
          <a:p>
            <a:pPr marL="457200" lvl="0" indent="-368300" algn="l" rtl="0">
              <a:spcBef>
                <a:spcPts val="1800"/>
              </a:spcBef>
              <a:spcAft>
                <a:spcPts val="0"/>
              </a:spcAft>
              <a:buSzPts val="2200"/>
              <a:buAutoNum type="arabicPeriod"/>
            </a:pPr>
            <a:r>
              <a:rPr lang="en-US" sz="2200"/>
              <a:t>Trade policies, domestic subsidies, fiscal policy, monetary policy, and bureaucracy</a:t>
            </a:r>
            <a:endParaRPr sz="2200"/>
          </a:p>
          <a:p>
            <a:pPr marL="0" lvl="0" indent="0" algn="l" rtl="0">
              <a:spcBef>
                <a:spcPts val="1800"/>
              </a:spcBef>
              <a:spcAft>
                <a:spcPts val="1800"/>
              </a:spcAft>
              <a:buNone/>
            </a:pPr>
            <a:endParaRPr sz="2400"/>
          </a:p>
        </p:txBody>
      </p:sp>
      <p:pic>
        <p:nvPicPr>
          <p:cNvPr id="515" name="Google Shape;515;p63">
            <a:hlinkClick r:id="rId3"/>
          </p:cNvPr>
          <p:cNvPicPr preferRelativeResize="0"/>
          <p:nvPr/>
        </p:nvPicPr>
        <p:blipFill>
          <a:blip r:embed="rId4">
            <a:alphaModFix/>
          </a:blip>
          <a:stretch>
            <a:fillRect/>
          </a:stretch>
        </p:blipFill>
        <p:spPr>
          <a:xfrm>
            <a:off x="0" y="5905500"/>
            <a:ext cx="9144000" cy="714375"/>
          </a:xfrm>
          <a:prstGeom prst="rect">
            <a:avLst/>
          </a:prstGeom>
          <a:noFill/>
          <a:ln>
            <a:noFill/>
          </a:ln>
        </p:spPr>
      </p:pic>
      <p:sp>
        <p:nvSpPr>
          <p:cNvPr id="516" name="Google Shape;516;p63">
            <a:hlinkClick r:id="rId5"/>
          </p:cNvPr>
          <p:cNvSpPr/>
          <p:nvPr/>
        </p:nvSpPr>
        <p:spPr>
          <a:xfrm>
            <a:off x="0" y="6942667"/>
            <a:ext cx="12600" cy="1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3"/>
          <p:cNvSpPr/>
          <p:nvPr/>
        </p:nvSpPr>
        <p:spPr>
          <a:xfrm>
            <a:off x="320040" y="1922933"/>
            <a:ext cx="8666660" cy="4373291"/>
          </a:xfrm>
          <a:prstGeom prst="roundRect">
            <a:avLst>
              <a:gd name="adj" fmla="val 16667"/>
            </a:avLst>
          </a:prstGeom>
          <a:noFill/>
          <a:ln w="114300" cap="flat" cmpd="sng">
            <a:solidFill>
              <a:schemeClr val="accent3">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457199" y="1069848"/>
            <a:ext cx="8567057"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3600" dirty="0"/>
              <a:t> Foundation - National Standards and AP Macro Unit 4</a:t>
            </a:r>
            <a:endParaRPr sz="3600" b="1" dirty="0"/>
          </a:p>
        </p:txBody>
      </p:sp>
      <p:sp>
        <p:nvSpPr>
          <p:cNvPr id="94" name="Google Shape;94;p19"/>
          <p:cNvSpPr txBox="1"/>
          <p:nvPr/>
        </p:nvSpPr>
        <p:spPr>
          <a:xfrm>
            <a:off x="389614" y="4183381"/>
            <a:ext cx="4822466" cy="20005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highlight>
                  <a:srgbClr val="FFFF00"/>
                </a:highlight>
                <a:latin typeface="Arial"/>
                <a:ea typeface="Arial"/>
                <a:cs typeface="Arial"/>
                <a:sym typeface="Arial"/>
              </a:rPr>
              <a:t>Resources:</a:t>
            </a:r>
            <a:endParaRPr sz="1200" dirty="0"/>
          </a:p>
          <a:p>
            <a:pPr marL="171450" marR="0" lvl="0" indent="-171450" algn="l" rtl="0">
              <a:spcBef>
                <a:spcPts val="0"/>
              </a:spcBef>
              <a:spcAft>
                <a:spcPts val="0"/>
              </a:spcAft>
              <a:buClr>
                <a:schemeClr val="dk1"/>
              </a:buClr>
              <a:buSzPts val="800"/>
              <a:buFont typeface="Arial"/>
              <a:buChar char="•"/>
            </a:pPr>
            <a:r>
              <a:rPr lang="en-US" sz="1200" dirty="0">
                <a:solidFill>
                  <a:schemeClr val="dk1"/>
                </a:solidFill>
                <a:latin typeface="Arial"/>
                <a:ea typeface="Arial"/>
                <a:cs typeface="Arial"/>
                <a:sym typeface="Arial"/>
              </a:rPr>
              <a:t>Voluntary National Content Standards in Economic. Available at: </a:t>
            </a:r>
            <a:r>
              <a:rPr lang="en-US" sz="1200" u="sng" dirty="0">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https://www.councilforeconed.org/wp-contentploads/2012/03/voluntary-national-content-standards-2010.pdf</a:t>
            </a:r>
            <a:r>
              <a:rPr lang="en-US" sz="1200" dirty="0">
                <a:solidFill>
                  <a:schemeClr val="dk1"/>
                </a:solidFill>
                <a:latin typeface="Arial"/>
                <a:ea typeface="Arial"/>
                <a:cs typeface="Arial"/>
                <a:sym typeface="Arial"/>
              </a:rPr>
              <a:t> on May 16, 2021.</a:t>
            </a:r>
            <a:endParaRPr sz="1200" dirty="0"/>
          </a:p>
          <a:p>
            <a:pPr marL="171450" marR="0" lvl="0" indent="-171450" algn="l" rtl="0">
              <a:spcBef>
                <a:spcPts val="0"/>
              </a:spcBef>
              <a:spcAft>
                <a:spcPts val="0"/>
              </a:spcAft>
              <a:buClr>
                <a:schemeClr val="dk1"/>
              </a:buClr>
              <a:buSzPts val="800"/>
              <a:buFont typeface="Arial"/>
              <a:buChar char="•"/>
            </a:pPr>
            <a:r>
              <a:rPr lang="en-US" sz="1200" dirty="0">
                <a:solidFill>
                  <a:schemeClr val="dk1"/>
                </a:solidFill>
                <a:latin typeface="Arial"/>
                <a:ea typeface="Arial"/>
                <a:cs typeface="Arial"/>
                <a:sym typeface="Arial"/>
              </a:rPr>
              <a:t>AP Macro Unit 6 Open Economy – International Trade and Finance. Available at </a:t>
            </a:r>
            <a:r>
              <a:rPr lang="en-US" sz="1200" u="sng" dirty="0">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https://apcentral.collegeboard.org/pdf/ap-macroeconomics-course-and-exam-description.pdf?course=ap-macroeconomics</a:t>
            </a:r>
            <a:r>
              <a:rPr lang="en-US" sz="1200" dirty="0">
                <a:solidFill>
                  <a:schemeClr val="dk1"/>
                </a:solidFill>
                <a:latin typeface="Arial"/>
                <a:ea typeface="Arial"/>
                <a:cs typeface="Arial"/>
                <a:sym typeface="Arial"/>
              </a:rPr>
              <a:t> on May 16, 2021.</a:t>
            </a:r>
            <a:endParaRPr sz="1200" dirty="0"/>
          </a:p>
          <a:p>
            <a:pPr marL="171450" marR="0" lvl="0" indent="-120650" algn="l" rtl="0">
              <a:spcBef>
                <a:spcPts val="0"/>
              </a:spcBef>
              <a:spcAft>
                <a:spcPts val="0"/>
              </a:spcAft>
              <a:buClr>
                <a:schemeClr val="dk1"/>
              </a:buClr>
              <a:buSzPts val="800"/>
              <a:buFont typeface="Arial"/>
              <a:buNone/>
            </a:pPr>
            <a:endParaRPr sz="800" dirty="0">
              <a:solidFill>
                <a:schemeClr val="dk1"/>
              </a:solidFill>
              <a:latin typeface="Arial"/>
              <a:ea typeface="Arial"/>
              <a:cs typeface="Arial"/>
              <a:sym typeface="Arial"/>
            </a:endParaRPr>
          </a:p>
          <a:p>
            <a:pPr marL="0" marR="0" lvl="0" indent="0" algn="l" rtl="0">
              <a:spcBef>
                <a:spcPts val="0"/>
              </a:spcBef>
              <a:spcAft>
                <a:spcPts val="0"/>
              </a:spcAft>
              <a:buNone/>
            </a:pPr>
            <a:endParaRPr sz="800" dirty="0">
              <a:solidFill>
                <a:schemeClr val="dk1"/>
              </a:solidFill>
              <a:latin typeface="Arial"/>
              <a:ea typeface="Arial"/>
              <a:cs typeface="Arial"/>
              <a:sym typeface="Arial"/>
            </a:endParaRPr>
          </a:p>
        </p:txBody>
      </p:sp>
      <p:pic>
        <p:nvPicPr>
          <p:cNvPr id="95" name="Google Shape;95;p19"/>
          <p:cNvPicPr preferRelativeResize="0"/>
          <p:nvPr/>
        </p:nvPicPr>
        <p:blipFill>
          <a:blip r:embed="rId5">
            <a:alphaModFix/>
          </a:blip>
          <a:stretch>
            <a:fillRect/>
          </a:stretch>
        </p:blipFill>
        <p:spPr>
          <a:xfrm>
            <a:off x="6322433" y="2212848"/>
            <a:ext cx="1938814" cy="4340351"/>
          </a:xfrm>
          <a:prstGeom prst="rect">
            <a:avLst/>
          </a:prstGeom>
          <a:noFill/>
          <a:ln>
            <a:noFill/>
          </a:ln>
        </p:spPr>
      </p:pic>
      <p:pic>
        <p:nvPicPr>
          <p:cNvPr id="96" name="Google Shape;96;p19"/>
          <p:cNvPicPr preferRelativeResize="0"/>
          <p:nvPr/>
        </p:nvPicPr>
        <p:blipFill>
          <a:blip r:embed="rId6">
            <a:alphaModFix/>
          </a:blip>
          <a:stretch>
            <a:fillRect/>
          </a:stretch>
        </p:blipFill>
        <p:spPr>
          <a:xfrm>
            <a:off x="389625" y="3170535"/>
            <a:ext cx="5549516" cy="865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64"/>
          <p:cNvSpPr txBox="1">
            <a:spLocks noGrp="1"/>
          </p:cNvSpPr>
          <p:nvPr>
            <p:ph type="title"/>
          </p:nvPr>
        </p:nvSpPr>
        <p:spPr>
          <a:xfrm>
            <a:off x="267700" y="1078809"/>
            <a:ext cx="7886700" cy="13251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3000">
                <a:solidFill>
                  <a:srgbClr val="3F3F3F"/>
                </a:solidFill>
                <a:latin typeface="Arial"/>
                <a:ea typeface="Arial"/>
                <a:cs typeface="Arial"/>
                <a:sym typeface="Arial"/>
              </a:rPr>
              <a:t>Problems &amp; Applications</a:t>
            </a:r>
            <a:br>
              <a:rPr lang="en-US" sz="3000">
                <a:solidFill>
                  <a:srgbClr val="3F3F3F"/>
                </a:solidFill>
                <a:latin typeface="Arial"/>
                <a:ea typeface="Arial"/>
                <a:cs typeface="Arial"/>
                <a:sym typeface="Arial"/>
              </a:rPr>
            </a:br>
            <a:r>
              <a:rPr lang="en-US" sz="3000">
                <a:solidFill>
                  <a:srgbClr val="3F3F3F"/>
                </a:solidFill>
                <a:latin typeface="Arial"/>
                <a:ea typeface="Arial"/>
                <a:cs typeface="Arial"/>
                <a:sym typeface="Arial"/>
              </a:rPr>
              <a:t>+ (increase); - (decrease), NC (no change)</a:t>
            </a:r>
            <a:endParaRPr sz="3000">
              <a:solidFill>
                <a:srgbClr val="3F3F3F"/>
              </a:solidFill>
              <a:latin typeface="Arial"/>
              <a:ea typeface="Arial"/>
              <a:cs typeface="Arial"/>
              <a:sym typeface="Arial"/>
            </a:endParaRPr>
          </a:p>
        </p:txBody>
      </p:sp>
      <p:pic>
        <p:nvPicPr>
          <p:cNvPr id="523" name="Google Shape;523;p64"/>
          <p:cNvPicPr preferRelativeResize="0"/>
          <p:nvPr/>
        </p:nvPicPr>
        <p:blipFill>
          <a:blip r:embed="rId3">
            <a:alphaModFix/>
          </a:blip>
          <a:stretch>
            <a:fillRect/>
          </a:stretch>
        </p:blipFill>
        <p:spPr>
          <a:xfrm>
            <a:off x="12600" y="2772017"/>
            <a:ext cx="9275448" cy="2327825"/>
          </a:xfrm>
          <a:prstGeom prst="rect">
            <a:avLst/>
          </a:prstGeom>
          <a:noFill/>
          <a:ln>
            <a:noFill/>
          </a:ln>
        </p:spPr>
      </p:pic>
      <p:pic>
        <p:nvPicPr>
          <p:cNvPr id="524" name="Google Shape;524;p64"/>
          <p:cNvPicPr preferRelativeResize="0"/>
          <p:nvPr/>
        </p:nvPicPr>
        <p:blipFill>
          <a:blip r:embed="rId4">
            <a:alphaModFix/>
          </a:blip>
          <a:stretch>
            <a:fillRect/>
          </a:stretch>
        </p:blipFill>
        <p:spPr>
          <a:xfrm>
            <a:off x="7600550" y="135133"/>
            <a:ext cx="1212225" cy="1212225"/>
          </a:xfrm>
          <a:prstGeom prst="rect">
            <a:avLst/>
          </a:prstGeom>
          <a:noFill/>
          <a:ln>
            <a:noFill/>
          </a:ln>
        </p:spPr>
      </p:pic>
      <p:pic>
        <p:nvPicPr>
          <p:cNvPr id="525" name="Google Shape;525;p64">
            <a:hlinkClick r:id="rId5"/>
          </p:cNvPr>
          <p:cNvPicPr preferRelativeResize="0"/>
          <p:nvPr/>
        </p:nvPicPr>
        <p:blipFill>
          <a:blip r:embed="rId6">
            <a:alphaModFix/>
          </a:blip>
          <a:stretch>
            <a:fillRect/>
          </a:stretch>
        </p:blipFill>
        <p:spPr>
          <a:xfrm>
            <a:off x="0" y="5905500"/>
            <a:ext cx="9144000" cy="714375"/>
          </a:xfrm>
          <a:prstGeom prst="rect">
            <a:avLst/>
          </a:prstGeom>
          <a:noFill/>
          <a:ln>
            <a:noFill/>
          </a:ln>
        </p:spPr>
      </p:pic>
      <p:sp>
        <p:nvSpPr>
          <p:cNvPr id="526" name="Google Shape;526;p64">
            <a:hlinkClick r:id="rId7"/>
          </p:cNvPr>
          <p:cNvSpPr/>
          <p:nvPr/>
        </p:nvSpPr>
        <p:spPr>
          <a:xfrm>
            <a:off x="0" y="6942667"/>
            <a:ext cx="12600" cy="1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65"/>
          <p:cNvSpPr txBox="1">
            <a:spLocks noGrp="1"/>
          </p:cNvSpPr>
          <p:nvPr>
            <p:ph type="body" idx="1"/>
          </p:nvPr>
        </p:nvSpPr>
        <p:spPr>
          <a:xfrm>
            <a:off x="413800" y="1091333"/>
            <a:ext cx="8472900" cy="4349700"/>
          </a:xfrm>
          <a:prstGeom prst="rect">
            <a:avLst/>
          </a:prstGeom>
        </p:spPr>
        <p:txBody>
          <a:bodyPr spcFirstLastPara="1" wrap="square" lIns="91425" tIns="45700" rIns="91425" bIns="45700" anchor="t" anchorCtr="0">
            <a:noAutofit/>
          </a:bodyPr>
          <a:lstStyle/>
          <a:p>
            <a:pPr marL="457200" lvl="0" indent="-317500" algn="l" rtl="0">
              <a:spcBef>
                <a:spcPts val="1000"/>
              </a:spcBef>
              <a:spcAft>
                <a:spcPts val="0"/>
              </a:spcAft>
              <a:buSzPts val="1400"/>
              <a:buAutoNum type="arabicPeriod"/>
            </a:pPr>
            <a:r>
              <a:rPr lang="en-US" sz="1400"/>
              <a:t>When a British scholar spends a year at Harvard University as a visiting scholar, she spends money buying American goods and services. </a:t>
            </a:r>
            <a:endParaRPr sz="1400"/>
          </a:p>
          <a:p>
            <a:pPr marL="914400" lvl="1" indent="-317500" algn="l" rtl="0">
              <a:spcBef>
                <a:spcPts val="1800"/>
              </a:spcBef>
              <a:spcAft>
                <a:spcPts val="0"/>
              </a:spcAft>
              <a:buSzPts val="1400"/>
              <a:buAutoNum type="alphaLcPeriod"/>
            </a:pPr>
            <a:r>
              <a:rPr lang="en-US" sz="1400"/>
              <a:t>So, U.S. exports increase, imports are unchanged, and net exports increase.</a:t>
            </a:r>
            <a:endParaRPr sz="1400"/>
          </a:p>
          <a:p>
            <a:pPr marL="457200" lvl="0" indent="-317500" algn="l" rtl="0">
              <a:spcBef>
                <a:spcPts val="1800"/>
              </a:spcBef>
              <a:spcAft>
                <a:spcPts val="0"/>
              </a:spcAft>
              <a:buSzPts val="1400"/>
              <a:buAutoNum type="arabicPeriod"/>
            </a:pPr>
            <a:r>
              <a:rPr lang="en-US" sz="1400"/>
              <a:t>When students in Paris flock to see the latest movie from Hollywood, foreigners are buying a U.S. good. </a:t>
            </a:r>
            <a:endParaRPr sz="1400"/>
          </a:p>
          <a:p>
            <a:pPr marL="914400" lvl="1" indent="-317500" algn="l" rtl="0">
              <a:spcBef>
                <a:spcPts val="1800"/>
              </a:spcBef>
              <a:spcAft>
                <a:spcPts val="0"/>
              </a:spcAft>
              <a:buSzPts val="1400"/>
              <a:buAutoNum type="alphaLcPeriod"/>
            </a:pPr>
            <a:r>
              <a:rPr lang="en-US" sz="1400"/>
              <a:t>So, U.S. exports increase, imports are unchanged, and net exports increase.</a:t>
            </a:r>
            <a:endParaRPr sz="1400"/>
          </a:p>
          <a:p>
            <a:pPr marL="457200" lvl="0" indent="-317500" algn="l" rtl="0">
              <a:spcBef>
                <a:spcPts val="1800"/>
              </a:spcBef>
              <a:spcAft>
                <a:spcPts val="0"/>
              </a:spcAft>
              <a:buSzPts val="1400"/>
              <a:buAutoNum type="arabicPeriod"/>
            </a:pPr>
            <a:r>
              <a:rPr lang="en-US" sz="1400"/>
              <a:t>When your uncle buys a new Volvo, an American is buying a foreign good.</a:t>
            </a:r>
            <a:endParaRPr sz="1400"/>
          </a:p>
          <a:p>
            <a:pPr marL="914400" lvl="1" indent="-317500" algn="l" rtl="0">
              <a:spcBef>
                <a:spcPts val="1800"/>
              </a:spcBef>
              <a:spcAft>
                <a:spcPts val="0"/>
              </a:spcAft>
              <a:buSzPts val="1400"/>
              <a:buAutoNum type="alphaLcPeriod"/>
            </a:pPr>
            <a:r>
              <a:rPr lang="en-US" sz="1400"/>
              <a:t>So, U.S. exports are unchanged, imports increase, and net exports decrease.</a:t>
            </a:r>
            <a:endParaRPr sz="1400"/>
          </a:p>
          <a:p>
            <a:pPr marL="457200" lvl="0" indent="-317500" algn="l" rtl="0">
              <a:spcBef>
                <a:spcPts val="1800"/>
              </a:spcBef>
              <a:spcAft>
                <a:spcPts val="0"/>
              </a:spcAft>
              <a:buSzPts val="1400"/>
              <a:buAutoNum type="arabicPeriod"/>
            </a:pPr>
            <a:r>
              <a:rPr lang="en-US" sz="1400"/>
              <a:t>When your aunt buys a novel by a British author from a local bookstore, an American is buying a foreign good. </a:t>
            </a:r>
            <a:endParaRPr sz="1400"/>
          </a:p>
          <a:p>
            <a:pPr marL="914400" lvl="1" indent="-317500" algn="l" rtl="0">
              <a:spcBef>
                <a:spcPts val="1800"/>
              </a:spcBef>
              <a:spcAft>
                <a:spcPts val="0"/>
              </a:spcAft>
              <a:buSzPts val="1400"/>
              <a:buAutoNum type="alphaLcPeriod"/>
            </a:pPr>
            <a:r>
              <a:rPr lang="en-US" sz="1400"/>
              <a:t>So, U.S. exports are unchanged, imports increase, and net exports decrease.</a:t>
            </a:r>
            <a:endParaRPr sz="1400"/>
          </a:p>
          <a:p>
            <a:pPr marL="457200" lvl="0" indent="-317500" algn="l" rtl="0">
              <a:spcBef>
                <a:spcPts val="1800"/>
              </a:spcBef>
              <a:spcAft>
                <a:spcPts val="0"/>
              </a:spcAft>
              <a:buSzPts val="1400"/>
              <a:buAutoNum type="arabicPeriod"/>
            </a:pPr>
            <a:r>
              <a:rPr lang="en-US" sz="1400"/>
              <a:t>When a Canadian citizen shops at a store in northern Vermont to avoid Canadian sales taxes, a foreigner is buying U.S. goods. </a:t>
            </a:r>
            <a:endParaRPr sz="1400"/>
          </a:p>
          <a:p>
            <a:pPr marL="914400" lvl="1" indent="-317500" algn="l" rtl="0">
              <a:spcBef>
                <a:spcPts val="1800"/>
              </a:spcBef>
              <a:spcAft>
                <a:spcPts val="1800"/>
              </a:spcAft>
              <a:buSzPts val="1400"/>
              <a:buAutoNum type="alphaLcPeriod"/>
            </a:pPr>
            <a:r>
              <a:rPr lang="en-US" sz="1400"/>
              <a:t>So, U.S. exports increase, imports are unchanged, and net exports increase. </a:t>
            </a:r>
            <a:endParaRPr sz="14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532;p65">
            <a:extLst>
              <a:ext uri="{FF2B5EF4-FFF2-40B4-BE49-F238E27FC236}">
                <a16:creationId xmlns:a16="http://schemas.microsoft.com/office/drawing/2014/main" id="{A6EE0F31-4C7B-4CFF-B7D7-18B7131E168D}"/>
              </a:ext>
            </a:extLst>
          </p:cNvPr>
          <p:cNvPicPr preferRelativeResize="0"/>
          <p:nvPr/>
        </p:nvPicPr>
        <p:blipFill>
          <a:blip r:embed="rId2">
            <a:alphaModFix/>
          </a:blip>
          <a:stretch>
            <a:fillRect/>
          </a:stretch>
        </p:blipFill>
        <p:spPr>
          <a:xfrm>
            <a:off x="1161826" y="1430768"/>
            <a:ext cx="6987999" cy="4552548"/>
          </a:xfrm>
          <a:prstGeom prst="rect">
            <a:avLst/>
          </a:prstGeom>
          <a:noFill/>
          <a:ln>
            <a:noFill/>
          </a:ln>
        </p:spPr>
      </p:pic>
    </p:spTree>
    <p:extLst>
      <p:ext uri="{BB962C8B-B14F-4D97-AF65-F5344CB8AC3E}">
        <p14:creationId xmlns:p14="http://schemas.microsoft.com/office/powerpoint/2010/main" val="24716408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66"/>
          <p:cNvSpPr txBox="1">
            <a:spLocks noGrp="1"/>
          </p:cNvSpPr>
          <p:nvPr>
            <p:ph type="title"/>
          </p:nvPr>
        </p:nvSpPr>
        <p:spPr>
          <a:xfrm>
            <a:off x="457200" y="1426464"/>
            <a:ext cx="8229600" cy="1524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4800" dirty="0"/>
              <a:t>Net exports versus </a:t>
            </a:r>
            <a:r>
              <a:rPr lang="en-US" sz="4800" i="1" u="sng" dirty="0"/>
              <a:t>net capital flows</a:t>
            </a:r>
            <a:endParaRPr sz="4800" i="1" u="sng" dirty="0"/>
          </a:p>
        </p:txBody>
      </p:sp>
      <p:sp>
        <p:nvSpPr>
          <p:cNvPr id="538" name="Google Shape;538;p66"/>
          <p:cNvSpPr txBox="1">
            <a:spLocks noGrp="1"/>
          </p:cNvSpPr>
          <p:nvPr>
            <p:ph type="body" idx="1"/>
          </p:nvPr>
        </p:nvSpPr>
        <p:spPr>
          <a:xfrm>
            <a:off x="533400" y="3336750"/>
            <a:ext cx="4038600" cy="603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Net exports (NX)</a:t>
            </a:r>
            <a:endParaRPr b="1"/>
          </a:p>
          <a:p>
            <a:pPr marL="457200" lvl="0" indent="-381000" algn="l" rtl="0">
              <a:spcBef>
                <a:spcPts val="1800"/>
              </a:spcBef>
              <a:spcAft>
                <a:spcPts val="0"/>
              </a:spcAft>
              <a:buSzPts val="2400"/>
              <a:buChar char="•"/>
            </a:pPr>
            <a:r>
              <a:rPr lang="en-US" sz="2400"/>
              <a:t>Export of goods and services (EX) less imports in the GDP equation.</a:t>
            </a:r>
            <a:endParaRPr sz="2400"/>
          </a:p>
          <a:p>
            <a:pPr marL="457200" lvl="0" indent="-381000" algn="l" rtl="0">
              <a:spcBef>
                <a:spcPts val="0"/>
              </a:spcBef>
              <a:spcAft>
                <a:spcPts val="0"/>
              </a:spcAft>
              <a:buSzPts val="2400"/>
              <a:buChar char="•"/>
            </a:pPr>
            <a:r>
              <a:rPr lang="en-US" sz="2400"/>
              <a:t>GDP = Y = C + Ig + G + NX</a:t>
            </a:r>
            <a:endParaRPr sz="2400"/>
          </a:p>
          <a:p>
            <a:pPr marL="0" lvl="0" indent="0" algn="l" rtl="0">
              <a:spcBef>
                <a:spcPts val="1800"/>
              </a:spcBef>
              <a:spcAft>
                <a:spcPts val="1800"/>
              </a:spcAft>
              <a:buNone/>
            </a:pPr>
            <a:endParaRPr/>
          </a:p>
        </p:txBody>
      </p:sp>
      <p:sp>
        <p:nvSpPr>
          <p:cNvPr id="539" name="Google Shape;539;p66"/>
          <p:cNvSpPr txBox="1">
            <a:spLocks noGrp="1"/>
          </p:cNvSpPr>
          <p:nvPr>
            <p:ph type="body" idx="2"/>
          </p:nvPr>
        </p:nvSpPr>
        <p:spPr>
          <a:xfrm>
            <a:off x="4639100" y="3138442"/>
            <a:ext cx="3867000" cy="43497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sz="2400" b="1">
                <a:latin typeface="Arial"/>
                <a:ea typeface="Arial"/>
                <a:cs typeface="Arial"/>
                <a:sym typeface="Arial"/>
              </a:rPr>
              <a:t>Net capital outflows or NCO (stocks, bonds, real estate, and other assets)</a:t>
            </a:r>
            <a:endParaRPr sz="2400" b="1">
              <a:latin typeface="Arial"/>
              <a:ea typeface="Arial"/>
              <a:cs typeface="Arial"/>
              <a:sym typeface="Arial"/>
            </a:endParaRPr>
          </a:p>
          <a:p>
            <a:pPr marL="457200" lvl="0" indent="-342900" algn="l" rtl="0">
              <a:lnSpc>
                <a:spcPct val="115000"/>
              </a:lnSpc>
              <a:spcBef>
                <a:spcPts val="1200"/>
              </a:spcBef>
              <a:spcAft>
                <a:spcPts val="0"/>
              </a:spcAft>
              <a:buSzPts val="1800"/>
              <a:buFont typeface="Arial"/>
              <a:buChar char="•"/>
            </a:pPr>
            <a:r>
              <a:rPr lang="en-US" sz="1800">
                <a:latin typeface="Arial"/>
                <a:ea typeface="Arial"/>
                <a:cs typeface="Arial"/>
                <a:sym typeface="Arial"/>
              </a:rPr>
              <a:t>The purchase of foreign assets by domestic U.S. residents minus the purchase of domestic assets by foreigners</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67"/>
          <p:cNvSpPr txBox="1">
            <a:spLocks noGrp="1"/>
          </p:cNvSpPr>
          <p:nvPr>
            <p:ph type="title"/>
          </p:nvPr>
        </p:nvSpPr>
        <p:spPr>
          <a:xfrm>
            <a:off x="388000" y="1449034"/>
            <a:ext cx="7886700" cy="1325100"/>
          </a:xfrm>
          <a:prstGeom prst="rect">
            <a:avLst/>
          </a:prstGeom>
        </p:spPr>
        <p:txBody>
          <a:bodyPr spcFirstLastPara="1" wrap="square" lIns="91425" tIns="45700" rIns="91425" bIns="45700" anchor="ctr" anchorCtr="0">
            <a:noAutofit/>
          </a:bodyPr>
          <a:lstStyle/>
          <a:p>
            <a:pPr marL="0" lvl="0" indent="0" algn="l" rtl="0">
              <a:lnSpc>
                <a:spcPct val="115000"/>
              </a:lnSpc>
              <a:spcBef>
                <a:spcPts val="1200"/>
              </a:spcBef>
              <a:spcAft>
                <a:spcPts val="0"/>
              </a:spcAft>
              <a:buNone/>
            </a:pPr>
            <a:r>
              <a:rPr lang="en-US" sz="2400" b="1" dirty="0">
                <a:latin typeface="Arial"/>
                <a:ea typeface="Arial"/>
                <a:cs typeface="Arial"/>
                <a:sym typeface="Arial"/>
              </a:rPr>
              <a:t>The Flow of Financial Resources</a:t>
            </a:r>
            <a:endParaRPr sz="2400" b="1" dirty="0">
              <a:latin typeface="Arial"/>
              <a:ea typeface="Arial"/>
              <a:cs typeface="Arial"/>
              <a:sym typeface="Arial"/>
            </a:endParaRPr>
          </a:p>
          <a:p>
            <a:pPr marL="0" lvl="0" indent="0" algn="l" rtl="0">
              <a:lnSpc>
                <a:spcPct val="115000"/>
              </a:lnSpc>
              <a:spcBef>
                <a:spcPts val="1200"/>
              </a:spcBef>
              <a:spcAft>
                <a:spcPts val="0"/>
              </a:spcAft>
              <a:buNone/>
            </a:pPr>
            <a:r>
              <a:rPr lang="en-US" sz="2400" b="1" dirty="0">
                <a:latin typeface="Arial"/>
                <a:ea typeface="Arial"/>
                <a:cs typeface="Arial"/>
                <a:sym typeface="Arial"/>
              </a:rPr>
              <a:t>Net Capital Outflow</a:t>
            </a:r>
            <a:endParaRPr sz="2400" b="1" dirty="0">
              <a:latin typeface="Arial"/>
              <a:ea typeface="Arial"/>
              <a:cs typeface="Arial"/>
              <a:sym typeface="Arial"/>
            </a:endParaRPr>
          </a:p>
          <a:p>
            <a:pPr marL="0" lvl="0" indent="0" algn="l" rtl="0">
              <a:spcBef>
                <a:spcPts val="1200"/>
              </a:spcBef>
              <a:spcAft>
                <a:spcPts val="0"/>
              </a:spcAft>
              <a:buNone/>
            </a:pPr>
            <a:endParaRPr dirty="0"/>
          </a:p>
        </p:txBody>
      </p:sp>
      <p:sp>
        <p:nvSpPr>
          <p:cNvPr id="546" name="Google Shape;546;p67"/>
          <p:cNvSpPr txBox="1">
            <a:spLocks noGrp="1"/>
          </p:cNvSpPr>
          <p:nvPr>
            <p:ph type="body" idx="1"/>
          </p:nvPr>
        </p:nvSpPr>
        <p:spPr>
          <a:xfrm>
            <a:off x="111500" y="2220400"/>
            <a:ext cx="8548200" cy="4349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000" b="1"/>
              <a:t>Net capital flows include:</a:t>
            </a:r>
            <a:endParaRPr sz="2000" b="1">
              <a:latin typeface="Arial"/>
              <a:ea typeface="Arial"/>
              <a:cs typeface="Arial"/>
              <a:sym typeface="Arial"/>
            </a:endParaRPr>
          </a:p>
          <a:p>
            <a:pPr marL="457200" lvl="0" indent="-342900" algn="l" rtl="0">
              <a:lnSpc>
                <a:spcPct val="115000"/>
              </a:lnSpc>
              <a:spcBef>
                <a:spcPts val="1800"/>
              </a:spcBef>
              <a:spcAft>
                <a:spcPts val="0"/>
              </a:spcAft>
              <a:buSzPts val="1800"/>
              <a:buAutoNum type="arabicPeriod"/>
            </a:pPr>
            <a:r>
              <a:rPr lang="en-US" sz="1800">
                <a:latin typeface="Arial"/>
                <a:ea typeface="Arial"/>
                <a:cs typeface="Arial"/>
                <a:sym typeface="Arial"/>
              </a:rPr>
              <a:t>The purchase of foreign assets by domestic residents minus the purchase of domestic assets by foreigners.</a:t>
            </a:r>
            <a:endParaRPr sz="1800">
              <a:latin typeface="Arial"/>
              <a:ea typeface="Arial"/>
              <a:cs typeface="Arial"/>
              <a:sym typeface="Arial"/>
            </a:endParaRPr>
          </a:p>
          <a:p>
            <a:pPr marL="457200" lvl="0" indent="-342900" algn="l" rtl="0">
              <a:lnSpc>
                <a:spcPct val="115000"/>
              </a:lnSpc>
              <a:spcBef>
                <a:spcPts val="0"/>
              </a:spcBef>
              <a:spcAft>
                <a:spcPts val="0"/>
              </a:spcAft>
              <a:buSzPts val="1800"/>
              <a:buFont typeface="Arial"/>
              <a:buAutoNum type="arabicPeriod"/>
            </a:pPr>
            <a:r>
              <a:rPr lang="en-US" sz="1800">
                <a:latin typeface="Arial"/>
                <a:ea typeface="Arial"/>
                <a:cs typeface="Arial"/>
                <a:sym typeface="Arial"/>
              </a:rPr>
              <a:t>Assets include stocks, bonds, buildings, and more.</a:t>
            </a:r>
            <a:endParaRPr sz="1800">
              <a:latin typeface="Arial"/>
              <a:ea typeface="Arial"/>
              <a:cs typeface="Arial"/>
              <a:sym typeface="Arial"/>
            </a:endParaRPr>
          </a:p>
          <a:p>
            <a:pPr marL="457200" lvl="0" indent="-342900" algn="l" rtl="0">
              <a:lnSpc>
                <a:spcPct val="115000"/>
              </a:lnSpc>
              <a:spcBef>
                <a:spcPts val="0"/>
              </a:spcBef>
              <a:spcAft>
                <a:spcPts val="0"/>
              </a:spcAft>
              <a:buSzPts val="1800"/>
              <a:buFont typeface="Arial"/>
              <a:buAutoNum type="arabicPeriod"/>
            </a:pPr>
            <a:r>
              <a:rPr lang="en-US" sz="1800" b="1" i="1" u="sng">
                <a:latin typeface="Arial"/>
                <a:ea typeface="Arial"/>
                <a:cs typeface="Arial"/>
                <a:sym typeface="Arial"/>
              </a:rPr>
              <a:t>Foreign direct investment</a:t>
            </a:r>
            <a:r>
              <a:rPr lang="en-US" sz="1800" b="1" u="sng">
                <a:latin typeface="Arial"/>
                <a:ea typeface="Arial"/>
                <a:cs typeface="Arial"/>
                <a:sym typeface="Arial"/>
              </a:rPr>
              <a:t> </a:t>
            </a:r>
            <a:r>
              <a:rPr lang="en-US" sz="1800">
                <a:latin typeface="Arial"/>
                <a:ea typeface="Arial"/>
                <a:cs typeface="Arial"/>
                <a:sym typeface="Arial"/>
              </a:rPr>
              <a:t>occurs when a capital investment is owned and operated by a foreign entity.</a:t>
            </a:r>
            <a:endParaRPr sz="1800">
              <a:latin typeface="Arial"/>
              <a:ea typeface="Arial"/>
              <a:cs typeface="Arial"/>
              <a:sym typeface="Arial"/>
            </a:endParaRPr>
          </a:p>
          <a:p>
            <a:pPr marL="457200" lvl="0" indent="-342900" algn="l" rtl="0">
              <a:lnSpc>
                <a:spcPct val="115000"/>
              </a:lnSpc>
              <a:spcBef>
                <a:spcPts val="0"/>
              </a:spcBef>
              <a:spcAft>
                <a:spcPts val="0"/>
              </a:spcAft>
              <a:buSzPts val="1800"/>
              <a:buFont typeface="Arial"/>
              <a:buAutoNum type="arabicPeriod"/>
            </a:pPr>
            <a:r>
              <a:rPr lang="en-US" sz="1800" b="1" i="1" u="sng">
                <a:latin typeface="Arial"/>
                <a:ea typeface="Arial"/>
                <a:cs typeface="Arial"/>
                <a:sym typeface="Arial"/>
              </a:rPr>
              <a:t>Foreign portfolio investment</a:t>
            </a:r>
            <a:r>
              <a:rPr lang="en-US" sz="1800">
                <a:latin typeface="Arial"/>
                <a:ea typeface="Arial"/>
                <a:cs typeface="Arial"/>
                <a:sym typeface="Arial"/>
              </a:rPr>
              <a:t> involves an investment that is financed with foreign money but operated by domestic residents.</a:t>
            </a:r>
            <a:endParaRPr sz="1800">
              <a:latin typeface="Arial"/>
              <a:ea typeface="Arial"/>
              <a:cs typeface="Arial"/>
              <a:sym typeface="Arial"/>
            </a:endParaRPr>
          </a:p>
          <a:p>
            <a:pPr marL="0" lvl="0" indent="0" algn="l" rtl="0">
              <a:lnSpc>
                <a:spcPct val="115000"/>
              </a:lnSpc>
              <a:spcBef>
                <a:spcPts val="1200"/>
              </a:spcBef>
              <a:spcAft>
                <a:spcPts val="0"/>
              </a:spcAft>
              <a:buNone/>
            </a:pPr>
            <a:endParaRPr sz="1800">
              <a:latin typeface="Arial"/>
              <a:ea typeface="Arial"/>
              <a:cs typeface="Arial"/>
              <a:sym typeface="Arial"/>
            </a:endParaRPr>
          </a:p>
          <a:p>
            <a:pPr marL="0" lvl="0" indent="0" algn="l" rtl="0">
              <a:spcBef>
                <a:spcPts val="1200"/>
              </a:spcBef>
              <a:spcAft>
                <a:spcPts val="1800"/>
              </a:spcAft>
              <a:buNone/>
            </a:pPr>
            <a:endParaRPr sz="18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68"/>
          <p:cNvSpPr txBox="1">
            <a:spLocks noGrp="1"/>
          </p:cNvSpPr>
          <p:nvPr>
            <p:ph type="body" idx="1"/>
          </p:nvPr>
        </p:nvSpPr>
        <p:spPr>
          <a:xfrm>
            <a:off x="628650" y="1826684"/>
            <a:ext cx="7886700" cy="43497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AutoNum type="arabicPeriod"/>
            </a:pPr>
            <a:r>
              <a:rPr lang="en-US"/>
              <a:t>The </a:t>
            </a:r>
            <a:r>
              <a:rPr lang="en-US" b="1"/>
              <a:t>net exports</a:t>
            </a:r>
            <a:r>
              <a:rPr lang="en-US"/>
              <a:t> of any country are the difference between the value of its exports and the value of its imports. </a:t>
            </a:r>
            <a:endParaRPr/>
          </a:p>
          <a:p>
            <a:pPr marL="457200" lvl="0" indent="-342900" algn="l" rtl="0">
              <a:spcBef>
                <a:spcPts val="0"/>
              </a:spcBef>
              <a:spcAft>
                <a:spcPts val="0"/>
              </a:spcAft>
              <a:buSzPts val="1800"/>
              <a:buAutoNum type="arabicPeriod"/>
            </a:pPr>
            <a:r>
              <a:rPr lang="en-US"/>
              <a:t>However, </a:t>
            </a:r>
            <a:r>
              <a:rPr lang="en-US" b="1"/>
              <a:t>net capital outflow </a:t>
            </a:r>
            <a:r>
              <a:rPr lang="en-US"/>
              <a:t>refers to the difference between the purchase of foreign assets by U.S. residents and the purchase of U.S. assets by foreigners.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69"/>
          <p:cNvSpPr txBox="1">
            <a:spLocks noGrp="1"/>
          </p:cNvSpPr>
          <p:nvPr>
            <p:ph type="title"/>
          </p:nvPr>
        </p:nvSpPr>
        <p:spPr>
          <a:xfrm>
            <a:off x="388025" y="1553796"/>
            <a:ext cx="7886700" cy="132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200"/>
              <a:t>Net exports versus net capital outflows and inflows (NFFI)</a:t>
            </a:r>
            <a:endParaRPr sz="4200"/>
          </a:p>
        </p:txBody>
      </p:sp>
      <p:pic>
        <p:nvPicPr>
          <p:cNvPr id="557" name="Google Shape;557;p69"/>
          <p:cNvPicPr preferRelativeResize="0"/>
          <p:nvPr/>
        </p:nvPicPr>
        <p:blipFill>
          <a:blip r:embed="rId3">
            <a:alphaModFix/>
          </a:blip>
          <a:stretch>
            <a:fillRect/>
          </a:stretch>
        </p:blipFill>
        <p:spPr>
          <a:xfrm>
            <a:off x="133350" y="3060917"/>
            <a:ext cx="8877300" cy="2571750"/>
          </a:xfrm>
          <a:prstGeom prst="rect">
            <a:avLst/>
          </a:prstGeom>
          <a:noFill/>
          <a:ln>
            <a:noFill/>
          </a:ln>
        </p:spPr>
      </p:pic>
      <p:pic>
        <p:nvPicPr>
          <p:cNvPr id="558" name="Google Shape;558;p69">
            <a:hlinkClick r:id="rId4"/>
          </p:cNvPr>
          <p:cNvPicPr preferRelativeResize="0"/>
          <p:nvPr/>
        </p:nvPicPr>
        <p:blipFill>
          <a:blip r:embed="rId5">
            <a:alphaModFix/>
          </a:blip>
          <a:stretch>
            <a:fillRect/>
          </a:stretch>
        </p:blipFill>
        <p:spPr>
          <a:xfrm>
            <a:off x="0" y="5905500"/>
            <a:ext cx="9144000" cy="714375"/>
          </a:xfrm>
          <a:prstGeom prst="rect">
            <a:avLst/>
          </a:prstGeom>
          <a:noFill/>
          <a:ln>
            <a:noFill/>
          </a:ln>
        </p:spPr>
      </p:pic>
      <p:sp>
        <p:nvSpPr>
          <p:cNvPr id="559" name="Google Shape;559;p69">
            <a:hlinkClick r:id="rId6"/>
          </p:cNvPr>
          <p:cNvSpPr/>
          <p:nvPr/>
        </p:nvSpPr>
        <p:spPr>
          <a:xfrm>
            <a:off x="0" y="6942667"/>
            <a:ext cx="12600" cy="1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0" name="Google Shape;560;p69"/>
          <p:cNvPicPr preferRelativeResize="0"/>
          <p:nvPr/>
        </p:nvPicPr>
        <p:blipFill>
          <a:blip r:embed="rId7">
            <a:alphaModFix/>
          </a:blip>
          <a:stretch>
            <a:fillRect/>
          </a:stretch>
        </p:blipFill>
        <p:spPr>
          <a:xfrm>
            <a:off x="5507108" y="159550"/>
            <a:ext cx="1212225" cy="1212225"/>
          </a:xfrm>
          <a:prstGeom prst="rect">
            <a:avLst/>
          </a:prstGeom>
          <a:noFill/>
          <a:ln>
            <a:noFill/>
          </a:ln>
        </p:spPr>
      </p:pic>
      <p:sp>
        <p:nvSpPr>
          <p:cNvPr id="561" name="Google Shape;561;p69"/>
          <p:cNvSpPr/>
          <p:nvPr/>
        </p:nvSpPr>
        <p:spPr>
          <a:xfrm>
            <a:off x="333175" y="4164775"/>
            <a:ext cx="1989900" cy="346500"/>
          </a:xfrm>
          <a:prstGeom prst="ellipse">
            <a:avLst/>
          </a:prstGeom>
          <a:noFill/>
          <a:ln w="38100" cap="flat" cmpd="sng">
            <a:solidFill>
              <a:srgbClr val="A64D7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562" name="Google Shape;562;p69"/>
          <p:cNvSpPr/>
          <p:nvPr/>
        </p:nvSpPr>
        <p:spPr>
          <a:xfrm>
            <a:off x="2323075" y="4205725"/>
            <a:ext cx="407100" cy="264600"/>
          </a:xfrm>
          <a:prstGeom prst="ellipse">
            <a:avLst/>
          </a:prstGeom>
          <a:noFill/>
          <a:ln w="38100" cap="flat"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563" name="Google Shape;563;p69"/>
          <p:cNvSpPr/>
          <p:nvPr/>
        </p:nvSpPr>
        <p:spPr>
          <a:xfrm>
            <a:off x="3840225" y="4214488"/>
            <a:ext cx="1611000" cy="264600"/>
          </a:xfrm>
          <a:prstGeom prst="ellipse">
            <a:avLst/>
          </a:prstGeom>
          <a:noFill/>
          <a:ln w="38100" cap="flat" cmpd="sng">
            <a:solidFill>
              <a:srgbClr val="A64D7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564" name="Google Shape;564;p69"/>
          <p:cNvSpPr txBox="1"/>
          <p:nvPr/>
        </p:nvSpPr>
        <p:spPr>
          <a:xfrm>
            <a:off x="5686825" y="2878900"/>
            <a:ext cx="1379100" cy="4002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latin typeface="Calibri"/>
                <a:ea typeface="Calibri"/>
                <a:cs typeface="Calibri"/>
                <a:sym typeface="Calibri"/>
              </a:rPr>
              <a:t>NX = Ex - Im</a:t>
            </a:r>
            <a:endParaRPr b="1">
              <a:latin typeface="Calibri"/>
              <a:ea typeface="Calibri"/>
              <a:cs typeface="Calibri"/>
              <a:sym typeface="Calibri"/>
            </a:endParaRPr>
          </a:p>
        </p:txBody>
      </p:sp>
      <p:sp>
        <p:nvSpPr>
          <p:cNvPr id="565" name="Google Shape;565;p69"/>
          <p:cNvSpPr txBox="1"/>
          <p:nvPr/>
        </p:nvSpPr>
        <p:spPr>
          <a:xfrm>
            <a:off x="7065925" y="2466725"/>
            <a:ext cx="1852200" cy="8004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b="1"/>
              <a:t>NCO = Purchase of foreign assets by U.S. residents  </a:t>
            </a:r>
            <a:r>
              <a:rPr lang="en-US" sz="1000" b="1" u="sng"/>
              <a:t>minus</a:t>
            </a:r>
            <a:r>
              <a:rPr lang="en-US" sz="1000" b="1"/>
              <a:t> the purchase of U.S. assets by foreigners</a:t>
            </a:r>
            <a:endParaRPr sz="1000" b="1"/>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70"/>
          <p:cNvPicPr preferRelativeResize="0"/>
          <p:nvPr/>
        </p:nvPicPr>
        <p:blipFill>
          <a:blip r:embed="rId3">
            <a:alphaModFix/>
          </a:blip>
          <a:stretch>
            <a:fillRect/>
          </a:stretch>
        </p:blipFill>
        <p:spPr>
          <a:xfrm>
            <a:off x="1" y="180191"/>
            <a:ext cx="9144000" cy="649761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71"/>
          <p:cNvSpPr txBox="1">
            <a:spLocks noGrp="1"/>
          </p:cNvSpPr>
          <p:nvPr>
            <p:ph type="title"/>
          </p:nvPr>
        </p:nvSpPr>
        <p:spPr>
          <a:xfrm>
            <a:off x="545375" y="977009"/>
            <a:ext cx="7886700" cy="132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200" dirty="0">
                <a:latin typeface="Arial"/>
                <a:ea typeface="Arial"/>
                <a:cs typeface="Arial"/>
                <a:sym typeface="Arial"/>
              </a:rPr>
              <a:t>For an economy, net exports must be equal to net capital outflow.</a:t>
            </a:r>
            <a:endParaRPr sz="3200" dirty="0"/>
          </a:p>
        </p:txBody>
      </p:sp>
      <p:sp>
        <p:nvSpPr>
          <p:cNvPr id="576" name="Google Shape;576;p71"/>
          <p:cNvSpPr txBox="1">
            <a:spLocks noGrp="1"/>
          </p:cNvSpPr>
          <p:nvPr>
            <p:ph type="body" idx="1"/>
          </p:nvPr>
        </p:nvSpPr>
        <p:spPr>
          <a:xfrm>
            <a:off x="545375" y="2381984"/>
            <a:ext cx="7886700" cy="43497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sz="2000">
                <a:latin typeface="Arial"/>
                <a:ea typeface="Arial"/>
                <a:cs typeface="Arial"/>
                <a:sym typeface="Arial"/>
              </a:rPr>
              <a:t>Net capital outflows are influenced by these and other factors:</a:t>
            </a:r>
            <a:endParaRPr sz="2000">
              <a:latin typeface="Arial"/>
              <a:ea typeface="Arial"/>
              <a:cs typeface="Arial"/>
              <a:sym typeface="Arial"/>
            </a:endParaRPr>
          </a:p>
          <a:p>
            <a:pPr marL="457200" lvl="0" indent="-355600" algn="l" rtl="0">
              <a:lnSpc>
                <a:spcPct val="115000"/>
              </a:lnSpc>
              <a:spcBef>
                <a:spcPts val="1200"/>
              </a:spcBef>
              <a:spcAft>
                <a:spcPts val="0"/>
              </a:spcAft>
              <a:buSzPts val="2000"/>
              <a:buFont typeface="Arial"/>
              <a:buAutoNum type="arabicPeriod"/>
            </a:pPr>
            <a:r>
              <a:rPr lang="en-US" sz="2000">
                <a:latin typeface="Arial"/>
                <a:ea typeface="Arial"/>
                <a:cs typeface="Arial"/>
                <a:sym typeface="Arial"/>
              </a:rPr>
              <a:t>The </a:t>
            </a:r>
            <a:r>
              <a:rPr lang="en-US" sz="2000" b="1">
                <a:latin typeface="Arial"/>
                <a:ea typeface="Arial"/>
                <a:cs typeface="Arial"/>
                <a:sym typeface="Arial"/>
              </a:rPr>
              <a:t>real interest rates</a:t>
            </a:r>
            <a:r>
              <a:rPr lang="en-US" sz="2000">
                <a:latin typeface="Arial"/>
                <a:ea typeface="Arial"/>
                <a:cs typeface="Arial"/>
                <a:sym typeface="Arial"/>
              </a:rPr>
              <a:t> being paid on foreign assets relative to U.S. assets.</a:t>
            </a:r>
            <a:endParaRPr sz="2000">
              <a:latin typeface="Arial"/>
              <a:ea typeface="Arial"/>
              <a:cs typeface="Arial"/>
              <a:sym typeface="Arial"/>
            </a:endParaRPr>
          </a:p>
          <a:p>
            <a:pPr marL="457200" lvl="0" indent="-355600" algn="l" rtl="0">
              <a:lnSpc>
                <a:spcPct val="115000"/>
              </a:lnSpc>
              <a:spcBef>
                <a:spcPts val="0"/>
              </a:spcBef>
              <a:spcAft>
                <a:spcPts val="0"/>
              </a:spcAft>
              <a:buSzPts val="2000"/>
              <a:buFont typeface="Arial"/>
              <a:buAutoNum type="arabicPeriod"/>
            </a:pPr>
            <a:r>
              <a:rPr lang="en-US" sz="2000" b="1">
                <a:latin typeface="Arial"/>
                <a:ea typeface="Arial"/>
                <a:cs typeface="Arial"/>
                <a:sym typeface="Arial"/>
              </a:rPr>
              <a:t>Perceived economic and political risks</a:t>
            </a:r>
            <a:r>
              <a:rPr lang="en-US" sz="2000">
                <a:latin typeface="Arial"/>
                <a:ea typeface="Arial"/>
                <a:cs typeface="Arial"/>
                <a:sym typeface="Arial"/>
              </a:rPr>
              <a:t> of holding assets abroad relative to the U.S.</a:t>
            </a:r>
            <a:endParaRPr sz="2000">
              <a:latin typeface="Arial"/>
              <a:ea typeface="Arial"/>
              <a:cs typeface="Arial"/>
              <a:sym typeface="Arial"/>
            </a:endParaRPr>
          </a:p>
          <a:p>
            <a:pPr marL="457200" lvl="0" indent="-355600" algn="l" rtl="0">
              <a:lnSpc>
                <a:spcPct val="115000"/>
              </a:lnSpc>
              <a:spcBef>
                <a:spcPts val="0"/>
              </a:spcBef>
              <a:spcAft>
                <a:spcPts val="0"/>
              </a:spcAft>
              <a:buSzPts val="2000"/>
              <a:buFont typeface="Arial"/>
              <a:buAutoNum type="arabicPeriod"/>
            </a:pPr>
            <a:r>
              <a:rPr lang="en-US" sz="2000" b="1">
                <a:latin typeface="Arial"/>
                <a:ea typeface="Arial"/>
                <a:cs typeface="Arial"/>
                <a:sym typeface="Arial"/>
              </a:rPr>
              <a:t>The government policies </a:t>
            </a:r>
            <a:r>
              <a:rPr lang="en-US" sz="2000">
                <a:latin typeface="Arial"/>
                <a:ea typeface="Arial"/>
                <a:cs typeface="Arial"/>
                <a:sym typeface="Arial"/>
              </a:rPr>
              <a:t>that affect foreign ownership of foreign assets relative to the U.S. Policies include monetary, fiscal, and trade policies.</a:t>
            </a:r>
            <a:endParaRPr sz="2000">
              <a:latin typeface="Arial"/>
              <a:ea typeface="Arial"/>
              <a:cs typeface="Arial"/>
              <a:sym typeface="Arial"/>
            </a:endParaRPr>
          </a:p>
          <a:p>
            <a:pPr marL="0" lvl="0" indent="0" algn="l" rtl="0">
              <a:spcBef>
                <a:spcPts val="1200"/>
              </a:spcBef>
              <a:spcAft>
                <a:spcPts val="1800"/>
              </a:spcAft>
              <a:buNone/>
            </a:pPr>
            <a:endParaRPr sz="2000">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72"/>
          <p:cNvSpPr txBox="1">
            <a:spLocks noGrp="1"/>
          </p:cNvSpPr>
          <p:nvPr>
            <p:ph type="title"/>
          </p:nvPr>
        </p:nvSpPr>
        <p:spPr>
          <a:xfrm>
            <a:off x="628650" y="1254684"/>
            <a:ext cx="7886700" cy="132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Going beyond domestic possibilities</a:t>
            </a:r>
            <a:endParaRPr/>
          </a:p>
        </p:txBody>
      </p:sp>
      <p:sp>
        <p:nvSpPr>
          <p:cNvPr id="582" name="Google Shape;582;p72"/>
          <p:cNvSpPr txBox="1">
            <a:spLocks noGrp="1"/>
          </p:cNvSpPr>
          <p:nvPr>
            <p:ph type="body" idx="1"/>
          </p:nvPr>
        </p:nvSpPr>
        <p:spPr>
          <a:xfrm>
            <a:off x="674950" y="3029834"/>
            <a:ext cx="7886700" cy="43497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AutoNum type="arabicPeriod"/>
            </a:pPr>
            <a:r>
              <a:rPr lang="en-US" sz="2400">
                <a:latin typeface="Arial"/>
                <a:ea typeface="Arial"/>
                <a:cs typeface="Arial"/>
                <a:sym typeface="Arial"/>
              </a:rPr>
              <a:t>Every international transaction involves exchange. </a:t>
            </a:r>
            <a:endParaRPr sz="2400">
              <a:latin typeface="Arial"/>
              <a:ea typeface="Arial"/>
              <a:cs typeface="Arial"/>
              <a:sym typeface="Arial"/>
            </a:endParaRPr>
          </a:p>
          <a:p>
            <a:pPr marL="457200" lvl="0" indent="-381000" algn="l" rtl="0">
              <a:spcBef>
                <a:spcPts val="0"/>
              </a:spcBef>
              <a:spcAft>
                <a:spcPts val="0"/>
              </a:spcAft>
              <a:buSzPts val="2400"/>
              <a:buAutoNum type="arabicPeriod"/>
            </a:pPr>
            <a:r>
              <a:rPr lang="en-US" sz="2400">
                <a:latin typeface="Arial"/>
                <a:ea typeface="Arial"/>
                <a:cs typeface="Arial"/>
                <a:sym typeface="Arial"/>
              </a:rPr>
              <a:t>When a seller country transfers a good or service to a buyer country, the buyer country trades some asset to pay for the good or service.</a:t>
            </a:r>
            <a:endParaRPr sz="2400">
              <a:latin typeface="Arial"/>
              <a:ea typeface="Arial"/>
              <a:cs typeface="Arial"/>
              <a:sym typeface="Arial"/>
            </a:endParaRPr>
          </a:p>
          <a:p>
            <a:pPr marL="457200" lvl="0" indent="-381000" algn="l" rtl="0">
              <a:spcBef>
                <a:spcPts val="0"/>
              </a:spcBef>
              <a:spcAft>
                <a:spcPts val="0"/>
              </a:spcAft>
              <a:buSzPts val="2400"/>
              <a:buAutoNum type="arabicPeriod"/>
            </a:pPr>
            <a:r>
              <a:rPr lang="en-US" sz="2400">
                <a:latin typeface="Arial"/>
                <a:ea typeface="Arial"/>
                <a:cs typeface="Arial"/>
                <a:sym typeface="Arial"/>
              </a:rPr>
              <a:t>For example, the U.S. has been operating with a trade deficit.</a:t>
            </a:r>
            <a:endParaRPr sz="2400">
              <a:latin typeface="Arial"/>
              <a:ea typeface="Arial"/>
              <a:cs typeface="Arial"/>
              <a:sym typeface="Arial"/>
            </a:endParaRPr>
          </a:p>
          <a:p>
            <a:pPr marL="457200" lvl="0" indent="-381000" algn="l" rtl="0">
              <a:spcBef>
                <a:spcPts val="0"/>
              </a:spcBef>
              <a:spcAft>
                <a:spcPts val="0"/>
              </a:spcAft>
              <a:buSzPts val="2400"/>
              <a:buFont typeface="Arial"/>
              <a:buAutoNum type="arabicPeriod"/>
            </a:pPr>
            <a:r>
              <a:rPr lang="en-US" sz="2400">
                <a:latin typeface="Arial"/>
                <a:ea typeface="Arial"/>
                <a:cs typeface="Arial"/>
                <a:sym typeface="Arial"/>
              </a:rPr>
              <a:t>Net capital inflows have made this possible where the purchase of U.S. assets by foreigners has been greater than the purchase of foreign assets.</a:t>
            </a:r>
            <a:endParaRPr sz="2400">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
        <p:cNvGrpSpPr/>
        <p:nvPr/>
      </p:nvGrpSpPr>
      <p:grpSpPr>
        <a:xfrm>
          <a:off x="0" y="0"/>
          <a:ext cx="0" cy="0"/>
          <a:chOff x="0" y="0"/>
          <a:chExt cx="0" cy="0"/>
        </a:xfrm>
      </p:grpSpPr>
      <p:sp>
        <p:nvSpPr>
          <p:cNvPr id="102" name="Google Shape;102;p20"/>
          <p:cNvSpPr/>
          <p:nvPr/>
        </p:nvSpPr>
        <p:spPr>
          <a:xfrm>
            <a:off x="478631" y="0"/>
            <a:ext cx="2436019" cy="3400426"/>
          </a:xfrm>
          <a:prstGeom prst="flowChartDocument">
            <a:avLst/>
          </a:prstGeom>
          <a:solidFill>
            <a:srgbClr val="447AB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20"/>
          <p:cNvSpPr txBox="1">
            <a:spLocks noGrp="1"/>
          </p:cNvSpPr>
          <p:nvPr>
            <p:ph type="title"/>
          </p:nvPr>
        </p:nvSpPr>
        <p:spPr>
          <a:xfrm>
            <a:off x="628650" y="171162"/>
            <a:ext cx="2130136" cy="237114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US" sz="2800" i="1" u="sng">
                <a:solidFill>
                  <a:srgbClr val="FFFFFF"/>
                </a:solidFill>
                <a:latin typeface="Calibri"/>
                <a:ea typeface="Calibri"/>
                <a:cs typeface="Calibri"/>
                <a:sym typeface="Calibri"/>
              </a:rPr>
              <a:t>Standards:</a:t>
            </a:r>
            <a:br>
              <a:rPr lang="en-US" sz="2800" i="1" u="sng">
                <a:solidFill>
                  <a:srgbClr val="FFFFFF"/>
                </a:solidFill>
                <a:latin typeface="Calibri"/>
                <a:ea typeface="Calibri"/>
                <a:cs typeface="Calibri"/>
                <a:sym typeface="Calibri"/>
              </a:rPr>
            </a:br>
            <a:r>
              <a:rPr lang="en-US" sz="2800">
                <a:solidFill>
                  <a:srgbClr val="FFFFFF"/>
                </a:solidFill>
                <a:latin typeface="Calibri"/>
                <a:ea typeface="Calibri"/>
                <a:cs typeface="Calibri"/>
                <a:sym typeface="Calibri"/>
              </a:rPr>
              <a:t>National </a:t>
            </a:r>
            <a:r>
              <a:rPr lang="en-US" sz="2800" b="0" i="1">
                <a:solidFill>
                  <a:srgbClr val="FFFFFF"/>
                </a:solidFill>
                <a:latin typeface="Calibri"/>
                <a:ea typeface="Calibri"/>
                <a:cs typeface="Calibri"/>
                <a:sym typeface="Calibri"/>
              </a:rPr>
              <a:t>to</a:t>
            </a:r>
            <a:r>
              <a:rPr lang="en-US" sz="2800">
                <a:solidFill>
                  <a:srgbClr val="FFFFFF"/>
                </a:solidFill>
                <a:latin typeface="Calibri"/>
                <a:ea typeface="Calibri"/>
                <a:cs typeface="Calibri"/>
                <a:sym typeface="Calibri"/>
              </a:rPr>
              <a:t> State </a:t>
            </a:r>
            <a:r>
              <a:rPr lang="en-US" sz="2800" b="0" i="1">
                <a:solidFill>
                  <a:srgbClr val="FFFFFF"/>
                </a:solidFill>
                <a:latin typeface="Calibri"/>
                <a:ea typeface="Calibri"/>
                <a:cs typeface="Calibri"/>
                <a:sym typeface="Calibri"/>
              </a:rPr>
              <a:t>to</a:t>
            </a:r>
            <a:r>
              <a:rPr lang="en-US" sz="2800">
                <a:solidFill>
                  <a:srgbClr val="FFFFFF"/>
                </a:solidFill>
                <a:latin typeface="Calibri"/>
                <a:ea typeface="Calibri"/>
                <a:cs typeface="Calibri"/>
                <a:sym typeface="Calibri"/>
              </a:rPr>
              <a:t> Common Core State</a:t>
            </a:r>
            <a:endParaRPr sz="2800" b="1" i="1" u="sng">
              <a:solidFill>
                <a:srgbClr val="FFFFFF"/>
              </a:solidFill>
              <a:latin typeface="Calibri"/>
              <a:ea typeface="Calibri"/>
              <a:cs typeface="Calibri"/>
              <a:sym typeface="Calibri"/>
            </a:endParaRPr>
          </a:p>
        </p:txBody>
      </p:sp>
      <p:sp>
        <p:nvSpPr>
          <p:cNvPr id="104" name="Google Shape;104;p20"/>
          <p:cNvSpPr txBox="1"/>
          <p:nvPr/>
        </p:nvSpPr>
        <p:spPr>
          <a:xfrm>
            <a:off x="195942" y="6275614"/>
            <a:ext cx="402227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Resource: Available at </a:t>
            </a:r>
            <a:r>
              <a:rPr lang="en-US" sz="8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https://www.econedlink.org/resources/exchange-rates/</a:t>
            </a:r>
            <a:r>
              <a:rPr lang="en-US" sz="800">
                <a:solidFill>
                  <a:schemeClr val="dk1"/>
                </a:solidFill>
                <a:latin typeface="Arial"/>
                <a:ea typeface="Arial"/>
                <a:cs typeface="Arial"/>
                <a:sym typeface="Arial"/>
              </a:rPr>
              <a:t> on May 16, 2021</a:t>
            </a:r>
            <a:endParaRPr/>
          </a:p>
        </p:txBody>
      </p:sp>
      <p:sp>
        <p:nvSpPr>
          <p:cNvPr id="105" name="Google Shape;105;p20"/>
          <p:cNvSpPr txBox="1">
            <a:spLocks noGrp="1"/>
          </p:cNvSpPr>
          <p:nvPr>
            <p:ph type="title"/>
          </p:nvPr>
        </p:nvSpPr>
        <p:spPr>
          <a:xfrm>
            <a:off x="3619250" y="379625"/>
            <a:ext cx="50865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3636"/>
              </a:lnSpc>
              <a:spcBef>
                <a:spcPts val="0"/>
              </a:spcBef>
              <a:spcAft>
                <a:spcPts val="0"/>
              </a:spcAft>
              <a:buNone/>
            </a:pPr>
            <a:r>
              <a:rPr lang="en-US" sz="3000" dirty="0"/>
              <a:t>(cont’d) Foundation - National Standards and AP Macro Unit 6</a:t>
            </a:r>
            <a:endParaRPr sz="3000" b="1" dirty="0"/>
          </a:p>
        </p:txBody>
      </p:sp>
      <p:pic>
        <p:nvPicPr>
          <p:cNvPr id="106" name="Google Shape;106;p20"/>
          <p:cNvPicPr preferRelativeResize="0"/>
          <p:nvPr/>
        </p:nvPicPr>
        <p:blipFill>
          <a:blip r:embed="rId4">
            <a:alphaModFix/>
          </a:blip>
          <a:stretch>
            <a:fillRect/>
          </a:stretch>
        </p:blipFill>
        <p:spPr>
          <a:xfrm>
            <a:off x="2963625" y="2402950"/>
            <a:ext cx="5924550" cy="3674664"/>
          </a:xfrm>
          <a:prstGeom prst="rect">
            <a:avLst/>
          </a:prstGeom>
          <a:noFill/>
          <a:ln>
            <a:noFill/>
          </a:ln>
        </p:spPr>
      </p:pic>
      <p:sp>
        <p:nvSpPr>
          <p:cNvPr id="107" name="Google Shape;107;p20"/>
          <p:cNvSpPr/>
          <p:nvPr/>
        </p:nvSpPr>
        <p:spPr>
          <a:xfrm>
            <a:off x="4126516" y="5547268"/>
            <a:ext cx="1012500" cy="680400"/>
          </a:xfrm>
          <a:prstGeom prst="rightArrow">
            <a:avLst>
              <a:gd name="adj1" fmla="val 50000"/>
              <a:gd name="adj2" fmla="val 50000"/>
            </a:avLst>
          </a:prstGeom>
          <a:solidFill>
            <a:srgbClr val="92D05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73"/>
          <p:cNvSpPr txBox="1">
            <a:spLocks noGrp="1"/>
          </p:cNvSpPr>
          <p:nvPr>
            <p:ph type="title"/>
          </p:nvPr>
        </p:nvSpPr>
        <p:spPr>
          <a:xfrm>
            <a:off x="591625" y="1023309"/>
            <a:ext cx="7886700" cy="1325100"/>
          </a:xfrm>
          <a:prstGeom prst="rect">
            <a:avLst/>
          </a:prstGeom>
        </p:spPr>
        <p:txBody>
          <a:bodyPr spcFirstLastPara="1" wrap="square" lIns="91425" tIns="45700" rIns="91425" bIns="45700" anchor="ctr" anchorCtr="0">
            <a:noAutofit/>
          </a:bodyPr>
          <a:lstStyle/>
          <a:p>
            <a:pPr marL="0" lvl="0" indent="0" algn="l" rtl="0">
              <a:lnSpc>
                <a:spcPct val="115000"/>
              </a:lnSpc>
              <a:spcBef>
                <a:spcPts val="1200"/>
              </a:spcBef>
              <a:spcAft>
                <a:spcPts val="1200"/>
              </a:spcAft>
              <a:buNone/>
            </a:pPr>
            <a:r>
              <a:rPr lang="en-US" sz="2800"/>
              <a:t>Link between saving, investment, and international flows</a:t>
            </a:r>
            <a:endParaRPr/>
          </a:p>
        </p:txBody>
      </p:sp>
      <p:sp>
        <p:nvSpPr>
          <p:cNvPr id="588" name="Google Shape;588;p73"/>
          <p:cNvSpPr txBox="1">
            <a:spLocks noGrp="1"/>
          </p:cNvSpPr>
          <p:nvPr>
            <p:ph type="body" idx="1"/>
          </p:nvPr>
        </p:nvSpPr>
        <p:spPr>
          <a:xfrm>
            <a:off x="591625" y="2631859"/>
            <a:ext cx="7886700" cy="4349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Recall:</a:t>
            </a:r>
            <a:endParaRPr/>
          </a:p>
          <a:p>
            <a:pPr marL="457200" lvl="0" indent="-342900" algn="l" rtl="0">
              <a:spcBef>
                <a:spcPts val="1800"/>
              </a:spcBef>
              <a:spcAft>
                <a:spcPts val="0"/>
              </a:spcAft>
              <a:buSzPts val="1800"/>
              <a:buAutoNum type="arabicPeriod"/>
            </a:pPr>
            <a:r>
              <a:rPr lang="en-US"/>
              <a:t>Y = GDP = C + Ig + G + NX</a:t>
            </a:r>
            <a:endParaRPr/>
          </a:p>
          <a:p>
            <a:pPr marL="457200" lvl="0" indent="-342900" algn="l" rtl="0">
              <a:spcBef>
                <a:spcPts val="0"/>
              </a:spcBef>
              <a:spcAft>
                <a:spcPts val="0"/>
              </a:spcAft>
              <a:buSzPts val="1800"/>
              <a:buAutoNum type="arabicPeriod"/>
            </a:pPr>
            <a:r>
              <a:rPr lang="en-US"/>
              <a:t>Y - C - G = Ig + NX</a:t>
            </a:r>
            <a:endParaRPr/>
          </a:p>
          <a:p>
            <a:pPr marL="457200" lvl="0" indent="-342900" algn="l" rtl="0">
              <a:spcBef>
                <a:spcPts val="0"/>
              </a:spcBef>
              <a:spcAft>
                <a:spcPts val="0"/>
              </a:spcAft>
              <a:buSzPts val="1800"/>
              <a:buAutoNum type="arabicPeriod"/>
            </a:pPr>
            <a:r>
              <a:rPr lang="en-US"/>
              <a:t>National Savings = Ig + NX</a:t>
            </a:r>
            <a:endParaRPr/>
          </a:p>
          <a:p>
            <a:pPr marL="457200" lvl="0" indent="-342900" algn="l" rtl="0">
              <a:spcBef>
                <a:spcPts val="0"/>
              </a:spcBef>
              <a:spcAft>
                <a:spcPts val="0"/>
              </a:spcAft>
              <a:buSzPts val="1800"/>
              <a:buAutoNum type="arabicPeriod"/>
            </a:pPr>
            <a:r>
              <a:rPr lang="en-US"/>
              <a:t>National Savings = Ig + Net Capital Outflows</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74"/>
          <p:cNvSpPr txBox="1">
            <a:spLocks noGrp="1"/>
          </p:cNvSpPr>
          <p:nvPr>
            <p:ph type="title"/>
          </p:nvPr>
        </p:nvSpPr>
        <p:spPr>
          <a:xfrm>
            <a:off x="693450" y="1226909"/>
            <a:ext cx="7886700" cy="132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5600" dirty="0"/>
              <a:t>Define the exchange rate</a:t>
            </a:r>
            <a:endParaRPr sz="5600" dirty="0"/>
          </a:p>
        </p:txBody>
      </p:sp>
      <p:sp>
        <p:nvSpPr>
          <p:cNvPr id="594" name="Google Shape;594;p74"/>
          <p:cNvSpPr txBox="1">
            <a:spLocks noGrp="1"/>
          </p:cNvSpPr>
          <p:nvPr>
            <p:ph type="body" idx="1"/>
          </p:nvPr>
        </p:nvSpPr>
        <p:spPr>
          <a:xfrm>
            <a:off x="628650" y="2724434"/>
            <a:ext cx="7886700" cy="4349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The </a:t>
            </a:r>
            <a:r>
              <a:rPr lang="en-US" b="1"/>
              <a:t>nominal exchange rate</a:t>
            </a:r>
            <a:r>
              <a:rPr lang="en-US"/>
              <a:t> is the rate at which a person can trade the</a:t>
            </a:r>
            <a:r>
              <a:rPr lang="en-US" i="1" u="sng"/>
              <a:t> currency</a:t>
            </a:r>
            <a:r>
              <a:rPr lang="en-US"/>
              <a:t> of one country for the currency of another.</a:t>
            </a:r>
            <a:endParaRPr/>
          </a:p>
          <a:p>
            <a:pPr marL="0" lvl="0" indent="0" algn="l" rtl="0">
              <a:spcBef>
                <a:spcPts val="1800"/>
              </a:spcBef>
              <a:spcAft>
                <a:spcPts val="1800"/>
              </a:spcAft>
              <a:buNone/>
            </a:pPr>
            <a:r>
              <a:rPr lang="en-US"/>
              <a:t>The </a:t>
            </a:r>
            <a:r>
              <a:rPr lang="en-US" b="1"/>
              <a:t>real exchange rate</a:t>
            </a:r>
            <a:r>
              <a:rPr lang="en-US"/>
              <a:t> is the rate at which a person can trade the </a:t>
            </a:r>
            <a:r>
              <a:rPr lang="en-US" b="1" i="1" u="sng"/>
              <a:t>goods and services</a:t>
            </a:r>
            <a:r>
              <a:rPr lang="en-US" b="1" i="1"/>
              <a:t> </a:t>
            </a:r>
            <a:r>
              <a:rPr lang="en-US"/>
              <a:t>of one country for the goods and services of another. </a:t>
            </a:r>
            <a:endParaRPr/>
          </a:p>
        </p:txBody>
      </p:sp>
      <p:pic>
        <p:nvPicPr>
          <p:cNvPr id="595" name="Google Shape;595;p74"/>
          <p:cNvPicPr preferRelativeResize="0"/>
          <p:nvPr/>
        </p:nvPicPr>
        <p:blipFill>
          <a:blip r:embed="rId3">
            <a:alphaModFix/>
          </a:blip>
          <a:stretch>
            <a:fillRect/>
          </a:stretch>
        </p:blipFill>
        <p:spPr>
          <a:xfrm>
            <a:off x="1730700" y="5539750"/>
            <a:ext cx="5891276" cy="9666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75"/>
          <p:cNvSpPr txBox="1">
            <a:spLocks noGrp="1"/>
          </p:cNvSpPr>
          <p:nvPr>
            <p:ph type="title"/>
          </p:nvPr>
        </p:nvSpPr>
        <p:spPr>
          <a:xfrm>
            <a:off x="628650" y="754884"/>
            <a:ext cx="7886700" cy="1325100"/>
          </a:xfrm>
          <a:prstGeom prst="rect">
            <a:avLst/>
          </a:prstGeom>
        </p:spPr>
        <p:txBody>
          <a:bodyPr spcFirstLastPara="1" wrap="square" lIns="91425" tIns="45700" rIns="91425" bIns="45700" anchor="ctr" anchorCtr="0">
            <a:noAutofit/>
          </a:bodyPr>
          <a:lstStyle/>
          <a:p>
            <a:pPr marL="0" lvl="0" indent="0" algn="l" rtl="0">
              <a:spcBef>
                <a:spcPts val="1000"/>
              </a:spcBef>
              <a:spcAft>
                <a:spcPts val="0"/>
              </a:spcAft>
              <a:buNone/>
            </a:pPr>
            <a:r>
              <a:rPr lang="en-US" sz="2800"/>
              <a:t>Purchasing-power parity </a:t>
            </a:r>
            <a:endParaRPr/>
          </a:p>
        </p:txBody>
      </p:sp>
      <p:sp>
        <p:nvSpPr>
          <p:cNvPr id="601" name="Google Shape;601;p75"/>
          <p:cNvSpPr txBox="1">
            <a:spLocks noGrp="1"/>
          </p:cNvSpPr>
          <p:nvPr>
            <p:ph type="body" idx="1"/>
          </p:nvPr>
        </p:nvSpPr>
        <p:spPr>
          <a:xfrm>
            <a:off x="628650" y="2233909"/>
            <a:ext cx="7886700" cy="43497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Purchasing-power parity states that a unit of any given currency should be able to buy the same </a:t>
            </a:r>
            <a:r>
              <a:rPr lang="en-US" b="1"/>
              <a:t>QUANTITY</a:t>
            </a:r>
            <a:r>
              <a:rPr lang="en-US"/>
              <a:t> of goods in all countries. </a:t>
            </a:r>
            <a:endParaRPr/>
          </a:p>
          <a:p>
            <a:pPr marL="0" lvl="0" indent="0" algn="l" rtl="0">
              <a:spcBef>
                <a:spcPts val="1800"/>
              </a:spcBef>
              <a:spcAft>
                <a:spcPts val="0"/>
              </a:spcAft>
              <a:buNone/>
            </a:pPr>
            <a:r>
              <a:rPr lang="en-US"/>
              <a:t>Example: A can of soda costs $1.75 USD in the United States and 42 pesos in Mexico.</a:t>
            </a:r>
            <a:endParaRPr/>
          </a:p>
          <a:p>
            <a:pPr marL="457200" lvl="0" indent="-342900" algn="l" rtl="0">
              <a:spcBef>
                <a:spcPts val="1800"/>
              </a:spcBef>
              <a:spcAft>
                <a:spcPts val="0"/>
              </a:spcAft>
              <a:buSzPts val="1800"/>
              <a:buChar char="•"/>
            </a:pPr>
            <a:r>
              <a:rPr lang="en-US"/>
              <a:t>The peso–dollar exchange rate is:</a:t>
            </a:r>
            <a:endParaRPr/>
          </a:p>
          <a:p>
            <a:pPr marL="914400" lvl="1" indent="-342900" algn="l" rtl="0">
              <a:spcBef>
                <a:spcPts val="1800"/>
              </a:spcBef>
              <a:spcAft>
                <a:spcPts val="1800"/>
              </a:spcAft>
              <a:buSzPts val="1800"/>
              <a:buChar char="–"/>
            </a:pPr>
            <a:r>
              <a:rPr lang="en-US"/>
              <a:t>42 pesos/$1.75 USDs or 24 pesos per $1 USD</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76"/>
          <p:cNvSpPr txBox="1">
            <a:spLocks noGrp="1"/>
          </p:cNvSpPr>
          <p:nvPr>
            <p:ph type="title"/>
          </p:nvPr>
        </p:nvSpPr>
        <p:spPr>
          <a:xfrm>
            <a:off x="582375" y="1189884"/>
            <a:ext cx="7886700" cy="132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Currency appreciation or depreciation</a:t>
            </a:r>
            <a:endParaRPr/>
          </a:p>
        </p:txBody>
      </p:sp>
      <p:sp>
        <p:nvSpPr>
          <p:cNvPr id="607" name="Google Shape;607;p76"/>
          <p:cNvSpPr txBox="1">
            <a:spLocks noGrp="1"/>
          </p:cNvSpPr>
          <p:nvPr>
            <p:ph type="body" idx="1"/>
          </p:nvPr>
        </p:nvSpPr>
        <p:spPr>
          <a:xfrm>
            <a:off x="628650" y="2918784"/>
            <a:ext cx="7886700" cy="43497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AutoNum type="arabicPeriod"/>
            </a:pPr>
            <a:r>
              <a:rPr lang="en-US"/>
              <a:t>A currency is said to </a:t>
            </a:r>
            <a:r>
              <a:rPr lang="en-US" b="1"/>
              <a:t>appreciate</a:t>
            </a:r>
            <a:r>
              <a:rPr lang="en-US"/>
              <a:t> if it can purchase more of another currency.</a:t>
            </a:r>
            <a:endParaRPr/>
          </a:p>
          <a:p>
            <a:pPr marL="457200" lvl="0" indent="-342900" algn="l" rtl="0">
              <a:spcBef>
                <a:spcPts val="0"/>
              </a:spcBef>
              <a:spcAft>
                <a:spcPts val="0"/>
              </a:spcAft>
              <a:buSzPts val="1800"/>
              <a:buAutoNum type="arabicPeriod"/>
            </a:pPr>
            <a:r>
              <a:rPr lang="en-US"/>
              <a:t>It is said to </a:t>
            </a:r>
            <a:r>
              <a:rPr lang="en-US" b="1"/>
              <a:t>depreciate</a:t>
            </a:r>
            <a:r>
              <a:rPr lang="en-US"/>
              <a:t> if it purchases less. </a:t>
            </a:r>
            <a:endParaRPr/>
          </a:p>
          <a:p>
            <a:pPr marL="457200" lvl="0" indent="-342900" algn="l" rtl="0">
              <a:spcBef>
                <a:spcPts val="0"/>
              </a:spcBef>
              <a:spcAft>
                <a:spcPts val="0"/>
              </a:spcAft>
              <a:buSzPts val="1800"/>
              <a:buAutoNum type="arabicPeriod"/>
            </a:pPr>
            <a:r>
              <a:rPr lang="en-US"/>
              <a:t>Economists focus on </a:t>
            </a:r>
            <a:r>
              <a:rPr lang="en-US" b="1"/>
              <a:t>real considerations</a:t>
            </a:r>
            <a:r>
              <a:rPr lang="en-US"/>
              <a:t> and </a:t>
            </a:r>
            <a:r>
              <a:rPr lang="en-US" b="1"/>
              <a:t>quantity matters</a:t>
            </a:r>
            <a:r>
              <a:rPr lang="en-US"/>
              <a:t>. </a:t>
            </a:r>
            <a:endParaRPr/>
          </a:p>
          <a:p>
            <a:pPr marL="457200" lvl="0" indent="-342900" algn="l" rtl="0">
              <a:spcBef>
                <a:spcPts val="0"/>
              </a:spcBef>
              <a:spcAft>
                <a:spcPts val="0"/>
              </a:spcAft>
              <a:buSzPts val="1800"/>
              <a:buAutoNum type="arabicPeriod"/>
            </a:pPr>
            <a:r>
              <a:rPr lang="en-US"/>
              <a:t>Economists make it REAL. They focus on quantities.</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77"/>
          <p:cNvSpPr txBox="1">
            <a:spLocks noGrp="1"/>
          </p:cNvSpPr>
          <p:nvPr>
            <p:ph type="title"/>
          </p:nvPr>
        </p:nvSpPr>
        <p:spPr>
          <a:xfrm>
            <a:off x="628650" y="1162134"/>
            <a:ext cx="7886700" cy="132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5800"/>
              <a:t>Put on your worldly hat</a:t>
            </a:r>
            <a:endParaRPr sz="5800"/>
          </a:p>
        </p:txBody>
      </p:sp>
      <p:pic>
        <p:nvPicPr>
          <p:cNvPr id="614" name="Google Shape;614;p77"/>
          <p:cNvPicPr preferRelativeResize="0"/>
          <p:nvPr/>
        </p:nvPicPr>
        <p:blipFill>
          <a:blip r:embed="rId3">
            <a:alphaModFix/>
          </a:blip>
          <a:stretch>
            <a:fillRect/>
          </a:stretch>
        </p:blipFill>
        <p:spPr>
          <a:xfrm>
            <a:off x="3276325" y="5249577"/>
            <a:ext cx="1781776" cy="1000848"/>
          </a:xfrm>
          <a:prstGeom prst="rect">
            <a:avLst/>
          </a:prstGeom>
          <a:noFill/>
          <a:ln>
            <a:noFill/>
          </a:ln>
        </p:spPr>
      </p:pic>
      <p:pic>
        <p:nvPicPr>
          <p:cNvPr id="615" name="Google Shape;615;p77"/>
          <p:cNvPicPr preferRelativeResize="0"/>
          <p:nvPr/>
        </p:nvPicPr>
        <p:blipFill>
          <a:blip r:embed="rId4">
            <a:alphaModFix/>
          </a:blip>
          <a:stretch>
            <a:fillRect/>
          </a:stretch>
        </p:blipFill>
        <p:spPr>
          <a:xfrm>
            <a:off x="6285901" y="2656200"/>
            <a:ext cx="1781776" cy="2674701"/>
          </a:xfrm>
          <a:prstGeom prst="rect">
            <a:avLst/>
          </a:prstGeom>
          <a:noFill/>
          <a:ln>
            <a:noFill/>
          </a:ln>
        </p:spPr>
      </p:pic>
      <p:pic>
        <p:nvPicPr>
          <p:cNvPr id="616" name="Google Shape;616;p77"/>
          <p:cNvPicPr preferRelativeResize="0"/>
          <p:nvPr/>
        </p:nvPicPr>
        <p:blipFill>
          <a:blip r:embed="rId5">
            <a:alphaModFix/>
          </a:blip>
          <a:stretch>
            <a:fillRect/>
          </a:stretch>
        </p:blipFill>
        <p:spPr>
          <a:xfrm>
            <a:off x="1502400" y="2751043"/>
            <a:ext cx="3217676" cy="2143801"/>
          </a:xfrm>
          <a:prstGeom prst="rect">
            <a:avLst/>
          </a:prstGeom>
          <a:noFill/>
          <a:ln>
            <a:noFill/>
          </a:ln>
        </p:spPr>
      </p:pic>
      <p:pic>
        <p:nvPicPr>
          <p:cNvPr id="617" name="Google Shape;617;p77"/>
          <p:cNvPicPr preferRelativeResize="0"/>
          <p:nvPr/>
        </p:nvPicPr>
        <p:blipFill>
          <a:blip r:embed="rId6">
            <a:alphaModFix/>
          </a:blip>
          <a:stretch>
            <a:fillRect/>
          </a:stretch>
        </p:blipFill>
        <p:spPr>
          <a:xfrm>
            <a:off x="1207500" y="5158674"/>
            <a:ext cx="1501286" cy="1000852"/>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78"/>
          <p:cNvSpPr txBox="1">
            <a:spLocks noGrp="1"/>
          </p:cNvSpPr>
          <p:nvPr>
            <p:ph type="title"/>
          </p:nvPr>
        </p:nvSpPr>
        <p:spPr>
          <a:xfrm>
            <a:off x="547200" y="1097334"/>
            <a:ext cx="7886700" cy="132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400"/>
              <a:t>Happy (+) or Unhappy (-) with an appreciation of the U.S. dollar</a:t>
            </a:r>
            <a:endParaRPr sz="4400"/>
          </a:p>
        </p:txBody>
      </p:sp>
      <p:pic>
        <p:nvPicPr>
          <p:cNvPr id="623" name="Google Shape;623;p78"/>
          <p:cNvPicPr preferRelativeResize="0"/>
          <p:nvPr/>
        </p:nvPicPr>
        <p:blipFill>
          <a:blip r:embed="rId3">
            <a:alphaModFix/>
          </a:blip>
          <a:stretch>
            <a:fillRect/>
          </a:stretch>
        </p:blipFill>
        <p:spPr>
          <a:xfrm>
            <a:off x="416725" y="2309897"/>
            <a:ext cx="8147651" cy="2202975"/>
          </a:xfrm>
          <a:prstGeom prst="rect">
            <a:avLst/>
          </a:prstGeom>
          <a:noFill/>
          <a:ln>
            <a:noFill/>
          </a:ln>
        </p:spPr>
      </p:pic>
      <p:sp>
        <p:nvSpPr>
          <p:cNvPr id="624" name="Google Shape;624;p78"/>
          <p:cNvSpPr/>
          <p:nvPr/>
        </p:nvSpPr>
        <p:spPr>
          <a:xfrm>
            <a:off x="6017125" y="3560700"/>
            <a:ext cx="515400" cy="1509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5" name="Google Shape;625;p78">
            <a:hlinkClick r:id="rId4"/>
          </p:cNvPr>
          <p:cNvPicPr preferRelativeResize="0"/>
          <p:nvPr/>
        </p:nvPicPr>
        <p:blipFill>
          <a:blip r:embed="rId5">
            <a:alphaModFix/>
          </a:blip>
          <a:stretch>
            <a:fillRect/>
          </a:stretch>
        </p:blipFill>
        <p:spPr>
          <a:xfrm>
            <a:off x="0" y="5905500"/>
            <a:ext cx="9144000" cy="714375"/>
          </a:xfrm>
          <a:prstGeom prst="rect">
            <a:avLst/>
          </a:prstGeom>
          <a:noFill/>
          <a:ln>
            <a:noFill/>
          </a:ln>
        </p:spPr>
      </p:pic>
      <p:sp>
        <p:nvSpPr>
          <p:cNvPr id="626" name="Google Shape;626;p78">
            <a:hlinkClick r:id="rId6"/>
          </p:cNvPr>
          <p:cNvSpPr/>
          <p:nvPr/>
        </p:nvSpPr>
        <p:spPr>
          <a:xfrm>
            <a:off x="0" y="6942667"/>
            <a:ext cx="12600" cy="1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7" name="Google Shape;627;p78"/>
          <p:cNvPicPr preferRelativeResize="0"/>
          <p:nvPr/>
        </p:nvPicPr>
        <p:blipFill>
          <a:blip r:embed="rId7">
            <a:alphaModFix/>
          </a:blip>
          <a:stretch>
            <a:fillRect/>
          </a:stretch>
        </p:blipFill>
        <p:spPr>
          <a:xfrm>
            <a:off x="7085375" y="3199333"/>
            <a:ext cx="1212225" cy="1212225"/>
          </a:xfrm>
          <a:prstGeom prst="rect">
            <a:avLst/>
          </a:prstGeom>
          <a:noFill/>
          <a:ln>
            <a:noFill/>
          </a:ln>
        </p:spPr>
      </p:pic>
      <p:pic>
        <p:nvPicPr>
          <p:cNvPr id="628" name="Google Shape;628;p78"/>
          <p:cNvPicPr preferRelativeResize="0"/>
          <p:nvPr/>
        </p:nvPicPr>
        <p:blipFill>
          <a:blip r:embed="rId8">
            <a:alphaModFix/>
          </a:blip>
          <a:stretch>
            <a:fillRect/>
          </a:stretch>
        </p:blipFill>
        <p:spPr>
          <a:xfrm>
            <a:off x="4317396" y="2699450"/>
            <a:ext cx="583250" cy="583250"/>
          </a:xfrm>
          <a:prstGeom prst="rect">
            <a:avLst/>
          </a:prstGeom>
          <a:noFill/>
          <a:ln>
            <a:noFill/>
          </a:ln>
        </p:spPr>
      </p:pic>
      <p:sp>
        <p:nvSpPr>
          <p:cNvPr id="629" name="Google Shape;629;p78"/>
          <p:cNvSpPr txBox="1"/>
          <p:nvPr/>
        </p:nvSpPr>
        <p:spPr>
          <a:xfrm>
            <a:off x="6017125" y="3160500"/>
            <a:ext cx="12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highlight>
                <a:schemeClr val="lt1"/>
              </a:highlight>
              <a:latin typeface="Calibri"/>
              <a:ea typeface="Calibri"/>
              <a:cs typeface="Calibri"/>
              <a:sym typeface="Calibri"/>
            </a:endParaRPr>
          </a:p>
        </p:txBody>
      </p:sp>
      <p:sp>
        <p:nvSpPr>
          <p:cNvPr id="630" name="Google Shape;630;p78"/>
          <p:cNvSpPr txBox="1"/>
          <p:nvPr/>
        </p:nvSpPr>
        <p:spPr>
          <a:xfrm>
            <a:off x="6062075" y="3220750"/>
            <a:ext cx="2868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631" name="Google Shape;631;p78"/>
          <p:cNvPicPr preferRelativeResize="0"/>
          <p:nvPr/>
        </p:nvPicPr>
        <p:blipFill>
          <a:blip r:embed="rId9">
            <a:alphaModFix/>
          </a:blip>
          <a:stretch>
            <a:fillRect/>
          </a:stretch>
        </p:blipFill>
        <p:spPr>
          <a:xfrm>
            <a:off x="6532525" y="2782753"/>
            <a:ext cx="709179" cy="583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3"/>
                                        </p:tgtEl>
                                        <p:attrNameLst>
                                          <p:attrName>style.visibility</p:attrName>
                                        </p:attrNameLst>
                                      </p:cBhvr>
                                      <p:to>
                                        <p:strVal val="visible"/>
                                      </p:to>
                                    </p:set>
                                    <p:animEffect transition="in" filter="fade">
                                      <p:cBhvr>
                                        <p:cTn id="7" dur="1000"/>
                                        <p:tgtEl>
                                          <p:spTgt spid="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79"/>
          <p:cNvSpPr txBox="1">
            <a:spLocks noGrp="1"/>
          </p:cNvSpPr>
          <p:nvPr>
            <p:ph type="body" idx="1"/>
          </p:nvPr>
        </p:nvSpPr>
        <p:spPr>
          <a:xfrm>
            <a:off x="537025" y="2040567"/>
            <a:ext cx="7886700" cy="43497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AutoNum type="arabicPeriod"/>
            </a:pPr>
            <a:r>
              <a:rPr lang="en-US" sz="1800"/>
              <a:t>U.S. “teacher” pension funds holding U.K. government bonds would be </a:t>
            </a:r>
            <a:r>
              <a:rPr lang="en-US" sz="1800" b="1">
                <a:solidFill>
                  <a:srgbClr val="FF3A13"/>
                </a:solidFill>
              </a:rPr>
              <a:t>unhappy</a:t>
            </a:r>
            <a:r>
              <a:rPr lang="en-US" sz="1800" b="1"/>
              <a:t> </a:t>
            </a:r>
            <a:r>
              <a:rPr lang="en-US" sz="1800"/>
              <a:t>if the U.S. dollar appreciates. U.S. holders of U.K. debt would get fewer dollars for each British pound of interest income. In general, investments in foreign countries are better off if the foreign country's currency appreciates.</a:t>
            </a:r>
            <a:endParaRPr sz="1800"/>
          </a:p>
          <a:p>
            <a:pPr marL="457200" lvl="0" indent="-342900" algn="l" rtl="0">
              <a:spcBef>
                <a:spcPts val="0"/>
              </a:spcBef>
              <a:spcAft>
                <a:spcPts val="0"/>
              </a:spcAft>
              <a:buSzPts val="1800"/>
              <a:buAutoNum type="arabicPeriod"/>
            </a:pPr>
            <a:r>
              <a:rPr lang="en-US" sz="1800"/>
              <a:t>U.S. agricultural industries would be</a:t>
            </a:r>
            <a:r>
              <a:rPr lang="en-US" sz="1800" b="1"/>
              <a:t> </a:t>
            </a:r>
            <a:r>
              <a:rPr lang="en-US" sz="1800" b="1">
                <a:solidFill>
                  <a:srgbClr val="FF3A13"/>
                </a:solidFill>
              </a:rPr>
              <a:t>unhappy</a:t>
            </a:r>
            <a:r>
              <a:rPr lang="en-US" sz="1800" b="1"/>
              <a:t> </a:t>
            </a:r>
            <a:r>
              <a:rPr lang="en-US" sz="1800"/>
              <a:t>if the U.S. dollar appreciates and other currencies depreciates. U.S. prices are higher. This increases the cost of purchasing U.S. exports and reduces export sales.</a:t>
            </a:r>
            <a:endParaRPr sz="1800"/>
          </a:p>
          <a:p>
            <a:pPr marL="457200" lvl="0" indent="-342900" algn="l" rtl="0">
              <a:spcBef>
                <a:spcPts val="0"/>
              </a:spcBef>
              <a:spcAft>
                <a:spcPts val="0"/>
              </a:spcAft>
              <a:buSzPts val="1800"/>
              <a:buAutoNum type="arabicPeriod"/>
            </a:pPr>
            <a:r>
              <a:rPr lang="en-US" sz="1800"/>
              <a:t>American tourists planning a trip to France would be </a:t>
            </a:r>
            <a:r>
              <a:rPr lang="en-US" sz="1800" b="1">
                <a:solidFill>
                  <a:schemeClr val="accent6"/>
                </a:solidFill>
              </a:rPr>
              <a:t>happy</a:t>
            </a:r>
            <a:r>
              <a:rPr lang="en-US" sz="1800">
                <a:solidFill>
                  <a:schemeClr val="accent6"/>
                </a:solidFill>
              </a:rPr>
              <a:t> </a:t>
            </a:r>
            <a:r>
              <a:rPr lang="en-US" sz="1800"/>
              <a:t>if the U.S. dollar appreciates. They get more euros for each U.S. dollar, making their vacation less expensive.</a:t>
            </a:r>
            <a:endParaRPr sz="1800"/>
          </a:p>
          <a:p>
            <a:pPr marL="457200" lvl="0" indent="-342900" algn="l" rtl="0">
              <a:spcBef>
                <a:spcPts val="0"/>
              </a:spcBef>
              <a:spcAft>
                <a:spcPts val="0"/>
              </a:spcAft>
              <a:buSzPts val="1800"/>
              <a:buAutoNum type="arabicPeriod"/>
            </a:pPr>
            <a:r>
              <a:rPr lang="en-US" sz="1800"/>
              <a:t>An American firm planning to expand its operation overseas would be </a:t>
            </a:r>
            <a:r>
              <a:rPr lang="en-US" sz="1800" b="1">
                <a:solidFill>
                  <a:schemeClr val="accent6"/>
                </a:solidFill>
              </a:rPr>
              <a:t>happy</a:t>
            </a:r>
            <a:r>
              <a:rPr lang="en-US" sz="1800"/>
              <a:t> if the U.S. dollar appreciates. It would get more units of the foreign currency for each U.S. dollar. It, therefore, can expand its operation overseas at lower costs. </a:t>
            </a:r>
            <a:endParaRPr/>
          </a:p>
        </p:txBody>
      </p:sp>
      <p:pic>
        <p:nvPicPr>
          <p:cNvPr id="637" name="Google Shape;637;p79"/>
          <p:cNvPicPr preferRelativeResize="0"/>
          <p:nvPr/>
        </p:nvPicPr>
        <p:blipFill>
          <a:blip r:embed="rId3">
            <a:alphaModFix/>
          </a:blip>
          <a:stretch>
            <a:fillRect/>
          </a:stretch>
        </p:blipFill>
        <p:spPr>
          <a:xfrm>
            <a:off x="8207600" y="3674250"/>
            <a:ext cx="851850" cy="851850"/>
          </a:xfrm>
          <a:prstGeom prst="rect">
            <a:avLst/>
          </a:prstGeom>
          <a:noFill/>
          <a:ln>
            <a:noFill/>
          </a:ln>
        </p:spPr>
      </p:pic>
      <p:pic>
        <p:nvPicPr>
          <p:cNvPr id="638" name="Google Shape;638;p79"/>
          <p:cNvPicPr preferRelativeResize="0"/>
          <p:nvPr/>
        </p:nvPicPr>
        <p:blipFill>
          <a:blip r:embed="rId3">
            <a:alphaModFix/>
          </a:blip>
          <a:stretch>
            <a:fillRect/>
          </a:stretch>
        </p:blipFill>
        <p:spPr>
          <a:xfrm>
            <a:off x="8292150" y="4526100"/>
            <a:ext cx="851850" cy="851850"/>
          </a:xfrm>
          <a:prstGeom prst="rect">
            <a:avLst/>
          </a:prstGeom>
          <a:noFill/>
          <a:ln>
            <a:noFill/>
          </a:ln>
        </p:spPr>
      </p:pic>
      <p:pic>
        <p:nvPicPr>
          <p:cNvPr id="639" name="Google Shape;639;p79"/>
          <p:cNvPicPr preferRelativeResize="0"/>
          <p:nvPr/>
        </p:nvPicPr>
        <p:blipFill>
          <a:blip r:embed="rId4">
            <a:alphaModFix/>
          </a:blip>
          <a:stretch>
            <a:fillRect/>
          </a:stretch>
        </p:blipFill>
        <p:spPr>
          <a:xfrm>
            <a:off x="8165761" y="2123750"/>
            <a:ext cx="935525" cy="769404"/>
          </a:xfrm>
          <a:prstGeom prst="rect">
            <a:avLst/>
          </a:prstGeom>
          <a:noFill/>
          <a:ln>
            <a:noFill/>
          </a:ln>
        </p:spPr>
      </p:pic>
      <p:pic>
        <p:nvPicPr>
          <p:cNvPr id="640" name="Google Shape;640;p79"/>
          <p:cNvPicPr preferRelativeResize="0"/>
          <p:nvPr/>
        </p:nvPicPr>
        <p:blipFill>
          <a:blip r:embed="rId4">
            <a:alphaModFix/>
          </a:blip>
          <a:stretch>
            <a:fillRect/>
          </a:stretch>
        </p:blipFill>
        <p:spPr>
          <a:xfrm>
            <a:off x="8291273" y="2836050"/>
            <a:ext cx="851850" cy="700587"/>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80"/>
          <p:cNvSpPr txBox="1">
            <a:spLocks noGrp="1"/>
          </p:cNvSpPr>
          <p:nvPr>
            <p:ph type="title"/>
          </p:nvPr>
        </p:nvSpPr>
        <p:spPr>
          <a:xfrm>
            <a:off x="1303800" y="798100"/>
            <a:ext cx="7030500" cy="1332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200"/>
              <a:t>More things you should know how to do as you prepare for the “real world”...</a:t>
            </a:r>
            <a:endParaRPr sz="3200"/>
          </a:p>
        </p:txBody>
      </p:sp>
      <p:graphicFrame>
        <p:nvGraphicFramePr>
          <p:cNvPr id="646" name="Google Shape;646;p80"/>
          <p:cNvGraphicFramePr/>
          <p:nvPr/>
        </p:nvGraphicFramePr>
        <p:xfrm>
          <a:off x="420952" y="1916584"/>
          <a:ext cx="8517050" cy="3515345"/>
        </p:xfrm>
        <a:graphic>
          <a:graphicData uri="http://schemas.openxmlformats.org/drawingml/2006/table">
            <a:tbl>
              <a:tblPr>
                <a:noFill/>
                <a:tableStyleId>{56617F2B-12D6-4601-A72B-BCF55BC9CAD7}</a:tableStyleId>
              </a:tblPr>
              <a:tblGrid>
                <a:gridCol w="8517050">
                  <a:extLst>
                    <a:ext uri="{9D8B030D-6E8A-4147-A177-3AD203B41FA5}">
                      <a16:colId xmlns:a16="http://schemas.microsoft.com/office/drawing/2014/main" val="20000"/>
                    </a:ext>
                  </a:extLst>
                </a:gridCol>
              </a:tblGrid>
              <a:tr h="650225">
                <a:tc>
                  <a:txBody>
                    <a:bodyPr/>
                    <a:lstStyle/>
                    <a:p>
                      <a:pPr marL="0" lvl="0" indent="0" algn="l" rtl="0">
                        <a:lnSpc>
                          <a:spcPct val="100000"/>
                        </a:lnSpc>
                        <a:spcBef>
                          <a:spcPts val="0"/>
                        </a:spcBef>
                        <a:spcAft>
                          <a:spcPts val="0"/>
                        </a:spcAft>
                        <a:buNone/>
                      </a:pPr>
                      <a:r>
                        <a:rPr lang="en-US" sz="1900"/>
                        <a:t>1. Explain the relationship between net exports and net capital outflows.</a:t>
                      </a:r>
                      <a:endParaRPr sz="1900"/>
                    </a:p>
                    <a:p>
                      <a:pPr marL="0" lvl="0" indent="0" algn="l" rtl="0">
                        <a:lnSpc>
                          <a:spcPct val="100000"/>
                        </a:lnSpc>
                        <a:spcBef>
                          <a:spcPts val="0"/>
                        </a:spcBef>
                        <a:spcAft>
                          <a:spcPts val="0"/>
                        </a:spcAft>
                        <a:buNone/>
                      </a:pPr>
                      <a:r>
                        <a:rPr lang="en-US" sz="1900"/>
                        <a:t>2. </a:t>
                      </a:r>
                      <a:r>
                        <a:rPr lang="en-US" sz="1900">
                          <a:solidFill>
                            <a:schemeClr val="dk1"/>
                          </a:solidFill>
                        </a:rPr>
                        <a:t>Establish links between saving, investment, and international flows.</a:t>
                      </a:r>
                      <a:endParaRPr sz="1900"/>
                    </a:p>
                  </a:txBody>
                  <a:tcPr marL="68575" marR="68575" marT="12700" marB="12700"/>
                </a:tc>
                <a:extLst>
                  <a:ext uri="{0D108BD9-81ED-4DB2-BD59-A6C34878D82A}">
                    <a16:rowId xmlns:a16="http://schemas.microsoft.com/office/drawing/2014/main" val="10000"/>
                  </a:ext>
                </a:extLst>
              </a:tr>
              <a:tr h="650225">
                <a:tc>
                  <a:txBody>
                    <a:bodyPr/>
                    <a:lstStyle/>
                    <a:p>
                      <a:pPr marL="0" lvl="0" indent="0" algn="l" rtl="0">
                        <a:lnSpc>
                          <a:spcPct val="100000"/>
                        </a:lnSpc>
                        <a:spcBef>
                          <a:spcPts val="0"/>
                        </a:spcBef>
                        <a:spcAft>
                          <a:spcPts val="0"/>
                        </a:spcAft>
                        <a:buNone/>
                      </a:pPr>
                      <a:r>
                        <a:rPr lang="en-US" sz="1900"/>
                        <a:t>3. Define the exchange rate, and identify the one consistent with purchasing-power parity.</a:t>
                      </a:r>
                      <a:br>
                        <a:rPr lang="en-US" sz="1900"/>
                      </a:br>
                      <a:endParaRPr sz="1900"/>
                    </a:p>
                  </a:txBody>
                  <a:tcPr marL="68575" marR="68575" marT="12700" marB="12700"/>
                </a:tc>
                <a:extLst>
                  <a:ext uri="{0D108BD9-81ED-4DB2-BD59-A6C34878D82A}">
                    <a16:rowId xmlns:a16="http://schemas.microsoft.com/office/drawing/2014/main" val="10001"/>
                  </a:ext>
                </a:extLst>
              </a:tr>
              <a:tr h="650225">
                <a:tc>
                  <a:txBody>
                    <a:bodyPr/>
                    <a:lstStyle/>
                    <a:p>
                      <a:pPr marL="0" lvl="0" indent="0" algn="l" rtl="0">
                        <a:lnSpc>
                          <a:spcPct val="100000"/>
                        </a:lnSpc>
                        <a:spcBef>
                          <a:spcPts val="0"/>
                        </a:spcBef>
                        <a:spcAft>
                          <a:spcPts val="0"/>
                        </a:spcAft>
                        <a:buNone/>
                      </a:pPr>
                      <a:r>
                        <a:rPr lang="en-US" sz="2100" b="1">
                          <a:solidFill>
                            <a:schemeClr val="dk1"/>
                          </a:solidFill>
                        </a:rPr>
                        <a:t>4. Describe the market for foreign-currency exchange.</a:t>
                      </a:r>
                      <a:endParaRPr sz="2100" b="1">
                        <a:solidFill>
                          <a:schemeClr val="dk1"/>
                        </a:solidFill>
                      </a:endParaRPr>
                    </a:p>
                    <a:p>
                      <a:pPr marL="0" lvl="0" indent="0" algn="l" rtl="0">
                        <a:lnSpc>
                          <a:spcPct val="100000"/>
                        </a:lnSpc>
                        <a:spcBef>
                          <a:spcPts val="0"/>
                        </a:spcBef>
                        <a:spcAft>
                          <a:spcPts val="0"/>
                        </a:spcAft>
                        <a:buNone/>
                      </a:pPr>
                      <a:r>
                        <a:rPr lang="en-US" sz="2100" b="1"/>
                        <a:t>5. Contrast a country's nominal exchange rate with its real exchange rate.</a:t>
                      </a:r>
                      <a:endParaRPr sz="2100" b="1"/>
                    </a:p>
                  </a:txBody>
                  <a:tcPr marL="68575" marR="68575" marT="12700" marB="12700"/>
                </a:tc>
                <a:extLst>
                  <a:ext uri="{0D108BD9-81ED-4DB2-BD59-A6C34878D82A}">
                    <a16:rowId xmlns:a16="http://schemas.microsoft.com/office/drawing/2014/main" val="10002"/>
                  </a:ext>
                </a:extLst>
              </a:tr>
              <a:tr h="650225">
                <a:tc>
                  <a:txBody>
                    <a:bodyPr/>
                    <a:lstStyle/>
                    <a:p>
                      <a:pPr marL="0" lvl="0" indent="0" algn="l" rtl="0">
                        <a:lnSpc>
                          <a:spcPct val="100000"/>
                        </a:lnSpc>
                        <a:spcBef>
                          <a:spcPts val="0"/>
                        </a:spcBef>
                        <a:spcAft>
                          <a:spcPts val="0"/>
                        </a:spcAft>
                        <a:buNone/>
                      </a:pPr>
                      <a:r>
                        <a:rPr lang="en-US" sz="2100" b="1"/>
                        <a:t>6. Determine the implications of purchasing-power parity on exchange rates.</a:t>
                      </a:r>
                      <a:endParaRPr sz="2100" b="1"/>
                    </a:p>
                    <a:p>
                      <a:pPr marL="0" lvl="0" indent="0" algn="l" rtl="0">
                        <a:lnSpc>
                          <a:spcPct val="100000"/>
                        </a:lnSpc>
                        <a:spcBef>
                          <a:spcPts val="0"/>
                        </a:spcBef>
                        <a:spcAft>
                          <a:spcPts val="0"/>
                        </a:spcAft>
                        <a:buNone/>
                      </a:pPr>
                      <a:r>
                        <a:rPr lang="en-US" sz="2100" b="1"/>
                        <a:t>7. Investigate the influences of policies on exchange rates.</a:t>
                      </a:r>
                      <a:endParaRPr sz="2100" b="1"/>
                    </a:p>
                  </a:txBody>
                  <a:tcPr marL="68575" marR="68575" marT="12700" marB="12700"/>
                </a:tc>
                <a:extLst>
                  <a:ext uri="{0D108BD9-81ED-4DB2-BD59-A6C34878D82A}">
                    <a16:rowId xmlns:a16="http://schemas.microsoft.com/office/drawing/2014/main" val="10003"/>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81"/>
          <p:cNvSpPr txBox="1">
            <a:spLocks noGrp="1"/>
          </p:cNvSpPr>
          <p:nvPr>
            <p:ph type="title"/>
          </p:nvPr>
        </p:nvSpPr>
        <p:spPr>
          <a:xfrm>
            <a:off x="628650" y="1284170"/>
            <a:ext cx="7886700" cy="176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Reminder: Important relationship</a:t>
            </a:r>
            <a:endParaRPr/>
          </a:p>
        </p:txBody>
      </p:sp>
      <p:sp>
        <p:nvSpPr>
          <p:cNvPr id="652" name="Google Shape;652;p81"/>
          <p:cNvSpPr txBox="1">
            <a:spLocks noGrp="1"/>
          </p:cNvSpPr>
          <p:nvPr>
            <p:ph type="body" idx="1"/>
          </p:nvPr>
        </p:nvSpPr>
        <p:spPr>
          <a:xfrm>
            <a:off x="480575" y="3277779"/>
            <a:ext cx="7886700" cy="57996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AutoNum type="arabicPeriod"/>
            </a:pPr>
            <a:r>
              <a:rPr lang="en-US"/>
              <a:t>The </a:t>
            </a:r>
            <a:r>
              <a:rPr lang="en-US" b="1"/>
              <a:t>net exports</a:t>
            </a:r>
            <a:r>
              <a:rPr lang="en-US"/>
              <a:t> of any country are the difference between the value of its exports and the value of its imports. </a:t>
            </a:r>
            <a:endParaRPr/>
          </a:p>
          <a:p>
            <a:pPr marL="457200" lvl="0" indent="-342900" algn="l" rtl="0">
              <a:spcBef>
                <a:spcPts val="0"/>
              </a:spcBef>
              <a:spcAft>
                <a:spcPts val="0"/>
              </a:spcAft>
              <a:buSzPts val="1800"/>
              <a:buAutoNum type="arabicPeriod"/>
            </a:pPr>
            <a:r>
              <a:rPr lang="en-US"/>
              <a:t>However, </a:t>
            </a:r>
            <a:r>
              <a:rPr lang="en-US" b="1"/>
              <a:t>net capital outflow </a:t>
            </a:r>
            <a:r>
              <a:rPr lang="en-US"/>
              <a:t>refers to the difference between the purchase of foreign assets by U.S. residents and the purchase of U.S. assets by foreigners.</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82"/>
          <p:cNvSpPr txBox="1">
            <a:spLocks noGrp="1"/>
          </p:cNvSpPr>
          <p:nvPr>
            <p:ph type="title"/>
          </p:nvPr>
        </p:nvSpPr>
        <p:spPr>
          <a:xfrm>
            <a:off x="628650" y="830670"/>
            <a:ext cx="7886700" cy="1766700"/>
          </a:xfrm>
          <a:prstGeom prst="rect">
            <a:avLst/>
          </a:prstGeom>
        </p:spPr>
        <p:txBody>
          <a:bodyPr spcFirstLastPara="1" wrap="square" lIns="91425" tIns="45700" rIns="91425" bIns="45700" anchor="ctr" anchorCtr="0">
            <a:noAutofit/>
          </a:bodyPr>
          <a:lstStyle/>
          <a:p>
            <a:pPr marL="0" lvl="0" indent="0" algn="ctr" rtl="0">
              <a:spcBef>
                <a:spcPts val="1000"/>
              </a:spcBef>
              <a:spcAft>
                <a:spcPts val="0"/>
              </a:spcAft>
              <a:buClr>
                <a:schemeClr val="dk1"/>
              </a:buClr>
              <a:buSzPts val="1100"/>
              <a:buFont typeface="Arial"/>
              <a:buNone/>
            </a:pPr>
            <a:r>
              <a:rPr lang="en-US" sz="4800" b="0" dirty="0">
                <a:solidFill>
                  <a:srgbClr val="005CB8"/>
                </a:solidFill>
              </a:rPr>
              <a:t>Net capital outflow equals net exports</a:t>
            </a:r>
            <a:endParaRPr sz="4800" dirty="0">
              <a:solidFill>
                <a:srgbClr val="005CB8"/>
              </a:solidFill>
            </a:endParaRPr>
          </a:p>
        </p:txBody>
      </p:sp>
      <p:sp>
        <p:nvSpPr>
          <p:cNvPr id="658" name="Google Shape;658;p82"/>
          <p:cNvSpPr txBox="1">
            <a:spLocks noGrp="1"/>
          </p:cNvSpPr>
          <p:nvPr>
            <p:ph type="body" idx="1"/>
          </p:nvPr>
        </p:nvSpPr>
        <p:spPr>
          <a:xfrm>
            <a:off x="628650" y="2435579"/>
            <a:ext cx="7886700" cy="57996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AutoNum type="arabicPeriod"/>
            </a:pPr>
            <a:r>
              <a:rPr lang="en-US"/>
              <a:t>Imbalances in the net capital outflow (NCO) are associated with imbalances in the trade balance (or net exports, NX). </a:t>
            </a:r>
            <a:endParaRPr/>
          </a:p>
          <a:p>
            <a:pPr marL="457200" lvl="0" indent="-342900" algn="l" rtl="0">
              <a:spcBef>
                <a:spcPts val="0"/>
              </a:spcBef>
              <a:spcAft>
                <a:spcPts val="0"/>
              </a:spcAft>
              <a:buSzPts val="1800"/>
              <a:buAutoNum type="arabicPeriod"/>
            </a:pPr>
            <a:r>
              <a:rPr lang="en-US"/>
              <a:t>Each exchange that affects the net capital outflow, also affects net exports in the same amount. </a:t>
            </a:r>
            <a:endParaRPr/>
          </a:p>
          <a:p>
            <a:pPr marL="457200" lvl="0" indent="-342900" algn="l" rtl="0">
              <a:spcBef>
                <a:spcPts val="0"/>
              </a:spcBef>
              <a:spcAft>
                <a:spcPts val="0"/>
              </a:spcAft>
              <a:buSzPts val="1800"/>
              <a:buAutoNum type="arabicPeriod"/>
            </a:pPr>
            <a:r>
              <a:rPr lang="en-US"/>
              <a:t>For U.S. is running a trade deficit, it does so by financing the net purchase of goods and services by selling assets to nonresidents.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457200" y="9144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114" name="Google Shape;114;p21"/>
          <p:cNvSpPr txBox="1">
            <a:spLocks noGrp="1"/>
          </p:cNvSpPr>
          <p:nvPr>
            <p:ph type="body" idx="1"/>
          </p:nvPr>
        </p:nvSpPr>
        <p:spPr>
          <a:xfrm>
            <a:off x="457200" y="2377440"/>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1800"/>
              </a:spcAft>
              <a:buNone/>
            </a:pPr>
            <a:endParaRPr/>
          </a:p>
        </p:txBody>
      </p:sp>
      <p:pic>
        <p:nvPicPr>
          <p:cNvPr id="115" name="Google Shape;115;p21"/>
          <p:cNvPicPr preferRelativeResize="0"/>
          <p:nvPr/>
        </p:nvPicPr>
        <p:blipFill>
          <a:blip r:embed="rId3">
            <a:alphaModFix/>
          </a:blip>
          <a:stretch>
            <a:fillRect/>
          </a:stretch>
        </p:blipFill>
        <p:spPr>
          <a:xfrm>
            <a:off x="169969" y="0"/>
            <a:ext cx="8804062" cy="6857999"/>
          </a:xfrm>
          <a:prstGeom prst="rect">
            <a:avLst/>
          </a:prstGeom>
          <a:noFill/>
          <a:ln>
            <a:noFill/>
          </a:ln>
        </p:spPr>
      </p:pic>
      <p:pic>
        <p:nvPicPr>
          <p:cNvPr id="116" name="Google Shape;116;p21"/>
          <p:cNvPicPr preferRelativeResize="0"/>
          <p:nvPr/>
        </p:nvPicPr>
        <p:blipFill>
          <a:blip r:embed="rId4">
            <a:alphaModFix/>
          </a:blip>
          <a:stretch>
            <a:fillRect/>
          </a:stretch>
        </p:blipFill>
        <p:spPr>
          <a:xfrm>
            <a:off x="1366499" y="1364163"/>
            <a:ext cx="255299" cy="243475"/>
          </a:xfrm>
          <a:prstGeom prst="rect">
            <a:avLst/>
          </a:prstGeom>
          <a:noFill/>
          <a:ln>
            <a:noFill/>
          </a:ln>
        </p:spPr>
      </p:pic>
      <p:pic>
        <p:nvPicPr>
          <p:cNvPr id="117" name="Google Shape;117;p21"/>
          <p:cNvPicPr preferRelativeResize="0"/>
          <p:nvPr/>
        </p:nvPicPr>
        <p:blipFill>
          <a:blip r:embed="rId4">
            <a:alphaModFix/>
          </a:blip>
          <a:stretch>
            <a:fillRect/>
          </a:stretch>
        </p:blipFill>
        <p:spPr>
          <a:xfrm>
            <a:off x="1366499" y="1685438"/>
            <a:ext cx="255299" cy="243475"/>
          </a:xfrm>
          <a:prstGeom prst="rect">
            <a:avLst/>
          </a:prstGeom>
          <a:noFill/>
          <a:ln>
            <a:noFill/>
          </a:ln>
        </p:spPr>
      </p:pic>
      <p:pic>
        <p:nvPicPr>
          <p:cNvPr id="118" name="Google Shape;118;p21"/>
          <p:cNvPicPr preferRelativeResize="0"/>
          <p:nvPr/>
        </p:nvPicPr>
        <p:blipFill>
          <a:blip r:embed="rId4">
            <a:alphaModFix/>
          </a:blip>
          <a:stretch>
            <a:fillRect/>
          </a:stretch>
        </p:blipFill>
        <p:spPr>
          <a:xfrm>
            <a:off x="1366499" y="2006713"/>
            <a:ext cx="255299" cy="243475"/>
          </a:xfrm>
          <a:prstGeom prst="rect">
            <a:avLst/>
          </a:prstGeom>
          <a:noFill/>
          <a:ln>
            <a:noFill/>
          </a:ln>
        </p:spPr>
      </p:pic>
      <p:pic>
        <p:nvPicPr>
          <p:cNvPr id="119" name="Google Shape;119;p21"/>
          <p:cNvPicPr preferRelativeResize="0"/>
          <p:nvPr/>
        </p:nvPicPr>
        <p:blipFill>
          <a:blip r:embed="rId4">
            <a:alphaModFix/>
          </a:blip>
          <a:stretch>
            <a:fillRect/>
          </a:stretch>
        </p:blipFill>
        <p:spPr>
          <a:xfrm>
            <a:off x="1366499" y="2377438"/>
            <a:ext cx="255299" cy="2434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83"/>
          <p:cNvSpPr txBox="1">
            <a:spLocks noGrp="1"/>
          </p:cNvSpPr>
          <p:nvPr>
            <p:ph type="title"/>
          </p:nvPr>
        </p:nvSpPr>
        <p:spPr>
          <a:xfrm>
            <a:off x="628650" y="1256420"/>
            <a:ext cx="7886700" cy="1766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Countries that run trade deficits</a:t>
            </a:r>
            <a:endParaRPr/>
          </a:p>
        </p:txBody>
      </p:sp>
      <p:sp>
        <p:nvSpPr>
          <p:cNvPr id="664" name="Google Shape;664;p83"/>
          <p:cNvSpPr txBox="1">
            <a:spLocks noGrp="1"/>
          </p:cNvSpPr>
          <p:nvPr>
            <p:ph type="body" idx="1"/>
          </p:nvPr>
        </p:nvSpPr>
        <p:spPr>
          <a:xfrm>
            <a:off x="628650" y="3185229"/>
            <a:ext cx="7886700" cy="57996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Countries that run trade deficits must attract more foreign capital in their countries than what goes out of their countries in assets</a:t>
            </a:r>
            <a:endParaRPr/>
          </a:p>
          <a:p>
            <a:pPr marL="457200" lvl="0" indent="-342900" algn="l" rtl="0">
              <a:spcBef>
                <a:spcPts val="0"/>
              </a:spcBef>
              <a:spcAft>
                <a:spcPts val="0"/>
              </a:spcAft>
              <a:buSzPts val="1800"/>
              <a:buChar char="•"/>
            </a:pPr>
            <a:r>
              <a:rPr lang="en-US"/>
              <a:t>Deficit-spending countries fund the deficits through net capital inflows</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84"/>
          <p:cNvSpPr txBox="1">
            <a:spLocks noGrp="1"/>
          </p:cNvSpPr>
          <p:nvPr>
            <p:ph type="title"/>
          </p:nvPr>
        </p:nvSpPr>
        <p:spPr>
          <a:xfrm>
            <a:off x="628650" y="740237"/>
            <a:ext cx="7886700" cy="132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200" dirty="0"/>
              <a:t>The U.S. Operates with a Trade Deficit</a:t>
            </a:r>
            <a:endParaRPr sz="3200" dirty="0"/>
          </a:p>
        </p:txBody>
      </p:sp>
      <p:pic>
        <p:nvPicPr>
          <p:cNvPr id="671" name="Google Shape;671;p84"/>
          <p:cNvPicPr preferRelativeResize="0"/>
          <p:nvPr/>
        </p:nvPicPr>
        <p:blipFill>
          <a:blip r:embed="rId3">
            <a:alphaModFix/>
          </a:blip>
          <a:stretch>
            <a:fillRect/>
          </a:stretch>
        </p:blipFill>
        <p:spPr>
          <a:xfrm>
            <a:off x="483425" y="1885288"/>
            <a:ext cx="8177150" cy="4232475"/>
          </a:xfrm>
          <a:prstGeom prst="rect">
            <a:avLst/>
          </a:prstGeom>
          <a:noFill/>
          <a:ln>
            <a:noFill/>
          </a:ln>
        </p:spPr>
      </p:pic>
      <p:sp>
        <p:nvSpPr>
          <p:cNvPr id="672" name="Google Shape;672;p84"/>
          <p:cNvSpPr txBox="1"/>
          <p:nvPr/>
        </p:nvSpPr>
        <p:spPr>
          <a:xfrm>
            <a:off x="397975" y="6228650"/>
            <a:ext cx="80148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a:latin typeface="Calibri"/>
                <a:ea typeface="Calibri"/>
                <a:cs typeface="Calibri"/>
                <a:sym typeface="Calibri"/>
              </a:rPr>
              <a:t>Retrieved from: </a:t>
            </a:r>
            <a:r>
              <a:rPr lang="en-US" sz="600" u="sng">
                <a:solidFill>
                  <a:schemeClr val="hlink"/>
                </a:solidFill>
                <a:latin typeface="Calibri"/>
                <a:ea typeface="Calibri"/>
                <a:cs typeface="Calibri"/>
                <a:sym typeface="Calibri"/>
                <a:hlinkClick r:id="rId4"/>
              </a:rPr>
              <a:t>https://fredblog.stlouisfed.org/2017/10/three-views-of-the-u-s-trade-deficit/?utm_source=series_page&amp;utm_medium=related_content&amp;utm_term=related_resources&amp;utm_campaign=fredblog</a:t>
            </a:r>
            <a:r>
              <a:rPr lang="en-US" sz="600">
                <a:latin typeface="Calibri"/>
                <a:ea typeface="Calibri"/>
                <a:cs typeface="Calibri"/>
                <a:sym typeface="Calibri"/>
              </a:rPr>
              <a:t> </a:t>
            </a:r>
            <a:endParaRPr sz="600">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85"/>
          <p:cNvSpPr txBox="1">
            <a:spLocks noGrp="1"/>
          </p:cNvSpPr>
          <p:nvPr>
            <p:ph type="title"/>
          </p:nvPr>
        </p:nvSpPr>
        <p:spPr>
          <a:xfrm>
            <a:off x="628650" y="1052795"/>
            <a:ext cx="7886700" cy="176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Exchange Rates - Nominal vs Real</a:t>
            </a:r>
            <a:endParaRPr/>
          </a:p>
        </p:txBody>
      </p:sp>
      <p:sp>
        <p:nvSpPr>
          <p:cNvPr id="678" name="Google Shape;678;p85"/>
          <p:cNvSpPr txBox="1">
            <a:spLocks noGrp="1"/>
          </p:cNvSpPr>
          <p:nvPr>
            <p:ph type="body" idx="1"/>
          </p:nvPr>
        </p:nvSpPr>
        <p:spPr>
          <a:xfrm>
            <a:off x="628650" y="3157479"/>
            <a:ext cx="7886700" cy="57996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b="1"/>
              <a:t>Nominal rate</a:t>
            </a:r>
            <a:r>
              <a:rPr lang="en-US"/>
              <a:t> of exchange is the rate at which a person can </a:t>
            </a:r>
            <a:r>
              <a:rPr lang="en-US">
                <a:solidFill>
                  <a:srgbClr val="FF0000"/>
                </a:solidFill>
              </a:rPr>
              <a:t>trade the currency</a:t>
            </a:r>
            <a:r>
              <a:rPr lang="en-US"/>
              <a:t> of one country for another. It determines number of units of foreign currency one currency can purchase.</a:t>
            </a:r>
            <a:endParaRPr/>
          </a:p>
          <a:p>
            <a:pPr marL="457200" lvl="0" indent="-342900" algn="l" rtl="0">
              <a:spcBef>
                <a:spcPts val="0"/>
              </a:spcBef>
              <a:spcAft>
                <a:spcPts val="0"/>
              </a:spcAft>
              <a:buSzPts val="1800"/>
              <a:buChar char="•"/>
            </a:pPr>
            <a:r>
              <a:rPr lang="en-US" b="1"/>
              <a:t>Real rate</a:t>
            </a:r>
            <a:r>
              <a:rPr lang="en-US"/>
              <a:t> of exchanges adjusts for price differentials. Real rates show how much </a:t>
            </a:r>
            <a:r>
              <a:rPr lang="en-US" b="1">
                <a:solidFill>
                  <a:srgbClr val="FF3A13"/>
                </a:solidFill>
              </a:rPr>
              <a:t>quantity</a:t>
            </a:r>
            <a:r>
              <a:rPr lang="en-US">
                <a:solidFill>
                  <a:srgbClr val="FF3A13"/>
                </a:solidFill>
              </a:rPr>
              <a:t> can be acquired in different countries using their currencies</a:t>
            </a:r>
            <a:r>
              <a:rPr lang="en-US"/>
              <a:t>.</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86"/>
          <p:cNvSpPr txBox="1">
            <a:spLocks noGrp="1"/>
          </p:cNvSpPr>
          <p:nvPr>
            <p:ph type="title"/>
          </p:nvPr>
        </p:nvSpPr>
        <p:spPr>
          <a:xfrm>
            <a:off x="628650" y="858445"/>
            <a:ext cx="7886700" cy="1766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a:t>Nominal rate - Actual exchange rate (e) </a:t>
            </a:r>
            <a:endParaRPr sz="4800"/>
          </a:p>
        </p:txBody>
      </p:sp>
      <p:sp>
        <p:nvSpPr>
          <p:cNvPr id="684" name="Google Shape;684;p86"/>
          <p:cNvSpPr txBox="1">
            <a:spLocks noGrp="1"/>
          </p:cNvSpPr>
          <p:nvPr>
            <p:ph type="body" idx="1"/>
          </p:nvPr>
        </p:nvSpPr>
        <p:spPr>
          <a:xfrm>
            <a:off x="684150" y="2796529"/>
            <a:ext cx="7886700" cy="5799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The actual exchange rate for the USD or the foreign currency cost (€) of the USD.</a:t>
            </a:r>
            <a:endParaRPr/>
          </a:p>
          <a:p>
            <a:pPr marL="0" lvl="0" indent="0" algn="l" rtl="0">
              <a:spcBef>
                <a:spcPts val="1800"/>
              </a:spcBef>
              <a:spcAft>
                <a:spcPts val="1800"/>
              </a:spcAft>
              <a:buNone/>
            </a:pPr>
            <a:endParaRPr/>
          </a:p>
        </p:txBody>
      </p:sp>
      <p:pic>
        <p:nvPicPr>
          <p:cNvPr id="685" name="Google Shape;685;p86"/>
          <p:cNvPicPr preferRelativeResize="0"/>
          <p:nvPr/>
        </p:nvPicPr>
        <p:blipFill>
          <a:blip r:embed="rId3">
            <a:alphaModFix/>
          </a:blip>
          <a:stretch>
            <a:fillRect/>
          </a:stretch>
        </p:blipFill>
        <p:spPr>
          <a:xfrm>
            <a:off x="956150" y="4236375"/>
            <a:ext cx="6027275" cy="209127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87"/>
          <p:cNvSpPr txBox="1">
            <a:spLocks noGrp="1"/>
          </p:cNvSpPr>
          <p:nvPr>
            <p:ph type="title"/>
          </p:nvPr>
        </p:nvSpPr>
        <p:spPr>
          <a:xfrm>
            <a:off x="628650" y="488245"/>
            <a:ext cx="7886700" cy="176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b="1"/>
              <a:t>Nominal</a:t>
            </a:r>
            <a:r>
              <a:rPr lang="en-US" sz="2800"/>
              <a:t> rate (e) to</a:t>
            </a:r>
            <a:r>
              <a:rPr lang="en-US" sz="2800" b="1"/>
              <a:t> real exchange rate</a:t>
            </a:r>
            <a:r>
              <a:rPr lang="en-US" sz="2800"/>
              <a:t> (RER)</a:t>
            </a:r>
            <a:endParaRPr/>
          </a:p>
        </p:txBody>
      </p:sp>
      <p:sp>
        <p:nvSpPr>
          <p:cNvPr id="691" name="Google Shape;691;p87"/>
          <p:cNvSpPr txBox="1">
            <a:spLocks noGrp="1"/>
          </p:cNvSpPr>
          <p:nvPr>
            <p:ph type="body" idx="1"/>
          </p:nvPr>
        </p:nvSpPr>
        <p:spPr>
          <a:xfrm>
            <a:off x="-26400" y="1795967"/>
            <a:ext cx="9196800" cy="43497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Char char="•"/>
            </a:pPr>
            <a:r>
              <a:rPr lang="en-US" sz="2400"/>
              <a:t>The RER between two currencies is the </a:t>
            </a:r>
            <a:r>
              <a:rPr lang="en-US" sz="2400" i="1"/>
              <a:t>product</a:t>
            </a:r>
            <a:r>
              <a:rPr lang="en-US" sz="2400"/>
              <a:t> of the nominal exchange rate (the dollar cost of a euro) AND the ratio of prices between the two countries (CPI</a:t>
            </a:r>
            <a:r>
              <a:rPr lang="en-US" sz="2400" baseline="-25000"/>
              <a:t>US</a:t>
            </a:r>
            <a:r>
              <a:rPr lang="en-US" sz="2400"/>
              <a:t>/CPI</a:t>
            </a:r>
            <a:r>
              <a:rPr lang="en-US" sz="2400" baseline="-25000"/>
              <a:t>EU</a:t>
            </a:r>
            <a:r>
              <a:rPr lang="en-US" sz="2400"/>
              <a:t>)</a:t>
            </a:r>
            <a:endParaRPr sz="2400"/>
          </a:p>
          <a:p>
            <a:pPr marL="457200" lvl="0" indent="-381000" algn="l" rtl="0">
              <a:spcBef>
                <a:spcPts val="0"/>
              </a:spcBef>
              <a:spcAft>
                <a:spcPts val="0"/>
              </a:spcAft>
              <a:buSzPts val="2400"/>
              <a:buChar char="•"/>
            </a:pPr>
            <a:r>
              <a:rPr lang="en-US" sz="2400"/>
              <a:t>The core equation is RER=eP*/P</a:t>
            </a:r>
            <a:r>
              <a:rPr lang="en-US" sz="2400" baseline="-25000"/>
              <a:t>US</a:t>
            </a:r>
            <a:r>
              <a:rPr lang="en-US" sz="2400"/>
              <a:t>, where, in our example, </a:t>
            </a:r>
            <a:endParaRPr sz="2400"/>
          </a:p>
          <a:p>
            <a:pPr marL="914400" lvl="1" indent="-381000" algn="l" rtl="0">
              <a:spcBef>
                <a:spcPts val="0"/>
              </a:spcBef>
              <a:spcAft>
                <a:spcPts val="0"/>
              </a:spcAft>
              <a:buSzPts val="2400"/>
              <a:buChar char="–"/>
            </a:pPr>
            <a:r>
              <a:rPr lang="en-US" sz="2400" b="1"/>
              <a:t>e</a:t>
            </a:r>
            <a:r>
              <a:rPr lang="en-US" sz="2400"/>
              <a:t> is the nominal dollar-euro exchange rate, </a:t>
            </a:r>
            <a:endParaRPr sz="2400"/>
          </a:p>
          <a:p>
            <a:pPr marL="914400" lvl="1" indent="-381000" algn="l" rtl="0">
              <a:spcBef>
                <a:spcPts val="0"/>
              </a:spcBef>
              <a:spcAft>
                <a:spcPts val="0"/>
              </a:spcAft>
              <a:buSzPts val="2400"/>
              <a:buChar char="–"/>
            </a:pPr>
            <a:r>
              <a:rPr lang="en-US" sz="2400"/>
              <a:t>P* is the average price of a good in the euro area, and </a:t>
            </a:r>
            <a:endParaRPr sz="2400"/>
          </a:p>
          <a:p>
            <a:pPr marL="914400" lvl="1" indent="-381000" algn="l" rtl="0">
              <a:spcBef>
                <a:spcPts val="0"/>
              </a:spcBef>
              <a:spcAft>
                <a:spcPts val="0"/>
              </a:spcAft>
              <a:buSzPts val="2400"/>
              <a:buChar char="–"/>
            </a:pPr>
            <a:r>
              <a:rPr lang="en-US" sz="2400"/>
              <a:t>P</a:t>
            </a:r>
            <a:r>
              <a:rPr lang="en-US" baseline="-25000"/>
              <a:t>US</a:t>
            </a:r>
            <a:r>
              <a:rPr lang="en-US" sz="2400"/>
              <a:t> is the average price of the good in the United States.</a:t>
            </a:r>
            <a:endParaRPr sz="24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88"/>
          <p:cNvSpPr txBox="1">
            <a:spLocks noGrp="1"/>
          </p:cNvSpPr>
          <p:nvPr>
            <p:ph type="title"/>
          </p:nvPr>
        </p:nvSpPr>
        <p:spPr>
          <a:xfrm>
            <a:off x="573125" y="886195"/>
            <a:ext cx="7886700" cy="1766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a:t>Purchasing power parity</a:t>
            </a:r>
            <a:endParaRPr sz="4800"/>
          </a:p>
        </p:txBody>
      </p:sp>
      <p:sp>
        <p:nvSpPr>
          <p:cNvPr id="697" name="Google Shape;697;p88"/>
          <p:cNvSpPr txBox="1">
            <a:spLocks noGrp="1"/>
          </p:cNvSpPr>
          <p:nvPr>
            <p:ph type="body" idx="1"/>
          </p:nvPr>
        </p:nvSpPr>
        <p:spPr>
          <a:xfrm>
            <a:off x="628650" y="2435579"/>
            <a:ext cx="7886700" cy="5799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This “law of one price” states the price for good should be the same at every country or regional trading location.</a:t>
            </a:r>
            <a:endParaRPr/>
          </a:p>
          <a:p>
            <a:pPr marL="0" lvl="0" indent="0" algn="l" rtl="0">
              <a:spcBef>
                <a:spcPts val="1800"/>
              </a:spcBef>
              <a:spcAft>
                <a:spcPts val="0"/>
              </a:spcAft>
              <a:buNone/>
            </a:pPr>
            <a:endParaRPr/>
          </a:p>
          <a:p>
            <a:pPr marL="0" lvl="0" indent="0" algn="l" rtl="0">
              <a:spcBef>
                <a:spcPts val="1800"/>
              </a:spcBef>
              <a:spcAft>
                <a:spcPts val="1800"/>
              </a:spcAft>
              <a:buNone/>
            </a:pPr>
            <a:r>
              <a:rPr lang="en-US"/>
              <a:t>For example, the price of a Big Mac should be the same whether paid in USDs or another country’s currency.</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702" name="Google Shape;702;p89"/>
          <p:cNvPicPr preferRelativeResize="0"/>
          <p:nvPr/>
        </p:nvPicPr>
        <p:blipFill>
          <a:blip r:embed="rId3">
            <a:alphaModFix/>
          </a:blip>
          <a:stretch>
            <a:fillRect/>
          </a:stretch>
        </p:blipFill>
        <p:spPr>
          <a:xfrm>
            <a:off x="410875" y="1527466"/>
            <a:ext cx="4313625" cy="3454875"/>
          </a:xfrm>
          <a:prstGeom prst="rect">
            <a:avLst/>
          </a:prstGeom>
          <a:noFill/>
          <a:ln>
            <a:noFill/>
          </a:ln>
        </p:spPr>
      </p:pic>
      <p:sp>
        <p:nvSpPr>
          <p:cNvPr id="703" name="Google Shape;703;p89"/>
          <p:cNvSpPr txBox="1"/>
          <p:nvPr/>
        </p:nvSpPr>
        <p:spPr>
          <a:xfrm>
            <a:off x="1421500" y="1017042"/>
            <a:ext cx="65628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900">
                <a:latin typeface="Calibri"/>
                <a:ea typeface="Calibri"/>
                <a:cs typeface="Calibri"/>
                <a:sym typeface="Calibri"/>
              </a:rPr>
              <a:t>One Big Mac Is Purchased in Two Countries with the actual or  nominal rate of US$1 = </a:t>
            </a:r>
            <a:r>
              <a:rPr lang="en-US" sz="1900"/>
              <a:t>£</a:t>
            </a:r>
            <a:r>
              <a:rPr lang="en-US" sz="1900">
                <a:latin typeface="Calibri"/>
                <a:ea typeface="Calibri"/>
                <a:cs typeface="Calibri"/>
                <a:sym typeface="Calibri"/>
              </a:rPr>
              <a:t>0.7</a:t>
            </a:r>
            <a:r>
              <a:rPr lang="en-US" sz="1900"/>
              <a:t>4. Let’s make it real.</a:t>
            </a:r>
            <a:endParaRPr sz="1900">
              <a:latin typeface="Calibri"/>
              <a:ea typeface="Calibri"/>
              <a:cs typeface="Calibri"/>
              <a:sym typeface="Calibri"/>
            </a:endParaRPr>
          </a:p>
        </p:txBody>
      </p:sp>
      <p:pic>
        <p:nvPicPr>
          <p:cNvPr id="704" name="Google Shape;704;p89"/>
          <p:cNvPicPr preferRelativeResize="0"/>
          <p:nvPr/>
        </p:nvPicPr>
        <p:blipFill>
          <a:blip r:embed="rId4">
            <a:alphaModFix/>
          </a:blip>
          <a:stretch>
            <a:fillRect/>
          </a:stretch>
        </p:blipFill>
        <p:spPr>
          <a:xfrm>
            <a:off x="4937750" y="1572100"/>
            <a:ext cx="4087675" cy="1910110"/>
          </a:xfrm>
          <a:prstGeom prst="rect">
            <a:avLst/>
          </a:prstGeom>
          <a:noFill/>
          <a:ln>
            <a:noFill/>
          </a:ln>
        </p:spPr>
      </p:pic>
      <p:pic>
        <p:nvPicPr>
          <p:cNvPr id="705" name="Google Shape;705;p89"/>
          <p:cNvPicPr preferRelativeResize="0"/>
          <p:nvPr/>
        </p:nvPicPr>
        <p:blipFill>
          <a:blip r:embed="rId5">
            <a:alphaModFix/>
          </a:blip>
          <a:stretch>
            <a:fillRect/>
          </a:stretch>
        </p:blipFill>
        <p:spPr>
          <a:xfrm>
            <a:off x="5438750" y="4542367"/>
            <a:ext cx="3004526" cy="1690049"/>
          </a:xfrm>
          <a:prstGeom prst="rect">
            <a:avLst/>
          </a:prstGeom>
          <a:noFill/>
          <a:ln>
            <a:noFill/>
          </a:ln>
        </p:spPr>
      </p:pic>
      <p:sp>
        <p:nvSpPr>
          <p:cNvPr id="706" name="Google Shape;706;p89"/>
          <p:cNvSpPr txBox="1"/>
          <p:nvPr/>
        </p:nvSpPr>
        <p:spPr>
          <a:xfrm>
            <a:off x="703375" y="5571550"/>
            <a:ext cx="3000000" cy="517200"/>
          </a:xfrm>
          <a:prstGeom prst="rect">
            <a:avLst/>
          </a:prstGeom>
          <a:solidFill>
            <a:srgbClr val="EAD1DC"/>
          </a:solid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1800"/>
              </a:spcAft>
              <a:buNone/>
            </a:pPr>
            <a:r>
              <a:rPr lang="en-US" sz="2400">
                <a:solidFill>
                  <a:schemeClr val="dk1"/>
                </a:solidFill>
                <a:latin typeface="Calibri"/>
                <a:ea typeface="Calibri"/>
                <a:cs typeface="Calibri"/>
                <a:sym typeface="Calibri"/>
              </a:rPr>
              <a:t> RER=eP*/P</a:t>
            </a:r>
            <a:r>
              <a:rPr lang="en-US" sz="2400" baseline="-25000">
                <a:solidFill>
                  <a:schemeClr val="dk1"/>
                </a:solidFill>
                <a:latin typeface="Calibri"/>
                <a:ea typeface="Calibri"/>
                <a:cs typeface="Calibri"/>
                <a:sym typeface="Calibri"/>
              </a:rPr>
              <a:t>US</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90"/>
          <p:cNvSpPr txBox="1">
            <a:spLocks noGrp="1"/>
          </p:cNvSpPr>
          <p:nvPr>
            <p:ph type="body" idx="1"/>
          </p:nvPr>
        </p:nvSpPr>
        <p:spPr>
          <a:xfrm>
            <a:off x="2352150" y="4899467"/>
            <a:ext cx="6414000" cy="1276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sz="1000"/>
          </a:p>
          <a:p>
            <a:pPr marL="0" lvl="0" indent="0" algn="l" rtl="0">
              <a:spcBef>
                <a:spcPts val="1800"/>
              </a:spcBef>
              <a:spcAft>
                <a:spcPts val="0"/>
              </a:spcAft>
              <a:buNone/>
            </a:pPr>
            <a:r>
              <a:rPr lang="en-US" sz="1000"/>
              <a:t>“In Dec 2020, a Big Mac cost 22.40 yuan in China and US$5.66 in the United States. The implied exchange rate is 3.96. The difference between this and the actual exchange rate, 6.48, suggests the Chinese yuan is 38.9% undervalued.”</a:t>
            </a:r>
            <a:endParaRPr sz="1000"/>
          </a:p>
          <a:p>
            <a:pPr marL="0" lvl="0" indent="0" algn="l" rtl="0">
              <a:spcBef>
                <a:spcPts val="1800"/>
              </a:spcBef>
              <a:spcAft>
                <a:spcPts val="1800"/>
              </a:spcAft>
              <a:buNone/>
            </a:pPr>
            <a:r>
              <a:rPr lang="en-US" sz="1000" u="sng">
                <a:solidFill>
                  <a:schemeClr val="hlink"/>
                </a:solidFill>
                <a:hlinkClick r:id="rId3"/>
              </a:rPr>
              <a:t>The Economist</a:t>
            </a:r>
            <a:endParaRPr sz="1000"/>
          </a:p>
        </p:txBody>
      </p:sp>
      <p:pic>
        <p:nvPicPr>
          <p:cNvPr id="712" name="Google Shape;712;p90"/>
          <p:cNvPicPr preferRelativeResize="0"/>
          <p:nvPr/>
        </p:nvPicPr>
        <p:blipFill>
          <a:blip r:embed="rId4">
            <a:alphaModFix/>
          </a:blip>
          <a:stretch>
            <a:fillRect/>
          </a:stretch>
        </p:blipFill>
        <p:spPr>
          <a:xfrm>
            <a:off x="1034200" y="1762836"/>
            <a:ext cx="7394249" cy="2743850"/>
          </a:xfrm>
          <a:prstGeom prst="rect">
            <a:avLst/>
          </a:prstGeom>
          <a:noFill/>
          <a:ln>
            <a:noFill/>
          </a:ln>
        </p:spPr>
      </p:pic>
      <p:pic>
        <p:nvPicPr>
          <p:cNvPr id="713" name="Google Shape;713;p90"/>
          <p:cNvPicPr preferRelativeResize="0"/>
          <p:nvPr/>
        </p:nvPicPr>
        <p:blipFill>
          <a:blip r:embed="rId5">
            <a:alphaModFix/>
          </a:blip>
          <a:stretch>
            <a:fillRect/>
          </a:stretch>
        </p:blipFill>
        <p:spPr>
          <a:xfrm>
            <a:off x="220000" y="122666"/>
            <a:ext cx="3551527" cy="1190050"/>
          </a:xfrm>
          <a:prstGeom prst="rect">
            <a:avLst/>
          </a:prstGeom>
          <a:noFill/>
          <a:ln>
            <a:noFill/>
          </a:ln>
        </p:spPr>
      </p:pic>
      <p:sp>
        <p:nvSpPr>
          <p:cNvPr id="714" name="Google Shape;714;p90"/>
          <p:cNvSpPr/>
          <p:nvPr/>
        </p:nvSpPr>
        <p:spPr>
          <a:xfrm>
            <a:off x="3886400" y="415000"/>
            <a:ext cx="2446800" cy="11535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Nominal exchange rate:  </a:t>
            </a:r>
            <a:r>
              <a:rPr lang="en-US" b="1"/>
              <a:t>the dollar-yuan cost</a:t>
            </a:r>
            <a:endParaRPr b="1"/>
          </a:p>
        </p:txBody>
      </p:sp>
      <p:pic>
        <p:nvPicPr>
          <p:cNvPr id="715" name="Google Shape;715;p90"/>
          <p:cNvPicPr preferRelativeResize="0"/>
          <p:nvPr/>
        </p:nvPicPr>
        <p:blipFill>
          <a:blip r:embed="rId6">
            <a:alphaModFix/>
          </a:blip>
          <a:stretch>
            <a:fillRect/>
          </a:stretch>
        </p:blipFill>
        <p:spPr>
          <a:xfrm>
            <a:off x="6596650" y="-134771"/>
            <a:ext cx="2606151" cy="1340001"/>
          </a:xfrm>
          <a:prstGeom prst="rect">
            <a:avLst/>
          </a:prstGeom>
          <a:noFill/>
          <a:ln>
            <a:noFill/>
          </a:ln>
        </p:spPr>
      </p:pic>
      <p:sp>
        <p:nvSpPr>
          <p:cNvPr id="716" name="Google Shape;716;p90"/>
          <p:cNvSpPr txBox="1"/>
          <p:nvPr/>
        </p:nvSpPr>
        <p:spPr>
          <a:xfrm>
            <a:off x="240625" y="1304975"/>
            <a:ext cx="239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latin typeface="Calibri"/>
                <a:ea typeface="Calibri"/>
                <a:cs typeface="Calibri"/>
                <a:sym typeface="Calibri"/>
              </a:rPr>
              <a:t>Turning to China...</a:t>
            </a:r>
            <a:endParaRPr b="1">
              <a:latin typeface="Calibri"/>
              <a:ea typeface="Calibri"/>
              <a:cs typeface="Calibri"/>
              <a:sym typeface="Calibri"/>
            </a:endParaRPr>
          </a:p>
        </p:txBody>
      </p:sp>
      <p:sp>
        <p:nvSpPr>
          <p:cNvPr id="717" name="Google Shape;717;p90"/>
          <p:cNvSpPr txBox="1"/>
          <p:nvPr/>
        </p:nvSpPr>
        <p:spPr>
          <a:xfrm>
            <a:off x="6370225" y="3813050"/>
            <a:ext cx="15270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$1 USD = 6.5 yuan</a:t>
            </a:r>
            <a:endParaRPr>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91"/>
          <p:cNvSpPr txBox="1">
            <a:spLocks noGrp="1"/>
          </p:cNvSpPr>
          <p:nvPr>
            <p:ph type="title"/>
          </p:nvPr>
        </p:nvSpPr>
        <p:spPr>
          <a:xfrm>
            <a:off x="628650" y="1228645"/>
            <a:ext cx="7886700" cy="176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Implications of the PPP</a:t>
            </a:r>
            <a:endParaRPr/>
          </a:p>
        </p:txBody>
      </p:sp>
      <p:sp>
        <p:nvSpPr>
          <p:cNvPr id="723" name="Google Shape;723;p91"/>
          <p:cNvSpPr txBox="1">
            <a:spLocks noGrp="1"/>
          </p:cNvSpPr>
          <p:nvPr>
            <p:ph type="body" idx="1"/>
          </p:nvPr>
        </p:nvSpPr>
        <p:spPr>
          <a:xfrm>
            <a:off x="684175" y="3120454"/>
            <a:ext cx="7886700" cy="57996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AutoNum type="arabicPeriod"/>
            </a:pPr>
            <a:r>
              <a:rPr lang="en-US" sz="1800"/>
              <a:t>Purchasing-power parity means that the nominal exchange rate between the currencies of two countries will depend on the price levels in those countries.</a:t>
            </a:r>
            <a:endParaRPr sz="1800"/>
          </a:p>
          <a:p>
            <a:pPr marL="457200" lvl="0" indent="-342900" algn="l" rtl="0">
              <a:spcBef>
                <a:spcPts val="0"/>
              </a:spcBef>
              <a:spcAft>
                <a:spcPts val="0"/>
              </a:spcAft>
              <a:buSzPts val="1800"/>
              <a:buAutoNum type="arabicPeriod"/>
            </a:pPr>
            <a:r>
              <a:rPr lang="en-US" sz="1800"/>
              <a:t>If a dollar buys the same amount of goods and services in the United States (where prices are measured in dollars) as it does in China (where prices are measured in yuan), then the nominal exchange rate (the number of yuan per dollar) </a:t>
            </a:r>
            <a:r>
              <a:rPr lang="en-US" sz="1800" b="1" i="1" u="sng"/>
              <a:t>must reflect the price variances</a:t>
            </a:r>
            <a:r>
              <a:rPr lang="en-US" sz="1800"/>
              <a:t> in the two countries.</a:t>
            </a:r>
            <a:endParaRPr sz="1800"/>
          </a:p>
          <a:p>
            <a:pPr marL="0" lvl="0" indent="0" algn="l" rtl="0">
              <a:spcBef>
                <a:spcPts val="1800"/>
              </a:spcBef>
              <a:spcAft>
                <a:spcPts val="1800"/>
              </a:spcAft>
              <a:buNone/>
            </a:pPr>
            <a:endParaRPr sz="180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92"/>
          <p:cNvSpPr txBox="1">
            <a:spLocks noGrp="1"/>
          </p:cNvSpPr>
          <p:nvPr>
            <p:ph type="title"/>
          </p:nvPr>
        </p:nvSpPr>
        <p:spPr>
          <a:xfrm>
            <a:off x="536100" y="932495"/>
            <a:ext cx="7886700" cy="176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900"/>
              <a:t>PPP, Price Variances Connected to Policy Adjustments </a:t>
            </a:r>
            <a:endParaRPr sz="2900"/>
          </a:p>
        </p:txBody>
      </p:sp>
      <p:sp>
        <p:nvSpPr>
          <p:cNvPr id="729" name="Google Shape;729;p92"/>
          <p:cNvSpPr txBox="1">
            <a:spLocks noGrp="1"/>
          </p:cNvSpPr>
          <p:nvPr>
            <p:ph type="body" idx="1"/>
          </p:nvPr>
        </p:nvSpPr>
        <p:spPr>
          <a:xfrm>
            <a:off x="628650" y="2602154"/>
            <a:ext cx="7886700" cy="57996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Font typeface="Arial"/>
              <a:buAutoNum type="arabicPeriod"/>
            </a:pPr>
            <a:r>
              <a:rPr lang="en-US" sz="1800">
                <a:latin typeface="Arial"/>
                <a:ea typeface="Arial"/>
                <a:cs typeface="Arial"/>
                <a:sym typeface="Arial"/>
              </a:rPr>
              <a:t>Because the nominal exchange rate depends on the price levels, it must also depend on the money supply and money demand in each country.</a:t>
            </a:r>
            <a:endParaRPr sz="1800">
              <a:latin typeface="Arial"/>
              <a:ea typeface="Arial"/>
              <a:cs typeface="Arial"/>
              <a:sym typeface="Arial"/>
            </a:endParaRPr>
          </a:p>
          <a:p>
            <a:pPr marL="914400" lvl="1" indent="-342900" algn="l" rtl="0">
              <a:lnSpc>
                <a:spcPct val="115000"/>
              </a:lnSpc>
              <a:spcBef>
                <a:spcPts val="0"/>
              </a:spcBef>
              <a:spcAft>
                <a:spcPts val="0"/>
              </a:spcAft>
              <a:buSzPts val="1800"/>
              <a:buAutoNum type="alphaLcPeriod"/>
            </a:pPr>
            <a:r>
              <a:rPr lang="en-US" sz="1800">
                <a:latin typeface="Arial"/>
                <a:ea typeface="Arial"/>
                <a:cs typeface="Arial"/>
                <a:sym typeface="Arial"/>
              </a:rPr>
              <a:t>If the central bank </a:t>
            </a:r>
            <a:r>
              <a:rPr lang="en-US" sz="1800" b="1" i="1">
                <a:latin typeface="Arial"/>
                <a:ea typeface="Arial"/>
                <a:cs typeface="Arial"/>
                <a:sym typeface="Arial"/>
              </a:rPr>
              <a:t>increases the supply of money </a:t>
            </a:r>
            <a:r>
              <a:rPr lang="en-US" sz="1800">
                <a:latin typeface="Arial"/>
                <a:ea typeface="Arial"/>
                <a:cs typeface="Arial"/>
                <a:sym typeface="Arial"/>
              </a:rPr>
              <a:t>in a country </a:t>
            </a:r>
            <a:r>
              <a:rPr lang="en-US" sz="1800" i="1">
                <a:latin typeface="Arial"/>
                <a:ea typeface="Arial"/>
                <a:cs typeface="Arial"/>
                <a:sym typeface="Arial"/>
              </a:rPr>
              <a:t>and</a:t>
            </a:r>
            <a:r>
              <a:rPr lang="en-US" sz="1800">
                <a:latin typeface="Arial"/>
                <a:ea typeface="Arial"/>
                <a:cs typeface="Arial"/>
                <a:sym typeface="Arial"/>
              </a:rPr>
              <a:t> </a:t>
            </a:r>
            <a:r>
              <a:rPr lang="en-US" sz="1800" b="1">
                <a:latin typeface="Arial"/>
                <a:ea typeface="Arial"/>
                <a:cs typeface="Arial"/>
                <a:sym typeface="Arial"/>
              </a:rPr>
              <a:t>raises the price level</a:t>
            </a:r>
            <a:r>
              <a:rPr lang="en-US" sz="1800">
                <a:latin typeface="Arial"/>
                <a:ea typeface="Arial"/>
                <a:cs typeface="Arial"/>
                <a:sym typeface="Arial"/>
              </a:rPr>
              <a:t>, it also causes the </a:t>
            </a:r>
            <a:r>
              <a:rPr lang="en-US" sz="1800" b="1">
                <a:latin typeface="Arial"/>
                <a:ea typeface="Arial"/>
                <a:cs typeface="Arial"/>
                <a:sym typeface="Arial"/>
              </a:rPr>
              <a:t>country’s currency to depreciate relative to </a:t>
            </a:r>
            <a:r>
              <a:rPr lang="en-US" sz="1800">
                <a:latin typeface="Arial"/>
                <a:ea typeface="Arial"/>
                <a:cs typeface="Arial"/>
                <a:sym typeface="Arial"/>
              </a:rPr>
              <a:t>other currencies in the world. The demand for the U.S. dollar decreases.</a:t>
            </a:r>
            <a:endParaRPr sz="1800">
              <a:latin typeface="Arial"/>
              <a:ea typeface="Arial"/>
              <a:cs typeface="Arial"/>
              <a:sym typeface="Arial"/>
            </a:endParaRPr>
          </a:p>
          <a:p>
            <a:pPr marL="914400" lvl="1" indent="-342900" algn="l" rtl="0">
              <a:lnSpc>
                <a:spcPct val="115000"/>
              </a:lnSpc>
              <a:spcBef>
                <a:spcPts val="0"/>
              </a:spcBef>
              <a:spcAft>
                <a:spcPts val="0"/>
              </a:spcAft>
              <a:buSzPts val="1800"/>
              <a:buAutoNum type="alphaLcPeriod"/>
            </a:pPr>
            <a:r>
              <a:rPr lang="en-US" sz="1800">
                <a:latin typeface="Arial"/>
                <a:ea typeface="Arial"/>
                <a:cs typeface="Arial"/>
                <a:sym typeface="Arial"/>
              </a:rPr>
              <a:t>When a central bank prints large quantities of money, that money loses value both in terms of the goods and services it can buy and in terms of the amount of other currencies it can buy.</a:t>
            </a:r>
            <a:endParaRPr sz="1800">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457200" y="184923"/>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4500" dirty="0"/>
              <a:t>Discussion Starter</a:t>
            </a:r>
            <a:endParaRPr sz="5600" dirty="0"/>
          </a:p>
        </p:txBody>
      </p:sp>
      <p:sp>
        <p:nvSpPr>
          <p:cNvPr id="126" name="Google Shape;126;p22"/>
          <p:cNvSpPr txBox="1">
            <a:spLocks noGrp="1"/>
          </p:cNvSpPr>
          <p:nvPr>
            <p:ph type="body" idx="1"/>
          </p:nvPr>
        </p:nvSpPr>
        <p:spPr>
          <a:xfrm>
            <a:off x="457200" y="1600200"/>
            <a:ext cx="4038600" cy="4526100"/>
          </a:xfrm>
          <a:prstGeom prst="rect">
            <a:avLst/>
          </a:prstGeom>
        </p:spPr>
        <p:txBody>
          <a:bodyPr spcFirstLastPara="1" wrap="square" lIns="91425" tIns="45700" rIns="91425" bIns="45700" anchor="t" anchorCtr="0">
            <a:noAutofit/>
          </a:bodyPr>
          <a:lstStyle/>
          <a:p>
            <a:pPr marL="800100" lvl="0" indent="-317500" algn="l" rtl="0">
              <a:spcBef>
                <a:spcPts val="1800"/>
              </a:spcBef>
              <a:spcAft>
                <a:spcPts val="0"/>
              </a:spcAft>
              <a:buSzPts val="2350"/>
              <a:buChar char="•"/>
            </a:pPr>
            <a:r>
              <a:rPr lang="en-US" sz="2450"/>
              <a:t>How do you help the macroeconomy grow sustainably through the financial system?</a:t>
            </a:r>
            <a:endParaRPr sz="2400"/>
          </a:p>
        </p:txBody>
      </p:sp>
      <p:pic>
        <p:nvPicPr>
          <p:cNvPr id="127" name="Google Shape;127;p22"/>
          <p:cNvPicPr preferRelativeResize="0"/>
          <p:nvPr/>
        </p:nvPicPr>
        <p:blipFill>
          <a:blip r:embed="rId3">
            <a:alphaModFix/>
          </a:blip>
          <a:stretch>
            <a:fillRect/>
          </a:stretch>
        </p:blipFill>
        <p:spPr>
          <a:xfrm>
            <a:off x="5054238" y="2205275"/>
            <a:ext cx="3503068" cy="2627301"/>
          </a:xfrm>
          <a:prstGeom prst="rect">
            <a:avLst/>
          </a:prstGeom>
          <a:noFill/>
          <a:ln>
            <a:noFill/>
          </a:ln>
        </p:spPr>
      </p:pic>
      <p:pic>
        <p:nvPicPr>
          <p:cNvPr id="128" name="Google Shape;128;p22">
            <a:hlinkClick r:id="rId4"/>
          </p:cNvPr>
          <p:cNvPicPr preferRelativeResize="0"/>
          <p:nvPr/>
        </p:nvPicPr>
        <p:blipFill>
          <a:blip r:embed="rId5">
            <a:alphaModFix/>
          </a:blip>
          <a:stretch>
            <a:fillRect/>
          </a:stretch>
        </p:blipFill>
        <p:spPr>
          <a:xfrm>
            <a:off x="0" y="6143625"/>
            <a:ext cx="9144000" cy="714375"/>
          </a:xfrm>
          <a:prstGeom prst="rect">
            <a:avLst/>
          </a:prstGeom>
          <a:noFill/>
          <a:ln>
            <a:noFill/>
          </a:ln>
        </p:spPr>
      </p:pic>
      <p:sp>
        <p:nvSpPr>
          <p:cNvPr id="129" name="Google Shape;129;p22">
            <a:hlinkClick r:id="rId6"/>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0" name="Google Shape;130;p22" descr="A picture containing text, clipart&#10;&#10;Description automatically generated"/>
          <p:cNvPicPr preferRelativeResize="0"/>
          <p:nvPr/>
        </p:nvPicPr>
        <p:blipFill rotWithShape="1">
          <a:blip r:embed="rId7">
            <a:alphaModFix/>
          </a:blip>
          <a:srcRect/>
          <a:stretch/>
        </p:blipFill>
        <p:spPr>
          <a:xfrm>
            <a:off x="1602084" y="3464840"/>
            <a:ext cx="2167575" cy="21675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93"/>
          <p:cNvSpPr txBox="1">
            <a:spLocks noGrp="1"/>
          </p:cNvSpPr>
          <p:nvPr>
            <p:ph type="title"/>
          </p:nvPr>
        </p:nvSpPr>
        <p:spPr>
          <a:xfrm>
            <a:off x="536100" y="932495"/>
            <a:ext cx="7886700" cy="176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900"/>
              <a:t>PPP, Price Variances Connected to Policy Adjustments </a:t>
            </a:r>
            <a:endParaRPr sz="2900"/>
          </a:p>
        </p:txBody>
      </p:sp>
      <p:sp>
        <p:nvSpPr>
          <p:cNvPr id="735" name="Google Shape;735;p93"/>
          <p:cNvSpPr txBox="1">
            <a:spLocks noGrp="1"/>
          </p:cNvSpPr>
          <p:nvPr>
            <p:ph type="body" idx="1"/>
          </p:nvPr>
        </p:nvSpPr>
        <p:spPr>
          <a:xfrm>
            <a:off x="628650" y="2602154"/>
            <a:ext cx="7886700" cy="57996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Font typeface="Arial"/>
              <a:buAutoNum type="arabicPeriod"/>
            </a:pPr>
            <a:r>
              <a:rPr lang="en-US" sz="1800">
                <a:latin typeface="Arial"/>
                <a:ea typeface="Arial"/>
                <a:cs typeface="Arial"/>
                <a:sym typeface="Arial"/>
              </a:rPr>
              <a:t>Because the nominal exchange rate depends on the price levels, it is also impacted by fiscal policy in each country. </a:t>
            </a:r>
            <a:endParaRPr sz="1800">
              <a:latin typeface="Arial"/>
              <a:ea typeface="Arial"/>
              <a:cs typeface="Arial"/>
              <a:sym typeface="Arial"/>
            </a:endParaRPr>
          </a:p>
          <a:p>
            <a:pPr marL="914400" lvl="1" indent="-342900" algn="l" rtl="0">
              <a:spcBef>
                <a:spcPts val="0"/>
              </a:spcBef>
              <a:spcAft>
                <a:spcPts val="0"/>
              </a:spcAft>
              <a:buSzPts val="1800"/>
              <a:buFont typeface="Arial"/>
              <a:buAutoNum type="alphaLcPeriod"/>
            </a:pPr>
            <a:r>
              <a:rPr lang="en-US" sz="1800">
                <a:latin typeface="Arial"/>
                <a:ea typeface="Arial"/>
                <a:cs typeface="Arial"/>
                <a:sym typeface="Arial"/>
              </a:rPr>
              <a:t>Similarly, if an </a:t>
            </a:r>
            <a:r>
              <a:rPr lang="en-US" sz="1800" b="1">
                <a:latin typeface="Arial"/>
                <a:ea typeface="Arial"/>
                <a:cs typeface="Arial"/>
                <a:sym typeface="Arial"/>
              </a:rPr>
              <a:t>expansionary fiscal policy</a:t>
            </a:r>
            <a:r>
              <a:rPr lang="en-US" sz="1800">
                <a:latin typeface="Arial"/>
                <a:ea typeface="Arial"/>
                <a:cs typeface="Arial"/>
                <a:sym typeface="Arial"/>
              </a:rPr>
              <a:t> raises prices through increased government spending and/or by reducing taxes while the macroeconomy operates at or close to its potential level, a country’s currency will depreciate as price levels rise. </a:t>
            </a:r>
            <a:endParaRPr sz="1800">
              <a:latin typeface="Arial"/>
              <a:ea typeface="Arial"/>
              <a:cs typeface="Arial"/>
              <a:sym typeface="Arial"/>
            </a:endParaRPr>
          </a:p>
          <a:p>
            <a:pPr marL="914400" lvl="1" indent="-342900" algn="l" rtl="0">
              <a:spcBef>
                <a:spcPts val="0"/>
              </a:spcBef>
              <a:spcAft>
                <a:spcPts val="0"/>
              </a:spcAft>
              <a:buSzPts val="1800"/>
              <a:buFont typeface="Arial"/>
              <a:buAutoNum type="alphaLcPeriod"/>
            </a:pPr>
            <a:r>
              <a:rPr lang="en-US" sz="1800">
                <a:latin typeface="Arial"/>
                <a:ea typeface="Arial"/>
                <a:cs typeface="Arial"/>
                <a:sym typeface="Arial"/>
              </a:rPr>
              <a:t>Finally, if a restrictive trade policy raises price levels, a country’s currency decreases.</a:t>
            </a:r>
            <a:endParaRPr sz="1800">
              <a:latin typeface="Arial"/>
              <a:ea typeface="Arial"/>
              <a:cs typeface="Arial"/>
              <a:sym typeface="Arial"/>
            </a:endParaRPr>
          </a:p>
          <a:p>
            <a:pPr marL="914400" lvl="0" indent="0" algn="l" rtl="0">
              <a:lnSpc>
                <a:spcPct val="115000"/>
              </a:lnSpc>
              <a:spcBef>
                <a:spcPts val="1800"/>
              </a:spcBef>
              <a:spcAft>
                <a:spcPts val="1200"/>
              </a:spcAft>
              <a:buNone/>
            </a:pPr>
            <a:endParaRPr sz="1800">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94"/>
          <p:cNvSpPr txBox="1">
            <a:spLocks noGrp="1"/>
          </p:cNvSpPr>
          <p:nvPr>
            <p:ph type="title"/>
          </p:nvPr>
        </p:nvSpPr>
        <p:spPr>
          <a:xfrm>
            <a:off x="628650" y="488245"/>
            <a:ext cx="7886700" cy="176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PPP</a:t>
            </a:r>
            <a:endParaRPr/>
          </a:p>
        </p:txBody>
      </p:sp>
      <p:sp>
        <p:nvSpPr>
          <p:cNvPr id="741" name="Google Shape;741;p94"/>
          <p:cNvSpPr txBox="1">
            <a:spLocks noGrp="1"/>
          </p:cNvSpPr>
          <p:nvPr>
            <p:ph type="body" idx="1"/>
          </p:nvPr>
        </p:nvSpPr>
        <p:spPr>
          <a:xfrm>
            <a:off x="353850" y="1835950"/>
            <a:ext cx="8161500" cy="43497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Purchasing-power parity does tell us about exchange rates. </a:t>
            </a:r>
            <a:endParaRPr/>
          </a:p>
          <a:p>
            <a:pPr marL="457200" lvl="0" indent="-342900" algn="l" rtl="0">
              <a:spcBef>
                <a:spcPts val="1800"/>
              </a:spcBef>
              <a:spcAft>
                <a:spcPts val="0"/>
              </a:spcAft>
              <a:buSzPts val="1800"/>
              <a:buChar char="•"/>
            </a:pPr>
            <a:r>
              <a:rPr lang="en-US"/>
              <a:t>Large and persistent movements in nominal exchange rates typically reflect changes in price the price level at home relative to that abroad.</a:t>
            </a:r>
            <a:endParaRPr/>
          </a:p>
          <a:p>
            <a:pPr marL="457200" lvl="0" indent="-342900" algn="l" rtl="0">
              <a:spcBef>
                <a:spcPts val="1800"/>
              </a:spcBef>
              <a:spcAft>
                <a:spcPts val="1800"/>
              </a:spcAft>
              <a:buSzPts val="1800"/>
              <a:buChar char="•"/>
            </a:pPr>
            <a:r>
              <a:rPr lang="en-US"/>
              <a:t>Trade restrictions, domestic subsidies, and other policy differentials are not directly accounted for the PPP. There are currency repercussions associated with policy changes.  </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95"/>
          <p:cNvSpPr txBox="1">
            <a:spLocks noGrp="1"/>
          </p:cNvSpPr>
          <p:nvPr>
            <p:ph type="title"/>
          </p:nvPr>
        </p:nvSpPr>
        <p:spPr>
          <a:xfrm>
            <a:off x="665675" y="1078834"/>
            <a:ext cx="7886700" cy="132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800"/>
              <a:t>Formative and Summative Assessments</a:t>
            </a:r>
            <a:endParaRPr sz="4800"/>
          </a:p>
        </p:txBody>
      </p:sp>
      <p:sp>
        <p:nvSpPr>
          <p:cNvPr id="748" name="Google Shape;748;p95"/>
          <p:cNvSpPr txBox="1">
            <a:spLocks noGrp="1"/>
          </p:cNvSpPr>
          <p:nvPr>
            <p:ph type="body" idx="1"/>
          </p:nvPr>
        </p:nvSpPr>
        <p:spPr>
          <a:xfrm>
            <a:off x="628650" y="2403934"/>
            <a:ext cx="7886700" cy="4349700"/>
          </a:xfrm>
          <a:prstGeom prst="rect">
            <a:avLst/>
          </a:prstGeom>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800"/>
              <a:buChar char="•"/>
            </a:pPr>
            <a:r>
              <a:rPr lang="en-US"/>
              <a:t>AP Macroeconomics Unit 6</a:t>
            </a:r>
            <a:endParaRPr/>
          </a:p>
          <a:p>
            <a:pPr marL="342900" lvl="0" indent="-342900" algn="l" rtl="0">
              <a:lnSpc>
                <a:spcPct val="100000"/>
              </a:lnSpc>
              <a:spcBef>
                <a:spcPts val="1800"/>
              </a:spcBef>
              <a:spcAft>
                <a:spcPts val="0"/>
              </a:spcAft>
              <a:buSzPts val="2800"/>
              <a:buChar char="•"/>
            </a:pPr>
            <a:r>
              <a:rPr lang="en-US"/>
              <a:t>EconEdLink</a:t>
            </a:r>
            <a:endParaRPr/>
          </a:p>
          <a:p>
            <a:pPr marL="342900" lvl="0" indent="-342900" algn="l" rtl="0">
              <a:lnSpc>
                <a:spcPct val="100000"/>
              </a:lnSpc>
              <a:spcBef>
                <a:spcPts val="1800"/>
              </a:spcBef>
              <a:spcAft>
                <a:spcPts val="0"/>
              </a:spcAft>
              <a:buSzPts val="2800"/>
              <a:buChar char="•"/>
            </a:pPr>
            <a:r>
              <a:rPr lang="en-US"/>
              <a:t>EconLowDown</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96"/>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3636"/>
              </a:lnSpc>
              <a:spcBef>
                <a:spcPts val="0"/>
              </a:spcBef>
              <a:spcAft>
                <a:spcPts val="0"/>
              </a:spcAft>
              <a:buNone/>
            </a:pPr>
            <a:endParaRPr sz="5500" dirty="0"/>
          </a:p>
          <a:p>
            <a:pPr marL="0" lvl="0" indent="0" algn="ctr" rtl="0">
              <a:lnSpc>
                <a:spcPct val="103636"/>
              </a:lnSpc>
              <a:spcBef>
                <a:spcPts val="0"/>
              </a:spcBef>
              <a:spcAft>
                <a:spcPts val="0"/>
              </a:spcAft>
              <a:buNone/>
            </a:pPr>
            <a:r>
              <a:rPr lang="en-US" sz="5500" dirty="0">
                <a:latin typeface="Calibri"/>
                <a:ea typeface="Calibri"/>
                <a:cs typeface="Calibri"/>
                <a:sym typeface="Calibri"/>
              </a:rPr>
              <a:t>CEE Affiliates</a:t>
            </a:r>
            <a:endParaRPr sz="5500" b="1" dirty="0"/>
          </a:p>
        </p:txBody>
      </p:sp>
      <p:sp>
        <p:nvSpPr>
          <p:cNvPr id="755" name="Google Shape;755;p96"/>
          <p:cNvSpPr txBox="1"/>
          <p:nvPr/>
        </p:nvSpPr>
        <p:spPr>
          <a:xfrm>
            <a:off x="1501666" y="5134678"/>
            <a:ext cx="61406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https://www.councilforeconed.org/resources/local-affiliates/</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756" name="Google Shape;756;p96" descr="A picture containing bird&#10;&#10;Description generated with very high confidence"/>
          <p:cNvPicPr preferRelativeResize="0"/>
          <p:nvPr/>
        </p:nvPicPr>
        <p:blipFill rotWithShape="1">
          <a:blip r:embed="rId4">
            <a:alphaModFix/>
          </a:blip>
          <a:srcRect/>
          <a:stretch/>
        </p:blipFill>
        <p:spPr>
          <a:xfrm>
            <a:off x="1523999" y="2852314"/>
            <a:ext cx="6095999" cy="24038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97"/>
          <p:cNvSpPr txBox="1">
            <a:spLocks noGrp="1"/>
          </p:cNvSpPr>
          <p:nvPr>
            <p:ph type="title"/>
          </p:nvPr>
        </p:nvSpPr>
        <p:spPr>
          <a:xfrm>
            <a:off x="457199" y="762421"/>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42500"/>
              </a:lnSpc>
              <a:spcBef>
                <a:spcPts val="0"/>
              </a:spcBef>
              <a:spcAft>
                <a:spcPts val="0"/>
              </a:spcAft>
              <a:buNone/>
            </a:pPr>
            <a:r>
              <a:rPr lang="en-US" sz="4000"/>
              <a:t>Use Your </a:t>
            </a:r>
            <a:r>
              <a:rPr lang="en-US" sz="4000">
                <a:latin typeface="Calibri"/>
                <a:ea typeface="Calibri"/>
                <a:cs typeface="Calibri"/>
                <a:sym typeface="Calibri"/>
              </a:rPr>
              <a:t>EconEdLink Membership</a:t>
            </a:r>
            <a:endParaRPr/>
          </a:p>
        </p:txBody>
      </p:sp>
      <p:sp>
        <p:nvSpPr>
          <p:cNvPr id="763" name="Google Shape;763;p97"/>
          <p:cNvSpPr txBox="1"/>
          <p:nvPr/>
        </p:nvSpPr>
        <p:spPr>
          <a:xfrm>
            <a:off x="482538" y="2114894"/>
            <a:ext cx="8175300" cy="369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rPr>
              <a:t>A</a:t>
            </a:r>
            <a:r>
              <a:rPr lang="en-US" sz="1800" b="0" i="0" u="none" strike="noStrike" cap="none">
                <a:solidFill>
                  <a:schemeClr val="dk1"/>
                </a:solidFill>
                <a:latin typeface="Arial"/>
                <a:ea typeface="Arial"/>
                <a:cs typeface="Arial"/>
                <a:sym typeface="Arial"/>
              </a:rPr>
              <a:t>ccess CEE’s professional development webinars directly on EconEdLink.org! </a:t>
            </a:r>
            <a:r>
              <a:rPr lang="en-US" sz="1800">
                <a:solidFill>
                  <a:schemeClr val="dk1"/>
                </a:solidFill>
              </a:rPr>
              <a:t>Be </a:t>
            </a:r>
            <a:r>
              <a:rPr lang="en-US" sz="1800" b="1" i="0" u="none" strike="noStrike" cap="none">
                <a:solidFill>
                  <a:schemeClr val="dk1"/>
                </a:solidFill>
                <a:latin typeface="Arial"/>
                <a:ea typeface="Arial"/>
                <a:cs typeface="Arial"/>
                <a:sym typeface="Arial"/>
              </a:rPr>
              <a:t>an active EconEdLink </a:t>
            </a:r>
            <a:r>
              <a:rPr lang="en-US" sz="1800" b="1"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member</a:t>
            </a:r>
            <a:r>
              <a:rPr lang="en-US" sz="1800">
                <a:solidFill>
                  <a:schemeClr val="dk1"/>
                </a:solidFill>
              </a:rPr>
              <a:t> and</a:t>
            </a:r>
            <a:r>
              <a:rPr lang="en-US" sz="1800" b="0" i="0" u="none" strike="noStrike" cap="none">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Automatically receive a professional development certificate via e-mail within 24 hours after viewing any webinar for a minimum of 45 minutes</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Register for upcoming webinars with a simple one-click process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Easily download presentations, lesson plan materials and activities for each webinar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Search and view all webinars at your convenience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Save webinars to your EconEdLink dashboard for easy access to the event</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You may access our new </a:t>
            </a:r>
            <a:r>
              <a:rPr lang="en-US" sz="1800" b="1">
                <a:solidFill>
                  <a:schemeClr val="dk1"/>
                </a:solidFill>
                <a:latin typeface="Arial"/>
                <a:ea typeface="Arial"/>
                <a:cs typeface="Arial"/>
                <a:sym typeface="Arial"/>
              </a:rPr>
              <a:t>Professional Development</a:t>
            </a:r>
            <a:r>
              <a:rPr lang="en-US" sz="1800">
                <a:solidFill>
                  <a:schemeClr val="dk1"/>
                </a:solidFill>
                <a:latin typeface="Arial"/>
                <a:ea typeface="Arial"/>
                <a:cs typeface="Arial"/>
                <a:sym typeface="Arial"/>
              </a:rPr>
              <a:t> page </a:t>
            </a:r>
            <a:r>
              <a:rPr lang="en-US" sz="18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here</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98"/>
          <p:cNvSpPr txBox="1">
            <a:spLocks noGrp="1"/>
          </p:cNvSpPr>
          <p:nvPr>
            <p:ph type="title"/>
          </p:nvPr>
        </p:nvSpPr>
        <p:spPr>
          <a:xfrm>
            <a:off x="433551" y="1061966"/>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42500"/>
              </a:lnSpc>
              <a:spcBef>
                <a:spcPts val="0"/>
              </a:spcBef>
              <a:spcAft>
                <a:spcPts val="0"/>
              </a:spcAft>
              <a:buNone/>
            </a:pPr>
            <a:r>
              <a:rPr lang="en-US" sz="4000"/>
              <a:t>Look for Your </a:t>
            </a:r>
            <a:r>
              <a:rPr lang="en-US" sz="4000">
                <a:latin typeface="Calibri"/>
                <a:ea typeface="Calibri"/>
                <a:cs typeface="Calibri"/>
                <a:sym typeface="Calibri"/>
              </a:rPr>
              <a:t>Professional Development Certificate</a:t>
            </a:r>
            <a:endParaRPr sz="4000" b="1">
              <a:solidFill>
                <a:srgbClr val="005CB8"/>
              </a:solidFill>
              <a:latin typeface="Calibri"/>
              <a:ea typeface="Calibri"/>
              <a:cs typeface="Calibri"/>
              <a:sym typeface="Calibri"/>
            </a:endParaRPr>
          </a:p>
        </p:txBody>
      </p:sp>
      <p:sp>
        <p:nvSpPr>
          <p:cNvPr id="770" name="Google Shape;770;p98"/>
          <p:cNvSpPr txBox="1"/>
          <p:nvPr/>
        </p:nvSpPr>
        <p:spPr>
          <a:xfrm>
            <a:off x="588955" y="2359260"/>
            <a:ext cx="8175300" cy="2586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rPr>
              <a:t>Congratulations! You have earned </a:t>
            </a:r>
            <a:r>
              <a:rPr lang="en-US" sz="1800">
                <a:solidFill>
                  <a:schemeClr val="dk1"/>
                </a:solidFill>
                <a:latin typeface="Arial"/>
                <a:ea typeface="Arial"/>
                <a:cs typeface="Arial"/>
                <a:sym typeface="Arial"/>
              </a:rPr>
              <a:t>your professional development certificate for this webinar</a:t>
            </a:r>
            <a:r>
              <a:rPr lang="en-US" sz="1800">
                <a:solidFill>
                  <a:schemeClr val="dk1"/>
                </a:solidFill>
              </a:rPr>
              <a:t>. Please: </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Watch for professional development </a:t>
            </a:r>
            <a:r>
              <a:rPr lang="en-US" sz="1800" b="1">
                <a:solidFill>
                  <a:srgbClr val="7A9900"/>
                </a:solidFill>
                <a:latin typeface="Arial"/>
                <a:ea typeface="Arial"/>
                <a:cs typeface="Arial"/>
                <a:sym typeface="Arial"/>
              </a:rPr>
              <a:t>certificate. </a:t>
            </a:r>
            <a:r>
              <a:rPr lang="en-US" sz="1800"/>
              <a:t>It will be sent v</a:t>
            </a:r>
            <a:r>
              <a:rPr lang="en-US" sz="1800">
                <a:solidFill>
                  <a:schemeClr val="dk1"/>
                </a:solidFill>
                <a:latin typeface="Arial"/>
                <a:ea typeface="Arial"/>
                <a:cs typeface="Arial"/>
                <a:sym typeface="Arial"/>
              </a:rPr>
              <a:t>ia </a:t>
            </a:r>
            <a:r>
              <a:rPr lang="en-US" sz="1800">
                <a:solidFill>
                  <a:schemeClr val="dk1"/>
                </a:solidFill>
              </a:rPr>
              <a:t>email</a:t>
            </a:r>
            <a:r>
              <a:rPr lang="en-US" sz="1800">
                <a:solidFill>
                  <a:schemeClr val="dk1"/>
                </a:solidFill>
                <a:latin typeface="Arial"/>
                <a:ea typeface="Arial"/>
                <a:cs typeface="Arial"/>
                <a:sym typeface="Arial"/>
              </a:rPr>
              <a:t> within 24 hours.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Access</a:t>
            </a:r>
            <a:r>
              <a:rPr lang="en-US" sz="1800">
                <a:solidFill>
                  <a:schemeClr val="dk1"/>
                </a:solidFill>
              </a:rPr>
              <a:t> this presentation and other</a:t>
            </a:r>
            <a:r>
              <a:rPr lang="en-US" sz="1800">
                <a:solidFill>
                  <a:schemeClr val="dk1"/>
                </a:solidFill>
                <a:latin typeface="Arial"/>
                <a:ea typeface="Arial"/>
                <a:cs typeface="Arial"/>
                <a:sym typeface="Arial"/>
              </a:rPr>
              <a:t> resources through: </a:t>
            </a:r>
            <a:r>
              <a:rPr lang="en-US" sz="1600" b="1" i="1" u="sng">
                <a:solidFill>
                  <a:srgbClr val="005CB8"/>
                </a:solidFill>
                <a:latin typeface="Arial"/>
                <a:ea typeface="Arial"/>
                <a:cs typeface="Arial"/>
                <a:sym typeface="Arial"/>
                <a:hlinkClick r:id="rId3">
                  <a:extLst>
                    <a:ext uri="{A12FA001-AC4F-418D-AE19-62706E023703}">
                      <ahyp:hlinkClr xmlns:ahyp="http://schemas.microsoft.com/office/drawing/2018/hyperlinkcolor" val="tx"/>
                    </a:ext>
                  </a:extLst>
                </a:hlinkClick>
              </a:rPr>
              <a:t>EconEdLink.org/professional-development/</a:t>
            </a:r>
            <a:endParaRPr/>
          </a:p>
          <a:p>
            <a:pPr marL="285750" marR="0" lvl="0" indent="-285750" algn="l" rtl="0">
              <a:spcBef>
                <a:spcPts val="0"/>
              </a:spcBef>
              <a:spcAft>
                <a:spcPts val="0"/>
              </a:spcAft>
              <a:buClr>
                <a:schemeClr val="dk1"/>
              </a:buClr>
              <a:buSzPts val="1800"/>
              <a:buChar char="•"/>
            </a:pPr>
            <a:r>
              <a:rPr lang="en-US" sz="1800">
                <a:solidFill>
                  <a:schemeClr val="dk1"/>
                </a:solidFill>
              </a:rPr>
              <a:t>Register for future webinars and invite others.</a:t>
            </a:r>
            <a:endParaRPr sz="1800">
              <a:solidFill>
                <a:schemeClr val="dk1"/>
              </a:solidFill>
            </a:endParaRPr>
          </a:p>
          <a:p>
            <a:pPr marL="0" marR="0" lvl="0" indent="0" algn="l" rtl="0">
              <a:spcBef>
                <a:spcPts val="0"/>
              </a:spcBef>
              <a:spcAft>
                <a:spcPts val="0"/>
              </a:spcAft>
              <a:buNone/>
            </a:pPr>
            <a:endParaRPr sz="1800" b="1" i="1">
              <a:solidFill>
                <a:srgbClr val="005CB8"/>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99"/>
          <p:cNvSpPr txBox="1">
            <a:spLocks noGrp="1"/>
          </p:cNvSpPr>
          <p:nvPr>
            <p:ph type="ctrTitle"/>
          </p:nvPr>
        </p:nvSpPr>
        <p:spPr>
          <a:xfrm>
            <a:off x="756139" y="1145686"/>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r>
              <a:rPr lang="en-US" sz="5400">
                <a:latin typeface="Calibri"/>
                <a:ea typeface="Calibri"/>
                <a:cs typeface="Calibri"/>
                <a:sym typeface="Calibri"/>
              </a:rPr>
              <a:t>Thank You to Our Sponsors!</a:t>
            </a:r>
            <a:endParaRPr sz="5400"/>
          </a:p>
        </p:txBody>
      </p:sp>
      <p:sp>
        <p:nvSpPr>
          <p:cNvPr id="776" name="Google Shape;776;p9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2800"/>
              <a:buNone/>
            </a:pPr>
            <a:endParaRPr/>
          </a:p>
        </p:txBody>
      </p:sp>
      <p:pic>
        <p:nvPicPr>
          <p:cNvPr id="777" name="Google Shape;777;p99"/>
          <p:cNvPicPr preferRelativeResize="0"/>
          <p:nvPr/>
        </p:nvPicPr>
        <p:blipFill rotWithShape="1">
          <a:blip r:embed="rId3">
            <a:alphaModFix/>
          </a:blip>
          <a:srcRect/>
          <a:stretch/>
        </p:blipFill>
        <p:spPr>
          <a:xfrm>
            <a:off x="5918479" y="2622632"/>
            <a:ext cx="2378110" cy="2378110"/>
          </a:xfrm>
          <a:prstGeom prst="rect">
            <a:avLst/>
          </a:prstGeom>
          <a:noFill/>
          <a:ln>
            <a:noFill/>
          </a:ln>
        </p:spPr>
      </p:pic>
      <p:pic>
        <p:nvPicPr>
          <p:cNvPr id="778" name="Google Shape;778;p99"/>
          <p:cNvPicPr preferRelativeResize="0"/>
          <p:nvPr/>
        </p:nvPicPr>
        <p:blipFill rotWithShape="1">
          <a:blip r:embed="rId4">
            <a:alphaModFix/>
          </a:blip>
          <a:srcRect/>
          <a:stretch/>
        </p:blipFill>
        <p:spPr>
          <a:xfrm>
            <a:off x="291116" y="2690224"/>
            <a:ext cx="4725799" cy="1302970"/>
          </a:xfrm>
          <a:prstGeom prst="rect">
            <a:avLst/>
          </a:prstGeom>
          <a:noFill/>
          <a:ln>
            <a:noFill/>
          </a:ln>
        </p:spPr>
      </p:pic>
      <p:pic>
        <p:nvPicPr>
          <p:cNvPr id="779" name="Google Shape;779;p99"/>
          <p:cNvPicPr preferRelativeResize="0"/>
          <p:nvPr/>
        </p:nvPicPr>
        <p:blipFill rotWithShape="1">
          <a:blip r:embed="rId5">
            <a:alphaModFix/>
          </a:blip>
          <a:srcRect/>
          <a:stretch/>
        </p:blipFill>
        <p:spPr>
          <a:xfrm>
            <a:off x="1211831" y="5899538"/>
            <a:ext cx="6217920" cy="594360"/>
          </a:xfrm>
          <a:prstGeom prst="rect">
            <a:avLst/>
          </a:prstGeom>
          <a:noFill/>
          <a:ln>
            <a:noFill/>
          </a:ln>
        </p:spPr>
      </p:pic>
      <p:sp>
        <p:nvSpPr>
          <p:cNvPr id="780" name="Google Shape;780;p99"/>
          <p:cNvSpPr/>
          <p:nvPr/>
        </p:nvSpPr>
        <p:spPr>
          <a:xfrm>
            <a:off x="4450813" y="3244334"/>
            <a:ext cx="24237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Times New Roman"/>
                <a:ea typeface="Times New Roman"/>
                <a:cs typeface="Times New Roman"/>
                <a:sym typeface="Times New Roman"/>
              </a:rPr>
              <a:t> </a:t>
            </a:r>
            <a:endParaRPr sz="1800">
              <a:solidFill>
                <a:schemeClr val="dk1"/>
              </a:solidFill>
              <a:latin typeface="Arial"/>
              <a:ea typeface="Arial"/>
              <a:cs typeface="Arial"/>
              <a:sym typeface="Arial"/>
            </a:endParaRPr>
          </a:p>
        </p:txBody>
      </p:sp>
      <p:pic>
        <p:nvPicPr>
          <p:cNvPr id="781" name="Google Shape;781;p99"/>
          <p:cNvPicPr preferRelativeResize="0"/>
          <p:nvPr/>
        </p:nvPicPr>
        <p:blipFill rotWithShape="1">
          <a:blip r:embed="rId6">
            <a:alphaModFix/>
          </a:blip>
          <a:srcRect/>
          <a:stretch/>
        </p:blipFill>
        <p:spPr>
          <a:xfrm>
            <a:off x="2654015" y="3811687"/>
            <a:ext cx="1905000" cy="1874520"/>
          </a:xfrm>
          <a:prstGeom prst="rect">
            <a:avLst/>
          </a:prstGeom>
          <a:noFill/>
          <a:ln>
            <a:noFill/>
          </a:ln>
        </p:spPr>
      </p:pic>
      <p:pic>
        <p:nvPicPr>
          <p:cNvPr id="782" name="Google Shape;782;p99" descr="A picture containing drawing&#10;&#10;Description automatically generated"/>
          <p:cNvPicPr preferRelativeResize="0"/>
          <p:nvPr/>
        </p:nvPicPr>
        <p:blipFill rotWithShape="1">
          <a:blip r:embed="rId7">
            <a:alphaModFix/>
          </a:blip>
          <a:srcRect/>
          <a:stretch/>
        </p:blipFill>
        <p:spPr>
          <a:xfrm>
            <a:off x="7737274" y="5243613"/>
            <a:ext cx="1188720" cy="119634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3"/>
          <p:cNvSpPr txBox="1">
            <a:spLocks noGrp="1"/>
          </p:cNvSpPr>
          <p:nvPr>
            <p:ph type="body" idx="1"/>
          </p:nvPr>
        </p:nvSpPr>
        <p:spPr>
          <a:xfrm>
            <a:off x="418175" y="1600200"/>
            <a:ext cx="4038600" cy="452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Borrowing (Strategic)</a:t>
            </a:r>
            <a:endParaRPr b="1"/>
          </a:p>
          <a:p>
            <a:pPr marL="0" lvl="0" indent="0" algn="l" rtl="0">
              <a:spcBef>
                <a:spcPts val="1800"/>
              </a:spcBef>
              <a:spcAft>
                <a:spcPts val="1800"/>
              </a:spcAft>
              <a:buNone/>
            </a:pPr>
            <a:r>
              <a:rPr lang="en-US"/>
              <a:t>When individuals operating businesses and living in households borrow to accumulate capital and net returns are positive, real potential output and income grow. </a:t>
            </a:r>
            <a:endParaRPr/>
          </a:p>
        </p:txBody>
      </p:sp>
      <p:sp>
        <p:nvSpPr>
          <p:cNvPr id="137" name="Google Shape;137;p23"/>
          <p:cNvSpPr txBox="1">
            <a:spLocks noGrp="1"/>
          </p:cNvSpPr>
          <p:nvPr>
            <p:ph type="body" idx="2"/>
          </p:nvPr>
        </p:nvSpPr>
        <p:spPr>
          <a:xfrm>
            <a:off x="4648200" y="1600200"/>
            <a:ext cx="4038600" cy="452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Lending (Strategic)</a:t>
            </a:r>
            <a:endParaRPr b="1"/>
          </a:p>
          <a:p>
            <a:pPr marL="0" lvl="0" indent="0" algn="l" rtl="0">
              <a:spcBef>
                <a:spcPts val="1800"/>
              </a:spcBef>
              <a:spcAft>
                <a:spcPts val="1800"/>
              </a:spcAft>
              <a:buNone/>
            </a:pPr>
            <a:r>
              <a:rPr lang="en-US"/>
              <a:t>Through private savings, individuals provide funds that enable others to invest through financing.</a:t>
            </a:r>
            <a:endParaRPr/>
          </a:p>
        </p:txBody>
      </p:sp>
      <p:pic>
        <p:nvPicPr>
          <p:cNvPr id="138" name="Google Shape;138;p23">
            <a:hlinkClick r:id="rId3"/>
          </p:cNvPr>
          <p:cNvPicPr preferRelativeResize="0"/>
          <p:nvPr/>
        </p:nvPicPr>
        <p:blipFill>
          <a:blip r:embed="rId4">
            <a:alphaModFix/>
          </a:blip>
          <a:stretch>
            <a:fillRect/>
          </a:stretch>
        </p:blipFill>
        <p:spPr>
          <a:xfrm>
            <a:off x="0" y="6143625"/>
            <a:ext cx="9144000" cy="714375"/>
          </a:xfrm>
          <a:prstGeom prst="rect">
            <a:avLst/>
          </a:prstGeom>
          <a:noFill/>
          <a:ln>
            <a:noFill/>
          </a:ln>
        </p:spPr>
      </p:pic>
      <p:sp>
        <p:nvSpPr>
          <p:cNvPr id="139" name="Google Shape;139;p23">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 name="Google Shape;140;p23"/>
          <p:cNvPicPr preferRelativeResize="0"/>
          <p:nvPr/>
        </p:nvPicPr>
        <p:blipFill>
          <a:blip r:embed="rId6">
            <a:alphaModFix/>
          </a:blip>
          <a:stretch>
            <a:fillRect/>
          </a:stretch>
        </p:blipFill>
        <p:spPr>
          <a:xfrm>
            <a:off x="5245275" y="4392742"/>
            <a:ext cx="2090576" cy="164112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2" ma:contentTypeDescription="Create a new document." ma:contentTypeScope="" ma:versionID="74f415700e677f67570d1265c4de6c02">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60f53a838a094153ce095486d560252d"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195C76-F5D4-4E9C-BBDC-E5C20FEFDFB2}">
  <ds:schemaRefs>
    <ds:schemaRef ds:uri="http://schemas.microsoft.com/sharepoint/v3/contenttype/forms"/>
  </ds:schemaRefs>
</ds:datastoreItem>
</file>

<file path=customXml/itemProps2.xml><?xml version="1.0" encoding="utf-8"?>
<ds:datastoreItem xmlns:ds="http://schemas.openxmlformats.org/officeDocument/2006/customXml" ds:itemID="{F50DE001-28F0-4AAE-848F-3EDA812A06F3}">
  <ds:schemaRefs>
    <ds:schemaRef ds:uri="9cd82c5b-74c9-4827-94f1-5bf219ae6b20"/>
    <ds:schemaRef ds:uri="bfa4db11-c700-41fb-b639-f7e6b4e680b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BFB1094-AFE1-460B-A051-56C1F6ABE26C}">
  <ds:schemaRefs>
    <ds:schemaRef ds:uri="9cd82c5b-74c9-4827-94f1-5bf219ae6b20"/>
    <ds:schemaRef ds:uri="bfa4db11-c700-41fb-b639-f7e6b4e680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35</TotalTime>
  <Words>5326</Words>
  <Application>Microsoft Office PowerPoint</Application>
  <PresentationFormat>On-screen Show (4:3)</PresentationFormat>
  <Paragraphs>453</Paragraphs>
  <Slides>86</Slides>
  <Notes>85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86</vt:i4>
      </vt:variant>
    </vt:vector>
  </HeadingPairs>
  <TitlesOfParts>
    <vt:vector size="91" baseType="lpstr">
      <vt:lpstr>Arial</vt:lpstr>
      <vt:lpstr>Calibri</vt:lpstr>
      <vt:lpstr>Times New Roman</vt:lpstr>
      <vt:lpstr>verdana</vt:lpstr>
      <vt:lpstr>Office Theme</vt:lpstr>
      <vt:lpstr>   Tawni Hunt Ferrarini, PhD Presenter 17 May 2021 tferrarini@lindenwood.edu tawni.org</vt:lpstr>
      <vt:lpstr>Agenda</vt:lpstr>
      <vt:lpstr> Overview</vt:lpstr>
      <vt:lpstr> Objectives</vt:lpstr>
      <vt:lpstr> Foundation - National Standards and AP Macro Unit 4</vt:lpstr>
      <vt:lpstr>Standards: National to State to Common Core State</vt:lpstr>
      <vt:lpstr>PowerPoint Presentation</vt:lpstr>
      <vt:lpstr>Discussion Starter</vt:lpstr>
      <vt:lpstr>PowerPoint Presentation</vt:lpstr>
      <vt:lpstr>PowerPoint Presentation</vt:lpstr>
      <vt:lpstr>PowerPoint Presentation</vt:lpstr>
      <vt:lpstr>Equilibrium interest rate (e*); Equilibrium quantity of loanable funds (Q*), Demand for loanable funds (D); Real rate of interest (e), Supply of loanable funds (S) </vt:lpstr>
      <vt:lpstr>Equilibrium interest rate (e*); Equilibrium quantity of loanable funds (Q*), Demand for loanable funds (D); Real rate of interest (e), Supply of loanable funds (S) </vt:lpstr>
      <vt:lpstr>Equilibrium interest rate (e*); Equilibrium quantity of loanable funds (Q*), Demand for loanable funds (D); Real rate of interest (e), Supply of loanable funds (S) </vt:lpstr>
      <vt:lpstr>Equilibrium interest rate (e*); Equilibrium quantity of loanable funds (Q*), Demand for loanable funds (D); Real rate of interest (e), Supply of loanable funds (S) </vt:lpstr>
      <vt:lpstr>Equilibrium interest rate (e*); Equilibrium quantity of loanable funds (Q*), Demand for loanable funds (D); Real rate of interest (e), Supply of loanable funds (S) </vt:lpstr>
      <vt:lpstr>Interest rates drop...</vt:lpstr>
      <vt:lpstr>Equilibrium interest rate (e*); Equilibrium quantity of loanable funds (Q*), Demand for loanable funds (D); Real rate of interest (e), Supply of loanable funds (S) </vt:lpstr>
      <vt:lpstr>Fractional Reserve Banking and You</vt:lpstr>
      <vt:lpstr>Fractional Reserve Banking and You</vt:lpstr>
      <vt:lpstr>Fractional Reserve Banking and You</vt:lpstr>
      <vt:lpstr>Simple example: $1000 drops from a helicopter in your backyard.</vt:lpstr>
      <vt:lpstr>Important general formulas for the Fractional Reserve Banking system</vt:lpstr>
      <vt:lpstr>Money Creation Process</vt:lpstr>
      <vt:lpstr>First Main Street Bank's T-account Required Reserve Ratio is 20%</vt:lpstr>
      <vt:lpstr>First Main Street Bank's T-account Required Reserve Ratio is 20%</vt:lpstr>
      <vt:lpstr>First Main Street Bank's T-account Required Reserve Ratio is 20%</vt:lpstr>
      <vt:lpstr>Fractional Reserve Banking Money Creation Process</vt:lpstr>
      <vt:lpstr>Fractional Reserve Banking Money Creation Process</vt:lpstr>
      <vt:lpstr>Monetary Tools</vt:lpstr>
      <vt:lpstr>Monetary Tools</vt:lpstr>
      <vt:lpstr>Interested about interest rates?</vt:lpstr>
      <vt:lpstr>Monetary Tools</vt:lpstr>
      <vt:lpstr>Analyze – Recessionary Times</vt:lpstr>
      <vt:lpstr>Analyze – Recessionary Times</vt:lpstr>
      <vt:lpstr>Analyze – Inflationary Periods</vt:lpstr>
      <vt:lpstr>Analyze – Inflationary Periods</vt:lpstr>
      <vt:lpstr>Great Recession reveals</vt:lpstr>
      <vt:lpstr>Period of Ample Reserves: Creative Monetary Policy</vt:lpstr>
      <vt:lpstr>Leveraging</vt:lpstr>
      <vt:lpstr>Teaching and Learning Strategies</vt:lpstr>
      <vt:lpstr>Imports/Exports</vt:lpstr>
      <vt:lpstr>Things you should know how to do as you prepare for the “real world”...</vt:lpstr>
      <vt:lpstr>Relationship between net exports and net capital outflows</vt:lpstr>
      <vt:lpstr>Recall net exports in the GDP equation. Identify the correct definition of net exports.</vt:lpstr>
      <vt:lpstr>What are net exports in the GDP equation?</vt:lpstr>
      <vt:lpstr>Trade matters - key terms</vt:lpstr>
      <vt:lpstr>Circle all factors that can influence net exports of goods and services</vt:lpstr>
      <vt:lpstr>Circle all factors that can influence net exports of goods and services</vt:lpstr>
      <vt:lpstr>Problems &amp; Applications + (increase); - (decrease), NC (no change)</vt:lpstr>
      <vt:lpstr>PowerPoint Presentation</vt:lpstr>
      <vt:lpstr>PowerPoint Presentation</vt:lpstr>
      <vt:lpstr>Net exports versus net capital flows</vt:lpstr>
      <vt:lpstr>The Flow of Financial Resources Net Capital Outflow </vt:lpstr>
      <vt:lpstr>PowerPoint Presentation</vt:lpstr>
      <vt:lpstr>Net exports versus net capital outflows and inflows (NFFI)</vt:lpstr>
      <vt:lpstr>PowerPoint Presentation</vt:lpstr>
      <vt:lpstr>For an economy, net exports must be equal to net capital outflow.</vt:lpstr>
      <vt:lpstr>Going beyond domestic possibilities</vt:lpstr>
      <vt:lpstr>Link between saving, investment, and international flows</vt:lpstr>
      <vt:lpstr>Define the exchange rate</vt:lpstr>
      <vt:lpstr>Purchasing-power parity </vt:lpstr>
      <vt:lpstr>Currency appreciation or depreciation</vt:lpstr>
      <vt:lpstr>Put on your worldly hat</vt:lpstr>
      <vt:lpstr>Happy (+) or Unhappy (-) with an appreciation of the U.S. dollar</vt:lpstr>
      <vt:lpstr>PowerPoint Presentation</vt:lpstr>
      <vt:lpstr>More things you should know how to do as you prepare for the “real world”...</vt:lpstr>
      <vt:lpstr>Reminder: Important relationship</vt:lpstr>
      <vt:lpstr>Net capital outflow equals net exports</vt:lpstr>
      <vt:lpstr>Countries that run trade deficits</vt:lpstr>
      <vt:lpstr>The U.S. Operates with a Trade Deficit</vt:lpstr>
      <vt:lpstr>Exchange Rates - Nominal vs Real</vt:lpstr>
      <vt:lpstr>Nominal rate - Actual exchange rate (e) </vt:lpstr>
      <vt:lpstr>Nominal rate (e) to real exchange rate (RER)</vt:lpstr>
      <vt:lpstr>Purchasing power parity</vt:lpstr>
      <vt:lpstr>PowerPoint Presentation</vt:lpstr>
      <vt:lpstr>PowerPoint Presentation</vt:lpstr>
      <vt:lpstr>Implications of the PPP</vt:lpstr>
      <vt:lpstr>PPP, Price Variances Connected to Policy Adjustments </vt:lpstr>
      <vt:lpstr>PPP, Price Variances Connected to Policy Adjustments </vt:lpstr>
      <vt:lpstr>PPP</vt:lpstr>
      <vt:lpstr>Formative and Summative Assessments</vt:lpstr>
      <vt:lpstr> CEE Affiliates</vt:lpstr>
      <vt:lpstr>Use Your EconEdLink Membership</vt:lpstr>
      <vt:lpstr>Look for Your Professional Development Certificate</vt:lpstr>
      <vt:lpstr>Thank You to Our Sponsors!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Tawni Hunt Ferrarini, PhD Presenter 17 May 2021 tferrarini@lindenwood.edu tawni.org</dc:title>
  <cp:lastModifiedBy>Jarvon Carson</cp:lastModifiedBy>
  <cp:revision>1</cp:revision>
  <dcterms:modified xsi:type="dcterms:W3CDTF">2021-05-25T11:17:25Z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ies>
</file>