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ora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tQ3d+YMt7Wt2YJUA0bNjw4E2q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customschemas.google.com/relationships/presentationmetadata" Target="meta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von Carson" userId="f1f62c45-4a19-4f8e-934b-b4c64f876624" providerId="ADAL" clId="{9C181E3F-A99E-48A7-BCE6-7832BDCBCEEB}"/>
    <pc:docChg chg="modSld">
      <pc:chgData name="Jarvon Carson" userId="f1f62c45-4a19-4f8e-934b-b4c64f876624" providerId="ADAL" clId="{9C181E3F-A99E-48A7-BCE6-7832BDCBCEEB}" dt="2021-03-30T17:40:44.126" v="17" actId="20577"/>
      <pc:docMkLst>
        <pc:docMk/>
      </pc:docMkLst>
      <pc:sldChg chg="modSp mod">
        <pc:chgData name="Jarvon Carson" userId="f1f62c45-4a19-4f8e-934b-b4c64f876624" providerId="ADAL" clId="{9C181E3F-A99E-48A7-BCE6-7832BDCBCEEB}" dt="2021-03-30T17:40:44.126" v="17" actId="20577"/>
        <pc:sldMkLst>
          <pc:docMk/>
          <pc:sldMk cId="0" sldId="256"/>
        </pc:sldMkLst>
        <pc:spChg chg="mod">
          <ac:chgData name="Jarvon Carson" userId="f1f62c45-4a19-4f8e-934b-b4c64f876624" providerId="ADAL" clId="{9C181E3F-A99E-48A7-BCE6-7832BDCBCEEB}" dt="2021-03-30T17:40:44.126" v="17" actId="20577"/>
          <ac:spMkLst>
            <pc:docMk/>
            <pc:sldMk cId="0" sldId="256"/>
            <ac:spMk id="5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b00d8d64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b00d8d64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they are linked and can touch in many units in your PF curriculum 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/>
              <a:t>Padlet/chat: What do you think students need to know surrounding these topics?</a:t>
            </a:r>
            <a:endParaRPr b="1"/>
          </a:p>
        </p:txBody>
      </p:sp>
      <p:sp>
        <p:nvSpPr>
          <p:cNvPr id="117" name="Google Shape;117;gcb00d8d64a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b00d8d64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b00d8d64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cb00d8d64a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b00d8d64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b00d8d64a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cb00d8d64a_0_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b00d8d64a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b00d8d64a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cb00d8d64a_0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68" name="Google Shape;6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75" name="Google Shape;7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b00d8d64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b00d8d64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Who do I teach?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do I teach them?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And how...in a pandemic?!</a:t>
            </a:r>
            <a:endParaRPr/>
          </a:p>
        </p:txBody>
      </p:sp>
      <p:sp>
        <p:nvSpPr>
          <p:cNvPr id="82" name="Google Shape;82;gcb00d8d64a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cb00d8d64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cb00d8d64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cb00d8d64a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cb00d8d64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cb00d8d64a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Do you best in this context. Toolbox session. The theme of </a:t>
            </a:r>
            <a:r>
              <a:rPr lang="en-US" b="1"/>
              <a:t>opportunity </a:t>
            </a:r>
            <a:endParaRPr b="1"/>
          </a:p>
        </p:txBody>
      </p:sp>
      <p:sp>
        <p:nvSpPr>
          <p:cNvPr id="96" name="Google Shape;96;gcb00d8d64a_0_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b00d8d64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b00d8d64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https://padlet.com/lamonteach/finlitbootcamp</a:t>
            </a:r>
            <a:endParaRPr/>
          </a:p>
        </p:txBody>
      </p:sp>
      <p:sp>
        <p:nvSpPr>
          <p:cNvPr id="103" name="Google Shape;103;gcb00d8d64a_0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b00d8d64a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b00d8d64a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talk about general way course operates </a:t>
            </a:r>
            <a:endParaRPr/>
          </a:p>
        </p:txBody>
      </p:sp>
      <p:sp>
        <p:nvSpPr>
          <p:cNvPr id="109" name="Google Shape;109;gcb00d8d64a_0_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 rot="5400000">
            <a:off x="2080418" y="20322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9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Tm="5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_MhZLBCOgtHYLDc0m0lFrESIrVObdxc4WCFA7SjLzNs/edit" TargetMode="External"/><Relationship Id="rId3" Type="http://schemas.openxmlformats.org/officeDocument/2006/relationships/image" Target="../media/image12.gif"/><Relationship Id="rId7" Type="http://schemas.openxmlformats.org/officeDocument/2006/relationships/hyperlink" Target="https://docs.google.com/presentation/d/1G2NPel0z3d-mR48ziqMkzQtvxA6ih1CxOgdK0l7yvAU/edit#slide=id.gbb1148afb7_478_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AlexMLamon/status/1257828874555142146?s=20" TargetMode="External"/><Relationship Id="rId5" Type="http://schemas.openxmlformats.org/officeDocument/2006/relationships/hyperlink" Target="https://docs.google.com/document/d/1dBfOf7JXlyegs06cCr2hkxX2yHP67ly8qz2je9sNvys/edit" TargetMode="External"/><Relationship Id="rId10" Type="http://schemas.openxmlformats.org/officeDocument/2006/relationships/hyperlink" Target="http://playspent.org/" TargetMode="External"/><Relationship Id="rId4" Type="http://schemas.openxmlformats.org/officeDocument/2006/relationships/hyperlink" Target="https://ig.ft.com/uber-game/" TargetMode="External"/><Relationship Id="rId9" Type="http://schemas.openxmlformats.org/officeDocument/2006/relationships/hyperlink" Target="https://docs.google.com/presentation/d/1nCQ_h-LrrRae1lxwfl8Jrdr5ON-t7BNb0nBS68jYpuE/edit#slide=id.g44b551e331_974_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ontent.artofmanliness.com/uploads/2018/07/Power-of-Compound-Interest-1-768x579.jpg" TargetMode="External"/><Relationship Id="rId3" Type="http://schemas.openxmlformats.org/officeDocument/2006/relationships/image" Target="../media/image13.gif"/><Relationship Id="rId7" Type="http://schemas.openxmlformats.org/officeDocument/2006/relationships/hyperlink" Target="https://docs.google.com/document/d/1mo1hS7d_NL0Glv5LihiFpLSY6O2a6TlRM0Ce2icIgMo/edit" TargetMode="External"/><Relationship Id="rId12" Type="http://schemas.openxmlformats.org/officeDocument/2006/relationships/hyperlink" Target="https://docs.google.com/document/d/1arPoExFkgP0Ursyqu_OqQcLo1EXrUByyt0XjzXJYdrU/edi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document/d/1eJtSjF0tMobTAGWq_DZQrG0gHx9iqa_cTnZXZ-BxS8k/edit" TargetMode="External"/><Relationship Id="rId11" Type="http://schemas.openxmlformats.org/officeDocument/2006/relationships/hyperlink" Target="https://docs.google.com/document/d/1qfKGyVZCOFwsCvQj5SztmkWKkEQYgArLREQFelPpfww/edit" TargetMode="External"/><Relationship Id="rId5" Type="http://schemas.openxmlformats.org/officeDocument/2006/relationships/hyperlink" Target="https://docs.google.com/document/d/1yNQXdDVR5rc7E4Mr4APmXWWUpha67ZHYfurEmbKzupo/edit" TargetMode="External"/><Relationship Id="rId10" Type="http://schemas.openxmlformats.org/officeDocument/2006/relationships/hyperlink" Target="https://www1.nyc.gov/assets/dca/downloads/pdf/partners/Research-UnAndUnderbankedNewYorkers.pdf" TargetMode="External"/><Relationship Id="rId4" Type="http://schemas.openxmlformats.org/officeDocument/2006/relationships/hyperlink" Target="https://docs.google.com/document/d/1jtnPudKnz2dbXfIahb2bokhobBPuwcJrFQycZ5WYF2I/edit?usp=sharing" TargetMode="External"/><Relationship Id="rId9" Type="http://schemas.openxmlformats.org/officeDocument/2006/relationships/hyperlink" Target="https://docs.google.com/document/d/1NIz9fjptV81UWgssi9peYGzBlOVYSZYlfmrrVlgK-nw/edi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wp-content/uploads/2012/03/voluntary-national-content-standards-2010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hyperlink" Target="mailto:rrivera@councilforeconed.org" TargetMode="External"/><Relationship Id="rId4" Type="http://schemas.openxmlformats.org/officeDocument/2006/relationships/hyperlink" Target="https://councilforeconed.regfox.com/2021-sloan-teaching-champion-award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" descr="Steam Community :: :: - [ hazy nights ] -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709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685800" y="1066800"/>
            <a:ext cx="80055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Financial Literacy Month </a:t>
            </a:r>
            <a:r>
              <a:rPr lang="en-US" sz="4800" b="1" dirty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Boot Camp</a:t>
            </a:r>
            <a:endParaRPr sz="4800" b="1" dirty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7" name="Google Shape;57;p1" descr="Council for Economic Education: You're never too young to learn about money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1850" y="92575"/>
            <a:ext cx="2045950" cy="98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 descr="EconEdLink - Free economics and personal finance resources for K-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321175"/>
            <a:ext cx="2935250" cy="46534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4223100" y="4593000"/>
            <a:ext cx="48447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Alex Lamon</a:t>
            </a:r>
            <a:endParaRPr sz="2500"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CEE Master Teacher</a:t>
            </a:r>
            <a:endParaRPr sz="2500"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lamonteach@gmail.com</a:t>
            </a:r>
            <a:endParaRPr sz="2500"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Twitter: @AlexMLamon</a:t>
            </a:r>
            <a:endParaRPr sz="2500"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4.1.21</a:t>
            </a:r>
            <a:endParaRPr sz="2500"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cb00d8d64a_0_82" descr="commission for @arsenicandfinelace (and their friend!)instagram | shop |  commission inf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cb00d8d64a_0_82"/>
          <p:cNvSpPr txBox="1"/>
          <p:nvPr/>
        </p:nvSpPr>
        <p:spPr>
          <a:xfrm>
            <a:off x="998475" y="265500"/>
            <a:ext cx="710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our topics today</a:t>
            </a: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1" name="Google Shape;121;gcb00d8d64a_0_82"/>
          <p:cNvSpPr txBox="1"/>
          <p:nvPr/>
        </p:nvSpPr>
        <p:spPr>
          <a:xfrm>
            <a:off x="0" y="2971250"/>
            <a:ext cx="3159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income</a:t>
            </a: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2" name="Google Shape;122;gcb00d8d64a_0_82"/>
          <p:cNvSpPr txBox="1"/>
          <p:nvPr/>
        </p:nvSpPr>
        <p:spPr>
          <a:xfrm>
            <a:off x="5619175" y="2971250"/>
            <a:ext cx="3159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savings</a:t>
            </a: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cb00d8d64a_0_91" descr="in the forest cabin&#10;instagram | twitter | shop | commission inf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1825"/>
            <a:ext cx="9144000" cy="696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cb00d8d64a_0_91"/>
          <p:cNvSpPr txBox="1"/>
          <p:nvPr/>
        </p:nvSpPr>
        <p:spPr>
          <a:xfrm>
            <a:off x="998475" y="265500"/>
            <a:ext cx="71034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teaching income</a:t>
            </a:r>
            <a:endParaRPr sz="5000" b="1" u="sng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gig economy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reading my paystub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○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assessment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dealing with [small] windfalls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do I need to file taxes?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○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 guide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payment decisions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paycheck to paycheck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cb00d8d64a_0_98" descr="for warmer days ahead&#10;instagram | twitter | shop | commission inf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cb00d8d64a_0_98"/>
          <p:cNvSpPr txBox="1"/>
          <p:nvPr/>
        </p:nvSpPr>
        <p:spPr>
          <a:xfrm>
            <a:off x="998475" y="265500"/>
            <a:ext cx="7103400" cy="5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teaching saving</a:t>
            </a:r>
            <a:endParaRPr sz="5000" b="1" u="sng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fractional reserve simulation</a:t>
            </a: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 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○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banker balance sheet</a:t>
            </a: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 &amp; </a:t>
            </a: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borrower balance sheet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○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loan certificates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compound interest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saving challenges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unbanked NYC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○"/>
            </a:pPr>
            <a:r>
              <a:rPr lang="en-US" sz="3000" b="1" u="sng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reflection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Char char="●"/>
            </a:pPr>
            <a:r>
              <a:rPr lang="en-US" sz="3000" b="1" u="sng">
                <a:solidFill>
                  <a:srgbClr val="FFFFFF"/>
                </a:solidFill>
                <a:highlight>
                  <a:srgbClr val="084B80"/>
                </a:highlight>
                <a:latin typeface="Lora"/>
                <a:ea typeface="Lora"/>
                <a:cs typeface="Lora"/>
                <a:sym typeface="Lora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budgeting simulation</a:t>
            </a:r>
            <a:r>
              <a:rPr lang="en-US" sz="3000" b="1">
                <a:solidFill>
                  <a:srgbClr val="FFFFFF"/>
                </a:solidFill>
                <a:highlight>
                  <a:srgbClr val="084B80"/>
                </a:highlight>
                <a:latin typeface="Lora"/>
                <a:ea typeface="Lora"/>
                <a:cs typeface="Lora"/>
                <a:sym typeface="Lora"/>
              </a:rPr>
              <a:t> </a:t>
            </a:r>
            <a:endParaRPr sz="3000" b="1">
              <a:solidFill>
                <a:srgbClr val="FFFFFF"/>
              </a:solidFill>
              <a:highlight>
                <a:srgbClr val="084B80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National Standards</a:t>
            </a:r>
            <a:endParaRPr sz="5500" b="1"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4294967295"/>
          </p:nvPr>
        </p:nvSpPr>
        <p:spPr>
          <a:xfrm>
            <a:off x="457200" y="2377441"/>
            <a:ext cx="8229600" cy="417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Standard 2: Decision Making</a:t>
            </a:r>
            <a:endParaRPr sz="250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Standard 13: Income</a:t>
            </a:r>
            <a:endParaRPr sz="250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2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https://www.councilforeconed.org/wp-content/uploads/2012/03/voluntary-national-content-standards-2010.pdf</a:t>
            </a:r>
            <a:endParaRPr sz="250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sz="5500" b="1"/>
          </a:p>
        </p:txBody>
      </p:sp>
      <p:sp>
        <p:nvSpPr>
          <p:cNvPr id="150" name="Google Shape;150;p11"/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https://www.councilforeconed.org/resources/local-affiliates/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11" descr="A picture containing bir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cb00d8d64a_0_117" descr="a commission for Nikki made as a gift to her friend!&#10;instagram | twitter | shop | commission inf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cb00d8d64a_0_117"/>
          <p:cNvSpPr txBox="1"/>
          <p:nvPr/>
        </p:nvSpPr>
        <p:spPr>
          <a:xfrm>
            <a:off x="998475" y="265500"/>
            <a:ext cx="7103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thank you for learning with me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9" name="Google Shape;159;gcb00d8d64a_0_117"/>
          <p:cNvSpPr txBox="1"/>
          <p:nvPr/>
        </p:nvSpPr>
        <p:spPr>
          <a:xfrm>
            <a:off x="131225" y="4674825"/>
            <a:ext cx="48447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Alex Lamon</a:t>
            </a:r>
            <a:endParaRPr sz="25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CEE Master Teacher</a:t>
            </a:r>
            <a:endParaRPr sz="25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lamonteach@gmail.com</a:t>
            </a:r>
            <a:endParaRPr sz="25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Twitter: @AlexMLamon</a:t>
            </a:r>
            <a:endParaRPr sz="25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4.1.21</a:t>
            </a:r>
            <a:endParaRPr sz="25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2"/>
          <p:cNvSpPr txBox="1">
            <a:spLocks noGrp="1"/>
          </p:cNvSpPr>
          <p:nvPr>
            <p:ph type="ctrTitle"/>
          </p:nvPr>
        </p:nvSpPr>
        <p:spPr>
          <a:xfrm>
            <a:off x="1143000" y="4370227"/>
            <a:ext cx="6858000" cy="1193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latin typeface="Lora"/>
                <a:ea typeface="Lora"/>
                <a:cs typeface="Lora"/>
                <a:sym typeface="Lora"/>
              </a:rPr>
              <a:t>Thank You to Our Sponsor!</a:t>
            </a:r>
            <a:endParaRPr sz="38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166" name="Google Shape;166;p12" descr="Text,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16" r="1" b="871"/>
          <a:stretch/>
        </p:blipFill>
        <p:spPr>
          <a:xfrm>
            <a:off x="1267534" y="386205"/>
            <a:ext cx="6677581" cy="3766876"/>
          </a:xfrm>
          <a:custGeom>
            <a:avLst/>
            <a:gdLst/>
            <a:ahLst/>
            <a:cxnLst/>
            <a:rect l="l" t="t" r="r" b="b"/>
            <a:pathLst>
              <a:path w="8903441" h="3766876" extrusionOk="0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7" name="Google Shape;167;p12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3"/>
          <p:cNvPicPr preferRelativeResize="0"/>
          <p:nvPr/>
        </p:nvPicPr>
        <p:blipFill rotWithShape="1">
          <a:blip r:embed="rId3">
            <a:alphaModFix/>
          </a:blip>
          <a:srcRect l="19994" r="793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/>
          <p:nvPr/>
        </p:nvSpPr>
        <p:spPr>
          <a:xfrm>
            <a:off x="0" y="5542258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13"/>
          <p:cNvPicPr preferRelativeResize="0"/>
          <p:nvPr/>
        </p:nvPicPr>
        <p:blipFill rotWithShape="1">
          <a:blip r:embed="rId4">
            <a:alphaModFix/>
          </a:blip>
          <a:srcRect l="15261" t="14847" r="8883" b="16304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644" y="1105431"/>
            <a:ext cx="3420644" cy="46328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3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We’ve gone Virtual!</a:t>
            </a:r>
            <a:endParaRPr/>
          </a:p>
        </p:txBody>
      </p:sp>
      <p:sp>
        <p:nvSpPr>
          <p:cNvPr id="177" name="Google Shape;177;p13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Teach Economics?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students may have what it takes to compete in the nation’s only high school economics competition!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Why Play?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1050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 team learning experience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Great for college applications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 other challenge like this 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Online participation makes access easy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Chance for cash prizes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3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How it Works</a:t>
            </a:r>
            <a:endParaRPr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Teams register 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Teachers enroll team(s) of 3- 4 high school students from the same school. Multiple teams allowed.</a:t>
            </a:r>
            <a:endParaRPr/>
          </a:p>
          <a:p>
            <a:pPr marL="0" marR="0" lvl="0" indent="0" algn="l" rtl="0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Teams compete within their state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Compete to win your state competition for a </a:t>
            </a:r>
            <a:b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chance to advance to the National Semi-Finals.</a:t>
            </a:r>
            <a:endParaRPr/>
          </a:p>
          <a:p>
            <a:pPr marL="0" marR="0" lvl="0" indent="0" algn="l" rtl="0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National Semi-Finals:  May 3-20, 2021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Teams answer multiple-choice questions on macroeconomics, microeconomics, and international &amp; current events.</a:t>
            </a:r>
            <a:endParaRPr/>
          </a:p>
          <a:p>
            <a:pPr marL="0" marR="0" lvl="0" indent="0" algn="l" rtl="0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National Finals: May 22-24, 2021</a:t>
            </a:r>
            <a:endParaRPr/>
          </a:p>
          <a:p>
            <a:pPr marL="0" marR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Teams analyze an economic issue and present their solution. Top teams engage in the Finals Quiz Bowl where they face-off answering questions to claim the National Title.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3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CADB2A"/>
                </a:solidFill>
                <a:latin typeface="Arial"/>
                <a:ea typeface="Arial"/>
                <a:cs typeface="Arial"/>
                <a:sym typeface="Arial"/>
              </a:rPr>
              <a:t>Two divisions based on experience level</a:t>
            </a:r>
            <a:r>
              <a:rPr lang="en-US" sz="1800" b="1">
                <a:solidFill>
                  <a:srgbClr val="74BEE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David Ricardo </a:t>
            </a: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first-time competitors who have taken no more than one economics course.</a:t>
            </a:r>
            <a:endParaRPr/>
          </a:p>
          <a:p>
            <a:pPr marL="0" marR="0" lvl="0" indent="0" algn="l" rtl="0">
              <a:lnSpc>
                <a:spcPct val="64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Adam Smith </a:t>
            </a: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returning competitors, AP, International Baccalaureate, and honors students.</a:t>
            </a:r>
            <a:endParaRPr/>
          </a:p>
        </p:txBody>
      </p:sp>
      <p:sp>
        <p:nvSpPr>
          <p:cNvPr id="180" name="Google Shape;180;p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Register Today at </a:t>
            </a: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NationalEconomicsChallenge.org</a:t>
            </a:r>
            <a:endParaRPr/>
          </a:p>
        </p:txBody>
      </p:sp>
      <p:pic>
        <p:nvPicPr>
          <p:cNvPr id="181" name="Google Shape;181;p13"/>
          <p:cNvPicPr preferRelativeResize="0"/>
          <p:nvPr/>
        </p:nvPicPr>
        <p:blipFill rotWithShape="1">
          <a:blip r:embed="rId6">
            <a:alphaModFix/>
          </a:blip>
          <a:srcRect l="1658" t="10018" r="3695" b="12059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34856" y="5589133"/>
            <a:ext cx="705005" cy="36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3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4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personalfinancechallenge.org</a:t>
            </a:r>
            <a:endParaRPr/>
          </a:p>
        </p:txBody>
      </p:sp>
      <p:pic>
        <p:nvPicPr>
          <p:cNvPr id="192" name="Google Shape;1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4856" y="5589133"/>
            <a:ext cx="705005" cy="368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211" y="1053690"/>
            <a:ext cx="474290" cy="81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76918" y="1046765"/>
            <a:ext cx="2912432" cy="83311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4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FIND YOUR LOCAL COMPETITION</a:t>
            </a:r>
            <a:br>
              <a:rPr lang="en-U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AND REGISTER TODAY!</a:t>
            </a:r>
            <a:endParaRPr/>
          </a:p>
        </p:txBody>
      </p:sp>
      <p:pic>
        <p:nvPicPr>
          <p:cNvPr id="196" name="Google Shape;19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4118" y="1973381"/>
            <a:ext cx="1360648" cy="135255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4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  <a:endParaRPr/>
          </a:p>
          <a:p>
            <a:pPr marL="0" marR="0" lvl="0" indent="0" algn="l" rtl="0">
              <a:lnSpc>
                <a:spcPct val="121428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  <a:endParaRPr/>
          </a:p>
          <a:p>
            <a:pPr marL="0" marR="0" lvl="0" indent="0" algn="l" rtl="0">
              <a:lnSpc>
                <a:spcPct val="121428"/>
              </a:lnSpc>
              <a:spcBef>
                <a:spcPts val="45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Teams of up to four students, with one teacher/coach, can qualify to represent their state at the National Personal Finance Challenge by winning their local competition.</a:t>
            </a:r>
            <a:endParaRPr/>
          </a:p>
          <a:p>
            <a:pPr marL="0" marR="0" lvl="0" indent="0" algn="l" rtl="0">
              <a:lnSpc>
                <a:spcPct val="114285"/>
              </a:lnSpc>
              <a:spcBef>
                <a:spcPts val="450"/>
              </a:spcBef>
              <a:spcAft>
                <a:spcPts val="0"/>
              </a:spcAft>
              <a:buNone/>
            </a:pP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4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Semi-Finals:</a:t>
            </a:r>
            <a:r>
              <a:rPr lang="en-US"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First round elimination via online multiple-choice questions.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CADB2C"/>
                </a:solidFill>
                <a:latin typeface="Arial"/>
                <a:ea typeface="Arial"/>
                <a:cs typeface="Arial"/>
                <a:sym typeface="Arial"/>
              </a:rPr>
              <a:t>Finals:</a:t>
            </a:r>
            <a:r>
              <a:rPr lang="en-US"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 study round virtually co-hosted by the Cleveland Fed on June 3.</a:t>
            </a:r>
            <a:endParaRPr/>
          </a:p>
        </p:txBody>
      </p:sp>
      <p:pic>
        <p:nvPicPr>
          <p:cNvPr id="199" name="Google Shape;199;p14"/>
          <p:cNvPicPr preferRelativeResize="0"/>
          <p:nvPr/>
        </p:nvPicPr>
        <p:blipFill rotWithShape="1">
          <a:blip r:embed="rId7">
            <a:alphaModFix/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4"/>
          <p:cNvSpPr txBox="1"/>
          <p:nvPr/>
        </p:nvSpPr>
        <p:spPr>
          <a:xfrm>
            <a:off x="387143" y="5052932"/>
            <a:ext cx="105352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NATIONALS</a:t>
            </a:r>
            <a:endParaRPr/>
          </a:p>
        </p:txBody>
      </p:sp>
      <p:pic>
        <p:nvPicPr>
          <p:cNvPr id="201" name="Google Shape;201;p14"/>
          <p:cNvPicPr preferRelativeResize="0"/>
          <p:nvPr/>
        </p:nvPicPr>
        <p:blipFill rotWithShape="1">
          <a:blip r:embed="rId8">
            <a:alphaModFix/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4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EF3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Winners receive: </a:t>
            </a:r>
            <a:endParaRPr/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cash award of $5,000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cash award of $2,500 for their school to support economic education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US"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Recognition at our annual Visionary Awards convening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5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211" y="1053690"/>
            <a:ext cx="474290" cy="81209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5"/>
          <p:cNvSpPr txBox="1"/>
          <p:nvPr/>
        </p:nvSpPr>
        <p:spPr>
          <a:xfrm>
            <a:off x="1422772" y="911843"/>
            <a:ext cx="403411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The 2021 Sloan Teaching Champion Award</a:t>
            </a:r>
            <a:endParaRPr/>
          </a:p>
        </p:txBody>
      </p:sp>
      <p:sp>
        <p:nvSpPr>
          <p:cNvPr id="212" name="Google Shape;212;p15"/>
          <p:cNvSpPr txBox="1"/>
          <p:nvPr/>
        </p:nvSpPr>
        <p:spPr>
          <a:xfrm>
            <a:off x="-126816" y="3278017"/>
            <a:ext cx="9144000" cy="2734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Sound like you or someone you know?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Applicants must teach in one of the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Twelve </a:t>
            </a: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York</a:t>
            </a: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state counties (New York, Kings, Bronx, Richmond, Queens, Nassau, Suffolk, Westchester, Putnam, Rockland, Orange and Dutchess)</a:t>
            </a: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Eight </a:t>
            </a: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New Jersey</a:t>
            </a: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counties (Bergen, Passaic, Essex, Hudson, Middlesex, Union, Morris, Monmouth), or these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Two </a:t>
            </a:r>
            <a:r>
              <a:rPr lang="en-US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Connecticut </a:t>
            </a:r>
            <a:r>
              <a:rPr lang="en-US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counties (Fairfield and New Haven)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Application will be launched on Friday February 19</a:t>
            </a:r>
            <a:r>
              <a:rPr lang="en-US" sz="1200" b="1" u="sng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2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2021</a:t>
            </a:r>
            <a:endParaRPr sz="1200" b="1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access the application </a:t>
            </a:r>
            <a:r>
              <a:rPr lang="en-US" sz="1600" b="1" u="sng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2518949" y="5947443"/>
            <a:ext cx="527528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feel free to e-mail us at </a:t>
            </a:r>
            <a:r>
              <a:rPr lang="en-US" sz="1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any questions you have.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15"/>
          <p:cNvPicPr preferRelativeResize="0"/>
          <p:nvPr/>
        </p:nvPicPr>
        <p:blipFill rotWithShape="1">
          <a:blip r:embed="rId6">
            <a:alphaModFix/>
          </a:blip>
          <a:srcRect l="19199" t="8792" b="18140"/>
          <a:stretch/>
        </p:blipFill>
        <p:spPr>
          <a:xfrm>
            <a:off x="126816" y="5609835"/>
            <a:ext cx="893308" cy="29845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5"/>
          <p:cNvSpPr txBox="1"/>
          <p:nvPr/>
        </p:nvSpPr>
        <p:spPr>
          <a:xfrm>
            <a:off x="146568" y="5632107"/>
            <a:ext cx="93468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</p:txBody>
      </p:sp>
      <p:sp>
        <p:nvSpPr>
          <p:cNvPr id="216" name="Google Shape;216;p15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EB7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5" descr="A group of people holding awards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18752" y="972281"/>
            <a:ext cx="3525248" cy="2361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2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37491"/>
            <a:ext cx="91440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"/>
          <p:cNvSpPr txBox="1"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71" name="Google Shape;71;p3"/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-US" sz="1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4"/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-US" sz="1800" b="1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-US" sz="1600" b="1" i="1" u="sng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EconEdLink.org/professional-development/</a:t>
            </a:r>
            <a:endParaRPr sz="16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cb00d8d64a_0_18" descr="hello, i'm miena!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cb00d8d64a_0_18"/>
          <p:cNvSpPr txBox="1"/>
          <p:nvPr/>
        </p:nvSpPr>
        <p:spPr>
          <a:xfrm>
            <a:off x="2287950" y="1951350"/>
            <a:ext cx="45681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my teaching context</a:t>
            </a: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cb00d8d64a_0_31"/>
          <p:cNvPicPr preferRelativeResize="0"/>
          <p:nvPr/>
        </p:nvPicPr>
        <p:blipFill rotWithShape="1">
          <a:blip r:embed="rId3">
            <a:alphaModFix/>
          </a:blip>
          <a:srcRect r="19165" b="36053"/>
          <a:stretch/>
        </p:blipFill>
        <p:spPr>
          <a:xfrm rot="-5400000">
            <a:off x="1112875" y="-1112875"/>
            <a:ext cx="6874599" cy="91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cb00d8d64a_0_31"/>
          <p:cNvSpPr txBox="1"/>
          <p:nvPr/>
        </p:nvSpPr>
        <p:spPr>
          <a:xfrm>
            <a:off x="998475" y="265500"/>
            <a:ext cx="7103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teaching in 2021</a:t>
            </a: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cb00d8d64a_0_68" descr="hello, i'm miena! — all these late nights instagram | twitter | shop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cb00d8d64a_0_68"/>
          <p:cNvSpPr txBox="1"/>
          <p:nvPr/>
        </p:nvSpPr>
        <p:spPr>
          <a:xfrm>
            <a:off x="294625" y="265500"/>
            <a:ext cx="8544000" cy="6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our job is hard now</a:t>
            </a: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but it’ll get better</a:t>
            </a: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cb00d8d64a_0_75" descr="Some crap — mienar: rest awhile instagram | twitter | shop |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cb00d8d64a_0_106" descr="breakfast with the city&#10;instagram | twitter | shop | commission inf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cb00d8d64a_0_106"/>
          <p:cNvSpPr txBox="1"/>
          <p:nvPr/>
        </p:nvSpPr>
        <p:spPr>
          <a:xfrm>
            <a:off x="998475" y="265500"/>
            <a:ext cx="7103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my course at a glance</a:t>
            </a:r>
            <a:endParaRPr sz="6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3" name="Google Shape;113;gcb00d8d64a_0_106"/>
          <p:cNvSpPr txBox="1"/>
          <p:nvPr/>
        </p:nvSpPr>
        <p:spPr>
          <a:xfrm>
            <a:off x="70625" y="2413050"/>
            <a:ext cx="71034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AutoNum type="arabicPeriod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Careers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AutoNum type="arabicPeriod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Paying for College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AutoNum type="arabicPeriod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Taxes/Income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AutoNum type="arabicPeriod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Checking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AutoNum type="arabicPeriod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Savings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AutoNum type="arabicPeriod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Credit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AutoNum type="arabicPeriod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Investing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AutoNum type="arabicPeriod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Insurance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Lora"/>
              <a:buAutoNum type="arabicPeriod"/>
            </a:pPr>
            <a:r>
              <a:rPr lang="en-US" sz="3000" b="1">
                <a:solidFill>
                  <a:srgbClr val="FFFFFF"/>
                </a:solidFill>
                <a:highlight>
                  <a:schemeClr val="dk2"/>
                </a:highlight>
                <a:latin typeface="Lora"/>
                <a:ea typeface="Lora"/>
                <a:cs typeface="Lora"/>
                <a:sym typeface="Lora"/>
              </a:rPr>
              <a:t>Budgeting</a:t>
            </a:r>
            <a:endParaRPr sz="3000" b="1">
              <a:solidFill>
                <a:srgbClr val="FFFFFF"/>
              </a:solidFill>
              <a:highlight>
                <a:schemeClr val="dk2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7B66BB-6045-484F-A66D-35F52DDD1457}">
  <ds:schemaRefs>
    <ds:schemaRef ds:uri="http://purl.org/dc/dcmitype/"/>
    <ds:schemaRef ds:uri="http://schemas.microsoft.com/office/2006/metadata/properties"/>
    <ds:schemaRef ds:uri="bfa4db11-c700-41fb-b639-f7e6b4e680b5"/>
    <ds:schemaRef ds:uri="http://schemas.microsoft.com/office/2006/documentManagement/types"/>
    <ds:schemaRef ds:uri="http://www.w3.org/XML/1998/namespace"/>
    <ds:schemaRef ds:uri="9cd82c5b-74c9-4827-94f1-5bf219ae6b20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62F28DA-E5A0-4EAF-AC88-815E542112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46571E-1B11-4C53-9D95-2E14422CB6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995</Words>
  <Application>Microsoft Office PowerPoint</Application>
  <PresentationFormat>On-screen Show (4:3)</PresentationFormat>
  <Paragraphs>155</Paragraphs>
  <Slides>19</Slides>
  <Notes>19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Lora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EconEdLink Membership</vt:lpstr>
      <vt:lpstr>Professional Development Certificate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Standards</vt:lpstr>
      <vt:lpstr>CEE Affiliates</vt:lpstr>
      <vt:lpstr>PowerPoint Presentation</vt:lpstr>
      <vt:lpstr>Thank You to Our Sponsor!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Marsha Masters</dc:creator>
  <cp:lastModifiedBy>Jarvon Carson</cp:lastModifiedBy>
  <cp:revision>1</cp:revision>
  <dcterms:created xsi:type="dcterms:W3CDTF">2012-09-11T15:07:18Z</dcterms:created>
  <dcterms:modified xsi:type="dcterms:W3CDTF">2021-03-30T17:40:50Z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  <property fmtid="{D5CDD505-2E9C-101B-9397-08002B2CF9AE}" pid="3" name="Order">
    <vt:r8>2199100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