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9" r:id="rId2"/>
    <p:sldId id="257"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BEEC0-D22C-4A2D-807F-AA939E748CBB}" type="datetimeFigureOut">
              <a:rPr lang="en-US" smtClean="0"/>
              <a:t>04/01/2021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A5600-8C5B-4FA8-8928-B2FEE1FAEB46}" type="slidenum">
              <a:rPr lang="en-US" smtClean="0"/>
              <a:t>‹#›</a:t>
            </a:fld>
            <a:endParaRPr lang="en-US"/>
          </a:p>
        </p:txBody>
      </p:sp>
    </p:spTree>
    <p:extLst>
      <p:ext uri="{BB962C8B-B14F-4D97-AF65-F5344CB8AC3E}">
        <p14:creationId xmlns:p14="http://schemas.microsoft.com/office/powerpoint/2010/main" val="66654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Core Concept #2: Credit, and how to use it to your advantage</a:t>
            </a:r>
          </a:p>
          <a:p>
            <a:endParaRPr lang="en-US"/>
          </a:p>
        </p:txBody>
      </p:sp>
      <p:sp>
        <p:nvSpPr>
          <p:cNvPr id="4" name="Slide Number Placeholder 3"/>
          <p:cNvSpPr>
            <a:spLocks noGrp="1"/>
          </p:cNvSpPr>
          <p:nvPr>
            <p:ph type="sldNum" sz="quarter" idx="10"/>
          </p:nvPr>
        </p:nvSpPr>
        <p:spPr/>
        <p:txBody>
          <a:bodyPr/>
          <a:lstStyle/>
          <a:p>
            <a:fld id="{9491E9BE-C7C7-1C4B-BD73-D35801D28C40}" type="slidenum">
              <a:rPr lang="en-US" smtClean="0"/>
              <a:t>2</a:t>
            </a:fld>
            <a:endParaRPr lang="en-US"/>
          </a:p>
        </p:txBody>
      </p:sp>
    </p:spTree>
    <p:extLst>
      <p:ext uri="{BB962C8B-B14F-4D97-AF65-F5344CB8AC3E}">
        <p14:creationId xmlns:p14="http://schemas.microsoft.com/office/powerpoint/2010/main" val="273814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i="1">
                <a:latin typeface="Times New Roman"/>
                <a:ea typeface="Times New Roman"/>
                <a:cs typeface="Times New Roman"/>
                <a:sym typeface="Times New Roman"/>
              </a:defRPr>
            </a:pPr>
            <a:r>
              <a:rPr lang="en-US"/>
              <a:t>Ask students about their experience with credit and why they think it matters</a:t>
            </a:r>
            <a:endParaRPr lang="en-US" sz="1600">
              <a:latin typeface="+mn-lt"/>
              <a:ea typeface="+mn-ea"/>
              <a:cs typeface="+mn-cs"/>
              <a:sym typeface="Arial"/>
            </a:endParaRPr>
          </a:p>
          <a:p>
            <a:pPr>
              <a:defRPr sz="1200">
                <a:latin typeface="Times New Roman"/>
                <a:ea typeface="Times New Roman"/>
                <a:cs typeface="Times New Roman"/>
                <a:sym typeface="Times New Roman"/>
              </a:defRPr>
            </a:pPr>
            <a:r>
              <a:rPr lang="en-US"/>
              <a:t>Where have you heard of the phrases “good credit” or “bad credit” being used? (commercials, offers, your own life, etc.)</a:t>
            </a:r>
            <a:endParaRPr lang="en-US" sz="1600"/>
          </a:p>
          <a:p>
            <a:pPr>
              <a:defRPr sz="1200">
                <a:latin typeface="Times New Roman"/>
                <a:ea typeface="Times New Roman"/>
                <a:cs typeface="Times New Roman"/>
                <a:sym typeface="Times New Roman"/>
              </a:defRPr>
            </a:pPr>
            <a:r>
              <a:rPr lang="en-US"/>
              <a:t>What do you think makes credit good or bad?</a:t>
            </a:r>
            <a:endParaRPr lang="en-US" sz="1600"/>
          </a:p>
          <a:p>
            <a:pPr>
              <a:defRPr sz="1200">
                <a:latin typeface="Times New Roman"/>
                <a:ea typeface="Times New Roman"/>
                <a:cs typeface="Times New Roman"/>
                <a:sym typeface="Times New Roman"/>
              </a:defRPr>
            </a:pPr>
            <a:r>
              <a:rPr lang="en-US"/>
              <a:t>How do you think good or bad credit affects your money choices in life?</a:t>
            </a:r>
            <a:endParaRPr lang="en-US" sz="1600"/>
          </a:p>
          <a:p>
            <a:pPr>
              <a:defRPr sz="1200">
                <a:latin typeface="Times New Roman"/>
                <a:ea typeface="Times New Roman"/>
                <a:cs typeface="Times New Roman"/>
                <a:sym typeface="Times New Roman"/>
              </a:defRPr>
            </a:pPr>
            <a:endParaRPr lang="en-US" sz="1600"/>
          </a:p>
          <a:p>
            <a:pPr>
              <a:defRPr sz="1200">
                <a:latin typeface="Times New Roman"/>
                <a:ea typeface="Times New Roman"/>
                <a:cs typeface="Times New Roman"/>
                <a:sym typeface="Times New Roman"/>
              </a:defRPr>
            </a:pPr>
            <a:r>
              <a:rPr lang="en-US"/>
              <a:t>Credit comes in two flavors: there’s credit you use (like borrowing money and taking out a loan) and there’s credit you can build. The credit you use affects how you build credit - and the credit you build impacts so many other pieces of our money. Your credit history is one snapshot of your financial health. And it’s an important one, since many places will check on your credit to determine how trustworthy you are with your money. It can affect what kind of apartment you can rent to what kind of car you can buy. Luckily, you’ve got a lot of say in how healthy your credit history looks.</a:t>
            </a:r>
          </a:p>
          <a:p>
            <a:endParaRPr lang="en-US"/>
          </a:p>
        </p:txBody>
      </p:sp>
      <p:sp>
        <p:nvSpPr>
          <p:cNvPr id="4" name="Slide Number Placeholder 3"/>
          <p:cNvSpPr>
            <a:spLocks noGrp="1"/>
          </p:cNvSpPr>
          <p:nvPr>
            <p:ph type="sldNum" sz="quarter" idx="10"/>
          </p:nvPr>
        </p:nvSpPr>
        <p:spPr/>
        <p:txBody>
          <a:bodyPr/>
          <a:lstStyle/>
          <a:p>
            <a:fld id="{9491E9BE-C7C7-1C4B-BD73-D35801D28C40}" type="slidenum">
              <a:rPr lang="en-US" smtClean="0"/>
              <a:t>3</a:t>
            </a:fld>
            <a:endParaRPr lang="en-US"/>
          </a:p>
        </p:txBody>
      </p:sp>
    </p:spTree>
    <p:extLst>
      <p:ext uri="{BB962C8B-B14F-4D97-AF65-F5344CB8AC3E}">
        <p14:creationId xmlns:p14="http://schemas.microsoft.com/office/powerpoint/2010/main" val="273814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latin typeface="Times New Roman"/>
                <a:ea typeface="Times New Roman"/>
                <a:cs typeface="Times New Roman"/>
                <a:sym typeface="Times New Roman"/>
              </a:defRPr>
            </a:pPr>
            <a:r>
              <a:rPr lang="en-US"/>
              <a:t>Your credit history is measured by your credit score - like a grade on a report card. And your credit score is made up of five slices: TRUST</a:t>
            </a:r>
            <a:endParaRPr lang="en-US" sz="1600"/>
          </a:p>
          <a:p>
            <a:pPr>
              <a:defRPr sz="1200">
                <a:latin typeface="Times New Roman"/>
                <a:ea typeface="Times New Roman"/>
                <a:cs typeface="Times New Roman"/>
                <a:sym typeface="Times New Roman"/>
              </a:defRPr>
            </a:pPr>
            <a:endParaRPr lang="en-US" sz="1600"/>
          </a:p>
          <a:p>
            <a:pPr>
              <a:defRPr sz="1200">
                <a:latin typeface="Times New Roman"/>
                <a:ea typeface="Times New Roman"/>
                <a:cs typeface="Times New Roman"/>
                <a:sym typeface="Times New Roman"/>
              </a:defRPr>
            </a:pPr>
            <a:r>
              <a:rPr lang="en-US"/>
              <a:t>Payment history (or how you repay your debts) (35%)</a:t>
            </a:r>
            <a:endParaRPr lang="en-US" sz="1600"/>
          </a:p>
          <a:p>
            <a:pPr>
              <a:defRPr sz="1200">
                <a:latin typeface="Times New Roman"/>
                <a:ea typeface="Times New Roman"/>
                <a:cs typeface="Times New Roman"/>
                <a:sym typeface="Times New Roman"/>
              </a:defRPr>
            </a:pPr>
            <a:r>
              <a:rPr lang="en-US"/>
              <a:t>Credit utilization (or how much of your available credit you're using) (30%)</a:t>
            </a:r>
            <a:endParaRPr lang="en-US" sz="1600"/>
          </a:p>
          <a:p>
            <a:pPr>
              <a:defRPr sz="1200">
                <a:latin typeface="Times New Roman"/>
                <a:ea typeface="Times New Roman"/>
                <a:cs typeface="Times New Roman"/>
                <a:sym typeface="Times New Roman"/>
              </a:defRPr>
            </a:pPr>
            <a:r>
              <a:rPr lang="en-US"/>
              <a:t>Length of your credit history (15%)</a:t>
            </a:r>
            <a:endParaRPr lang="en-US" sz="1600"/>
          </a:p>
          <a:p>
            <a:pPr>
              <a:defRPr sz="1200">
                <a:latin typeface="Times New Roman"/>
                <a:ea typeface="Times New Roman"/>
                <a:cs typeface="Times New Roman"/>
                <a:sym typeface="Times New Roman"/>
              </a:defRPr>
            </a:pPr>
            <a:r>
              <a:rPr lang="en-US"/>
              <a:t>Credit mix (this</a:t>
            </a:r>
            <a:r>
              <a:rPr lang="en-US" baseline="0"/>
              <a:t> is all your credit cards, auto loans, home loans, etc.)</a:t>
            </a:r>
            <a:r>
              <a:rPr lang="en-US"/>
              <a:t> (10%)</a:t>
            </a:r>
            <a:endParaRPr lang="en-US" sz="1600"/>
          </a:p>
          <a:p>
            <a:pPr>
              <a:defRPr sz="1200">
                <a:latin typeface="Times New Roman"/>
                <a:ea typeface="Times New Roman"/>
                <a:cs typeface="Times New Roman"/>
                <a:sym typeface="Times New Roman"/>
              </a:defRPr>
            </a:pPr>
            <a:r>
              <a:rPr lang="en-US"/>
              <a:t>New credit accounts (10%)</a:t>
            </a:r>
            <a:endParaRPr lang="en-US" sz="1600"/>
          </a:p>
          <a:p>
            <a:pPr>
              <a:defRPr sz="1200">
                <a:latin typeface="Times New Roman"/>
                <a:ea typeface="Times New Roman"/>
                <a:cs typeface="Times New Roman"/>
                <a:sym typeface="Times New Roman"/>
              </a:defRPr>
            </a:pPr>
            <a:endParaRPr lang="en-US" sz="1600"/>
          </a:p>
          <a:p>
            <a:pPr>
              <a:defRPr sz="1200">
                <a:latin typeface="Times New Roman"/>
                <a:ea typeface="Times New Roman"/>
                <a:cs typeface="Times New Roman"/>
                <a:sym typeface="Times New Roman"/>
              </a:defRPr>
            </a:pPr>
            <a:r>
              <a:rPr lang="en-US"/>
              <a:t>What is something in your life that falls into one of these categories? (e.g. credit cards, student loans, rent, cell phone bill, etc.)</a:t>
            </a:r>
          </a:p>
          <a:p>
            <a:pPr>
              <a:defRPr sz="1200">
                <a:latin typeface="Times New Roman"/>
                <a:ea typeface="Times New Roman"/>
                <a:cs typeface="Times New Roman"/>
                <a:sym typeface="Times New Roman"/>
              </a:defRPr>
            </a:pPr>
            <a:endParaRPr lang="en-US"/>
          </a:p>
          <a:p>
            <a:pPr>
              <a:defRPr sz="1200">
                <a:latin typeface="Times New Roman"/>
                <a:ea typeface="Times New Roman"/>
                <a:cs typeface="Times New Roman"/>
                <a:sym typeface="Times New Roman"/>
              </a:defRPr>
            </a:pPr>
            <a:r>
              <a:rPr lang="en-US"/>
              <a:t>Source: http://</a:t>
            </a:r>
            <a:r>
              <a:rPr lang="en-US" err="1"/>
              <a:t>www.myfico.com</a:t>
            </a:r>
            <a:r>
              <a:rPr lang="en-US"/>
              <a:t>/Downloads/Files/</a:t>
            </a:r>
            <a:r>
              <a:rPr lang="en-US" err="1"/>
              <a:t>myFICO_UYFS_Booklet.pdf</a:t>
            </a:r>
            <a:endParaRPr lang="en-US"/>
          </a:p>
          <a:p>
            <a:endParaRPr lang="en-US"/>
          </a:p>
        </p:txBody>
      </p:sp>
      <p:sp>
        <p:nvSpPr>
          <p:cNvPr id="4" name="Slide Number Placeholder 3"/>
          <p:cNvSpPr>
            <a:spLocks noGrp="1"/>
          </p:cNvSpPr>
          <p:nvPr>
            <p:ph type="sldNum" sz="quarter" idx="10"/>
          </p:nvPr>
        </p:nvSpPr>
        <p:spPr/>
        <p:txBody>
          <a:bodyPr/>
          <a:lstStyle/>
          <a:p>
            <a:fld id="{9491E9BE-C7C7-1C4B-BD73-D35801D28C40}" type="slidenum">
              <a:rPr lang="en-US" smtClean="0"/>
              <a:t>4</a:t>
            </a:fld>
            <a:endParaRPr lang="en-US"/>
          </a:p>
        </p:txBody>
      </p:sp>
    </p:spTree>
    <p:extLst>
      <p:ext uri="{BB962C8B-B14F-4D97-AF65-F5344CB8AC3E}">
        <p14:creationId xmlns:p14="http://schemas.microsoft.com/office/powerpoint/2010/main" val="273814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latin typeface="Times New Roman"/>
                <a:ea typeface="Times New Roman"/>
                <a:cs typeface="Times New Roman"/>
                <a:sym typeface="Times New Roman"/>
              </a:defRPr>
            </a:pPr>
            <a:r>
              <a:rPr lang="en-US"/>
              <a:t>The best way to manage your credit is to give yourself a regular credit check up. Like going to the doctor to check on your physical health, a regular check-in with your credit will ensure that this important snapshot of your finances is as healthy as possible.</a:t>
            </a:r>
            <a:endParaRPr lang="en-US" sz="1600"/>
          </a:p>
          <a:p>
            <a:pPr>
              <a:defRPr sz="1200">
                <a:latin typeface="Times New Roman"/>
                <a:ea typeface="Times New Roman"/>
                <a:cs typeface="Times New Roman"/>
                <a:sym typeface="Times New Roman"/>
              </a:defRPr>
            </a:pPr>
            <a:endParaRPr lang="en-US" sz="1600"/>
          </a:p>
          <a:p>
            <a:pPr marL="160420" indent="-160420">
              <a:buSzPct val="100000"/>
              <a:buChar char="•"/>
              <a:defRPr sz="1200">
                <a:latin typeface="Times New Roman"/>
                <a:ea typeface="Times New Roman"/>
                <a:cs typeface="Times New Roman"/>
                <a:sym typeface="Times New Roman"/>
              </a:defRPr>
            </a:pPr>
            <a:r>
              <a:rPr lang="en-US"/>
              <a:t>Check your credit health: Check your credit report at least once a year to make sure your credit report looks healthy. You may request a free copy of your credit report once every 12 months from each of the nationwide credit reporting companies. Many credit cards also offer you an option to check your FICO score for free.</a:t>
            </a:r>
            <a:endParaRPr lang="en-US" sz="1600"/>
          </a:p>
          <a:p>
            <a:pPr marL="160420" indent="-160420">
              <a:buSzPct val="100000"/>
              <a:buChar char="•"/>
              <a:defRPr sz="1200">
                <a:latin typeface="Times New Roman"/>
                <a:ea typeface="Times New Roman"/>
                <a:cs typeface="Times New Roman"/>
                <a:sym typeface="Times New Roman"/>
              </a:defRPr>
            </a:pPr>
            <a:r>
              <a:rPr lang="en-US"/>
              <a:t>Build credit as needed: If you don’t have any credit history to your name, you may need to build up your credit. No history can be just as challenging as a bad credit history. You can build credit by opening a new line of credit (like a credit card or loan) and managing it responsibly.</a:t>
            </a:r>
            <a:endParaRPr lang="en-US" sz="1600"/>
          </a:p>
          <a:p>
            <a:pPr marL="160420" indent="-160420">
              <a:buSzPct val="100000"/>
              <a:buChar char="•"/>
              <a:defRPr sz="1200">
                <a:latin typeface="Times New Roman"/>
                <a:ea typeface="Times New Roman"/>
                <a:cs typeface="Times New Roman"/>
                <a:sym typeface="Times New Roman"/>
              </a:defRPr>
            </a:pPr>
            <a:r>
              <a:rPr lang="en-US"/>
              <a:t>Check your debt load: Your total monthly debt payments should not be more than </a:t>
            </a:r>
            <a:r>
              <a:rPr lang="en-US" b="1"/>
              <a:t>one-third</a:t>
            </a:r>
            <a:r>
              <a:rPr lang="en-US"/>
              <a:t> of your income.</a:t>
            </a:r>
            <a:endParaRPr lang="en-US" sz="1600"/>
          </a:p>
          <a:p>
            <a:pPr marL="160420" indent="-160420">
              <a:buSzPct val="100000"/>
              <a:buChar char="•"/>
              <a:defRPr sz="1200">
                <a:latin typeface="Times New Roman"/>
                <a:ea typeface="Times New Roman"/>
                <a:cs typeface="Times New Roman"/>
                <a:sym typeface="Times New Roman"/>
              </a:defRPr>
            </a:pPr>
            <a:r>
              <a:rPr lang="en-US"/>
              <a:t>Read the fine print: If you need to use credit, read the fine print and compare offers. Watch out for introductory offers (like 0% APR annual</a:t>
            </a:r>
            <a:r>
              <a:rPr lang="en-US" baseline="0"/>
              <a:t> percentage rate</a:t>
            </a:r>
            <a:r>
              <a:rPr lang="en-US"/>
              <a:t>) and avoid short-term, high-interest loans. </a:t>
            </a:r>
            <a:endParaRPr lang="en-US" sz="1600"/>
          </a:p>
          <a:p>
            <a:pPr marL="160420" indent="-160420">
              <a:buSzPct val="100000"/>
              <a:buChar char="•"/>
              <a:defRPr sz="1200">
                <a:latin typeface="Times New Roman"/>
                <a:ea typeface="Times New Roman"/>
                <a:cs typeface="Times New Roman"/>
                <a:sym typeface="Times New Roman"/>
              </a:defRPr>
            </a:pPr>
            <a:r>
              <a:rPr lang="en-US"/>
              <a:t>Pay on time and pay at least the minimum: Make sure you make all of your debt payments on time and you pay at least the minimum. Your payment history affects your credit history more than anything else!</a:t>
            </a:r>
          </a:p>
          <a:p>
            <a:endParaRPr lang="en-US"/>
          </a:p>
        </p:txBody>
      </p:sp>
      <p:sp>
        <p:nvSpPr>
          <p:cNvPr id="4" name="Slide Number Placeholder 3"/>
          <p:cNvSpPr>
            <a:spLocks noGrp="1"/>
          </p:cNvSpPr>
          <p:nvPr>
            <p:ph type="sldNum" sz="quarter" idx="10"/>
          </p:nvPr>
        </p:nvSpPr>
        <p:spPr/>
        <p:txBody>
          <a:bodyPr/>
          <a:lstStyle/>
          <a:p>
            <a:fld id="{9491E9BE-C7C7-1C4B-BD73-D35801D28C40}" type="slidenum">
              <a:rPr lang="en-US" smtClean="0"/>
              <a:t>5</a:t>
            </a:fld>
            <a:endParaRPr lang="en-US"/>
          </a:p>
        </p:txBody>
      </p:sp>
    </p:spTree>
    <p:extLst>
      <p:ext uri="{BB962C8B-B14F-4D97-AF65-F5344CB8AC3E}">
        <p14:creationId xmlns:p14="http://schemas.microsoft.com/office/powerpoint/2010/main" val="273814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latin typeface="Times New Roman"/>
                <a:ea typeface="Times New Roman"/>
                <a:cs typeface="Times New Roman"/>
                <a:sym typeface="Times New Roman"/>
              </a:defRPr>
            </a:pPr>
            <a:r>
              <a:rPr lang="en-US"/>
              <a:t>Review Action Plan, ask about Credit Check Up:</a:t>
            </a:r>
            <a:endParaRPr lang="en-US" sz="1600"/>
          </a:p>
          <a:p>
            <a:pPr>
              <a:defRPr sz="1200">
                <a:latin typeface="Times New Roman"/>
                <a:ea typeface="Times New Roman"/>
                <a:cs typeface="Times New Roman"/>
                <a:sym typeface="Times New Roman"/>
              </a:defRPr>
            </a:pPr>
            <a:endParaRPr lang="en-US" sz="1600"/>
          </a:p>
          <a:p>
            <a:pPr>
              <a:defRPr sz="1200">
                <a:latin typeface="Times New Roman"/>
                <a:ea typeface="Times New Roman"/>
                <a:cs typeface="Times New Roman"/>
                <a:sym typeface="Times New Roman"/>
              </a:defRPr>
            </a:pPr>
            <a:r>
              <a:rPr lang="en-US"/>
              <a:t>What’s something you could do this week to check in on your credit health?</a:t>
            </a:r>
            <a:endParaRPr lang="en-US" sz="1600"/>
          </a:p>
          <a:p>
            <a:pPr>
              <a:defRPr sz="1200">
                <a:latin typeface="Times New Roman"/>
                <a:ea typeface="Times New Roman"/>
                <a:cs typeface="Times New Roman"/>
                <a:sym typeface="Times New Roman"/>
              </a:defRPr>
            </a:pPr>
            <a:r>
              <a:rPr lang="en-US"/>
              <a:t>What’s something you can do help keep your credit history healthy?</a:t>
            </a:r>
          </a:p>
          <a:p>
            <a:endParaRPr lang="en-US"/>
          </a:p>
        </p:txBody>
      </p:sp>
      <p:sp>
        <p:nvSpPr>
          <p:cNvPr id="4" name="Slide Number Placeholder 3"/>
          <p:cNvSpPr>
            <a:spLocks noGrp="1"/>
          </p:cNvSpPr>
          <p:nvPr>
            <p:ph type="sldNum" sz="quarter" idx="10"/>
          </p:nvPr>
        </p:nvSpPr>
        <p:spPr/>
        <p:txBody>
          <a:bodyPr/>
          <a:lstStyle/>
          <a:p>
            <a:fld id="{9491E9BE-C7C7-1C4B-BD73-D35801D28C40}" type="slidenum">
              <a:rPr lang="en-US" smtClean="0"/>
              <a:t>6</a:t>
            </a:fld>
            <a:endParaRPr lang="en-US"/>
          </a:p>
        </p:txBody>
      </p:sp>
    </p:spTree>
    <p:extLst>
      <p:ext uri="{BB962C8B-B14F-4D97-AF65-F5344CB8AC3E}">
        <p14:creationId xmlns:p14="http://schemas.microsoft.com/office/powerpoint/2010/main" val="273814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633B-C4D5-4D7D-A6B4-DD9BF5DAD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086B4-E4FF-4430-8634-E8A683672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4CD516-38D3-4CE3-ADC5-077C72D2DC3E}"/>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627F5D17-8295-40B5-84D6-2897438AD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8826D-D9E8-48BA-8B02-D67B363382A6}"/>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200374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BD1-4DB2-4167-A05E-01B518944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58BB0A-E36F-4225-AE44-D573B14D2F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89018-57F6-4EF2-8E3B-83256FFF4A81}"/>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BD945F5C-5B9D-41D1-806B-6F3CC1820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7B089-BB4A-4CCE-B493-6B564D3E49C0}"/>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260057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F04FB-C74A-44C5-AA97-98635C2A36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C254E-0837-4B38-A0E4-EB453D24E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83954-A5E8-42D5-BC0E-FD24135258F4}"/>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76E5C9EE-3545-493D-9FB5-842CDDB77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954CD-84C6-4BDB-AA65-72AC06D9E5EA}"/>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73812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di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3244" y="3699704"/>
            <a:ext cx="1917192" cy="7620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64130" y="4732083"/>
            <a:ext cx="1895421" cy="181356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53244" y="2857612"/>
            <a:ext cx="1917192" cy="762000"/>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53244" y="2015523"/>
            <a:ext cx="1917192" cy="762000"/>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53244" y="331344"/>
            <a:ext cx="1917192" cy="762000"/>
          </a:xfrm>
          <a:prstGeom prst="rect">
            <a:avLst/>
          </a:prstGeom>
        </p:spPr>
      </p:pic>
      <p:pic>
        <p:nvPicPr>
          <p:cNvPr id="16" name="Picture 15" descr="bkgrnd.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601200" cy="6858000"/>
          </a:xfrm>
          <a:prstGeom prst="rect">
            <a:avLst/>
          </a:prstGeom>
        </p:spPr>
      </p:pic>
      <p:pic>
        <p:nvPicPr>
          <p:cNvPr id="15" name="Picture 14" descr="credit.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53244" y="1173433"/>
            <a:ext cx="1917192" cy="762000"/>
          </a:xfrm>
          <a:prstGeom prst="rect">
            <a:avLst/>
          </a:prstGeom>
        </p:spPr>
      </p:pic>
      <p:sp>
        <p:nvSpPr>
          <p:cNvPr id="19" name="Title 1"/>
          <p:cNvSpPr>
            <a:spLocks noGrp="1"/>
          </p:cNvSpPr>
          <p:nvPr>
            <p:ph type="title" hasCustomPrompt="1"/>
          </p:nvPr>
        </p:nvSpPr>
        <p:spPr>
          <a:xfrm>
            <a:off x="609601" y="581599"/>
            <a:ext cx="8735484" cy="921503"/>
          </a:xfrm>
        </p:spPr>
        <p:txBody>
          <a:bodyPr anchor="b">
            <a:noAutofit/>
          </a:bodyPr>
          <a:lstStyle>
            <a:lvl1pPr algn="l">
              <a:defRPr sz="3333" cap="all" baseline="0">
                <a:solidFill>
                  <a:srgbClr val="009345"/>
                </a:solidFill>
              </a:defRPr>
            </a:lvl1pPr>
          </a:lstStyle>
          <a:p>
            <a:r>
              <a:rPr lang="en-US"/>
              <a:t>CLICK TO EDIT MASTER TITLE STYLE</a:t>
            </a:r>
          </a:p>
        </p:txBody>
      </p:sp>
      <p:sp>
        <p:nvSpPr>
          <p:cNvPr id="20" name="Text Placeholder 23"/>
          <p:cNvSpPr>
            <a:spLocks noGrp="1"/>
          </p:cNvSpPr>
          <p:nvPr>
            <p:ph type="body" sz="quarter" idx="11" hasCustomPrompt="1"/>
          </p:nvPr>
        </p:nvSpPr>
        <p:spPr>
          <a:xfrm>
            <a:off x="609601" y="3068"/>
            <a:ext cx="8735484" cy="751416"/>
          </a:xfrm>
        </p:spPr>
        <p:txBody>
          <a:bodyPr anchor="b">
            <a:normAutofit/>
          </a:bodyPr>
          <a:lstStyle>
            <a:lvl1pPr marL="0" indent="0">
              <a:buFontTx/>
              <a:buNone/>
              <a:defRPr sz="2133">
                <a:solidFill>
                  <a:srgbClr val="B3B3B3"/>
                </a:solidFill>
              </a:defRPr>
            </a:lvl1pPr>
          </a:lstStyle>
          <a:p>
            <a:pPr lvl="0"/>
            <a:r>
              <a:rPr lang="en-US"/>
              <a:t>CLICK TO EDIT MASTER TITLE STYLE</a:t>
            </a:r>
          </a:p>
        </p:txBody>
      </p:sp>
      <p:sp>
        <p:nvSpPr>
          <p:cNvPr id="21" name="Text Placeholder 2"/>
          <p:cNvSpPr>
            <a:spLocks noGrp="1"/>
          </p:cNvSpPr>
          <p:nvPr>
            <p:ph type="body" sz="quarter" idx="12"/>
          </p:nvPr>
        </p:nvSpPr>
        <p:spPr>
          <a:xfrm>
            <a:off x="609600" y="2015523"/>
            <a:ext cx="8333317" cy="4196899"/>
          </a:xfrm>
        </p:spPr>
        <p:txBody>
          <a:bodyPr>
            <a:normAutofit/>
          </a:bodyPr>
          <a:lstStyle>
            <a:lvl1pPr marL="228594" indent="-228594">
              <a:lnSpc>
                <a:spcPct val="100000"/>
              </a:lnSpc>
              <a:spcAft>
                <a:spcPts val="1600"/>
              </a:spcAft>
              <a:defRPr sz="2933"/>
            </a:lvl1pPr>
            <a:lvl2pPr marL="842412" indent="-232828">
              <a:lnSpc>
                <a:spcPct val="100000"/>
              </a:lnSpc>
              <a:spcAft>
                <a:spcPts val="1600"/>
              </a:spcAft>
              <a:defRPr sz="2933"/>
            </a:lvl2pPr>
            <a:lvl3pPr marL="1445648" indent="-226478">
              <a:lnSpc>
                <a:spcPct val="100000"/>
              </a:lnSpc>
              <a:spcAft>
                <a:spcPts val="1600"/>
              </a:spcAft>
              <a:defRPr sz="2933"/>
            </a:lvl3pPr>
            <a:lvl4pPr marL="2059466" indent="-230712">
              <a:lnSpc>
                <a:spcPct val="100000"/>
              </a:lnSpc>
              <a:spcAft>
                <a:spcPts val="1600"/>
              </a:spcAft>
              <a:defRPr sz="2933"/>
            </a:lvl4pPr>
            <a:lvl5pPr marL="2662700" indent="-224361">
              <a:lnSpc>
                <a:spcPct val="100000"/>
              </a:lnSpc>
              <a:spcAft>
                <a:spcPts val="1600"/>
              </a:spcAft>
              <a:defRPr sz="29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776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redit">
    <p:bg>
      <p:bgPr>
        <a:solidFill>
          <a:srgbClr val="009345"/>
        </a:solidFill>
        <a:effectLst/>
      </p:bgPr>
    </p:bg>
    <p:spTree>
      <p:nvGrpSpPr>
        <p:cNvPr id="1" name=""/>
        <p:cNvGrpSpPr/>
        <p:nvPr/>
      </p:nvGrpSpPr>
      <p:grpSpPr>
        <a:xfrm>
          <a:off x="0" y="0"/>
          <a:ext cx="0" cy="0"/>
          <a:chOff x="0" y="0"/>
          <a:chExt cx="0" cy="0"/>
        </a:xfrm>
      </p:grpSpPr>
      <p:sp>
        <p:nvSpPr>
          <p:cNvPr id="13" name="Rectangle 12"/>
          <p:cNvSpPr/>
          <p:nvPr userDrawn="1"/>
        </p:nvSpPr>
        <p:spPr>
          <a:xfrm>
            <a:off x="9607296" y="0"/>
            <a:ext cx="258470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Text Placeholder 2"/>
          <p:cNvSpPr>
            <a:spLocks noGrp="1"/>
          </p:cNvSpPr>
          <p:nvPr>
            <p:ph type="body" sz="quarter" idx="12"/>
          </p:nvPr>
        </p:nvSpPr>
        <p:spPr>
          <a:xfrm>
            <a:off x="4592320" y="2015523"/>
            <a:ext cx="4350597" cy="4196899"/>
          </a:xfrm>
        </p:spPr>
        <p:txBody>
          <a:bodyPr>
            <a:normAutofit/>
          </a:bodyPr>
          <a:lstStyle>
            <a:lvl1pPr marL="228594" indent="-228594">
              <a:lnSpc>
                <a:spcPct val="100000"/>
              </a:lnSpc>
              <a:spcAft>
                <a:spcPts val="1600"/>
              </a:spcAft>
              <a:defRPr sz="2933">
                <a:solidFill>
                  <a:srgbClr val="FFFFFF"/>
                </a:solidFill>
              </a:defRPr>
            </a:lvl1pPr>
            <a:lvl2pPr marL="842412" indent="-232828">
              <a:lnSpc>
                <a:spcPct val="100000"/>
              </a:lnSpc>
              <a:spcAft>
                <a:spcPts val="1600"/>
              </a:spcAft>
              <a:defRPr sz="2933">
                <a:solidFill>
                  <a:srgbClr val="FFFFFF"/>
                </a:solidFill>
              </a:defRPr>
            </a:lvl2pPr>
            <a:lvl3pPr marL="1445648" indent="-226478">
              <a:lnSpc>
                <a:spcPct val="100000"/>
              </a:lnSpc>
              <a:spcAft>
                <a:spcPts val="1600"/>
              </a:spcAft>
              <a:defRPr sz="2933">
                <a:solidFill>
                  <a:srgbClr val="FFFFFF"/>
                </a:solidFill>
              </a:defRPr>
            </a:lvl3pPr>
            <a:lvl4pPr marL="2059466" indent="-230712">
              <a:lnSpc>
                <a:spcPct val="100000"/>
              </a:lnSpc>
              <a:spcAft>
                <a:spcPts val="1600"/>
              </a:spcAft>
              <a:defRPr sz="2933">
                <a:solidFill>
                  <a:srgbClr val="FFFFFF"/>
                </a:solidFill>
              </a:defRPr>
            </a:lvl4pPr>
            <a:lvl5pPr marL="2662700" indent="-224361">
              <a:lnSpc>
                <a:spcPct val="100000"/>
              </a:lnSpc>
              <a:spcAft>
                <a:spcPts val="1600"/>
              </a:spcAft>
              <a:defRPr sz="2933">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3244" y="3699704"/>
            <a:ext cx="1917192" cy="7620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64130" y="4732083"/>
            <a:ext cx="1895421" cy="181356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53244" y="2857612"/>
            <a:ext cx="1917192" cy="762000"/>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53244" y="2015523"/>
            <a:ext cx="1917192" cy="762000"/>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53244" y="331344"/>
            <a:ext cx="1917192" cy="762000"/>
          </a:xfrm>
          <a:prstGeom prst="rect">
            <a:avLst/>
          </a:prstGeom>
        </p:spPr>
      </p:pic>
      <p:pic>
        <p:nvPicPr>
          <p:cNvPr id="15" name="Picture 14" descr="credit.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53244" y="1173433"/>
            <a:ext cx="1917192" cy="762000"/>
          </a:xfrm>
          <a:prstGeom prst="rect">
            <a:avLst/>
          </a:prstGeom>
        </p:spPr>
      </p:pic>
      <p:grpSp>
        <p:nvGrpSpPr>
          <p:cNvPr id="23" name="Group 22"/>
          <p:cNvGrpSpPr/>
          <p:nvPr userDrawn="1"/>
        </p:nvGrpSpPr>
        <p:grpSpPr>
          <a:xfrm>
            <a:off x="724747" y="2147859"/>
            <a:ext cx="5350933" cy="2796312"/>
            <a:chOff x="970280" y="1672168"/>
            <a:chExt cx="4013200" cy="2097234"/>
          </a:xfrm>
        </p:grpSpPr>
        <p:pic>
          <p:nvPicPr>
            <p:cNvPr id="24" name="Picture 23" descr="1-shadow.png"/>
            <p:cNvPicPr>
              <a:picLocks noChangeAspect="1"/>
            </p:cNvPicPr>
            <p:nvPr/>
          </p:nvPicPr>
          <p:blipFill>
            <a:blip r:embed="rId8" cstate="screen">
              <a:alphaModFix amt="77000"/>
              <a:extLst>
                <a:ext uri="{28A0092B-C50C-407E-A947-70E740481C1C}">
                  <a14:useLocalDpi xmlns:a14="http://schemas.microsoft.com/office/drawing/2010/main"/>
                </a:ext>
              </a:extLst>
            </a:blip>
            <a:stretch>
              <a:fillRect/>
            </a:stretch>
          </p:blipFill>
          <p:spPr>
            <a:xfrm>
              <a:off x="970280" y="2933831"/>
              <a:ext cx="4013200" cy="835571"/>
            </a:xfrm>
            <a:prstGeom prst="rect">
              <a:avLst/>
            </a:prstGeom>
          </p:spPr>
        </p:pic>
        <p:pic>
          <p:nvPicPr>
            <p:cNvPr id="25" name="Picture 24" descr="1-penc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1880" y="1672168"/>
              <a:ext cx="1722120" cy="1720089"/>
            </a:xfrm>
            <a:prstGeom prst="rect">
              <a:avLst/>
            </a:prstGeom>
          </p:spPr>
        </p:pic>
      </p:grpSp>
      <p:sp>
        <p:nvSpPr>
          <p:cNvPr id="26" name="Title 1"/>
          <p:cNvSpPr>
            <a:spLocks noGrp="1"/>
          </p:cNvSpPr>
          <p:nvPr>
            <p:ph type="title" hasCustomPrompt="1"/>
          </p:nvPr>
        </p:nvSpPr>
        <p:spPr>
          <a:xfrm>
            <a:off x="609601" y="581599"/>
            <a:ext cx="8735484" cy="921503"/>
          </a:xfrm>
        </p:spPr>
        <p:txBody>
          <a:bodyPr anchor="b">
            <a:noAutofit/>
          </a:bodyPr>
          <a:lstStyle>
            <a:lvl1pPr algn="l">
              <a:defRPr sz="3333">
                <a:solidFill>
                  <a:srgbClr val="FFFFFF"/>
                </a:solidFill>
              </a:defRPr>
            </a:lvl1pPr>
          </a:lstStyle>
          <a:p>
            <a:r>
              <a:rPr lang="en-US"/>
              <a:t>CLICK TO EDIT MASTER TITLE STYLE</a:t>
            </a:r>
          </a:p>
        </p:txBody>
      </p:sp>
      <p:sp>
        <p:nvSpPr>
          <p:cNvPr id="27" name="Text Placeholder 23"/>
          <p:cNvSpPr>
            <a:spLocks noGrp="1"/>
          </p:cNvSpPr>
          <p:nvPr>
            <p:ph type="body" sz="quarter" idx="11" hasCustomPrompt="1"/>
          </p:nvPr>
        </p:nvSpPr>
        <p:spPr>
          <a:xfrm>
            <a:off x="609601" y="3068"/>
            <a:ext cx="8735484" cy="751416"/>
          </a:xfrm>
        </p:spPr>
        <p:txBody>
          <a:bodyPr anchor="b">
            <a:normAutofit/>
          </a:bodyPr>
          <a:lstStyle>
            <a:lvl1pPr marL="0" indent="0">
              <a:buFontTx/>
              <a:buNone/>
              <a:defRPr sz="2133">
                <a:solidFill>
                  <a:srgbClr val="FFFFFF">
                    <a:alpha val="70000"/>
                  </a:srgbClr>
                </a:solidFill>
              </a:defRPr>
            </a:lvl1pPr>
          </a:lstStyle>
          <a:p>
            <a:pPr lvl="0"/>
            <a:r>
              <a:rPr lang="en-US"/>
              <a:t>CLICK TO EDIT MASTER TITLE STYLE</a:t>
            </a:r>
          </a:p>
        </p:txBody>
      </p:sp>
    </p:spTree>
    <p:extLst>
      <p:ext uri="{BB962C8B-B14F-4D97-AF65-F5344CB8AC3E}">
        <p14:creationId xmlns:p14="http://schemas.microsoft.com/office/powerpoint/2010/main" val="220383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3757-3ACF-44A6-B105-BBF2E1C0A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C7BE5-6947-4A42-BD9A-9F81B520A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E7A59-E2C0-41D6-B631-CBEC212E47C8}"/>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448905DE-E6F5-40BE-9368-8F787ED9B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3D288-3935-4359-BDFD-7E719B41C7FC}"/>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257017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54A8-6C3E-416B-9CD8-ED452721FF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DE52CD-8153-4C1C-90E3-BAFF8A879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8D94D-F4A8-4D46-8E55-080E1F9301FA}"/>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B3DA80D7-F036-4E3D-A601-4C1E0E950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E760-6D42-4B3E-A996-98F9DAC26AFC}"/>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302758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F700-021E-47B4-B1E5-FD1F35DB2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17BA7-C6BC-4365-AEE1-033420756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9D78A-388F-478F-9D3A-A68AAD2163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251F96-BFB0-45D4-9FBD-A8938A0B272B}"/>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6" name="Footer Placeholder 5">
            <a:extLst>
              <a:ext uri="{FF2B5EF4-FFF2-40B4-BE49-F238E27FC236}">
                <a16:creationId xmlns:a16="http://schemas.microsoft.com/office/drawing/2014/main" id="{3B764949-C8D1-47E0-84F6-71B857D32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BD009-1212-43A6-BB23-3E876DC9D0E8}"/>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55638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ADAE-6FA5-4A3D-9EFF-D864E1C4DB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21840-B08F-47C0-A594-BFDD58114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4F80D-5B41-4FBC-870A-B82B05A38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2DC09-7675-42C3-9515-78241570B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77AE1-2F58-49DE-874D-833ACF5621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A6F48A-B938-4B30-94E4-ABB0D0F29537}"/>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8" name="Footer Placeholder 7">
            <a:extLst>
              <a:ext uri="{FF2B5EF4-FFF2-40B4-BE49-F238E27FC236}">
                <a16:creationId xmlns:a16="http://schemas.microsoft.com/office/drawing/2014/main" id="{83BC8C67-24D9-4205-957F-3A2865513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F37E89-963B-4688-ADA7-49A4CB40BFBB}"/>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301494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8F4E-188C-4B2D-9DDE-D9BAFAABD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8897F-AE39-4181-A08C-43FAF8D58108}"/>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4" name="Footer Placeholder 3">
            <a:extLst>
              <a:ext uri="{FF2B5EF4-FFF2-40B4-BE49-F238E27FC236}">
                <a16:creationId xmlns:a16="http://schemas.microsoft.com/office/drawing/2014/main" id="{726523E3-4626-406E-A599-8737DD174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B15209-4647-4C53-A877-FEBE9CB6238F}"/>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114777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F0CF8-C319-41B3-AF62-F7443557CDE2}"/>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3" name="Footer Placeholder 2">
            <a:extLst>
              <a:ext uri="{FF2B5EF4-FFF2-40B4-BE49-F238E27FC236}">
                <a16:creationId xmlns:a16="http://schemas.microsoft.com/office/drawing/2014/main" id="{8707F0AD-6A48-4D2D-A167-3261A4A09C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9075AD-C186-40EF-A91D-7C0EE834DF79}"/>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368535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70DA-8DE9-43DC-AAD3-1EC0A6E67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EBD18-A638-4EF4-BE1F-1C70FE4A9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B2F6B-C651-4FD2-B032-B0824861D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17504-EE27-4963-B7F9-9EE52AB9FB49}"/>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6" name="Footer Placeholder 5">
            <a:extLst>
              <a:ext uri="{FF2B5EF4-FFF2-40B4-BE49-F238E27FC236}">
                <a16:creationId xmlns:a16="http://schemas.microsoft.com/office/drawing/2014/main" id="{E0A8E9D9-EC39-47A9-891E-2F650365A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1FD5D-9768-4356-9D16-273B608032B7}"/>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339427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25CA-0B3E-40CD-A3C5-465A9C8AC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A2A07-E078-4058-BAB9-322280740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36A546-2511-4F49-86DB-1A8E3EFAB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6DFE3-BBAE-439A-A7AF-DFC2EAEBCC07}"/>
              </a:ext>
            </a:extLst>
          </p:cNvPr>
          <p:cNvSpPr>
            <a:spLocks noGrp="1"/>
          </p:cNvSpPr>
          <p:nvPr>
            <p:ph type="dt" sz="half" idx="10"/>
          </p:nvPr>
        </p:nvSpPr>
        <p:spPr/>
        <p:txBody>
          <a:bodyPr/>
          <a:lstStyle/>
          <a:p>
            <a:fld id="{4ED5F274-9F94-4AF0-B3E2-0956857F42D8}" type="datetimeFigureOut">
              <a:rPr lang="en-US" smtClean="0"/>
              <a:t>04/01/2021</a:t>
            </a:fld>
            <a:endParaRPr lang="en-US"/>
          </a:p>
        </p:txBody>
      </p:sp>
      <p:sp>
        <p:nvSpPr>
          <p:cNvPr id="6" name="Footer Placeholder 5">
            <a:extLst>
              <a:ext uri="{FF2B5EF4-FFF2-40B4-BE49-F238E27FC236}">
                <a16:creationId xmlns:a16="http://schemas.microsoft.com/office/drawing/2014/main" id="{E55548D7-CC00-4A92-8368-08E333CD3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38A92-7850-4401-A432-7C36A562F200}"/>
              </a:ext>
            </a:extLst>
          </p:cNvPr>
          <p:cNvSpPr>
            <a:spLocks noGrp="1"/>
          </p:cNvSpPr>
          <p:nvPr>
            <p:ph type="sldNum" sz="quarter" idx="12"/>
          </p:nvPr>
        </p:nvSpPr>
        <p:spPr/>
        <p:txBody>
          <a:bodyPr/>
          <a:lstStyle/>
          <a:p>
            <a:fld id="{4FF9D3AB-142C-4D4A-BA0D-C97365F4F5A4}" type="slidenum">
              <a:rPr lang="en-US" smtClean="0"/>
              <a:t>‹#›</a:t>
            </a:fld>
            <a:endParaRPr lang="en-US"/>
          </a:p>
        </p:txBody>
      </p:sp>
    </p:spTree>
    <p:extLst>
      <p:ext uri="{BB962C8B-B14F-4D97-AF65-F5344CB8AC3E}">
        <p14:creationId xmlns:p14="http://schemas.microsoft.com/office/powerpoint/2010/main" val="208472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71F78-7234-4F0F-BF9E-E3FC94A3B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A5FA3-1F0B-4173-9163-017ED39E3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4317D-EA4D-483C-BB9D-838A7DC91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5F274-9F94-4AF0-B3E2-0956857F42D8}" type="datetimeFigureOut">
              <a:rPr lang="en-US" smtClean="0"/>
              <a:t>04/01/2021</a:t>
            </a:fld>
            <a:endParaRPr lang="en-US"/>
          </a:p>
        </p:txBody>
      </p:sp>
      <p:sp>
        <p:nvSpPr>
          <p:cNvPr id="5" name="Footer Placeholder 4">
            <a:extLst>
              <a:ext uri="{FF2B5EF4-FFF2-40B4-BE49-F238E27FC236}">
                <a16:creationId xmlns:a16="http://schemas.microsoft.com/office/drawing/2014/main" id="{8CE6C6E6-AD21-41B8-A744-D73D1D792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C4CB8-8FEF-4920-B88A-CE2245344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D3AB-142C-4D4A-BA0D-C97365F4F5A4}" type="slidenum">
              <a:rPr lang="en-US" smtClean="0"/>
              <a:t>‹#›</a:t>
            </a:fld>
            <a:endParaRPr lang="en-US"/>
          </a:p>
        </p:txBody>
      </p:sp>
    </p:spTree>
    <p:extLst>
      <p:ext uri="{BB962C8B-B14F-4D97-AF65-F5344CB8AC3E}">
        <p14:creationId xmlns:p14="http://schemas.microsoft.com/office/powerpoint/2010/main" val="93743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 y="0"/>
            <a:ext cx="12191389" cy="6856285"/>
          </a:xfrm>
          <a:prstGeom prst="rect">
            <a:avLst/>
          </a:prstGeom>
        </p:spPr>
      </p:pic>
      <p:pic>
        <p:nvPicPr>
          <p:cNvPr id="4" name="Picture 3" descr="Asset 20.png"/>
          <p:cNvPicPr>
            <a:picLocks noChangeAspect="1"/>
          </p:cNvPicPr>
          <p:nvPr/>
        </p:nvPicPr>
        <p:blipFill rotWithShape="1">
          <a:blip r:embed="rId3" cstate="screen">
            <a:extLst>
              <a:ext uri="{28A0092B-C50C-407E-A947-70E740481C1C}">
                <a14:useLocalDpi xmlns:a14="http://schemas.microsoft.com/office/drawing/2010/main"/>
              </a:ext>
            </a:extLst>
          </a:blip>
          <a:srcRect b="90309"/>
          <a:stretch/>
        </p:blipFill>
        <p:spPr>
          <a:xfrm>
            <a:off x="2951729" y="842581"/>
            <a:ext cx="9208008" cy="582807"/>
          </a:xfrm>
          <a:prstGeom prst="rect">
            <a:avLst/>
          </a:prstGeom>
        </p:spPr>
      </p:pic>
      <p:pic>
        <p:nvPicPr>
          <p:cNvPr id="5" name="Picture 4" descr="Asset 20.png">
            <a:extLst>
              <a:ext uri="{FF2B5EF4-FFF2-40B4-BE49-F238E27FC236}">
                <a16:creationId xmlns:a16="http://schemas.microsoft.com/office/drawing/2014/main" id="{982E3459-F94D-4250-ACFC-972F0692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231"/>
          <a:stretch/>
        </p:blipFill>
        <p:spPr>
          <a:xfrm>
            <a:off x="2983685" y="2720687"/>
            <a:ext cx="9208008" cy="4135598"/>
          </a:xfrm>
          <a:prstGeom prst="rect">
            <a:avLst/>
          </a:prstGeom>
        </p:spPr>
      </p:pic>
    </p:spTree>
    <p:extLst>
      <p:ext uri="{BB962C8B-B14F-4D97-AF65-F5344CB8AC3E}">
        <p14:creationId xmlns:p14="http://schemas.microsoft.com/office/powerpoint/2010/main" val="2436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anim calcmode="lin" valueType="num">
                                      <p:cBhvr>
                                        <p:cTn id="8" dur="700" fill="hold"/>
                                        <p:tgtEl>
                                          <p:spTgt spid="4"/>
                                        </p:tgtEl>
                                        <p:attrNameLst>
                                          <p:attrName>ppt_x</p:attrName>
                                        </p:attrNameLst>
                                      </p:cBhvr>
                                      <p:tavLst>
                                        <p:tav tm="0">
                                          <p:val>
                                            <p:strVal val="#ppt_x"/>
                                          </p:val>
                                        </p:tav>
                                        <p:tav tm="100000">
                                          <p:val>
                                            <p:strVal val="#ppt_x"/>
                                          </p:val>
                                        </p:tav>
                                      </p:tavLst>
                                    </p:anim>
                                    <p:anim calcmode="lin" valueType="num">
                                      <p:cBhvr>
                                        <p:cTn id="9" dur="7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anim calcmode="lin" valueType="num">
                                      <p:cBhvr>
                                        <p:cTn id="14" dur="700" fill="hold"/>
                                        <p:tgtEl>
                                          <p:spTgt spid="5"/>
                                        </p:tgtEl>
                                        <p:attrNameLst>
                                          <p:attrName>ppt_x</p:attrName>
                                        </p:attrNameLst>
                                      </p:cBhvr>
                                      <p:tavLst>
                                        <p:tav tm="0">
                                          <p:val>
                                            <p:strVal val="#ppt_x"/>
                                          </p:val>
                                        </p:tav>
                                        <p:tav tm="100000">
                                          <p:val>
                                            <p:strVal val="#ppt_x"/>
                                          </p:val>
                                        </p:tav>
                                      </p:tavLst>
                                    </p:anim>
                                    <p:anim calcmode="lin" valueType="num">
                                      <p:cBhvr>
                                        <p:cTn id="15" dur="7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21695" y="381440"/>
            <a:ext cx="8735484" cy="751416"/>
          </a:xfrm>
        </p:spPr>
        <p:txBody>
          <a:bodyPr/>
          <a:lstStyle/>
          <a:p>
            <a:r>
              <a:rPr lang="en-US" dirty="0"/>
              <a:t>CREDIT</a:t>
            </a:r>
          </a:p>
        </p:txBody>
      </p:sp>
      <p:grpSp>
        <p:nvGrpSpPr>
          <p:cNvPr id="3" name="Group 2"/>
          <p:cNvGrpSpPr/>
          <p:nvPr/>
        </p:nvGrpSpPr>
        <p:grpSpPr>
          <a:xfrm>
            <a:off x="621695" y="1681239"/>
            <a:ext cx="8305800" cy="3549765"/>
            <a:chOff x="466271" y="1260929"/>
            <a:chExt cx="6229350" cy="2662324"/>
          </a:xfrm>
        </p:grpSpPr>
        <p:pic>
          <p:nvPicPr>
            <p:cNvPr id="7" name="Picture 6" descr="drop.png"/>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466271" y="3198591"/>
              <a:ext cx="6229350" cy="724662"/>
            </a:xfrm>
            <a:prstGeom prst="rect">
              <a:avLst/>
            </a:prstGeom>
          </p:spPr>
        </p:pic>
        <p:sp>
          <p:nvSpPr>
            <p:cNvPr id="8" name="Rectangle 7"/>
            <p:cNvSpPr/>
            <p:nvPr/>
          </p:nvSpPr>
          <p:spPr>
            <a:xfrm>
              <a:off x="1122138" y="1260929"/>
              <a:ext cx="5044981" cy="2113642"/>
            </a:xfrm>
            <a:prstGeom prst="rect">
              <a:avLst/>
            </a:prstGeom>
            <a:solidFill>
              <a:schemeClr val="accent1"/>
            </a:solidFill>
            <a:ln w="19050">
              <a:solidFill>
                <a:srgbClr val="FFFFFF"/>
              </a:solidFill>
            </a:ln>
            <a:effectLst/>
          </p:spPr>
          <p:style>
            <a:lnRef idx="1">
              <a:schemeClr val="accent1"/>
            </a:lnRef>
            <a:fillRef idx="3">
              <a:schemeClr val="accent1"/>
            </a:fillRef>
            <a:effectRef idx="2">
              <a:schemeClr val="accent1"/>
            </a:effectRef>
            <a:fontRef idx="minor">
              <a:schemeClr val="lt1"/>
            </a:fontRef>
          </p:style>
          <p:txBody>
            <a:bodyPr lIns="853440" tIns="0" bIns="182880" rtlCol="0" anchor="ctr"/>
            <a:lstStyle/>
            <a:p>
              <a:pPr>
                <a:lnSpc>
                  <a:spcPct val="120000"/>
                </a:lnSpc>
              </a:pPr>
              <a:r>
                <a:rPr lang="en-US" sz="5333" b="1">
                  <a:solidFill>
                    <a:srgbClr val="FFFFFF"/>
                  </a:solidFill>
                  <a:latin typeface="Arial"/>
                  <a:cs typeface="Arial"/>
                </a:rPr>
                <a:t>Use it to </a:t>
              </a:r>
              <a:br>
                <a:rPr lang="en-US" sz="5333" b="1">
                  <a:solidFill>
                    <a:srgbClr val="FFFFFF"/>
                  </a:solidFill>
                  <a:latin typeface="Arial"/>
                  <a:cs typeface="Arial"/>
                </a:rPr>
              </a:br>
              <a:r>
                <a:rPr lang="en-US" sz="5333" b="1">
                  <a:solidFill>
                    <a:srgbClr val="FFFFFF"/>
                  </a:solidFill>
                  <a:latin typeface="Arial"/>
                  <a:cs typeface="Arial"/>
                </a:rPr>
                <a:t>your advantage.</a:t>
              </a:r>
            </a:p>
          </p:txBody>
        </p:sp>
        <p:pic>
          <p:nvPicPr>
            <p:cNvPr id="2" name="Picture 1" descr="1-advant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7584" y="1610360"/>
              <a:ext cx="667512" cy="609600"/>
            </a:xfrm>
            <a:prstGeom prst="rect">
              <a:avLst/>
            </a:prstGeom>
          </p:spPr>
        </p:pic>
      </p:grpSp>
    </p:spTree>
    <p:extLst>
      <p:ext uri="{BB962C8B-B14F-4D97-AF65-F5344CB8AC3E}">
        <p14:creationId xmlns:p14="http://schemas.microsoft.com/office/powerpoint/2010/main" val="1066997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anim calcmode="lin" valueType="num">
                                      <p:cBhvr>
                                        <p:cTn id="8" dur="700" fill="hold"/>
                                        <p:tgtEl>
                                          <p:spTgt spid="3"/>
                                        </p:tgtEl>
                                        <p:attrNameLst>
                                          <p:attrName>ppt_x</p:attrName>
                                        </p:attrNameLst>
                                      </p:cBhvr>
                                      <p:tavLst>
                                        <p:tav tm="0">
                                          <p:val>
                                            <p:strVal val="#ppt_x"/>
                                          </p:val>
                                        </p:tav>
                                        <p:tav tm="100000">
                                          <p:val>
                                            <p:strVal val="#ppt_x"/>
                                          </p:val>
                                        </p:tav>
                                      </p:tavLst>
                                    </p:anim>
                                    <p:anim calcmode="lin" valueType="num">
                                      <p:cBhvr>
                                        <p:cTn id="9" dur="7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DO YOU THINK</a:t>
            </a:r>
            <a:r>
              <a:rPr lang="is-IS"/>
              <a:t>…</a:t>
            </a:r>
            <a:endParaRPr lang="en-US"/>
          </a:p>
        </p:txBody>
      </p:sp>
      <p:sp>
        <p:nvSpPr>
          <p:cNvPr id="5" name="Text Placeholder 4"/>
          <p:cNvSpPr>
            <a:spLocks noGrp="1"/>
          </p:cNvSpPr>
          <p:nvPr>
            <p:ph type="body" sz="quarter" idx="11"/>
          </p:nvPr>
        </p:nvSpPr>
        <p:spPr/>
        <p:txBody>
          <a:bodyPr/>
          <a:lstStyle/>
          <a:p>
            <a:r>
              <a:rPr lang="en-US" dirty="0"/>
              <a:t>CREDIT</a:t>
            </a:r>
          </a:p>
        </p:txBody>
      </p:sp>
      <p:sp>
        <p:nvSpPr>
          <p:cNvPr id="6" name="Text Placeholder 5"/>
          <p:cNvSpPr>
            <a:spLocks noGrp="1"/>
          </p:cNvSpPr>
          <p:nvPr>
            <p:ph type="body" sz="quarter" idx="12"/>
          </p:nvPr>
        </p:nvSpPr>
        <p:spPr>
          <a:xfrm>
            <a:off x="3210560" y="2015523"/>
            <a:ext cx="5732357" cy="4196899"/>
          </a:xfrm>
        </p:spPr>
        <p:txBody>
          <a:bodyPr/>
          <a:lstStyle/>
          <a:p>
            <a:r>
              <a:rPr lang="en-US" dirty="0">
                <a:solidFill>
                  <a:schemeClr val="bg1">
                    <a:lumMod val="50000"/>
                  </a:schemeClr>
                </a:solidFill>
              </a:rPr>
              <a:t>Of the phrases “good” and “bad” credit?</a:t>
            </a:r>
          </a:p>
          <a:p>
            <a:r>
              <a:rPr lang="en-US" dirty="0">
                <a:solidFill>
                  <a:schemeClr val="bg1">
                    <a:lumMod val="50000"/>
                  </a:schemeClr>
                </a:solidFill>
              </a:rPr>
              <a:t>Makes credit good or bad? How does that affect your money choices?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107" y="2110350"/>
            <a:ext cx="2858347" cy="2179188"/>
          </a:xfrm>
          <a:prstGeom prst="rect">
            <a:avLst/>
          </a:prstGeom>
        </p:spPr>
      </p:pic>
    </p:spTree>
    <p:extLst>
      <p:ext uri="{BB962C8B-B14F-4D97-AF65-F5344CB8AC3E}">
        <p14:creationId xmlns:p14="http://schemas.microsoft.com/office/powerpoint/2010/main" val="107904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et 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6827" y="1792224"/>
            <a:ext cx="5006848" cy="4193235"/>
          </a:xfrm>
          <a:prstGeom prst="rect">
            <a:avLst/>
          </a:prstGeom>
        </p:spPr>
      </p:pic>
      <p:sp>
        <p:nvSpPr>
          <p:cNvPr id="3" name="Title 2"/>
          <p:cNvSpPr>
            <a:spLocks noGrp="1"/>
          </p:cNvSpPr>
          <p:nvPr>
            <p:ph type="title"/>
          </p:nvPr>
        </p:nvSpPr>
        <p:spPr/>
        <p:txBody>
          <a:bodyPr/>
          <a:lstStyle/>
          <a:p>
            <a:r>
              <a:rPr lang="en-US"/>
              <a:t>FICO CREDIT SCORE</a:t>
            </a:r>
          </a:p>
        </p:txBody>
      </p:sp>
      <p:sp>
        <p:nvSpPr>
          <p:cNvPr id="5" name="Text Placeholder 4"/>
          <p:cNvSpPr>
            <a:spLocks noGrp="1"/>
          </p:cNvSpPr>
          <p:nvPr>
            <p:ph type="body" sz="quarter" idx="11"/>
          </p:nvPr>
        </p:nvSpPr>
        <p:spPr/>
        <p:txBody>
          <a:bodyPr/>
          <a:lstStyle/>
          <a:p>
            <a:r>
              <a:rPr lang="en-US" dirty="0"/>
              <a:t>CREDIT</a:t>
            </a:r>
          </a:p>
        </p:txBody>
      </p:sp>
      <p:sp>
        <p:nvSpPr>
          <p:cNvPr id="7" name="TextBox 6"/>
          <p:cNvSpPr txBox="1"/>
          <p:nvPr/>
        </p:nvSpPr>
        <p:spPr>
          <a:xfrm>
            <a:off x="1044787" y="2852713"/>
            <a:ext cx="1617125" cy="707886"/>
          </a:xfrm>
          <a:prstGeom prst="rect">
            <a:avLst/>
          </a:prstGeom>
          <a:noFill/>
        </p:spPr>
        <p:txBody>
          <a:bodyPr wrap="square" rtlCol="0">
            <a:spAutoFit/>
          </a:bodyPr>
          <a:lstStyle/>
          <a:p>
            <a:pPr algn="ctr"/>
            <a:r>
              <a:rPr lang="en-US" sz="2000">
                <a:solidFill>
                  <a:srgbClr val="808184"/>
                </a:solidFill>
                <a:latin typeface="Arial"/>
                <a:cs typeface="Arial"/>
              </a:rPr>
              <a:t>PAYMENT HISTORY</a:t>
            </a:r>
          </a:p>
        </p:txBody>
      </p:sp>
      <p:sp>
        <p:nvSpPr>
          <p:cNvPr id="8" name="TextBox 7"/>
          <p:cNvSpPr txBox="1"/>
          <p:nvPr/>
        </p:nvSpPr>
        <p:spPr>
          <a:xfrm>
            <a:off x="5689600" y="1801387"/>
            <a:ext cx="2898987" cy="400110"/>
          </a:xfrm>
          <a:prstGeom prst="rect">
            <a:avLst/>
          </a:prstGeom>
          <a:noFill/>
        </p:spPr>
        <p:txBody>
          <a:bodyPr wrap="square" rtlCol="0">
            <a:spAutoFit/>
          </a:bodyPr>
          <a:lstStyle/>
          <a:p>
            <a:pPr algn="ctr"/>
            <a:r>
              <a:rPr lang="en-US" sz="2000">
                <a:solidFill>
                  <a:srgbClr val="808184"/>
                </a:solidFill>
                <a:latin typeface="Arial"/>
                <a:cs typeface="Arial"/>
              </a:rPr>
              <a:t>LENGTH OF HISTORY</a:t>
            </a:r>
          </a:p>
        </p:txBody>
      </p:sp>
      <p:sp>
        <p:nvSpPr>
          <p:cNvPr id="9" name="TextBox 8"/>
          <p:cNvSpPr txBox="1"/>
          <p:nvPr/>
        </p:nvSpPr>
        <p:spPr>
          <a:xfrm>
            <a:off x="6407573" y="4003733"/>
            <a:ext cx="1889768" cy="400110"/>
          </a:xfrm>
          <a:prstGeom prst="rect">
            <a:avLst/>
          </a:prstGeom>
          <a:noFill/>
        </p:spPr>
        <p:txBody>
          <a:bodyPr wrap="square" rtlCol="0">
            <a:spAutoFit/>
          </a:bodyPr>
          <a:lstStyle/>
          <a:p>
            <a:pPr algn="ctr"/>
            <a:r>
              <a:rPr lang="en-US" sz="2000">
                <a:solidFill>
                  <a:srgbClr val="808184"/>
                </a:solidFill>
                <a:latin typeface="Arial"/>
                <a:cs typeface="Arial"/>
              </a:rPr>
              <a:t>NEW CREDIT</a:t>
            </a:r>
          </a:p>
        </p:txBody>
      </p:sp>
      <p:sp>
        <p:nvSpPr>
          <p:cNvPr id="10" name="TextBox 9"/>
          <p:cNvSpPr txBox="1"/>
          <p:nvPr/>
        </p:nvSpPr>
        <p:spPr>
          <a:xfrm>
            <a:off x="2716099" y="5882176"/>
            <a:ext cx="3691475" cy="400110"/>
          </a:xfrm>
          <a:prstGeom prst="rect">
            <a:avLst/>
          </a:prstGeom>
          <a:noFill/>
        </p:spPr>
        <p:txBody>
          <a:bodyPr wrap="square" rtlCol="0">
            <a:spAutoFit/>
          </a:bodyPr>
          <a:lstStyle/>
          <a:p>
            <a:pPr algn="ctr"/>
            <a:r>
              <a:rPr lang="en-US" sz="2000">
                <a:solidFill>
                  <a:srgbClr val="808184"/>
                </a:solidFill>
                <a:latin typeface="Arial"/>
                <a:cs typeface="Arial"/>
              </a:rPr>
              <a:t>CREDIT UTILIZATION</a:t>
            </a:r>
          </a:p>
        </p:txBody>
      </p:sp>
      <p:sp>
        <p:nvSpPr>
          <p:cNvPr id="11" name="TextBox 10"/>
          <p:cNvSpPr txBox="1"/>
          <p:nvPr/>
        </p:nvSpPr>
        <p:spPr>
          <a:xfrm>
            <a:off x="6407573" y="2906899"/>
            <a:ext cx="1720427" cy="400110"/>
          </a:xfrm>
          <a:prstGeom prst="rect">
            <a:avLst/>
          </a:prstGeom>
          <a:noFill/>
        </p:spPr>
        <p:txBody>
          <a:bodyPr wrap="square" rtlCol="0">
            <a:spAutoFit/>
          </a:bodyPr>
          <a:lstStyle/>
          <a:p>
            <a:pPr algn="ctr"/>
            <a:r>
              <a:rPr lang="en-US" sz="2000">
                <a:solidFill>
                  <a:srgbClr val="808184"/>
                </a:solidFill>
                <a:latin typeface="Arial"/>
                <a:cs typeface="Arial"/>
              </a:rPr>
              <a:t>CREDIT MIX</a:t>
            </a:r>
          </a:p>
        </p:txBody>
      </p:sp>
      <p:sp>
        <p:nvSpPr>
          <p:cNvPr id="15" name="Rectangle 14"/>
          <p:cNvSpPr/>
          <p:nvPr/>
        </p:nvSpPr>
        <p:spPr>
          <a:xfrm>
            <a:off x="623148" y="6282297"/>
            <a:ext cx="7756041" cy="256545"/>
          </a:xfrm>
          <a:prstGeom prst="rect">
            <a:avLst/>
          </a:prstGeom>
        </p:spPr>
        <p:txBody>
          <a:bodyPr wrap="square">
            <a:spAutoFit/>
          </a:bodyPr>
          <a:lstStyle/>
          <a:p>
            <a:pPr>
              <a:spcAft>
                <a:spcPts val="800"/>
              </a:spcAft>
            </a:pPr>
            <a:r>
              <a:rPr lang="en-US" sz="1067">
                <a:solidFill>
                  <a:srgbClr val="808184"/>
                </a:solidFill>
                <a:latin typeface="Arial"/>
                <a:cs typeface="Arial"/>
              </a:rPr>
              <a:t>SOURCE: FICO</a:t>
            </a:r>
          </a:p>
        </p:txBody>
      </p:sp>
    </p:spTree>
    <p:extLst>
      <p:ext uri="{BB962C8B-B14F-4D97-AF65-F5344CB8AC3E}">
        <p14:creationId xmlns:p14="http://schemas.microsoft.com/office/powerpoint/2010/main" val="367447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CREDIT</a:t>
            </a:r>
          </a:p>
        </p:txBody>
      </p:sp>
      <p:grpSp>
        <p:nvGrpSpPr>
          <p:cNvPr id="3" name="Group 2"/>
          <p:cNvGrpSpPr/>
          <p:nvPr/>
        </p:nvGrpSpPr>
        <p:grpSpPr>
          <a:xfrm>
            <a:off x="487680" y="1188720"/>
            <a:ext cx="2450253" cy="2290599"/>
            <a:chOff x="365760" y="891540"/>
            <a:chExt cx="1837690" cy="1717949"/>
          </a:xfrm>
        </p:grpSpPr>
        <p:sp>
          <p:nvSpPr>
            <p:cNvPr id="7" name="TextBox 6"/>
            <p:cNvSpPr txBox="1"/>
            <p:nvPr/>
          </p:nvSpPr>
          <p:spPr>
            <a:xfrm>
              <a:off x="365760" y="2078574"/>
              <a:ext cx="1837690" cy="530915"/>
            </a:xfrm>
            <a:prstGeom prst="rect">
              <a:avLst/>
            </a:prstGeom>
            <a:noFill/>
          </p:spPr>
          <p:txBody>
            <a:bodyPr wrap="square" rtlCol="0">
              <a:spAutoFit/>
            </a:bodyPr>
            <a:lstStyle/>
            <a:p>
              <a:pPr algn="ctr"/>
              <a:r>
                <a:rPr lang="en-US" sz="2000">
                  <a:solidFill>
                    <a:srgbClr val="808184"/>
                  </a:solidFill>
                  <a:latin typeface="Arial"/>
                  <a:cs typeface="Arial"/>
                </a:rPr>
                <a:t>Check your </a:t>
              </a:r>
              <a:br>
                <a:rPr lang="en-US" sz="2000">
                  <a:solidFill>
                    <a:srgbClr val="808184"/>
                  </a:solidFill>
                  <a:latin typeface="Arial"/>
                  <a:cs typeface="Arial"/>
                </a:rPr>
              </a:br>
              <a:r>
                <a:rPr lang="en-US" sz="2000">
                  <a:solidFill>
                    <a:srgbClr val="808184"/>
                  </a:solidFill>
                  <a:latin typeface="Arial"/>
                  <a:cs typeface="Arial"/>
                </a:rPr>
                <a:t>credit health</a:t>
              </a:r>
            </a:p>
          </p:txBody>
        </p:sp>
        <p:pic>
          <p:nvPicPr>
            <p:cNvPr id="2" name="Picture 1" descr="Asset 6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280" y="891540"/>
              <a:ext cx="1258824" cy="1208532"/>
            </a:xfrm>
            <a:prstGeom prst="rect">
              <a:avLst/>
            </a:prstGeom>
          </p:spPr>
        </p:pic>
      </p:grpSp>
      <p:grpSp>
        <p:nvGrpSpPr>
          <p:cNvPr id="4" name="Group 3"/>
          <p:cNvGrpSpPr/>
          <p:nvPr/>
        </p:nvGrpSpPr>
        <p:grpSpPr>
          <a:xfrm>
            <a:off x="3619496" y="1188720"/>
            <a:ext cx="2273304" cy="2290599"/>
            <a:chOff x="2714622" y="891540"/>
            <a:chExt cx="1704978" cy="1717949"/>
          </a:xfrm>
        </p:grpSpPr>
        <p:sp>
          <p:nvSpPr>
            <p:cNvPr id="10" name="TextBox 9"/>
            <p:cNvSpPr txBox="1"/>
            <p:nvPr/>
          </p:nvSpPr>
          <p:spPr>
            <a:xfrm>
              <a:off x="2714622" y="2078574"/>
              <a:ext cx="1704978" cy="530915"/>
            </a:xfrm>
            <a:prstGeom prst="rect">
              <a:avLst/>
            </a:prstGeom>
            <a:noFill/>
          </p:spPr>
          <p:txBody>
            <a:bodyPr wrap="square" rtlCol="0">
              <a:spAutoFit/>
            </a:bodyPr>
            <a:lstStyle/>
            <a:p>
              <a:pPr algn="ctr"/>
              <a:r>
                <a:rPr lang="en-US" sz="2000" dirty="0">
                  <a:solidFill>
                    <a:srgbClr val="808184"/>
                  </a:solidFill>
                  <a:latin typeface="Arial"/>
                  <a:cs typeface="Arial"/>
                </a:rPr>
                <a:t>Build credit </a:t>
              </a:r>
              <a:br>
                <a:rPr lang="en-US" sz="2000" dirty="0">
                  <a:solidFill>
                    <a:srgbClr val="808184"/>
                  </a:solidFill>
                  <a:latin typeface="Arial"/>
                  <a:cs typeface="Arial"/>
                </a:rPr>
              </a:br>
              <a:r>
                <a:rPr lang="en-US" sz="2000" dirty="0">
                  <a:solidFill>
                    <a:srgbClr val="808184"/>
                  </a:solidFill>
                  <a:latin typeface="Arial"/>
                  <a:cs typeface="Arial"/>
                </a:rPr>
                <a:t>as needed</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4960" y="891540"/>
              <a:ext cx="1258824" cy="1208532"/>
            </a:xfrm>
            <a:prstGeom prst="rect">
              <a:avLst/>
            </a:prstGeom>
          </p:spPr>
        </p:pic>
      </p:grpSp>
      <p:grpSp>
        <p:nvGrpSpPr>
          <p:cNvPr id="6" name="Group 5"/>
          <p:cNvGrpSpPr/>
          <p:nvPr/>
        </p:nvGrpSpPr>
        <p:grpSpPr>
          <a:xfrm>
            <a:off x="6705600" y="1188720"/>
            <a:ext cx="2167467" cy="2290599"/>
            <a:chOff x="5029200" y="891540"/>
            <a:chExt cx="1625600" cy="1717949"/>
          </a:xfrm>
        </p:grpSpPr>
        <p:sp>
          <p:nvSpPr>
            <p:cNvPr id="9" name="TextBox 8"/>
            <p:cNvSpPr txBox="1"/>
            <p:nvPr/>
          </p:nvSpPr>
          <p:spPr>
            <a:xfrm>
              <a:off x="5029200" y="2078574"/>
              <a:ext cx="1625600" cy="530915"/>
            </a:xfrm>
            <a:prstGeom prst="rect">
              <a:avLst/>
            </a:prstGeom>
            <a:noFill/>
          </p:spPr>
          <p:txBody>
            <a:bodyPr wrap="square" rtlCol="0">
              <a:spAutoFit/>
            </a:bodyPr>
            <a:lstStyle/>
            <a:p>
              <a:pPr algn="ctr"/>
              <a:r>
                <a:rPr lang="en-US" sz="2000">
                  <a:solidFill>
                    <a:srgbClr val="808184"/>
                  </a:solidFill>
                  <a:latin typeface="Arial"/>
                  <a:cs typeface="Arial"/>
                </a:rPr>
                <a:t>Check your </a:t>
              </a:r>
              <a:br>
                <a:rPr lang="en-US" sz="2000">
                  <a:solidFill>
                    <a:srgbClr val="808184"/>
                  </a:solidFill>
                  <a:latin typeface="Arial"/>
                  <a:cs typeface="Arial"/>
                </a:rPr>
              </a:br>
              <a:r>
                <a:rPr lang="en-US" sz="2000">
                  <a:solidFill>
                    <a:srgbClr val="808184"/>
                  </a:solidFill>
                  <a:latin typeface="Arial"/>
                  <a:cs typeface="Arial"/>
                </a:rPr>
                <a:t>debt load</a:t>
              </a: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0638" y="891540"/>
              <a:ext cx="1258824" cy="1208532"/>
            </a:xfrm>
            <a:prstGeom prst="rect">
              <a:avLst/>
            </a:prstGeom>
          </p:spPr>
        </p:pic>
      </p:grpSp>
      <p:grpSp>
        <p:nvGrpSpPr>
          <p:cNvPr id="16" name="Group 15"/>
          <p:cNvGrpSpPr/>
          <p:nvPr/>
        </p:nvGrpSpPr>
        <p:grpSpPr>
          <a:xfrm>
            <a:off x="2272347" y="4060614"/>
            <a:ext cx="1896533" cy="2290599"/>
            <a:chOff x="1704260" y="3045460"/>
            <a:chExt cx="1422400" cy="1717949"/>
          </a:xfrm>
        </p:grpSpPr>
        <p:sp>
          <p:nvSpPr>
            <p:cNvPr id="8" name="TextBox 7"/>
            <p:cNvSpPr txBox="1"/>
            <p:nvPr/>
          </p:nvSpPr>
          <p:spPr>
            <a:xfrm>
              <a:off x="1704260" y="4232494"/>
              <a:ext cx="1422400" cy="530915"/>
            </a:xfrm>
            <a:prstGeom prst="rect">
              <a:avLst/>
            </a:prstGeom>
            <a:noFill/>
          </p:spPr>
          <p:txBody>
            <a:bodyPr wrap="square" rtlCol="0">
              <a:spAutoFit/>
            </a:bodyPr>
            <a:lstStyle/>
            <a:p>
              <a:pPr algn="ctr"/>
              <a:r>
                <a:rPr lang="en-US" sz="2000">
                  <a:solidFill>
                    <a:srgbClr val="808184"/>
                  </a:solidFill>
                  <a:latin typeface="Arial"/>
                  <a:cs typeface="Arial"/>
                </a:rPr>
                <a:t>Read the </a:t>
              </a:r>
              <a:br>
                <a:rPr lang="en-US" sz="2000">
                  <a:solidFill>
                    <a:srgbClr val="808184"/>
                  </a:solidFill>
                  <a:latin typeface="Arial"/>
                  <a:cs typeface="Arial"/>
                </a:rPr>
              </a:br>
              <a:r>
                <a:rPr lang="en-US" sz="2000">
                  <a:solidFill>
                    <a:srgbClr val="808184"/>
                  </a:solidFill>
                  <a:latin typeface="Arial"/>
                  <a:cs typeface="Arial"/>
                </a:rPr>
                <a:t>fine print</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27120" y="3045460"/>
              <a:ext cx="1258824" cy="1208532"/>
            </a:xfrm>
            <a:prstGeom prst="rect">
              <a:avLst/>
            </a:prstGeom>
          </p:spPr>
        </p:pic>
      </p:grpSp>
      <p:grpSp>
        <p:nvGrpSpPr>
          <p:cNvPr id="17" name="Group 16"/>
          <p:cNvGrpSpPr/>
          <p:nvPr/>
        </p:nvGrpSpPr>
        <p:grpSpPr>
          <a:xfrm>
            <a:off x="4740904" y="4060613"/>
            <a:ext cx="3014141" cy="2290598"/>
            <a:chOff x="3555678" y="3045460"/>
            <a:chExt cx="2260606" cy="1717949"/>
          </a:xfrm>
        </p:grpSpPr>
        <p:sp>
          <p:nvSpPr>
            <p:cNvPr id="11" name="TextBox 10"/>
            <p:cNvSpPr txBox="1"/>
            <p:nvPr/>
          </p:nvSpPr>
          <p:spPr>
            <a:xfrm>
              <a:off x="3555678" y="4232494"/>
              <a:ext cx="2260606" cy="530915"/>
            </a:xfrm>
            <a:prstGeom prst="rect">
              <a:avLst/>
            </a:prstGeom>
            <a:noFill/>
          </p:spPr>
          <p:txBody>
            <a:bodyPr wrap="square" rtlCol="0">
              <a:spAutoFit/>
            </a:bodyPr>
            <a:lstStyle/>
            <a:p>
              <a:pPr algn="ctr"/>
              <a:r>
                <a:rPr lang="en-US" sz="2000">
                  <a:solidFill>
                    <a:srgbClr val="808184"/>
                  </a:solidFill>
                  <a:latin typeface="Arial"/>
                  <a:cs typeface="Arial"/>
                </a:rPr>
                <a:t>Pay on time &amp; pay at least the minimum</a:t>
              </a:r>
            </a:p>
          </p:txBody>
        </p:sp>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02800" y="3045460"/>
              <a:ext cx="1258824" cy="1208532"/>
            </a:xfrm>
            <a:prstGeom prst="rect">
              <a:avLst/>
            </a:prstGeom>
          </p:spPr>
        </p:pic>
      </p:grpSp>
    </p:spTree>
    <p:extLst>
      <p:ext uri="{BB962C8B-B14F-4D97-AF65-F5344CB8AC3E}">
        <p14:creationId xmlns:p14="http://schemas.microsoft.com/office/powerpoint/2010/main" val="5964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a:bodyPr>
          <a:lstStyle/>
          <a:p>
            <a:r>
              <a:rPr lang="en-US"/>
              <a:t>How can you check </a:t>
            </a:r>
            <a:br>
              <a:rPr lang="en-US"/>
            </a:br>
            <a:r>
              <a:rPr lang="en-US"/>
              <a:t>on your credit health this week?</a:t>
            </a:r>
          </a:p>
          <a:p>
            <a:r>
              <a:rPr lang="en-US"/>
              <a:t>How can you keep your credit history healthy?</a:t>
            </a:r>
          </a:p>
          <a:p>
            <a:endParaRPr lang="en-US"/>
          </a:p>
        </p:txBody>
      </p:sp>
      <p:sp>
        <p:nvSpPr>
          <p:cNvPr id="2" name="Title 1"/>
          <p:cNvSpPr>
            <a:spLocks noGrp="1"/>
          </p:cNvSpPr>
          <p:nvPr>
            <p:ph type="title"/>
          </p:nvPr>
        </p:nvSpPr>
        <p:spPr/>
        <p:txBody>
          <a:bodyPr/>
          <a:lstStyle/>
          <a:p>
            <a:r>
              <a:rPr lang="en-US"/>
              <a:t>ACTION PLAN</a:t>
            </a:r>
          </a:p>
        </p:txBody>
      </p:sp>
      <p:sp>
        <p:nvSpPr>
          <p:cNvPr id="3" name="Text Placeholder 2"/>
          <p:cNvSpPr>
            <a:spLocks noGrp="1"/>
          </p:cNvSpPr>
          <p:nvPr>
            <p:ph type="body" sz="quarter" idx="11"/>
          </p:nvPr>
        </p:nvSpPr>
        <p:spPr/>
        <p:txBody>
          <a:bodyPr>
            <a:normAutofit/>
          </a:bodyPr>
          <a:lstStyle/>
          <a:p>
            <a:r>
              <a:rPr lang="en-US" dirty="0"/>
              <a:t>CREDIT</a:t>
            </a:r>
          </a:p>
        </p:txBody>
      </p:sp>
    </p:spTree>
    <p:extLst>
      <p:ext uri="{BB962C8B-B14F-4D97-AF65-F5344CB8AC3E}">
        <p14:creationId xmlns:p14="http://schemas.microsoft.com/office/powerpoint/2010/main" val="72531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782</Words>
  <Application>Microsoft Office PowerPoint</Application>
  <PresentationFormat>Widescreen</PresentationFormat>
  <Paragraphs>58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WHAT DO YOU THINK…</vt:lpstr>
      <vt:lpstr>FICO CREDIT SCORE</vt:lpstr>
      <vt:lpstr>PowerPoint Presentation</vt:lpstr>
      <vt:lpstr>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Lannan, Kelly</dc:creator>
  <cp:lastModifiedBy>Cuzzi, Christina</cp:lastModifiedBy>
  <cp:revision>3</cp:revision>
  <dcterms:created xsi:type="dcterms:W3CDTF">2021-04-01T11:44:54Z</dcterms:created>
  <dcterms:modified xsi:type="dcterms:W3CDTF">2021-04-01T12:46:17Z</dcterms:modified>
</cp:coreProperties>
</file>