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8"/>
  </p:notesMasterIdLst>
  <p:sldIdLst>
    <p:sldId id="256" r:id="rId5"/>
    <p:sldId id="259" r:id="rId6"/>
    <p:sldId id="261" r:id="rId7"/>
    <p:sldId id="267" r:id="rId8"/>
    <p:sldId id="278" r:id="rId9"/>
    <p:sldId id="283" r:id="rId10"/>
    <p:sldId id="284" r:id="rId11"/>
    <p:sldId id="285" r:id="rId12"/>
    <p:sldId id="279" r:id="rId13"/>
    <p:sldId id="281" r:id="rId14"/>
    <p:sldId id="280" r:id="rId15"/>
    <p:sldId id="286" r:id="rId16"/>
    <p:sldId id="287" r:id="rId17"/>
    <p:sldId id="1866" r:id="rId18"/>
    <p:sldId id="1867" r:id="rId19"/>
    <p:sldId id="272" r:id="rId20"/>
    <p:sldId id="271" r:id="rId21"/>
    <p:sldId id="1868" r:id="rId22"/>
    <p:sldId id="282" r:id="rId23"/>
    <p:sldId id="275" r:id="rId24"/>
    <p:sldId id="277" r:id="rId25"/>
    <p:sldId id="288" r:id="rId26"/>
    <p:sldId id="274" r:id="rId27"/>
    <p:sldId id="257" r:id="rId28"/>
    <p:sldId id="268" r:id="rId29"/>
    <p:sldId id="258" r:id="rId30"/>
    <p:sldId id="289" r:id="rId31"/>
    <p:sldId id="290" r:id="rId32"/>
    <p:sldId id="262" r:id="rId33"/>
    <p:sldId id="269" r:id="rId34"/>
    <p:sldId id="263" r:id="rId35"/>
    <p:sldId id="265" r:id="rId36"/>
    <p:sldId id="270"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eHUBYJaDGaAdNx+y1Ejbm6NGn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99121-2047-4351-B444-7BF5CB1CDABA}" v="5" dt="2021-03-15T20:34:06.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3" autoAdjust="0"/>
    <p:restoredTop sz="94660"/>
  </p:normalViewPr>
  <p:slideViewPr>
    <p:cSldViewPr snapToGrid="0">
      <p:cViewPr varScale="1">
        <p:scale>
          <a:sx n="71" d="100"/>
          <a:sy n="71" d="100"/>
        </p:scale>
        <p:origin x="1805"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customschemas.google.com/relationships/presentationmetadata" Target="metadata"/><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1" name="Google Shape;5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48800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650410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24858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753587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16887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74508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153427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361699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049587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03973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i="1"/>
          </a:p>
        </p:txBody>
      </p:sp>
      <p:sp>
        <p:nvSpPr>
          <p:cNvPr id="71" name="Google Shape;7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74596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124695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439677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843761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i="1"/>
          </a:p>
        </p:txBody>
      </p:sp>
      <p:sp>
        <p:nvSpPr>
          <p:cNvPr id="57" name="Google Shape;5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5739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416948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i="1"/>
          </a:p>
        </p:txBody>
      </p:sp>
      <p:sp>
        <p:nvSpPr>
          <p:cNvPr id="64" name="Google Shape;6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868968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211548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711830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2" name="Google Shape;92;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753886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9" name="Google Shape;99;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3" name="Google Shape;11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81412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619350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256955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1532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795772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5" name="Google Shape;8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567117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sz="6600" b="1" i="0">
                <a:solidFill>
                  <a:srgbClr val="005CB8"/>
                </a:solidFill>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 name="Google Shape;14;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Clr>
                <a:srgbClr val="888888"/>
              </a:buClr>
              <a:buSzPts val="2800"/>
              <a:buNone/>
              <a:defRPr>
                <a:solidFill>
                  <a:srgbClr val="888888"/>
                </a:solidFill>
              </a:defRPr>
            </a:lvl1pPr>
            <a:lvl2pPr lvl="1" algn="ctr">
              <a:spcBef>
                <a:spcPts val="1800"/>
              </a:spcBef>
              <a:spcAft>
                <a:spcPts val="0"/>
              </a:spcAft>
              <a:buClr>
                <a:srgbClr val="888888"/>
              </a:buClr>
              <a:buSzPts val="2800"/>
              <a:buNone/>
              <a:defRPr>
                <a:solidFill>
                  <a:srgbClr val="888888"/>
                </a:solidFill>
              </a:defRPr>
            </a:lvl2pPr>
            <a:lvl3pPr lvl="2" algn="ctr">
              <a:spcBef>
                <a:spcPts val="1800"/>
              </a:spcBef>
              <a:spcAft>
                <a:spcPts val="0"/>
              </a:spcAft>
              <a:buClr>
                <a:srgbClr val="888888"/>
              </a:buClr>
              <a:buSzPts val="2800"/>
              <a:buNone/>
              <a:defRPr>
                <a:solidFill>
                  <a:srgbClr val="888888"/>
                </a:solidFill>
              </a:defRPr>
            </a:lvl3pPr>
            <a:lvl4pPr lvl="3" algn="ctr">
              <a:spcBef>
                <a:spcPts val="1800"/>
              </a:spcBef>
              <a:spcAft>
                <a:spcPts val="0"/>
              </a:spcAft>
              <a:buClr>
                <a:srgbClr val="888888"/>
              </a:buClr>
              <a:buSzPts val="2800"/>
              <a:buNone/>
              <a:defRPr>
                <a:solidFill>
                  <a:srgbClr val="888888"/>
                </a:solidFill>
              </a:defRPr>
            </a:lvl4pPr>
            <a:lvl5pPr lvl="4" algn="ctr">
              <a:spcBef>
                <a:spcPts val="1800"/>
              </a:spcBef>
              <a:spcAft>
                <a:spcPts val="0"/>
              </a:spcAft>
              <a:buClr>
                <a:srgbClr val="888888"/>
              </a:buClr>
              <a:buSzPts val="2800"/>
              <a:buNone/>
              <a:defRPr>
                <a:solidFill>
                  <a:srgbClr val="888888"/>
                </a:solidFill>
              </a:defRPr>
            </a:lvl5pPr>
            <a:lvl6pPr lvl="5" algn="ctr">
              <a:spcBef>
                <a:spcPts val="18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2"/>
        <p:cNvGrpSpPr/>
        <p:nvPr/>
      </p:nvGrpSpPr>
      <p:grpSpPr>
        <a:xfrm>
          <a:off x="0" y="0"/>
          <a:ext cx="0" cy="0"/>
          <a:chOff x="0" y="0"/>
          <a:chExt cx="0" cy="0"/>
        </a:xfrm>
      </p:grpSpPr>
      <p:sp>
        <p:nvSpPr>
          <p:cNvPr id="43" name="Google Shape;43;p23"/>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23"/>
          <p:cNvSpPr txBox="1">
            <a:spLocks noGrp="1"/>
          </p:cNvSpPr>
          <p:nvPr>
            <p:ph type="body" idx="1"/>
          </p:nvPr>
        </p:nvSpPr>
        <p:spPr>
          <a:xfrm rot="5400000">
            <a:off x="2080418" y="203220"/>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457200" y="914400"/>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457200" y="2377440"/>
            <a:ext cx="8229600" cy="3779520"/>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1800"/>
              </a:spcBef>
              <a:spcAft>
                <a:spcPts val="0"/>
              </a:spcAft>
              <a:buClr>
                <a:schemeClr val="dk1"/>
              </a:buClr>
              <a:buSzPts val="1800"/>
              <a:buChar char="–"/>
              <a:defRPr/>
            </a:lvl2pPr>
            <a:lvl3pPr marL="1371600" lvl="2" indent="-342900" algn="l">
              <a:spcBef>
                <a:spcPts val="1800"/>
              </a:spcBef>
              <a:spcAft>
                <a:spcPts val="0"/>
              </a:spcAft>
              <a:buClr>
                <a:schemeClr val="dk1"/>
              </a:buClr>
              <a:buSzPts val="1800"/>
              <a:buChar char="•"/>
              <a:defRPr/>
            </a:lvl3pPr>
            <a:lvl4pPr marL="1828800" lvl="3" indent="-342900" algn="l">
              <a:spcBef>
                <a:spcPts val="1800"/>
              </a:spcBef>
              <a:spcAft>
                <a:spcPts val="0"/>
              </a:spcAft>
              <a:buClr>
                <a:schemeClr val="dk1"/>
              </a:buClr>
              <a:buSzPts val="1800"/>
              <a:buChar char="–"/>
              <a:defRPr/>
            </a:lvl4pPr>
            <a:lvl5pPr marL="2286000" lvl="4" indent="-342900" algn="l">
              <a:spcBef>
                <a:spcPts val="1800"/>
              </a:spcBef>
              <a:spcAft>
                <a:spcPts val="0"/>
              </a:spcAft>
              <a:buClr>
                <a:schemeClr val="dk1"/>
              </a:buClr>
              <a:buSzPts val="1800"/>
              <a:buChar char="»"/>
              <a:defRPr/>
            </a:lvl5pPr>
            <a:lvl6pPr marL="2743200" lvl="5" indent="-342900" algn="l">
              <a:spcBef>
                <a:spcPts val="18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42500"/>
              </a:lnSpc>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rgbClr val="888888"/>
              </a:buClr>
              <a:buSzPts val="2000"/>
              <a:buNone/>
              <a:defRPr sz="2000">
                <a:solidFill>
                  <a:srgbClr val="888888"/>
                </a:solidFill>
              </a:defRPr>
            </a:lvl1pPr>
            <a:lvl2pPr marL="914400" lvl="1" indent="-228600" algn="l">
              <a:spcBef>
                <a:spcPts val="1800"/>
              </a:spcBef>
              <a:spcAft>
                <a:spcPts val="0"/>
              </a:spcAft>
              <a:buClr>
                <a:srgbClr val="888888"/>
              </a:buClr>
              <a:buSzPts val="1800"/>
              <a:buNone/>
              <a:defRPr sz="1800">
                <a:solidFill>
                  <a:srgbClr val="888888"/>
                </a:solidFill>
              </a:defRPr>
            </a:lvl2pPr>
            <a:lvl3pPr marL="1371600" lvl="2" indent="-228600" algn="l">
              <a:spcBef>
                <a:spcPts val="1800"/>
              </a:spcBef>
              <a:spcAft>
                <a:spcPts val="0"/>
              </a:spcAft>
              <a:buClr>
                <a:srgbClr val="888888"/>
              </a:buClr>
              <a:buSzPts val="1600"/>
              <a:buNone/>
              <a:defRPr sz="1600">
                <a:solidFill>
                  <a:srgbClr val="888888"/>
                </a:solidFill>
              </a:defRPr>
            </a:lvl3pPr>
            <a:lvl4pPr marL="1828800" lvl="3" indent="-228600" algn="l">
              <a:spcBef>
                <a:spcPts val="1800"/>
              </a:spcBef>
              <a:spcAft>
                <a:spcPts val="0"/>
              </a:spcAft>
              <a:buClr>
                <a:srgbClr val="888888"/>
              </a:buClr>
              <a:buSzPts val="1400"/>
              <a:buNone/>
              <a:defRPr sz="1400">
                <a:solidFill>
                  <a:srgbClr val="888888"/>
                </a:solidFill>
              </a:defRPr>
            </a:lvl4pPr>
            <a:lvl5pPr marL="2286000" lvl="4" indent="-228600" algn="l">
              <a:spcBef>
                <a:spcPts val="1800"/>
              </a:spcBef>
              <a:spcAft>
                <a:spcPts val="0"/>
              </a:spcAft>
              <a:buClr>
                <a:srgbClr val="888888"/>
              </a:buClr>
              <a:buSzPts val="1400"/>
              <a:buNone/>
              <a:defRPr sz="1400">
                <a:solidFill>
                  <a:srgbClr val="888888"/>
                </a:solidFill>
              </a:defRPr>
            </a:lvl5pPr>
            <a:lvl6pPr marL="2743200" lvl="5" indent="-228600" algn="l">
              <a:spcBef>
                <a:spcPts val="18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0"/>
              </a:spcBef>
              <a:spcAft>
                <a:spcPts val="0"/>
              </a:spcAft>
              <a:buClr>
                <a:schemeClr val="dk1"/>
              </a:buClr>
              <a:buSzPts val="2800"/>
              <a:buChar char="•"/>
              <a:defRPr sz="2800"/>
            </a:lvl1pPr>
            <a:lvl2pPr marL="914400" lvl="1" indent="-381000" algn="l">
              <a:spcBef>
                <a:spcPts val="1800"/>
              </a:spcBef>
              <a:spcAft>
                <a:spcPts val="0"/>
              </a:spcAft>
              <a:buClr>
                <a:schemeClr val="dk1"/>
              </a:buClr>
              <a:buSzPts val="2400"/>
              <a:buChar char="–"/>
              <a:defRPr sz="2400"/>
            </a:lvl2pPr>
            <a:lvl3pPr marL="1371600" lvl="2" indent="-355600" algn="l">
              <a:spcBef>
                <a:spcPts val="1800"/>
              </a:spcBef>
              <a:spcAft>
                <a:spcPts val="0"/>
              </a:spcAft>
              <a:buClr>
                <a:schemeClr val="dk1"/>
              </a:buClr>
              <a:buSzPts val="2000"/>
              <a:buChar char="•"/>
              <a:defRPr sz="2000"/>
            </a:lvl3pPr>
            <a:lvl4pPr marL="1828800" lvl="3" indent="-342900" algn="l">
              <a:spcBef>
                <a:spcPts val="1800"/>
              </a:spcBef>
              <a:spcAft>
                <a:spcPts val="0"/>
              </a:spcAft>
              <a:buClr>
                <a:schemeClr val="dk1"/>
              </a:buClr>
              <a:buSzPts val="1800"/>
              <a:buChar char="–"/>
              <a:defRPr sz="1800"/>
            </a:lvl4pPr>
            <a:lvl5pPr marL="2286000" lvl="4" indent="-342900" algn="l">
              <a:spcBef>
                <a:spcPts val="1800"/>
              </a:spcBef>
              <a:spcAft>
                <a:spcPts val="0"/>
              </a:spcAft>
              <a:buClr>
                <a:schemeClr val="dk1"/>
              </a:buClr>
              <a:buSzPts val="1800"/>
              <a:buChar char="»"/>
              <a:defRPr sz="1800"/>
            </a:lvl5pPr>
            <a:lvl6pPr marL="2743200" lvl="5" indent="-342900" algn="l">
              <a:spcBef>
                <a:spcPts val="18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86363"/>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 name="Google Shape;2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 name="Google Shape;2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Clr>
                <a:schemeClr val="dk1"/>
              </a:buClr>
              <a:buSzPts val="2400"/>
              <a:buNone/>
              <a:defRPr sz="2400" b="1"/>
            </a:lvl1pPr>
            <a:lvl2pPr marL="914400" lvl="1" indent="-228600" algn="l">
              <a:spcBef>
                <a:spcPts val="1800"/>
              </a:spcBef>
              <a:spcAft>
                <a:spcPts val="0"/>
              </a:spcAft>
              <a:buClr>
                <a:schemeClr val="dk1"/>
              </a:buClr>
              <a:buSzPts val="2000"/>
              <a:buNone/>
              <a:defRPr sz="2000" b="1"/>
            </a:lvl2pPr>
            <a:lvl3pPr marL="1371600" lvl="2" indent="-228600" algn="l">
              <a:spcBef>
                <a:spcPts val="1800"/>
              </a:spcBef>
              <a:spcAft>
                <a:spcPts val="0"/>
              </a:spcAft>
              <a:buClr>
                <a:schemeClr val="dk1"/>
              </a:buClr>
              <a:buSzPts val="1800"/>
              <a:buNone/>
              <a:defRPr sz="1800" b="1"/>
            </a:lvl3pPr>
            <a:lvl4pPr marL="1828800" lvl="3" indent="-228600" algn="l">
              <a:spcBef>
                <a:spcPts val="1800"/>
              </a:spcBef>
              <a:spcAft>
                <a:spcPts val="0"/>
              </a:spcAft>
              <a:buClr>
                <a:schemeClr val="dk1"/>
              </a:buClr>
              <a:buSzPts val="1600"/>
              <a:buNone/>
              <a:defRPr sz="1600" b="1"/>
            </a:lvl4pPr>
            <a:lvl5pPr marL="2286000" lvl="4" indent="-228600" algn="l">
              <a:spcBef>
                <a:spcPts val="1800"/>
              </a:spcBef>
              <a:spcAft>
                <a:spcPts val="0"/>
              </a:spcAft>
              <a:buClr>
                <a:schemeClr val="dk1"/>
              </a:buClr>
              <a:buSzPts val="1600"/>
              <a:buNone/>
              <a:defRPr sz="1600" b="1"/>
            </a:lvl5pPr>
            <a:lvl6pPr marL="2743200" lvl="5" indent="-228600" algn="l">
              <a:spcBef>
                <a:spcPts val="18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0"/>
              </a:spcBef>
              <a:spcAft>
                <a:spcPts val="0"/>
              </a:spcAft>
              <a:buClr>
                <a:schemeClr val="dk1"/>
              </a:buClr>
              <a:buSzPts val="2400"/>
              <a:buChar char="•"/>
              <a:defRPr sz="2400"/>
            </a:lvl1pPr>
            <a:lvl2pPr marL="914400" lvl="1" indent="-355600" algn="l">
              <a:spcBef>
                <a:spcPts val="1800"/>
              </a:spcBef>
              <a:spcAft>
                <a:spcPts val="0"/>
              </a:spcAft>
              <a:buClr>
                <a:schemeClr val="dk1"/>
              </a:buClr>
              <a:buSzPts val="2000"/>
              <a:buChar char="–"/>
              <a:defRPr sz="2000"/>
            </a:lvl2pPr>
            <a:lvl3pPr marL="1371600" lvl="2" indent="-342900" algn="l">
              <a:spcBef>
                <a:spcPts val="1800"/>
              </a:spcBef>
              <a:spcAft>
                <a:spcPts val="0"/>
              </a:spcAft>
              <a:buClr>
                <a:schemeClr val="dk1"/>
              </a:buClr>
              <a:buSzPts val="1800"/>
              <a:buChar char="•"/>
              <a:defRPr sz="1800"/>
            </a:lvl3pPr>
            <a:lvl4pPr marL="1828800" lvl="3" indent="-330200" algn="l">
              <a:spcBef>
                <a:spcPts val="1800"/>
              </a:spcBef>
              <a:spcAft>
                <a:spcPts val="0"/>
              </a:spcAft>
              <a:buClr>
                <a:schemeClr val="dk1"/>
              </a:buClr>
              <a:buSzPts val="1600"/>
              <a:buChar char="–"/>
              <a:defRPr sz="1600"/>
            </a:lvl4pPr>
            <a:lvl5pPr marL="2286000" lvl="4" indent="-330200" algn="l">
              <a:spcBef>
                <a:spcPts val="1800"/>
              </a:spcBef>
              <a:spcAft>
                <a:spcPts val="0"/>
              </a:spcAft>
              <a:buClr>
                <a:schemeClr val="dk1"/>
              </a:buClr>
              <a:buSzPts val="1600"/>
              <a:buChar char="»"/>
              <a:defRPr sz="1600"/>
            </a:lvl5pPr>
            <a:lvl6pPr marL="2743200" lvl="5" indent="-330200" algn="l">
              <a:spcBef>
                <a:spcPts val="18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lvl="0" algn="ctr">
              <a:lnSpc>
                <a:spcPct val="316666"/>
              </a:lnSpc>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0"/>
              </a:spcBef>
              <a:spcAft>
                <a:spcPts val="0"/>
              </a:spcAft>
              <a:buClr>
                <a:schemeClr val="dk1"/>
              </a:buClr>
              <a:buSzPts val="3200"/>
              <a:buChar char="•"/>
              <a:defRPr sz="3200"/>
            </a:lvl1pPr>
            <a:lvl2pPr marL="914400" lvl="1" indent="-406400" algn="l">
              <a:spcBef>
                <a:spcPts val="1800"/>
              </a:spcBef>
              <a:spcAft>
                <a:spcPts val="0"/>
              </a:spcAft>
              <a:buClr>
                <a:schemeClr val="dk1"/>
              </a:buClr>
              <a:buSzPts val="2800"/>
              <a:buChar char="–"/>
              <a:defRPr sz="2800"/>
            </a:lvl2pPr>
            <a:lvl3pPr marL="1371600" lvl="2" indent="-381000" algn="l">
              <a:spcBef>
                <a:spcPts val="1800"/>
              </a:spcBef>
              <a:spcAft>
                <a:spcPts val="0"/>
              </a:spcAft>
              <a:buClr>
                <a:schemeClr val="dk1"/>
              </a:buClr>
              <a:buSzPts val="2400"/>
              <a:buChar char="•"/>
              <a:defRPr sz="2400"/>
            </a:lvl3pPr>
            <a:lvl4pPr marL="1828800" lvl="3" indent="-355600" algn="l">
              <a:spcBef>
                <a:spcPts val="1800"/>
              </a:spcBef>
              <a:spcAft>
                <a:spcPts val="0"/>
              </a:spcAft>
              <a:buClr>
                <a:schemeClr val="dk1"/>
              </a:buClr>
              <a:buSzPts val="2000"/>
              <a:buChar char="–"/>
              <a:defRPr sz="2000"/>
            </a:lvl4pPr>
            <a:lvl5pPr marL="2286000" lvl="4" indent="-355600" algn="l">
              <a:spcBef>
                <a:spcPts val="1800"/>
              </a:spcBef>
              <a:spcAft>
                <a:spcPts val="0"/>
              </a:spcAft>
              <a:buClr>
                <a:schemeClr val="dk1"/>
              </a:buClr>
              <a:buSzPts val="2000"/>
              <a:buChar char="»"/>
              <a:defRPr sz="2000"/>
            </a:lvl5pPr>
            <a:lvl6pPr marL="2743200" lvl="5" indent="-355600" algn="l">
              <a:spcBef>
                <a:spcPts val="18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7" name="Google Shape;3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285000"/>
              </a:lnSpc>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18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1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18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1" name="Google Shape;41;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1400"/>
              <a:buNone/>
              <a:defRPr sz="1400"/>
            </a:lvl1pPr>
            <a:lvl2pPr marL="914400" lvl="1" indent="-228600" algn="l">
              <a:spcBef>
                <a:spcPts val="1800"/>
              </a:spcBef>
              <a:spcAft>
                <a:spcPts val="0"/>
              </a:spcAft>
              <a:buClr>
                <a:schemeClr val="dk1"/>
              </a:buClr>
              <a:buSzPts val="1200"/>
              <a:buNone/>
              <a:defRPr sz="1200"/>
            </a:lvl2pPr>
            <a:lvl3pPr marL="1371600" lvl="2" indent="-228600" algn="l">
              <a:spcBef>
                <a:spcPts val="1800"/>
              </a:spcBef>
              <a:spcAft>
                <a:spcPts val="0"/>
              </a:spcAft>
              <a:buClr>
                <a:schemeClr val="dk1"/>
              </a:buClr>
              <a:buSzPts val="1000"/>
              <a:buNone/>
              <a:defRPr sz="1000"/>
            </a:lvl3pPr>
            <a:lvl4pPr marL="1828800" lvl="3" indent="-228600" algn="l">
              <a:spcBef>
                <a:spcPts val="1800"/>
              </a:spcBef>
              <a:spcAft>
                <a:spcPts val="0"/>
              </a:spcAft>
              <a:buClr>
                <a:schemeClr val="dk1"/>
              </a:buClr>
              <a:buSzPts val="900"/>
              <a:buNone/>
              <a:defRPr sz="900"/>
            </a:lvl4pPr>
            <a:lvl5pPr marL="2286000" lvl="4" indent="-228600" algn="l">
              <a:spcBef>
                <a:spcPts val="1800"/>
              </a:spcBef>
              <a:spcAft>
                <a:spcPts val="0"/>
              </a:spcAft>
              <a:buClr>
                <a:schemeClr val="dk1"/>
              </a:buClr>
              <a:buSzPts val="900"/>
              <a:buNone/>
              <a:defRPr sz="900"/>
            </a:lvl5pPr>
            <a:lvl6pPr marL="2743200" lvl="5" indent="-228600" algn="l">
              <a:spcBef>
                <a:spcPts val="18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86363"/>
              </a:lnSpc>
              <a:spcBef>
                <a:spcPts val="0"/>
              </a:spcBef>
              <a:spcAft>
                <a:spcPts val="0"/>
              </a:spcAft>
              <a:buSzPts val="1400"/>
              <a:buNone/>
              <a:defRPr sz="6600" b="1" i="0" u="none" strike="noStrike" cap="none">
                <a:solidFill>
                  <a:srgbClr val="005CB8"/>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3"/>
          <p:cNvSpPr txBox="1">
            <a:spLocks noGrp="1"/>
          </p:cNvSpPr>
          <p:nvPr>
            <p:ph type="body" idx="1"/>
          </p:nvPr>
        </p:nvSpPr>
        <p:spPr>
          <a:xfrm>
            <a:off x="228600" y="2055038"/>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spcBef>
                <a:spcPts val="18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spcBef>
                <a:spcPts val="18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inancechallenge.unl.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inancechallenge.unl.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inancechallenge.unl.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financechallenge.unl.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hyperlink" Target="https://www.councilforeconed.org/npfc-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investgirls.org/" TargetMode="External"/><Relationship Id="rId4" Type="http://schemas.openxmlformats.org/officeDocument/2006/relationships/hyperlink" Target="mailto:staylor@investgirls.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conchallenge.unl.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econchallenge.unl.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conchallenge.unl.ed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conchallenge.unl.ed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econchallenge.unl.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onchallenge.unl.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conchallenge.unl.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s://econchallenge.unl.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councilforeconed.org/national-economics-challeng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mbrooks@councilforeconed.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hyperlink" Target="https://www.doe.mass.edu/LearningStandard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www.councilforeconed.org/Massachusetts/" TargetMode="External"/><Relationship Id="rId2" Type="http://schemas.openxmlformats.org/officeDocument/2006/relationships/hyperlink" Target="mailto:mbrooks@councilforeconed.org" TargetMode="Externa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hyperlink" Target="https://twitter.com/macouncileconed" TargetMode="External"/><Relationship Id="rId4" Type="http://schemas.openxmlformats.org/officeDocument/2006/relationships/hyperlink" Target="https://www.facebook.com/MACouncilforEconomicEduca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inancechallenge.unl.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financechallenge.unl.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inancechallenge.unl.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inancechallenge.unl.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inancechallenge.unl.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financechallenge.unl.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ctrTitle"/>
          </p:nvPr>
        </p:nvSpPr>
        <p:spPr>
          <a:xfrm>
            <a:off x="685800" y="1066800"/>
            <a:ext cx="7772400" cy="3428999"/>
          </a:xfrm>
          <a:prstGeom prst="rect">
            <a:avLst/>
          </a:prstGeom>
          <a:noFill/>
          <a:ln>
            <a:noFill/>
          </a:ln>
        </p:spPr>
        <p:txBody>
          <a:bodyPr spcFirstLastPara="1" wrap="square" lIns="91425" tIns="45700" rIns="91425" bIns="45700" anchor="ctr" anchorCtr="0">
            <a:normAutofit fontScale="90000"/>
          </a:bodyPr>
          <a:lstStyle/>
          <a:p>
            <a:pPr>
              <a:lnSpc>
                <a:spcPct val="105555"/>
              </a:lnSpc>
            </a:pPr>
            <a:br>
              <a:rPr lang="en-US" sz="5400" dirty="0"/>
            </a:br>
            <a:br>
              <a:rPr lang="en-US" sz="5400" dirty="0"/>
            </a:br>
            <a:r>
              <a:rPr lang="en-US" sz="4000" dirty="0">
                <a:solidFill>
                  <a:schemeClr val="accent3">
                    <a:lumMod val="75000"/>
                  </a:schemeClr>
                </a:solidFill>
              </a:rPr>
              <a:t>The Massachusetts Council Presents: </a:t>
            </a:r>
            <a:r>
              <a:rPr lang="en-US" sz="4000" i="1" dirty="0"/>
              <a:t>How to Prepare Your Students for the State Economics &amp; Personal Finance Challenges </a:t>
            </a:r>
            <a:br>
              <a:rPr lang="en-US" sz="5400" dirty="0"/>
            </a:br>
            <a:br>
              <a:rPr lang="en-US" sz="5400" dirty="0"/>
            </a:br>
            <a:r>
              <a:rPr lang="en-US" sz="1979" dirty="0">
                <a:solidFill>
                  <a:schemeClr val="dk1"/>
                </a:solidFill>
                <a:latin typeface="Calibri"/>
                <a:ea typeface="Calibri"/>
                <a:cs typeface="Calibri"/>
                <a:sym typeface="Calibri"/>
              </a:rPr>
              <a:t>Presented by Dr. Margaret Brooks</a:t>
            </a:r>
            <a:br>
              <a:rPr lang="en-US" sz="1440" dirty="0"/>
            </a:br>
            <a:r>
              <a:rPr lang="en-US" sz="1979" dirty="0">
                <a:solidFill>
                  <a:schemeClr val="dk1"/>
                </a:solidFill>
                <a:latin typeface="Calibri"/>
                <a:ea typeface="Calibri"/>
                <a:cs typeface="Calibri"/>
                <a:sym typeface="Calibri"/>
              </a:rPr>
              <a:t>March 15, 2021 </a:t>
            </a:r>
            <a:br>
              <a:rPr lang="en-US" sz="1440" dirty="0">
                <a:solidFill>
                  <a:schemeClr val="dk1"/>
                </a:solidFill>
                <a:latin typeface="Calibri"/>
                <a:ea typeface="Calibri"/>
                <a:cs typeface="Calibri"/>
                <a:sym typeface="Calibri"/>
              </a:rPr>
            </a:br>
            <a:r>
              <a:rPr lang="en-US" sz="1979" dirty="0">
                <a:solidFill>
                  <a:schemeClr val="dk1"/>
                </a:solidFill>
                <a:latin typeface="Calibri"/>
                <a:ea typeface="Calibri"/>
                <a:cs typeface="Calibri"/>
                <a:sym typeface="Calibri"/>
              </a:rPr>
              <a:t>mbrooks@councilforeconed.org</a:t>
            </a:r>
            <a:endParaRPr sz="1979"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69848"/>
            <a:ext cx="7610764"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3200" dirty="0"/>
              <a:t>Format and Rules, cont’d:</a:t>
            </a:r>
            <a:br>
              <a:rPr lang="en-US" sz="3200" dirty="0"/>
            </a:br>
            <a:r>
              <a:rPr lang="en-US" sz="3200" dirty="0"/>
              <a:t> 2021 MA </a:t>
            </a:r>
            <a:r>
              <a:rPr lang="en-US" sz="3200" dirty="0">
                <a:solidFill>
                  <a:schemeClr val="accent3">
                    <a:lumMod val="75000"/>
                  </a:schemeClr>
                </a:solidFill>
              </a:rPr>
              <a:t>Personal Finance </a:t>
            </a:r>
            <a:r>
              <a:rPr lang="en-US" sz="3200" dirty="0"/>
              <a:t>Challenge</a:t>
            </a:r>
            <a:endParaRPr sz="3200" b="1" dirty="0"/>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50800" indent="0">
              <a:buNone/>
            </a:pPr>
            <a:r>
              <a:rPr lang="en-US" dirty="0"/>
              <a:t>Scoring: the </a:t>
            </a:r>
            <a:r>
              <a:rPr lang="en-US" dirty="0">
                <a:solidFill>
                  <a:schemeClr val="accent3">
                    <a:lumMod val="75000"/>
                  </a:schemeClr>
                </a:solidFill>
              </a:rPr>
              <a:t>sum of the three highest individual scores </a:t>
            </a:r>
            <a:r>
              <a:rPr lang="en-US" dirty="0"/>
              <a:t>on each team make up the team score. Scoring on individual tests are as follows:</a:t>
            </a:r>
          </a:p>
          <a:p>
            <a:pPr lvl="1">
              <a:buFont typeface="Wingdings" panose="05000000000000000000" pitchFamily="2" charset="2"/>
              <a:buChar char="v"/>
            </a:pPr>
            <a:r>
              <a:rPr lang="en-US" dirty="0">
                <a:solidFill>
                  <a:schemeClr val="accent3">
                    <a:lumMod val="75000"/>
                  </a:schemeClr>
                </a:solidFill>
              </a:rPr>
              <a:t>+10 points </a:t>
            </a:r>
            <a:r>
              <a:rPr lang="en-US" dirty="0"/>
              <a:t>for each correct answer</a:t>
            </a:r>
          </a:p>
          <a:p>
            <a:pPr lvl="1">
              <a:buFont typeface="Wingdings" panose="05000000000000000000" pitchFamily="2" charset="2"/>
              <a:buChar char="v"/>
            </a:pPr>
            <a:r>
              <a:rPr lang="en-US" dirty="0">
                <a:solidFill>
                  <a:schemeClr val="accent3">
                    <a:lumMod val="75000"/>
                  </a:schemeClr>
                </a:solidFill>
              </a:rPr>
              <a:t>0 points </a:t>
            </a:r>
            <a:r>
              <a:rPr lang="en-US" dirty="0"/>
              <a:t>for each incorrect answer</a:t>
            </a:r>
          </a:p>
          <a:p>
            <a:pPr lvl="1">
              <a:buFont typeface="Wingdings" panose="05000000000000000000" pitchFamily="2" charset="2"/>
              <a:buChar char="v"/>
            </a:pPr>
            <a:r>
              <a:rPr lang="en-US" dirty="0">
                <a:solidFill>
                  <a:schemeClr val="accent3">
                    <a:lumMod val="75000"/>
                  </a:schemeClr>
                </a:solidFill>
              </a:rPr>
              <a:t>0 points </a:t>
            </a:r>
            <a:r>
              <a:rPr lang="en-US" dirty="0"/>
              <a:t>for each unanswered question</a:t>
            </a:r>
          </a:p>
          <a:p>
            <a:endParaRPr lang="en-US" sz="2400" dirty="0"/>
          </a:p>
          <a:p>
            <a:endParaRPr lang="en-US" sz="2400" dirty="0"/>
          </a:p>
          <a:p>
            <a:pPr marL="0" lvl="0" indent="0" algn="l" rtl="0">
              <a:spcBef>
                <a:spcPts val="1800"/>
              </a:spcBef>
              <a:spcAft>
                <a:spcPts val="0"/>
              </a:spcAft>
              <a:buClr>
                <a:schemeClr val="dk1"/>
              </a:buClr>
              <a:buSzPts val="2750"/>
              <a:buNone/>
            </a:pPr>
            <a:endParaRPr sz="2750" dirty="0"/>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https://financechallenge.unl.edu</a:t>
            </a:r>
            <a:endParaRPr lang="en-US" sz="2400" dirty="0"/>
          </a:p>
        </p:txBody>
      </p:sp>
    </p:spTree>
    <p:extLst>
      <p:ext uri="{BB962C8B-B14F-4D97-AF65-F5344CB8AC3E}">
        <p14:creationId xmlns:p14="http://schemas.microsoft.com/office/powerpoint/2010/main" val="395733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69848"/>
            <a:ext cx="7610764"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3200" dirty="0"/>
              <a:t>Format and Rules, cont’d:</a:t>
            </a:r>
            <a:br>
              <a:rPr lang="en-US" sz="3200" dirty="0"/>
            </a:br>
            <a:r>
              <a:rPr lang="en-US" sz="3200" dirty="0"/>
              <a:t> 2021 MA </a:t>
            </a:r>
            <a:r>
              <a:rPr lang="en-US" sz="3200" dirty="0">
                <a:solidFill>
                  <a:schemeClr val="accent3">
                    <a:lumMod val="75000"/>
                  </a:schemeClr>
                </a:solidFill>
              </a:rPr>
              <a:t>Personal Finance </a:t>
            </a:r>
            <a:r>
              <a:rPr lang="en-US" sz="3200" dirty="0"/>
              <a:t>Challenge</a:t>
            </a:r>
            <a:endParaRPr sz="3200" b="1" dirty="0"/>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r>
              <a:rPr lang="en-US" dirty="0"/>
              <a:t>After students have completed their individual online tests through the UNL platform, their teachers can log back in to obtain individual student scores and team scores. </a:t>
            </a:r>
          </a:p>
          <a:p>
            <a:endParaRPr lang="en-US" dirty="0"/>
          </a:p>
          <a:p>
            <a:r>
              <a:rPr lang="en-US" dirty="0"/>
              <a:t>Each team’s score will be calculated after all team members have individually taken the exam. This may happen at totally different times during the testing period.</a:t>
            </a:r>
          </a:p>
          <a:p>
            <a:pPr marL="50800" indent="0">
              <a:buNone/>
            </a:pPr>
            <a:endParaRPr lang="en-US" sz="2400" dirty="0"/>
          </a:p>
          <a:p>
            <a:endParaRPr lang="en-US" sz="2400" dirty="0"/>
          </a:p>
          <a:p>
            <a:pPr marL="0" lvl="0" indent="0" algn="l" rtl="0">
              <a:spcBef>
                <a:spcPts val="1800"/>
              </a:spcBef>
              <a:spcAft>
                <a:spcPts val="0"/>
              </a:spcAft>
              <a:buClr>
                <a:schemeClr val="dk1"/>
              </a:buClr>
              <a:buSzPts val="2750"/>
              <a:buNone/>
            </a:pPr>
            <a:endParaRPr sz="2750" dirty="0"/>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https://financechallenge.unl.edu</a:t>
            </a:r>
            <a:endParaRPr lang="en-US" sz="2400" dirty="0"/>
          </a:p>
        </p:txBody>
      </p:sp>
    </p:spTree>
    <p:extLst>
      <p:ext uri="{BB962C8B-B14F-4D97-AF65-F5344CB8AC3E}">
        <p14:creationId xmlns:p14="http://schemas.microsoft.com/office/powerpoint/2010/main" val="293418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69848"/>
            <a:ext cx="7610764"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3200" dirty="0"/>
              <a:t>Format and Rules, cont’d: </a:t>
            </a:r>
            <a:br>
              <a:rPr lang="en-US" sz="3200" dirty="0"/>
            </a:br>
            <a:r>
              <a:rPr lang="en-US" sz="3200" dirty="0"/>
              <a:t>2021 MA </a:t>
            </a:r>
            <a:r>
              <a:rPr lang="en-US" sz="3200" dirty="0">
                <a:solidFill>
                  <a:schemeClr val="accent3">
                    <a:lumMod val="75000"/>
                  </a:schemeClr>
                </a:solidFill>
              </a:rPr>
              <a:t>Personal Finance </a:t>
            </a:r>
            <a:r>
              <a:rPr lang="en-US" sz="3200" dirty="0"/>
              <a:t>Challenge</a:t>
            </a:r>
            <a:endParaRPr sz="3200" b="1" dirty="0"/>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50800" indent="0">
              <a:buNone/>
            </a:pPr>
            <a:r>
              <a:rPr lang="en-US" dirty="0"/>
              <a:t>Topics covered on the Personal Finance Challenge online exam include:</a:t>
            </a:r>
          </a:p>
          <a:p>
            <a:pPr lvl="1">
              <a:buFont typeface="Wingdings" panose="05000000000000000000" pitchFamily="2" charset="2"/>
              <a:buChar char="Ø"/>
            </a:pPr>
            <a:r>
              <a:rPr lang="en-US" dirty="0">
                <a:solidFill>
                  <a:schemeClr val="accent3">
                    <a:lumMod val="75000"/>
                  </a:schemeClr>
                </a:solidFill>
              </a:rPr>
              <a:t>Income and Money Management</a:t>
            </a:r>
          </a:p>
          <a:p>
            <a:pPr lvl="1">
              <a:buFont typeface="Wingdings" panose="05000000000000000000" pitchFamily="2" charset="2"/>
              <a:buChar char="Ø"/>
            </a:pPr>
            <a:r>
              <a:rPr lang="en-US" dirty="0">
                <a:solidFill>
                  <a:schemeClr val="accent3">
                    <a:lumMod val="75000"/>
                  </a:schemeClr>
                </a:solidFill>
              </a:rPr>
              <a:t>Spending and Credit</a:t>
            </a:r>
          </a:p>
          <a:p>
            <a:pPr lvl="1">
              <a:buFont typeface="Wingdings" panose="05000000000000000000" pitchFamily="2" charset="2"/>
              <a:buChar char="Ø"/>
            </a:pPr>
            <a:r>
              <a:rPr lang="en-US" dirty="0">
                <a:solidFill>
                  <a:schemeClr val="accent3">
                    <a:lumMod val="75000"/>
                  </a:schemeClr>
                </a:solidFill>
              </a:rPr>
              <a:t>Saving and Investing</a:t>
            </a:r>
          </a:p>
          <a:p>
            <a:pPr marL="50800" indent="0">
              <a:buNone/>
            </a:pPr>
            <a:endParaRPr lang="en-US" sz="2400" dirty="0"/>
          </a:p>
          <a:p>
            <a:endParaRPr lang="en-US" sz="2400" dirty="0"/>
          </a:p>
          <a:p>
            <a:pPr marL="0" lvl="0" indent="0" algn="l" rtl="0">
              <a:spcBef>
                <a:spcPts val="1800"/>
              </a:spcBef>
              <a:spcAft>
                <a:spcPts val="0"/>
              </a:spcAft>
              <a:buClr>
                <a:schemeClr val="dk1"/>
              </a:buClr>
              <a:buSzPts val="2750"/>
              <a:buNone/>
            </a:pPr>
            <a:endParaRPr sz="2750" dirty="0"/>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https://financechallenge.unl.edu</a:t>
            </a:r>
            <a:endParaRPr lang="en-US" sz="2400" dirty="0"/>
          </a:p>
        </p:txBody>
      </p:sp>
    </p:spTree>
    <p:extLst>
      <p:ext uri="{BB962C8B-B14F-4D97-AF65-F5344CB8AC3E}">
        <p14:creationId xmlns:p14="http://schemas.microsoft.com/office/powerpoint/2010/main" val="415675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69848"/>
            <a:ext cx="7610764"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3200" dirty="0"/>
              <a:t>2021 MA </a:t>
            </a:r>
            <a:r>
              <a:rPr lang="en-US" sz="3200" dirty="0">
                <a:solidFill>
                  <a:schemeClr val="accent3">
                    <a:lumMod val="75000"/>
                  </a:schemeClr>
                </a:solidFill>
              </a:rPr>
              <a:t>Personal Finance </a:t>
            </a:r>
            <a:r>
              <a:rPr lang="en-US" sz="3200" dirty="0"/>
              <a:t>Challenge Practice Test Available</a:t>
            </a:r>
            <a:endParaRPr sz="3200" b="1" dirty="0"/>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50800" indent="0">
              <a:buNone/>
            </a:pPr>
            <a:endParaRPr lang="en-US" sz="2400" dirty="0"/>
          </a:p>
          <a:p>
            <a:endParaRPr lang="en-US" sz="2400" dirty="0"/>
          </a:p>
          <a:p>
            <a:pPr marL="0" lvl="0" indent="0" algn="l" rtl="0">
              <a:spcBef>
                <a:spcPts val="1800"/>
              </a:spcBef>
              <a:spcAft>
                <a:spcPts val="0"/>
              </a:spcAft>
              <a:buClr>
                <a:schemeClr val="dk1"/>
              </a:buClr>
              <a:buSzPts val="2750"/>
              <a:buNone/>
            </a:pPr>
            <a:endParaRPr sz="2750" dirty="0"/>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https://financechallenge.unl.edu</a:t>
            </a:r>
            <a:endParaRPr lang="en-US" sz="2400" dirty="0"/>
          </a:p>
        </p:txBody>
      </p:sp>
      <p:pic>
        <p:nvPicPr>
          <p:cNvPr id="4" name="Picture 3" descr="Graphical user interface, text, application, website&#10;&#10;Description automatically generated">
            <a:extLst>
              <a:ext uri="{FF2B5EF4-FFF2-40B4-BE49-F238E27FC236}">
                <a16:creationId xmlns:a16="http://schemas.microsoft.com/office/drawing/2014/main" id="{F4EF8F57-2B60-4AAE-8FAF-A86826C94A4B}"/>
              </a:ext>
            </a:extLst>
          </p:cNvPr>
          <p:cNvPicPr>
            <a:picLocks noChangeAspect="1"/>
          </p:cNvPicPr>
          <p:nvPr/>
        </p:nvPicPr>
        <p:blipFill>
          <a:blip r:embed="rId4"/>
          <a:stretch>
            <a:fillRect/>
          </a:stretch>
        </p:blipFill>
        <p:spPr>
          <a:xfrm>
            <a:off x="291380" y="2212848"/>
            <a:ext cx="8473919" cy="4015830"/>
          </a:xfrm>
          <a:prstGeom prst="rect">
            <a:avLst/>
          </a:prstGeom>
        </p:spPr>
      </p:pic>
    </p:spTree>
    <p:extLst>
      <p:ext uri="{BB962C8B-B14F-4D97-AF65-F5344CB8AC3E}">
        <p14:creationId xmlns:p14="http://schemas.microsoft.com/office/powerpoint/2010/main" val="312013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6"/>
          <p:cNvSpPr txBox="1">
            <a:spLocks noGrp="1"/>
          </p:cNvSpPr>
          <p:nvPr>
            <p:ph type="body" idx="4294967295"/>
          </p:nvPr>
        </p:nvSpPr>
        <p:spPr>
          <a:xfrm>
            <a:off x="5221256" y="1653309"/>
            <a:ext cx="3765725" cy="4003963"/>
          </a:xfrm>
          <a:prstGeom prst="rect">
            <a:avLst/>
          </a:prstGeom>
          <a:noFill/>
          <a:ln>
            <a:noFill/>
          </a:ln>
        </p:spPr>
        <p:txBody>
          <a:bodyPr spcFirstLastPara="1" wrap="square" lIns="91425" tIns="45700" rIns="91425" bIns="45700" anchor="t" anchorCtr="0">
            <a:noAutofit/>
          </a:bodyPr>
          <a:lstStyle/>
          <a:p>
            <a:pPr marL="50800" indent="0" algn="ctr">
              <a:buNone/>
            </a:pPr>
            <a:r>
              <a:rPr lang="en-US" sz="2100" b="1" dirty="0">
                <a:solidFill>
                  <a:srgbClr val="0070C0"/>
                </a:solidFill>
              </a:rPr>
              <a:t>National Personal Finance Challenge </a:t>
            </a:r>
            <a:r>
              <a:rPr lang="en-US" sz="2100" dirty="0">
                <a:hlinkClick r:id="rId3"/>
              </a:rPr>
              <a:t>Link</a:t>
            </a:r>
            <a:endParaRPr lang="en-US" sz="2100" dirty="0"/>
          </a:p>
          <a:p>
            <a:pPr lvl="1"/>
            <a:r>
              <a:rPr lang="en-US" sz="1800" dirty="0">
                <a:solidFill>
                  <a:schemeClr val="accent3">
                    <a:lumMod val="75000"/>
                  </a:schemeClr>
                </a:solidFill>
              </a:rPr>
              <a:t>Online Semi-Finals: </a:t>
            </a:r>
          </a:p>
          <a:p>
            <a:pPr marL="508000" lvl="1" indent="0">
              <a:buNone/>
            </a:pPr>
            <a:r>
              <a:rPr lang="en-US" sz="1800" dirty="0"/>
              <a:t>	May 6 – May 26, 2021</a:t>
            </a:r>
          </a:p>
          <a:p>
            <a:pPr lvl="1"/>
            <a:r>
              <a:rPr lang="en-US" sz="1800" dirty="0">
                <a:solidFill>
                  <a:schemeClr val="accent3">
                    <a:lumMod val="75000"/>
                  </a:schemeClr>
                </a:solidFill>
              </a:rPr>
              <a:t>Advancing teams announced: </a:t>
            </a:r>
          </a:p>
          <a:p>
            <a:pPr marL="965200" lvl="2" indent="0">
              <a:buNone/>
            </a:pPr>
            <a:r>
              <a:rPr lang="en-US" sz="1800" dirty="0"/>
              <a:t>May 28, 2021</a:t>
            </a:r>
          </a:p>
          <a:p>
            <a:pPr lvl="1"/>
            <a:r>
              <a:rPr lang="en-US" sz="1800" dirty="0">
                <a:solidFill>
                  <a:schemeClr val="accent3">
                    <a:lumMod val="75000"/>
                  </a:schemeClr>
                </a:solidFill>
                <a:ea typeface="ＭＳ Ｐゴシック"/>
              </a:rPr>
              <a:t>Virtual Finals: </a:t>
            </a:r>
          </a:p>
          <a:p>
            <a:pPr marL="965200" lvl="2" indent="0">
              <a:buNone/>
            </a:pPr>
            <a:r>
              <a:rPr lang="en-US" sz="1800" dirty="0">
                <a:ea typeface="ＭＳ Ｐゴシック"/>
              </a:rPr>
              <a:t>June 3, 2021</a:t>
            </a:r>
          </a:p>
          <a:p>
            <a:pPr marL="0" lvl="0" indent="0" algn="l" rtl="0">
              <a:spcBef>
                <a:spcPts val="1800"/>
              </a:spcBef>
              <a:spcAft>
                <a:spcPts val="0"/>
              </a:spcAft>
              <a:buClr>
                <a:schemeClr val="dk1"/>
              </a:buClr>
              <a:buSzPts val="2750"/>
              <a:buNone/>
            </a:pPr>
            <a:endParaRPr sz="2750" dirty="0"/>
          </a:p>
        </p:txBody>
      </p:sp>
      <p:sp>
        <p:nvSpPr>
          <p:cNvPr id="3" name="Rectangle 2">
            <a:extLst>
              <a:ext uri="{FF2B5EF4-FFF2-40B4-BE49-F238E27FC236}">
                <a16:creationId xmlns:a16="http://schemas.microsoft.com/office/drawing/2014/main" id="{8B025FF2-9AC2-4479-B388-C7B1C2DA861E}"/>
              </a:ext>
            </a:extLst>
          </p:cNvPr>
          <p:cNvSpPr/>
          <p:nvPr/>
        </p:nvSpPr>
        <p:spPr>
          <a:xfrm>
            <a:off x="2156573" y="0"/>
            <a:ext cx="4830853" cy="1077218"/>
          </a:xfrm>
          <a:prstGeom prst="rect">
            <a:avLst/>
          </a:prstGeom>
        </p:spPr>
        <p:txBody>
          <a:bodyPr wrap="square">
            <a:spAutoFit/>
          </a:bodyPr>
          <a:lstStyle/>
          <a:p>
            <a:pPr algn="ctr"/>
            <a:r>
              <a:rPr lang="en-US" sz="3200" b="1" dirty="0">
                <a:solidFill>
                  <a:srgbClr val="0070C0"/>
                </a:solidFill>
                <a:latin typeface="Calibri" panose="020F0502020204030204" pitchFamily="34" charset="0"/>
                <a:cs typeface="Calibri" panose="020F0502020204030204" pitchFamily="34" charset="0"/>
              </a:rPr>
              <a:t>Student Competition </a:t>
            </a:r>
          </a:p>
          <a:p>
            <a:pPr algn="ctr"/>
            <a:r>
              <a:rPr lang="en-US" sz="3200" b="1" dirty="0">
                <a:solidFill>
                  <a:srgbClr val="0070C0"/>
                </a:solidFill>
                <a:latin typeface="Calibri" panose="020F0502020204030204" pitchFamily="34" charset="0"/>
                <a:cs typeface="Calibri" panose="020F0502020204030204" pitchFamily="34" charset="0"/>
              </a:rPr>
              <a:t>National Timelines</a:t>
            </a:r>
          </a:p>
        </p:txBody>
      </p:sp>
      <p:pic>
        <p:nvPicPr>
          <p:cNvPr id="9" name="Picture 8">
            <a:extLst>
              <a:ext uri="{FF2B5EF4-FFF2-40B4-BE49-F238E27FC236}">
                <a16:creationId xmlns:a16="http://schemas.microsoft.com/office/drawing/2014/main" id="{3EEE36E1-3F99-43FF-B932-CA694D3A5D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02" y="1410364"/>
            <a:ext cx="4830854" cy="4489852"/>
          </a:xfrm>
          <a:prstGeom prst="rect">
            <a:avLst/>
          </a:prstGeom>
        </p:spPr>
      </p:pic>
    </p:spTree>
    <p:extLst>
      <p:ext uri="{BB962C8B-B14F-4D97-AF65-F5344CB8AC3E}">
        <p14:creationId xmlns:p14="http://schemas.microsoft.com/office/powerpoint/2010/main" val="143387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AE1832C5-BF07-438E-96B5-60030A59A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14" y="1311564"/>
            <a:ext cx="5670729" cy="4835236"/>
          </a:xfrm>
          <a:prstGeom prst="rect">
            <a:avLst/>
          </a:prstGeom>
        </p:spPr>
      </p:pic>
      <p:sp>
        <p:nvSpPr>
          <p:cNvPr id="4" name="TextBox 3">
            <a:extLst>
              <a:ext uri="{FF2B5EF4-FFF2-40B4-BE49-F238E27FC236}">
                <a16:creationId xmlns:a16="http://schemas.microsoft.com/office/drawing/2014/main" id="{7C051E12-5B86-429A-8CDD-7DE02BF94098}"/>
              </a:ext>
            </a:extLst>
          </p:cNvPr>
          <p:cNvSpPr txBox="1"/>
          <p:nvPr/>
        </p:nvSpPr>
        <p:spPr>
          <a:xfrm>
            <a:off x="356257" y="1108364"/>
            <a:ext cx="2516252" cy="5478423"/>
          </a:xfrm>
          <a:prstGeom prst="rect">
            <a:avLst/>
          </a:prstGeom>
          <a:noFill/>
        </p:spPr>
        <p:txBody>
          <a:bodyPr wrap="square" rtlCol="0">
            <a:spAutoFit/>
          </a:bodyPr>
          <a:lstStyle/>
          <a:p>
            <a:pPr marL="0" indent="0" algn="just">
              <a:buNone/>
            </a:pPr>
            <a:r>
              <a:rPr lang="en-US" sz="1600" dirty="0"/>
              <a:t>Invest in Girls Inc., a program of Council for Economic Education, is seeking to promote the participation of </a:t>
            </a:r>
          </a:p>
          <a:p>
            <a:pPr marL="0" indent="0" algn="just">
              <a:buNone/>
            </a:pPr>
            <a:r>
              <a:rPr lang="en-US" sz="1600" dirty="0"/>
              <a:t>girls in the 2021 Personal Finance Challenge, especially the </a:t>
            </a:r>
            <a:r>
              <a:rPr lang="en-US" sz="1600" b="1" dirty="0"/>
              <a:t>formation of all-girls teams.</a:t>
            </a:r>
          </a:p>
          <a:p>
            <a:pPr marL="0" indent="0">
              <a:buNone/>
            </a:pPr>
            <a:endParaRPr lang="en-US" sz="1600" dirty="0"/>
          </a:p>
          <a:p>
            <a:pPr marL="0" indent="0">
              <a:buNone/>
            </a:pPr>
            <a:r>
              <a:rPr lang="en-US" sz="1600" dirty="0"/>
              <a:t>Teachers who are interested in supporting their students’ participation in this program are encouraged to contact </a:t>
            </a:r>
            <a:r>
              <a:rPr lang="en-US" sz="1600" dirty="0">
                <a:solidFill>
                  <a:schemeClr val="accent3">
                    <a:lumMod val="75000"/>
                  </a:schemeClr>
                </a:solidFill>
              </a:rPr>
              <a:t>Shannan Taylor, Manager,</a:t>
            </a:r>
            <a:r>
              <a:rPr lang="en-US" sz="1600" dirty="0"/>
              <a:t> Mid Atlantic and New England Programs, Invest In Girls Inc. at </a:t>
            </a:r>
            <a:r>
              <a:rPr lang="en-US" sz="1600" dirty="0">
                <a:hlinkClick r:id="rId4"/>
              </a:rPr>
              <a:t>staylor@investgirls.org</a:t>
            </a:r>
            <a:endParaRPr lang="en-US" sz="1600" dirty="0"/>
          </a:p>
          <a:p>
            <a:endParaRPr lang="en-US" dirty="0"/>
          </a:p>
        </p:txBody>
      </p:sp>
      <p:sp>
        <p:nvSpPr>
          <p:cNvPr id="5" name="TextBox 4">
            <a:extLst>
              <a:ext uri="{FF2B5EF4-FFF2-40B4-BE49-F238E27FC236}">
                <a16:creationId xmlns:a16="http://schemas.microsoft.com/office/drawing/2014/main" id="{218F8BC2-D708-436F-8685-6B9BF92394E2}"/>
              </a:ext>
            </a:extLst>
          </p:cNvPr>
          <p:cNvSpPr txBox="1"/>
          <p:nvPr/>
        </p:nvSpPr>
        <p:spPr>
          <a:xfrm>
            <a:off x="2373745" y="271213"/>
            <a:ext cx="4627419" cy="830997"/>
          </a:xfrm>
          <a:prstGeom prst="rect">
            <a:avLst/>
          </a:prstGeom>
          <a:noFill/>
        </p:spPr>
        <p:txBody>
          <a:bodyPr wrap="square" rtlCol="0">
            <a:spAutoFit/>
          </a:bodyPr>
          <a:lstStyle/>
          <a:p>
            <a:pPr algn="ctr"/>
            <a:r>
              <a:rPr lang="en-US" sz="2800" b="1" i="1" dirty="0">
                <a:solidFill>
                  <a:srgbClr val="0070C0"/>
                </a:solidFill>
                <a:latin typeface="Calibri" panose="020F0502020204030204" pitchFamily="34" charset="0"/>
                <a:cs typeface="Calibri" panose="020F0502020204030204" pitchFamily="34" charset="0"/>
              </a:rPr>
              <a:t>Invest in Girls </a:t>
            </a:r>
          </a:p>
          <a:p>
            <a:pPr algn="ctr"/>
            <a:r>
              <a:rPr lang="en-US" sz="2000" dirty="0">
                <a:hlinkClick r:id="rId5"/>
              </a:rPr>
              <a:t>http://www.investgirls.org</a:t>
            </a:r>
            <a:endParaRPr lang="en-US" sz="2000" dirty="0"/>
          </a:p>
        </p:txBody>
      </p:sp>
    </p:spTree>
    <p:extLst>
      <p:ext uri="{BB962C8B-B14F-4D97-AF65-F5344CB8AC3E}">
        <p14:creationId xmlns:p14="http://schemas.microsoft.com/office/powerpoint/2010/main" val="45945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4800" dirty="0"/>
              <a:t>2021 MA Economics Challenge </a:t>
            </a:r>
            <a:endParaRPr sz="4800" b="1" dirty="0"/>
          </a:p>
        </p:txBody>
      </p:sp>
      <p:sp>
        <p:nvSpPr>
          <p:cNvPr id="3" name="Rectangle 2">
            <a:extLst>
              <a:ext uri="{FF2B5EF4-FFF2-40B4-BE49-F238E27FC236}">
                <a16:creationId xmlns:a16="http://schemas.microsoft.com/office/drawing/2014/main" id="{D854E8F0-BF63-435C-84CC-302E2BFF20FD}"/>
              </a:ext>
            </a:extLst>
          </p:cNvPr>
          <p:cNvSpPr/>
          <p:nvPr/>
        </p:nvSpPr>
        <p:spPr>
          <a:xfrm>
            <a:off x="2126866" y="304800"/>
            <a:ext cx="5068261" cy="830997"/>
          </a:xfrm>
          <a:prstGeom prst="rect">
            <a:avLst/>
          </a:prstGeom>
        </p:spPr>
        <p:txBody>
          <a:bodyPr wrap="square">
            <a:spAutoFit/>
          </a:bodyPr>
          <a:lstStyle/>
          <a:p>
            <a:pPr algn="ctr"/>
            <a:r>
              <a:rPr lang="en-US" sz="2400" dirty="0">
                <a:hlinkClick r:id="rId3"/>
              </a:rPr>
              <a:t>https://econchallenge.unl.edu</a:t>
            </a:r>
            <a:endParaRPr lang="en-US" sz="2400" dirty="0"/>
          </a:p>
          <a:p>
            <a:pPr algn="ctr"/>
            <a:endParaRPr lang="en-US" sz="2400" dirty="0"/>
          </a:p>
        </p:txBody>
      </p:sp>
      <p:pic>
        <p:nvPicPr>
          <p:cNvPr id="7" name="Picture 6" descr="Map&#10;&#10;Description automatically generated">
            <a:extLst>
              <a:ext uri="{FF2B5EF4-FFF2-40B4-BE49-F238E27FC236}">
                <a16:creationId xmlns:a16="http://schemas.microsoft.com/office/drawing/2014/main" id="{9ACB6213-07D2-4F87-A77B-583DD63F2E49}"/>
              </a:ext>
            </a:extLst>
          </p:cNvPr>
          <p:cNvPicPr>
            <a:picLocks noChangeAspect="1"/>
          </p:cNvPicPr>
          <p:nvPr/>
        </p:nvPicPr>
        <p:blipFill rotWithShape="1">
          <a:blip r:embed="rId4">
            <a:extLst>
              <a:ext uri="{28A0092B-C50C-407E-A947-70E740481C1C}">
                <a14:useLocalDpi xmlns:a14="http://schemas.microsoft.com/office/drawing/2010/main" val="0"/>
              </a:ext>
            </a:extLst>
          </a:blip>
          <a:srcRect t="12447" r="-2"/>
          <a:stretch/>
        </p:blipFill>
        <p:spPr>
          <a:xfrm>
            <a:off x="1656971" y="1955402"/>
            <a:ext cx="5830058" cy="4597799"/>
          </a:xfrm>
          <a:prstGeom prst="rect">
            <a:avLst/>
          </a:prstGeom>
        </p:spPr>
      </p:pic>
    </p:spTree>
    <p:extLst>
      <p:ext uri="{BB962C8B-B14F-4D97-AF65-F5344CB8AC3E}">
        <p14:creationId xmlns:p14="http://schemas.microsoft.com/office/powerpoint/2010/main" val="428095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4400" dirty="0"/>
              <a:t>3 Divisions - </a:t>
            </a:r>
            <a:r>
              <a:rPr lang="en-US" sz="4400" dirty="0">
                <a:solidFill>
                  <a:schemeClr val="accent3">
                    <a:lumMod val="75000"/>
                  </a:schemeClr>
                </a:solidFill>
              </a:rPr>
              <a:t>EconChallenge </a:t>
            </a:r>
            <a:endParaRPr sz="4400" b="1" dirty="0">
              <a:solidFill>
                <a:schemeClr val="accent3">
                  <a:lumMod val="75000"/>
                </a:schemeClr>
              </a:solidFill>
            </a:endParaRPr>
          </a:p>
        </p:txBody>
      </p:sp>
      <p:sp>
        <p:nvSpPr>
          <p:cNvPr id="88" name="Google Shape;88;p6"/>
          <p:cNvSpPr txBox="1">
            <a:spLocks noGrp="1"/>
          </p:cNvSpPr>
          <p:nvPr>
            <p:ph type="body" idx="4294967295"/>
          </p:nvPr>
        </p:nvSpPr>
        <p:spPr>
          <a:xfrm>
            <a:off x="457200" y="2032000"/>
            <a:ext cx="8229599" cy="4521201"/>
          </a:xfrm>
          <a:prstGeom prst="rect">
            <a:avLst/>
          </a:prstGeom>
          <a:noFill/>
          <a:ln>
            <a:noFill/>
          </a:ln>
        </p:spPr>
        <p:txBody>
          <a:bodyPr spcFirstLastPara="1" wrap="square" lIns="91425" tIns="45700" rIns="91425" bIns="45700" anchor="t" anchorCtr="0">
            <a:noAutofit/>
          </a:bodyPr>
          <a:lstStyle/>
          <a:p>
            <a:pPr algn="just">
              <a:buFont typeface="Wingdings" panose="05000000000000000000" pitchFamily="2" charset="2"/>
              <a:buChar char="ü"/>
            </a:pPr>
            <a:r>
              <a:rPr lang="en-US" sz="2000" b="1" dirty="0"/>
              <a:t>The "Adam Smith" Division</a:t>
            </a:r>
            <a:r>
              <a:rPr lang="en-US" sz="2000" dirty="0"/>
              <a:t> is restricted </a:t>
            </a:r>
            <a:r>
              <a:rPr lang="en-US" sz="2000" dirty="0">
                <a:solidFill>
                  <a:schemeClr val="accent3">
                    <a:lumMod val="75000"/>
                  </a:schemeClr>
                </a:solidFill>
              </a:rPr>
              <a:t>to students enrolled in any 2- semester econ macro and micro course sequence or any course labeled as AP, IB, honors, or differentiated</a:t>
            </a:r>
            <a:r>
              <a:rPr lang="en-US" sz="2000" dirty="0"/>
              <a:t>. Additionally, if students who previously participated in the David Ricardo Division must register for Adam Smith in this year's competition</a:t>
            </a:r>
          </a:p>
          <a:p>
            <a:pPr algn="just">
              <a:buFont typeface="Wingdings" panose="05000000000000000000" pitchFamily="2" charset="2"/>
              <a:buChar char="ü"/>
            </a:pPr>
            <a:endParaRPr lang="en-US" sz="2000" dirty="0"/>
          </a:p>
          <a:p>
            <a:pPr algn="just">
              <a:buFont typeface="Wingdings" panose="05000000000000000000" pitchFamily="2" charset="2"/>
              <a:buChar char="ü"/>
            </a:pPr>
            <a:r>
              <a:rPr lang="en-US" sz="2000" b="1" dirty="0"/>
              <a:t>The "David Ricardo</a:t>
            </a:r>
            <a:r>
              <a:rPr lang="en-US" sz="2000" dirty="0"/>
              <a:t>" Division is restricted to </a:t>
            </a:r>
            <a:r>
              <a:rPr lang="en-US" sz="2000" dirty="0">
                <a:solidFill>
                  <a:schemeClr val="accent3">
                    <a:lumMod val="75000"/>
                  </a:schemeClr>
                </a:solidFill>
              </a:rPr>
              <a:t>students enrolled in one-semester or less </a:t>
            </a:r>
            <a:r>
              <a:rPr lang="en-US" sz="2000" dirty="0"/>
              <a:t>high school course not labeled as AP, IB, honors, differentiated, or college level</a:t>
            </a:r>
          </a:p>
          <a:p>
            <a:pPr algn="just">
              <a:buFont typeface="Wingdings" panose="05000000000000000000" pitchFamily="2" charset="2"/>
              <a:buChar char="ü"/>
            </a:pPr>
            <a:endParaRPr lang="en-US" sz="2000" dirty="0"/>
          </a:p>
          <a:p>
            <a:pPr algn="just">
              <a:buFont typeface="Wingdings" panose="05000000000000000000" pitchFamily="2" charset="2"/>
              <a:buChar char="ü"/>
            </a:pPr>
            <a:r>
              <a:rPr lang="en-US" sz="2000" b="1" dirty="0"/>
              <a:t>The "Milton Friedman" Division </a:t>
            </a:r>
            <a:r>
              <a:rPr lang="en-US" sz="2000" dirty="0"/>
              <a:t>is restricted to </a:t>
            </a:r>
            <a:r>
              <a:rPr lang="en-US" sz="2000" dirty="0">
                <a:solidFill>
                  <a:schemeClr val="accent3">
                    <a:lumMod val="75000"/>
                  </a:schemeClr>
                </a:solidFill>
              </a:rPr>
              <a:t>middle school students</a:t>
            </a:r>
            <a:r>
              <a:rPr lang="en-US" sz="2000" dirty="0"/>
              <a:t>, and teams do not compete beyond the state level. Separate prizes are awarded for the top 3 middle school teams</a:t>
            </a:r>
            <a:endParaRPr lang="en-US" sz="2300" dirty="0"/>
          </a:p>
          <a:p>
            <a:pPr marL="0" lvl="0" indent="0" algn="l" rtl="0">
              <a:spcBef>
                <a:spcPts val="1800"/>
              </a:spcBef>
              <a:spcAft>
                <a:spcPts val="0"/>
              </a:spcAft>
              <a:buClr>
                <a:schemeClr val="dk1"/>
              </a:buClr>
              <a:buSzPts val="2750"/>
              <a:buNone/>
            </a:pPr>
            <a:endParaRPr sz="2750" dirty="0"/>
          </a:p>
        </p:txBody>
      </p:sp>
      <p:sp>
        <p:nvSpPr>
          <p:cNvPr id="3" name="Rectangle 2">
            <a:extLst>
              <a:ext uri="{FF2B5EF4-FFF2-40B4-BE49-F238E27FC236}">
                <a16:creationId xmlns:a16="http://schemas.microsoft.com/office/drawing/2014/main" id="{D854E8F0-BF63-435C-84CC-302E2BFF20FD}"/>
              </a:ext>
            </a:extLst>
          </p:cNvPr>
          <p:cNvSpPr/>
          <p:nvPr/>
        </p:nvSpPr>
        <p:spPr>
          <a:xfrm>
            <a:off x="2126866" y="304800"/>
            <a:ext cx="5068261" cy="830997"/>
          </a:xfrm>
          <a:prstGeom prst="rect">
            <a:avLst/>
          </a:prstGeom>
        </p:spPr>
        <p:txBody>
          <a:bodyPr wrap="square">
            <a:spAutoFit/>
          </a:bodyPr>
          <a:lstStyle/>
          <a:p>
            <a:pPr algn="ctr"/>
            <a:r>
              <a:rPr lang="en-US" sz="2400" dirty="0">
                <a:hlinkClick r:id="rId3"/>
              </a:rPr>
              <a:t>https://econchallenge.unl.edu</a:t>
            </a:r>
            <a:endParaRPr lang="en-US" sz="2400" dirty="0"/>
          </a:p>
          <a:p>
            <a:pPr algn="ctr"/>
            <a:endParaRPr lang="en-US" sz="2400" dirty="0"/>
          </a:p>
        </p:txBody>
      </p:sp>
    </p:spTree>
    <p:extLst>
      <p:ext uri="{BB962C8B-B14F-4D97-AF65-F5344CB8AC3E}">
        <p14:creationId xmlns:p14="http://schemas.microsoft.com/office/powerpoint/2010/main" val="408357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69848"/>
            <a:ext cx="7610764"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3636"/>
              </a:lnSpc>
              <a:spcBef>
                <a:spcPts val="0"/>
              </a:spcBef>
              <a:spcAft>
                <a:spcPts val="0"/>
              </a:spcAft>
              <a:buNone/>
            </a:pPr>
            <a:r>
              <a:rPr lang="en-US" sz="4800" dirty="0"/>
              <a:t>Format and Rules:</a:t>
            </a:r>
            <a:br>
              <a:rPr lang="en-US" sz="4800" dirty="0"/>
            </a:br>
            <a:r>
              <a:rPr lang="en-US" sz="4800" dirty="0"/>
              <a:t> 2021 </a:t>
            </a:r>
            <a:r>
              <a:rPr lang="en-US" sz="4800" dirty="0">
                <a:solidFill>
                  <a:schemeClr val="accent3">
                    <a:lumMod val="75000"/>
                  </a:schemeClr>
                </a:solidFill>
              </a:rPr>
              <a:t>EconChallenge</a:t>
            </a:r>
            <a:endParaRPr sz="4800" b="1" dirty="0">
              <a:solidFill>
                <a:schemeClr val="accent3">
                  <a:lumMod val="75000"/>
                </a:schemeClr>
              </a:solidFill>
            </a:endParaRPr>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50800" indent="0">
              <a:buNone/>
            </a:pPr>
            <a:r>
              <a:rPr lang="en-US" dirty="0"/>
              <a:t>Topics covered on the EconChallenge online exam include:</a:t>
            </a:r>
          </a:p>
          <a:p>
            <a:pPr lvl="1">
              <a:buFont typeface="Wingdings" panose="05000000000000000000" pitchFamily="2" charset="2"/>
              <a:buChar char="Ø"/>
            </a:pPr>
            <a:r>
              <a:rPr lang="en-US" dirty="0">
                <a:solidFill>
                  <a:schemeClr val="accent3">
                    <a:lumMod val="75000"/>
                  </a:schemeClr>
                </a:solidFill>
              </a:rPr>
              <a:t>Microeconomics</a:t>
            </a:r>
          </a:p>
          <a:p>
            <a:pPr lvl="1">
              <a:buFont typeface="Wingdings" panose="05000000000000000000" pitchFamily="2" charset="2"/>
              <a:buChar char="Ø"/>
            </a:pPr>
            <a:r>
              <a:rPr lang="en-US" dirty="0">
                <a:solidFill>
                  <a:schemeClr val="accent3">
                    <a:lumMod val="75000"/>
                  </a:schemeClr>
                </a:solidFill>
              </a:rPr>
              <a:t>Macroeconomics</a:t>
            </a:r>
          </a:p>
          <a:p>
            <a:pPr lvl="1">
              <a:buFont typeface="Wingdings" panose="05000000000000000000" pitchFamily="2" charset="2"/>
              <a:buChar char="Ø"/>
            </a:pPr>
            <a:r>
              <a:rPr lang="en-US" dirty="0">
                <a:solidFill>
                  <a:schemeClr val="accent3">
                    <a:lumMod val="75000"/>
                  </a:schemeClr>
                </a:solidFill>
              </a:rPr>
              <a:t>World Economy</a:t>
            </a:r>
          </a:p>
          <a:p>
            <a:pPr marL="50800" indent="0">
              <a:buNone/>
            </a:pPr>
            <a:endParaRPr lang="en-US" sz="2400" dirty="0"/>
          </a:p>
          <a:p>
            <a:endParaRPr lang="en-US" sz="2400" dirty="0"/>
          </a:p>
          <a:p>
            <a:pPr marL="0" lvl="0" indent="0" algn="l" rtl="0">
              <a:spcBef>
                <a:spcPts val="1800"/>
              </a:spcBef>
              <a:spcAft>
                <a:spcPts val="0"/>
              </a:spcAft>
              <a:buClr>
                <a:schemeClr val="dk1"/>
              </a:buClr>
              <a:buSzPts val="2750"/>
              <a:buNone/>
            </a:pPr>
            <a:endParaRPr sz="2750" dirty="0"/>
          </a:p>
        </p:txBody>
      </p:sp>
      <p:sp>
        <p:nvSpPr>
          <p:cNvPr id="3" name="Rectangle 2">
            <a:extLst>
              <a:ext uri="{FF2B5EF4-FFF2-40B4-BE49-F238E27FC236}">
                <a16:creationId xmlns:a16="http://schemas.microsoft.com/office/drawing/2014/main" id="{883CDB0F-A65A-43DD-96BE-A4F44E9E0D1B}"/>
              </a:ext>
            </a:extLst>
          </p:cNvPr>
          <p:cNvSpPr/>
          <p:nvPr/>
        </p:nvSpPr>
        <p:spPr>
          <a:xfrm>
            <a:off x="2466110" y="304800"/>
            <a:ext cx="4655126" cy="461665"/>
          </a:xfrm>
          <a:prstGeom prst="rect">
            <a:avLst/>
          </a:prstGeom>
        </p:spPr>
        <p:txBody>
          <a:bodyPr wrap="square">
            <a:spAutoFit/>
          </a:bodyPr>
          <a:lstStyle/>
          <a:p>
            <a:pPr algn="ctr"/>
            <a:r>
              <a:rPr lang="en-US" sz="2400" dirty="0">
                <a:hlinkClick r:id="rId3"/>
              </a:rPr>
              <a:t>https://econchallenge.unl.edu</a:t>
            </a:r>
            <a:endParaRPr lang="en-US" sz="2400" dirty="0"/>
          </a:p>
        </p:txBody>
      </p:sp>
    </p:spTree>
    <p:extLst>
      <p:ext uri="{BB962C8B-B14F-4D97-AF65-F5344CB8AC3E}">
        <p14:creationId xmlns:p14="http://schemas.microsoft.com/office/powerpoint/2010/main" val="35908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3200" dirty="0"/>
              <a:t>Key Dates:</a:t>
            </a:r>
            <a:br>
              <a:rPr lang="en-US" sz="3200" dirty="0"/>
            </a:br>
            <a:r>
              <a:rPr lang="en-US" sz="3200" dirty="0"/>
              <a:t> 2021 MA </a:t>
            </a:r>
            <a:r>
              <a:rPr lang="en-US" sz="3200" dirty="0">
                <a:solidFill>
                  <a:schemeClr val="accent3">
                    <a:lumMod val="75000"/>
                  </a:schemeClr>
                </a:solidFill>
              </a:rPr>
              <a:t>EconChallenge </a:t>
            </a:r>
            <a:endParaRPr sz="3200" b="1" dirty="0">
              <a:solidFill>
                <a:schemeClr val="accent3">
                  <a:lumMod val="75000"/>
                </a:schemeClr>
              </a:solidFill>
            </a:endParaRPr>
          </a:p>
        </p:txBody>
      </p:sp>
      <p:sp>
        <p:nvSpPr>
          <p:cNvPr id="88" name="Google Shape;88;p6"/>
          <p:cNvSpPr txBox="1">
            <a:spLocks noGrp="1"/>
          </p:cNvSpPr>
          <p:nvPr>
            <p:ph type="body" idx="4294967295"/>
          </p:nvPr>
        </p:nvSpPr>
        <p:spPr>
          <a:xfrm>
            <a:off x="457200" y="2212848"/>
            <a:ext cx="8229600" cy="4175760"/>
          </a:xfrm>
          <a:prstGeom prst="rect">
            <a:avLst/>
          </a:prstGeom>
          <a:noFill/>
          <a:ln>
            <a:noFill/>
          </a:ln>
        </p:spPr>
        <p:txBody>
          <a:bodyPr spcFirstLastPara="1" wrap="square" lIns="91425" tIns="45700" rIns="91425" bIns="45700" anchor="t" anchorCtr="0">
            <a:noAutofit/>
          </a:bodyPr>
          <a:lstStyle/>
          <a:p>
            <a:pPr lvl="0"/>
            <a:r>
              <a:rPr lang="en-US" sz="2400" b="1" dirty="0"/>
              <a:t>Monday January 11, 2021 to Wednesday April 28, 2021</a:t>
            </a:r>
            <a:r>
              <a:rPr lang="en-US" sz="2400" dirty="0"/>
              <a:t> - Registration is open now for the Massachusetts Economics Challenge. To register, go to </a:t>
            </a:r>
            <a:r>
              <a:rPr lang="en-US" sz="2400" u="sng" dirty="0" err="1">
                <a:hlinkClick r:id="rId3"/>
              </a:rPr>
              <a:t>econchallenge</a:t>
            </a:r>
            <a:r>
              <a:rPr lang="en-US" sz="2400" dirty="0"/>
              <a:t> (</a:t>
            </a:r>
            <a:r>
              <a:rPr lang="en-US" sz="2400" u="sng" dirty="0">
                <a:hlinkClick r:id="rId4"/>
              </a:rPr>
              <a:t>https://econchallenge.unl.edu/</a:t>
            </a:r>
            <a:r>
              <a:rPr lang="en-US" sz="2400" dirty="0"/>
              <a:t> choose Massachusetts and then Teacher Registration. Teachers may register teams of    3 - 4 high school or middle school students. There are no limits to the number of teams a teacher may register</a:t>
            </a:r>
          </a:p>
          <a:p>
            <a:pPr lvl="0"/>
            <a:endParaRPr lang="en-US" sz="2400" dirty="0"/>
          </a:p>
          <a:p>
            <a:pPr marL="50800" indent="0">
              <a:buNone/>
            </a:pPr>
            <a:r>
              <a:rPr lang="en-US" sz="2400" dirty="0"/>
              <a:t>After teachers create their teams, they can download unique access codes for each student. They will then distribute these access codes to their students when they are ready to take the Challenge</a:t>
            </a:r>
          </a:p>
          <a:p>
            <a:pPr lvl="0"/>
            <a:endParaRPr lang="en-US" sz="2400" dirty="0"/>
          </a:p>
          <a:p>
            <a:pPr marL="0" lvl="0" indent="0" algn="l" rtl="0">
              <a:spcBef>
                <a:spcPts val="1800"/>
              </a:spcBef>
              <a:spcAft>
                <a:spcPts val="0"/>
              </a:spcAft>
              <a:buClr>
                <a:schemeClr val="dk1"/>
              </a:buClr>
              <a:buSzPts val="2750"/>
              <a:buNone/>
            </a:pPr>
            <a:endParaRPr sz="2750" dirty="0"/>
          </a:p>
        </p:txBody>
      </p:sp>
      <p:sp>
        <p:nvSpPr>
          <p:cNvPr id="3" name="Rectangle 2">
            <a:extLst>
              <a:ext uri="{FF2B5EF4-FFF2-40B4-BE49-F238E27FC236}">
                <a16:creationId xmlns:a16="http://schemas.microsoft.com/office/drawing/2014/main" id="{D854E8F0-BF63-435C-84CC-302E2BFF20FD}"/>
              </a:ext>
            </a:extLst>
          </p:cNvPr>
          <p:cNvSpPr/>
          <p:nvPr/>
        </p:nvSpPr>
        <p:spPr>
          <a:xfrm>
            <a:off x="2126866" y="304800"/>
            <a:ext cx="5068261" cy="830997"/>
          </a:xfrm>
          <a:prstGeom prst="rect">
            <a:avLst/>
          </a:prstGeom>
        </p:spPr>
        <p:txBody>
          <a:bodyPr wrap="square">
            <a:spAutoFit/>
          </a:bodyPr>
          <a:lstStyle/>
          <a:p>
            <a:pPr algn="ctr"/>
            <a:r>
              <a:rPr lang="en-US" sz="2400" dirty="0">
                <a:hlinkClick r:id="rId4"/>
              </a:rPr>
              <a:t>https://econchallenge.unl.edu</a:t>
            </a:r>
            <a:endParaRPr lang="en-US" sz="2400" dirty="0"/>
          </a:p>
          <a:p>
            <a:pPr algn="ctr"/>
            <a:endParaRPr lang="en-US" sz="2400" dirty="0"/>
          </a:p>
        </p:txBody>
      </p:sp>
    </p:spTree>
    <p:extLst>
      <p:ext uri="{BB962C8B-B14F-4D97-AF65-F5344CB8AC3E}">
        <p14:creationId xmlns:p14="http://schemas.microsoft.com/office/powerpoint/2010/main" val="52791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dirty="0"/>
              <a:t>Agenda</a:t>
            </a:r>
            <a:endParaRPr sz="5500" b="1" dirty="0">
              <a:solidFill>
                <a:srgbClr val="005CB8"/>
              </a:solidFill>
              <a:latin typeface="Calibri"/>
              <a:ea typeface="Calibri"/>
              <a:cs typeface="Calibri"/>
              <a:sym typeface="Calibri"/>
            </a:endParaRPr>
          </a:p>
        </p:txBody>
      </p:sp>
      <p:sp>
        <p:nvSpPr>
          <p:cNvPr id="74" name="Google Shape;74;p4"/>
          <p:cNvSpPr txBox="1">
            <a:spLocks noGrp="1"/>
          </p:cNvSpPr>
          <p:nvPr>
            <p:ph type="body" idx="4294967295"/>
          </p:nvPr>
        </p:nvSpPr>
        <p:spPr>
          <a:xfrm>
            <a:off x="457200" y="2377441"/>
            <a:ext cx="8229600" cy="3949468"/>
          </a:xfrm>
          <a:prstGeom prst="rect">
            <a:avLst/>
          </a:prstGeom>
          <a:noFill/>
          <a:ln>
            <a:noFill/>
          </a:ln>
        </p:spPr>
        <p:txBody>
          <a:bodyPr spcFirstLastPara="1" wrap="square" lIns="91425" tIns="45700" rIns="91425" bIns="45700" anchor="t" anchorCtr="0">
            <a:noAutofit/>
          </a:bodyPr>
          <a:lstStyle/>
          <a:p>
            <a:pPr marL="342900" indent="-342900">
              <a:buSzPts val="2500"/>
            </a:pPr>
            <a:r>
              <a:rPr lang="en-US" sz="2500" dirty="0"/>
              <a:t>Overview of </a:t>
            </a:r>
            <a:r>
              <a:rPr lang="en-US" sz="2500" dirty="0">
                <a:solidFill>
                  <a:schemeClr val="accent3">
                    <a:lumMod val="75000"/>
                  </a:schemeClr>
                </a:solidFill>
              </a:rPr>
              <a:t>2021 MA Personal Finance Challenge </a:t>
            </a:r>
            <a:r>
              <a:rPr lang="en-US" sz="2500" dirty="0"/>
              <a:t>rules, dates and online exam format</a:t>
            </a:r>
          </a:p>
          <a:p>
            <a:pPr marL="342900" lvl="0" indent="-342900" algn="l" rtl="0">
              <a:spcBef>
                <a:spcPts val="0"/>
              </a:spcBef>
              <a:spcAft>
                <a:spcPts val="0"/>
              </a:spcAft>
              <a:buClr>
                <a:schemeClr val="dk1"/>
              </a:buClr>
              <a:buSzPts val="2500"/>
              <a:buChar char="•"/>
            </a:pPr>
            <a:endParaRPr lang="en-US" sz="2500" dirty="0">
              <a:latin typeface="Calibri"/>
              <a:ea typeface="Calibri"/>
              <a:cs typeface="Calibri"/>
              <a:sym typeface="Calibri"/>
            </a:endParaRPr>
          </a:p>
          <a:p>
            <a:pPr marL="342900" lvl="0" indent="-342900" algn="l" rtl="0">
              <a:spcBef>
                <a:spcPts val="0"/>
              </a:spcBef>
              <a:spcAft>
                <a:spcPts val="0"/>
              </a:spcAft>
              <a:buClr>
                <a:schemeClr val="dk1"/>
              </a:buClr>
              <a:buSzPts val="2500"/>
              <a:buChar char="•"/>
            </a:pPr>
            <a:r>
              <a:rPr lang="en-US" sz="2500" dirty="0">
                <a:latin typeface="Calibri"/>
                <a:ea typeface="Calibri"/>
                <a:cs typeface="Calibri"/>
                <a:sym typeface="Calibri"/>
              </a:rPr>
              <a:t>Overview of </a:t>
            </a:r>
            <a:r>
              <a:rPr lang="en-US" sz="2500" dirty="0">
                <a:solidFill>
                  <a:schemeClr val="accent3">
                    <a:lumMod val="75000"/>
                  </a:schemeClr>
                </a:solidFill>
                <a:latin typeface="Calibri"/>
                <a:ea typeface="Calibri"/>
                <a:cs typeface="Calibri"/>
                <a:sym typeface="Calibri"/>
              </a:rPr>
              <a:t>2021 MA Econ Challenge </a:t>
            </a:r>
            <a:r>
              <a:rPr lang="en-US" sz="2500" dirty="0">
                <a:latin typeface="Calibri"/>
                <a:ea typeface="Calibri"/>
                <a:cs typeface="Calibri"/>
                <a:sym typeface="Calibri"/>
              </a:rPr>
              <a:t>rules, dates and online exam format</a:t>
            </a:r>
          </a:p>
          <a:p>
            <a:pPr marL="0" lvl="0" indent="0" algn="l" rtl="0">
              <a:spcBef>
                <a:spcPts val="0"/>
              </a:spcBef>
              <a:spcAft>
                <a:spcPts val="0"/>
              </a:spcAft>
              <a:buClr>
                <a:schemeClr val="dk1"/>
              </a:buClr>
              <a:buSzPts val="2500"/>
              <a:buNone/>
            </a:pPr>
            <a:endParaRPr lang="en-US" sz="2500" dirty="0">
              <a:latin typeface="Calibri"/>
              <a:ea typeface="Calibri"/>
              <a:cs typeface="Calibri"/>
              <a:sym typeface="Calibri"/>
            </a:endParaRPr>
          </a:p>
          <a:p>
            <a:pPr marL="342900" indent="-342900">
              <a:buSzPts val="2500"/>
            </a:pPr>
            <a:r>
              <a:rPr lang="en-US" sz="2500" dirty="0"/>
              <a:t>Review of </a:t>
            </a:r>
            <a:r>
              <a:rPr lang="en-US" sz="2500" dirty="0" err="1">
                <a:solidFill>
                  <a:schemeClr val="accent3">
                    <a:lumMod val="75000"/>
                  </a:schemeClr>
                </a:solidFill>
              </a:rPr>
              <a:t>EconEdLink</a:t>
            </a:r>
            <a:r>
              <a:rPr lang="en-US" sz="2500" dirty="0">
                <a:solidFill>
                  <a:schemeClr val="accent3">
                    <a:lumMod val="75000"/>
                  </a:schemeClr>
                </a:solidFill>
              </a:rPr>
              <a:t> resources </a:t>
            </a:r>
            <a:r>
              <a:rPr lang="en-US" sz="2500" dirty="0"/>
              <a:t>to help prepare your students for the Challenges</a:t>
            </a:r>
          </a:p>
          <a:p>
            <a:pPr marL="342900" lvl="0" indent="-342900" algn="l" rtl="0">
              <a:spcBef>
                <a:spcPts val="0"/>
              </a:spcBef>
              <a:spcAft>
                <a:spcPts val="0"/>
              </a:spcAft>
              <a:buClr>
                <a:schemeClr val="dk1"/>
              </a:buClr>
              <a:buSzPts val="2500"/>
              <a:buChar char="•"/>
            </a:pPr>
            <a:endParaRPr lang="en-US" sz="2500" dirty="0">
              <a:latin typeface="Calibri"/>
              <a:ea typeface="Calibri"/>
              <a:cs typeface="Calibri"/>
              <a:sym typeface="Calibri"/>
            </a:endParaRPr>
          </a:p>
          <a:p>
            <a:pPr marL="342900" lvl="0" indent="-342900" algn="l" rtl="0">
              <a:spcBef>
                <a:spcPts val="0"/>
              </a:spcBef>
              <a:spcAft>
                <a:spcPts val="0"/>
              </a:spcAft>
              <a:buClr>
                <a:schemeClr val="dk1"/>
              </a:buClr>
              <a:buSzPts val="2500"/>
              <a:buChar char="•"/>
            </a:pPr>
            <a:r>
              <a:rPr lang="en-US" sz="2500" dirty="0">
                <a:latin typeface="Calibri"/>
                <a:ea typeface="Calibri"/>
                <a:cs typeface="Calibri"/>
                <a:sym typeface="Calibri"/>
              </a:rPr>
              <a:t>Plans for 2020-2021 MA state winners </a:t>
            </a:r>
            <a:r>
              <a:rPr lang="en-US" sz="2500" dirty="0">
                <a:solidFill>
                  <a:schemeClr val="accent3">
                    <a:lumMod val="75000"/>
                  </a:schemeClr>
                </a:solidFill>
                <a:latin typeface="Calibri"/>
                <a:ea typeface="Calibri"/>
                <a:cs typeface="Calibri"/>
                <a:sym typeface="Calibri"/>
              </a:rPr>
              <a:t>Awards Ceremony </a:t>
            </a:r>
          </a:p>
          <a:p>
            <a:pPr marL="342900" lvl="0" indent="-342900" algn="l" rtl="0">
              <a:spcBef>
                <a:spcPts val="0"/>
              </a:spcBef>
              <a:spcAft>
                <a:spcPts val="0"/>
              </a:spcAft>
              <a:buClr>
                <a:schemeClr val="dk1"/>
              </a:buClr>
              <a:buSzPts val="2500"/>
              <a:buChar char="•"/>
            </a:pPr>
            <a:endParaRPr lang="en-US" sz="2500" dirty="0">
              <a:latin typeface="Calibri"/>
              <a:ea typeface="Calibri"/>
              <a:cs typeface="Calibri"/>
              <a:sym typeface="Calibri"/>
            </a:endParaRPr>
          </a:p>
          <a:p>
            <a:pPr marL="342900" lvl="0" indent="-342900" algn="l" rtl="0">
              <a:spcBef>
                <a:spcPts val="0"/>
              </a:spcBef>
              <a:spcAft>
                <a:spcPts val="0"/>
              </a:spcAft>
              <a:buClr>
                <a:schemeClr val="dk1"/>
              </a:buClr>
              <a:buSzPts val="2500"/>
              <a:buChar char="•"/>
            </a:pPr>
            <a:endParaRPr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3200" dirty="0"/>
              <a:t>Key Dates, cont’d: </a:t>
            </a:r>
            <a:br>
              <a:rPr lang="en-US" sz="3200" dirty="0"/>
            </a:br>
            <a:r>
              <a:rPr lang="en-US" sz="3200" dirty="0"/>
              <a:t>2021 MA </a:t>
            </a:r>
            <a:r>
              <a:rPr lang="en-US" sz="3200" dirty="0">
                <a:solidFill>
                  <a:schemeClr val="accent3">
                    <a:lumMod val="75000"/>
                  </a:schemeClr>
                </a:solidFill>
              </a:rPr>
              <a:t>EconChallenge</a:t>
            </a:r>
            <a:endParaRPr sz="3200" b="1" dirty="0">
              <a:solidFill>
                <a:schemeClr val="accent3">
                  <a:lumMod val="75000"/>
                </a:schemeClr>
              </a:solidFill>
            </a:endParaRPr>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r>
              <a:rPr lang="en-US" sz="2400" b="1" dirty="0"/>
              <a:t>Monday March 15, 2021 to Wednesday April 28, 2021</a:t>
            </a:r>
            <a:r>
              <a:rPr lang="en-US" sz="2400" dirty="0"/>
              <a:t> </a:t>
            </a:r>
            <a:r>
              <a:rPr lang="en-US" sz="2400" b="1" dirty="0"/>
              <a:t> - </a:t>
            </a:r>
            <a:r>
              <a:rPr lang="en-US" sz="2400" dirty="0"/>
              <a:t>The Massachusetts Economics Challenge is available online. The Challenge exam consists of 30, rapid-fire questions. </a:t>
            </a:r>
          </a:p>
          <a:p>
            <a:pPr marL="50800" indent="0">
              <a:buNone/>
            </a:pPr>
            <a:endParaRPr lang="en-US" sz="2750" dirty="0"/>
          </a:p>
          <a:p>
            <a:pPr lvl="0"/>
            <a:r>
              <a:rPr lang="en-US" sz="2400" dirty="0"/>
              <a:t>The  competition is taken online by individual students at their schools </a:t>
            </a:r>
            <a:r>
              <a:rPr lang="en-US" sz="2400" dirty="0">
                <a:solidFill>
                  <a:schemeClr val="accent3">
                    <a:lumMod val="75000"/>
                  </a:schemeClr>
                </a:solidFill>
              </a:rPr>
              <a:t>under the supervision of their teacher </a:t>
            </a:r>
            <a:r>
              <a:rPr lang="en-US" sz="2400" dirty="0"/>
              <a:t>if they are attending school in person, or at their homes or other non-school locations under the supervision of a parent/guardian if they are studying virtually.</a:t>
            </a:r>
          </a:p>
        </p:txBody>
      </p:sp>
      <p:sp>
        <p:nvSpPr>
          <p:cNvPr id="3" name="Rectangle 2">
            <a:extLst>
              <a:ext uri="{FF2B5EF4-FFF2-40B4-BE49-F238E27FC236}">
                <a16:creationId xmlns:a16="http://schemas.microsoft.com/office/drawing/2014/main" id="{D854E8F0-BF63-435C-84CC-302E2BFF20FD}"/>
              </a:ext>
            </a:extLst>
          </p:cNvPr>
          <p:cNvSpPr/>
          <p:nvPr/>
        </p:nvSpPr>
        <p:spPr>
          <a:xfrm>
            <a:off x="2126866" y="304800"/>
            <a:ext cx="5068261" cy="830997"/>
          </a:xfrm>
          <a:prstGeom prst="rect">
            <a:avLst/>
          </a:prstGeom>
        </p:spPr>
        <p:txBody>
          <a:bodyPr wrap="square">
            <a:spAutoFit/>
          </a:bodyPr>
          <a:lstStyle/>
          <a:p>
            <a:pPr algn="ctr"/>
            <a:r>
              <a:rPr lang="en-US" sz="2400" dirty="0">
                <a:hlinkClick r:id="rId3"/>
              </a:rPr>
              <a:t>https://econchallenge.unl.edu</a:t>
            </a:r>
            <a:endParaRPr lang="en-US" sz="2400" dirty="0"/>
          </a:p>
          <a:p>
            <a:pPr algn="ctr"/>
            <a:endParaRPr lang="en-US" sz="2400" dirty="0"/>
          </a:p>
        </p:txBody>
      </p:sp>
    </p:spTree>
    <p:extLst>
      <p:ext uri="{BB962C8B-B14F-4D97-AF65-F5344CB8AC3E}">
        <p14:creationId xmlns:p14="http://schemas.microsoft.com/office/powerpoint/2010/main" val="50978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3200" dirty="0"/>
              <a:t>Key Dates, cont’d:</a:t>
            </a:r>
            <a:br>
              <a:rPr lang="en-US" sz="3200" dirty="0"/>
            </a:br>
            <a:r>
              <a:rPr lang="en-US" sz="3200" dirty="0"/>
              <a:t> 2021 </a:t>
            </a:r>
            <a:r>
              <a:rPr lang="en-US" sz="3200" dirty="0">
                <a:solidFill>
                  <a:schemeClr val="accent3">
                    <a:lumMod val="75000"/>
                  </a:schemeClr>
                </a:solidFill>
              </a:rPr>
              <a:t>MA EconChallenge</a:t>
            </a:r>
            <a:endParaRPr sz="3200" b="1" dirty="0">
              <a:solidFill>
                <a:schemeClr val="accent3">
                  <a:lumMod val="75000"/>
                </a:schemeClr>
              </a:solidFill>
            </a:endParaRPr>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lvl="0"/>
            <a:r>
              <a:rPr lang="en-US" sz="2400" b="1" dirty="0"/>
              <a:t>Friday April 30, 2021 - </a:t>
            </a:r>
            <a:r>
              <a:rPr lang="en-US" sz="2400" dirty="0"/>
              <a:t>The Massachusetts </a:t>
            </a:r>
            <a:r>
              <a:rPr lang="en-US" sz="2400" dirty="0">
                <a:solidFill>
                  <a:schemeClr val="accent3">
                    <a:lumMod val="75000"/>
                  </a:schemeClr>
                </a:solidFill>
              </a:rPr>
              <a:t>statewide high school and middle school winning teams </a:t>
            </a:r>
            <a:r>
              <a:rPr lang="en-US" sz="2400" dirty="0"/>
              <a:t>for the 3 divisions will be announced by the MA State Challenges Coordinator Dr. Margaret Brooks. </a:t>
            </a:r>
          </a:p>
          <a:p>
            <a:pPr marL="0" lvl="0" indent="0">
              <a:buNone/>
            </a:pPr>
            <a:endParaRPr lang="en-US" sz="2400" dirty="0"/>
          </a:p>
          <a:p>
            <a:pPr marL="0" lvl="0" indent="0">
              <a:buNone/>
            </a:pPr>
            <a:endParaRPr lang="en-US" sz="2400" dirty="0"/>
          </a:p>
          <a:p>
            <a:pPr algn="ctr"/>
            <a:endParaRPr sz="2750" dirty="0"/>
          </a:p>
        </p:txBody>
      </p:sp>
      <p:sp>
        <p:nvSpPr>
          <p:cNvPr id="3" name="Rectangle 2">
            <a:extLst>
              <a:ext uri="{FF2B5EF4-FFF2-40B4-BE49-F238E27FC236}">
                <a16:creationId xmlns:a16="http://schemas.microsoft.com/office/drawing/2014/main" id="{D854E8F0-BF63-435C-84CC-302E2BFF20FD}"/>
              </a:ext>
            </a:extLst>
          </p:cNvPr>
          <p:cNvSpPr/>
          <p:nvPr/>
        </p:nvSpPr>
        <p:spPr>
          <a:xfrm>
            <a:off x="2126866" y="304800"/>
            <a:ext cx="5068261" cy="830997"/>
          </a:xfrm>
          <a:prstGeom prst="rect">
            <a:avLst/>
          </a:prstGeom>
        </p:spPr>
        <p:txBody>
          <a:bodyPr wrap="square">
            <a:spAutoFit/>
          </a:bodyPr>
          <a:lstStyle/>
          <a:p>
            <a:pPr algn="ctr"/>
            <a:r>
              <a:rPr lang="en-US" sz="2400" dirty="0">
                <a:hlinkClick r:id="rId3"/>
              </a:rPr>
              <a:t>https://econchallenge.unl.edu</a:t>
            </a:r>
            <a:endParaRPr lang="en-US" sz="2400" dirty="0"/>
          </a:p>
          <a:p>
            <a:pPr algn="ctr"/>
            <a:endParaRPr lang="en-US" sz="2400" dirty="0"/>
          </a:p>
        </p:txBody>
      </p:sp>
      <p:pic>
        <p:nvPicPr>
          <p:cNvPr id="4" name="Graphic 3" descr="Trophy">
            <a:extLst>
              <a:ext uri="{FF2B5EF4-FFF2-40B4-BE49-F238E27FC236}">
                <a16:creationId xmlns:a16="http://schemas.microsoft.com/office/drawing/2014/main" id="{B133FE2A-A62E-4C80-BEE7-D5BCCC6923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86742" y="4177146"/>
            <a:ext cx="914400" cy="914400"/>
          </a:xfrm>
          <a:prstGeom prst="rect">
            <a:avLst/>
          </a:prstGeom>
        </p:spPr>
      </p:pic>
      <p:pic>
        <p:nvPicPr>
          <p:cNvPr id="7" name="Graphic 6" descr="Trophy">
            <a:extLst>
              <a:ext uri="{FF2B5EF4-FFF2-40B4-BE49-F238E27FC236}">
                <a16:creationId xmlns:a16="http://schemas.microsoft.com/office/drawing/2014/main" id="{6F6FFEB8-85C4-4207-996D-E0DF35F4CA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3432" y="4177146"/>
            <a:ext cx="914400" cy="914400"/>
          </a:xfrm>
          <a:prstGeom prst="rect">
            <a:avLst/>
          </a:prstGeom>
        </p:spPr>
      </p:pic>
      <p:pic>
        <p:nvPicPr>
          <p:cNvPr id="8" name="Graphic 7" descr="Trophy">
            <a:extLst>
              <a:ext uri="{FF2B5EF4-FFF2-40B4-BE49-F238E27FC236}">
                <a16:creationId xmlns:a16="http://schemas.microsoft.com/office/drawing/2014/main" id="{040AFDDE-839A-40E9-BEA6-9E3F903060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1404" y="4177146"/>
            <a:ext cx="914400" cy="914400"/>
          </a:xfrm>
          <a:prstGeom prst="rect">
            <a:avLst/>
          </a:prstGeom>
        </p:spPr>
      </p:pic>
      <p:sp>
        <p:nvSpPr>
          <p:cNvPr id="6" name="TextBox 5">
            <a:extLst>
              <a:ext uri="{FF2B5EF4-FFF2-40B4-BE49-F238E27FC236}">
                <a16:creationId xmlns:a16="http://schemas.microsoft.com/office/drawing/2014/main" id="{542D6F81-95D8-47D7-A080-5D35347477F5}"/>
              </a:ext>
            </a:extLst>
          </p:cNvPr>
          <p:cNvSpPr txBox="1"/>
          <p:nvPr/>
        </p:nvSpPr>
        <p:spPr>
          <a:xfrm>
            <a:off x="3676073" y="5343237"/>
            <a:ext cx="1422400" cy="523220"/>
          </a:xfrm>
          <a:prstGeom prst="rect">
            <a:avLst/>
          </a:prstGeom>
          <a:noFill/>
        </p:spPr>
        <p:txBody>
          <a:bodyPr wrap="square" rtlCol="0">
            <a:spAutoFit/>
          </a:bodyPr>
          <a:lstStyle/>
          <a:p>
            <a:pPr algn="ctr"/>
            <a:r>
              <a:rPr lang="en-US" dirty="0"/>
              <a:t>David Ricardo Division</a:t>
            </a:r>
          </a:p>
        </p:txBody>
      </p:sp>
      <p:sp>
        <p:nvSpPr>
          <p:cNvPr id="12" name="TextBox 11">
            <a:extLst>
              <a:ext uri="{FF2B5EF4-FFF2-40B4-BE49-F238E27FC236}">
                <a16:creationId xmlns:a16="http://schemas.microsoft.com/office/drawing/2014/main" id="{7AA05ED3-6270-4478-86DF-41916774AA57}"/>
              </a:ext>
            </a:extLst>
          </p:cNvPr>
          <p:cNvSpPr txBox="1"/>
          <p:nvPr/>
        </p:nvSpPr>
        <p:spPr>
          <a:xfrm>
            <a:off x="5994400" y="5343237"/>
            <a:ext cx="1524000" cy="523220"/>
          </a:xfrm>
          <a:prstGeom prst="rect">
            <a:avLst/>
          </a:prstGeom>
          <a:noFill/>
        </p:spPr>
        <p:txBody>
          <a:bodyPr wrap="square" rtlCol="0">
            <a:spAutoFit/>
          </a:bodyPr>
          <a:lstStyle/>
          <a:p>
            <a:pPr algn="ctr"/>
            <a:r>
              <a:rPr lang="en-US" dirty="0"/>
              <a:t>Milton Friedman</a:t>
            </a:r>
          </a:p>
          <a:p>
            <a:pPr algn="ctr"/>
            <a:r>
              <a:rPr lang="en-US" dirty="0"/>
              <a:t>Division</a:t>
            </a:r>
          </a:p>
        </p:txBody>
      </p:sp>
      <p:sp>
        <p:nvSpPr>
          <p:cNvPr id="13" name="TextBox 12">
            <a:extLst>
              <a:ext uri="{FF2B5EF4-FFF2-40B4-BE49-F238E27FC236}">
                <a16:creationId xmlns:a16="http://schemas.microsoft.com/office/drawing/2014/main" id="{9E69D2C0-6186-4D67-918F-6B22A582F335}"/>
              </a:ext>
            </a:extLst>
          </p:cNvPr>
          <p:cNvSpPr txBox="1"/>
          <p:nvPr/>
        </p:nvSpPr>
        <p:spPr>
          <a:xfrm>
            <a:off x="1353129" y="5343237"/>
            <a:ext cx="1796472" cy="523220"/>
          </a:xfrm>
          <a:prstGeom prst="rect">
            <a:avLst/>
          </a:prstGeom>
          <a:noFill/>
        </p:spPr>
        <p:txBody>
          <a:bodyPr wrap="square" rtlCol="0">
            <a:spAutoFit/>
          </a:bodyPr>
          <a:lstStyle/>
          <a:p>
            <a:pPr algn="ctr"/>
            <a:r>
              <a:rPr lang="en-US" dirty="0"/>
              <a:t>Adam Smith</a:t>
            </a:r>
          </a:p>
          <a:p>
            <a:pPr algn="ctr"/>
            <a:r>
              <a:rPr lang="en-US" dirty="0"/>
              <a:t>Division</a:t>
            </a:r>
          </a:p>
        </p:txBody>
      </p:sp>
    </p:spTree>
    <p:extLst>
      <p:ext uri="{BB962C8B-B14F-4D97-AF65-F5344CB8AC3E}">
        <p14:creationId xmlns:p14="http://schemas.microsoft.com/office/powerpoint/2010/main" val="57993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69848"/>
            <a:ext cx="7610764"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3636"/>
              </a:lnSpc>
              <a:spcBef>
                <a:spcPts val="0"/>
              </a:spcBef>
              <a:spcAft>
                <a:spcPts val="0"/>
              </a:spcAft>
              <a:buNone/>
            </a:pPr>
            <a:r>
              <a:rPr lang="en-US" sz="4800" dirty="0"/>
              <a:t>2021 MA </a:t>
            </a:r>
            <a:r>
              <a:rPr lang="en-US" sz="4800" dirty="0">
                <a:solidFill>
                  <a:schemeClr val="accent3">
                    <a:lumMod val="75000"/>
                  </a:schemeClr>
                </a:solidFill>
              </a:rPr>
              <a:t>EconChallenge</a:t>
            </a:r>
            <a:r>
              <a:rPr lang="en-US" sz="4800" dirty="0"/>
              <a:t> Practice Test Available</a:t>
            </a:r>
            <a:endParaRPr sz="4800" b="1" dirty="0"/>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50800" indent="0">
              <a:buNone/>
            </a:pPr>
            <a:endParaRPr lang="en-US" sz="2400" dirty="0"/>
          </a:p>
          <a:p>
            <a:endParaRPr lang="en-US" sz="2400" dirty="0"/>
          </a:p>
          <a:p>
            <a:pPr marL="0" lvl="0" indent="0" algn="l" rtl="0">
              <a:spcBef>
                <a:spcPts val="1800"/>
              </a:spcBef>
              <a:spcAft>
                <a:spcPts val="0"/>
              </a:spcAft>
              <a:buClr>
                <a:schemeClr val="dk1"/>
              </a:buClr>
              <a:buSzPts val="2750"/>
              <a:buNone/>
            </a:pPr>
            <a:endParaRPr sz="2750" dirty="0"/>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https://econchallenge.unl.edu</a:t>
            </a:r>
            <a:endParaRPr lang="en-US" sz="2400" dirty="0"/>
          </a:p>
        </p:txBody>
      </p:sp>
      <p:pic>
        <p:nvPicPr>
          <p:cNvPr id="5" name="Picture 4" descr="Graphical user interface, text, application, email, website&#10;&#10;Description automatically generated">
            <a:extLst>
              <a:ext uri="{FF2B5EF4-FFF2-40B4-BE49-F238E27FC236}">
                <a16:creationId xmlns:a16="http://schemas.microsoft.com/office/drawing/2014/main" id="{6D4FB99E-9E39-428A-8AE4-9FA2E703BD7B}"/>
              </a:ext>
            </a:extLst>
          </p:cNvPr>
          <p:cNvPicPr>
            <a:picLocks noChangeAspect="1"/>
          </p:cNvPicPr>
          <p:nvPr/>
        </p:nvPicPr>
        <p:blipFill>
          <a:blip r:embed="rId4"/>
          <a:stretch>
            <a:fillRect/>
          </a:stretch>
        </p:blipFill>
        <p:spPr>
          <a:xfrm>
            <a:off x="346363" y="2212848"/>
            <a:ext cx="8229601" cy="4329723"/>
          </a:xfrm>
          <a:prstGeom prst="rect">
            <a:avLst/>
          </a:prstGeom>
        </p:spPr>
      </p:pic>
    </p:spTree>
    <p:extLst>
      <p:ext uri="{BB962C8B-B14F-4D97-AF65-F5344CB8AC3E}">
        <p14:creationId xmlns:p14="http://schemas.microsoft.com/office/powerpoint/2010/main" val="266438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0" lvl="0" indent="0" algn="l" rtl="0">
              <a:spcBef>
                <a:spcPts val="1800"/>
              </a:spcBef>
              <a:spcAft>
                <a:spcPts val="0"/>
              </a:spcAft>
              <a:buClr>
                <a:schemeClr val="dk1"/>
              </a:buClr>
              <a:buSzPts val="2750"/>
              <a:buNone/>
            </a:pPr>
            <a:endParaRPr sz="2750" dirty="0"/>
          </a:p>
        </p:txBody>
      </p:sp>
      <p:pic>
        <p:nvPicPr>
          <p:cNvPr id="6" name="Picture 5" descr="Graphical user interface, website&#10;&#10;Description automatically generated">
            <a:extLst>
              <a:ext uri="{FF2B5EF4-FFF2-40B4-BE49-F238E27FC236}">
                <a16:creationId xmlns:a16="http://schemas.microsoft.com/office/drawing/2014/main" id="{5AE3A207-4E04-4F22-B82B-66AF6CDF8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08" y="1123605"/>
            <a:ext cx="3999657" cy="5295668"/>
          </a:xfrm>
          <a:prstGeom prst="rect">
            <a:avLst/>
          </a:prstGeom>
        </p:spPr>
      </p:pic>
      <p:sp>
        <p:nvSpPr>
          <p:cNvPr id="2" name="TextBox 1">
            <a:extLst>
              <a:ext uri="{FF2B5EF4-FFF2-40B4-BE49-F238E27FC236}">
                <a16:creationId xmlns:a16="http://schemas.microsoft.com/office/drawing/2014/main" id="{89840D50-4217-495D-9C10-5EC269A55AD4}"/>
              </a:ext>
            </a:extLst>
          </p:cNvPr>
          <p:cNvSpPr txBox="1"/>
          <p:nvPr/>
        </p:nvSpPr>
        <p:spPr>
          <a:xfrm>
            <a:off x="5407603" y="1156294"/>
            <a:ext cx="3223489" cy="5262979"/>
          </a:xfrm>
          <a:prstGeom prst="rect">
            <a:avLst/>
          </a:prstGeom>
          <a:noFill/>
        </p:spPr>
        <p:txBody>
          <a:bodyPr wrap="square" rtlCol="0">
            <a:spAutoFit/>
          </a:bodyPr>
          <a:lstStyle/>
          <a:p>
            <a:pPr marL="0" indent="0" algn="ctr">
              <a:buNone/>
            </a:pPr>
            <a:r>
              <a:rPr lang="en-US" sz="2400" b="1" dirty="0">
                <a:solidFill>
                  <a:srgbClr val="0070C0"/>
                </a:solidFill>
              </a:rPr>
              <a:t>National Economics Challenge </a:t>
            </a:r>
          </a:p>
          <a:p>
            <a:pPr marL="0" indent="0" algn="ctr">
              <a:buNone/>
            </a:pPr>
            <a:r>
              <a:rPr lang="en-US" sz="2400" dirty="0">
                <a:hlinkClick r:id="rId4"/>
              </a:rPr>
              <a:t>Link  </a:t>
            </a:r>
            <a:endParaRPr lang="en-US" sz="2400" dirty="0"/>
          </a:p>
          <a:p>
            <a:pPr lvl="1"/>
            <a:endParaRPr lang="en-US" sz="2400" dirty="0"/>
          </a:p>
          <a:p>
            <a:pPr lvl="1"/>
            <a:r>
              <a:rPr lang="en-US" sz="2400" dirty="0">
                <a:latin typeface="Calibri" panose="020F0502020204030204" pitchFamily="34" charset="0"/>
                <a:cs typeface="Calibri" panose="020F0502020204030204" pitchFamily="34" charset="0"/>
              </a:rPr>
              <a:t>-- </a:t>
            </a:r>
            <a:r>
              <a:rPr lang="en-US" sz="2400" dirty="0">
                <a:solidFill>
                  <a:schemeClr val="accent3">
                    <a:lumMod val="75000"/>
                  </a:schemeClr>
                </a:solidFill>
                <a:latin typeface="Calibri" panose="020F0502020204030204" pitchFamily="34" charset="0"/>
                <a:cs typeface="Calibri" panose="020F0502020204030204" pitchFamily="34" charset="0"/>
              </a:rPr>
              <a:t>Online Semi-Finals: </a:t>
            </a:r>
            <a:r>
              <a:rPr lang="en-US" sz="2400" dirty="0">
                <a:latin typeface="Calibri" panose="020F0502020204030204" pitchFamily="34" charset="0"/>
                <a:cs typeface="Calibri" panose="020F0502020204030204" pitchFamily="34" charset="0"/>
              </a:rPr>
              <a:t>May 3 – May 20, 2021 </a:t>
            </a:r>
          </a:p>
          <a:p>
            <a:pPr lvl="1"/>
            <a:endParaRPr lang="en-US" sz="24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rPr>
              <a:t>-- </a:t>
            </a:r>
            <a:r>
              <a:rPr lang="en-US" sz="2400" dirty="0">
                <a:solidFill>
                  <a:schemeClr val="accent3">
                    <a:lumMod val="75000"/>
                  </a:schemeClr>
                </a:solidFill>
                <a:latin typeface="Calibri" panose="020F0502020204030204" pitchFamily="34" charset="0"/>
                <a:cs typeface="Calibri" panose="020F0502020204030204" pitchFamily="34" charset="0"/>
              </a:rPr>
              <a:t>Advancing teams announced:</a:t>
            </a:r>
          </a:p>
          <a:p>
            <a:pPr lvl="1"/>
            <a:r>
              <a:rPr lang="en-US" sz="2400" dirty="0">
                <a:latin typeface="Calibri" panose="020F0502020204030204" pitchFamily="34" charset="0"/>
                <a:cs typeface="Calibri" panose="020F0502020204030204" pitchFamily="34" charset="0"/>
              </a:rPr>
              <a:t>May 21, 2021</a:t>
            </a:r>
          </a:p>
          <a:p>
            <a:pPr lvl="1"/>
            <a:endParaRPr lang="en-US" sz="2400" dirty="0">
              <a:latin typeface="Calibri" panose="020F0502020204030204" pitchFamily="34" charset="0"/>
              <a:ea typeface="ＭＳ Ｐゴシック"/>
              <a:cs typeface="Calibri" panose="020F0502020204030204" pitchFamily="34" charset="0"/>
            </a:endParaRPr>
          </a:p>
          <a:p>
            <a:pPr lvl="1"/>
            <a:r>
              <a:rPr lang="en-US" sz="2400" dirty="0">
                <a:latin typeface="Calibri" panose="020F0502020204030204" pitchFamily="34" charset="0"/>
                <a:ea typeface="ＭＳ Ｐゴシック"/>
                <a:cs typeface="Calibri" panose="020F0502020204030204" pitchFamily="34" charset="0"/>
              </a:rPr>
              <a:t>-- </a:t>
            </a:r>
            <a:r>
              <a:rPr lang="en-US" sz="2400" dirty="0">
                <a:solidFill>
                  <a:schemeClr val="accent3">
                    <a:lumMod val="75000"/>
                  </a:schemeClr>
                </a:solidFill>
                <a:latin typeface="Calibri" panose="020F0502020204030204" pitchFamily="34" charset="0"/>
                <a:ea typeface="ＭＳ Ｐゴシック"/>
                <a:cs typeface="Calibri" panose="020F0502020204030204" pitchFamily="34" charset="0"/>
              </a:rPr>
              <a:t>Virtual Finals Weekend: </a:t>
            </a:r>
            <a:br>
              <a:rPr lang="en-US" sz="2400" dirty="0">
                <a:latin typeface="Calibri" panose="020F0502020204030204" pitchFamily="34" charset="0"/>
                <a:ea typeface="ＭＳ Ｐゴシック"/>
                <a:cs typeface="Calibri" panose="020F0502020204030204" pitchFamily="34" charset="0"/>
              </a:rPr>
            </a:br>
            <a:r>
              <a:rPr lang="en-US" sz="2400" dirty="0">
                <a:latin typeface="Calibri" panose="020F0502020204030204" pitchFamily="34" charset="0"/>
                <a:ea typeface="ＭＳ Ｐゴシック"/>
                <a:cs typeface="Calibri" panose="020F0502020204030204" pitchFamily="34" charset="0"/>
              </a:rPr>
              <a:t>May 22, 2021</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F45BDB8-88DF-4921-9313-64CF6B2290C0}"/>
              </a:ext>
            </a:extLst>
          </p:cNvPr>
          <p:cNvSpPr txBox="1"/>
          <p:nvPr/>
        </p:nvSpPr>
        <p:spPr>
          <a:xfrm>
            <a:off x="2286000" y="97533"/>
            <a:ext cx="4572000" cy="830997"/>
          </a:xfrm>
          <a:prstGeom prst="rect">
            <a:avLst/>
          </a:prstGeom>
          <a:noFill/>
        </p:spPr>
        <p:txBody>
          <a:bodyPr wrap="square">
            <a:spAutoFit/>
          </a:bodyPr>
          <a:lstStyle/>
          <a:p>
            <a:pPr algn="ctr"/>
            <a:r>
              <a:rPr lang="en-US" sz="2400" b="1" dirty="0">
                <a:solidFill>
                  <a:srgbClr val="0070C0"/>
                </a:solidFill>
                <a:latin typeface="Calibri" panose="020F0502020204030204" pitchFamily="34" charset="0"/>
                <a:cs typeface="Calibri" panose="020F0502020204030204" pitchFamily="34" charset="0"/>
              </a:rPr>
              <a:t>Student Competition </a:t>
            </a:r>
          </a:p>
          <a:p>
            <a:pPr algn="ctr"/>
            <a:r>
              <a:rPr lang="en-US" sz="2400" b="1" dirty="0">
                <a:solidFill>
                  <a:srgbClr val="0070C0"/>
                </a:solidFill>
                <a:latin typeface="Calibri" panose="020F0502020204030204" pitchFamily="34" charset="0"/>
                <a:cs typeface="Calibri" panose="020F0502020204030204" pitchFamily="34" charset="0"/>
              </a:rPr>
              <a:t>National Timelines</a:t>
            </a:r>
          </a:p>
        </p:txBody>
      </p:sp>
    </p:spTree>
    <p:extLst>
      <p:ext uri="{BB962C8B-B14F-4D97-AF65-F5344CB8AC3E}">
        <p14:creationId xmlns:p14="http://schemas.microsoft.com/office/powerpoint/2010/main" val="41376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88">
                                            <p:txEl>
                                              <p:pRg st="0" end="0"/>
                                            </p:txEl>
                                          </p:spTgt>
                                        </p:tgtEl>
                                        <p:attrNameLst>
                                          <p:attrName>style.visibility</p:attrName>
                                        </p:attrNameLst>
                                      </p:cBhvr>
                                      <p:to>
                                        <p:strVal val="visible"/>
                                      </p:to>
                                    </p:set>
                                    <p:anim calcmode="lin" valueType="num">
                                      <p:cBhvr additive="base">
                                        <p:cTn id="7" dur="500"/>
                                        <p:tgtEl>
                                          <p:spTgt spid="8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a:spLocks noGrp="1"/>
          </p:cNvSpPr>
          <p:nvPr>
            <p:ph type="title"/>
          </p:nvPr>
        </p:nvSpPr>
        <p:spPr>
          <a:xfrm>
            <a:off x="457199" y="762421"/>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42500"/>
              </a:lnSpc>
              <a:spcBef>
                <a:spcPts val="0"/>
              </a:spcBef>
              <a:spcAft>
                <a:spcPts val="0"/>
              </a:spcAft>
              <a:buNone/>
            </a:pPr>
            <a:r>
              <a:rPr lang="en-US" sz="4000" dirty="0" err="1">
                <a:solidFill>
                  <a:schemeClr val="accent3">
                    <a:lumMod val="75000"/>
                  </a:schemeClr>
                </a:solidFill>
                <a:latin typeface="Calibri"/>
                <a:ea typeface="Calibri"/>
                <a:cs typeface="Calibri"/>
                <a:sym typeface="Calibri"/>
              </a:rPr>
              <a:t>EconEdLink</a:t>
            </a:r>
            <a:r>
              <a:rPr lang="en-US" sz="4000" dirty="0">
                <a:solidFill>
                  <a:schemeClr val="accent3">
                    <a:lumMod val="75000"/>
                  </a:schemeClr>
                </a:solidFill>
                <a:latin typeface="Calibri"/>
                <a:ea typeface="Calibri"/>
                <a:cs typeface="Calibri"/>
                <a:sym typeface="Calibri"/>
              </a:rPr>
              <a:t> Membership</a:t>
            </a:r>
            <a:endParaRPr dirty="0">
              <a:solidFill>
                <a:schemeClr val="accent3">
                  <a:lumMod val="75000"/>
                </a:schemeClr>
              </a:solidFill>
            </a:endParaRPr>
          </a:p>
        </p:txBody>
      </p:sp>
      <p:sp>
        <p:nvSpPr>
          <p:cNvPr id="60" name="Google Shape;60;p2"/>
          <p:cNvSpPr txBox="1"/>
          <p:nvPr/>
        </p:nvSpPr>
        <p:spPr>
          <a:xfrm>
            <a:off x="482538" y="2114894"/>
            <a:ext cx="8175171"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You can now access CEE’s professional development webinars directly on EconEdLink.org! To receive these new professional development benefits, </a:t>
            </a:r>
            <a:r>
              <a:rPr lang="en-US" sz="1800" b="1" i="0" u="none" strike="noStrike" cap="none" dirty="0">
                <a:solidFill>
                  <a:srgbClr val="0070C0"/>
                </a:solidFill>
                <a:latin typeface="Arial"/>
                <a:ea typeface="Arial"/>
                <a:cs typeface="Arial"/>
                <a:sym typeface="Arial"/>
              </a:rPr>
              <a:t>become an </a:t>
            </a:r>
            <a:r>
              <a:rPr lang="en-US" sz="1800" b="1" i="0" u="none" strike="noStrike" cap="none" dirty="0" err="1">
                <a:solidFill>
                  <a:srgbClr val="0070C0"/>
                </a:solidFill>
                <a:latin typeface="Arial"/>
                <a:ea typeface="Arial"/>
                <a:cs typeface="Arial"/>
                <a:sym typeface="Arial"/>
              </a:rPr>
              <a:t>EconEdLink</a:t>
            </a:r>
            <a:r>
              <a:rPr lang="en-US" sz="1800" b="1" i="0" u="none" strike="noStrike" cap="none" dirty="0">
                <a:solidFill>
                  <a:srgbClr val="0070C0"/>
                </a:solidFill>
                <a:latin typeface="Arial"/>
                <a:ea typeface="Arial"/>
                <a:cs typeface="Arial"/>
                <a:sym typeface="Arial"/>
              </a:rPr>
              <a:t> </a:t>
            </a:r>
            <a:r>
              <a:rPr lang="en-US" sz="1800" b="1" i="0" u="sng" strike="noStrike" cap="none" dirty="0">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member</a:t>
            </a:r>
            <a:r>
              <a:rPr lang="en-US" sz="1800" b="0" i="0" u="none" strike="noStrike" cap="none" dirty="0">
                <a:solidFill>
                  <a:schemeClr val="dk1"/>
                </a:solidFill>
                <a:latin typeface="Arial"/>
                <a:ea typeface="Arial"/>
                <a:cs typeface="Arial"/>
                <a:sym typeface="Arial"/>
              </a:rPr>
              <a:t>. As a member, you will now be able to: </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Automatically receive a professional development certificate via e-mail within 24 hours after viewing any webinar for a minimum of 45 minutes</a:t>
            </a: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Register for upcoming webinars with a simple one-click process </a:t>
            </a: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Easily download presentations, lesson plan materials and activities for each webinar </a:t>
            </a: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Search and view all webinars at your convenience </a:t>
            </a: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Save webinars to your </a:t>
            </a:r>
            <a:r>
              <a:rPr lang="en-US" sz="1800" dirty="0" err="1">
                <a:solidFill>
                  <a:schemeClr val="dk1"/>
                </a:solidFill>
                <a:latin typeface="Arial"/>
                <a:ea typeface="Arial"/>
                <a:cs typeface="Arial"/>
                <a:sym typeface="Arial"/>
              </a:rPr>
              <a:t>EconEdLink</a:t>
            </a:r>
            <a:r>
              <a:rPr lang="en-US" sz="1800" dirty="0">
                <a:solidFill>
                  <a:schemeClr val="dk1"/>
                </a:solidFill>
                <a:latin typeface="Arial"/>
                <a:ea typeface="Arial"/>
                <a:cs typeface="Arial"/>
                <a:sym typeface="Arial"/>
              </a:rPr>
              <a:t> dashboard for easy access to the event</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ctr" rtl="0">
              <a:spcBef>
                <a:spcPts val="0"/>
              </a:spcBef>
              <a:spcAft>
                <a:spcPts val="0"/>
              </a:spcAft>
              <a:buNone/>
            </a:pPr>
            <a:r>
              <a:rPr lang="en-US" sz="1800" dirty="0">
                <a:solidFill>
                  <a:schemeClr val="dk1"/>
                </a:solidFill>
                <a:latin typeface="Arial"/>
                <a:ea typeface="Arial"/>
                <a:cs typeface="Arial"/>
                <a:sym typeface="Arial"/>
              </a:rPr>
              <a:t>You may access our new </a:t>
            </a:r>
            <a:r>
              <a:rPr lang="en-US" sz="1800" b="1" dirty="0">
                <a:solidFill>
                  <a:schemeClr val="dk1"/>
                </a:solidFill>
                <a:latin typeface="Arial"/>
                <a:ea typeface="Arial"/>
                <a:cs typeface="Arial"/>
                <a:sym typeface="Arial"/>
              </a:rPr>
              <a:t>Professional Development</a:t>
            </a:r>
            <a:r>
              <a:rPr lang="en-US" sz="1800" dirty="0">
                <a:solidFill>
                  <a:schemeClr val="dk1"/>
                </a:solidFill>
                <a:latin typeface="Arial"/>
                <a:ea typeface="Arial"/>
                <a:cs typeface="Arial"/>
                <a:sym typeface="Arial"/>
              </a:rPr>
              <a:t> page</a:t>
            </a:r>
            <a:r>
              <a:rPr lang="en-US" sz="1800" dirty="0">
                <a:solidFill>
                  <a:schemeClr val="accent3">
                    <a:lumMod val="75000"/>
                  </a:schemeClr>
                </a:solidFill>
                <a:latin typeface="Arial"/>
                <a:ea typeface="Arial"/>
                <a:cs typeface="Arial"/>
                <a:sym typeface="Arial"/>
              </a:rPr>
              <a:t> </a:t>
            </a:r>
            <a:r>
              <a:rPr lang="en-US" sz="1800" u="sng" dirty="0">
                <a:solidFill>
                  <a:schemeClr val="accent3">
                    <a:lumMod val="75000"/>
                  </a:schemeClr>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endParaRPr sz="1800" dirty="0">
              <a:solidFill>
                <a:schemeClr val="accent3">
                  <a:lumMod val="75000"/>
                </a:schemeClr>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423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471055"/>
            <a:ext cx="7610764" cy="1741793"/>
          </a:xfrm>
          <a:prstGeom prst="rect">
            <a:avLst/>
          </a:prstGeom>
          <a:noFill/>
          <a:ln>
            <a:noFill/>
          </a:ln>
        </p:spPr>
        <p:txBody>
          <a:bodyPr spcFirstLastPara="1" wrap="square" lIns="91425" tIns="45700" rIns="91425" bIns="45700" anchor="ctr" anchorCtr="0">
            <a:noAutofit/>
          </a:bodyPr>
          <a:lstStyle/>
          <a:p>
            <a:pPr marL="342900" indent="-342900">
              <a:buSzPts val="2500"/>
            </a:pPr>
            <a:r>
              <a:rPr lang="en-US" sz="4400" dirty="0">
                <a:solidFill>
                  <a:schemeClr val="accent3">
                    <a:lumMod val="75000"/>
                  </a:schemeClr>
                </a:solidFill>
              </a:rPr>
              <a:t>Free EconEdLink Resources</a:t>
            </a:r>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lvl="0" indent="-457200">
              <a:buSzPts val="1800"/>
              <a:buFont typeface="Wingdings" panose="05000000000000000000" pitchFamily="2" charset="2"/>
              <a:buChar char="ü"/>
            </a:pPr>
            <a:r>
              <a:rPr lang="en-US" dirty="0">
                <a:latin typeface="Arial"/>
                <a:ea typeface="Arial"/>
                <a:cs typeface="Arial"/>
                <a:sym typeface="Arial"/>
              </a:rPr>
              <a:t>Teachers can now easily download presentations, lesson plan materials and activities for live and on demand </a:t>
            </a:r>
            <a:r>
              <a:rPr lang="en-US" u="sng" dirty="0">
                <a:latin typeface="Arial"/>
                <a:ea typeface="Arial"/>
                <a:cs typeface="Arial"/>
                <a:sym typeface="Arial"/>
              </a:rPr>
              <a:t>webinars</a:t>
            </a:r>
            <a:r>
              <a:rPr lang="en-US" dirty="0">
                <a:latin typeface="Arial"/>
                <a:ea typeface="Arial"/>
                <a:cs typeface="Arial"/>
                <a:sym typeface="Arial"/>
              </a:rPr>
              <a:t> from </a:t>
            </a:r>
            <a:r>
              <a:rPr lang="en-US" sz="2400" b="1" i="1" dirty="0">
                <a:solidFill>
                  <a:srgbClr val="005CB8"/>
                </a:solidFill>
                <a:latin typeface="Arial"/>
                <a:ea typeface="Arial"/>
                <a:cs typeface="Arial"/>
                <a:sym typeface="Arial"/>
              </a:rPr>
              <a:t>EconEdLink.org/professional-development/ </a:t>
            </a:r>
          </a:p>
          <a:p>
            <a:pPr marL="342900" lvl="0" indent="-342900">
              <a:buSzPts val="1800"/>
              <a:buFont typeface="Wingdings" panose="05000000000000000000" pitchFamily="2" charset="2"/>
              <a:buChar char="ü"/>
            </a:pPr>
            <a:endParaRPr lang="en-US" sz="2400" b="1" i="1" dirty="0">
              <a:solidFill>
                <a:srgbClr val="005CB8"/>
              </a:solidFill>
              <a:latin typeface="Arial"/>
              <a:ea typeface="Arial"/>
              <a:cs typeface="Arial"/>
              <a:sym typeface="Arial"/>
            </a:endParaRPr>
          </a:p>
          <a:p>
            <a:pPr lvl="0" indent="-457200">
              <a:buSzPts val="1800"/>
              <a:buFont typeface="Wingdings" panose="05000000000000000000" pitchFamily="2" charset="2"/>
              <a:buChar char="ü"/>
            </a:pPr>
            <a:r>
              <a:rPr lang="en-US" dirty="0">
                <a:latin typeface="Arial"/>
                <a:ea typeface="Arial"/>
                <a:cs typeface="Arial"/>
                <a:sym typeface="Arial"/>
              </a:rPr>
              <a:t>Teachers can measure students’ learning progress by accessing CEE’s </a:t>
            </a:r>
            <a:r>
              <a:rPr lang="en-US" u="sng" dirty="0" err="1">
                <a:latin typeface="Arial"/>
                <a:ea typeface="Arial"/>
                <a:cs typeface="Arial"/>
                <a:sym typeface="Arial"/>
              </a:rPr>
              <a:t>ReadyAssesments</a:t>
            </a:r>
            <a:r>
              <a:rPr lang="en-US" u="sng" dirty="0">
                <a:latin typeface="Arial"/>
                <a:ea typeface="Arial"/>
                <a:cs typeface="Arial"/>
                <a:sym typeface="Arial"/>
              </a:rPr>
              <a:t> </a:t>
            </a:r>
            <a:r>
              <a:rPr lang="en-US" sz="2400" b="1" i="1" dirty="0">
                <a:solidFill>
                  <a:srgbClr val="0070C0"/>
                </a:solidFill>
                <a:latin typeface="Arial"/>
                <a:ea typeface="Arial"/>
                <a:cs typeface="Arial"/>
                <a:sym typeface="Arial"/>
              </a:rPr>
              <a:t>https://econedlink.org/readyassessments/</a:t>
            </a:r>
            <a:endParaRPr sz="2400" b="1" i="1" dirty="0">
              <a:solidFill>
                <a:srgbClr val="0070C0"/>
              </a:solidFill>
            </a:endParaRPr>
          </a:p>
        </p:txBody>
      </p:sp>
    </p:spTree>
    <p:extLst>
      <p:ext uri="{BB962C8B-B14F-4D97-AF65-F5344CB8AC3E}">
        <p14:creationId xmlns:p14="http://schemas.microsoft.com/office/powerpoint/2010/main" val="265477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433551" y="1061966"/>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42500"/>
              </a:lnSpc>
              <a:spcBef>
                <a:spcPts val="0"/>
              </a:spcBef>
              <a:spcAft>
                <a:spcPts val="0"/>
              </a:spcAft>
              <a:buNone/>
            </a:pPr>
            <a:r>
              <a:rPr lang="en-US" sz="4000" dirty="0">
                <a:solidFill>
                  <a:schemeClr val="accent3">
                    <a:lumMod val="75000"/>
                  </a:schemeClr>
                </a:solidFill>
                <a:latin typeface="Calibri"/>
                <a:ea typeface="Calibri"/>
                <a:cs typeface="Calibri"/>
                <a:sym typeface="Calibri"/>
              </a:rPr>
              <a:t>EconEdLink </a:t>
            </a:r>
            <a:br>
              <a:rPr lang="en-US" sz="4000" dirty="0">
                <a:solidFill>
                  <a:schemeClr val="accent3">
                    <a:lumMod val="75000"/>
                  </a:schemeClr>
                </a:solidFill>
                <a:latin typeface="Calibri"/>
                <a:ea typeface="Calibri"/>
                <a:cs typeface="Calibri"/>
                <a:sym typeface="Calibri"/>
              </a:rPr>
            </a:br>
            <a:r>
              <a:rPr lang="en-US" sz="4000" dirty="0">
                <a:solidFill>
                  <a:schemeClr val="accent3">
                    <a:lumMod val="75000"/>
                  </a:schemeClr>
                </a:solidFill>
                <a:latin typeface="Calibri"/>
                <a:ea typeface="Calibri"/>
                <a:cs typeface="Calibri"/>
                <a:sym typeface="Calibri"/>
              </a:rPr>
              <a:t>Professional Development Certificates</a:t>
            </a:r>
            <a:endParaRPr sz="4000" b="1" dirty="0">
              <a:solidFill>
                <a:schemeClr val="accent3">
                  <a:lumMod val="75000"/>
                </a:schemeClr>
              </a:solidFill>
              <a:latin typeface="Calibri"/>
              <a:ea typeface="Calibri"/>
              <a:cs typeface="Calibri"/>
              <a:sym typeface="Calibri"/>
            </a:endParaRPr>
          </a:p>
        </p:txBody>
      </p:sp>
      <p:sp>
        <p:nvSpPr>
          <p:cNvPr id="67" name="Google Shape;67;p3"/>
          <p:cNvSpPr txBox="1"/>
          <p:nvPr/>
        </p:nvSpPr>
        <p:spPr>
          <a:xfrm>
            <a:off x="588955" y="2359260"/>
            <a:ext cx="8175171"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To earn your professional development certificate for this webinar, you must:</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Watch a minimum of 45 minutes and you will automatically receive a professional development </a:t>
            </a:r>
            <a:r>
              <a:rPr lang="en-US" sz="1800" b="1" dirty="0">
                <a:solidFill>
                  <a:srgbClr val="7A9900"/>
                </a:solidFill>
                <a:latin typeface="Arial"/>
                <a:ea typeface="Arial"/>
                <a:cs typeface="Arial"/>
                <a:sym typeface="Arial"/>
              </a:rPr>
              <a:t>certificate </a:t>
            </a:r>
            <a:r>
              <a:rPr lang="en-US" sz="1800" dirty="0">
                <a:solidFill>
                  <a:schemeClr val="dk1"/>
                </a:solidFill>
                <a:latin typeface="Arial"/>
                <a:ea typeface="Arial"/>
                <a:cs typeface="Arial"/>
                <a:sym typeface="Arial"/>
              </a:rPr>
              <a:t>from </a:t>
            </a:r>
            <a:r>
              <a:rPr lang="en-US" sz="1800" dirty="0" err="1">
                <a:solidFill>
                  <a:schemeClr val="dk1"/>
                </a:solidFill>
                <a:latin typeface="Arial"/>
                <a:ea typeface="Arial"/>
                <a:cs typeface="Arial"/>
                <a:sym typeface="Arial"/>
              </a:rPr>
              <a:t>EconEdLink</a:t>
            </a:r>
            <a:r>
              <a:rPr lang="en-US" sz="1800" dirty="0">
                <a:solidFill>
                  <a:schemeClr val="dk1"/>
                </a:solidFill>
                <a:latin typeface="Arial"/>
                <a:ea typeface="Arial"/>
                <a:cs typeface="Arial"/>
                <a:sym typeface="Arial"/>
              </a:rPr>
              <a:t> via e-mail within 24 hours.</a:t>
            </a:r>
          </a:p>
          <a:p>
            <a:pPr marR="0" lvl="0" algn="l" rtl="0">
              <a:spcBef>
                <a:spcPts val="0"/>
              </a:spcBef>
              <a:spcAft>
                <a:spcPts val="0"/>
              </a:spcAft>
              <a:buClr>
                <a:schemeClr val="dk1"/>
              </a:buClr>
              <a:buSzPts val="1800"/>
            </a:pPr>
            <a:endParaRPr lang="en-US" sz="1800" dirty="0">
              <a:solidFill>
                <a:schemeClr val="dk1"/>
              </a:solidFill>
            </a:endParaRPr>
          </a:p>
          <a:p>
            <a:pPr marR="0" lvl="0" algn="l" rtl="0">
              <a:spcBef>
                <a:spcPts val="0"/>
              </a:spcBef>
              <a:spcAft>
                <a:spcPts val="0"/>
              </a:spcAft>
              <a:buClr>
                <a:schemeClr val="dk1"/>
              </a:buClr>
              <a:buSzPts val="1800"/>
            </a:pPr>
            <a:r>
              <a:rPr lang="en-US" sz="1800" dirty="0">
                <a:solidFill>
                  <a:schemeClr val="dk1"/>
                </a:solidFill>
              </a:rPr>
              <a:t>To work toward earning 10 MA PDP’s:</a:t>
            </a:r>
          </a:p>
          <a:p>
            <a:pPr marR="0" lvl="0" algn="l" rtl="0">
              <a:spcBef>
                <a:spcPts val="0"/>
              </a:spcBef>
              <a:spcAft>
                <a:spcPts val="0"/>
              </a:spcAft>
              <a:buClr>
                <a:schemeClr val="dk1"/>
              </a:buClr>
              <a:buSzPts val="1800"/>
            </a:pPr>
            <a:endParaRPr lang="en-US" sz="1800" dirty="0">
              <a:solidFill>
                <a:schemeClr val="dk1"/>
              </a:solidFil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rPr>
              <a:t>Share your </a:t>
            </a:r>
            <a:r>
              <a:rPr lang="en-US" sz="1800" dirty="0" err="1">
                <a:solidFill>
                  <a:schemeClr val="dk1"/>
                </a:solidFill>
              </a:rPr>
              <a:t>EconEdLink</a:t>
            </a:r>
            <a:r>
              <a:rPr lang="en-US" sz="1800" dirty="0">
                <a:solidFill>
                  <a:schemeClr val="dk1"/>
                </a:solidFill>
              </a:rPr>
              <a:t> PD certificates with Dr. Margaret Brooks at </a:t>
            </a:r>
            <a:r>
              <a:rPr lang="en-US" sz="1800" dirty="0">
                <a:solidFill>
                  <a:schemeClr val="dk1"/>
                </a:solidFill>
                <a:hlinkClick r:id="rId3"/>
              </a:rPr>
              <a:t>mbrooks@councilforeconed.org</a:t>
            </a:r>
            <a:r>
              <a:rPr lang="en-US" sz="1800" dirty="0">
                <a:solidFill>
                  <a:schemeClr val="dk1"/>
                </a:solidFill>
              </a:rPr>
              <a:t> after you have acquired at least 10 hours of </a:t>
            </a:r>
            <a:r>
              <a:rPr lang="en-US" sz="1800" dirty="0" err="1">
                <a:solidFill>
                  <a:schemeClr val="dk1"/>
                </a:solidFill>
              </a:rPr>
              <a:t>EconEdLink</a:t>
            </a:r>
            <a:r>
              <a:rPr lang="en-US" sz="1800" dirty="0">
                <a:solidFill>
                  <a:schemeClr val="dk1"/>
                </a:solidFill>
              </a:rPr>
              <a:t> certification to receive your MA PDP’s.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b="1" i="1" dirty="0">
              <a:solidFill>
                <a:srgbClr val="005CB8"/>
              </a:solidFill>
              <a:latin typeface="Arial"/>
              <a:ea typeface="Arial"/>
              <a:cs typeface="Arial"/>
              <a:sym typeface="Arial"/>
            </a:endParaRPr>
          </a:p>
        </p:txBody>
      </p:sp>
    </p:spTree>
    <p:extLst>
      <p:ext uri="{BB962C8B-B14F-4D97-AF65-F5344CB8AC3E}">
        <p14:creationId xmlns:p14="http://schemas.microsoft.com/office/powerpoint/2010/main" val="276081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32373"/>
            <a:ext cx="7610764" cy="1180475"/>
          </a:xfrm>
          <a:prstGeom prst="rect">
            <a:avLst/>
          </a:prstGeom>
          <a:noFill/>
          <a:ln>
            <a:noFill/>
          </a:ln>
        </p:spPr>
        <p:txBody>
          <a:bodyPr spcFirstLastPara="1" wrap="square" lIns="91425" tIns="45700" rIns="91425" bIns="45700" anchor="ctr" anchorCtr="0">
            <a:noAutofit/>
          </a:bodyPr>
          <a:lstStyle/>
          <a:p>
            <a:pPr marL="342900" indent="-342900">
              <a:lnSpc>
                <a:spcPct val="100000"/>
              </a:lnSpc>
              <a:buSzPts val="2500"/>
            </a:pPr>
            <a:r>
              <a:rPr lang="en-US" sz="2800" dirty="0"/>
              <a:t>Sample</a:t>
            </a:r>
            <a:br>
              <a:rPr lang="en-US" sz="2800" dirty="0"/>
            </a:br>
            <a:r>
              <a:rPr lang="en-US" sz="2800" dirty="0"/>
              <a:t>EconEdLink On-Demand</a:t>
            </a:r>
            <a:r>
              <a:rPr lang="en-US" sz="4000" dirty="0"/>
              <a:t> </a:t>
            </a:r>
            <a:r>
              <a:rPr lang="en-US" sz="2800" dirty="0"/>
              <a:t>Webinars</a:t>
            </a:r>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0" lvl="0" indent="0">
              <a:buNone/>
            </a:pPr>
            <a:endParaRPr lang="en-US" dirty="0">
              <a:latin typeface="Arial"/>
              <a:ea typeface="Arial"/>
              <a:cs typeface="Arial"/>
              <a:sym typeface="Arial"/>
            </a:endParaRPr>
          </a:p>
        </p:txBody>
      </p:sp>
      <p:pic>
        <p:nvPicPr>
          <p:cNvPr id="3" name="Picture 2" descr="Text&#10;&#10;Description automatically generated">
            <a:extLst>
              <a:ext uri="{FF2B5EF4-FFF2-40B4-BE49-F238E27FC236}">
                <a16:creationId xmlns:a16="http://schemas.microsoft.com/office/drawing/2014/main" id="{2FCBEF24-A1D8-4B2B-9A12-2C3D83369680}"/>
              </a:ext>
            </a:extLst>
          </p:cNvPr>
          <p:cNvPicPr>
            <a:picLocks noChangeAspect="1"/>
          </p:cNvPicPr>
          <p:nvPr/>
        </p:nvPicPr>
        <p:blipFill>
          <a:blip r:embed="rId3"/>
          <a:stretch>
            <a:fillRect/>
          </a:stretch>
        </p:blipFill>
        <p:spPr>
          <a:xfrm>
            <a:off x="311055" y="2435953"/>
            <a:ext cx="2172577" cy="2879228"/>
          </a:xfrm>
          <a:prstGeom prst="rect">
            <a:avLst/>
          </a:prstGeom>
        </p:spPr>
      </p:pic>
      <p:pic>
        <p:nvPicPr>
          <p:cNvPr id="5" name="Picture 4" descr="Diagram&#10;&#10;Description automatically generated">
            <a:extLst>
              <a:ext uri="{FF2B5EF4-FFF2-40B4-BE49-F238E27FC236}">
                <a16:creationId xmlns:a16="http://schemas.microsoft.com/office/drawing/2014/main" id="{BFC2D3EC-8D5A-4F81-BBCC-CD38DC12AE92}"/>
              </a:ext>
            </a:extLst>
          </p:cNvPr>
          <p:cNvPicPr>
            <a:picLocks noChangeAspect="1"/>
          </p:cNvPicPr>
          <p:nvPr/>
        </p:nvPicPr>
        <p:blipFill>
          <a:blip r:embed="rId4"/>
          <a:stretch>
            <a:fillRect/>
          </a:stretch>
        </p:blipFill>
        <p:spPr>
          <a:xfrm>
            <a:off x="2537059" y="3296994"/>
            <a:ext cx="2099598" cy="2879227"/>
          </a:xfrm>
          <a:prstGeom prst="rect">
            <a:avLst/>
          </a:prstGeom>
        </p:spPr>
      </p:pic>
      <p:pic>
        <p:nvPicPr>
          <p:cNvPr id="7" name="Picture 6">
            <a:extLst>
              <a:ext uri="{FF2B5EF4-FFF2-40B4-BE49-F238E27FC236}">
                <a16:creationId xmlns:a16="http://schemas.microsoft.com/office/drawing/2014/main" id="{5990989E-1D9F-4AA6-B30F-A0B534683BDF}"/>
              </a:ext>
            </a:extLst>
          </p:cNvPr>
          <p:cNvPicPr>
            <a:picLocks noChangeAspect="1"/>
          </p:cNvPicPr>
          <p:nvPr/>
        </p:nvPicPr>
        <p:blipFill>
          <a:blip r:embed="rId5"/>
          <a:stretch>
            <a:fillRect/>
          </a:stretch>
        </p:blipFill>
        <p:spPr>
          <a:xfrm>
            <a:off x="4636657" y="2212848"/>
            <a:ext cx="1830206" cy="2879227"/>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EE0EF3AA-1738-4558-A9E9-192A55998C38}"/>
              </a:ext>
            </a:extLst>
          </p:cNvPr>
          <p:cNvPicPr>
            <a:picLocks noChangeAspect="1"/>
          </p:cNvPicPr>
          <p:nvPr/>
        </p:nvPicPr>
        <p:blipFill>
          <a:blip r:embed="rId6"/>
          <a:stretch>
            <a:fillRect/>
          </a:stretch>
        </p:blipFill>
        <p:spPr>
          <a:xfrm>
            <a:off x="6566392" y="2946399"/>
            <a:ext cx="1964827" cy="2879228"/>
          </a:xfrm>
          <a:prstGeom prst="rect">
            <a:avLst/>
          </a:prstGeom>
        </p:spPr>
      </p:pic>
    </p:spTree>
    <p:extLst>
      <p:ext uri="{BB962C8B-B14F-4D97-AF65-F5344CB8AC3E}">
        <p14:creationId xmlns:p14="http://schemas.microsoft.com/office/powerpoint/2010/main" val="177317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471055"/>
            <a:ext cx="7610764" cy="1741793"/>
          </a:xfrm>
          <a:prstGeom prst="rect">
            <a:avLst/>
          </a:prstGeom>
          <a:noFill/>
          <a:ln>
            <a:noFill/>
          </a:ln>
        </p:spPr>
        <p:txBody>
          <a:bodyPr spcFirstLastPara="1" wrap="square" lIns="91425" tIns="45700" rIns="91425" bIns="45700" anchor="ctr" anchorCtr="0">
            <a:noAutofit/>
          </a:bodyPr>
          <a:lstStyle/>
          <a:p>
            <a:pPr marL="342900" indent="-342900">
              <a:buSzPts val="2500"/>
            </a:pPr>
            <a:r>
              <a:rPr lang="en-US" sz="4000" dirty="0" err="1"/>
              <a:t>EconEdLink</a:t>
            </a:r>
            <a:r>
              <a:rPr lang="en-US" sz="4000" dirty="0"/>
              <a:t> On-Demand Webinars</a:t>
            </a:r>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0" lvl="0" indent="0">
              <a:buNone/>
            </a:pPr>
            <a:endParaRPr lang="en-US" dirty="0">
              <a:latin typeface="Arial"/>
              <a:ea typeface="Arial"/>
              <a:cs typeface="Arial"/>
              <a:sym typeface="Arial"/>
            </a:endParaRPr>
          </a:p>
        </p:txBody>
      </p:sp>
      <p:pic>
        <p:nvPicPr>
          <p:cNvPr id="3" name="Picture 2" descr="Graphical user interface, text&#10;&#10;Description automatically generated">
            <a:extLst>
              <a:ext uri="{FF2B5EF4-FFF2-40B4-BE49-F238E27FC236}">
                <a16:creationId xmlns:a16="http://schemas.microsoft.com/office/drawing/2014/main" id="{3CED3FEF-D667-473B-A21B-264B6F85949E}"/>
              </a:ext>
            </a:extLst>
          </p:cNvPr>
          <p:cNvPicPr>
            <a:picLocks noChangeAspect="1"/>
          </p:cNvPicPr>
          <p:nvPr/>
        </p:nvPicPr>
        <p:blipFill>
          <a:blip r:embed="rId3"/>
          <a:stretch>
            <a:fillRect/>
          </a:stretch>
        </p:blipFill>
        <p:spPr>
          <a:xfrm>
            <a:off x="361405" y="2364960"/>
            <a:ext cx="2264941" cy="2897204"/>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A71633E4-C7D4-4E03-90F1-68D3A9D22A06}"/>
              </a:ext>
            </a:extLst>
          </p:cNvPr>
          <p:cNvPicPr>
            <a:picLocks noChangeAspect="1"/>
          </p:cNvPicPr>
          <p:nvPr/>
        </p:nvPicPr>
        <p:blipFill>
          <a:blip r:embed="rId4"/>
          <a:stretch>
            <a:fillRect/>
          </a:stretch>
        </p:blipFill>
        <p:spPr>
          <a:xfrm>
            <a:off x="2572172" y="2885937"/>
            <a:ext cx="2264940" cy="3158767"/>
          </a:xfrm>
          <a:prstGeom prst="rect">
            <a:avLst/>
          </a:prstGeom>
        </p:spPr>
      </p:pic>
      <p:pic>
        <p:nvPicPr>
          <p:cNvPr id="7" name="Picture 6" descr="Text&#10;&#10;Description automatically generated">
            <a:extLst>
              <a:ext uri="{FF2B5EF4-FFF2-40B4-BE49-F238E27FC236}">
                <a16:creationId xmlns:a16="http://schemas.microsoft.com/office/drawing/2014/main" id="{531C8338-16F3-49C7-A1BA-2AB16FD84880}"/>
              </a:ext>
            </a:extLst>
          </p:cNvPr>
          <p:cNvPicPr>
            <a:picLocks noChangeAspect="1"/>
          </p:cNvPicPr>
          <p:nvPr/>
        </p:nvPicPr>
        <p:blipFill>
          <a:blip r:embed="rId5"/>
          <a:stretch>
            <a:fillRect/>
          </a:stretch>
        </p:blipFill>
        <p:spPr>
          <a:xfrm>
            <a:off x="6738981" y="3565236"/>
            <a:ext cx="1926892" cy="2757054"/>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EA03FD6E-D75B-44D9-9B38-2997E6DEE9B1}"/>
              </a:ext>
            </a:extLst>
          </p:cNvPr>
          <p:cNvPicPr>
            <a:picLocks noChangeAspect="1"/>
          </p:cNvPicPr>
          <p:nvPr/>
        </p:nvPicPr>
        <p:blipFill>
          <a:blip r:embed="rId6"/>
          <a:stretch>
            <a:fillRect/>
          </a:stretch>
        </p:blipFill>
        <p:spPr>
          <a:xfrm>
            <a:off x="4755074" y="2286739"/>
            <a:ext cx="2046688" cy="3049317"/>
          </a:xfrm>
          <a:prstGeom prst="rect">
            <a:avLst/>
          </a:prstGeom>
        </p:spPr>
      </p:pic>
    </p:spTree>
    <p:extLst>
      <p:ext uri="{BB962C8B-B14F-4D97-AF65-F5344CB8AC3E}">
        <p14:creationId xmlns:p14="http://schemas.microsoft.com/office/powerpoint/2010/main" val="50550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457200" y="1256144"/>
            <a:ext cx="8188036" cy="1385455"/>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4400" dirty="0"/>
              <a:t>MA </a:t>
            </a:r>
            <a:r>
              <a:rPr lang="en-US" sz="4400" dirty="0">
                <a:solidFill>
                  <a:schemeClr val="accent3">
                    <a:lumMod val="75000"/>
                  </a:schemeClr>
                </a:solidFill>
              </a:rPr>
              <a:t>Learning Standards and Curriculum </a:t>
            </a:r>
            <a:r>
              <a:rPr lang="en-US" sz="4400" dirty="0"/>
              <a:t>Frameworks</a:t>
            </a:r>
            <a:endParaRPr sz="4400" b="1" dirty="0"/>
          </a:p>
        </p:txBody>
      </p:sp>
      <p:sp>
        <p:nvSpPr>
          <p:cNvPr id="95" name="Google Shape;95;p7"/>
          <p:cNvSpPr txBox="1">
            <a:spLocks noGrp="1"/>
          </p:cNvSpPr>
          <p:nvPr>
            <p:ph type="body" idx="4294967295"/>
          </p:nvPr>
        </p:nvSpPr>
        <p:spPr>
          <a:xfrm>
            <a:off x="457200" y="2918691"/>
            <a:ext cx="8335818" cy="3634510"/>
          </a:xfrm>
          <a:prstGeom prst="rect">
            <a:avLst/>
          </a:prstGeom>
          <a:noFill/>
          <a:ln>
            <a:noFill/>
          </a:ln>
        </p:spPr>
        <p:txBody>
          <a:bodyPr spcFirstLastPara="1" wrap="square" lIns="91425" tIns="45700" rIns="91425" bIns="45700" anchor="t" anchorCtr="0">
            <a:noAutofit/>
          </a:bodyPr>
          <a:lstStyle/>
          <a:p>
            <a:pPr marL="0" lvl="0" indent="0">
              <a:buSzPts val="2500"/>
              <a:buNone/>
            </a:pPr>
            <a:r>
              <a:rPr lang="en-US" sz="2500" dirty="0">
                <a:latin typeface="Calibri"/>
                <a:ea typeface="Calibri"/>
                <a:cs typeface="Calibri"/>
                <a:sym typeface="Calibri"/>
              </a:rPr>
              <a:t>Preparing your middle and high school students to compete in the 2021 Economics and Personal Finance Challenges supports the learning objectives that are established in the MA </a:t>
            </a:r>
            <a:r>
              <a:rPr lang="en-US" sz="2500" dirty="0"/>
              <a:t>State Learning Standards and Curriculum Frameworks:</a:t>
            </a:r>
          </a:p>
          <a:p>
            <a:pPr marL="0" lvl="0" indent="0">
              <a:buSzPts val="2500"/>
              <a:buNone/>
            </a:pPr>
            <a:endParaRPr lang="en-US" sz="2500" dirty="0"/>
          </a:p>
          <a:p>
            <a:pPr marL="0" lvl="0" indent="0">
              <a:buSzPts val="2500"/>
              <a:buNone/>
            </a:pPr>
            <a:r>
              <a:rPr lang="en-US" sz="2500" dirty="0">
                <a:hlinkClick r:id="rId3"/>
              </a:rPr>
              <a:t>https://www.doe.mass.edu/LearningStandards.html</a:t>
            </a:r>
            <a:r>
              <a:rPr lang="en-US" sz="2500" dirty="0"/>
              <a:t> </a:t>
            </a:r>
            <a:endParaRPr sz="2500" dirty="0">
              <a:latin typeface="Calibri"/>
              <a:ea typeface="Calibri"/>
              <a:cs typeface="Calibri"/>
              <a:sym typeface="Calibri"/>
            </a:endParaRPr>
          </a:p>
          <a:p>
            <a:pPr marL="342900" lvl="0" indent="-184150" algn="l" rtl="0">
              <a:spcBef>
                <a:spcPts val="1800"/>
              </a:spcBef>
              <a:spcAft>
                <a:spcPts val="0"/>
              </a:spcAft>
              <a:buClr>
                <a:schemeClr val="dk1"/>
              </a:buClr>
              <a:buSzPts val="2500"/>
              <a:buNone/>
            </a:pPr>
            <a:endParaRPr sz="2500" dirty="0">
              <a:latin typeface="Calibri"/>
              <a:ea typeface="Calibri"/>
              <a:cs typeface="Calibri"/>
              <a:sym typeface="Calibri"/>
            </a:endParaRPr>
          </a:p>
          <a:p>
            <a:pPr marL="0" lvl="0" indent="0" algn="l" rtl="0">
              <a:spcBef>
                <a:spcPts val="1800"/>
              </a:spcBef>
              <a:spcAft>
                <a:spcPts val="0"/>
              </a:spcAft>
              <a:buClr>
                <a:schemeClr val="dk1"/>
              </a:buClr>
              <a:buSzPts val="2750"/>
              <a:buNone/>
            </a:pPr>
            <a:endParaRPr sz="275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457200" y="747119"/>
            <a:ext cx="8031018" cy="564988"/>
          </a:xfrm>
          <a:prstGeom prst="rect">
            <a:avLst/>
          </a:prstGeom>
          <a:noFill/>
          <a:ln>
            <a:noFill/>
          </a:ln>
        </p:spPr>
        <p:txBody>
          <a:bodyPr spcFirstLastPara="1" wrap="square" lIns="91425" tIns="45700" rIns="91425" bIns="45700" anchor="ctr" anchorCtr="0">
            <a:noAutofit/>
          </a:bodyPr>
          <a:lstStyle/>
          <a:p>
            <a:r>
              <a:rPr lang="en-US" sz="5400" dirty="0"/>
              <a:t>Benefits to Students</a:t>
            </a:r>
          </a:p>
        </p:txBody>
      </p:sp>
      <p:sp>
        <p:nvSpPr>
          <p:cNvPr id="88" name="Google Shape;88;p6"/>
          <p:cNvSpPr txBox="1">
            <a:spLocks noGrp="1"/>
          </p:cNvSpPr>
          <p:nvPr>
            <p:ph type="body" idx="4294967295"/>
          </p:nvPr>
        </p:nvSpPr>
        <p:spPr>
          <a:xfrm>
            <a:off x="457200" y="1850316"/>
            <a:ext cx="8229600" cy="4175760"/>
          </a:xfrm>
          <a:prstGeom prst="rect">
            <a:avLst/>
          </a:prstGeom>
          <a:noFill/>
          <a:ln>
            <a:noFill/>
          </a:ln>
        </p:spPr>
        <p:txBody>
          <a:bodyPr spcFirstLastPara="1" wrap="square" lIns="91425" tIns="45700" rIns="91425" bIns="45700" anchor="t" anchorCtr="0">
            <a:noAutofit/>
          </a:bodyPr>
          <a:lstStyle/>
          <a:p>
            <a:pPr indent="-457200">
              <a:buFont typeface="Wingdings" panose="05000000000000000000" pitchFamily="2" charset="2"/>
              <a:buChar char="ü"/>
            </a:pPr>
            <a:r>
              <a:rPr lang="en-US" sz="2400" dirty="0"/>
              <a:t>Provides them with the </a:t>
            </a:r>
            <a:r>
              <a:rPr lang="en-US" sz="2400" dirty="0">
                <a:solidFill>
                  <a:schemeClr val="accent3">
                    <a:lumMod val="75000"/>
                  </a:schemeClr>
                </a:solidFill>
              </a:rPr>
              <a:t>chance to participate </a:t>
            </a:r>
            <a:r>
              <a:rPr lang="en-US" sz="2400" dirty="0"/>
              <a:t>in fun, engaging, and nationally-recognized competitions</a:t>
            </a:r>
          </a:p>
          <a:p>
            <a:pPr indent="-457200">
              <a:buFont typeface="Wingdings" panose="05000000000000000000" pitchFamily="2" charset="2"/>
              <a:buChar char="ü"/>
            </a:pPr>
            <a:endParaRPr lang="en-US" sz="2400" dirty="0"/>
          </a:p>
          <a:p>
            <a:pPr indent="-457200">
              <a:buFont typeface="Wingdings" panose="05000000000000000000" pitchFamily="2" charset="2"/>
              <a:buChar char="ü"/>
            </a:pPr>
            <a:r>
              <a:rPr lang="en-US" sz="2400" dirty="0"/>
              <a:t>Boosts their </a:t>
            </a:r>
            <a:r>
              <a:rPr lang="en-US" sz="2400" dirty="0">
                <a:solidFill>
                  <a:schemeClr val="accent3">
                    <a:lumMod val="75000"/>
                  </a:schemeClr>
                </a:solidFill>
              </a:rPr>
              <a:t>motivation to study and learn</a:t>
            </a:r>
          </a:p>
          <a:p>
            <a:pPr indent="-457200">
              <a:buFont typeface="Wingdings" panose="05000000000000000000" pitchFamily="2" charset="2"/>
              <a:buChar char="ü"/>
            </a:pPr>
            <a:endParaRPr lang="en-US" sz="2400" dirty="0"/>
          </a:p>
          <a:p>
            <a:pPr indent="-457200">
              <a:buFont typeface="Wingdings" panose="05000000000000000000" pitchFamily="2" charset="2"/>
              <a:buChar char="ü"/>
            </a:pPr>
            <a:r>
              <a:rPr lang="en-US" sz="2400" dirty="0"/>
              <a:t>Increases their </a:t>
            </a:r>
            <a:r>
              <a:rPr lang="en-US" sz="2400" dirty="0">
                <a:solidFill>
                  <a:schemeClr val="accent3">
                    <a:lumMod val="75000"/>
                  </a:schemeClr>
                </a:solidFill>
              </a:rPr>
              <a:t>confidence and knowledge </a:t>
            </a:r>
            <a:r>
              <a:rPr lang="en-US" sz="2400" dirty="0"/>
              <a:t>of finance and economics concepts</a:t>
            </a:r>
          </a:p>
          <a:p>
            <a:pPr indent="-457200">
              <a:buFont typeface="Wingdings" panose="05000000000000000000" pitchFamily="2" charset="2"/>
              <a:buChar char="ü"/>
            </a:pPr>
            <a:endParaRPr lang="en-US" sz="2400" dirty="0"/>
          </a:p>
          <a:p>
            <a:pPr indent="-457200">
              <a:buFont typeface="Wingdings" panose="05000000000000000000" pitchFamily="2" charset="2"/>
              <a:buChar char="ü"/>
            </a:pPr>
            <a:r>
              <a:rPr lang="en-US" sz="2400" dirty="0"/>
              <a:t>Enhances their </a:t>
            </a:r>
            <a:r>
              <a:rPr lang="en-US" sz="2400" dirty="0">
                <a:solidFill>
                  <a:schemeClr val="accent3">
                    <a:lumMod val="75000"/>
                  </a:schemeClr>
                </a:solidFill>
              </a:rPr>
              <a:t>technology and team-building </a:t>
            </a:r>
            <a:r>
              <a:rPr lang="en-US" sz="2400" dirty="0"/>
              <a:t>skills</a:t>
            </a:r>
          </a:p>
          <a:p>
            <a:pPr indent="-457200">
              <a:buFont typeface="Wingdings" panose="05000000000000000000" pitchFamily="2" charset="2"/>
              <a:buChar char="ü"/>
            </a:pPr>
            <a:endParaRPr lang="en-US" sz="2400" dirty="0"/>
          </a:p>
          <a:p>
            <a:pPr indent="-457200">
              <a:buFont typeface="Wingdings" panose="05000000000000000000" pitchFamily="2" charset="2"/>
              <a:buChar char="ü"/>
            </a:pPr>
            <a:r>
              <a:rPr lang="en-US" sz="2400" dirty="0"/>
              <a:t>Offers opportunities for </a:t>
            </a:r>
            <a:r>
              <a:rPr lang="en-US" sz="2400" dirty="0">
                <a:solidFill>
                  <a:schemeClr val="accent3">
                    <a:lumMod val="75000"/>
                  </a:schemeClr>
                </a:solidFill>
              </a:rPr>
              <a:t>state and national recognition </a:t>
            </a:r>
            <a:r>
              <a:rPr lang="en-US" sz="2400" dirty="0"/>
              <a:t>for their achievements</a:t>
            </a:r>
          </a:p>
          <a:p>
            <a:pPr marL="0" lvl="0" indent="0" algn="l" rtl="0">
              <a:spcBef>
                <a:spcPts val="1800"/>
              </a:spcBef>
              <a:spcAft>
                <a:spcPts val="0"/>
              </a:spcAft>
              <a:buClr>
                <a:schemeClr val="dk1"/>
              </a:buClr>
              <a:buSzPts val="2750"/>
              <a:buNone/>
            </a:pPr>
            <a:endParaRPr sz="275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4" y="0"/>
            <a:ext cx="7721601" cy="2212848"/>
          </a:xfrm>
          <a:prstGeom prst="rect">
            <a:avLst/>
          </a:prstGeom>
          <a:noFill/>
          <a:ln>
            <a:noFill/>
          </a:ln>
        </p:spPr>
        <p:txBody>
          <a:bodyPr spcFirstLastPara="1" wrap="square" lIns="91425" tIns="45700" rIns="91425" bIns="45700" anchor="ctr" anchorCtr="0">
            <a:noAutofit/>
          </a:bodyPr>
          <a:lstStyle/>
          <a:p>
            <a:pPr marL="342900" indent="-342900">
              <a:buSzPts val="2500"/>
            </a:pPr>
            <a:r>
              <a:rPr lang="en-US" sz="3200" dirty="0"/>
              <a:t>2020-2021 MA </a:t>
            </a:r>
            <a:r>
              <a:rPr lang="en-US" sz="3200" dirty="0">
                <a:solidFill>
                  <a:schemeClr val="accent3">
                    <a:lumMod val="75000"/>
                  </a:schemeClr>
                </a:solidFill>
              </a:rPr>
              <a:t>State Awards </a:t>
            </a:r>
            <a:r>
              <a:rPr lang="en-US" sz="3200" dirty="0"/>
              <a:t>Ceremony</a:t>
            </a:r>
          </a:p>
        </p:txBody>
      </p:sp>
      <p:sp>
        <p:nvSpPr>
          <p:cNvPr id="88" name="Google Shape;88;p6"/>
          <p:cNvSpPr txBox="1">
            <a:spLocks noGrp="1"/>
          </p:cNvSpPr>
          <p:nvPr>
            <p:ph type="body" idx="4294967295"/>
          </p:nvPr>
        </p:nvSpPr>
        <p:spPr>
          <a:xfrm>
            <a:off x="748144" y="2041235"/>
            <a:ext cx="7398329" cy="4511965"/>
          </a:xfrm>
          <a:prstGeom prst="rect">
            <a:avLst/>
          </a:prstGeom>
          <a:noFill/>
          <a:ln>
            <a:noFill/>
          </a:ln>
        </p:spPr>
        <p:txBody>
          <a:bodyPr spcFirstLastPara="1" wrap="square" lIns="91425" tIns="45700" rIns="91425" bIns="45700" anchor="t" anchorCtr="0">
            <a:noAutofit/>
          </a:bodyPr>
          <a:lstStyle/>
          <a:p>
            <a:pPr lvl="0" indent="-457200" algn="l" rtl="0">
              <a:spcBef>
                <a:spcPts val="1800"/>
              </a:spcBef>
              <a:spcAft>
                <a:spcPts val="0"/>
              </a:spcAft>
              <a:buClr>
                <a:schemeClr val="dk1"/>
              </a:buClr>
              <a:buSzPts val="2750"/>
              <a:buFont typeface="Wingdings" panose="05000000000000000000" pitchFamily="2" charset="2"/>
              <a:buChar char="ü"/>
            </a:pPr>
            <a:r>
              <a:rPr lang="en-US" sz="2750" dirty="0"/>
              <a:t>MA Council for Economic Education is tentatively planning a </a:t>
            </a:r>
            <a:r>
              <a:rPr lang="en-US" sz="2750" b="1" dirty="0"/>
              <a:t>virtual awards ceremony</a:t>
            </a:r>
            <a:r>
              <a:rPr lang="en-US" sz="2750" dirty="0"/>
              <a:t> to be held on Thursday June 10, 2021 from 4:00 – 5:00 pm</a:t>
            </a:r>
          </a:p>
          <a:p>
            <a:pPr lvl="0" indent="-457200" algn="l" rtl="0">
              <a:spcBef>
                <a:spcPts val="1800"/>
              </a:spcBef>
              <a:spcAft>
                <a:spcPts val="0"/>
              </a:spcAft>
              <a:buClr>
                <a:schemeClr val="dk1"/>
              </a:buClr>
              <a:buSzPts val="2750"/>
              <a:buFont typeface="Wingdings" panose="05000000000000000000" pitchFamily="2" charset="2"/>
              <a:buChar char="ü"/>
            </a:pPr>
            <a:r>
              <a:rPr lang="en-US" sz="2750" dirty="0"/>
              <a:t>Awards will be given to 1</a:t>
            </a:r>
            <a:r>
              <a:rPr lang="en-US" sz="2750" baseline="30000" dirty="0"/>
              <a:t>st</a:t>
            </a:r>
            <a:r>
              <a:rPr lang="en-US" sz="2750" dirty="0"/>
              <a:t>, 2</a:t>
            </a:r>
            <a:r>
              <a:rPr lang="en-US" sz="2750" baseline="30000" dirty="0"/>
              <a:t>nd</a:t>
            </a:r>
            <a:r>
              <a:rPr lang="en-US" sz="2750" dirty="0"/>
              <a:t> and 3</a:t>
            </a:r>
            <a:r>
              <a:rPr lang="en-US" sz="2750" baseline="30000" dirty="0"/>
              <a:t>rd</a:t>
            </a:r>
            <a:r>
              <a:rPr lang="en-US" sz="2750" dirty="0"/>
              <a:t> place teams in all divisions of the two Challenges</a:t>
            </a:r>
          </a:p>
          <a:p>
            <a:pPr lvl="0" indent="-457200" algn="l" rtl="0">
              <a:spcBef>
                <a:spcPts val="1800"/>
              </a:spcBef>
              <a:spcAft>
                <a:spcPts val="0"/>
              </a:spcAft>
              <a:buClr>
                <a:schemeClr val="dk1"/>
              </a:buClr>
              <a:buSzPts val="2750"/>
              <a:buFont typeface="Wingdings" panose="05000000000000000000" pitchFamily="2" charset="2"/>
              <a:buChar char="ü"/>
            </a:pPr>
            <a:r>
              <a:rPr lang="en-US" sz="2750" dirty="0"/>
              <a:t>Winners from both 2020 and 2021 will be recognized</a:t>
            </a:r>
          </a:p>
          <a:p>
            <a:pPr marL="0" lvl="0" indent="0" algn="l" rtl="0">
              <a:spcBef>
                <a:spcPts val="1800"/>
              </a:spcBef>
              <a:spcAft>
                <a:spcPts val="0"/>
              </a:spcAft>
              <a:buClr>
                <a:schemeClr val="dk1"/>
              </a:buClr>
              <a:buSzPts val="2750"/>
              <a:buNone/>
            </a:pPr>
            <a:endParaRPr sz="2750" dirty="0"/>
          </a:p>
        </p:txBody>
      </p:sp>
    </p:spTree>
    <p:extLst>
      <p:ext uri="{BB962C8B-B14F-4D97-AF65-F5344CB8AC3E}">
        <p14:creationId xmlns:p14="http://schemas.microsoft.com/office/powerpoint/2010/main" val="44604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dirty="0"/>
              <a:t>Assessment Questions</a:t>
            </a:r>
            <a:endParaRPr sz="5500" b="1" dirty="0"/>
          </a:p>
        </p:txBody>
      </p:sp>
      <p:sp>
        <p:nvSpPr>
          <p:cNvPr id="102" name="Google Shape;102;p8"/>
          <p:cNvSpPr txBox="1">
            <a:spLocks noGrp="1"/>
          </p:cNvSpPr>
          <p:nvPr>
            <p:ph type="body" idx="4294967295"/>
          </p:nvPr>
        </p:nvSpPr>
        <p:spPr>
          <a:xfrm>
            <a:off x="457200" y="1921164"/>
            <a:ext cx="8229600" cy="4632037"/>
          </a:xfrm>
          <a:prstGeom prst="rect">
            <a:avLst/>
          </a:prstGeom>
          <a:noFill/>
          <a:ln>
            <a:noFill/>
          </a:ln>
        </p:spPr>
        <p:txBody>
          <a:bodyPr spcFirstLastPara="1" wrap="square" lIns="91425" tIns="45700" rIns="91425" bIns="45700" anchor="t" anchorCtr="0">
            <a:noAutofit/>
          </a:bodyPr>
          <a:lstStyle/>
          <a:p>
            <a:pPr marL="514350" lvl="0" indent="-514350" algn="l" rtl="0">
              <a:spcBef>
                <a:spcPts val="1800"/>
              </a:spcBef>
              <a:spcAft>
                <a:spcPts val="0"/>
              </a:spcAft>
              <a:buClr>
                <a:schemeClr val="dk1"/>
              </a:buClr>
              <a:buSzPts val="2750"/>
              <a:buAutoNum type="arabicPeriod"/>
            </a:pPr>
            <a:r>
              <a:rPr lang="en-US" sz="2750" dirty="0"/>
              <a:t>Have your students ever participated in either of the MA Challenges before? What is </a:t>
            </a:r>
            <a:r>
              <a:rPr lang="en-US" sz="2750" dirty="0">
                <a:solidFill>
                  <a:schemeClr val="accent3">
                    <a:lumMod val="75000"/>
                  </a:schemeClr>
                </a:solidFill>
              </a:rPr>
              <a:t>different</a:t>
            </a:r>
            <a:r>
              <a:rPr lang="en-US" sz="2750" dirty="0"/>
              <a:t> about this year?</a:t>
            </a:r>
          </a:p>
          <a:p>
            <a:pPr marL="514350" lvl="0" indent="-514350" algn="l" rtl="0">
              <a:spcBef>
                <a:spcPts val="1800"/>
              </a:spcBef>
              <a:spcAft>
                <a:spcPts val="0"/>
              </a:spcAft>
              <a:buClr>
                <a:schemeClr val="dk1"/>
              </a:buClr>
              <a:buSzPts val="2750"/>
              <a:buAutoNum type="arabicPeriod"/>
            </a:pPr>
            <a:r>
              <a:rPr lang="en-US" sz="2750" dirty="0"/>
              <a:t>What </a:t>
            </a:r>
            <a:r>
              <a:rPr lang="en-US" sz="2750" dirty="0">
                <a:solidFill>
                  <a:schemeClr val="accent3">
                    <a:lumMod val="75000"/>
                  </a:schemeClr>
                </a:solidFill>
              </a:rPr>
              <a:t>value</a:t>
            </a:r>
            <a:r>
              <a:rPr lang="en-US" sz="2750" dirty="0"/>
              <a:t> do you see in facilitating your students’ participation in the Economics and/or Personal Finance Challenges?</a:t>
            </a:r>
          </a:p>
          <a:p>
            <a:pPr marL="514350" lvl="0" indent="-514350" algn="l" rtl="0">
              <a:spcBef>
                <a:spcPts val="1800"/>
              </a:spcBef>
              <a:spcAft>
                <a:spcPts val="0"/>
              </a:spcAft>
              <a:buClr>
                <a:schemeClr val="dk1"/>
              </a:buClr>
              <a:buSzPts val="2750"/>
              <a:buAutoNum type="arabicPeriod"/>
            </a:pPr>
            <a:r>
              <a:rPr lang="en-US" sz="2750" dirty="0"/>
              <a:t>How does preparing your students to compete in the Challenges support and relate to </a:t>
            </a:r>
            <a:r>
              <a:rPr lang="en-US" sz="2750" dirty="0">
                <a:solidFill>
                  <a:schemeClr val="accent3">
                    <a:lumMod val="75000"/>
                  </a:schemeClr>
                </a:solidFill>
              </a:rPr>
              <a:t>other content </a:t>
            </a:r>
            <a:r>
              <a:rPr lang="en-US" sz="2750" dirty="0"/>
              <a:t>you are covering in your classes?   </a:t>
            </a:r>
            <a:endParaRPr sz="275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p:tgtEl>
                                          <p:spTgt spid="1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 calcmode="lin" valueType="num">
                                      <p:cBhvr additive="base">
                                        <p:cTn id="12" dur="500"/>
                                        <p:tgtEl>
                                          <p:spTgt spid="1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 calcmode="lin" valueType="num">
                                      <p:cBhvr additive="base">
                                        <p:cTn id="17" dur="500"/>
                                        <p:tgtEl>
                                          <p:spTgt spid="10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0"/>
          <p:cNvSpPr txBox="1">
            <a:spLocks noGrp="1"/>
          </p:cNvSpPr>
          <p:nvPr>
            <p:ph type="title"/>
          </p:nvPr>
        </p:nvSpPr>
        <p:spPr>
          <a:xfrm>
            <a:off x="457200" y="106984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5500" dirty="0">
                <a:latin typeface="Calibri"/>
                <a:ea typeface="Calibri"/>
                <a:cs typeface="Calibri"/>
                <a:sym typeface="Calibri"/>
              </a:rPr>
              <a:t>CEE Affiliates</a:t>
            </a:r>
            <a:endParaRPr sz="5500" b="1" dirty="0"/>
          </a:p>
        </p:txBody>
      </p:sp>
      <p:sp>
        <p:nvSpPr>
          <p:cNvPr id="116" name="Google Shape;116;p10"/>
          <p:cNvSpPr txBox="1"/>
          <p:nvPr/>
        </p:nvSpPr>
        <p:spPr>
          <a:xfrm>
            <a:off x="1501666" y="5134678"/>
            <a:ext cx="614066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https://www.councilforeconed.org/resources/local-affiliates/</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pic>
        <p:nvPicPr>
          <p:cNvPr id="117" name="Google Shape;117;p10" descr="A picture containing bird&#10;&#10;Description generated with very high confidence"/>
          <p:cNvPicPr preferRelativeResize="0"/>
          <p:nvPr/>
        </p:nvPicPr>
        <p:blipFill rotWithShape="1">
          <a:blip r:embed="rId4">
            <a:alphaModFix/>
          </a:blip>
          <a:srcRect/>
          <a:stretch/>
        </p:blipFill>
        <p:spPr>
          <a:xfrm>
            <a:off x="1524001" y="2335947"/>
            <a:ext cx="6095999" cy="2403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1140-790B-48E0-A115-E9A31D7EE490}"/>
              </a:ext>
            </a:extLst>
          </p:cNvPr>
          <p:cNvSpPr>
            <a:spLocks noGrp="1"/>
          </p:cNvSpPr>
          <p:nvPr>
            <p:ph type="title"/>
          </p:nvPr>
        </p:nvSpPr>
        <p:spPr/>
        <p:txBody>
          <a:bodyPr>
            <a:normAutofit fontScale="90000"/>
          </a:bodyPr>
          <a:lstStyle/>
          <a:p>
            <a:pPr algn="ctr"/>
            <a:br>
              <a:rPr lang="en-US" dirty="0"/>
            </a:br>
            <a:br>
              <a:rPr lang="en-US" dirty="0"/>
            </a:br>
            <a:br>
              <a:rPr lang="en-US" dirty="0"/>
            </a:br>
            <a:br>
              <a:rPr lang="en-US" dirty="0"/>
            </a:br>
            <a:br>
              <a:rPr lang="en-US" b="1" dirty="0"/>
            </a:br>
            <a:br>
              <a:rPr lang="en-US" b="1" dirty="0"/>
            </a:br>
            <a:br>
              <a:rPr lang="en-US" dirty="0"/>
            </a:br>
            <a:br>
              <a:rPr lang="en-US" dirty="0"/>
            </a:br>
            <a:br>
              <a:rPr lang="en-US" dirty="0"/>
            </a:br>
            <a:endParaRPr lang="en-US" dirty="0"/>
          </a:p>
        </p:txBody>
      </p:sp>
      <p:sp>
        <p:nvSpPr>
          <p:cNvPr id="3" name="Rectangle 2">
            <a:extLst>
              <a:ext uri="{FF2B5EF4-FFF2-40B4-BE49-F238E27FC236}">
                <a16:creationId xmlns:a16="http://schemas.microsoft.com/office/drawing/2014/main" id="{41BDD27D-949C-45F3-A377-44A149D00C48}"/>
              </a:ext>
            </a:extLst>
          </p:cNvPr>
          <p:cNvSpPr/>
          <p:nvPr/>
        </p:nvSpPr>
        <p:spPr>
          <a:xfrm>
            <a:off x="628650" y="2519219"/>
            <a:ext cx="7822623" cy="3116238"/>
          </a:xfrm>
          <a:prstGeom prst="rect">
            <a:avLst/>
          </a:prstGeom>
        </p:spPr>
        <p:txBody>
          <a:bodyPr wrap="square">
            <a:spAutoFit/>
          </a:bodyPr>
          <a:lstStyle/>
          <a:p>
            <a:pPr algn="ctr"/>
            <a:r>
              <a:rPr lang="en-US" sz="2400" b="1" dirty="0">
                <a:solidFill>
                  <a:schemeClr val="tx1"/>
                </a:solidFill>
              </a:rPr>
              <a:t>Massachusetts Council Contact Information</a:t>
            </a:r>
          </a:p>
          <a:p>
            <a:pPr algn="ctr"/>
            <a:endParaRPr lang="en-US" sz="1800" b="1" dirty="0"/>
          </a:p>
          <a:p>
            <a:pPr algn="ctr"/>
            <a:r>
              <a:rPr lang="en-US" sz="1800" dirty="0"/>
              <a:t>Executive Director Dr. Margaret Brooks </a:t>
            </a:r>
            <a:r>
              <a:rPr lang="en-US" sz="1800" dirty="0">
                <a:hlinkClick r:id="rId2"/>
              </a:rPr>
              <a:t>mbrooks@councilforeconed.org</a:t>
            </a:r>
            <a:endParaRPr lang="en-US" sz="1800" dirty="0"/>
          </a:p>
          <a:p>
            <a:pPr algn="ctr"/>
            <a:endParaRPr lang="en-US" sz="1800" dirty="0"/>
          </a:p>
          <a:p>
            <a:pPr algn="ctr"/>
            <a:r>
              <a:rPr lang="en-US" sz="1800" dirty="0"/>
              <a:t>Mass Council Web page: </a:t>
            </a:r>
            <a:r>
              <a:rPr lang="en-US" sz="1800" dirty="0">
                <a:hlinkClick r:id="rId3"/>
              </a:rPr>
              <a:t>https://www.councilforeconed.org/Massachusetts/</a:t>
            </a:r>
            <a:endParaRPr lang="en-US" sz="1800" dirty="0"/>
          </a:p>
          <a:p>
            <a:pPr algn="ctr"/>
            <a:endParaRPr lang="en-US" sz="1800" dirty="0"/>
          </a:p>
          <a:p>
            <a:pPr algn="ctr"/>
            <a:r>
              <a:rPr lang="en-US" sz="1800" dirty="0"/>
              <a:t>MA Council Facebook:</a:t>
            </a:r>
          </a:p>
          <a:p>
            <a:pPr algn="ctr"/>
            <a:r>
              <a:rPr lang="en-US" sz="1800" dirty="0">
                <a:hlinkClick r:id="rId4"/>
              </a:rPr>
              <a:t>https://www.facebook.com/MACouncilforEconomicEducation</a:t>
            </a:r>
            <a:endParaRPr lang="en-US" sz="1800" dirty="0"/>
          </a:p>
          <a:p>
            <a:pPr algn="ctr"/>
            <a:endParaRPr lang="en-US" sz="1800" dirty="0"/>
          </a:p>
          <a:p>
            <a:pPr algn="ctr"/>
            <a:r>
              <a:rPr lang="en-US" sz="1800" dirty="0"/>
              <a:t>MA Council Twitter: </a:t>
            </a:r>
            <a:r>
              <a:rPr lang="en-US" sz="1800" dirty="0">
                <a:hlinkClick r:id="rId5"/>
              </a:rPr>
              <a:t>https://twitter.com/macouncileconed</a:t>
            </a:r>
            <a:endParaRPr lang="en-US" sz="1800" dirty="0"/>
          </a:p>
          <a:p>
            <a:endParaRPr lang="en-US" sz="1050" dirty="0"/>
          </a:p>
        </p:txBody>
      </p:sp>
      <p:pic>
        <p:nvPicPr>
          <p:cNvPr id="4" name="Picture 3" descr="Text&#10;&#10;Description automatically generated">
            <a:extLst>
              <a:ext uri="{FF2B5EF4-FFF2-40B4-BE49-F238E27FC236}">
                <a16:creationId xmlns:a16="http://schemas.microsoft.com/office/drawing/2014/main" id="{792D5D63-9B65-442D-814A-9937572D78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3307" y="327549"/>
            <a:ext cx="1599130" cy="734735"/>
          </a:xfrm>
          <a:prstGeom prst="rect">
            <a:avLst/>
          </a:prstGeom>
        </p:spPr>
      </p:pic>
      <p:sp>
        <p:nvSpPr>
          <p:cNvPr id="5" name="Rectangle 4">
            <a:extLst>
              <a:ext uri="{FF2B5EF4-FFF2-40B4-BE49-F238E27FC236}">
                <a16:creationId xmlns:a16="http://schemas.microsoft.com/office/drawing/2014/main" id="{A0C8972B-72B6-45EC-ADF8-223D77637B7D}"/>
              </a:ext>
            </a:extLst>
          </p:cNvPr>
          <p:cNvSpPr/>
          <p:nvPr/>
        </p:nvSpPr>
        <p:spPr>
          <a:xfrm>
            <a:off x="563418" y="1376218"/>
            <a:ext cx="8123382" cy="923330"/>
          </a:xfrm>
          <a:prstGeom prst="rect">
            <a:avLst/>
          </a:prstGeom>
        </p:spPr>
        <p:txBody>
          <a:bodyPr wrap="square">
            <a:spAutoFit/>
          </a:bodyPr>
          <a:lstStyle/>
          <a:p>
            <a:r>
              <a:rPr lang="en-US" sz="5400" b="1" dirty="0">
                <a:solidFill>
                  <a:srgbClr val="0070C0"/>
                </a:solidFill>
                <a:latin typeface="Calibri"/>
                <a:ea typeface="Calibri"/>
                <a:cs typeface="Calibri"/>
                <a:sym typeface="Calibri"/>
              </a:rPr>
              <a:t>Thanks for joining us today! </a:t>
            </a:r>
            <a:endParaRPr lang="en-US" sz="5400" b="1" dirty="0">
              <a:solidFill>
                <a:srgbClr val="0070C0"/>
              </a:solidFill>
            </a:endParaRPr>
          </a:p>
        </p:txBody>
      </p:sp>
    </p:spTree>
    <p:extLst>
      <p:ext uri="{BB962C8B-B14F-4D97-AF65-F5344CB8AC3E}">
        <p14:creationId xmlns:p14="http://schemas.microsoft.com/office/powerpoint/2010/main" val="347757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66618" y="887089"/>
            <a:ext cx="7610764"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3600" dirty="0">
                <a:solidFill>
                  <a:schemeClr val="accent3">
                    <a:lumMod val="75000"/>
                  </a:schemeClr>
                </a:solidFill>
              </a:rPr>
              <a:t>2021 MA Personal Finance Challenge </a:t>
            </a:r>
            <a:endParaRPr sz="3600" b="1" dirty="0">
              <a:solidFill>
                <a:schemeClr val="accent3">
                  <a:lumMod val="75000"/>
                </a:schemeClr>
              </a:solidFill>
            </a:endParaRPr>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https://financechallenge.unl.edu</a:t>
            </a:r>
            <a:endParaRPr lang="en-US" sz="2400" dirty="0"/>
          </a:p>
        </p:txBody>
      </p:sp>
      <p:pic>
        <p:nvPicPr>
          <p:cNvPr id="5" name="Picture 4" descr="Map&#10;&#10;Description automatically generated">
            <a:extLst>
              <a:ext uri="{FF2B5EF4-FFF2-40B4-BE49-F238E27FC236}">
                <a16:creationId xmlns:a16="http://schemas.microsoft.com/office/drawing/2014/main" id="{B6B3B071-895F-4E43-B58B-E957BD7E01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678" y="1758033"/>
            <a:ext cx="5741650" cy="4795168"/>
          </a:xfrm>
          <a:prstGeom prst="rect">
            <a:avLst/>
          </a:prstGeom>
        </p:spPr>
      </p:pic>
    </p:spTree>
    <p:extLst>
      <p:ext uri="{BB962C8B-B14F-4D97-AF65-F5344CB8AC3E}">
        <p14:creationId xmlns:p14="http://schemas.microsoft.com/office/powerpoint/2010/main" val="363205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66618" y="1134394"/>
            <a:ext cx="7610764"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3600" dirty="0"/>
              <a:t>Overview:</a:t>
            </a:r>
            <a:br>
              <a:rPr lang="en-US" sz="3600" dirty="0"/>
            </a:br>
            <a:r>
              <a:rPr lang="en-US" sz="3600" dirty="0"/>
              <a:t>2021 MA </a:t>
            </a:r>
            <a:r>
              <a:rPr lang="en-US" sz="3600" dirty="0">
                <a:solidFill>
                  <a:schemeClr val="accent3">
                    <a:lumMod val="75000"/>
                  </a:schemeClr>
                </a:solidFill>
              </a:rPr>
              <a:t>Personal Finance </a:t>
            </a:r>
            <a:r>
              <a:rPr lang="en-US" sz="3600" dirty="0"/>
              <a:t>Challenge</a:t>
            </a:r>
            <a:endParaRPr sz="3600" b="1" dirty="0"/>
          </a:p>
        </p:txBody>
      </p:sp>
      <p:sp>
        <p:nvSpPr>
          <p:cNvPr id="88" name="Google Shape;88;p6"/>
          <p:cNvSpPr txBox="1">
            <a:spLocks noGrp="1"/>
          </p:cNvSpPr>
          <p:nvPr>
            <p:ph type="body" idx="4294967295"/>
          </p:nvPr>
        </p:nvSpPr>
        <p:spPr>
          <a:xfrm>
            <a:off x="457200" y="2979869"/>
            <a:ext cx="8229600" cy="4175760"/>
          </a:xfrm>
          <a:prstGeom prst="rect">
            <a:avLst/>
          </a:prstGeom>
          <a:noFill/>
          <a:ln>
            <a:noFill/>
          </a:ln>
        </p:spPr>
        <p:txBody>
          <a:bodyPr spcFirstLastPara="1" wrap="square" lIns="91425" tIns="45700" rIns="91425" bIns="45700" anchor="t" anchorCtr="0">
            <a:noAutofit/>
          </a:bodyPr>
          <a:lstStyle/>
          <a:p>
            <a:r>
              <a:rPr lang="en-US" sz="2400" dirty="0"/>
              <a:t>2 Divisions: </a:t>
            </a:r>
            <a:r>
              <a:rPr lang="en-US" sz="2400" b="1" dirty="0"/>
              <a:t>High School </a:t>
            </a:r>
            <a:r>
              <a:rPr lang="en-US" sz="2400" dirty="0"/>
              <a:t>and </a:t>
            </a:r>
            <a:r>
              <a:rPr lang="en-US" sz="2400" b="1" dirty="0"/>
              <a:t>Middle School </a:t>
            </a:r>
          </a:p>
          <a:p>
            <a:endParaRPr lang="en-US" sz="2400" dirty="0"/>
          </a:p>
          <a:p>
            <a:r>
              <a:rPr lang="en-US" sz="2400" dirty="0"/>
              <a:t>Individual students may take the online Personal Finance Challenge any time during the </a:t>
            </a:r>
            <a:r>
              <a:rPr lang="en-US" sz="2400" dirty="0">
                <a:solidFill>
                  <a:schemeClr val="accent3">
                    <a:lumMod val="75000"/>
                  </a:schemeClr>
                </a:solidFill>
              </a:rPr>
              <a:t>March 15 - April 23, 2021 </a:t>
            </a:r>
            <a:r>
              <a:rPr lang="en-US" sz="2400" dirty="0"/>
              <a:t>Finance Challenge testing period</a:t>
            </a:r>
          </a:p>
          <a:p>
            <a:pPr marL="50800" indent="0">
              <a:buNone/>
            </a:pPr>
            <a:endParaRPr lang="en-US" sz="2400" dirty="0"/>
          </a:p>
          <a:p>
            <a:r>
              <a:rPr lang="en-US" sz="2400" dirty="0"/>
              <a:t>Students on the same team are allowed to take the exam at different times and even on different days within the testing period</a:t>
            </a:r>
          </a:p>
          <a:p>
            <a:endParaRPr lang="en-US" sz="2400" dirty="0"/>
          </a:p>
          <a:p>
            <a:endParaRPr lang="en-US" sz="2400" dirty="0"/>
          </a:p>
          <a:p>
            <a:endParaRPr lang="en-US" sz="2400" dirty="0"/>
          </a:p>
          <a:p>
            <a:pPr marL="0" lvl="0" indent="0" algn="l" rtl="0">
              <a:spcBef>
                <a:spcPts val="1800"/>
              </a:spcBef>
              <a:spcAft>
                <a:spcPts val="0"/>
              </a:spcAft>
              <a:buClr>
                <a:schemeClr val="dk1"/>
              </a:buClr>
              <a:buSzPts val="2750"/>
              <a:buNone/>
            </a:pPr>
            <a:endParaRPr sz="2750" dirty="0"/>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https://financechallenge.unl.edu</a:t>
            </a:r>
            <a:endParaRPr lang="en-US" sz="2400" dirty="0"/>
          </a:p>
        </p:txBody>
      </p:sp>
    </p:spTree>
    <p:extLst>
      <p:ext uri="{BB962C8B-B14F-4D97-AF65-F5344CB8AC3E}">
        <p14:creationId xmlns:p14="http://schemas.microsoft.com/office/powerpoint/2010/main" val="154331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69848"/>
            <a:ext cx="7610764"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3600" dirty="0"/>
              <a:t>Key Dates: </a:t>
            </a:r>
            <a:br>
              <a:rPr lang="en-US" sz="3600" dirty="0"/>
            </a:br>
            <a:r>
              <a:rPr lang="en-US" sz="3600" dirty="0"/>
              <a:t> 2021 MA </a:t>
            </a:r>
            <a:r>
              <a:rPr lang="en-US" sz="3600" dirty="0">
                <a:solidFill>
                  <a:schemeClr val="accent3">
                    <a:lumMod val="75000"/>
                  </a:schemeClr>
                </a:solidFill>
              </a:rPr>
              <a:t>Personal Finance </a:t>
            </a:r>
            <a:r>
              <a:rPr lang="en-US" sz="3600" dirty="0"/>
              <a:t>Challenge </a:t>
            </a:r>
            <a:endParaRPr sz="3600" b="1" dirty="0"/>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lvl="0"/>
            <a:r>
              <a:rPr lang="en-US" sz="2400" b="1" dirty="0"/>
              <a:t>January 11, 2021 - April 23, 2021 - </a:t>
            </a:r>
            <a:r>
              <a:rPr lang="en-US" sz="2400" dirty="0"/>
              <a:t>Registration is open for the Massachusetts Personal Finance Challenge. New teachers can register by going to </a:t>
            </a:r>
            <a:r>
              <a:rPr lang="en-US" sz="2400" dirty="0" err="1">
                <a:hlinkClick r:id="rId3"/>
              </a:rPr>
              <a:t>FinanceChallenge</a:t>
            </a:r>
            <a:r>
              <a:rPr lang="en-US" sz="2400" dirty="0">
                <a:hlinkClick r:id="rId3"/>
              </a:rPr>
              <a:t> (unl.edu) </a:t>
            </a:r>
            <a:r>
              <a:rPr lang="en-US" sz="2400" dirty="0"/>
              <a:t>choose Massachusetts and then Teacher Registration. Once approved, they can register their students and assign them to teams</a:t>
            </a:r>
          </a:p>
          <a:p>
            <a:pPr lvl="0"/>
            <a:endParaRPr lang="en-US" sz="2400" dirty="0"/>
          </a:p>
          <a:p>
            <a:pPr marL="50800" lvl="0" indent="0">
              <a:buNone/>
            </a:pPr>
            <a:r>
              <a:rPr lang="en-US" sz="2400" dirty="0"/>
              <a:t>After teachers create their teams, they can </a:t>
            </a:r>
            <a:r>
              <a:rPr lang="en-US" sz="2400" dirty="0">
                <a:solidFill>
                  <a:schemeClr val="accent3">
                    <a:lumMod val="75000"/>
                  </a:schemeClr>
                </a:solidFill>
              </a:rPr>
              <a:t>download unique access codes</a:t>
            </a:r>
            <a:r>
              <a:rPr lang="en-US" sz="2400" dirty="0"/>
              <a:t> for each student. They will then distribute these access codes to their students when they are ready to take the Challenge</a:t>
            </a:r>
          </a:p>
          <a:p>
            <a:pPr lvl="0"/>
            <a:endParaRPr lang="en-US" sz="2400" b="1" dirty="0"/>
          </a:p>
          <a:p>
            <a:pPr marL="50800" indent="0">
              <a:buNone/>
            </a:pPr>
            <a:endParaRPr lang="en-US" sz="2400" dirty="0"/>
          </a:p>
          <a:p>
            <a:endParaRPr lang="en-US" sz="2400" dirty="0"/>
          </a:p>
          <a:p>
            <a:endParaRPr lang="en-US" sz="2400" dirty="0"/>
          </a:p>
          <a:p>
            <a:pPr marL="0" lvl="0" indent="0" algn="l" rtl="0">
              <a:spcBef>
                <a:spcPts val="1800"/>
              </a:spcBef>
              <a:spcAft>
                <a:spcPts val="0"/>
              </a:spcAft>
              <a:buClr>
                <a:schemeClr val="dk1"/>
              </a:buClr>
              <a:buSzPts val="2750"/>
              <a:buNone/>
            </a:pPr>
            <a:endParaRPr sz="2750" dirty="0"/>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https://financechallenge.unl.edu</a:t>
            </a:r>
            <a:endParaRPr lang="en-US" sz="2400" dirty="0"/>
          </a:p>
        </p:txBody>
      </p:sp>
    </p:spTree>
    <p:extLst>
      <p:ext uri="{BB962C8B-B14F-4D97-AF65-F5344CB8AC3E}">
        <p14:creationId xmlns:p14="http://schemas.microsoft.com/office/powerpoint/2010/main" val="109681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69848"/>
            <a:ext cx="7610764"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3600" dirty="0"/>
              <a:t>Key Dates, cont’d:</a:t>
            </a:r>
            <a:br>
              <a:rPr lang="en-US" sz="3600" dirty="0"/>
            </a:br>
            <a:r>
              <a:rPr lang="en-US" sz="3600" dirty="0"/>
              <a:t> 2021 MA </a:t>
            </a:r>
            <a:r>
              <a:rPr lang="en-US" sz="3600" dirty="0">
                <a:solidFill>
                  <a:schemeClr val="accent3">
                    <a:lumMod val="75000"/>
                  </a:schemeClr>
                </a:solidFill>
              </a:rPr>
              <a:t>Personal Finance </a:t>
            </a:r>
            <a:r>
              <a:rPr lang="en-US" sz="3600" dirty="0"/>
              <a:t>Challenge </a:t>
            </a:r>
            <a:endParaRPr sz="3600" b="1" dirty="0"/>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0" lvl="0" indent="0">
              <a:buNone/>
            </a:pPr>
            <a:endParaRPr lang="en-US" sz="2400" dirty="0"/>
          </a:p>
          <a:p>
            <a:pPr marL="50800" lvl="0" indent="0">
              <a:buNone/>
            </a:pPr>
            <a:r>
              <a:rPr lang="en-US" sz="2400" b="1" dirty="0"/>
              <a:t>March 15, 2021 to April 23, 2021 -  </a:t>
            </a:r>
            <a:r>
              <a:rPr lang="en-US" sz="2400" dirty="0"/>
              <a:t>The Massachusetts Finance Challenge Competition is available ONLINE. The Challenge exam consists of </a:t>
            </a:r>
            <a:r>
              <a:rPr lang="en-US" sz="2400" dirty="0">
                <a:solidFill>
                  <a:schemeClr val="accent3">
                    <a:lumMod val="75000"/>
                  </a:schemeClr>
                </a:solidFill>
              </a:rPr>
              <a:t>30, rapid-fire questions</a:t>
            </a:r>
          </a:p>
          <a:p>
            <a:pPr lvl="0"/>
            <a:endParaRPr lang="en-US" sz="2400" dirty="0"/>
          </a:p>
          <a:p>
            <a:r>
              <a:rPr lang="en-US" sz="2400" dirty="0"/>
              <a:t>Students who are attending in-school classes will take the online Challenge at their </a:t>
            </a:r>
            <a:r>
              <a:rPr lang="en-US" sz="2400" dirty="0">
                <a:solidFill>
                  <a:schemeClr val="accent3">
                    <a:lumMod val="75000"/>
                  </a:schemeClr>
                </a:solidFill>
              </a:rPr>
              <a:t>schools under the supervision of their teachers</a:t>
            </a:r>
            <a:r>
              <a:rPr lang="en-US" sz="2400" dirty="0"/>
              <a:t>. Students who are not attending in-school classes will take the online Challenge at home or other non-school location under the supervision of a parent/guardian </a:t>
            </a:r>
          </a:p>
          <a:p>
            <a:pPr lvl="0"/>
            <a:endParaRPr lang="en-US" sz="2400" dirty="0"/>
          </a:p>
          <a:p>
            <a:pPr marL="0" lvl="0" indent="0">
              <a:buNone/>
            </a:pPr>
            <a:endParaRPr lang="en-US" sz="2400" dirty="0"/>
          </a:p>
          <a:p>
            <a:pPr marL="50800" indent="0">
              <a:buNone/>
            </a:pPr>
            <a:endParaRPr lang="en-US" sz="2400" dirty="0"/>
          </a:p>
          <a:p>
            <a:endParaRPr lang="en-US" sz="2400" dirty="0"/>
          </a:p>
          <a:p>
            <a:endParaRPr lang="en-US" sz="2400" dirty="0"/>
          </a:p>
          <a:p>
            <a:pPr marL="0" lvl="0" indent="0" algn="l" rtl="0">
              <a:spcBef>
                <a:spcPts val="1800"/>
              </a:spcBef>
              <a:spcAft>
                <a:spcPts val="0"/>
              </a:spcAft>
              <a:buClr>
                <a:schemeClr val="dk1"/>
              </a:buClr>
              <a:buSzPts val="2750"/>
              <a:buNone/>
            </a:pPr>
            <a:endParaRPr sz="2750" dirty="0"/>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https://financechallenge.unl.edu</a:t>
            </a:r>
            <a:endParaRPr lang="en-US" sz="2400" dirty="0"/>
          </a:p>
        </p:txBody>
      </p:sp>
    </p:spTree>
    <p:extLst>
      <p:ext uri="{BB962C8B-B14F-4D97-AF65-F5344CB8AC3E}">
        <p14:creationId xmlns:p14="http://schemas.microsoft.com/office/powerpoint/2010/main" val="201158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69848"/>
            <a:ext cx="7610764" cy="1143000"/>
          </a:xfrm>
          <a:prstGeom prst="rect">
            <a:avLst/>
          </a:prstGeom>
          <a:noFill/>
          <a:ln>
            <a:noFill/>
          </a:ln>
        </p:spPr>
        <p:txBody>
          <a:bodyPr spcFirstLastPara="1" wrap="square" lIns="91425" tIns="45700" rIns="91425" bIns="45700" anchor="ctr" anchorCtr="0">
            <a:noAutofit/>
          </a:bodyPr>
          <a:lstStyle/>
          <a:p>
            <a:pPr marL="0" lvl="0" indent="0" algn="ctr" rtl="0">
              <a:lnSpc>
                <a:spcPct val="103636"/>
              </a:lnSpc>
              <a:spcBef>
                <a:spcPts val="0"/>
              </a:spcBef>
              <a:spcAft>
                <a:spcPts val="0"/>
              </a:spcAft>
              <a:buNone/>
            </a:pPr>
            <a:r>
              <a:rPr lang="en-US" sz="3600" dirty="0"/>
              <a:t>Key Dates, cont’d:</a:t>
            </a:r>
            <a:br>
              <a:rPr lang="en-US" sz="3600" dirty="0"/>
            </a:br>
            <a:r>
              <a:rPr lang="en-US" sz="3600" dirty="0"/>
              <a:t>2021 MA </a:t>
            </a:r>
            <a:r>
              <a:rPr lang="en-US" sz="3600" dirty="0">
                <a:solidFill>
                  <a:schemeClr val="accent3">
                    <a:lumMod val="75000"/>
                  </a:schemeClr>
                </a:solidFill>
              </a:rPr>
              <a:t>Personal Finance </a:t>
            </a:r>
            <a:r>
              <a:rPr lang="en-US" sz="3600" dirty="0"/>
              <a:t>Challenge </a:t>
            </a:r>
            <a:endParaRPr sz="3600" b="1" dirty="0"/>
          </a:p>
        </p:txBody>
      </p:sp>
      <p:sp>
        <p:nvSpPr>
          <p:cNvPr id="88" name="Google Shape;88;p6"/>
          <p:cNvSpPr txBox="1">
            <a:spLocks noGrp="1"/>
          </p:cNvSpPr>
          <p:nvPr>
            <p:ph type="body" idx="4294967295"/>
          </p:nvPr>
        </p:nvSpPr>
        <p:spPr>
          <a:xfrm>
            <a:off x="457200" y="2377441"/>
            <a:ext cx="8229600" cy="4175760"/>
          </a:xfrm>
          <a:prstGeom prst="rect">
            <a:avLst/>
          </a:prstGeom>
          <a:noFill/>
          <a:ln>
            <a:noFill/>
          </a:ln>
        </p:spPr>
        <p:txBody>
          <a:bodyPr spcFirstLastPara="1" wrap="square" lIns="91425" tIns="45700" rIns="91425" bIns="45700" anchor="t" anchorCtr="0">
            <a:noAutofit/>
          </a:bodyPr>
          <a:lstStyle/>
          <a:p>
            <a:pPr marL="50800" lvl="0" indent="0" algn="just">
              <a:buNone/>
            </a:pPr>
            <a:r>
              <a:rPr lang="en-US" sz="2400" b="1" dirty="0"/>
              <a:t>April 27, 2021 - </a:t>
            </a:r>
            <a:r>
              <a:rPr lang="en-US" sz="2400" dirty="0"/>
              <a:t>The Massachusetts statewide high school and middle school </a:t>
            </a:r>
            <a:r>
              <a:rPr lang="en-US" sz="2400" dirty="0">
                <a:solidFill>
                  <a:schemeClr val="accent3">
                    <a:lumMod val="75000"/>
                  </a:schemeClr>
                </a:solidFill>
              </a:rPr>
              <a:t>top 3 winning teams for the 2 divisions </a:t>
            </a:r>
            <a:r>
              <a:rPr lang="en-US" sz="2400" dirty="0"/>
              <a:t>will be announced by the MA State Challenges Coordinator Dr. Margaret Brooks</a:t>
            </a:r>
          </a:p>
          <a:p>
            <a:pPr marL="50800" indent="0">
              <a:buNone/>
            </a:pPr>
            <a:endParaRPr lang="en-US" sz="2400" dirty="0"/>
          </a:p>
          <a:p>
            <a:endParaRPr lang="en-US" sz="2400" dirty="0"/>
          </a:p>
          <a:p>
            <a:endParaRPr lang="en-US" sz="2400" dirty="0"/>
          </a:p>
          <a:p>
            <a:pPr marL="0" lvl="0" indent="0" algn="l" rtl="0">
              <a:spcBef>
                <a:spcPts val="1800"/>
              </a:spcBef>
              <a:spcAft>
                <a:spcPts val="0"/>
              </a:spcAft>
              <a:buClr>
                <a:schemeClr val="dk1"/>
              </a:buClr>
              <a:buSzPts val="2750"/>
              <a:buNone/>
            </a:pPr>
            <a:endParaRPr sz="2750" dirty="0"/>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https://financechallenge.unl.edu</a:t>
            </a:r>
            <a:endParaRPr lang="en-US" sz="2400" dirty="0"/>
          </a:p>
        </p:txBody>
      </p:sp>
      <p:pic>
        <p:nvPicPr>
          <p:cNvPr id="5" name="Graphic 4" descr="Trophy">
            <a:extLst>
              <a:ext uri="{FF2B5EF4-FFF2-40B4-BE49-F238E27FC236}">
                <a16:creationId xmlns:a16="http://schemas.microsoft.com/office/drawing/2014/main" id="{98FBB47F-78DB-41A1-98AA-32FFFE79DC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6872" y="4274128"/>
            <a:ext cx="914400" cy="914400"/>
          </a:xfrm>
          <a:prstGeom prst="rect">
            <a:avLst/>
          </a:prstGeom>
        </p:spPr>
      </p:pic>
      <p:pic>
        <p:nvPicPr>
          <p:cNvPr id="6" name="Graphic 5" descr="Trophy">
            <a:extLst>
              <a:ext uri="{FF2B5EF4-FFF2-40B4-BE49-F238E27FC236}">
                <a16:creationId xmlns:a16="http://schemas.microsoft.com/office/drawing/2014/main" id="{7F387C8F-AFAF-45F3-9026-2289942978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4102" y="4274128"/>
            <a:ext cx="914400" cy="914400"/>
          </a:xfrm>
          <a:prstGeom prst="rect">
            <a:avLst/>
          </a:prstGeom>
        </p:spPr>
      </p:pic>
      <p:sp>
        <p:nvSpPr>
          <p:cNvPr id="4" name="TextBox 3">
            <a:extLst>
              <a:ext uri="{FF2B5EF4-FFF2-40B4-BE49-F238E27FC236}">
                <a16:creationId xmlns:a16="http://schemas.microsoft.com/office/drawing/2014/main" id="{2C62119C-8D95-40EF-9F8A-60E8F5DAEA53}"/>
              </a:ext>
            </a:extLst>
          </p:cNvPr>
          <p:cNvSpPr txBox="1"/>
          <p:nvPr/>
        </p:nvSpPr>
        <p:spPr>
          <a:xfrm flipH="1">
            <a:off x="2216727" y="5353121"/>
            <a:ext cx="1228437" cy="523220"/>
          </a:xfrm>
          <a:prstGeom prst="rect">
            <a:avLst/>
          </a:prstGeom>
          <a:noFill/>
        </p:spPr>
        <p:txBody>
          <a:bodyPr wrap="square" rtlCol="0">
            <a:spAutoFit/>
          </a:bodyPr>
          <a:lstStyle/>
          <a:p>
            <a:pPr algn="ctr"/>
            <a:r>
              <a:rPr lang="en-US" dirty="0"/>
              <a:t>High School Division</a:t>
            </a:r>
          </a:p>
        </p:txBody>
      </p:sp>
      <p:sp>
        <p:nvSpPr>
          <p:cNvPr id="8" name="TextBox 7">
            <a:extLst>
              <a:ext uri="{FF2B5EF4-FFF2-40B4-BE49-F238E27FC236}">
                <a16:creationId xmlns:a16="http://schemas.microsoft.com/office/drawing/2014/main" id="{236D71D1-637F-428B-BD89-1A6FF925A722}"/>
              </a:ext>
            </a:extLst>
          </p:cNvPr>
          <p:cNvSpPr txBox="1"/>
          <p:nvPr/>
        </p:nvSpPr>
        <p:spPr>
          <a:xfrm>
            <a:off x="5029200" y="5353121"/>
            <a:ext cx="1473199" cy="523220"/>
          </a:xfrm>
          <a:prstGeom prst="rect">
            <a:avLst/>
          </a:prstGeom>
          <a:noFill/>
        </p:spPr>
        <p:txBody>
          <a:bodyPr wrap="square" rtlCol="0">
            <a:spAutoFit/>
          </a:bodyPr>
          <a:lstStyle/>
          <a:p>
            <a:pPr algn="ctr"/>
            <a:r>
              <a:rPr lang="en-US" dirty="0"/>
              <a:t>Middle School Division</a:t>
            </a:r>
          </a:p>
        </p:txBody>
      </p:sp>
    </p:spTree>
    <p:extLst>
      <p:ext uri="{BB962C8B-B14F-4D97-AF65-F5344CB8AC3E}">
        <p14:creationId xmlns:p14="http://schemas.microsoft.com/office/powerpoint/2010/main" val="327329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748145" y="1069848"/>
            <a:ext cx="7610764"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3636"/>
              </a:lnSpc>
              <a:spcBef>
                <a:spcPts val="0"/>
              </a:spcBef>
              <a:spcAft>
                <a:spcPts val="0"/>
              </a:spcAft>
              <a:buNone/>
            </a:pPr>
            <a:r>
              <a:rPr lang="en-US" sz="3200" dirty="0"/>
              <a:t>Format and Rules:</a:t>
            </a:r>
            <a:br>
              <a:rPr lang="en-US" sz="3200" dirty="0"/>
            </a:br>
            <a:r>
              <a:rPr lang="en-US" sz="3200" dirty="0"/>
              <a:t>2021 MA </a:t>
            </a:r>
            <a:r>
              <a:rPr lang="en-US" sz="3200" dirty="0">
                <a:solidFill>
                  <a:schemeClr val="accent3">
                    <a:lumMod val="75000"/>
                  </a:schemeClr>
                </a:solidFill>
              </a:rPr>
              <a:t>Personal Finance </a:t>
            </a:r>
            <a:r>
              <a:rPr lang="en-US" sz="3200" dirty="0">
                <a:solidFill>
                  <a:srgbClr val="0070C0"/>
                </a:solidFill>
              </a:rPr>
              <a:t>Challenge</a:t>
            </a:r>
            <a:endParaRPr sz="3200" b="1" dirty="0">
              <a:solidFill>
                <a:srgbClr val="0070C0"/>
              </a:solidFill>
            </a:endParaRPr>
          </a:p>
        </p:txBody>
      </p:sp>
      <p:sp>
        <p:nvSpPr>
          <p:cNvPr id="88" name="Google Shape;88;p6"/>
          <p:cNvSpPr txBox="1">
            <a:spLocks noGrp="1"/>
          </p:cNvSpPr>
          <p:nvPr>
            <p:ph type="body" idx="4294967295"/>
          </p:nvPr>
        </p:nvSpPr>
        <p:spPr>
          <a:xfrm>
            <a:off x="457200" y="2212848"/>
            <a:ext cx="8229600" cy="4175760"/>
          </a:xfrm>
          <a:prstGeom prst="rect">
            <a:avLst/>
          </a:prstGeom>
          <a:noFill/>
          <a:ln>
            <a:noFill/>
          </a:ln>
        </p:spPr>
        <p:txBody>
          <a:bodyPr spcFirstLastPara="1" wrap="square" lIns="91425" tIns="45700" rIns="91425" bIns="45700" anchor="t" anchorCtr="0">
            <a:noAutofit/>
          </a:bodyPr>
          <a:lstStyle/>
          <a:p>
            <a:r>
              <a:rPr lang="en-US" sz="2400" dirty="0"/>
              <a:t>Each student is required to complete the Challenge as an individual; students </a:t>
            </a:r>
            <a:r>
              <a:rPr lang="en-US" sz="2400" b="1" dirty="0"/>
              <a:t>do not </a:t>
            </a:r>
            <a:r>
              <a:rPr lang="en-US" sz="2400" dirty="0"/>
              <a:t>work as a group</a:t>
            </a:r>
          </a:p>
          <a:p>
            <a:endParaRPr lang="en-US" sz="2400" dirty="0"/>
          </a:p>
          <a:p>
            <a:r>
              <a:rPr lang="en-US" sz="2400" dirty="0"/>
              <a:t>Students may not utilize any outside materials or testing aids during their Challenge testing session</a:t>
            </a:r>
          </a:p>
          <a:p>
            <a:endParaRPr lang="en-US" sz="2400" dirty="0"/>
          </a:p>
          <a:p>
            <a:r>
              <a:rPr lang="en-US" sz="2400" dirty="0"/>
              <a:t>The supervisor teacher or parent/guardian is </a:t>
            </a:r>
            <a:r>
              <a:rPr lang="en-US" sz="2400" b="1" dirty="0"/>
              <a:t>not to help </a:t>
            </a:r>
            <a:r>
              <a:rPr lang="en-US" sz="2400" dirty="0"/>
              <a:t>the students by guiding them or re-phrasing a question</a:t>
            </a:r>
          </a:p>
          <a:p>
            <a:endParaRPr lang="en-US" sz="2400" dirty="0"/>
          </a:p>
          <a:p>
            <a:r>
              <a:rPr lang="en-US" sz="2400" dirty="0"/>
              <a:t>Students may only use pencil and scratch paper </a:t>
            </a:r>
          </a:p>
          <a:p>
            <a:pPr marL="0" lvl="0" indent="0" algn="l" rtl="0">
              <a:spcBef>
                <a:spcPts val="1800"/>
              </a:spcBef>
              <a:spcAft>
                <a:spcPts val="0"/>
              </a:spcAft>
              <a:buClr>
                <a:schemeClr val="dk1"/>
              </a:buClr>
              <a:buSzPts val="2750"/>
              <a:buNone/>
            </a:pPr>
            <a:endParaRPr sz="2750" dirty="0"/>
          </a:p>
        </p:txBody>
      </p:sp>
      <p:sp>
        <p:nvSpPr>
          <p:cNvPr id="2" name="Rectangle 1">
            <a:extLst>
              <a:ext uri="{FF2B5EF4-FFF2-40B4-BE49-F238E27FC236}">
                <a16:creationId xmlns:a16="http://schemas.microsoft.com/office/drawing/2014/main" id="{7EEB3201-2F82-451A-8694-099CCDF4BBE3}"/>
              </a:ext>
            </a:extLst>
          </p:cNvPr>
          <p:cNvSpPr/>
          <p:nvPr/>
        </p:nvSpPr>
        <p:spPr>
          <a:xfrm>
            <a:off x="2216727" y="304800"/>
            <a:ext cx="4756728" cy="461665"/>
          </a:xfrm>
          <a:prstGeom prst="rect">
            <a:avLst/>
          </a:prstGeom>
        </p:spPr>
        <p:txBody>
          <a:bodyPr wrap="square">
            <a:spAutoFit/>
          </a:bodyPr>
          <a:lstStyle/>
          <a:p>
            <a:pPr algn="ctr"/>
            <a:r>
              <a:rPr lang="en-US" sz="2400" dirty="0">
                <a:hlinkClick r:id="rId3"/>
              </a:rPr>
              <a:t>https://financechallenge.unl.edu</a:t>
            </a:r>
            <a:endParaRPr lang="en-US" sz="2400" dirty="0"/>
          </a:p>
        </p:txBody>
      </p:sp>
    </p:spTree>
    <p:extLst>
      <p:ext uri="{BB962C8B-B14F-4D97-AF65-F5344CB8AC3E}">
        <p14:creationId xmlns:p14="http://schemas.microsoft.com/office/powerpoint/2010/main" val="117751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256A7E-92AB-40DB-83A8-D5393599F7FD}">
  <ds:schemaRefs>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9cd82c5b-74c9-4827-94f1-5bf219ae6b20"/>
    <ds:schemaRef ds:uri="bfa4db11-c700-41fb-b639-f7e6b4e680b5"/>
    <ds:schemaRef ds:uri="http://purl.org/dc/elements/1.1/"/>
  </ds:schemaRefs>
</ds:datastoreItem>
</file>

<file path=customXml/itemProps2.xml><?xml version="1.0" encoding="utf-8"?>
<ds:datastoreItem xmlns:ds="http://schemas.openxmlformats.org/officeDocument/2006/customXml" ds:itemID="{D49F90FA-465F-42CE-8373-7BB2769E7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917C1E-509D-4CA8-94C5-1B9D08444C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783</TotalTime>
  <Words>1910</Words>
  <Application>Microsoft Office PowerPoint</Application>
  <PresentationFormat>On-screen Show (4:3)</PresentationFormat>
  <Paragraphs>233</Paragraphs>
  <Slides>33</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Office Theme</vt:lpstr>
      <vt:lpstr>  The Massachusetts Council Presents: How to Prepare Your Students for the State Economics &amp; Personal Finance Challenges   Presented by Dr. Margaret Brooks March 15, 2021  mbrooks@councilforeconed.org</vt:lpstr>
      <vt:lpstr>Agenda</vt:lpstr>
      <vt:lpstr>Benefits to Students</vt:lpstr>
      <vt:lpstr>2021 MA Personal Finance Challenge </vt:lpstr>
      <vt:lpstr>Overview: 2021 MA Personal Finance Challenge</vt:lpstr>
      <vt:lpstr>Key Dates:   2021 MA Personal Finance Challenge </vt:lpstr>
      <vt:lpstr>Key Dates, cont’d:  2021 MA Personal Finance Challenge </vt:lpstr>
      <vt:lpstr>Key Dates, cont’d: 2021 MA Personal Finance Challenge </vt:lpstr>
      <vt:lpstr>Format and Rules: 2021 MA Personal Finance Challenge</vt:lpstr>
      <vt:lpstr>Format and Rules, cont’d:  2021 MA Personal Finance Challenge</vt:lpstr>
      <vt:lpstr>Format and Rules, cont’d:  2021 MA Personal Finance Challenge</vt:lpstr>
      <vt:lpstr>Format and Rules, cont’d:  2021 MA Personal Finance Challenge</vt:lpstr>
      <vt:lpstr>2021 MA Personal Finance Challenge Practice Test Available</vt:lpstr>
      <vt:lpstr>PowerPoint Presentation</vt:lpstr>
      <vt:lpstr>PowerPoint Presentation</vt:lpstr>
      <vt:lpstr>2021 MA Economics Challenge </vt:lpstr>
      <vt:lpstr>3 Divisions - EconChallenge </vt:lpstr>
      <vt:lpstr>Format and Rules:  2021 EconChallenge</vt:lpstr>
      <vt:lpstr>Key Dates:  2021 MA EconChallenge </vt:lpstr>
      <vt:lpstr>Key Dates, cont’d:  2021 MA EconChallenge</vt:lpstr>
      <vt:lpstr>Key Dates, cont’d:  2021 MA EconChallenge</vt:lpstr>
      <vt:lpstr>2021 MA EconChallenge Practice Test Available</vt:lpstr>
      <vt:lpstr>PowerPoint Presentation</vt:lpstr>
      <vt:lpstr>EconEdLink Membership</vt:lpstr>
      <vt:lpstr>Free EconEdLink Resources</vt:lpstr>
      <vt:lpstr>EconEdLink  Professional Development Certificates</vt:lpstr>
      <vt:lpstr>Sample EconEdLink On-Demand Webinars</vt:lpstr>
      <vt:lpstr>EconEdLink On-Demand Webinars</vt:lpstr>
      <vt:lpstr>MA Learning Standards and Curriculum Frameworks</vt:lpstr>
      <vt:lpstr>2020-2021 MA State Awards Ceremony</vt:lpstr>
      <vt:lpstr>Assessment Questions</vt:lpstr>
      <vt:lpstr>CEE Affiliates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Presented by Date Professional Email</dc:title>
  <dc:creator>Marsha Masters</dc:creator>
  <cp:lastModifiedBy>Jarvon Carson</cp:lastModifiedBy>
  <cp:revision>36</cp:revision>
  <dcterms:created xsi:type="dcterms:W3CDTF">2012-09-11T15:07:18Z</dcterms:created>
  <dcterms:modified xsi:type="dcterms:W3CDTF">2021-03-15T20:47:33Z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