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92585"/>
  </p:normalViewPr>
  <p:slideViewPr>
    <p:cSldViewPr>
      <p:cViewPr varScale="1">
        <p:scale>
          <a:sx n="118" d="100"/>
          <a:sy n="118" d="100"/>
        </p:scale>
        <p:origin x="24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www.aspeninstitute.org</a:t>
            </a:r>
            <a:r>
              <a:rPr lang="en-US" dirty="0"/>
              <a:t>/blog-posts/the-covid-19-eviction-crisis-an-estimated-30-40-million-people-in-america-are-at-risk/?</a:t>
            </a:r>
            <a:r>
              <a:rPr lang="en-US" dirty="0" err="1"/>
              <a:t>utm_campaign</a:t>
            </a:r>
            <a:r>
              <a:rPr lang="en-US" dirty="0"/>
              <a:t>=MMS_Newsletter_20201030&amp;utm_medium=</a:t>
            </a:r>
            <a:r>
              <a:rPr lang="en-US" dirty="0" err="1"/>
              <a:t>email&amp;utm_source</a:t>
            </a:r>
            <a:r>
              <a:rPr lang="en-US" dirty="0"/>
              <a:t>=sfmc_Space%20and%20doughnuts&amp;utm_content=&amp;</a:t>
            </a:r>
            <a:r>
              <a:rPr lang="en-US" dirty="0" err="1"/>
              <a:t>utm_term</a:t>
            </a:r>
            <a:r>
              <a:rPr lang="en-US" dirty="0"/>
              <a:t>=127431357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</a:t>
            </a:r>
            <a:r>
              <a:rPr lang="en-US" dirty="0" err="1"/>
              <a:t>eig.org</a:t>
            </a:r>
            <a:r>
              <a:rPr lang="en-US" dirty="0"/>
              <a:t>/dci/2018-dci-map-national-zip-code-map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last two columns represent the change in employment and business establishments over the 2012-2016 assessed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5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buSzPct val="125000"/>
              <a:defRPr sz="2200"/>
            </a:lvl1pPr>
            <a:lvl2pPr>
              <a:lnSpc>
                <a:spcPct val="100000"/>
              </a:lnSpc>
              <a:spcAft>
                <a:spcPts val="800"/>
              </a:spcAft>
              <a:buSzPct val="125000"/>
              <a:defRPr sz="2200"/>
            </a:lvl2pPr>
            <a:lvl3pPr>
              <a:lnSpc>
                <a:spcPct val="100000"/>
              </a:lnSpc>
              <a:spcAft>
                <a:spcPts val="800"/>
              </a:spcAft>
              <a:buSzPct val="125000"/>
              <a:defRPr sz="2200"/>
            </a:lvl3pPr>
            <a:lvl4pPr>
              <a:lnSpc>
                <a:spcPct val="100000"/>
              </a:lnSpc>
              <a:spcAft>
                <a:spcPts val="800"/>
              </a:spcAft>
              <a:buSzPct val="125000"/>
              <a:defRPr sz="2200"/>
            </a:lvl4pPr>
            <a:lvl5pPr>
              <a:lnSpc>
                <a:spcPct val="100000"/>
              </a:lnSpc>
              <a:spcAft>
                <a:spcPts val="800"/>
              </a:spcAft>
              <a:buSzPct val="125000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Economic Impact of the Crisis Why Doesn't COVID-19 Affect Everyone Equally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»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FCBDF-B2D8-6847-A097-0A505ABD7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6000" dirty="0"/>
              <a:t>THE ECONOMIC IMPACT OF THE CRISIS</a:t>
            </a:r>
            <a:br>
              <a:rPr lang="en-US" sz="5400" dirty="0"/>
            </a:br>
            <a:r>
              <a:rPr lang="en-US" sz="2800" dirty="0">
                <a:solidFill>
                  <a:schemeClr val="tx1"/>
                </a:solidFill>
              </a:rPr>
              <a:t>Why Doesn't Covid-19 Affect Everyone Equally?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Unemployment</a:t>
            </a:r>
          </a:p>
        </p:txBody>
      </p:sp>
      <p:pic>
        <p:nvPicPr>
          <p:cNvPr id="6" name="Google Shape;273;p41">
            <a:extLst>
              <a:ext uri="{FF2B5EF4-FFF2-40B4-BE49-F238E27FC236}">
                <a16:creationId xmlns:a16="http://schemas.microsoft.com/office/drawing/2014/main" id="{DF202837-3FEB-C846-BD7A-9875BB4DC7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091" y="2743200"/>
            <a:ext cx="3847338" cy="299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5;p41" descr="Chart, pie chart&#10;&#10;Description automatically generated">
            <a:extLst>
              <a:ext uri="{FF2B5EF4-FFF2-40B4-BE49-F238E27FC236}">
                <a16:creationId xmlns:a16="http://schemas.microsoft.com/office/drawing/2014/main" id="{CF7CD187-426C-FB47-8CB7-230B538F04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971800"/>
            <a:ext cx="3847338" cy="2568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2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Unemployment</a:t>
            </a:r>
          </a:p>
        </p:txBody>
      </p:sp>
      <p:pic>
        <p:nvPicPr>
          <p:cNvPr id="5" name="Google Shape;282;p42">
            <a:extLst>
              <a:ext uri="{FF2B5EF4-FFF2-40B4-BE49-F238E27FC236}">
                <a16:creationId xmlns:a16="http://schemas.microsoft.com/office/drawing/2014/main" id="{1C47D3C4-E180-BE4D-864E-1B8AA62406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5775" y="2677538"/>
            <a:ext cx="3847348" cy="30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4;p42">
            <a:extLst>
              <a:ext uri="{FF2B5EF4-FFF2-40B4-BE49-F238E27FC236}">
                <a16:creationId xmlns:a16="http://schemas.microsoft.com/office/drawing/2014/main" id="{A756D42B-411F-364E-B3CF-7E7A3762E0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5" y="2857088"/>
            <a:ext cx="3847351" cy="284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0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0;p43" descr="Text&#10;&#10;Description automatically generated">
            <a:extLst>
              <a:ext uri="{FF2B5EF4-FFF2-40B4-BE49-F238E27FC236}">
                <a16:creationId xmlns:a16="http://schemas.microsoft.com/office/drawing/2014/main" id="{9DC3F0C4-EB70-BF44-8B6E-3B06AE76E0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r="1" b="21199"/>
          <a:stretch/>
        </p:blipFill>
        <p:spPr bwMode="auto">
          <a:xfrm>
            <a:off x="1002030" y="2180989"/>
            <a:ext cx="7139940" cy="421981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000" dirty="0"/>
              <a:t>One in four renters spent more than half their income on housing in 2018</a:t>
            </a:r>
          </a:p>
        </p:txBody>
      </p:sp>
    </p:spTree>
    <p:extLst>
      <p:ext uri="{BB962C8B-B14F-4D97-AF65-F5344CB8AC3E}">
        <p14:creationId xmlns:p14="http://schemas.microsoft.com/office/powerpoint/2010/main" val="16379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4400" dirty="0"/>
              <a:t>Job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3962400" cy="3779520"/>
          </a:xfrm>
        </p:spPr>
        <p:txBody>
          <a:bodyPr/>
          <a:lstStyle/>
          <a:p>
            <a:r>
              <a:rPr lang="en-US" sz="2000" dirty="0"/>
              <a:t>These job characteristics suggest the possibility of disparities in employment-related infection risk across race and ethnicity.</a:t>
            </a:r>
          </a:p>
        </p:txBody>
      </p:sp>
      <p:pic>
        <p:nvPicPr>
          <p:cNvPr id="5" name="Google Shape;305;p45" descr="Chart, treemap chart&#10;&#10;Description automatically generated">
            <a:extLst>
              <a:ext uri="{FF2B5EF4-FFF2-40B4-BE49-F238E27FC236}">
                <a16:creationId xmlns:a16="http://schemas.microsoft.com/office/drawing/2014/main" id="{409532BF-7AA5-5B48-AF43-1E8ACC6941F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 bwMode="auto">
          <a:xfrm>
            <a:off x="4423866" y="2362200"/>
            <a:ext cx="4347982" cy="3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5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4400" dirty="0"/>
              <a:t>A “K” Shaped Recovery </a:t>
            </a:r>
            <a:br>
              <a:rPr lang="en-US" sz="4400" dirty="0"/>
            </a:br>
            <a:r>
              <a:rPr lang="en-US" sz="4400" dirty="0"/>
              <a:t>Illustrates The Post-</a:t>
            </a:r>
            <a:r>
              <a:rPr lang="en-US" sz="4400" dirty="0" err="1"/>
              <a:t>Covid</a:t>
            </a:r>
            <a:r>
              <a:rPr lang="en-US" sz="4400" dirty="0"/>
              <a:t>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3962400" cy="3779520"/>
          </a:xfrm>
        </p:spPr>
        <p:txBody>
          <a:bodyPr/>
          <a:lstStyle/>
          <a:p>
            <a:r>
              <a:rPr lang="en-US" sz="2000" dirty="0"/>
              <a:t>Wealthy and middle-class asset holders have retained or resumed their jobs. And the value of their assets, like stock portfolios and homes, has risen to all-time highs.</a:t>
            </a:r>
          </a:p>
          <a:p>
            <a:r>
              <a:rPr lang="en-US" sz="2000" dirty="0"/>
              <a:t>The average blue-collar worker or small business owner, and the half of the U.S. population not invested in the stock market, are witnessing unprecedented job losses and business closures.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Google Shape;320;p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A60D99-15A4-9A4C-93B0-A224214AAEB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658" r="-3" b="-3"/>
          <a:stretch/>
        </p:blipFill>
        <p:spPr>
          <a:xfrm>
            <a:off x="4513654" y="2667000"/>
            <a:ext cx="417314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3886200" cy="3779520"/>
          </a:xfrm>
        </p:spPr>
        <p:txBody>
          <a:bodyPr/>
          <a:lstStyle/>
          <a:p>
            <a:r>
              <a:rPr lang="en-US" dirty="0"/>
              <a:t>Why Doesn’t Covid-19 Affect Everyone Equally?</a:t>
            </a:r>
          </a:p>
        </p:txBody>
      </p:sp>
      <p:pic>
        <p:nvPicPr>
          <p:cNvPr id="4" name="Google Shape;215;p33" descr="A close up of a plant&#10;&#10;Description automatically generated">
            <a:extLst>
              <a:ext uri="{FF2B5EF4-FFF2-40B4-BE49-F238E27FC236}">
                <a16:creationId xmlns:a16="http://schemas.microsoft.com/office/drawing/2014/main" id="{15401EAD-5BDF-5040-BC42-B9D6986208E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53013" t="3195" r="16264" b="3158"/>
          <a:stretch/>
        </p:blipFill>
        <p:spPr bwMode="auto">
          <a:xfrm>
            <a:off x="4800600" y="2514600"/>
            <a:ext cx="3886200" cy="371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2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/>
          <a:p>
            <a:r>
              <a:rPr lang="en-US" dirty="0"/>
              <a:t>I will be able to explain the immediate universal impact the virus had on our economy and way of life.</a:t>
            </a:r>
          </a:p>
          <a:p>
            <a:r>
              <a:rPr lang="en-US" dirty="0"/>
              <a:t>I will understand that a significant number of American households were distressed financially before the pandemic.</a:t>
            </a:r>
          </a:p>
          <a:p>
            <a:r>
              <a:rPr lang="en-US" dirty="0"/>
              <a:t>I will recognize that the recovery from the pandemic has been very disparate creating different experiences along multiple demographic and economic 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/>
          <a:p>
            <a:r>
              <a:rPr lang="en-US" dirty="0"/>
              <a:t>What was the initial impact of the Coronavirus on your family and friends when it arrived at large in March 2020?</a:t>
            </a:r>
          </a:p>
        </p:txBody>
      </p:sp>
    </p:spTree>
    <p:extLst>
      <p:ext uri="{BB962C8B-B14F-4D97-AF65-F5344CB8AC3E}">
        <p14:creationId xmlns:p14="http://schemas.microsoft.com/office/powerpoint/2010/main" val="6897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Post-Pandemic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/>
          <a:p>
            <a:r>
              <a:rPr lang="en-US" dirty="0"/>
              <a:t>What behaviors or habits do you think will change forever because of this pandemic episode? </a:t>
            </a:r>
          </a:p>
        </p:txBody>
      </p:sp>
    </p:spTree>
    <p:extLst>
      <p:ext uri="{BB962C8B-B14F-4D97-AF65-F5344CB8AC3E}">
        <p14:creationId xmlns:p14="http://schemas.microsoft.com/office/powerpoint/2010/main" val="24850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44;p37" descr="Map&#10;&#10;Description automatically generated">
            <a:extLst>
              <a:ext uri="{FF2B5EF4-FFF2-40B4-BE49-F238E27FC236}">
                <a16:creationId xmlns:a16="http://schemas.microsoft.com/office/drawing/2014/main" id="{4C4EF4C4-5C0C-2D4A-A26C-BEDB64437D5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3005" b="13238"/>
          <a:stretch/>
        </p:blipFill>
        <p:spPr>
          <a:xfrm>
            <a:off x="457201" y="1219200"/>
            <a:ext cx="827855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5;p37">
            <a:extLst>
              <a:ext uri="{FF2B5EF4-FFF2-40B4-BE49-F238E27FC236}">
                <a16:creationId xmlns:a16="http://schemas.microsoft.com/office/drawing/2014/main" id="{B980CD23-73C2-4245-B964-A3C5DEDBC364}"/>
              </a:ext>
            </a:extLst>
          </p:cNvPr>
          <p:cNvSpPr txBox="1"/>
          <p:nvPr/>
        </p:nvSpPr>
        <p:spPr>
          <a:xfrm>
            <a:off x="606301" y="3980200"/>
            <a:ext cx="2060699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Prior to the arrival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of the virus, many Americans were already struggling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financially.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46;p37">
            <a:extLst>
              <a:ext uri="{FF2B5EF4-FFF2-40B4-BE49-F238E27FC236}">
                <a16:creationId xmlns:a16="http://schemas.microsoft.com/office/drawing/2014/main" id="{3CD8FDBF-8FB8-3443-9F70-9BFF1A0D5F87}"/>
              </a:ext>
            </a:extLst>
          </p:cNvPr>
          <p:cNvSpPr txBox="1"/>
          <p:nvPr/>
        </p:nvSpPr>
        <p:spPr>
          <a:xfrm>
            <a:off x="6553200" y="3997750"/>
            <a:ext cx="1984499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shades of brown denote zip codes experiencing</a:t>
            </a:r>
            <a:endParaRPr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 degrees of </a:t>
            </a:r>
            <a:endParaRPr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distress.</a:t>
            </a:r>
            <a:endParaRPr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47;p37">
            <a:extLst>
              <a:ext uri="{FF2B5EF4-FFF2-40B4-BE49-F238E27FC236}">
                <a16:creationId xmlns:a16="http://schemas.microsoft.com/office/drawing/2014/main" id="{EF91D482-3826-814C-9DA3-1D0931B19BA8}"/>
              </a:ext>
            </a:extLst>
          </p:cNvPr>
          <p:cNvSpPr txBox="1"/>
          <p:nvPr/>
        </p:nvSpPr>
        <p:spPr>
          <a:xfrm>
            <a:off x="1785900" y="1809600"/>
            <a:ext cx="55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The blue zones are areas of prosperity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347472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Source: EIG’s Distressed Communities Index, 2016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253;p38">
            <a:extLst>
              <a:ext uri="{FF2B5EF4-FFF2-40B4-BE49-F238E27FC236}">
                <a16:creationId xmlns:a16="http://schemas.microsoft.com/office/drawing/2014/main" id="{BB9FEFEE-8B9A-BF48-AE36-24FCF0DD2D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8229600" cy="4607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8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Ended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/>
          <a:p>
            <a:r>
              <a:rPr lang="en-US" dirty="0"/>
              <a:t>What region of the country has the highest concentration of distressed zip codes?</a:t>
            </a:r>
          </a:p>
          <a:p>
            <a:r>
              <a:rPr lang="en-US" dirty="0"/>
              <a:t>When looking at the table on slide 7, which disparity stands out the most for you between prosperous and distressed communities? </a:t>
            </a:r>
          </a:p>
          <a:p>
            <a:r>
              <a:rPr lang="en-US" dirty="0"/>
              <a:t>What regions of the country have the highest degree of prosperity?</a:t>
            </a:r>
          </a:p>
          <a:p>
            <a:r>
              <a:rPr lang="en-US" dirty="0"/>
              <a:t>What characteristics of those thriving regions make them different from the distressed ones?</a:t>
            </a:r>
          </a:p>
        </p:txBody>
      </p:sp>
    </p:spTree>
    <p:extLst>
      <p:ext uri="{BB962C8B-B14F-4D97-AF65-F5344CB8AC3E}">
        <p14:creationId xmlns:p14="http://schemas.microsoft.com/office/powerpoint/2010/main" val="39284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K-Shaped Recovery</a:t>
            </a:r>
          </a:p>
        </p:txBody>
      </p:sp>
      <p:pic>
        <p:nvPicPr>
          <p:cNvPr id="7" name="Google Shape;265;p40">
            <a:extLst>
              <a:ext uri="{FF2B5EF4-FFF2-40B4-BE49-F238E27FC236}">
                <a16:creationId xmlns:a16="http://schemas.microsoft.com/office/drawing/2014/main" id="{A82060E4-BD15-DC4E-992B-1BAAF773DD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444" b="21111"/>
          <a:stretch/>
        </p:blipFill>
        <p:spPr>
          <a:xfrm>
            <a:off x="457200" y="2362200"/>
            <a:ext cx="8229600" cy="397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terms/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aa0c1190-56bd-4797-9cf7-4990489609e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</TotalTime>
  <Words>447</Words>
  <Application>Microsoft Macintosh PowerPoint</Application>
  <PresentationFormat>On-screen Show (4:3)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ECONOMIC IMPACT OF THE CRISIS Why Doesn't Covid-19 Affect Everyone Equally?</vt:lpstr>
      <vt:lpstr>ESSENTIAL QUESTION</vt:lpstr>
      <vt:lpstr>LEARNING TARGETS</vt:lpstr>
      <vt:lpstr>Coronavirus Impact</vt:lpstr>
      <vt:lpstr>Post-Pandemic Life</vt:lpstr>
      <vt:lpstr>PowerPoint Presentation</vt:lpstr>
      <vt:lpstr>PowerPoint Presentation</vt:lpstr>
      <vt:lpstr>Open Ended Question</vt:lpstr>
      <vt:lpstr>K-Shaped Recovery</vt:lpstr>
      <vt:lpstr>Pandemic Unemployment</vt:lpstr>
      <vt:lpstr>Pandemic Unemployment</vt:lpstr>
      <vt:lpstr>One in four renters spent more than half their income on housing in 2018</vt:lpstr>
      <vt:lpstr>Job Characteristics</vt:lpstr>
      <vt:lpstr>A “K” Shaped Recovery  Illustrates The Post-Covid Divide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subject/>
  <dc:creator>Marsha Masters</dc:creator>
  <cp:keywords/>
  <dc:description/>
  <cp:lastModifiedBy>Ean Krenzin-Blank</cp:lastModifiedBy>
  <cp:revision>290</cp:revision>
  <dcterms:created xsi:type="dcterms:W3CDTF">2012-09-11T15:07:18Z</dcterms:created>
  <dcterms:modified xsi:type="dcterms:W3CDTF">2021-01-08T19:44:24Z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