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32"/>
  </p:notes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66CA7-704E-47E6-A9ED-F76878012A3B}" v="39" dt="2021-04-04T21:40:59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02" autoAdjust="0"/>
  </p:normalViewPr>
  <p:slideViewPr>
    <p:cSldViewPr snapToGrid="0">
      <p:cViewPr varScale="1">
        <p:scale>
          <a:sx n="65" d="100"/>
          <a:sy n="65" d="100"/>
        </p:scale>
        <p:origin x="195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e4da848d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e4da848d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ce4da848d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e4da848d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e4da848d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ce4da848dc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e4da848d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e4da848d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ce4da848dc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e4da848d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e4da848d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ce4da848dc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e4da848d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e4da848d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ce4da848dc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e4da848d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e4da848d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59" name="Google Shape;159;gce4da848dc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e4da848d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e4da848d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ce4da848dc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e4da848d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e4da848d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ce4da848dc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e4da848d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e4da848d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ce4da848dc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e378bf10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e378bf10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ce378bf10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e4da848d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e4da848d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gce4da848dc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e4da848d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e4da848d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ce4da848dc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71" name="Google Shape;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78" name="Google Shape;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85" name="Google Shape;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e378bf10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e378bf10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ce378bf10e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 rot="5400000">
            <a:off x="2080418" y="20322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DBapB7uqaTgWhnqAUjRHTZuQl-TfYpskxrmH9YTBF8/edit?usp=shar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ntchangethislink.peardeckmagic.zone?eyJ0eXBlIjoiZ29vZ2xlLXNsaWRlcy1hZGRvbi1yZXNwb25zZS1mb290ZXIiLCJsYXN0RWRpdGVkQnkiOiIxMDQ0MjM4MzA2MDU0NTYzNDU5NzAiLCJwcmVzZW50YXRpb25JZCI6IjFtSlpLRWVJQjhLZG54dUR3NFAzdGY0aGkxb1ZhcUhKMkJPenBOQVBaeGdRIiwiY29udGVudElkIjoiY3VzdG9tLXJlc3BvbnNlLWZyZWVSZXNwb25zZS10ZXh0Iiwic2xpZGVJZCI6ImdjZTRkYTg0OGRjXzBfMTYiLCJjb250ZW50SW5zdGFuY2VJZCI6IjFtSlpLRWVJQjhLZG54dUR3NFAzdGY0aGkxb1ZhcUhKMkJPenBOQVBaeGdRLzI3ZWRkZTJkLWM5ZmEtNDMxNy1iMDI3LTViZTRmMWYxNDVmZSJ9pearId=magic-pear-metadata-identifier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nnsKmvDtWr0epoLcEMOhSo3MoEa8KMMI/view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a1tTuThfES6KeU0x-OzO58gf2NT6nsEglhIEFIRZ5wY/edit?usp=sharing" TargetMode="External"/><Relationship Id="rId4" Type="http://schemas.openxmlformats.org/officeDocument/2006/relationships/hyperlink" Target="https://docs.google.com/document/d/1kYuH5e-42JsPTfBLVqRndO9tIxqxTCLb0uoDMyluACQ/edit?usp=shar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8QeVXg8pE6NV3de--iUFelEwTqXi3s9pSc_eHKIgd6Q/edit?usp=shar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presentation/d/1Tfcxvy5W91xEi-btVyjSlbRps9JqRzm2LdMQNWXhZdw/edit?usp=sharing" TargetMode="External"/><Relationship Id="rId4" Type="http://schemas.openxmlformats.org/officeDocument/2006/relationships/hyperlink" Target="https://docs.google.com/document/d/1Qy3XbzQ6jo2m5jmDC5bvKjPziEKF_7TtitoyRGSiiRU/edit?usp=shari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yDgO-rVIB1AHD58TsYaMgTe2nA9wxc_UHjx4B9_cj8/edit?usp=shar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tstFKBqvOfGpey_pkeGBmmcsgwkKVfkI/view?usp=sharing" TargetMode="External"/><Relationship Id="rId4" Type="http://schemas.openxmlformats.org/officeDocument/2006/relationships/hyperlink" Target="https://docs.google.com/document/d/1-uw0rlvTCIQwCU_jRjfmPy5Wed_gWRTOJlD5d9-Sqq0/edit?usp=shar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q_JRWclgpy3AFkEny92iKk9N_v0GCTtG_gDeySi82ZY/edit?usp=shar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ElxZlLcM_1h7PoZEYmPDCYyY1utHi_s2/view?usp=sharing" TargetMode="External"/><Relationship Id="rId4" Type="http://schemas.openxmlformats.org/officeDocument/2006/relationships/hyperlink" Target="https://docs.google.com/document/d/1vvOqnVgiwyPguHCPKcwMncboh-CuswprEH72yCdrsRQ/edit?usp=shar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-zOUAWDXKH5j-35lUgBJ-iL8DtZ-DwlC7iYEL7Fo5Eg/edit?usp=shar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xMi41NSwiZW1iZWRkYWJsZVVybCI6Imh0dHBzOi8vIiwiYW5zd2VycyI6W119pearId=magic-pear-shape-identifi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ntchangethislink.peardeckmagic.zone?eyJ0eXBlIjoiZ29vZ2xlLXNsaWRlcy1hZGRvbi1yZXNwb25zZS1mb290ZXIiLCJsYXN0RWRpdGVkQnkiOiIxMDQ0MjM4MzA2MDU0NTYzNDU5NzAiLCJwcmVzZW50YXRpb25JZCI6IjFtSlpLRWVJQjhLZG54dUR3NFAzdGY0aGkxb1ZhcUhKMkJPenBOQVBaeGdRIiwiY29udGVudElkIjoiY3VzdG9tLXJlc3BvbnNlLWZyZWVoYW5kRHJhd2luZyIsInNsaWRlSWQiOiJnY2U0ZGE4NDhkY18wXzIzIiwiY29udGVudEluc3RhbmNlSWQiOiIxbUpaS0VlSUI4S2RueHVEdzRQM3RmNGhpMW9WYXFISjJCT3pwTkFQWnhnUS8xODU4YzA4Yi02ZWNiLTQ2MWYtOGJlMS00MzJmZDIyNjYwMDIifQ==pearId=magic-pear-metadata-identifier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-zOUAWDXKH5j-35lUgBJ-iL8DtZ-DwlC7iYEL7Fo5Eg/edit?usp=shar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ntchangethislink.peardeckmagic.zone?eyJ0eXBlIjoiZ29vZ2xlLXNsaWRlcy1hZGRvbi1yZXNwb25zZS1mb290ZXIiLCJsYXN0RWRpdGVkQnkiOiIxMDQ0MjM4MzA2MDU0NTYzNDU5NzAiLCJwcmVzZW50YXRpb25JZCI6IjFtSlpLRWVJQjhLZG54dUR3NFAzdGY0aGkxb1ZhcUhKMkJPenBOQVBaeGdRIiwiY29udGVudElkIjoiY3VzdG9tLXJlc3BvbnNlLWZyZWVSZXNwb25zZS10ZXh0Iiwic2xpZGVJZCI6InA4IiwiY29udGVudEluc3RhbmNlSWQiOiIxbUpaS0VlSUI4S2RueHVEdzRQM3RmNGhpMW9WYXFISjJCT3pwTkFQWnhnUS9jMjA5NGM4MC05MjNhLTRjYzUtYTJjOS05NDMyNmZkNTdiM2YifQ==pearId=magic-pear-metadata-identifier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gHUeqPyE65YS1niHjVX3_w5_IGN6uqyG?usp=shar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gpf.org/arcade/" TargetMode="External"/><Relationship Id="rId4" Type="http://schemas.openxmlformats.org/officeDocument/2006/relationships/hyperlink" Target="https://www.ngpf.org/interactive-library/?gclid=CjwKCAjwgZuDBhBTEiwAXNofRAGhxYt6WuyuIVDrYj6FiIdytfkI08h9LlDztjmtj1yO0WIQ3937JRoCf_4QAvD_Bw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hyperlink" Target="mailto:rrivera@councilforeconed.org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councilforeconed.regfox.com/2021-sloan-teaching-champion-awards" TargetMode="Externa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gHUeqPyE65YS1niHjVX3_w5_IGN6uqyG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ntchangethislink.peardeckmagic.zone?eyJ0eXBlIjoiZ29vZ2xlLXNsaWRlcy1hZGRvbi1yZXNwb25zZS1mb290ZXIiLCJsYXN0RWRpdGVkQnkiOiIxMDQ0MjM4MzA2MDU0NTYzNDU5NzAiLCJwcmVzZW50YXRpb25JZCI6IjFtSlpLRWVJQjhLZG54dUR3NFAzdGY0aGkxb1ZhcUhKMkJPenBOQVBaeGdRIiwiY29udGVudElkIjoiY3VzdG9tLXJlc3BvbnNlLWZyZWVSZXNwb25zZS10ZXh0Iiwic2xpZGVJZCI6ImdjZTM3OGJmMTBlXzBfMTIiLCJjb250ZW50SW5zdGFuY2VJZCI6IjFtSlpLRWVJQjhLZG54dUR3NFAzdGY0aGkxb1ZhcUhKMkJPenBOQVBaeGdRL2ZkZTRjNGQ5LTU3YTAtNGYwZi05NTNhLWRkNGZhMWQyNjYxZSJ9pearId=magic-pear-metadata-identifier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685800" y="1182348"/>
            <a:ext cx="7772400" cy="3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33" dirty="0">
                <a:solidFill>
                  <a:srgbClr val="0070C0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Adulting 101:</a:t>
            </a:r>
            <a:b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 Personal Finance in the Algebra 1 &amp; 2 Curricula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Presented by Rachel Kessous</a:t>
            </a:r>
            <a:b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RKessous@sljhs.org</a:t>
            </a:r>
            <a:endParaRPr sz="20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 and Math Department Chair 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Urban Assembly School of Law and Justice</a:t>
            </a:r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4/6/21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5" name="Google Shape;65;p15" descr="Image result for adulting"/>
          <p:cNvPicPr preferRelativeResize="0"/>
          <p:nvPr/>
        </p:nvPicPr>
        <p:blipFill rotWithShape="1">
          <a:blip r:embed="rId3">
            <a:alphaModFix/>
          </a:blip>
          <a:srcRect b="22756"/>
          <a:stretch/>
        </p:blipFill>
        <p:spPr>
          <a:xfrm>
            <a:off x="2521214" y="4931500"/>
            <a:ext cx="4101575" cy="15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 descr="Image result for please don't make me adult toda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53113">
            <a:off x="6965819" y="4653520"/>
            <a:ext cx="2008736" cy="136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 descr="Related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85605">
            <a:off x="157825" y="4469198"/>
            <a:ext cx="2171103" cy="151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457200" y="5703667"/>
            <a:ext cx="8229600" cy="77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/>
              <a:t>Click here for the project: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Investing in our Communities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4">
            <a:alphaModFix/>
          </a:blip>
          <a:srcRect l="1190" r="1200"/>
          <a:stretch/>
        </p:blipFill>
        <p:spPr>
          <a:xfrm>
            <a:off x="0" y="305550"/>
            <a:ext cx="9144000" cy="529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457200" y="1559475"/>
            <a:ext cx="8229600" cy="153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What 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Math topics </a:t>
            </a:r>
            <a:r>
              <a:rPr lang="en-US" sz="4000" dirty="0"/>
              <a:t>would be required to be successful in this project? </a:t>
            </a:r>
            <a:endParaRPr sz="4000" dirty="0"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457200" y="3664025"/>
            <a:ext cx="8229600" cy="153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What 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Economics topics </a:t>
            </a:r>
            <a:r>
              <a:rPr lang="en-US" sz="4000" dirty="0"/>
              <a:t>could tie into this project? </a:t>
            </a:r>
            <a:endParaRPr sz="4000" dirty="0"/>
          </a:p>
        </p:txBody>
      </p:sp>
      <p:pic>
        <p:nvPicPr>
          <p:cNvPr id="133" name="Google Shape;133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556650" y="948350"/>
            <a:ext cx="8030700" cy="13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The 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Benefits of Storytelling </a:t>
            </a:r>
            <a:r>
              <a:rPr lang="en-US" sz="4000" dirty="0"/>
              <a:t>in the Classroom</a:t>
            </a:r>
            <a:endParaRPr sz="4000" dirty="0"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0" y="2376525"/>
            <a:ext cx="9144000" cy="404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Wingdings" panose="05000000000000000000" pitchFamily="2" charset="2"/>
              <a:buChar char="ü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Storytelling is one of the oldest ways for humans to </a:t>
            </a:r>
            <a:r>
              <a:rPr lang="en-US" sz="23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connect with each other 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and with ideas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Wingdings" panose="05000000000000000000" pitchFamily="2" charset="2"/>
              <a:buChar char="ü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A change from disparate and random “real world” math problems, to a thread of problems that utilize the math within </a:t>
            </a:r>
            <a:r>
              <a:rPr lang="en-US" sz="23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context of one larger story</a:t>
            </a:r>
            <a:endParaRPr sz="2300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Wingdings" panose="05000000000000000000" pitchFamily="2" charset="2"/>
              <a:buChar char="ü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Increased </a:t>
            </a:r>
            <a:r>
              <a:rPr lang="en-US" sz="23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retention and recall 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of content by connecting it to a memorable and exciting story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Wingdings" panose="05000000000000000000" pitchFamily="2" charset="2"/>
              <a:buChar char="ü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Puts student’s stories into the curriculum and allows for more </a:t>
            </a:r>
            <a:r>
              <a:rPr lang="en-US" sz="23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culturally responsive teaching 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and learning through a greater diversity of characters and stories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63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How I use storytelling in my classroom...</a:t>
            </a:r>
            <a:endParaRPr sz="4600"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457200" y="2699074"/>
            <a:ext cx="8229600" cy="34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 dirty="0"/>
              <a:t>Themed</a:t>
            </a:r>
            <a:r>
              <a:rPr lang="en-US" sz="3000" dirty="0"/>
              <a:t> units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Packets that </a:t>
            </a:r>
            <a:r>
              <a:rPr lang="en-US" sz="3000" b="1" dirty="0"/>
              <a:t>begin with a story </a:t>
            </a:r>
            <a:r>
              <a:rPr lang="en-US" sz="3000" dirty="0"/>
              <a:t>and connect all word problem questions back to the story throughout the unit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 dirty="0"/>
              <a:t>Projects</a:t>
            </a:r>
            <a:r>
              <a:rPr lang="en-US" sz="3000" dirty="0"/>
              <a:t> that include student choice &amp; decision making and require students to apply a variety of content within the same story</a:t>
            </a:r>
            <a:endParaRPr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226350" y="1090247"/>
            <a:ext cx="8691300" cy="129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/>
              <a:t>Project- based learning that integrates Economics in the Algebra 1 &amp; 2 Curriculum</a:t>
            </a:r>
            <a:endParaRPr sz="3500" dirty="0"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457200" y="2577600"/>
            <a:ext cx="8229600" cy="43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endParaRPr lang="en-US" sz="2400"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US" sz="2400" b="1" dirty="0"/>
              <a:t>Supply &amp; Demand Lesson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(Systems in 2 Variables) </a:t>
            </a:r>
            <a:endParaRPr sz="24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US" sz="2400" b="1" dirty="0"/>
              <a:t>Shark Tank: Business Plan Project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(Systems in 2 Variables, Operations with Polynomials and Profit Functions)</a:t>
            </a:r>
            <a:endParaRPr sz="24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2400" b="1" dirty="0"/>
              <a:t>Investing in Our Communities</a:t>
            </a:r>
            <a:r>
              <a:rPr lang="en-US" sz="2400" dirty="0"/>
              <a:t>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(Systems in 3 Variables, Operations with Polynomials and Profit Functions)</a:t>
            </a:r>
            <a:endParaRPr sz="24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2400" b="1" dirty="0"/>
              <a:t>Adulting 101: Dealing with Finances in the Real World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(Exponential Functions, Compound Interest, Power Equations, Logarithmic Equations, Budgeting, Credit) </a:t>
            </a:r>
            <a:endParaRPr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/>
              <a:t>Supply &amp; Demand Lesson</a:t>
            </a:r>
            <a:endParaRPr sz="4900"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1256175" y="2377450"/>
            <a:ext cx="6722100" cy="208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/>
              <a:buChar char="★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Introductory Lesson and Video</a:t>
            </a:r>
            <a:r>
              <a:rPr lang="en-US" dirty="0"/>
              <a:t> and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Guided Questions </a:t>
            </a:r>
            <a:r>
              <a:rPr lang="en-US" dirty="0"/>
              <a:t>to go with video</a:t>
            </a:r>
          </a:p>
          <a:p>
            <a:pPr>
              <a:buFont typeface="Arial"/>
              <a:buChar char="★"/>
            </a:pPr>
            <a:r>
              <a:rPr lang="en-US" dirty="0"/>
              <a:t>What works well and what are common challenges about this lesson 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Do Now/Hook, multimedia clips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etc</a:t>
            </a:r>
            <a:r>
              <a:rPr lang="en-US" dirty="0"/>
              <a:t>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 dirty="0"/>
              <a:t>  </a:t>
            </a:r>
            <a:r>
              <a:rPr lang="en-US" u="sng" dirty="0" err="1">
                <a:solidFill>
                  <a:schemeClr val="hlink"/>
                </a:solidFill>
                <a:hlinkClick r:id="rId5"/>
              </a:rPr>
              <a:t>Burgerama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 Task</a:t>
            </a:r>
            <a:endParaRPr lang="en-US" dirty="0"/>
          </a:p>
          <a:p>
            <a:pPr>
              <a:buFont typeface="Arial"/>
              <a:buChar char="★"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Arial"/>
              <a:buChar char="★"/>
            </a:pPr>
            <a:endParaRPr lang="en-US" dirty="0"/>
          </a:p>
          <a:p>
            <a:pPr>
              <a:buFont typeface="Arial"/>
              <a:buChar char="★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/>
              <a:t>Shark Tank: Business Plan Project</a:t>
            </a:r>
            <a:endParaRPr sz="4500" dirty="0"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746900" y="2377450"/>
            <a:ext cx="77067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Business Plan Project 2020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 dirty="0"/>
              <a:t>Shark Tank Presentation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Rubric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Sample Student Presentation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457200" y="1295775"/>
            <a:ext cx="8229600" cy="136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Investing in Our Communities: A Systems Project</a:t>
            </a:r>
            <a:endParaRPr sz="4800" dirty="0"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457200" y="2902786"/>
            <a:ext cx="8229600" cy="325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Why I chose to construct a project around the benefits and challenges of building a minority owned business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 u="sng">
                <a:solidFill>
                  <a:schemeClr val="hlink"/>
                </a:solidFill>
                <a:hlinkClick r:id="rId3"/>
              </a:rPr>
              <a:t>The project</a:t>
            </a:r>
            <a:r>
              <a:rPr lang="en-US"/>
              <a:t> with links to readings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Sample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Student Project </a:t>
            </a:r>
            <a:r>
              <a:rPr lang="en-US"/>
              <a:t>and Sample Student Final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Presentation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259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Adulting 101: How Exponential Functions Help Us Make Financial Decisions</a:t>
            </a:r>
            <a:endParaRPr sz="4800" dirty="0"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457200" y="3768496"/>
            <a:ext cx="8229600" cy="23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 u="sng">
                <a:solidFill>
                  <a:schemeClr val="hlink"/>
                </a:solidFill>
                <a:hlinkClick r:id="rId3"/>
              </a:rPr>
              <a:t>Adulting 101 Project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Sample of a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Student’s Part 1</a:t>
            </a:r>
            <a:r>
              <a:rPr lang="en-US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Sample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Student Presentation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Reflection on the project and how I have evolved it over the years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Explore and Collaborate</a:t>
            </a:r>
            <a:endParaRPr sz="4400" dirty="0"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 to the following link for our webinar’s 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Jamboard</a:t>
            </a:r>
            <a:r>
              <a:rPr lang="en-US" dirty="0"/>
              <a:t>: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On slide 1</a:t>
            </a:r>
            <a:r>
              <a:rPr lang="en-US" dirty="0"/>
              <a:t>: add a post-it note with a </a:t>
            </a:r>
            <a:r>
              <a:rPr lang="en-US" b="1" dirty="0"/>
              <a:t>Math topic </a:t>
            </a:r>
            <a:r>
              <a:rPr lang="en-US" dirty="0"/>
              <a:t>that you would like to teach through the lens of Economics or personal finance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On slide 2</a:t>
            </a:r>
            <a:r>
              <a:rPr lang="en-US" dirty="0"/>
              <a:t>: add a post-it note with an </a:t>
            </a:r>
            <a:r>
              <a:rPr lang="en-US" b="1" dirty="0"/>
              <a:t>Economics topic </a:t>
            </a:r>
            <a:r>
              <a:rPr lang="en-US" dirty="0"/>
              <a:t>that you would like to include in your curriculum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396000" y="3089910"/>
            <a:ext cx="8352000" cy="10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i="1" dirty="0"/>
              <a:t>Draw a picture that would go with the title of this workshop  </a:t>
            </a:r>
            <a:r>
              <a:rPr lang="en-US" dirty="0"/>
              <a:t>😁</a:t>
            </a:r>
            <a:endParaRPr dirty="0"/>
          </a:p>
        </p:txBody>
      </p:sp>
      <p:pic>
        <p:nvPicPr>
          <p:cNvPr id="57" name="Google Shape;57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Explore and Collaborate, cont’d</a:t>
            </a:r>
            <a:endParaRPr sz="4400" dirty="0"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1"/>
          </p:nvPr>
        </p:nvSpPr>
        <p:spPr>
          <a:xfrm>
            <a:off x="457200" y="2223750"/>
            <a:ext cx="8229600" cy="393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 our webinar’s 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Jamboard</a:t>
            </a:r>
            <a:r>
              <a:rPr lang="en-US" dirty="0"/>
              <a:t>: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Read through other teacher’s ideas and add post-it notes, comments, drawings, etc. to give each other ideas on…</a:t>
            </a:r>
            <a:endParaRPr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stories that would match well with that topic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Economics or Math topics that would support the learning of that content piece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Q &amp; A</a:t>
            </a:r>
            <a:endParaRPr sz="5500" b="1"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4294967295"/>
          </p:nvPr>
        </p:nvSpPr>
        <p:spPr>
          <a:xfrm>
            <a:off x="457200" y="2377448"/>
            <a:ext cx="8229600" cy="3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/>
              <a:t>What questions do you have? Is there anything you would like me to elaborate on?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/>
              <a:t>How do you think you could integrate Economics principles into your math classroom?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endParaRPr sz="25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Do you have any resources that have been very useful, that you’d like to share with the group? </a:t>
            </a:r>
            <a:endParaRPr sz="25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750" dirty="0"/>
          </a:p>
        </p:txBody>
      </p:sp>
      <p:pic>
        <p:nvPicPr>
          <p:cNvPr id="205" name="Google Shape;205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4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References</a:t>
            </a:r>
            <a:endParaRPr sz="5500" b="1"/>
          </a:p>
        </p:txBody>
      </p:sp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Folder of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Materials from Webinar</a:t>
            </a:r>
            <a:endParaRPr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NextGen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Interactive Tools</a:t>
            </a:r>
            <a:r>
              <a:rPr lang="en-US"/>
              <a:t> and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Financial Literacy Games</a:t>
            </a:r>
            <a:endParaRPr/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CEE Affiliates</a:t>
            </a:r>
            <a:endParaRPr sz="5500" b="1"/>
          </a:p>
        </p:txBody>
      </p:sp>
      <p:sp>
        <p:nvSpPr>
          <p:cNvPr id="220" name="Google Shape;220;p36"/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https://www.councilforeconed.org/resources/local-affiliates/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6" descr="A picture containing bird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2335947"/>
            <a:ext cx="6095999" cy="240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Thank You to Our Sponsors!</a:t>
            </a:r>
            <a:endParaRPr sz="5400"/>
          </a:p>
        </p:txBody>
      </p:sp>
      <p:sp>
        <p:nvSpPr>
          <p:cNvPr id="227" name="Google Shape;227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/>
          </a:p>
        </p:txBody>
      </p:sp>
      <p:pic>
        <p:nvPicPr>
          <p:cNvPr id="228" name="Google Shape;22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479" y="2622632"/>
            <a:ext cx="2378110" cy="23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116" y="2690224"/>
            <a:ext cx="4725799" cy="130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1831" y="5899538"/>
            <a:ext cx="621792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7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4015" y="3811687"/>
            <a:ext cx="1905000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7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7274" y="5243613"/>
            <a:ext cx="1188720" cy="119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8"/>
          <p:cNvPicPr preferRelativeResize="0"/>
          <p:nvPr/>
        </p:nvPicPr>
        <p:blipFill rotWithShape="1">
          <a:blip r:embed="rId3">
            <a:alphaModFix/>
          </a:blip>
          <a:srcRect l="19994" r="793"/>
          <a:stretch/>
        </p:blipFill>
        <p:spPr>
          <a:xfrm>
            <a:off x="3761072" y="917488"/>
            <a:ext cx="5382927" cy="106639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8"/>
          <p:cNvSpPr/>
          <p:nvPr/>
        </p:nvSpPr>
        <p:spPr>
          <a:xfrm>
            <a:off x="0" y="5542258"/>
            <a:ext cx="9143999" cy="480060"/>
          </a:xfrm>
          <a:prstGeom prst="rect">
            <a:avLst/>
          </a:prstGeom>
          <a:solidFill>
            <a:srgbClr val="7EB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EB7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8"/>
          <p:cNvPicPr preferRelativeResize="0"/>
          <p:nvPr/>
        </p:nvPicPr>
        <p:blipFill rotWithShape="1">
          <a:blip r:embed="rId4">
            <a:alphaModFix/>
          </a:blip>
          <a:srcRect l="15261" t="14847" r="8883" b="16304"/>
          <a:stretch/>
        </p:blipFill>
        <p:spPr>
          <a:xfrm>
            <a:off x="0" y="1968968"/>
            <a:ext cx="9144000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644" y="1105431"/>
            <a:ext cx="3420644" cy="46328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8"/>
          <p:cNvSpPr txBox="1"/>
          <p:nvPr/>
        </p:nvSpPr>
        <p:spPr>
          <a:xfrm>
            <a:off x="651164" y="1568715"/>
            <a:ext cx="23086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873BB"/>
                </a:solidFill>
                <a:latin typeface="Arial"/>
                <a:ea typeface="Arial"/>
                <a:cs typeface="Arial"/>
                <a:sym typeface="Arial"/>
              </a:rPr>
              <a:t>We’ve gone Virtual!</a:t>
            </a:r>
            <a:endParaRPr/>
          </a:p>
        </p:txBody>
      </p:sp>
      <p:sp>
        <p:nvSpPr>
          <p:cNvPr id="243" name="Google Shape;243;p38"/>
          <p:cNvSpPr txBox="1"/>
          <p:nvPr/>
        </p:nvSpPr>
        <p:spPr>
          <a:xfrm>
            <a:off x="240644" y="2194443"/>
            <a:ext cx="2625278" cy="222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ADB2C"/>
                </a:solidFill>
                <a:latin typeface="Arial"/>
                <a:ea typeface="Arial"/>
                <a:cs typeface="Arial"/>
                <a:sym typeface="Arial"/>
              </a:rPr>
              <a:t>Teach Economics?</a:t>
            </a:r>
            <a:endParaRPr/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students may have what it takes to compete in the nation’s only high school economics competition!</a:t>
            </a:r>
            <a:endParaRPr/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ADB2C"/>
                </a:solidFill>
                <a:latin typeface="Arial"/>
                <a:ea typeface="Arial"/>
                <a:cs typeface="Arial"/>
                <a:sym typeface="Arial"/>
              </a:rPr>
              <a:t>Why Play?</a:t>
            </a:r>
            <a:endParaRPr/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CADB2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050">
                <a:solidFill>
                  <a:srgbClr val="CADB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 team learning experience</a:t>
            </a:r>
            <a:endParaRPr/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CADB2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Great for college applications</a:t>
            </a:r>
            <a:endParaRPr/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CADB2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No other challenge like this </a:t>
            </a:r>
            <a:endParaRPr/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CADB2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Online participation makes access easy</a:t>
            </a:r>
            <a:endParaRPr/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CADB2C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Chance for cash prizes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8"/>
          <p:cNvSpPr txBox="1"/>
          <p:nvPr/>
        </p:nvSpPr>
        <p:spPr>
          <a:xfrm>
            <a:off x="3113785" y="2092651"/>
            <a:ext cx="3217233" cy="3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ADB2C"/>
                </a:solidFill>
                <a:latin typeface="Arial"/>
                <a:ea typeface="Arial"/>
                <a:cs typeface="Arial"/>
                <a:sym typeface="Arial"/>
              </a:rPr>
              <a:t>How it Works</a:t>
            </a:r>
            <a:endParaRPr/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Teams register </a:t>
            </a:r>
            <a:endParaRPr/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Teachers enroll team(s) of 3- 4 high school students from the same school. Multiple teams allowed.</a:t>
            </a:r>
            <a:endParaRPr/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Teams compete within their state</a:t>
            </a:r>
            <a:endParaRPr/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Compete to win your state competition for a </a:t>
            </a:r>
            <a:b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chance to advance to the National Semi-Finals.</a:t>
            </a:r>
            <a:endParaRPr/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National Semi-Finals:  May 3-20, 2021</a:t>
            </a:r>
            <a:endParaRPr/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Teams answer multiple-choice questions on macroeconomics, microeconomics, and international &amp; current events.</a:t>
            </a:r>
            <a:endParaRPr/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National Finals: May 22-24, 2021</a:t>
            </a:r>
            <a:endParaRPr/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Teams analyze an economic issue and present their solution. Top teams engage in the Finals Quiz Bowl where they face-off answering questions to claim the National Title.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8"/>
          <p:cNvSpPr txBox="1"/>
          <p:nvPr/>
        </p:nvSpPr>
        <p:spPr>
          <a:xfrm>
            <a:off x="6555409" y="3698687"/>
            <a:ext cx="2356982" cy="181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ADB2A"/>
                </a:solidFill>
                <a:latin typeface="Arial"/>
                <a:ea typeface="Arial"/>
                <a:cs typeface="Arial"/>
                <a:sym typeface="Arial"/>
              </a:rPr>
              <a:t>Two divisions based on experience level</a:t>
            </a:r>
            <a:r>
              <a:rPr lang="en-US" sz="1800" b="1">
                <a:solidFill>
                  <a:srgbClr val="74BEE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David Ricardo </a:t>
            </a: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first-time competitors who have taken no more than one economics course.</a:t>
            </a:r>
            <a:endParaRPr/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Adam Smith </a:t>
            </a: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returning competitors, AP, International Baccalaureate, and honors students.</a:t>
            </a:r>
            <a:endParaRPr/>
          </a:p>
        </p:txBody>
      </p:sp>
      <p:sp>
        <p:nvSpPr>
          <p:cNvPr id="246" name="Google Shape;246;p38"/>
          <p:cNvSpPr txBox="1"/>
          <p:nvPr/>
        </p:nvSpPr>
        <p:spPr>
          <a:xfrm>
            <a:off x="240643" y="5578571"/>
            <a:ext cx="57384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Register Today at </a:t>
            </a: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NationalEconomicsChallenge.org</a:t>
            </a:r>
            <a:endParaRPr/>
          </a:p>
        </p:txBody>
      </p:sp>
      <p:pic>
        <p:nvPicPr>
          <p:cNvPr id="247" name="Google Shape;247;p38"/>
          <p:cNvPicPr preferRelativeResize="0"/>
          <p:nvPr/>
        </p:nvPicPr>
        <p:blipFill rotWithShape="1">
          <a:blip r:embed="rId6">
            <a:alphaModFix/>
          </a:blip>
          <a:srcRect l="1658" t="10018" r="3695" b="12059"/>
          <a:stretch/>
        </p:blipFill>
        <p:spPr>
          <a:xfrm>
            <a:off x="6578881" y="2079213"/>
            <a:ext cx="1340305" cy="154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34856" y="5589133"/>
            <a:ext cx="705005" cy="36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8"/>
          <p:cNvSpPr/>
          <p:nvPr/>
        </p:nvSpPr>
        <p:spPr>
          <a:xfrm>
            <a:off x="0" y="857251"/>
            <a:ext cx="9144000" cy="74140"/>
          </a:xfrm>
          <a:prstGeom prst="rect">
            <a:avLst/>
          </a:prstGeom>
          <a:solidFill>
            <a:srgbClr val="7EB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EB7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/>
          <p:nvPr/>
        </p:nvSpPr>
        <p:spPr>
          <a:xfrm>
            <a:off x="-1" y="1973382"/>
            <a:ext cx="6257926" cy="1360816"/>
          </a:xfrm>
          <a:prstGeom prst="rect">
            <a:avLst/>
          </a:prstGeom>
          <a:solidFill>
            <a:srgbClr val="7EB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EB7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9"/>
          <p:cNvSpPr/>
          <p:nvPr/>
        </p:nvSpPr>
        <p:spPr>
          <a:xfrm>
            <a:off x="-1" y="3325932"/>
            <a:ext cx="9143998" cy="2220439"/>
          </a:xfrm>
          <a:prstGeom prst="rect">
            <a:avLst/>
          </a:prstGeom>
          <a:solidFill>
            <a:srgbClr val="084B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EB7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9"/>
          <p:cNvSpPr/>
          <p:nvPr/>
        </p:nvSpPr>
        <p:spPr>
          <a:xfrm>
            <a:off x="1" y="5517381"/>
            <a:ext cx="9143999" cy="483369"/>
          </a:xfrm>
          <a:prstGeom prst="rect">
            <a:avLst/>
          </a:prstGeom>
          <a:solidFill>
            <a:srgbClr val="74B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EB7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9"/>
          <p:cNvSpPr txBox="1"/>
          <p:nvPr/>
        </p:nvSpPr>
        <p:spPr>
          <a:xfrm>
            <a:off x="240643" y="5578571"/>
            <a:ext cx="57384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personalfinancechallenge.org</a:t>
            </a:r>
            <a:endParaRPr/>
          </a:p>
        </p:txBody>
      </p:sp>
      <p:pic>
        <p:nvPicPr>
          <p:cNvPr id="258" name="Google Shape;25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4856" y="5589133"/>
            <a:ext cx="705005" cy="36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211" y="1053690"/>
            <a:ext cx="474290" cy="81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6918" y="1046765"/>
            <a:ext cx="2912432" cy="83311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9"/>
          <p:cNvSpPr txBox="1"/>
          <p:nvPr/>
        </p:nvSpPr>
        <p:spPr>
          <a:xfrm>
            <a:off x="0" y="2398284"/>
            <a:ext cx="4034118" cy="58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FIND YOUR LOCAL COMPETITION</a:t>
            </a:r>
            <a:br>
              <a:rPr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REGISTER TODAY!</a:t>
            </a:r>
            <a:endParaRPr/>
          </a:p>
        </p:txBody>
      </p:sp>
      <p:pic>
        <p:nvPicPr>
          <p:cNvPr id="262" name="Google Shape;262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4118" y="1973381"/>
            <a:ext cx="1360648" cy="135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9"/>
          <p:cNvSpPr txBox="1"/>
          <p:nvPr/>
        </p:nvSpPr>
        <p:spPr>
          <a:xfrm>
            <a:off x="311299" y="3424072"/>
            <a:ext cx="5449421" cy="177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National Personal Finance Challenge is a competition that provides high school students with an exciting and motivating opportunity to build, apply, and demonstrate their knowledge of money management.</a:t>
            </a:r>
            <a:endParaRPr/>
          </a:p>
          <a:p>
            <a:pPr marL="0" marR="0" lvl="0" indent="0" algn="l" rtl="0">
              <a:lnSpc>
                <a:spcPct val="121428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 online exams and a personal finance simulation, teams showcase their expertise in earning income, buying goods and services, saving, using credit, investing, as well as protecting and insuring.</a:t>
            </a:r>
            <a:endParaRPr/>
          </a:p>
          <a:p>
            <a:pPr marL="0" marR="0" lvl="0" indent="0" algn="l" rtl="0">
              <a:lnSpc>
                <a:spcPct val="121428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Teams of up to four students, with one teacher/coach, can qualify to represent their state at the National Personal Finance Challenge by winning their local competition.</a:t>
            </a:r>
            <a:endParaRPr/>
          </a:p>
          <a:p>
            <a:pPr marL="0" marR="0" lvl="0" indent="0" algn="l" rtl="0">
              <a:lnSpc>
                <a:spcPct val="114285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9"/>
          <p:cNvSpPr txBox="1"/>
          <p:nvPr/>
        </p:nvSpPr>
        <p:spPr>
          <a:xfrm>
            <a:off x="1248559" y="4961008"/>
            <a:ext cx="5275281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CADB2C"/>
                </a:solidFill>
                <a:latin typeface="Arial"/>
                <a:ea typeface="Arial"/>
                <a:cs typeface="Arial"/>
                <a:sym typeface="Arial"/>
              </a:rPr>
              <a:t>Semi-Finals:</a:t>
            </a:r>
            <a:r>
              <a:rPr lang="en-US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round elimination via online multiple-choice questions.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CADB2C"/>
                </a:solidFill>
                <a:latin typeface="Arial"/>
                <a:ea typeface="Arial"/>
                <a:cs typeface="Arial"/>
                <a:sym typeface="Arial"/>
              </a:rPr>
              <a:t>Finals:</a:t>
            </a:r>
            <a:r>
              <a:rPr lang="en-US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Case study round virtually co-hosted by the Cleveland Fed on June 3.</a:t>
            </a:r>
            <a:endParaRPr/>
          </a:p>
        </p:txBody>
      </p:sp>
      <p:pic>
        <p:nvPicPr>
          <p:cNvPr id="265" name="Google Shape;265;p39"/>
          <p:cNvPicPr preferRelativeResize="0"/>
          <p:nvPr/>
        </p:nvPicPr>
        <p:blipFill rotWithShape="1">
          <a:blip r:embed="rId7">
            <a:alphaModFix/>
          </a:blip>
          <a:srcRect l="19199" t="8792" b="18140"/>
          <a:stretch/>
        </p:blipFill>
        <p:spPr>
          <a:xfrm>
            <a:off x="387146" y="5003492"/>
            <a:ext cx="893308" cy="29845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9"/>
          <p:cNvSpPr txBox="1"/>
          <p:nvPr/>
        </p:nvSpPr>
        <p:spPr>
          <a:xfrm>
            <a:off x="387143" y="5052932"/>
            <a:ext cx="105352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NATIONALS</a:t>
            </a:r>
            <a:endParaRPr/>
          </a:p>
        </p:txBody>
      </p:sp>
      <p:pic>
        <p:nvPicPr>
          <p:cNvPr id="267" name="Google Shape;267;p39"/>
          <p:cNvPicPr preferRelativeResize="0"/>
          <p:nvPr/>
        </p:nvPicPr>
        <p:blipFill rotWithShape="1">
          <a:blip r:embed="rId8">
            <a:alphaModFix/>
          </a:blip>
          <a:srcRect l="10679" t="10428" r="10998" b="9244"/>
          <a:stretch/>
        </p:blipFill>
        <p:spPr>
          <a:xfrm>
            <a:off x="5979102" y="954739"/>
            <a:ext cx="3164895" cy="463697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9"/>
          <p:cNvSpPr/>
          <p:nvPr/>
        </p:nvSpPr>
        <p:spPr>
          <a:xfrm>
            <a:off x="0" y="857251"/>
            <a:ext cx="9144000" cy="109185"/>
          </a:xfrm>
          <a:prstGeom prst="rect">
            <a:avLst/>
          </a:prstGeom>
          <a:solidFill>
            <a:srgbClr val="74B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EB7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F3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/>
          <p:nvPr/>
        </p:nvSpPr>
        <p:spPr>
          <a:xfrm>
            <a:off x="-1" y="1973382"/>
            <a:ext cx="5618752" cy="1360816"/>
          </a:xfrm>
          <a:prstGeom prst="rect">
            <a:avLst/>
          </a:prstGeom>
          <a:solidFill>
            <a:srgbClr val="7EB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Winners receive: </a:t>
            </a:r>
            <a:endParaRPr/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n-US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cash award of $5,000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n-US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cash award of $2,500 for their school to support economic education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n-US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Recognition at our annual Visionary Awards convening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0"/>
          <p:cNvSpPr/>
          <p:nvPr/>
        </p:nvSpPr>
        <p:spPr>
          <a:xfrm>
            <a:off x="-1" y="3315570"/>
            <a:ext cx="9143998" cy="2220439"/>
          </a:xfrm>
          <a:prstGeom prst="rect">
            <a:avLst/>
          </a:prstGeom>
          <a:solidFill>
            <a:srgbClr val="084B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EB7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0"/>
          <p:cNvSpPr/>
          <p:nvPr/>
        </p:nvSpPr>
        <p:spPr>
          <a:xfrm>
            <a:off x="1" y="5517381"/>
            <a:ext cx="9143999" cy="483369"/>
          </a:xfrm>
          <a:prstGeom prst="rect">
            <a:avLst/>
          </a:prstGeom>
          <a:solidFill>
            <a:srgbClr val="74B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EB7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211" y="1053690"/>
            <a:ext cx="474290" cy="81209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0"/>
          <p:cNvSpPr txBox="1"/>
          <p:nvPr/>
        </p:nvSpPr>
        <p:spPr>
          <a:xfrm>
            <a:off x="1422772" y="911843"/>
            <a:ext cx="40341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2021 Sloan Teaching Champion Award</a:t>
            </a:r>
            <a:endParaRPr/>
          </a:p>
        </p:txBody>
      </p:sp>
      <p:sp>
        <p:nvSpPr>
          <p:cNvPr id="278" name="Google Shape;278;p40"/>
          <p:cNvSpPr txBox="1"/>
          <p:nvPr/>
        </p:nvSpPr>
        <p:spPr>
          <a:xfrm>
            <a:off x="-126816" y="3278017"/>
            <a:ext cx="9144000" cy="2734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award promotes economic education by honoring three outstanding teachers who incorporate exemplary teaching techniques that improve their students’ economic understanding in and out of the classroom.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award is open to New York metropolitan area high school teachers of all subjects, not just teachers of economics. Applicants must demonstrate how they integrate economics into their teaching.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Sound like you or someone you know?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Applicants must teach in one of the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Twelve </a:t>
            </a: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York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state counties (New York, Kings, Bronx, Richmond, Queens, Nassau, Suffolk, Westchester, Putnam, Rockland, Orange and Dutchess)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Eight </a:t>
            </a: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Jersey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counties (Bergen, Passaic, Essex, Hudson, Middlesex, Union, Morris, Monmouth), or the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 </a:t>
            </a: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Connecticut 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counties (Fairfield and New Haven)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 will be launched on Friday February 19</a:t>
            </a:r>
            <a:r>
              <a:rPr lang="en-US" sz="1200" b="1" u="sng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2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2021</a:t>
            </a:r>
            <a:endParaRPr sz="12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access the application </a:t>
            </a:r>
            <a:r>
              <a:rPr lang="en-US" sz="1600" b="1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500" b="1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2518949" y="5947443"/>
            <a:ext cx="5275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feel free to e-mail us at </a:t>
            </a:r>
            <a:r>
              <a:rPr lang="en-US" sz="1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rrivera@councilforeconed.org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any questions you have.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40"/>
          <p:cNvPicPr preferRelativeResize="0"/>
          <p:nvPr/>
        </p:nvPicPr>
        <p:blipFill rotWithShape="1">
          <a:blip r:embed="rId6">
            <a:alphaModFix/>
          </a:blip>
          <a:srcRect l="19199" t="8792" b="18140"/>
          <a:stretch/>
        </p:blipFill>
        <p:spPr>
          <a:xfrm>
            <a:off x="126816" y="5609835"/>
            <a:ext cx="893308" cy="298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0"/>
          <p:cNvSpPr txBox="1"/>
          <p:nvPr/>
        </p:nvSpPr>
        <p:spPr>
          <a:xfrm>
            <a:off x="146568" y="5632107"/>
            <a:ext cx="934682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/>
          </a:p>
        </p:txBody>
      </p:sp>
      <p:sp>
        <p:nvSpPr>
          <p:cNvPr id="282" name="Google Shape;282;p40"/>
          <p:cNvSpPr/>
          <p:nvPr/>
        </p:nvSpPr>
        <p:spPr>
          <a:xfrm>
            <a:off x="0" y="857251"/>
            <a:ext cx="9144000" cy="109185"/>
          </a:xfrm>
          <a:prstGeom prst="rect">
            <a:avLst/>
          </a:prstGeom>
          <a:solidFill>
            <a:srgbClr val="74B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EB7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40" descr="A group of people holding awards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18752" y="972281"/>
            <a:ext cx="3525248" cy="236191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0"/>
          <p:cNvSpPr/>
          <p:nvPr/>
        </p:nvSpPr>
        <p:spPr>
          <a:xfrm>
            <a:off x="5598925" y="972288"/>
            <a:ext cx="3564900" cy="236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Google Shape;285;p40"/>
          <p:cNvPicPr preferRelativeResize="0"/>
          <p:nvPr/>
        </p:nvPicPr>
        <p:blipFill rotWithShape="1">
          <a:blip r:embed="rId8">
            <a:alphaModFix/>
          </a:blip>
          <a:srcRect l="9289" r="11783"/>
          <a:stretch/>
        </p:blipFill>
        <p:spPr>
          <a:xfrm>
            <a:off x="7979625" y="1382412"/>
            <a:ext cx="1164374" cy="147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0"/>
          <p:cNvPicPr preferRelativeResize="0"/>
          <p:nvPr/>
        </p:nvPicPr>
        <p:blipFill rotWithShape="1">
          <a:blip r:embed="rId9">
            <a:alphaModFix/>
          </a:blip>
          <a:srcRect t="15611"/>
          <a:stretch/>
        </p:blipFill>
        <p:spPr>
          <a:xfrm>
            <a:off x="6786600" y="1382413"/>
            <a:ext cx="1164374" cy="147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93587" y="1368550"/>
            <a:ext cx="1164364" cy="150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EconEdLink Membership</a:t>
            </a: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an EconEdLink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As a member, you will now be able to: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receive a professional development certificate via e-mail within 24 hours after viewing any webinar for a minimum of 45 minutes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for upcoming webinars with a simple one-click process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download presentations, lesson plan materials and activities for each webinar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and view all webinars at your convenience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webinars to your EconEdLink dashboard for easy access to the event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access our new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page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Professional Development Certificate</a:t>
            </a:r>
            <a:endParaRPr sz="40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earn your professional development certificate for this webinar, you must: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a minimum of 45-minutes and you will automatically receive a professional development </a:t>
            </a:r>
            <a:r>
              <a:rPr lang="en-US" sz="1800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certificate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e-mail within 24 hours.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resources: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easily download presentations, lesson plan materials, and activities for each webinar from </a:t>
            </a:r>
            <a:r>
              <a:rPr lang="en-US" sz="1600" b="1" i="1" u="sng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EconEdLink.org/professional-development/</a:t>
            </a:r>
            <a:endParaRPr sz="1600" b="1" i="1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57200" y="1069849"/>
            <a:ext cx="8229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Agenda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4294967295"/>
          </p:nvPr>
        </p:nvSpPr>
        <p:spPr>
          <a:xfrm>
            <a:off x="457200" y="1884350"/>
            <a:ext cx="8229600" cy="4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/>
              <a:t> 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Welcome</a:t>
            </a:r>
            <a:r>
              <a:rPr lang="en-US" sz="2500" dirty="0"/>
              <a:t> and overview of the webinar</a:t>
            </a:r>
            <a:endParaRPr sz="25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/>
              <a:t> What Math would you need to win the 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LeBron James Family Foundation Award</a:t>
            </a:r>
            <a:r>
              <a:rPr lang="en-US" sz="2500" dirty="0"/>
              <a:t>?</a:t>
            </a:r>
            <a:endParaRPr sz="25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 Why use 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storytelling</a:t>
            </a:r>
            <a:r>
              <a:rPr lang="en-US" sz="2500" dirty="0"/>
              <a:t> in the math classroom?</a:t>
            </a:r>
            <a:endParaRPr sz="25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 Examples of Economics-themed projects for 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Algebra 1 and Algebra 2 </a:t>
            </a:r>
            <a:r>
              <a:rPr lang="en-US" sz="2500" dirty="0"/>
              <a:t>-</a:t>
            </a:r>
            <a:r>
              <a:rPr lang="en-US" sz="2500" u="sng" dirty="0">
                <a:solidFill>
                  <a:schemeClr val="hlink"/>
                </a:solidFill>
                <a:hlinkClick r:id="rId3"/>
              </a:rPr>
              <a:t> Materials Folder</a:t>
            </a:r>
            <a:endParaRPr sz="25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 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Brainstorm</a:t>
            </a:r>
            <a:r>
              <a:rPr lang="en-US" sz="2500" dirty="0"/>
              <a:t> collaboratively on ways to integrate Mathematics and Economics concepts </a:t>
            </a:r>
            <a:endParaRPr sz="2500" dirty="0"/>
          </a:p>
          <a:p>
            <a:pPr marL="342900" lvl="0" indent="-342900" algn="l" rtl="0">
              <a:spcBef>
                <a:spcPts val="1000"/>
              </a:spcBef>
              <a:spcAft>
                <a:spcPts val="1000"/>
              </a:spcAft>
              <a:buSzPts val="2500"/>
              <a:buChar char="•"/>
            </a:pPr>
            <a:r>
              <a:rPr lang="en-US" sz="2500" dirty="0"/>
              <a:t> 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Q &amp; A</a:t>
            </a:r>
            <a:endParaRPr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Objectives</a:t>
            </a:r>
            <a:endParaRPr sz="5500" b="1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4294967295"/>
          </p:nvPr>
        </p:nvSpPr>
        <p:spPr>
          <a:xfrm>
            <a:off x="457200" y="2377449"/>
            <a:ext cx="82296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/>
              <a:t>To </a:t>
            </a:r>
            <a:r>
              <a:rPr lang="en-US" sz="2500" b="1" dirty="0"/>
              <a:t>understand</a:t>
            </a:r>
            <a:r>
              <a:rPr lang="en-US" sz="2500" dirty="0"/>
              <a:t> the advantages of using storytelling in the math classroom</a:t>
            </a:r>
            <a:endParaRPr sz="25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To </a:t>
            </a:r>
            <a:r>
              <a:rPr lang="en-US" sz="2500" b="1" dirty="0"/>
              <a:t>provide</a:t>
            </a:r>
            <a:r>
              <a:rPr lang="en-US" sz="2500" dirty="0"/>
              <a:t> you with practical and effective tools that can be used in your classroom</a:t>
            </a:r>
            <a:endParaRPr sz="25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To </a:t>
            </a:r>
            <a:r>
              <a:rPr lang="en-US" sz="2500" b="1" dirty="0"/>
              <a:t>collaborate</a:t>
            </a:r>
            <a:r>
              <a:rPr lang="en-US" sz="2500" dirty="0"/>
              <a:t> on stories that you can use in your lessons to engage students in the ideas of Economics </a:t>
            </a:r>
            <a:endParaRPr sz="25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To be </a:t>
            </a:r>
            <a:r>
              <a:rPr lang="en-US" sz="2500" b="1" dirty="0"/>
              <a:t>exposed</a:t>
            </a:r>
            <a:r>
              <a:rPr lang="en-US" sz="2500" dirty="0"/>
              <a:t> to a variety of project based learning that integrates Economics into the Math curricula</a:t>
            </a:r>
            <a:endParaRPr sz="25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National Standards</a:t>
            </a:r>
            <a:endParaRPr sz="5500" b="1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4294967295"/>
          </p:nvPr>
        </p:nvSpPr>
        <p:spPr>
          <a:xfrm>
            <a:off x="457200" y="2377450"/>
            <a:ext cx="8229600" cy="3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Standard 1: Scarcity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Standard 2: Decision Making</a:t>
            </a:r>
            <a:endParaRPr sz="1200"/>
          </a:p>
          <a:p>
            <a:pPr marL="3429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Standard 7: Markets and Prices</a:t>
            </a:r>
            <a:endParaRPr sz="2000"/>
          </a:p>
          <a:p>
            <a:pPr marL="3429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Standard 8: Role of Prices</a:t>
            </a:r>
            <a:endParaRPr sz="2500"/>
          </a:p>
          <a:p>
            <a:pPr marL="3429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Standard 12: Interest Rates</a:t>
            </a:r>
            <a:endParaRPr sz="2500"/>
          </a:p>
          <a:p>
            <a:pPr marL="3429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Standard 14: Entrepreneurship</a:t>
            </a:r>
            <a:endParaRPr sz="2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7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457200" y="1069849"/>
            <a:ext cx="82296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State Standards</a:t>
            </a:r>
            <a:endParaRPr sz="5500" b="1"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4294967295"/>
          </p:nvPr>
        </p:nvSpPr>
        <p:spPr>
          <a:xfrm>
            <a:off x="457200" y="1919925"/>
            <a:ext cx="8229600" cy="4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 dirty="0"/>
              <a:t>A.CED.3- Represent constraints by equations or inequalities, and by systems of equations and/or inequalities, and interpret solutions as viable or non-viable options in a modeling context. </a:t>
            </a:r>
            <a:endParaRPr sz="2100" dirty="0"/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A.REI.8, 9- Solve systems of equations.</a:t>
            </a:r>
            <a:endParaRPr sz="2100" dirty="0"/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A.REI.6- Solve systems of linear equations exactly and approximately (e.g., with graphs), focusing on pairs of linear equations in two variables.</a:t>
            </a:r>
            <a:endParaRPr sz="2100" dirty="0"/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A.REI.11- Represent and solve equations and inequalities graphically. Combine polynomial, rational, radical, absolute value, and exponential functions.</a:t>
            </a:r>
            <a:endParaRPr sz="2100" dirty="0"/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F.IF.4, 5, 6- Interpret functions that arise in applications in terms of a context. Emphasize selection of appropriate models.</a:t>
            </a:r>
            <a:endParaRPr sz="2100" dirty="0"/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F.BF.1b- Build a function that models a relationship between two quantities.</a:t>
            </a:r>
            <a:endParaRPr sz="2100" dirty="0"/>
          </a:p>
          <a:p>
            <a:pPr marL="342900" lvl="0" indent="-1841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3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457200" y="1358025"/>
            <a:ext cx="8229600" cy="272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What is one of your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favorite books </a:t>
            </a:r>
            <a:r>
              <a:rPr lang="en-US" sz="3200" dirty="0"/>
              <a:t>or stories? </a:t>
            </a:r>
            <a:br>
              <a:rPr lang="en-US" sz="3200" dirty="0"/>
            </a:b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Why</a:t>
            </a:r>
            <a:r>
              <a:rPr lang="en-US" sz="3200" dirty="0"/>
              <a:t> do you love it? </a:t>
            </a:r>
            <a:br>
              <a:rPr lang="en-US" sz="3200" dirty="0"/>
            </a:br>
            <a:r>
              <a:rPr lang="en-US" sz="3200" dirty="0"/>
              <a:t>What’s your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favorite moment </a:t>
            </a:r>
            <a:r>
              <a:rPr lang="en-US" sz="3200" dirty="0"/>
              <a:t>in the story?</a:t>
            </a:r>
            <a:endParaRPr sz="3200" dirty="0"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457200" y="4345675"/>
            <a:ext cx="8229600" cy="96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What commonalities do we see/hear in the responses?</a:t>
            </a:r>
            <a:endParaRPr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7" name="Google Shape;117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AAE936-3FB2-4238-AC36-0D243DBDE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52B473-C92F-47C1-8BCA-E0E4561922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790AE-A31F-46E5-A777-CDBA798735BE}">
  <ds:schemaRefs>
    <ds:schemaRef ds:uri="bfa4db11-c700-41fb-b639-f7e6b4e680b5"/>
    <ds:schemaRef ds:uri="http://purl.org/dc/terms/"/>
    <ds:schemaRef ds:uri="http://purl.org/dc/elements/1.1/"/>
    <ds:schemaRef ds:uri="9cd82c5b-74c9-4827-94f1-5bf219ae6b20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1736</Words>
  <Application>Microsoft Office PowerPoint</Application>
  <PresentationFormat>On-screen Show (4:3)</PresentationFormat>
  <Paragraphs>187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Adulting 101: Teaching Personal Finance in the Algebra 1 &amp; 2 Curricula Presented by Rachel Kessous RKessous@sljhs.org Teacher and Math Department Chair  at Urban Assembly School of Law and Justice 4/6/21 </vt:lpstr>
      <vt:lpstr>PowerPoint Presentation</vt:lpstr>
      <vt:lpstr>EconEdLink Membership</vt:lpstr>
      <vt:lpstr>Professional Development Certificate</vt:lpstr>
      <vt:lpstr>Agenda</vt:lpstr>
      <vt:lpstr>Objectives</vt:lpstr>
      <vt:lpstr>National Standards</vt:lpstr>
      <vt:lpstr>State Standards</vt:lpstr>
      <vt:lpstr>What is one of your favorite books or stories?  Why do you love it?  What’s your favorite moment in the story?</vt:lpstr>
      <vt:lpstr>PowerPoint Presentation</vt:lpstr>
      <vt:lpstr>What Math topics would be required to be successful in this project? </vt:lpstr>
      <vt:lpstr>The Benefits of Storytelling in the Classroom</vt:lpstr>
      <vt:lpstr>How I use storytelling in my classroom...</vt:lpstr>
      <vt:lpstr>Project- based learning that integrates Economics in the Algebra 1 &amp; 2 Curriculum</vt:lpstr>
      <vt:lpstr>Supply &amp; Demand Lesson</vt:lpstr>
      <vt:lpstr>Shark Tank: Business Plan Project</vt:lpstr>
      <vt:lpstr>Investing in Our Communities: A Systems Project</vt:lpstr>
      <vt:lpstr>Adulting 101: How Exponential Functions Help Us Make Financial Decisions</vt:lpstr>
      <vt:lpstr>Explore and Collaborate</vt:lpstr>
      <vt:lpstr>Explore and Collaborate, cont’d</vt:lpstr>
      <vt:lpstr>Q &amp; A</vt:lpstr>
      <vt:lpstr>References</vt:lpstr>
      <vt:lpstr>CEE Affiliates</vt:lpstr>
      <vt:lpstr>Thank You to Our Sponsors!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Jarvon Carson</cp:lastModifiedBy>
  <cp:revision>4</cp:revision>
  <dcterms:modified xsi:type="dcterms:W3CDTF">2021-04-04T21:46:07Z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