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56" r:id="rId5"/>
    <p:sldId id="261" r:id="rId6"/>
    <p:sldId id="267" r:id="rId7"/>
    <p:sldId id="258" r:id="rId8"/>
    <p:sldId id="262" r:id="rId9"/>
    <p:sldId id="263" r:id="rId10"/>
    <p:sldId id="264" r:id="rId11"/>
    <p:sldId id="272" r:id="rId12"/>
    <p:sldId id="274" r:id="rId13"/>
    <p:sldId id="275" r:id="rId14"/>
    <p:sldId id="276" r:id="rId15"/>
    <p:sldId id="277" r:id="rId16"/>
    <p:sldId id="280" r:id="rId17"/>
    <p:sldId id="279" r:id="rId18"/>
    <p:sldId id="281" r:id="rId19"/>
    <p:sldId id="282" r:id="rId20"/>
    <p:sldId id="289" r:id="rId21"/>
    <p:sldId id="285" r:id="rId22"/>
    <p:sldId id="283" r:id="rId23"/>
    <p:sldId id="284" r:id="rId24"/>
    <p:sldId id="286" r:id="rId25"/>
    <p:sldId id="287" r:id="rId26"/>
    <p:sldId id="288" r:id="rId27"/>
    <p:sldId id="290" r:id="rId28"/>
    <p:sldId id="278" r:id="rId29"/>
    <p:sldId id="265" r:id="rId30"/>
    <p:sldId id="260" r:id="rId31"/>
    <p:sldId id="266" r:id="rId32"/>
    <p:sldId id="269" r:id="rId33"/>
    <p:sldId id="259" r:id="rId34"/>
    <p:sldId id="270" r:id="rId35"/>
    <p:sldId id="271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9900"/>
    <a:srgbClr val="C7C6F8"/>
    <a:srgbClr val="005CB8"/>
    <a:srgbClr val="8BAF00"/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7B9BD8-98E7-47A7-9EE7-C6E2749E352F}" v="3" dt="2021-03-10T21:04:44.043"/>
  </p1510:revLst>
</p1510:revInfo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0" autoAdjust="0"/>
    <p:restoredTop sz="94737"/>
  </p:normalViewPr>
  <p:slideViewPr>
    <p:cSldViewPr snapToGrid="0">
      <p:cViewPr varScale="1">
        <p:scale>
          <a:sx n="71" d="100"/>
          <a:sy n="71" d="100"/>
        </p:scale>
        <p:origin x="170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von Carson" userId="f1f62c45-4a19-4f8e-934b-b4c64f876624" providerId="ADAL" clId="{527B9BD8-98E7-47A7-9EE7-C6E2749E352F}"/>
    <pc:docChg chg="modSld">
      <pc:chgData name="Jarvon Carson" userId="f1f62c45-4a19-4f8e-934b-b4c64f876624" providerId="ADAL" clId="{527B9BD8-98E7-47A7-9EE7-C6E2749E352F}" dt="2021-03-10T21:07:11.337" v="96" actId="207"/>
      <pc:docMkLst>
        <pc:docMk/>
      </pc:docMkLst>
      <pc:sldChg chg="modSp mod">
        <pc:chgData name="Jarvon Carson" userId="f1f62c45-4a19-4f8e-934b-b4c64f876624" providerId="ADAL" clId="{527B9BD8-98E7-47A7-9EE7-C6E2749E352F}" dt="2021-03-10T21:04:22.053" v="74" actId="20577"/>
        <pc:sldMkLst>
          <pc:docMk/>
          <pc:sldMk cId="0" sldId="256"/>
        </pc:sldMkLst>
        <pc:spChg chg="mod">
          <ac:chgData name="Jarvon Carson" userId="f1f62c45-4a19-4f8e-934b-b4c64f876624" providerId="ADAL" clId="{527B9BD8-98E7-47A7-9EE7-C6E2749E352F}" dt="2021-03-10T21:04:22.053" v="74" actId="20577"/>
          <ac:spMkLst>
            <pc:docMk/>
            <pc:sldMk cId="0" sldId="256"/>
            <ac:spMk id="2" creationId="{00000000-0000-0000-0000-000000000000}"/>
          </ac:spMkLst>
        </pc:spChg>
      </pc:sldChg>
      <pc:sldChg chg="modSp mod">
        <pc:chgData name="Jarvon Carson" userId="f1f62c45-4a19-4f8e-934b-b4c64f876624" providerId="ADAL" clId="{527B9BD8-98E7-47A7-9EE7-C6E2749E352F}" dt="2021-03-10T20:52:37.570" v="0" actId="255"/>
        <pc:sldMkLst>
          <pc:docMk/>
          <pc:sldMk cId="0" sldId="260"/>
        </pc:sldMkLst>
        <pc:spChg chg="mod">
          <ac:chgData name="Jarvon Carson" userId="f1f62c45-4a19-4f8e-934b-b4c64f876624" providerId="ADAL" clId="{527B9BD8-98E7-47A7-9EE7-C6E2749E352F}" dt="2021-03-10T20:52:37.570" v="0" actId="255"/>
          <ac:spMkLst>
            <pc:docMk/>
            <pc:sldMk cId="0" sldId="260"/>
            <ac:spMk id="5" creationId="{28F1D3A3-98BD-4497-A322-D25C364A1332}"/>
          </ac:spMkLst>
        </pc:spChg>
      </pc:sldChg>
      <pc:sldChg chg="modSp">
        <pc:chgData name="Jarvon Carson" userId="f1f62c45-4a19-4f8e-934b-b4c64f876624" providerId="ADAL" clId="{527B9BD8-98E7-47A7-9EE7-C6E2749E352F}" dt="2021-03-10T21:04:44.043" v="76" actId="113"/>
        <pc:sldMkLst>
          <pc:docMk/>
          <pc:sldMk cId="1000496981" sldId="262"/>
        </pc:sldMkLst>
        <pc:spChg chg="mod">
          <ac:chgData name="Jarvon Carson" userId="f1f62c45-4a19-4f8e-934b-b4c64f876624" providerId="ADAL" clId="{527B9BD8-98E7-47A7-9EE7-C6E2749E352F}" dt="2021-03-10T21:04:44.043" v="76" actId="113"/>
          <ac:spMkLst>
            <pc:docMk/>
            <pc:sldMk cId="1000496981" sldId="262"/>
            <ac:spMk id="3" creationId="{00000000-0000-0000-0000-000000000000}"/>
          </ac:spMkLst>
        </pc:spChg>
      </pc:sldChg>
      <pc:sldChg chg="modSp">
        <pc:chgData name="Jarvon Carson" userId="f1f62c45-4a19-4f8e-934b-b4c64f876624" providerId="ADAL" clId="{527B9BD8-98E7-47A7-9EE7-C6E2749E352F}" dt="2021-03-10T20:53:29.317" v="31" actId="5793"/>
        <pc:sldMkLst>
          <pc:docMk/>
          <pc:sldMk cId="4232275338" sldId="264"/>
        </pc:sldMkLst>
        <pc:spChg chg="mod">
          <ac:chgData name="Jarvon Carson" userId="f1f62c45-4a19-4f8e-934b-b4c64f876624" providerId="ADAL" clId="{527B9BD8-98E7-47A7-9EE7-C6E2749E352F}" dt="2021-03-10T20:53:29.317" v="31" actId="5793"/>
          <ac:spMkLst>
            <pc:docMk/>
            <pc:sldMk cId="4232275338" sldId="264"/>
            <ac:spMk id="3" creationId="{00000000-0000-0000-0000-000000000000}"/>
          </ac:spMkLst>
        </pc:spChg>
      </pc:sldChg>
      <pc:sldChg chg="modSp mod">
        <pc:chgData name="Jarvon Carson" userId="f1f62c45-4a19-4f8e-934b-b4c64f876624" providerId="ADAL" clId="{527B9BD8-98E7-47A7-9EE7-C6E2749E352F}" dt="2021-03-10T20:53:35.401" v="32" actId="207"/>
        <pc:sldMkLst>
          <pc:docMk/>
          <pc:sldMk cId="2489667068" sldId="272"/>
        </pc:sldMkLst>
        <pc:spChg chg="mod">
          <ac:chgData name="Jarvon Carson" userId="f1f62c45-4a19-4f8e-934b-b4c64f876624" providerId="ADAL" clId="{527B9BD8-98E7-47A7-9EE7-C6E2749E352F}" dt="2021-03-10T20:53:35.401" v="32" actId="207"/>
          <ac:spMkLst>
            <pc:docMk/>
            <pc:sldMk cId="2489667068" sldId="272"/>
            <ac:spMk id="4" creationId="{2C388848-9676-5B42-AEFF-3B0A57F29122}"/>
          </ac:spMkLst>
        </pc:spChg>
      </pc:sldChg>
      <pc:sldChg chg="modSp mod">
        <pc:chgData name="Jarvon Carson" userId="f1f62c45-4a19-4f8e-934b-b4c64f876624" providerId="ADAL" clId="{527B9BD8-98E7-47A7-9EE7-C6E2749E352F}" dt="2021-03-10T20:55:28.754" v="45" actId="255"/>
        <pc:sldMkLst>
          <pc:docMk/>
          <pc:sldMk cId="1487315083" sldId="274"/>
        </pc:sldMkLst>
        <pc:spChg chg="mod">
          <ac:chgData name="Jarvon Carson" userId="f1f62c45-4a19-4f8e-934b-b4c64f876624" providerId="ADAL" clId="{527B9BD8-98E7-47A7-9EE7-C6E2749E352F}" dt="2021-03-10T20:55:28.754" v="45" actId="255"/>
          <ac:spMkLst>
            <pc:docMk/>
            <pc:sldMk cId="1487315083" sldId="274"/>
            <ac:spMk id="2" creationId="{D43D8BAA-D62C-A540-B481-85776DD0DC6F}"/>
          </ac:spMkLst>
        </pc:spChg>
        <pc:spChg chg="mod">
          <ac:chgData name="Jarvon Carson" userId="f1f62c45-4a19-4f8e-934b-b4c64f876624" providerId="ADAL" clId="{527B9BD8-98E7-47A7-9EE7-C6E2749E352F}" dt="2021-03-10T20:53:59.522" v="33" actId="115"/>
          <ac:spMkLst>
            <pc:docMk/>
            <pc:sldMk cId="1487315083" sldId="274"/>
            <ac:spMk id="3" creationId="{8DF8D45E-C5F2-7549-A6DD-D2E4CCD50CDF}"/>
          </ac:spMkLst>
        </pc:spChg>
      </pc:sldChg>
      <pc:sldChg chg="modSp mod">
        <pc:chgData name="Jarvon Carson" userId="f1f62c45-4a19-4f8e-934b-b4c64f876624" providerId="ADAL" clId="{527B9BD8-98E7-47A7-9EE7-C6E2749E352F}" dt="2021-03-10T21:05:30.062" v="82" actId="207"/>
        <pc:sldMkLst>
          <pc:docMk/>
          <pc:sldMk cId="1317354741" sldId="275"/>
        </pc:sldMkLst>
        <pc:spChg chg="mod">
          <ac:chgData name="Jarvon Carson" userId="f1f62c45-4a19-4f8e-934b-b4c64f876624" providerId="ADAL" clId="{527B9BD8-98E7-47A7-9EE7-C6E2749E352F}" dt="2021-03-10T21:05:03.240" v="77" actId="1076"/>
          <ac:spMkLst>
            <pc:docMk/>
            <pc:sldMk cId="1317354741" sldId="275"/>
            <ac:spMk id="2" creationId="{D43D8BAA-D62C-A540-B481-85776DD0DC6F}"/>
          </ac:spMkLst>
        </pc:spChg>
        <pc:spChg chg="mod">
          <ac:chgData name="Jarvon Carson" userId="f1f62c45-4a19-4f8e-934b-b4c64f876624" providerId="ADAL" clId="{527B9BD8-98E7-47A7-9EE7-C6E2749E352F}" dt="2021-03-10T21:05:30.062" v="82" actId="207"/>
          <ac:spMkLst>
            <pc:docMk/>
            <pc:sldMk cId="1317354741" sldId="275"/>
            <ac:spMk id="3" creationId="{8DF8D45E-C5F2-7549-A6DD-D2E4CCD50CDF}"/>
          </ac:spMkLst>
        </pc:spChg>
      </pc:sldChg>
      <pc:sldChg chg="modSp mod">
        <pc:chgData name="Jarvon Carson" userId="f1f62c45-4a19-4f8e-934b-b4c64f876624" providerId="ADAL" clId="{527B9BD8-98E7-47A7-9EE7-C6E2749E352F}" dt="2021-03-10T21:05:56.297" v="86" actId="207"/>
        <pc:sldMkLst>
          <pc:docMk/>
          <pc:sldMk cId="3107825087" sldId="276"/>
        </pc:sldMkLst>
        <pc:spChg chg="mod">
          <ac:chgData name="Jarvon Carson" userId="f1f62c45-4a19-4f8e-934b-b4c64f876624" providerId="ADAL" clId="{527B9BD8-98E7-47A7-9EE7-C6E2749E352F}" dt="2021-03-10T20:55:15.040" v="43" actId="255"/>
          <ac:spMkLst>
            <pc:docMk/>
            <pc:sldMk cId="3107825087" sldId="276"/>
            <ac:spMk id="2" creationId="{D43D8BAA-D62C-A540-B481-85776DD0DC6F}"/>
          </ac:spMkLst>
        </pc:spChg>
        <pc:spChg chg="mod">
          <ac:chgData name="Jarvon Carson" userId="f1f62c45-4a19-4f8e-934b-b4c64f876624" providerId="ADAL" clId="{527B9BD8-98E7-47A7-9EE7-C6E2749E352F}" dt="2021-03-10T21:05:56.297" v="86" actId="207"/>
          <ac:spMkLst>
            <pc:docMk/>
            <pc:sldMk cId="3107825087" sldId="276"/>
            <ac:spMk id="3" creationId="{8DF8D45E-C5F2-7549-A6DD-D2E4CCD50CDF}"/>
          </ac:spMkLst>
        </pc:spChg>
      </pc:sldChg>
      <pc:sldChg chg="modSp mod">
        <pc:chgData name="Jarvon Carson" userId="f1f62c45-4a19-4f8e-934b-b4c64f876624" providerId="ADAL" clId="{527B9BD8-98E7-47A7-9EE7-C6E2749E352F}" dt="2021-03-10T20:55:09.424" v="42" actId="255"/>
        <pc:sldMkLst>
          <pc:docMk/>
          <pc:sldMk cId="2239924115" sldId="277"/>
        </pc:sldMkLst>
        <pc:spChg chg="mod">
          <ac:chgData name="Jarvon Carson" userId="f1f62c45-4a19-4f8e-934b-b4c64f876624" providerId="ADAL" clId="{527B9BD8-98E7-47A7-9EE7-C6E2749E352F}" dt="2021-03-10T20:55:09.424" v="42" actId="255"/>
          <ac:spMkLst>
            <pc:docMk/>
            <pc:sldMk cId="2239924115" sldId="277"/>
            <ac:spMk id="2" creationId="{D43D8BAA-D62C-A540-B481-85776DD0DC6F}"/>
          </ac:spMkLst>
        </pc:spChg>
        <pc:spChg chg="mod">
          <ac:chgData name="Jarvon Carson" userId="f1f62c45-4a19-4f8e-934b-b4c64f876624" providerId="ADAL" clId="{527B9BD8-98E7-47A7-9EE7-C6E2749E352F}" dt="2021-03-10T20:54:56.306" v="40" actId="115"/>
          <ac:spMkLst>
            <pc:docMk/>
            <pc:sldMk cId="2239924115" sldId="277"/>
            <ac:spMk id="3" creationId="{8DF8D45E-C5F2-7549-A6DD-D2E4CCD50CDF}"/>
          </ac:spMkLst>
        </pc:spChg>
      </pc:sldChg>
      <pc:sldChg chg="modSp mod">
        <pc:chgData name="Jarvon Carson" userId="f1f62c45-4a19-4f8e-934b-b4c64f876624" providerId="ADAL" clId="{527B9BD8-98E7-47A7-9EE7-C6E2749E352F}" dt="2021-03-10T21:07:11.337" v="96" actId="207"/>
        <pc:sldMkLst>
          <pc:docMk/>
          <pc:sldMk cId="3380515080" sldId="278"/>
        </pc:sldMkLst>
        <pc:spChg chg="mod">
          <ac:chgData name="Jarvon Carson" userId="f1f62c45-4a19-4f8e-934b-b4c64f876624" providerId="ADAL" clId="{527B9BD8-98E7-47A7-9EE7-C6E2749E352F}" dt="2021-03-10T21:07:11.337" v="96" actId="207"/>
          <ac:spMkLst>
            <pc:docMk/>
            <pc:sldMk cId="3380515080" sldId="278"/>
            <ac:spMk id="4" creationId="{E055DECA-35D4-004F-B582-DA962FA72283}"/>
          </ac:spMkLst>
        </pc:spChg>
      </pc:sldChg>
      <pc:sldChg chg="modSp mod">
        <pc:chgData name="Jarvon Carson" userId="f1f62c45-4a19-4f8e-934b-b4c64f876624" providerId="ADAL" clId="{527B9BD8-98E7-47A7-9EE7-C6E2749E352F}" dt="2021-03-10T21:06:26.981" v="94" actId="207"/>
        <pc:sldMkLst>
          <pc:docMk/>
          <pc:sldMk cId="367801604" sldId="279"/>
        </pc:sldMkLst>
        <pc:spChg chg="mod">
          <ac:chgData name="Jarvon Carson" userId="f1f62c45-4a19-4f8e-934b-b4c64f876624" providerId="ADAL" clId="{527B9BD8-98E7-47A7-9EE7-C6E2749E352F}" dt="2021-03-10T20:55:37.208" v="46" actId="255"/>
          <ac:spMkLst>
            <pc:docMk/>
            <pc:sldMk cId="367801604" sldId="279"/>
            <ac:spMk id="4" creationId="{03B9C5F4-C90B-8845-85CE-45C8A5C254B9}"/>
          </ac:spMkLst>
        </pc:spChg>
        <pc:spChg chg="mod">
          <ac:chgData name="Jarvon Carson" userId="f1f62c45-4a19-4f8e-934b-b4c64f876624" providerId="ADAL" clId="{527B9BD8-98E7-47A7-9EE7-C6E2749E352F}" dt="2021-03-10T21:06:26.981" v="94" actId="207"/>
          <ac:spMkLst>
            <pc:docMk/>
            <pc:sldMk cId="367801604" sldId="279"/>
            <ac:spMk id="5" creationId="{F42163A6-542D-824D-BA04-5A52F90C2902}"/>
          </ac:spMkLst>
        </pc:spChg>
      </pc:sldChg>
      <pc:sldChg chg="modSp mod">
        <pc:chgData name="Jarvon Carson" userId="f1f62c45-4a19-4f8e-934b-b4c64f876624" providerId="ADAL" clId="{527B9BD8-98E7-47A7-9EE7-C6E2749E352F}" dt="2021-03-10T20:55:03.676" v="41" actId="255"/>
        <pc:sldMkLst>
          <pc:docMk/>
          <pc:sldMk cId="862823631" sldId="280"/>
        </pc:sldMkLst>
        <pc:spChg chg="mod">
          <ac:chgData name="Jarvon Carson" userId="f1f62c45-4a19-4f8e-934b-b4c64f876624" providerId="ADAL" clId="{527B9BD8-98E7-47A7-9EE7-C6E2749E352F}" dt="2021-03-10T20:55:03.676" v="41" actId="255"/>
          <ac:spMkLst>
            <pc:docMk/>
            <pc:sldMk cId="862823631" sldId="280"/>
            <ac:spMk id="2" creationId="{534191D8-8CE7-8D45-A6FC-0EA6689283D9}"/>
          </ac:spMkLst>
        </pc:spChg>
      </pc:sldChg>
      <pc:sldChg chg="modSp mod">
        <pc:chgData name="Jarvon Carson" userId="f1f62c45-4a19-4f8e-934b-b4c64f876624" providerId="ADAL" clId="{527B9BD8-98E7-47A7-9EE7-C6E2749E352F}" dt="2021-03-10T21:06:38.535" v="95" actId="255"/>
        <pc:sldMkLst>
          <pc:docMk/>
          <pc:sldMk cId="2719835506" sldId="281"/>
        </pc:sldMkLst>
        <pc:spChg chg="mod">
          <ac:chgData name="Jarvon Carson" userId="f1f62c45-4a19-4f8e-934b-b4c64f876624" providerId="ADAL" clId="{527B9BD8-98E7-47A7-9EE7-C6E2749E352F}" dt="2021-03-10T20:55:52.416" v="49" actId="1076"/>
          <ac:spMkLst>
            <pc:docMk/>
            <pc:sldMk cId="2719835506" sldId="281"/>
            <ac:spMk id="4" creationId="{C47FE9CC-069F-DD4C-9D72-057F8268FCFD}"/>
          </ac:spMkLst>
        </pc:spChg>
        <pc:spChg chg="mod">
          <ac:chgData name="Jarvon Carson" userId="f1f62c45-4a19-4f8e-934b-b4c64f876624" providerId="ADAL" clId="{527B9BD8-98E7-47A7-9EE7-C6E2749E352F}" dt="2021-03-10T21:06:38.535" v="95" actId="255"/>
          <ac:spMkLst>
            <pc:docMk/>
            <pc:sldMk cId="2719835506" sldId="281"/>
            <ac:spMk id="5" creationId="{E485059D-FD15-FB45-ACBB-12C5E124C744}"/>
          </ac:spMkLst>
        </pc:spChg>
      </pc:sldChg>
      <pc:sldChg chg="modSp mod">
        <pc:chgData name="Jarvon Carson" userId="f1f62c45-4a19-4f8e-934b-b4c64f876624" providerId="ADAL" clId="{527B9BD8-98E7-47A7-9EE7-C6E2749E352F}" dt="2021-03-10T20:56:11.590" v="54" actId="12"/>
        <pc:sldMkLst>
          <pc:docMk/>
          <pc:sldMk cId="3917055397" sldId="282"/>
        </pc:sldMkLst>
        <pc:spChg chg="mod">
          <ac:chgData name="Jarvon Carson" userId="f1f62c45-4a19-4f8e-934b-b4c64f876624" providerId="ADAL" clId="{527B9BD8-98E7-47A7-9EE7-C6E2749E352F}" dt="2021-03-10T20:56:05.575" v="53" actId="207"/>
          <ac:spMkLst>
            <pc:docMk/>
            <pc:sldMk cId="3917055397" sldId="282"/>
            <ac:spMk id="2" creationId="{8822E947-6670-8A45-9CAE-B5D501CBF7E5}"/>
          </ac:spMkLst>
        </pc:spChg>
        <pc:spChg chg="mod">
          <ac:chgData name="Jarvon Carson" userId="f1f62c45-4a19-4f8e-934b-b4c64f876624" providerId="ADAL" clId="{527B9BD8-98E7-47A7-9EE7-C6E2749E352F}" dt="2021-03-10T20:56:11.590" v="54" actId="12"/>
          <ac:spMkLst>
            <pc:docMk/>
            <pc:sldMk cId="3917055397" sldId="282"/>
            <ac:spMk id="6" creationId="{768D0CC5-AA69-0C4F-AA7A-90E55FD56414}"/>
          </ac:spMkLst>
        </pc:spChg>
      </pc:sldChg>
      <pc:sldChg chg="modSp mod">
        <pc:chgData name="Jarvon Carson" userId="f1f62c45-4a19-4f8e-934b-b4c64f876624" providerId="ADAL" clId="{527B9BD8-98E7-47A7-9EE7-C6E2749E352F}" dt="2021-03-10T20:56:50.052" v="60" actId="207"/>
        <pc:sldMkLst>
          <pc:docMk/>
          <pc:sldMk cId="2141155854" sldId="283"/>
        </pc:sldMkLst>
        <pc:spChg chg="mod">
          <ac:chgData name="Jarvon Carson" userId="f1f62c45-4a19-4f8e-934b-b4c64f876624" providerId="ADAL" clId="{527B9BD8-98E7-47A7-9EE7-C6E2749E352F}" dt="2021-03-10T20:56:50.052" v="60" actId="207"/>
          <ac:spMkLst>
            <pc:docMk/>
            <pc:sldMk cId="2141155854" sldId="283"/>
            <ac:spMk id="2" creationId="{8822E947-6670-8A45-9CAE-B5D501CBF7E5}"/>
          </ac:spMkLst>
        </pc:spChg>
        <pc:spChg chg="mod">
          <ac:chgData name="Jarvon Carson" userId="f1f62c45-4a19-4f8e-934b-b4c64f876624" providerId="ADAL" clId="{527B9BD8-98E7-47A7-9EE7-C6E2749E352F}" dt="2021-03-10T20:56:45.671" v="59" actId="12"/>
          <ac:spMkLst>
            <pc:docMk/>
            <pc:sldMk cId="2141155854" sldId="283"/>
            <ac:spMk id="6" creationId="{8EE066EA-1055-C943-9B14-D2A5FE6D8A63}"/>
          </ac:spMkLst>
        </pc:spChg>
      </pc:sldChg>
      <pc:sldChg chg="modSp mod">
        <pc:chgData name="Jarvon Carson" userId="f1f62c45-4a19-4f8e-934b-b4c64f876624" providerId="ADAL" clId="{527B9BD8-98E7-47A7-9EE7-C6E2749E352F}" dt="2021-03-10T20:57:05.632" v="62" actId="12"/>
        <pc:sldMkLst>
          <pc:docMk/>
          <pc:sldMk cId="509692401" sldId="284"/>
        </pc:sldMkLst>
        <pc:spChg chg="mod">
          <ac:chgData name="Jarvon Carson" userId="f1f62c45-4a19-4f8e-934b-b4c64f876624" providerId="ADAL" clId="{527B9BD8-98E7-47A7-9EE7-C6E2749E352F}" dt="2021-03-10T20:56:57.274" v="61" actId="207"/>
          <ac:spMkLst>
            <pc:docMk/>
            <pc:sldMk cId="509692401" sldId="284"/>
            <ac:spMk id="2" creationId="{8822E947-6670-8A45-9CAE-B5D501CBF7E5}"/>
          </ac:spMkLst>
        </pc:spChg>
        <pc:spChg chg="mod">
          <ac:chgData name="Jarvon Carson" userId="f1f62c45-4a19-4f8e-934b-b4c64f876624" providerId="ADAL" clId="{527B9BD8-98E7-47A7-9EE7-C6E2749E352F}" dt="2021-03-10T20:57:05.632" v="62" actId="12"/>
          <ac:spMkLst>
            <pc:docMk/>
            <pc:sldMk cId="509692401" sldId="284"/>
            <ac:spMk id="6" creationId="{86165544-8307-CF4F-A83A-D4A92D665839}"/>
          </ac:spMkLst>
        </pc:spChg>
      </pc:sldChg>
      <pc:sldChg chg="modSp mod">
        <pc:chgData name="Jarvon Carson" userId="f1f62c45-4a19-4f8e-934b-b4c64f876624" providerId="ADAL" clId="{527B9BD8-98E7-47A7-9EE7-C6E2749E352F}" dt="2021-03-10T20:56:37.710" v="58" actId="207"/>
        <pc:sldMkLst>
          <pc:docMk/>
          <pc:sldMk cId="3337073544" sldId="285"/>
        </pc:sldMkLst>
        <pc:spChg chg="mod">
          <ac:chgData name="Jarvon Carson" userId="f1f62c45-4a19-4f8e-934b-b4c64f876624" providerId="ADAL" clId="{527B9BD8-98E7-47A7-9EE7-C6E2749E352F}" dt="2021-03-10T20:56:37.710" v="58" actId="207"/>
          <ac:spMkLst>
            <pc:docMk/>
            <pc:sldMk cId="3337073544" sldId="285"/>
            <ac:spMk id="2" creationId="{8822E947-6670-8A45-9CAE-B5D501CBF7E5}"/>
          </ac:spMkLst>
        </pc:spChg>
        <pc:spChg chg="mod">
          <ac:chgData name="Jarvon Carson" userId="f1f62c45-4a19-4f8e-934b-b4c64f876624" providerId="ADAL" clId="{527B9BD8-98E7-47A7-9EE7-C6E2749E352F}" dt="2021-03-10T20:56:33.146" v="57" actId="12"/>
          <ac:spMkLst>
            <pc:docMk/>
            <pc:sldMk cId="3337073544" sldId="285"/>
            <ac:spMk id="6" creationId="{8188E0BA-62E4-AE49-B162-4C1721FA5B2A}"/>
          </ac:spMkLst>
        </pc:spChg>
      </pc:sldChg>
      <pc:sldChg chg="modSp mod">
        <pc:chgData name="Jarvon Carson" userId="f1f62c45-4a19-4f8e-934b-b4c64f876624" providerId="ADAL" clId="{527B9BD8-98E7-47A7-9EE7-C6E2749E352F}" dt="2021-03-10T20:57:20.404" v="66" actId="1076"/>
        <pc:sldMkLst>
          <pc:docMk/>
          <pc:sldMk cId="933390368" sldId="286"/>
        </pc:sldMkLst>
        <pc:spChg chg="mod">
          <ac:chgData name="Jarvon Carson" userId="f1f62c45-4a19-4f8e-934b-b4c64f876624" providerId="ADAL" clId="{527B9BD8-98E7-47A7-9EE7-C6E2749E352F}" dt="2021-03-10T20:57:12.039" v="63" actId="255"/>
          <ac:spMkLst>
            <pc:docMk/>
            <pc:sldMk cId="933390368" sldId="286"/>
            <ac:spMk id="2" creationId="{F97A98A8-B6F1-174C-BBD9-6151FAFB29BE}"/>
          </ac:spMkLst>
        </pc:spChg>
        <pc:picChg chg="mod">
          <ac:chgData name="Jarvon Carson" userId="f1f62c45-4a19-4f8e-934b-b4c64f876624" providerId="ADAL" clId="{527B9BD8-98E7-47A7-9EE7-C6E2749E352F}" dt="2021-03-10T20:57:20.404" v="66" actId="1076"/>
          <ac:picMkLst>
            <pc:docMk/>
            <pc:sldMk cId="933390368" sldId="286"/>
            <ac:picMk id="5" creationId="{AB9925AB-1FBC-5845-A554-718388017A01}"/>
          </ac:picMkLst>
        </pc:picChg>
      </pc:sldChg>
      <pc:sldChg chg="modSp mod">
        <pc:chgData name="Jarvon Carson" userId="f1f62c45-4a19-4f8e-934b-b4c64f876624" providerId="ADAL" clId="{527B9BD8-98E7-47A7-9EE7-C6E2749E352F}" dt="2021-03-10T20:57:42.961" v="69" actId="1076"/>
        <pc:sldMkLst>
          <pc:docMk/>
          <pc:sldMk cId="3635391460" sldId="287"/>
        </pc:sldMkLst>
        <pc:spChg chg="mod">
          <ac:chgData name="Jarvon Carson" userId="f1f62c45-4a19-4f8e-934b-b4c64f876624" providerId="ADAL" clId="{527B9BD8-98E7-47A7-9EE7-C6E2749E352F}" dt="2021-03-10T20:57:34.933" v="67" actId="255"/>
          <ac:spMkLst>
            <pc:docMk/>
            <pc:sldMk cId="3635391460" sldId="287"/>
            <ac:spMk id="2" creationId="{F97A98A8-B6F1-174C-BBD9-6151FAFB29BE}"/>
          </ac:spMkLst>
        </pc:spChg>
        <pc:picChg chg="mod">
          <ac:chgData name="Jarvon Carson" userId="f1f62c45-4a19-4f8e-934b-b4c64f876624" providerId="ADAL" clId="{527B9BD8-98E7-47A7-9EE7-C6E2749E352F}" dt="2021-03-10T20:57:42.961" v="69" actId="1076"/>
          <ac:picMkLst>
            <pc:docMk/>
            <pc:sldMk cId="3635391460" sldId="287"/>
            <ac:picMk id="7" creationId="{2DC4EE8B-A086-7D45-B004-D7B2BF1C795A}"/>
          </ac:picMkLst>
        </pc:picChg>
      </pc:sldChg>
      <pc:sldChg chg="modSp mod">
        <pc:chgData name="Jarvon Carson" userId="f1f62c45-4a19-4f8e-934b-b4c64f876624" providerId="ADAL" clId="{527B9BD8-98E7-47A7-9EE7-C6E2749E352F}" dt="2021-03-10T20:56:26.766" v="56" actId="12"/>
        <pc:sldMkLst>
          <pc:docMk/>
          <pc:sldMk cId="851729364" sldId="289"/>
        </pc:sldMkLst>
        <pc:spChg chg="mod">
          <ac:chgData name="Jarvon Carson" userId="f1f62c45-4a19-4f8e-934b-b4c64f876624" providerId="ADAL" clId="{527B9BD8-98E7-47A7-9EE7-C6E2749E352F}" dt="2021-03-10T20:56:21.728" v="55" actId="207"/>
          <ac:spMkLst>
            <pc:docMk/>
            <pc:sldMk cId="851729364" sldId="289"/>
            <ac:spMk id="2" creationId="{8822E947-6670-8A45-9CAE-B5D501CBF7E5}"/>
          </ac:spMkLst>
        </pc:spChg>
        <pc:spChg chg="mod">
          <ac:chgData name="Jarvon Carson" userId="f1f62c45-4a19-4f8e-934b-b4c64f876624" providerId="ADAL" clId="{527B9BD8-98E7-47A7-9EE7-C6E2749E352F}" dt="2021-03-10T20:56:26.766" v="56" actId="12"/>
          <ac:spMkLst>
            <pc:docMk/>
            <pc:sldMk cId="851729364" sldId="289"/>
            <ac:spMk id="6" creationId="{899BE1AE-CABC-9D45-9A6B-D123C41A3D1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7AA5DFF-1E16-7F4C-8980-AB1611AD8891}" type="datetime1">
              <a:rPr lang="en-US"/>
              <a:pPr>
                <a:defRPr/>
              </a:pPr>
              <a:t>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724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67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83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05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3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18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15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0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32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90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92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6600" b="1" i="0">
                <a:solidFill>
                  <a:srgbClr val="005CB8"/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59CC-0612-0540-81B3-48F07AD85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39353"/>
      </p:ext>
    </p:extLst>
  </p:cSld>
  <p:clrMapOvr>
    <a:masterClrMapping/>
  </p:clrMapOvr>
  <p:transition spd="slow" advTm="5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77440"/>
            <a:ext cx="8229600" cy="3779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0698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2055038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/>
  <p:txStyles>
    <p:titleStyle>
      <a:lvl1pPr algn="ctr" rtl="0" fontAlgn="base">
        <a:lnSpc>
          <a:spcPts val="5700"/>
        </a:lnSpc>
        <a:spcBef>
          <a:spcPct val="0"/>
        </a:spcBef>
        <a:spcAft>
          <a:spcPct val="0"/>
        </a:spcAft>
        <a:defRPr sz="6600" b="1" i="0" kern="1200">
          <a:solidFill>
            <a:srgbClr val="005CB8"/>
          </a:solidFill>
          <a:effectLst>
            <a:glow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latin typeface="Calibri" panose="020F0502020204030204" pitchFamily="34" charset="0"/>
          <a:ea typeface="ＭＳ Ｐゴシック" pitchFamily="-108" charset="-128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1pPr>
      <a:lvl2pPr marL="742950" indent="-28575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2pPr>
      <a:lvl3pPr marL="11430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3pPr>
      <a:lvl4pPr marL="16002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4pPr>
      <a:lvl5pPr marL="20574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»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cthomas@nccee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edlink.org/membershi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ytimes.com/2018/02/02/business/why-womens-voices-are-scarce-in-economics.html" TargetMode="External"/><Relationship Id="rId13" Type="http://schemas.openxmlformats.org/officeDocument/2006/relationships/hyperlink" Target="https://www.councilforeconed.org/wp-content/uploads/2012/03/voluntary-national-content-standards-2010.pdf" TargetMode="External"/><Relationship Id="rId3" Type="http://schemas.openxmlformats.org/officeDocument/2006/relationships/hyperlink" Target="https://www.stlouisfed.org/timely-topics/women-in-economics" TargetMode="External"/><Relationship Id="rId7" Type="http://schemas.openxmlformats.org/officeDocument/2006/relationships/hyperlink" Target="https://www.ted.com/talks/soumaya_keynes_why_are_there_so_few_women_in_economics" TargetMode="External"/><Relationship Id="rId12" Type="http://schemas.openxmlformats.org/officeDocument/2006/relationships/hyperlink" Target="https://emilyoster.ne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view.chicagobooth.edu/economics/2019/article/why-are-there-so-few-women-economists" TargetMode="External"/><Relationship Id="rId11" Type="http://schemas.openxmlformats.org/officeDocument/2006/relationships/hyperlink" Target="https://www.nobelprize.org/prizes/lists/nobel-prize-awarded-women/" TargetMode="External"/><Relationship Id="rId5" Type="http://schemas.openxmlformats.org/officeDocument/2006/relationships/hyperlink" Target="https://learn.mru.org/women-economics-series/" TargetMode="External"/><Relationship Id="rId10" Type="http://schemas.openxmlformats.org/officeDocument/2006/relationships/hyperlink" Target="https://www.brookings.edu/author/janet-l-yellen/" TargetMode="External"/><Relationship Id="rId4" Type="http://schemas.openxmlformats.org/officeDocument/2006/relationships/hyperlink" Target="https://learn.mru.org/economics-careeer-guide/" TargetMode="External"/><Relationship Id="rId9" Type="http://schemas.openxmlformats.org/officeDocument/2006/relationships/hyperlink" Target="https://scholar.harvard.edu/goldin/biocv" TargetMode="External"/><Relationship Id="rId14" Type="http://schemas.openxmlformats.org/officeDocument/2006/relationships/hyperlink" Target="https://www.econedlink.org/standards/?resource_id=40085#state_standard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resources/local-affiliate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nedlink.org/professional-developme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uncilforeconed.regfox.com/2021-sloan-teaching-champion-award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hyperlink" Target="mailto:rrivera@councilforeconed.or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edlink.org/standards/?resource_id=40085#state_standard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1803"/>
            <a:ext cx="7772400" cy="3428999"/>
          </a:xfrm>
        </p:spPr>
        <p:txBody>
          <a:bodyPr rtlCol="0"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n-US" sz="6000" dirty="0"/>
            </a:br>
            <a:br>
              <a:rPr lang="en-US" sz="6000" dirty="0"/>
            </a:br>
            <a:r>
              <a:rPr lang="en-US" dirty="0">
                <a:effectLst/>
              </a:rPr>
              <a:t>Women’s History Month</a:t>
            </a:r>
            <a:b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4900" b="0" dirty="0">
                <a:solidFill>
                  <a:srgbClr val="7A9900"/>
                </a:solidFill>
                <a:effectLst/>
              </a:rPr>
              <a:t>NCCEE Presents </a:t>
            </a:r>
            <a:br>
              <a:rPr lang="en-US" sz="4900" b="0" dirty="0">
                <a:solidFill>
                  <a:srgbClr val="7A9900"/>
                </a:solidFill>
                <a:effectLst/>
              </a:rPr>
            </a:br>
            <a:r>
              <a:rPr lang="en-US" sz="4900" b="0" dirty="0">
                <a:solidFill>
                  <a:srgbClr val="7A9900"/>
                </a:solidFill>
                <a:effectLst/>
              </a:rPr>
              <a:t>Why Are There So Few Women in Economics?</a:t>
            </a:r>
            <a:br>
              <a:rPr lang="en-US" sz="4400" dirty="0"/>
            </a:br>
            <a:r>
              <a:rPr lang="en-US" sz="2200" i="1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  <a:t>Amber Colley Thomas, North Carolina Council </a:t>
            </a:r>
            <a:br>
              <a:rPr lang="en-US" sz="1600" dirty="0"/>
            </a:br>
            <a:r>
              <a:rPr lang="en-US" sz="2200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  <a:t>March 10, 2021</a:t>
            </a:r>
            <a:br>
              <a:rPr lang="en-US" sz="1600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ＭＳ Ｐゴシック"/>
                <a:cs typeface="Calibri"/>
                <a:hlinkClick r:id="rId3"/>
              </a:rPr>
              <a:t>acthomas@nccee.org</a:t>
            </a:r>
            <a:endParaRPr lang="en-US" sz="2200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D8BAA-D62C-A540-B481-85776DD0D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2318"/>
            <a:ext cx="8229600" cy="1143000"/>
          </a:xfrm>
        </p:spPr>
        <p:txBody>
          <a:bodyPr/>
          <a:lstStyle/>
          <a:p>
            <a:r>
              <a:rPr lang="en-US" sz="5400" dirty="0"/>
              <a:t>Speculation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8D45E-C5F2-7549-A6DD-D2E4CCD50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16162"/>
            <a:ext cx="8229600" cy="3779520"/>
          </a:xfrm>
        </p:spPr>
        <p:txBody>
          <a:bodyPr/>
          <a:lstStyle/>
          <a:p>
            <a:r>
              <a:rPr lang="en-US" sz="2000" u="sng" dirty="0"/>
              <a:t>Competing Clocks</a:t>
            </a:r>
          </a:p>
          <a:p>
            <a:pPr lvl="1"/>
            <a:r>
              <a:rPr lang="en-US" sz="2000" dirty="0"/>
              <a:t>Tenure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7A9900"/>
                </a:solidFill>
              </a:rPr>
              <a:t>Papers published </a:t>
            </a:r>
          </a:p>
          <a:p>
            <a:pPr lvl="3"/>
            <a:r>
              <a:rPr lang="en-US" sz="2000" dirty="0"/>
              <a:t>Co-authoring and writing styles</a:t>
            </a:r>
          </a:p>
          <a:p>
            <a:pPr lvl="1"/>
            <a:r>
              <a:rPr lang="en-US" sz="2000" dirty="0"/>
              <a:t>Biological Clocks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7A9900"/>
                </a:solidFill>
              </a:rPr>
              <a:t>Time off = Adjunct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7A9900"/>
                </a:solidFill>
              </a:rPr>
              <a:t>Equal paternity and maternity leave</a:t>
            </a:r>
          </a:p>
          <a:p>
            <a:pPr lvl="3"/>
            <a:r>
              <a:rPr lang="en-US" sz="2000" dirty="0"/>
              <a:t>Different biological roles associated with taking care of a child</a:t>
            </a:r>
          </a:p>
          <a:p>
            <a:pPr lvl="2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735474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D8BAA-D62C-A540-B481-85776DD0D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4440"/>
            <a:ext cx="8229600" cy="1143000"/>
          </a:xfrm>
        </p:spPr>
        <p:txBody>
          <a:bodyPr/>
          <a:lstStyle/>
          <a:p>
            <a:r>
              <a:rPr lang="en-US" sz="5400" dirty="0"/>
              <a:t>Speculation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8D45E-C5F2-7549-A6DD-D2E4CCD50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Different Interests</a:t>
            </a:r>
          </a:p>
          <a:p>
            <a:pPr lvl="1"/>
            <a:r>
              <a:rPr lang="en-US" dirty="0"/>
              <a:t>Men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7A9900"/>
                </a:solidFill>
              </a:rPr>
              <a:t> Macro, Econometrics, Finance</a:t>
            </a:r>
          </a:p>
          <a:p>
            <a:pPr lvl="1"/>
            <a:r>
              <a:rPr lang="en-US" dirty="0"/>
              <a:t>Women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7A9900"/>
                </a:solidFill>
              </a:rPr>
              <a:t> Health, Education, Labor, Industrial Organization</a:t>
            </a:r>
          </a:p>
        </p:txBody>
      </p:sp>
    </p:spTree>
    <p:extLst>
      <p:ext uri="{BB962C8B-B14F-4D97-AF65-F5344CB8AC3E}">
        <p14:creationId xmlns:p14="http://schemas.microsoft.com/office/powerpoint/2010/main" val="3107825087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D8BAA-D62C-A540-B481-85776DD0D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4440"/>
            <a:ext cx="8229600" cy="1143000"/>
          </a:xfrm>
        </p:spPr>
        <p:txBody>
          <a:bodyPr/>
          <a:lstStyle/>
          <a:p>
            <a:r>
              <a:rPr lang="en-US" sz="5400" dirty="0"/>
              <a:t>Speculation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8D45E-C5F2-7549-A6DD-D2E4CCD50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We’re presenting it all wrong!</a:t>
            </a:r>
          </a:p>
          <a:p>
            <a:pPr lvl="1"/>
            <a:r>
              <a:rPr lang="en-US" dirty="0"/>
              <a:t>We need to make it relatable before they choose their major</a:t>
            </a:r>
          </a:p>
          <a:p>
            <a:pPr lvl="1"/>
            <a:r>
              <a:rPr lang="en-US" dirty="0"/>
              <a:t>Focus on decision making aspect, people!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924115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191D8-8CE7-8D45-A6FC-0EA668928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4440"/>
            <a:ext cx="8229600" cy="1143000"/>
          </a:xfrm>
        </p:spPr>
        <p:txBody>
          <a:bodyPr/>
          <a:lstStyle/>
          <a:p>
            <a:r>
              <a:rPr lang="en-US" sz="5400" dirty="0"/>
              <a:t>Why does it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FA850-8206-E647-B172-C1575A2FF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Policy Decisions</a:t>
            </a:r>
          </a:p>
          <a:p>
            <a:r>
              <a:rPr lang="en-US" dirty="0"/>
              <a:t>Different perspectives</a:t>
            </a:r>
          </a:p>
        </p:txBody>
      </p:sp>
    </p:spTree>
    <p:extLst>
      <p:ext uri="{BB962C8B-B14F-4D97-AF65-F5344CB8AC3E}">
        <p14:creationId xmlns:p14="http://schemas.microsoft.com/office/powerpoint/2010/main" val="86282363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B9C5F4-C90B-8845-85CE-45C8A5C25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27051"/>
            <a:ext cx="8229600" cy="1143000"/>
          </a:xfrm>
        </p:spPr>
        <p:txBody>
          <a:bodyPr/>
          <a:lstStyle/>
          <a:p>
            <a:r>
              <a:rPr lang="en-US" sz="5400" dirty="0"/>
              <a:t>Here’s the Good News!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2163A6-542D-824D-BA04-5A52F90C2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women are pursuing professional </a:t>
            </a:r>
            <a:r>
              <a:rPr lang="en-US" b="1" dirty="0">
                <a:solidFill>
                  <a:srgbClr val="7A9900"/>
                </a:solidFill>
              </a:rPr>
              <a:t>degrees</a:t>
            </a:r>
          </a:p>
          <a:p>
            <a:r>
              <a:rPr lang="en-US" dirty="0"/>
              <a:t>Some states have a </a:t>
            </a:r>
            <a:r>
              <a:rPr lang="en-US" b="1" dirty="0">
                <a:solidFill>
                  <a:srgbClr val="7A9900"/>
                </a:solidFill>
              </a:rPr>
              <a:t>requirement</a:t>
            </a:r>
            <a:r>
              <a:rPr lang="en-US" dirty="0"/>
              <a:t> in place to teach economics in high school</a:t>
            </a:r>
          </a:p>
          <a:p>
            <a:r>
              <a:rPr lang="en-US" dirty="0"/>
              <a:t>Workplace leave is </a:t>
            </a:r>
            <a:r>
              <a:rPr lang="en-US" b="1" dirty="0">
                <a:solidFill>
                  <a:srgbClr val="7A9900"/>
                </a:solidFill>
              </a:rPr>
              <a:t>evolving</a:t>
            </a:r>
          </a:p>
          <a:p>
            <a:r>
              <a:rPr lang="en-US" dirty="0"/>
              <a:t>Economics is being made more exciting and </a:t>
            </a:r>
            <a:r>
              <a:rPr lang="en-US" b="1" dirty="0">
                <a:solidFill>
                  <a:srgbClr val="7A9900"/>
                </a:solidFill>
              </a:rPr>
              <a:t>real</a:t>
            </a:r>
          </a:p>
        </p:txBody>
      </p:sp>
    </p:spTree>
    <p:extLst>
      <p:ext uri="{BB962C8B-B14F-4D97-AF65-F5344CB8AC3E}">
        <p14:creationId xmlns:p14="http://schemas.microsoft.com/office/powerpoint/2010/main" val="367801604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7FE9CC-069F-DD4C-9D72-057F8268F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436" y="1409663"/>
            <a:ext cx="7772400" cy="1470025"/>
          </a:xfrm>
        </p:spPr>
        <p:txBody>
          <a:bodyPr/>
          <a:lstStyle/>
          <a:p>
            <a:r>
              <a:rPr lang="en-US" sz="5400" dirty="0"/>
              <a:t>Time to Explore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485059D-FD15-FB45-ACBB-12C5E124C7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0236" y="2982558"/>
            <a:ext cx="6400800" cy="175260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Famous Economists: </a:t>
            </a:r>
          </a:p>
          <a:p>
            <a:r>
              <a:rPr lang="en-US" sz="3600" i="1" dirty="0">
                <a:solidFill>
                  <a:srgbClr val="7A9900"/>
                </a:solidFill>
              </a:rPr>
              <a:t>Claudia Goldin, Janet Yellen, Esther </a:t>
            </a:r>
            <a:r>
              <a:rPr lang="en-US" sz="3600" i="1" dirty="0" err="1">
                <a:solidFill>
                  <a:srgbClr val="7A9900"/>
                </a:solidFill>
              </a:rPr>
              <a:t>Duflo</a:t>
            </a:r>
            <a:r>
              <a:rPr lang="en-US" sz="3600" i="1" dirty="0">
                <a:solidFill>
                  <a:srgbClr val="7A9900"/>
                </a:solidFill>
              </a:rPr>
              <a:t>, Elinor Ostrom, Emily Oster</a:t>
            </a:r>
          </a:p>
        </p:txBody>
      </p:sp>
    </p:spTree>
    <p:extLst>
      <p:ext uri="{BB962C8B-B14F-4D97-AF65-F5344CB8AC3E}">
        <p14:creationId xmlns:p14="http://schemas.microsoft.com/office/powerpoint/2010/main" val="2719835506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2E947-6670-8A45-9CAE-B5D501CBF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96835"/>
            <a:ext cx="8229600" cy="1143000"/>
          </a:xfrm>
        </p:spPr>
        <p:txBody>
          <a:bodyPr/>
          <a:lstStyle/>
          <a:p>
            <a:pPr algn="l"/>
            <a:r>
              <a:rPr lang="en-US" sz="4000" dirty="0"/>
              <a:t>Famous Economists: </a:t>
            </a:r>
            <a:r>
              <a:rPr lang="en-US" sz="4000" dirty="0">
                <a:solidFill>
                  <a:srgbClr val="7A9900"/>
                </a:solidFill>
              </a:rPr>
              <a:t>Claudia Goldin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8D0CC5-AA69-0C4F-AA7A-90E55FD56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39835"/>
            <a:ext cx="4038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First Woman to Receive Tenure at Harvard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FAB37B-4426-684F-81BB-CAB0C6887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652" y="2769325"/>
            <a:ext cx="4660219" cy="310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055397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2E947-6670-8A45-9CAE-B5D501CBF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6967"/>
            <a:ext cx="8229600" cy="1143000"/>
          </a:xfrm>
        </p:spPr>
        <p:txBody>
          <a:bodyPr/>
          <a:lstStyle/>
          <a:p>
            <a:pPr algn="l"/>
            <a:r>
              <a:rPr lang="en-US" sz="4400" dirty="0"/>
              <a:t>Famous Economists: </a:t>
            </a:r>
            <a:r>
              <a:rPr lang="en-US" sz="4400" dirty="0">
                <a:solidFill>
                  <a:srgbClr val="7A9900"/>
                </a:solidFill>
              </a:rPr>
              <a:t>Janet Yellen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BE1AE-CABC-9D45-9A6B-D123C41A3D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13710"/>
            <a:ext cx="4038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Serving as US Secretary of the Treasury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Chair of the Federal Reserve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First woman to hold either role</a:t>
            </a:r>
          </a:p>
        </p:txBody>
      </p:sp>
      <p:pic>
        <p:nvPicPr>
          <p:cNvPr id="2050" name="Picture 2" descr="Photo of Janet L. Yellen ">
            <a:extLst>
              <a:ext uri="{FF2B5EF4-FFF2-40B4-BE49-F238E27FC236}">
                <a16:creationId xmlns:a16="http://schemas.microsoft.com/office/drawing/2014/main" id="{B397BBF0-C58F-794B-B439-B0DB363A0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2029967"/>
            <a:ext cx="2794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729364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2E947-6670-8A45-9CAE-B5D501CBF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6968"/>
            <a:ext cx="8229600" cy="1143000"/>
          </a:xfrm>
        </p:spPr>
        <p:txBody>
          <a:bodyPr/>
          <a:lstStyle/>
          <a:p>
            <a:pPr algn="l"/>
            <a:r>
              <a:rPr lang="en-US" sz="4400" dirty="0"/>
              <a:t>Famous Economists: </a:t>
            </a:r>
            <a:r>
              <a:rPr lang="en-US" sz="4400" dirty="0">
                <a:solidFill>
                  <a:srgbClr val="7A9900"/>
                </a:solidFill>
              </a:rPr>
              <a:t>Elinor Ostrom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88E0BA-62E4-AE49-B162-4C1721FA5B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92084"/>
            <a:ext cx="4038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First woman to win Nobel Prize in Economics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B2FADC-EBE1-9446-9E17-F068AFE4A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474" y="1992084"/>
            <a:ext cx="2946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73544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2E947-6670-8A45-9CAE-B5D501CBF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3092"/>
            <a:ext cx="8229600" cy="1143000"/>
          </a:xfrm>
        </p:spPr>
        <p:txBody>
          <a:bodyPr/>
          <a:lstStyle/>
          <a:p>
            <a:pPr algn="l"/>
            <a:r>
              <a:rPr lang="en-US" sz="4400" dirty="0"/>
              <a:t>Famous Economists: </a:t>
            </a:r>
            <a:r>
              <a:rPr lang="en-US" sz="4400" dirty="0">
                <a:solidFill>
                  <a:srgbClr val="7A9900"/>
                </a:solidFill>
              </a:rPr>
              <a:t>Esther </a:t>
            </a:r>
            <a:r>
              <a:rPr lang="en-US" sz="4400" dirty="0" err="1">
                <a:solidFill>
                  <a:srgbClr val="7A9900"/>
                </a:solidFill>
              </a:rPr>
              <a:t>Duflo</a:t>
            </a:r>
            <a:endParaRPr lang="en-US" sz="4400" dirty="0">
              <a:solidFill>
                <a:srgbClr val="7A99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066EA-1055-C943-9B14-D2A5FE6D8A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65961"/>
            <a:ext cx="4038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Youngest and second woman to win Nobel Prize in Economics</a:t>
            </a:r>
          </a:p>
        </p:txBody>
      </p:sp>
      <p:pic>
        <p:nvPicPr>
          <p:cNvPr id="3074" name="Picture 2" descr="Esther Duflo">
            <a:extLst>
              <a:ext uri="{FF2B5EF4-FFF2-40B4-BE49-F238E27FC236}">
                <a16:creationId xmlns:a16="http://schemas.microsoft.com/office/drawing/2014/main" id="{1680BA05-4CBF-424D-A31C-8833B2841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422650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6E2B64-C6D3-874B-A230-573325927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005" y="1889051"/>
            <a:ext cx="2946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55854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62421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spcAft>
                <a:spcPts val="0"/>
              </a:spcAft>
              <a:defRPr/>
            </a:pPr>
            <a:r>
              <a:rPr lang="en-US" sz="4000" dirty="0">
                <a:latin typeface="Calibri"/>
                <a:ea typeface="ＭＳ Ｐゴシック"/>
                <a:cs typeface="Calibri"/>
              </a:rPr>
              <a:t>EconEdLink Membership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714B-F9E8-8C44-9AF8-383F3F244D95}"/>
              </a:ext>
            </a:extLst>
          </p:cNvPr>
          <p:cNvSpPr txBox="1"/>
          <p:nvPr/>
        </p:nvSpPr>
        <p:spPr>
          <a:xfrm>
            <a:off x="482538" y="2114894"/>
            <a:ext cx="8175171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You can now access CEE’s professional development webinars directly on EconEdLink.org! To receive these new professional development benefits, </a:t>
            </a:r>
            <a:r>
              <a:rPr lang="en-US" b="1" dirty="0">
                <a:latin typeface="Arial"/>
                <a:ea typeface="ＭＳ Ｐゴシック"/>
                <a:cs typeface="Arial"/>
              </a:rPr>
              <a:t>become an EconEdLink </a:t>
            </a:r>
            <a:r>
              <a:rPr lang="en-US" b="1" dirty="0">
                <a:latin typeface="Arial"/>
                <a:ea typeface="ＭＳ Ｐゴシック"/>
                <a:cs typeface="Arial"/>
                <a:hlinkClick r:id="rId3"/>
              </a:rPr>
              <a:t>member</a:t>
            </a:r>
            <a:r>
              <a:rPr lang="en-US" dirty="0">
                <a:latin typeface="Arial"/>
                <a:ea typeface="ＭＳ Ｐゴシック"/>
                <a:cs typeface="Arial"/>
              </a:rPr>
              <a:t>. As a member, you will now be able to: 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Automatically receive a professional development certificate via e-mail within 24 hours after viewing any webinar for a minimum of 45 minutes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Register for upcoming webinars with a simple one-click process 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Easily download presentations, lesson plan materials and activities for each webinar 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Search and view all webinars at your convenience 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Save webinars to your EconEdLink dashboard for easy access to the event</a:t>
            </a:r>
            <a:endParaRPr lang="en-US" dirty="0"/>
          </a:p>
          <a:p>
            <a:endParaRPr lang="en-US" dirty="0">
              <a:latin typeface="Arial"/>
              <a:ea typeface="ＭＳ Ｐゴシック"/>
              <a:cs typeface="Arial"/>
            </a:endParaRPr>
          </a:p>
          <a:p>
            <a:pPr algn="ctr"/>
            <a:r>
              <a:rPr lang="en-US" dirty="0">
                <a:latin typeface="Arial"/>
                <a:ea typeface="ＭＳ Ｐゴシック"/>
                <a:cs typeface="Arial"/>
              </a:rPr>
              <a:t>You may access our new </a:t>
            </a:r>
            <a:r>
              <a:rPr lang="en-US" b="1" dirty="0">
                <a:latin typeface="Arial"/>
                <a:ea typeface="ＭＳ Ｐゴシック"/>
                <a:cs typeface="Arial"/>
              </a:rPr>
              <a:t>Professional Development</a:t>
            </a:r>
            <a:r>
              <a:rPr lang="en-US" dirty="0">
                <a:latin typeface="Arial"/>
                <a:ea typeface="ＭＳ Ｐゴシック"/>
                <a:cs typeface="Arial"/>
              </a:rPr>
              <a:t> page </a:t>
            </a:r>
            <a:r>
              <a:rPr lang="en-US" dirty="0">
                <a:latin typeface="Arial"/>
                <a:ea typeface="ＭＳ Ｐゴシック"/>
                <a:cs typeface="Arial"/>
                <a:hlinkClick r:id="rId4"/>
              </a:rPr>
              <a:t>here</a:t>
            </a:r>
            <a:endParaRPr lang="en-US" dirty="0">
              <a:latin typeface="Arial"/>
              <a:ea typeface="ＭＳ Ｐゴシック"/>
              <a:cs typeface="Arial"/>
            </a:endParaRPr>
          </a:p>
          <a:p>
            <a:endParaRPr lang="en-US" dirty="0"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02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2E947-6670-8A45-9CAE-B5D501CBF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5344"/>
            <a:ext cx="8229600" cy="1143000"/>
          </a:xfrm>
        </p:spPr>
        <p:txBody>
          <a:bodyPr/>
          <a:lstStyle/>
          <a:p>
            <a:pPr algn="l"/>
            <a:r>
              <a:rPr lang="en-US" sz="4400" dirty="0"/>
              <a:t>Famous Economists: </a:t>
            </a:r>
            <a:r>
              <a:rPr lang="en-US" sz="4400" dirty="0">
                <a:solidFill>
                  <a:srgbClr val="7A9900"/>
                </a:solidFill>
              </a:rPr>
              <a:t>Emily Oster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165544-8307-CF4F-A83A-D4A92D6658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92085"/>
            <a:ext cx="4038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Interesting Research!</a:t>
            </a:r>
          </a:p>
          <a:p>
            <a:pPr lvl="1"/>
            <a:r>
              <a:rPr lang="en-US" dirty="0"/>
              <a:t>Data based guidance for parenting and pregnancy!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B0C27A8-BFB2-A74F-B120-8187CD26D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38" y="2108344"/>
            <a:ext cx="2824523" cy="423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692401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A98A8-B6F1-174C-BBD9-6151FAFB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4440"/>
            <a:ext cx="8229600" cy="1143000"/>
          </a:xfrm>
        </p:spPr>
        <p:txBody>
          <a:bodyPr/>
          <a:lstStyle/>
          <a:p>
            <a:r>
              <a:rPr lang="en-US" sz="5400" dirty="0"/>
              <a:t>Careers in Economics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B9925AB-1FBC-5845-A554-718388017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93" y="2184436"/>
            <a:ext cx="7256014" cy="4240329"/>
          </a:xfrm>
        </p:spPr>
      </p:pic>
    </p:spTree>
    <p:extLst>
      <p:ext uri="{BB962C8B-B14F-4D97-AF65-F5344CB8AC3E}">
        <p14:creationId xmlns:p14="http://schemas.microsoft.com/office/powerpoint/2010/main" val="933390368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A98A8-B6F1-174C-BBD9-6151FAFB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4440"/>
            <a:ext cx="8229600" cy="1143000"/>
          </a:xfrm>
        </p:spPr>
        <p:txBody>
          <a:bodyPr/>
          <a:lstStyle/>
          <a:p>
            <a:r>
              <a:rPr lang="en-US" sz="5400" dirty="0"/>
              <a:t>Careers in Economics</a:t>
            </a:r>
          </a:p>
        </p:txBody>
      </p:sp>
      <p:pic>
        <p:nvPicPr>
          <p:cNvPr id="7" name="Content Placeholder 6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2DC4EE8B-A086-7D45-B004-D7B2BF1C7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66" y="2098375"/>
            <a:ext cx="7395868" cy="4141059"/>
          </a:xfrm>
        </p:spPr>
      </p:pic>
    </p:spTree>
    <p:extLst>
      <p:ext uri="{BB962C8B-B14F-4D97-AF65-F5344CB8AC3E}">
        <p14:creationId xmlns:p14="http://schemas.microsoft.com/office/powerpoint/2010/main" val="3635391460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4F33B-E95E-D94F-B296-DACCCECE0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4440"/>
            <a:ext cx="8229600" cy="1143000"/>
          </a:xfrm>
        </p:spPr>
        <p:txBody>
          <a:bodyPr/>
          <a:lstStyle/>
          <a:p>
            <a:r>
              <a:rPr lang="en-US" sz="4000" dirty="0"/>
              <a:t>Resources for Your Classroom!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ACDC83B-FCB0-2B4A-B2C2-1C9AB2A02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2424"/>
            <a:ext cx="8229600" cy="3669552"/>
          </a:xfrm>
        </p:spPr>
      </p:pic>
    </p:spTree>
    <p:extLst>
      <p:ext uri="{BB962C8B-B14F-4D97-AF65-F5344CB8AC3E}">
        <p14:creationId xmlns:p14="http://schemas.microsoft.com/office/powerpoint/2010/main" val="3639155572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4F33B-E95E-D94F-B296-DACCCECE0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4440"/>
            <a:ext cx="8229600" cy="1143000"/>
          </a:xfrm>
        </p:spPr>
        <p:txBody>
          <a:bodyPr/>
          <a:lstStyle/>
          <a:p>
            <a:r>
              <a:rPr lang="en-US" sz="4000" dirty="0"/>
              <a:t>Resources for Your Classroom!</a:t>
            </a:r>
          </a:p>
        </p:txBody>
      </p:sp>
      <p:pic>
        <p:nvPicPr>
          <p:cNvPr id="7" name="Content Placeholder 6" descr="Text&#10;&#10;Description automatically generated with medium confidence">
            <a:extLst>
              <a:ext uri="{FF2B5EF4-FFF2-40B4-BE49-F238E27FC236}">
                <a16:creationId xmlns:a16="http://schemas.microsoft.com/office/drawing/2014/main" id="{76D8EC6D-2ADD-8D41-9310-78E28CC33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09578"/>
            <a:ext cx="8229600" cy="2515243"/>
          </a:xfrm>
        </p:spPr>
      </p:pic>
    </p:spTree>
    <p:extLst>
      <p:ext uri="{BB962C8B-B14F-4D97-AF65-F5344CB8AC3E}">
        <p14:creationId xmlns:p14="http://schemas.microsoft.com/office/powerpoint/2010/main" val="2913963290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55DECA-35D4-004F-B582-DA962FA72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93987"/>
            <a:ext cx="7772400" cy="1470025"/>
          </a:xfrm>
        </p:spPr>
        <p:txBody>
          <a:bodyPr/>
          <a:lstStyle/>
          <a:p>
            <a:r>
              <a:rPr lang="en-US" sz="5400" dirty="0"/>
              <a:t>Let’s Change the Way We </a:t>
            </a:r>
            <a:r>
              <a:rPr lang="en-US" sz="5400" dirty="0">
                <a:solidFill>
                  <a:srgbClr val="7A9900"/>
                </a:solidFill>
              </a:rPr>
              <a:t>Introduce</a:t>
            </a:r>
            <a:r>
              <a:rPr lang="en-US" sz="5400" dirty="0"/>
              <a:t> Economics</a:t>
            </a:r>
          </a:p>
        </p:txBody>
      </p:sp>
    </p:spTree>
    <p:extLst>
      <p:ext uri="{BB962C8B-B14F-4D97-AF65-F5344CB8AC3E}">
        <p14:creationId xmlns:p14="http://schemas.microsoft.com/office/powerpoint/2010/main" val="3380515080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 dirty="0"/>
              <a:t>Assessment Questions</a:t>
            </a:r>
            <a:endParaRPr lang="en-US" sz="5500" b="1" dirty="0">
              <a:ln w="11430">
                <a:noFill/>
              </a:ln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377441"/>
            <a:ext cx="8229600" cy="4175760"/>
          </a:xfrm>
        </p:spPr>
        <p:txBody>
          <a:bodyPr>
            <a:noAutofit/>
          </a:bodyPr>
          <a:lstStyle/>
          <a:p>
            <a:pPr marL="514350" indent="-514350" defTabSz="905255">
              <a:buFont typeface="+mj-lt"/>
              <a:buAutoNum type="arabicPeriod"/>
              <a:defRPr sz="3168"/>
            </a:pPr>
            <a:r>
              <a:rPr lang="en-US" sz="2100" dirty="0"/>
              <a:t>What are 3 of the speculations as to why there are so few women in economics?</a:t>
            </a:r>
          </a:p>
          <a:p>
            <a:pPr marL="514350" indent="-514350" defTabSz="905255">
              <a:buFont typeface="+mj-lt"/>
              <a:buAutoNum type="arabicPeriod"/>
              <a:defRPr sz="3168"/>
            </a:pPr>
            <a:r>
              <a:rPr lang="en-US" sz="2100" dirty="0"/>
              <a:t>Why does it matter if women are involved in the field of economics?</a:t>
            </a:r>
          </a:p>
          <a:p>
            <a:pPr marL="514350" indent="-514350" defTabSz="905255">
              <a:buFont typeface="+mj-lt"/>
              <a:buAutoNum type="arabicPeriod"/>
              <a:defRPr sz="3168"/>
            </a:pPr>
            <a:r>
              <a:rPr lang="en-US" sz="2100" dirty="0"/>
              <a:t>What is Janet Yellen best known for?</a:t>
            </a:r>
          </a:p>
          <a:p>
            <a:pPr marL="514350" indent="-514350" defTabSz="905255">
              <a:buFont typeface="+mj-lt"/>
              <a:buAutoNum type="arabicPeriod"/>
              <a:defRPr sz="3168"/>
            </a:pPr>
            <a:r>
              <a:rPr lang="en-US" sz="2100" dirty="0"/>
              <a:t>What is Claudia Goldin best known for?</a:t>
            </a:r>
          </a:p>
          <a:p>
            <a:pPr marL="514350" indent="-514350" defTabSz="905255">
              <a:buFont typeface="+mj-lt"/>
              <a:buAutoNum type="arabicPeriod"/>
              <a:defRPr sz="3168"/>
            </a:pPr>
            <a:r>
              <a:rPr lang="en-US" sz="2100" dirty="0"/>
              <a:t>What are Esther </a:t>
            </a:r>
            <a:r>
              <a:rPr lang="en-US" sz="2100" dirty="0" err="1"/>
              <a:t>Duflo</a:t>
            </a:r>
            <a:r>
              <a:rPr lang="en-US" sz="2100" dirty="0"/>
              <a:t> and Elinor Ostrom best known for?</a:t>
            </a:r>
          </a:p>
          <a:p>
            <a:pPr marL="514350" indent="-514350" defTabSz="905255">
              <a:buFont typeface="+mj-lt"/>
              <a:buAutoNum type="arabicPeriod"/>
              <a:defRPr sz="3168"/>
            </a:pPr>
            <a:r>
              <a:rPr lang="en-US" sz="2100" dirty="0"/>
              <a:t>How can we encourage more women to pursue a career in economics?</a:t>
            </a:r>
          </a:p>
          <a:p>
            <a:pPr marL="514350" indent="-514350" defTabSz="905255">
              <a:buFont typeface="+mj-lt"/>
              <a:buAutoNum type="arabicPeriod"/>
              <a:defRPr sz="3168"/>
            </a:pPr>
            <a:endParaRPr lang="en-US" sz="2100" dirty="0"/>
          </a:p>
          <a:p>
            <a:pPr marL="514350" indent="-514350" defTabSz="905255">
              <a:buFont typeface="+mj-lt"/>
              <a:buAutoNum type="arabicPeriod"/>
              <a:defRPr sz="3168"/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2873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References</a:t>
            </a:r>
            <a:endParaRPr lang="en-US" sz="5500" b="1">
              <a:ln w="11430"/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F1D3A3-98BD-4497-A322-D25C364A1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sz="1600" dirty="0">
                <a:hlinkClick r:id="rId3"/>
              </a:rPr>
              <a:t>https://www.stlouisfed.org/timely-topics/women-in-economics</a:t>
            </a:r>
            <a:endParaRPr lang="en-US" sz="1600" dirty="0"/>
          </a:p>
          <a:p>
            <a:pPr marL="0" indent="0">
              <a:spcAft>
                <a:spcPts val="0"/>
              </a:spcAft>
            </a:pPr>
            <a:r>
              <a:rPr lang="en-US" sz="1600" dirty="0">
                <a:hlinkClick r:id="rId4"/>
              </a:rPr>
              <a:t>https://learn.mru.org/economics-careeer-guide/</a:t>
            </a:r>
            <a:endParaRPr lang="en-US" sz="1600" dirty="0"/>
          </a:p>
          <a:p>
            <a:pPr marL="0" indent="0">
              <a:spcAft>
                <a:spcPts val="0"/>
              </a:spcAft>
            </a:pPr>
            <a:r>
              <a:rPr lang="en-US" sz="1600" dirty="0">
                <a:hlinkClick r:id="rId5"/>
              </a:rPr>
              <a:t>https://learn.mru.org/women-economics-series/</a:t>
            </a:r>
            <a:endParaRPr lang="en-US" sz="1600" dirty="0"/>
          </a:p>
          <a:p>
            <a:pPr marL="0" indent="0">
              <a:spcAft>
                <a:spcPts val="0"/>
              </a:spcAft>
            </a:pPr>
            <a:r>
              <a:rPr lang="en-US" sz="1600" dirty="0">
                <a:hlinkClick r:id="rId6"/>
              </a:rPr>
              <a:t>https://review.chicagobooth.edu/economics/2019/article/why-are-there-so-few-women-economists</a:t>
            </a:r>
            <a:endParaRPr lang="en-US" sz="1600" dirty="0"/>
          </a:p>
          <a:p>
            <a:pPr marL="0" indent="0">
              <a:spcAft>
                <a:spcPts val="0"/>
              </a:spcAft>
            </a:pPr>
            <a:r>
              <a:rPr lang="en-US" sz="1600" dirty="0">
                <a:hlinkClick r:id="rId7"/>
              </a:rPr>
              <a:t>https://www.ted.com/talks/soumaya_keynes_why_are_there_so_few_women_in_economics</a:t>
            </a:r>
            <a:endParaRPr lang="en-US" sz="1600" dirty="0"/>
          </a:p>
          <a:p>
            <a:pPr marL="0" indent="0">
              <a:spcAft>
                <a:spcPts val="0"/>
              </a:spcAft>
            </a:pPr>
            <a:r>
              <a:rPr lang="en-US" sz="1600" dirty="0">
                <a:hlinkClick r:id="rId8"/>
              </a:rPr>
              <a:t>https://www.nytimes.com/2018/02/02/business/why-womens-voices-are-scarce-in-economics.html</a:t>
            </a:r>
            <a:endParaRPr lang="en-US" sz="1600" dirty="0"/>
          </a:p>
          <a:p>
            <a:pPr marL="0" indent="0">
              <a:spcAft>
                <a:spcPts val="0"/>
              </a:spcAft>
            </a:pPr>
            <a:r>
              <a:rPr lang="en-US" sz="1600" dirty="0">
                <a:hlinkClick r:id="rId9"/>
              </a:rPr>
              <a:t>https://scholar.harvard.edu/goldin/biocv</a:t>
            </a:r>
            <a:endParaRPr lang="en-US" sz="1600" dirty="0"/>
          </a:p>
          <a:p>
            <a:pPr marL="0" indent="0">
              <a:spcAft>
                <a:spcPts val="0"/>
              </a:spcAft>
            </a:pPr>
            <a:r>
              <a:rPr lang="en-US" sz="1600" dirty="0">
                <a:hlinkClick r:id="rId10"/>
              </a:rPr>
              <a:t>https://www.brookings.edu/author/janet-l-yellen/</a:t>
            </a:r>
            <a:endParaRPr lang="en-US" sz="1600" dirty="0"/>
          </a:p>
          <a:p>
            <a:pPr marL="0" indent="0">
              <a:spcAft>
                <a:spcPts val="0"/>
              </a:spcAft>
            </a:pPr>
            <a:r>
              <a:rPr lang="en-US" sz="1600" dirty="0">
                <a:hlinkClick r:id="rId11"/>
              </a:rPr>
              <a:t>https://www.nobelprize.org/prizes/lists/nobel-prize-awarded-women/</a:t>
            </a:r>
            <a:endParaRPr lang="en-US" sz="1600" dirty="0"/>
          </a:p>
          <a:p>
            <a:pPr marL="0" indent="0">
              <a:spcAft>
                <a:spcPts val="0"/>
              </a:spcAft>
            </a:pPr>
            <a:r>
              <a:rPr lang="en-US" sz="1600" dirty="0">
                <a:hlinkClick r:id="rId12"/>
              </a:rPr>
              <a:t>https://emilyoster.net/</a:t>
            </a:r>
            <a:endParaRPr lang="en-US" sz="1600" dirty="0"/>
          </a:p>
          <a:p>
            <a:pPr marL="0" indent="0">
              <a:spcAft>
                <a:spcPts val="0"/>
              </a:spcAft>
            </a:pPr>
            <a:r>
              <a:rPr lang="en-US" sz="1600" dirty="0">
                <a:hlinkClick r:id="rId13"/>
              </a:rPr>
              <a:t>https://www.councilforeconed.org/wp-content/uploads/2012/03/voluntary-national-content-standards-2010.pdf</a:t>
            </a:r>
            <a:endParaRPr lang="en-US" sz="1600" dirty="0"/>
          </a:p>
          <a:p>
            <a:pPr marL="0" indent="0">
              <a:spcAft>
                <a:spcPts val="0"/>
              </a:spcAft>
            </a:pPr>
            <a:r>
              <a:rPr lang="en-US" sz="1600" dirty="0">
                <a:hlinkClick r:id="rId14"/>
              </a:rPr>
              <a:t>https://www.econedlink.org/standards/?resource_id=40085#state_standard</a:t>
            </a:r>
            <a:endParaRPr lang="en-US" sz="1600" dirty="0"/>
          </a:p>
          <a:p>
            <a:pPr marL="0" indent="0">
              <a:spcAft>
                <a:spcPts val="0"/>
              </a:spcAft>
              <a:buNone/>
            </a:pPr>
            <a:endParaRPr lang="en-US" sz="1200" dirty="0"/>
          </a:p>
          <a:p>
            <a:pPr marL="0" indent="0">
              <a:spcAft>
                <a:spcPts val="0"/>
              </a:spcAft>
            </a:pPr>
            <a:endParaRPr lang="en-US" sz="1200" dirty="0"/>
          </a:p>
          <a:p>
            <a:pPr marL="0" indent="0">
              <a:spcAft>
                <a:spcPts val="0"/>
              </a:spcAft>
            </a:pPr>
            <a:endParaRPr lang="en-US" sz="1200" dirty="0"/>
          </a:p>
          <a:p>
            <a:pPr marL="0" indent="0">
              <a:spcAft>
                <a:spcPts val="0"/>
              </a:spcAft>
            </a:pPr>
            <a:endParaRPr lang="en-US" sz="1200" dirty="0"/>
          </a:p>
          <a:p>
            <a:pPr marL="0" indent="0">
              <a:spcAft>
                <a:spcPts val="0"/>
              </a:spcAft>
            </a:pPr>
            <a:endParaRPr lang="en-US" sz="1200" dirty="0"/>
          </a:p>
          <a:p>
            <a:pPr marL="0" indent="0">
              <a:spcAft>
                <a:spcPts val="0"/>
              </a:spcAft>
            </a:pPr>
            <a:endParaRPr lang="en-US" sz="1200" dirty="0"/>
          </a:p>
          <a:p>
            <a:pPr marL="0" indent="0">
              <a:spcAft>
                <a:spcPts val="0"/>
              </a:spcAft>
            </a:pP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noFill/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>
                <a:latin typeface="Calibri"/>
                <a:ea typeface="ＭＳ Ｐゴシック"/>
                <a:cs typeface="Calibri"/>
              </a:rPr>
              <a:t>CEE Affiliates</a:t>
            </a:r>
            <a:endParaRPr lang="en-US" sz="5500" b="1">
              <a:ln w="11430"/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AF44DA-7F29-495C-9279-01A773172FC7}"/>
              </a:ext>
            </a:extLst>
          </p:cNvPr>
          <p:cNvSpPr txBox="1"/>
          <p:nvPr/>
        </p:nvSpPr>
        <p:spPr>
          <a:xfrm>
            <a:off x="1501666" y="5134678"/>
            <a:ext cx="61406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  <a:hlinkClick r:id="rId3"/>
              </a:rPr>
              <a:t>https://www.councilforeconed.org/resources/local-affiliates/</a:t>
            </a:r>
            <a:endParaRPr lang="en-US"/>
          </a:p>
          <a:p>
            <a:pPr algn="l"/>
            <a:endParaRPr lang="en-US"/>
          </a:p>
        </p:txBody>
      </p:sp>
      <p:pic>
        <p:nvPicPr>
          <p:cNvPr id="4" name="Picture 4" descr="A picture containing bird&#10;&#10;Description generated with very high confidence">
            <a:extLst>
              <a:ext uri="{FF2B5EF4-FFF2-40B4-BE49-F238E27FC236}">
                <a16:creationId xmlns:a16="http://schemas.microsoft.com/office/drawing/2014/main" id="{85988BD1-7DE7-45DD-9D4C-654DA4937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2335947"/>
            <a:ext cx="6095999" cy="24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C49A-50A7-49D5-B1A2-57AAF226F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139" y="1145686"/>
            <a:ext cx="7772400" cy="1470025"/>
          </a:xfrm>
        </p:spPr>
        <p:txBody>
          <a:bodyPr/>
          <a:lstStyle/>
          <a:p>
            <a:r>
              <a:rPr lang="en-US" sz="5400" dirty="0">
                <a:latin typeface="Calibri"/>
                <a:ea typeface="ＭＳ Ｐゴシック"/>
                <a:cs typeface="Calibri"/>
              </a:rPr>
              <a:t>Thank You to Our Sponsors!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6CDAE-25F6-4A13-9FAD-1DA0236E53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479" y="2622632"/>
            <a:ext cx="2378110" cy="2378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16" y="2690224"/>
            <a:ext cx="4725799" cy="1302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31" y="5899538"/>
            <a:ext cx="6217920" cy="594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015" y="3811687"/>
            <a:ext cx="1905000" cy="187452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7E8432-E2ED-4609-928F-7A71E7351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74" y="5243613"/>
            <a:ext cx="1188720" cy="119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5427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51" y="1061966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>
                <a:latin typeface="Calibri"/>
                <a:ea typeface="ＭＳ Ｐゴシック"/>
                <a:cs typeface="Calibri"/>
              </a:rPr>
              <a:t>Professional Development Certificate</a:t>
            </a:r>
            <a:endParaRPr lang="en-US" sz="4000" b="1">
              <a:solidFill>
                <a:srgbClr val="005CB8"/>
              </a:solidFill>
              <a:effectLst>
                <a:glow>
                  <a:srgbClr val="4F81BD">
                    <a:alpha val="0"/>
                  </a:srgbClr>
                </a:glow>
                <a:outerShdw blurRad="50800" dist="50800" dir="5400000" algn="ctr" rotWithShape="0">
                  <a:srgbClr val="000000">
                    <a:alpha val="0"/>
                  </a:srgbClr>
                </a:outerShdw>
                <a:reflection stA="0" endPos="65000" dist="50800" dir="5400000" sy="-100000" algn="bl" rotWithShape="0"/>
              </a:effectLst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714B-F9E8-8C44-9AF8-383F3F244D95}"/>
              </a:ext>
            </a:extLst>
          </p:cNvPr>
          <p:cNvSpPr txBox="1"/>
          <p:nvPr/>
        </p:nvSpPr>
        <p:spPr>
          <a:xfrm>
            <a:off x="588955" y="2359260"/>
            <a:ext cx="8175171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Arial"/>
                <a:ea typeface="ＭＳ Ｐゴシック"/>
              </a:rPr>
              <a:t>To earn your professional development certificate for this webinar, you must:</a:t>
            </a:r>
          </a:p>
          <a:p>
            <a:endParaRPr lang="en-US" dirty="0">
              <a:latin typeface="Arial"/>
              <a:ea typeface="ＭＳ Ｐゴシック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</a:rPr>
              <a:t>Watch a minimum of 45-minutes and you will automatically receive a professional development </a:t>
            </a:r>
            <a:r>
              <a:rPr lang="en-US" b="1" dirty="0">
                <a:solidFill>
                  <a:srgbClr val="7A9900"/>
                </a:solidFill>
                <a:latin typeface="Arial"/>
                <a:ea typeface="ＭＳ Ｐゴシック"/>
              </a:rPr>
              <a:t>certificate </a:t>
            </a:r>
            <a:r>
              <a:rPr lang="en-US" dirty="0">
                <a:latin typeface="Arial"/>
                <a:ea typeface="ＭＳ Ｐゴシック"/>
              </a:rPr>
              <a:t>via e-mail within 24 hours.</a:t>
            </a:r>
          </a:p>
          <a:p>
            <a:endParaRPr lang="en-US" dirty="0">
              <a:latin typeface="Arial"/>
              <a:ea typeface="ＭＳ Ｐゴシック"/>
            </a:endParaRPr>
          </a:p>
          <a:p>
            <a:r>
              <a:rPr lang="en-US" dirty="0">
                <a:latin typeface="Arial"/>
                <a:ea typeface="ＭＳ Ｐゴシック"/>
                <a:cs typeface="Arial"/>
              </a:rPr>
              <a:t>Accessing resources: </a:t>
            </a:r>
            <a:endParaRPr lang="en-US" dirty="0"/>
          </a:p>
          <a:p>
            <a:endParaRPr lang="en-US" dirty="0"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You can now easily download presentations, lesson plan materials, and activities for each webinar from </a:t>
            </a:r>
            <a:r>
              <a:rPr lang="en-US" sz="1600" b="1" i="1" dirty="0">
                <a:solidFill>
                  <a:srgbClr val="005CB8"/>
                </a:solidFill>
                <a:latin typeface="Arial"/>
                <a:ea typeface="ＭＳ Ｐゴシック"/>
                <a:cs typeface="Arial"/>
                <a:hlinkClick r:id="rId3"/>
              </a:rPr>
              <a:t>EconEdLink.org/professional-development/</a:t>
            </a:r>
            <a:endParaRPr lang="en-US" sz="1600" b="1" i="1" dirty="0">
              <a:solidFill>
                <a:srgbClr val="005CB8"/>
              </a:solidFill>
              <a:latin typeface="Arial"/>
              <a:ea typeface="ＭＳ Ｐゴシック"/>
              <a:cs typeface="Arial"/>
            </a:endParaRPr>
          </a:p>
          <a:p>
            <a:endParaRPr lang="en-US" b="1" i="1" dirty="0">
              <a:solidFill>
                <a:srgbClr val="005CB8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90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r="794"/>
          <a:stretch/>
        </p:blipFill>
        <p:spPr>
          <a:xfrm>
            <a:off x="3761072" y="917488"/>
            <a:ext cx="5382927" cy="10663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5542258"/>
            <a:ext cx="9143999" cy="48006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1" t="14847" r="8883" b="16305"/>
          <a:stretch/>
        </p:blipFill>
        <p:spPr>
          <a:xfrm>
            <a:off x="0" y="1968968"/>
            <a:ext cx="9144000" cy="3566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4" y="1105431"/>
            <a:ext cx="3420644" cy="463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164" y="1568715"/>
            <a:ext cx="230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873BB"/>
                </a:solidFill>
                <a:latin typeface="Arial" charset="0"/>
                <a:ea typeface="Arial" charset="0"/>
                <a:cs typeface="Arial" charset="0"/>
              </a:rPr>
              <a:t>We’ve gone Virtual!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644" y="2194443"/>
            <a:ext cx="2625278" cy="222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Teach Economics?</a:t>
            </a:r>
          </a:p>
          <a:p>
            <a:pPr>
              <a:lnSpc>
                <a:spcPts val="1350"/>
              </a:lnSpc>
            </a:pP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Your students may have what it takes to compete in the nation’s only high school economics competition!</a:t>
            </a:r>
          </a:p>
          <a:p>
            <a:pPr>
              <a:lnSpc>
                <a:spcPts val="1350"/>
              </a:lnSpc>
            </a:pPr>
            <a:endParaRPr lang="en-US" sz="105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Why Play?</a:t>
            </a:r>
          </a:p>
          <a:p>
            <a:pPr>
              <a:lnSpc>
                <a:spcPts val="1350"/>
              </a:lnSpc>
            </a:pPr>
            <a:r>
              <a:rPr lang="en-US" sz="1050" b="1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 team learning experience</a:t>
            </a:r>
          </a:p>
          <a:p>
            <a:pPr>
              <a:lnSpc>
                <a:spcPts val="1350"/>
              </a:lnSpc>
            </a:pPr>
            <a:r>
              <a:rPr lang="en-US" sz="1050" b="1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Great for college applications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 other challenge like this 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Online participation makes access easy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Chance for cash prizes</a:t>
            </a:r>
          </a:p>
          <a:p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3785" y="2092651"/>
            <a:ext cx="3217233" cy="3672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How it Works</a:t>
            </a:r>
          </a:p>
          <a:p>
            <a:pPr>
              <a:lnSpc>
                <a:spcPts val="1350"/>
              </a:lnSpc>
            </a:pPr>
            <a:r>
              <a:rPr lang="en-US" sz="1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register 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Teachers enroll team(s) of 3- 4 high school students from the same school. Multiple teams allowed.</a:t>
            </a:r>
          </a:p>
          <a:p>
            <a:pPr>
              <a:lnSpc>
                <a:spcPts val="675"/>
              </a:lnSpc>
            </a:pPr>
            <a:endParaRPr lang="en-US" sz="105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compete within their state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Compete to win your state competition for a </a:t>
            </a:r>
            <a:b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chance to advance to the National Semi-Finals.</a:t>
            </a:r>
          </a:p>
          <a:p>
            <a:pPr>
              <a:lnSpc>
                <a:spcPts val="675"/>
              </a:lnSpc>
            </a:pPr>
            <a:endParaRPr lang="en-US" sz="105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Semi-Finals:  May 3-20, 2021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answer multiple-choice questions on macroeconomics, microeconomics, and international &amp; current events.</a:t>
            </a:r>
          </a:p>
          <a:p>
            <a:pPr>
              <a:lnSpc>
                <a:spcPts val="675"/>
              </a:lnSpc>
            </a:pPr>
            <a:endParaRPr lang="en-US" sz="105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Finals: May 22-24, 2021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analyze an economic issue and present their solution. Top teams engage in the Finals Quiz Bowl where they face-off answering questions to claim the National Title.</a:t>
            </a:r>
          </a:p>
          <a:p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5409" y="3698687"/>
            <a:ext cx="2356982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dirty="0">
                <a:solidFill>
                  <a:srgbClr val="CADB2A"/>
                </a:solidFill>
                <a:latin typeface="Arial" charset="0"/>
                <a:ea typeface="Arial" charset="0"/>
                <a:cs typeface="Arial" charset="0"/>
              </a:rPr>
              <a:t>Two divisions based on experience level</a:t>
            </a:r>
            <a:r>
              <a:rPr lang="en-US" b="1" dirty="0">
                <a:solidFill>
                  <a:srgbClr val="74BEE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675"/>
              </a:lnSpc>
            </a:pPr>
            <a:endParaRPr lang="en-US" sz="105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David Ricardo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first-time competitors who have taken no more than one economics course.</a:t>
            </a:r>
          </a:p>
          <a:p>
            <a:pPr>
              <a:lnSpc>
                <a:spcPts val="675"/>
              </a:lnSpc>
            </a:pPr>
            <a:endParaRPr lang="en-US" sz="105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Adam Smith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returning competitors, AP, International Baccalaureate, and honors students.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Register Today at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NationalEconomicsChallenge.org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10018" r="3696" b="12060"/>
          <a:stretch/>
        </p:blipFill>
        <p:spPr>
          <a:xfrm>
            <a:off x="6578881" y="2079213"/>
            <a:ext cx="1340305" cy="15448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7414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3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973382"/>
            <a:ext cx="6257926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" y="3325932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personalfinancechallenge.org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1" y="1053690"/>
            <a:ext cx="474290" cy="812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18" y="1046765"/>
            <a:ext cx="2912432" cy="833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398284"/>
            <a:ext cx="4034118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FIND YOUR LOCAL COMPETITION</a:t>
            </a:r>
            <a:b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REGISTER TODAY!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8" y="1973381"/>
            <a:ext cx="1360648" cy="13525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1299" y="3424072"/>
            <a:ext cx="5449421" cy="177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National Personal Finance Challenge is a competition that provides high school students with an exciting and motivating opportunity to build, apply, and demonstrate their knowledge of money management.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Through online exams and a personal finance simulation, teams showcase their expertise in earning income, buying goods and services, saving, using credit, investing, as well as protecting and insuring.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of up to four students, with one teacher/coach, can qualify to represent their state at the National Personal Finance Challenge by winning their local competition.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8559" y="4961008"/>
            <a:ext cx="52752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 b="1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Semi-Finals:</a:t>
            </a: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First round elimination via online multiple-choice questions.</a:t>
            </a:r>
          </a:p>
          <a:p>
            <a:r>
              <a:rPr lang="en-US" sz="1050" b="1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Finals:</a:t>
            </a: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Case study round virtually co-hosted by the Cleveland Fed on June 3.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387146" y="5003492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87143" y="5052932"/>
            <a:ext cx="10535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0428" r="10998" b="9244"/>
          <a:stretch/>
        </p:blipFill>
        <p:spPr>
          <a:xfrm>
            <a:off x="5979102" y="954739"/>
            <a:ext cx="3164895" cy="4636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973382"/>
            <a:ext cx="5618752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Winners receive: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A cash award of $5,000</a:t>
            </a:r>
            <a:endParaRPr lang="en-US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A cash award of $2,500 for their school to support economic education</a:t>
            </a:r>
            <a:endParaRPr lang="en-US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Recognition at our annual Visionary Awards convening</a:t>
            </a:r>
          </a:p>
          <a:p>
            <a:endParaRPr lang="en-US" sz="1200" dirty="0"/>
          </a:p>
        </p:txBody>
      </p:sp>
      <p:sp>
        <p:nvSpPr>
          <p:cNvPr id="24" name="Rectangle 23"/>
          <p:cNvSpPr/>
          <p:nvPr/>
        </p:nvSpPr>
        <p:spPr>
          <a:xfrm>
            <a:off x="-1" y="3315570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1" y="1053690"/>
            <a:ext cx="474290" cy="812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2772" y="911843"/>
            <a:ext cx="4034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en-US" sz="24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The 2021 Sloan Teaching Champion Award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126816" y="3278017"/>
            <a:ext cx="9144000" cy="273465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This award promotes economic education by honoring three outstanding teachers who incorporate exemplary teaching techniques that improve their students’ economic understanding in and out of the classroom.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This award is open to New York metropolitan area high school teachers of all subjects, not just teachers of economics. Applicants must demonstrate how they integrate economics into their teaching.</a:t>
            </a:r>
          </a:p>
          <a:p>
            <a:pPr algn="ctr"/>
            <a:r>
              <a:rPr lang="en-US" sz="1200" b="1" u="sng" dirty="0">
                <a:solidFill>
                  <a:schemeClr val="bg1"/>
                </a:solidFill>
              </a:rPr>
              <a:t>Sound like you or someone you know?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Applicants must teach in one of the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Twelve </a:t>
            </a:r>
            <a:r>
              <a:rPr lang="en-US" sz="1200" b="1" dirty="0">
                <a:solidFill>
                  <a:schemeClr val="bg1"/>
                </a:solidFill>
              </a:rPr>
              <a:t>New York</a:t>
            </a:r>
            <a:r>
              <a:rPr lang="en-US" sz="1200" dirty="0">
                <a:solidFill>
                  <a:schemeClr val="bg1"/>
                </a:solidFill>
              </a:rPr>
              <a:t> state counties (New York, Kings, Bronx, Richmond, Queens, Nassau, Suffolk, Westchester, Putnam, Rockland, Orange and </a:t>
            </a:r>
            <a:r>
              <a:rPr lang="en-US" sz="1200" dirty="0" err="1">
                <a:solidFill>
                  <a:schemeClr val="bg1"/>
                </a:solidFill>
              </a:rPr>
              <a:t>Dutchess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Eight </a:t>
            </a:r>
            <a:r>
              <a:rPr lang="en-US" sz="1200" b="1" dirty="0">
                <a:solidFill>
                  <a:schemeClr val="bg1"/>
                </a:solidFill>
              </a:rPr>
              <a:t>New Jersey</a:t>
            </a:r>
            <a:r>
              <a:rPr lang="en-US" sz="1200" dirty="0">
                <a:solidFill>
                  <a:schemeClr val="bg1"/>
                </a:solidFill>
              </a:rPr>
              <a:t> counties (Bergen, Passaic, Essex, Hudson, Middlesex, Union, Morris, Monmouth), or the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Two </a:t>
            </a:r>
            <a:r>
              <a:rPr lang="en-US" sz="1200" b="1" dirty="0">
                <a:solidFill>
                  <a:schemeClr val="bg1"/>
                </a:solidFill>
              </a:rPr>
              <a:t>Connecticut </a:t>
            </a:r>
            <a:r>
              <a:rPr lang="en-US" sz="1200" dirty="0">
                <a:solidFill>
                  <a:schemeClr val="bg1"/>
                </a:solidFill>
              </a:rPr>
              <a:t>counties (Fairfield and New Haven)</a:t>
            </a:r>
          </a:p>
          <a:p>
            <a:pPr algn="ctr"/>
            <a:r>
              <a:rPr lang="en-US" sz="1200" b="1" u="sng" dirty="0">
                <a:solidFill>
                  <a:schemeClr val="bg1"/>
                </a:solidFill>
              </a:rPr>
              <a:t>Application will be launched on Friday February 19</a:t>
            </a:r>
            <a:r>
              <a:rPr lang="en-US" sz="1200" b="1" u="sng" baseline="30000" dirty="0">
                <a:solidFill>
                  <a:schemeClr val="bg1"/>
                </a:solidFill>
              </a:rPr>
              <a:t>th</a:t>
            </a:r>
            <a:r>
              <a:rPr lang="en-US" sz="1200" b="1" u="sng" dirty="0">
                <a:solidFill>
                  <a:schemeClr val="bg1"/>
                </a:solidFill>
              </a:rPr>
              <a:t> 2021</a:t>
            </a:r>
            <a:endParaRPr lang="en-US" sz="1200" b="1" u="sng" dirty="0">
              <a:solidFill>
                <a:schemeClr val="bg1"/>
              </a:solidFill>
              <a:cs typeface="Calibri"/>
            </a:endParaRPr>
          </a:p>
          <a:p>
            <a:pPr algn="ctr"/>
            <a:endParaRPr lang="en-US" sz="1600" b="1" u="sng" dirty="0">
              <a:solidFill>
                <a:schemeClr val="bg1"/>
              </a:solidFill>
            </a:endParaRPr>
          </a:p>
          <a:p>
            <a:pPr algn="ctr"/>
            <a:r>
              <a:rPr lang="en-US" sz="1600" b="1" u="sng" dirty="0">
                <a:solidFill>
                  <a:schemeClr val="bg1"/>
                </a:solidFill>
              </a:rPr>
              <a:t>You can access the application </a:t>
            </a:r>
            <a:r>
              <a:rPr lang="en-US" sz="1600" b="1" u="sng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500" b="1" u="sng" dirty="0">
                <a:solidFill>
                  <a:schemeClr val="accent2"/>
                </a:solidFill>
              </a:rPr>
              <a:t>. 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9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18949" y="5947443"/>
            <a:ext cx="527528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/>
              <a:t>Please feel free to e-mail us at </a:t>
            </a:r>
            <a:r>
              <a:rPr lang="en-US" sz="1400" b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rrivera@councilforeconed.org</a:t>
            </a:r>
            <a:r>
              <a:rPr lang="en-US" sz="1400" dirty="0"/>
              <a:t> </a:t>
            </a:r>
          </a:p>
          <a:p>
            <a:r>
              <a:rPr lang="en-US" sz="1400" dirty="0"/>
              <a:t>with any questions you have.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126816" y="5609835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6568" y="5632107"/>
            <a:ext cx="9346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CONTACT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pic>
        <p:nvPicPr>
          <p:cNvPr id="5" name="Picture 4" descr="A group of people holding awards&#10;&#10;Description automatically generated with medium confidence">
            <a:extLst>
              <a:ext uri="{FF2B5EF4-FFF2-40B4-BE49-F238E27FC236}">
                <a16:creationId xmlns:a16="http://schemas.microsoft.com/office/drawing/2014/main" id="{C03AD284-B4AE-4045-8DF7-C942648AB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752" y="972281"/>
            <a:ext cx="3525248" cy="236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82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Agenda</a:t>
            </a:r>
            <a:endParaRPr lang="en-US" sz="5500" b="1">
              <a:ln w="11430"/>
              <a:solidFill>
                <a:srgbClr val="005CB8"/>
              </a:solidFill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377441"/>
            <a:ext cx="8229600" cy="4175760"/>
          </a:xfrm>
        </p:spPr>
        <p:txBody>
          <a:bodyPr/>
          <a:lstStyle/>
          <a:p>
            <a:r>
              <a:rPr lang="en-US" sz="2500" dirty="0">
                <a:latin typeface="Calibri Light"/>
                <a:ea typeface="ＭＳ Ｐゴシック"/>
                <a:cs typeface="Calibri Light"/>
              </a:rPr>
              <a:t>Brainstorm: Why are there so few women in economics?</a:t>
            </a:r>
          </a:p>
          <a:p>
            <a:r>
              <a:rPr lang="en-US" sz="2500" dirty="0">
                <a:latin typeface="Calibri Light"/>
                <a:ea typeface="ＭＳ Ｐゴシック"/>
                <a:cs typeface="Calibri Light"/>
              </a:rPr>
              <a:t>Speculations</a:t>
            </a:r>
          </a:p>
          <a:p>
            <a:r>
              <a:rPr lang="en-US" sz="2500" dirty="0">
                <a:latin typeface="Calibri Light"/>
                <a:ea typeface="ＭＳ Ｐゴシック"/>
                <a:cs typeface="Calibri Light"/>
              </a:rPr>
              <a:t>Famous Economists Exploration</a:t>
            </a:r>
          </a:p>
          <a:p>
            <a:r>
              <a:rPr lang="en-US" sz="2500" dirty="0">
                <a:latin typeface="Calibri Light"/>
                <a:ea typeface="ＭＳ Ｐゴシック"/>
                <a:cs typeface="Calibri Light"/>
              </a:rPr>
              <a:t>Careers in Economics</a:t>
            </a:r>
          </a:p>
          <a:p>
            <a:r>
              <a:rPr lang="en-US" sz="2500" dirty="0">
                <a:latin typeface="Calibri Light"/>
                <a:ea typeface="ＭＳ Ｐゴシック"/>
                <a:cs typeface="Calibri Light"/>
              </a:rPr>
              <a:t>Resources to use in your classroom</a:t>
            </a:r>
            <a:endParaRPr lang="en-US" sz="25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Objectives</a:t>
            </a:r>
            <a:endParaRPr lang="en-US" sz="5500" b="1">
              <a:ln w="11430">
                <a:noFill/>
              </a:ln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377441"/>
            <a:ext cx="8229600" cy="4175760"/>
          </a:xfrm>
        </p:spPr>
        <p:txBody>
          <a:bodyPr>
            <a:noAutofit/>
          </a:bodyPr>
          <a:lstStyle/>
          <a:p>
            <a:r>
              <a:rPr lang="en-US" dirty="0"/>
              <a:t>Teachers will be able to:</a:t>
            </a:r>
          </a:p>
          <a:p>
            <a:pPr lvl="1"/>
            <a:r>
              <a:rPr lang="en-US" b="1" dirty="0"/>
              <a:t>Examine</a:t>
            </a:r>
            <a:r>
              <a:rPr lang="en-US" dirty="0"/>
              <a:t> why there are so few women with careers as economists.</a:t>
            </a:r>
          </a:p>
          <a:p>
            <a:pPr lvl="1"/>
            <a:r>
              <a:rPr lang="en-US" b="1" dirty="0"/>
              <a:t>Explain</a:t>
            </a:r>
            <a:r>
              <a:rPr lang="en-US" dirty="0"/>
              <a:t> to students why they may want to pursue the field of economics.</a:t>
            </a:r>
          </a:p>
          <a:p>
            <a:pPr marL="0" indent="0" defTabSz="905255">
              <a:buNone/>
              <a:defRPr sz="3168"/>
            </a:pPr>
            <a:endParaRPr lang="en-US" sz="2750" dirty="0"/>
          </a:p>
        </p:txBody>
      </p:sp>
    </p:spTree>
    <p:extLst>
      <p:ext uri="{BB962C8B-B14F-4D97-AF65-F5344CB8AC3E}">
        <p14:creationId xmlns:p14="http://schemas.microsoft.com/office/powerpoint/2010/main" val="100049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National Standards</a:t>
            </a:r>
            <a:endParaRPr lang="en-US" sz="5500" b="1">
              <a:ln w="11430">
                <a:noFill/>
              </a:ln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377441"/>
            <a:ext cx="8229600" cy="4175760"/>
          </a:xfrm>
        </p:spPr>
        <p:txBody>
          <a:bodyPr>
            <a:noAutofit/>
          </a:bodyPr>
          <a:lstStyle/>
          <a:p>
            <a:pPr defTabSz="905255">
              <a:defRPr sz="3168"/>
            </a:pPr>
            <a:r>
              <a:rPr lang="en-US" sz="2500" dirty="0">
                <a:latin typeface="Calibri"/>
                <a:ea typeface="ＭＳ Ｐゴシック"/>
                <a:cs typeface="Calibri"/>
              </a:rPr>
              <a:t>Standard 1: Scarcity</a:t>
            </a:r>
          </a:p>
          <a:p>
            <a:pPr defTabSz="905255">
              <a:defRPr sz="3168"/>
            </a:pPr>
            <a:r>
              <a:rPr lang="en-US" sz="2500" dirty="0">
                <a:latin typeface="Calibri"/>
                <a:ea typeface="ＭＳ Ｐゴシック"/>
                <a:cs typeface="Calibri"/>
              </a:rPr>
              <a:t>Standard 2: Decision Making</a:t>
            </a:r>
          </a:p>
          <a:p>
            <a:pPr defTabSz="905255">
              <a:defRPr sz="3168"/>
            </a:pPr>
            <a:r>
              <a:rPr lang="en-US" sz="2500" dirty="0">
                <a:latin typeface="Calibri"/>
                <a:ea typeface="ＭＳ Ｐゴシック"/>
                <a:cs typeface="Calibri"/>
              </a:rPr>
              <a:t>Standard 4: Incentives</a:t>
            </a:r>
          </a:p>
          <a:p>
            <a:pPr defTabSz="905255">
              <a:defRPr sz="3168"/>
            </a:pPr>
            <a:r>
              <a:rPr lang="en-US" sz="2500" dirty="0">
                <a:latin typeface="Calibri"/>
                <a:ea typeface="ＭＳ Ｐゴシック"/>
                <a:cs typeface="Calibri"/>
              </a:rPr>
              <a:t>Standard 13: Income</a:t>
            </a:r>
          </a:p>
          <a:p>
            <a:pPr defTabSz="905255">
              <a:defRPr sz="3168"/>
            </a:pPr>
            <a:endParaRPr lang="en-US" sz="2500" dirty="0"/>
          </a:p>
          <a:p>
            <a:pPr marL="0" indent="0" defTabSz="905255">
              <a:buNone/>
              <a:defRPr sz="3168"/>
            </a:pPr>
            <a:endParaRPr lang="en-US" sz="2750" dirty="0"/>
          </a:p>
        </p:txBody>
      </p:sp>
    </p:spTree>
    <p:extLst>
      <p:ext uri="{BB962C8B-B14F-4D97-AF65-F5344CB8AC3E}">
        <p14:creationId xmlns:p14="http://schemas.microsoft.com/office/powerpoint/2010/main" val="4850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 dirty="0">
                <a:hlinkClick r:id="rId3"/>
              </a:rPr>
              <a:t>State Standards</a:t>
            </a:r>
            <a:endParaRPr lang="en-US" sz="5500" b="1" dirty="0">
              <a:ln w="11430">
                <a:noFill/>
              </a:ln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377441"/>
            <a:ext cx="8229600" cy="4175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North Carolina</a:t>
            </a:r>
          </a:p>
          <a:p>
            <a:r>
              <a:rPr lang="en-US" dirty="0"/>
              <a:t>The learner will demonstrate the role of economic choices within a market economy.</a:t>
            </a:r>
          </a:p>
          <a:p>
            <a:r>
              <a:rPr lang="en-US" dirty="0"/>
              <a:t>Standard: 1.01</a:t>
            </a:r>
          </a:p>
          <a:p>
            <a:r>
              <a:rPr lang="en-US" dirty="0"/>
              <a:t>Content area: Social Studies</a:t>
            </a:r>
          </a:p>
          <a:p>
            <a:pPr marL="0" indent="0" defTabSz="905255">
              <a:buNone/>
              <a:defRPr sz="3168"/>
            </a:pPr>
            <a:endParaRPr lang="en-US" sz="2750" dirty="0"/>
          </a:p>
        </p:txBody>
      </p:sp>
    </p:spTree>
    <p:extLst>
      <p:ext uri="{BB962C8B-B14F-4D97-AF65-F5344CB8AC3E}">
        <p14:creationId xmlns:p14="http://schemas.microsoft.com/office/powerpoint/2010/main" val="423227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EAC80-0179-3B45-997C-5CA177E69A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Brainstorm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C388848-9676-5B42-AEFF-3B0A57F2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7A9900"/>
                </a:solidFill>
              </a:rPr>
              <a:t>Why are there so few women in economics?</a:t>
            </a:r>
          </a:p>
          <a:p>
            <a:r>
              <a:rPr lang="en-US" dirty="0">
                <a:solidFill>
                  <a:srgbClr val="7A9900"/>
                </a:solidFill>
              </a:rPr>
              <a:t>(Specifically Academia)</a:t>
            </a:r>
          </a:p>
        </p:txBody>
      </p:sp>
    </p:spTree>
    <p:extLst>
      <p:ext uri="{BB962C8B-B14F-4D97-AF65-F5344CB8AC3E}">
        <p14:creationId xmlns:p14="http://schemas.microsoft.com/office/powerpoint/2010/main" val="248966706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D8BAA-D62C-A540-B481-85776DD0D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4440"/>
            <a:ext cx="8229600" cy="1143000"/>
          </a:xfrm>
        </p:spPr>
        <p:txBody>
          <a:bodyPr/>
          <a:lstStyle/>
          <a:p>
            <a:r>
              <a:rPr lang="en-US" sz="5400" dirty="0"/>
              <a:t>Speculation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8D45E-C5F2-7549-A6DD-D2E4CCD50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Educational Paths</a:t>
            </a:r>
          </a:p>
          <a:p>
            <a:pPr lvl="1"/>
            <a:r>
              <a:rPr lang="en-US" dirty="0"/>
              <a:t>Social Norms</a:t>
            </a:r>
          </a:p>
          <a:p>
            <a:pPr lvl="1"/>
            <a:r>
              <a:rPr lang="en-US" dirty="0"/>
              <a:t>Mentors</a:t>
            </a:r>
          </a:p>
          <a:p>
            <a:pPr lvl="1"/>
            <a:r>
              <a:rPr lang="en-US" dirty="0"/>
              <a:t>Textbooks</a:t>
            </a:r>
          </a:p>
          <a:p>
            <a:pPr lvl="1"/>
            <a:r>
              <a:rPr lang="en-US" dirty="0"/>
              <a:t>People vs. Things</a:t>
            </a:r>
          </a:p>
        </p:txBody>
      </p:sp>
    </p:spTree>
    <p:extLst>
      <p:ext uri="{BB962C8B-B14F-4D97-AF65-F5344CB8AC3E}">
        <p14:creationId xmlns:p14="http://schemas.microsoft.com/office/powerpoint/2010/main" val="1487315083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cd82c5b-74c9-4827-94f1-5bf219ae6b20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8332A4-542C-494D-8506-1C720B46413C}">
  <ds:schemaRefs>
    <ds:schemaRef ds:uri="http://schemas.microsoft.com/office/2006/documentManagement/types"/>
    <ds:schemaRef ds:uri="9cd82c5b-74c9-4827-94f1-5bf219ae6b20"/>
    <ds:schemaRef ds:uri="http://purl.org/dc/terms/"/>
    <ds:schemaRef ds:uri="bfa4db11-c700-41fb-b639-f7e6b4e680b5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D6113DE-D385-4A48-8B16-CD7F492379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85DF1F-BC57-4156-92DD-D8D43BF525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</TotalTime>
  <Words>1410</Words>
  <Application>Microsoft Office PowerPoint</Application>
  <PresentationFormat>On-screen Show (4:3)</PresentationFormat>
  <Paragraphs>189</Paragraphs>
  <Slides>32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Arial,Sans-Serif</vt:lpstr>
      <vt:lpstr>Calibri</vt:lpstr>
      <vt:lpstr>Calibri Light</vt:lpstr>
      <vt:lpstr>Courier New</vt:lpstr>
      <vt:lpstr>Times New Roman</vt:lpstr>
      <vt:lpstr>Wingdings</vt:lpstr>
      <vt:lpstr>Office Theme</vt:lpstr>
      <vt:lpstr>  Women’s History Month NCCEE Presents  Why Are There So Few Women in Economics? Amber Colley Thomas, North Carolina Council  March 10, 2021 acthomas@nccee.org</vt:lpstr>
      <vt:lpstr>EconEdLink Membership</vt:lpstr>
      <vt:lpstr>Professional Development Certificate</vt:lpstr>
      <vt:lpstr>Agenda</vt:lpstr>
      <vt:lpstr>Objectives</vt:lpstr>
      <vt:lpstr>National Standards</vt:lpstr>
      <vt:lpstr>State Standards</vt:lpstr>
      <vt:lpstr>Brainstorm</vt:lpstr>
      <vt:lpstr>Speculation 1</vt:lpstr>
      <vt:lpstr>Speculation 2</vt:lpstr>
      <vt:lpstr>Speculation 3</vt:lpstr>
      <vt:lpstr>Speculation 4</vt:lpstr>
      <vt:lpstr>Why does it matter?</vt:lpstr>
      <vt:lpstr>Here’s the Good News!</vt:lpstr>
      <vt:lpstr>Time to Explore</vt:lpstr>
      <vt:lpstr>Famous Economists: Claudia Goldin</vt:lpstr>
      <vt:lpstr>Famous Economists: Janet Yellen</vt:lpstr>
      <vt:lpstr>Famous Economists: Elinor Ostrom</vt:lpstr>
      <vt:lpstr>Famous Economists: Esther Duflo</vt:lpstr>
      <vt:lpstr>Famous Economists: Emily Oster</vt:lpstr>
      <vt:lpstr>Careers in Economics</vt:lpstr>
      <vt:lpstr>Careers in Economics</vt:lpstr>
      <vt:lpstr>Resources for Your Classroom!</vt:lpstr>
      <vt:lpstr>Resources for Your Classroom!</vt:lpstr>
      <vt:lpstr>Let’s Change the Way We Introduce Economics</vt:lpstr>
      <vt:lpstr>Assessment Questions</vt:lpstr>
      <vt:lpstr>References</vt:lpstr>
      <vt:lpstr>CEE Affiliates</vt:lpstr>
      <vt:lpstr>Thank You to Our Sponsors!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Business of….?</dc:title>
  <dc:creator>Marsha Masters</dc:creator>
  <cp:lastModifiedBy>Jarvon Carson</cp:lastModifiedBy>
  <cp:revision>102</cp:revision>
  <dcterms:created xsi:type="dcterms:W3CDTF">2012-09-11T15:07:18Z</dcterms:created>
  <dcterms:modified xsi:type="dcterms:W3CDTF">2021-03-10T21:07:21Z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  <property fmtid="{D5CDD505-2E9C-101B-9397-08002B2CF9AE}" pid="3" name="Order">
    <vt:r8>2199100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