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7" r:id="rId6"/>
    <p:sldId id="258" r:id="rId7"/>
    <p:sldId id="262" r:id="rId8"/>
    <p:sldId id="268" r:id="rId9"/>
    <p:sldId id="274" r:id="rId10"/>
    <p:sldId id="269" r:id="rId11"/>
    <p:sldId id="270" r:id="rId12"/>
    <p:sldId id="271" r:id="rId13"/>
    <p:sldId id="272" r:id="rId14"/>
    <p:sldId id="273" r:id="rId15"/>
    <p:sldId id="260" r:id="rId16"/>
    <p:sldId id="261" r:id="rId17"/>
    <p:sldId id="266" r:id="rId1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12/23/2020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342553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12</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13</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14</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467532F6-3006-4140-BE78-4B5BBCDCF490}"/>
              </a:ext>
            </a:extLst>
          </p:cNvPr>
          <p:cNvPicPr>
            <a:picLocks noChangeAspect="1"/>
          </p:cNvPicPr>
          <p:nvPr userDrawn="1"/>
        </p:nvPicPr>
        <p:blipFill>
          <a:blip r:embed="rId14"/>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300C1075-3830-4178-9D16-DC4B5C81EF8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cnamarasa@vc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econedlink.org/professional-develop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4: Using Credit</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 and Susan McNamara</a:t>
            </a:r>
            <a:br>
              <a:rPr lang="en-US" sz="1600" dirty="0"/>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r>
              <a:rPr lang="en-US" sz="2200" dirty="0">
                <a:solidFill>
                  <a:schemeClr val="tx1"/>
                </a:solidFill>
                <a:latin typeface="Calibri"/>
                <a:ea typeface="ＭＳ Ｐゴシック"/>
                <a:cs typeface="Calibri"/>
                <a:hlinkClick r:id="rId4"/>
              </a:rPr>
              <a:t>mcnamarasa@vcu.edu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C6E0-FA32-46A6-8A1A-6608963ED113}"/>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147C48E0-5B0C-4B24-B02B-D27AE75AEF30}"/>
              </a:ext>
            </a:extLst>
          </p:cNvPr>
          <p:cNvSpPr>
            <a:spLocks noGrp="1"/>
          </p:cNvSpPr>
          <p:nvPr>
            <p:ph idx="1"/>
          </p:nvPr>
        </p:nvSpPr>
        <p:spPr/>
        <p:txBody>
          <a:bodyPr/>
          <a:lstStyle/>
          <a:p>
            <a:pPr marL="0" indent="0">
              <a:buNone/>
            </a:pPr>
            <a:r>
              <a:rPr lang="en-US" sz="3600" b="1" dirty="0"/>
              <a:t>Credit Reports and Scores</a:t>
            </a:r>
          </a:p>
          <a:p>
            <a:pPr>
              <a:buFont typeface="Arial" panose="020B0604020202020204" pitchFamily="34" charset="0"/>
              <a:buChar char="•"/>
            </a:pPr>
            <a:r>
              <a:rPr lang="en-US" dirty="0"/>
              <a:t>Determination of scores</a:t>
            </a:r>
          </a:p>
          <a:p>
            <a:pPr>
              <a:buFont typeface="Arial" panose="020B0604020202020204" pitchFamily="34" charset="0"/>
              <a:buChar char="•"/>
            </a:pPr>
            <a:r>
              <a:rPr lang="en-US" dirty="0"/>
              <a:t>Reporting agencies</a:t>
            </a:r>
          </a:p>
          <a:p>
            <a:pPr>
              <a:buFont typeface="Arial" panose="020B0604020202020204" pitchFamily="34" charset="0"/>
              <a:buChar char="•"/>
            </a:pPr>
            <a:r>
              <a:rPr lang="en-US" dirty="0"/>
              <a:t>Consequences of credit missteps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63096710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E6514-C377-4E2C-8F91-4478AD780D10}"/>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81D4052B-560F-42B7-A17F-89EFBAB540F8}"/>
              </a:ext>
            </a:extLst>
          </p:cNvPr>
          <p:cNvSpPr>
            <a:spLocks noGrp="1"/>
          </p:cNvSpPr>
          <p:nvPr>
            <p:ph idx="1"/>
          </p:nvPr>
        </p:nvSpPr>
        <p:spPr/>
        <p:txBody>
          <a:bodyPr/>
          <a:lstStyle/>
          <a:p>
            <a:pPr marL="0" indent="0">
              <a:buNone/>
            </a:pPr>
            <a:r>
              <a:rPr lang="en-US" sz="3600" b="1" dirty="0"/>
              <a:t>Protections</a:t>
            </a:r>
          </a:p>
          <a:p>
            <a:pPr>
              <a:buFont typeface="Arial" panose="020B0604020202020204" pitchFamily="34" charset="0"/>
              <a:buChar char="•"/>
            </a:pPr>
            <a:r>
              <a:rPr lang="en-US" dirty="0"/>
              <a:t>Agencies (BBB, CFPB, state offices)</a:t>
            </a:r>
          </a:p>
          <a:p>
            <a:pPr>
              <a:buFont typeface="Arial" panose="020B0604020202020204" pitchFamily="34" charset="0"/>
              <a:buChar char="•"/>
            </a:pPr>
            <a:r>
              <a:rPr lang="en-US" dirty="0"/>
              <a:t>Legislation (CARD Act, etc.)</a:t>
            </a:r>
          </a:p>
        </p:txBody>
      </p:sp>
    </p:spTree>
    <p:extLst>
      <p:ext uri="{BB962C8B-B14F-4D97-AF65-F5344CB8AC3E}">
        <p14:creationId xmlns:p14="http://schemas.microsoft.com/office/powerpoint/2010/main" val="28002981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a16="http://schemas.microsoft.com/office/drawing/2014/main" id="{D213714B-F9E8-8C44-9AF8-383F3F244D95}"/>
              </a:ext>
            </a:extLst>
          </p:cNvPr>
          <p:cNvSpPr txBox="1"/>
          <p:nvPr/>
        </p:nvSpPr>
        <p:spPr>
          <a:xfrm>
            <a:off x="2006539" y="2114895"/>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a:effectLst>
                <a:glow>
                  <a:srgbClr val="4F81BD">
                    <a:alpha val="0"/>
                  </a:srgbClr>
                </a:glow>
                <a:outerShdw blurRad="50800" dist="50800" dir="5400000" algn="ctr" rotWithShape="0">
                  <a:srgbClr val="000000">
                    <a:alpha val="0"/>
                  </a:srgbClr>
                </a:outerShdw>
                <a:reflection stA="0" endPos="65000" dist="50800" dir="5400000" sy="-100000" algn="bl" rotWithShape="0"/>
              </a:effectLst>
              <a:ea typeface="ＭＳ Ｐゴシック"/>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2112956" y="2359260"/>
            <a:ext cx="8175171" cy="3693319"/>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pPr marL="285750" indent="-285750">
              <a:buFont typeface="Arial"/>
              <a:buChar char="•"/>
            </a:pPr>
            <a:endParaRPr lang="en-US" dirty="0">
              <a:latin typeface="Arial"/>
              <a:ea typeface="ＭＳ Ｐゴシック"/>
            </a:endParaRPr>
          </a:p>
          <a:p>
            <a:pPr marL="285750" indent="-285750">
              <a:buFont typeface="Arial"/>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Once you receive your certificate, please submit it to your administrator for approval. Professional Development standards can differ from state to state</a:t>
            </a:r>
            <a:endParaRPr lang="en-US" dirty="0">
              <a:latin typeface="Arial" panose="020B0604020202020204" pitchFamily="34" charset="0"/>
              <a:ea typeface="ＭＳ Ｐゴシック"/>
              <a:cs typeface="Arial" panose="020B0604020202020204" pitchFamily="34" charset="0"/>
            </a:endParaRPr>
          </a:p>
          <a:p>
            <a:endParaRPr lang="en-US" dirty="0">
              <a:latin typeface="Arial"/>
              <a:ea typeface="ＭＳ Ｐゴシック"/>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sz="1600" b="1" i="1" dirty="0">
                <a:solidFill>
                  <a:srgbClr val="005CB8"/>
                </a:solidFill>
                <a:latin typeface="Arial"/>
                <a:ea typeface="ＭＳ Ｐゴシック"/>
                <a:cs typeface="Arial"/>
                <a:hlinkClick r:id="rId3"/>
              </a:rPr>
              <a:t>EconEdLink.org/professional-development/</a:t>
            </a:r>
            <a:endParaRPr lang="en-US" sz="1600" b="1" i="1" dirty="0">
              <a:solidFill>
                <a:srgbClr val="005CB8"/>
              </a:solidFill>
              <a:latin typeface="Arial"/>
              <a:ea typeface="ＭＳ Ｐゴシック"/>
              <a:cs typeface="Arial"/>
            </a:endParaRP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Agenda</a:t>
            </a:r>
            <a:endParaRPr lang="en-US" sz="5500">
              <a:ln w="11430"/>
              <a:effectLst>
                <a:outerShdw blurRad="80000" dist="40000" dir="5040000" algn="tl">
                  <a:srgbClr val="000000">
                    <a:alpha val="0"/>
                  </a:srgbClr>
                </a:outerShdw>
              </a:effectLst>
              <a:ea typeface="+mj-ea"/>
            </a:endParaRPr>
          </a:p>
        </p:txBody>
      </p:sp>
      <p:sp>
        <p:nvSpPr>
          <p:cNvPr id="15363" name="Content Placeholder 2"/>
          <p:cNvSpPr>
            <a:spLocks noGrp="1"/>
          </p:cNvSpPr>
          <p:nvPr>
            <p:ph idx="4294967295"/>
          </p:nvPr>
        </p:nvSpPr>
        <p:spPr>
          <a:xfrm>
            <a:off x="1981200" y="2377441"/>
            <a:ext cx="8611456" cy="4175760"/>
          </a:xfrm>
        </p:spPr>
        <p:txBody>
          <a:bodyPr/>
          <a:lstStyle/>
          <a:p>
            <a:r>
              <a:rPr lang="en-US" sz="2500" dirty="0">
                <a:latin typeface="Calibri Light"/>
                <a:ea typeface="ＭＳ Ｐゴシック"/>
                <a:cs typeface="Calibri Light"/>
              </a:rPr>
              <a:t>Overview of Standard 4: Using Credit</a:t>
            </a:r>
          </a:p>
          <a:p>
            <a:r>
              <a:rPr lang="en-US" sz="2500" dirty="0">
                <a:latin typeface="Calibri Light"/>
                <a:ea typeface="ＭＳ Ｐゴシック"/>
                <a:cs typeface="Calibri Light"/>
              </a:rPr>
              <a:t>Demonstration of Lessons</a:t>
            </a:r>
          </a:p>
          <a:p>
            <a:pPr lvl="1"/>
            <a:r>
              <a:rPr lang="en-US" sz="2500" dirty="0">
                <a:latin typeface="Calibri Light"/>
                <a:ea typeface="ＭＳ Ｐゴシック"/>
                <a:cs typeface="Calibri Light"/>
              </a:rPr>
              <a:t>Lesson 1: Consumer Credit: Buy Now, Pay Later, and More</a:t>
            </a:r>
          </a:p>
          <a:p>
            <a:pPr lvl="1"/>
            <a:r>
              <a:rPr lang="en-US" sz="2500" dirty="0">
                <a:latin typeface="Calibri Light"/>
                <a:ea typeface="ＭＳ Ｐゴシック"/>
                <a:cs typeface="Calibri Light"/>
              </a:rPr>
              <a:t>Lesson 2: Credit Reports and Credit Scores </a:t>
            </a:r>
          </a:p>
          <a:p>
            <a:r>
              <a:rPr lang="en-US" sz="2500" dirty="0">
                <a:latin typeface="Calibri Light"/>
                <a:ea typeface="ＭＳ Ｐゴシック"/>
                <a:cs typeface="Calibri Light"/>
              </a:rPr>
              <a:t>Tie-in to National Personal Finance Challenge Case Study Competition </a:t>
            </a:r>
            <a:endParaRPr lang="en-US" sz="25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1981200" y="2377441"/>
            <a:ext cx="8229600" cy="4175760"/>
          </a:xfrm>
        </p:spPr>
        <p:txBody>
          <a:bodyPr>
            <a:noAutofit/>
          </a:bodyPr>
          <a:lstStyle/>
          <a:p>
            <a:pPr marL="0" indent="0" defTabSz="905255">
              <a:buNone/>
              <a:defRPr sz="3168"/>
            </a:pPr>
            <a:r>
              <a:rPr lang="en-US" sz="2500" dirty="0">
                <a:latin typeface="Calibri"/>
                <a:ea typeface="ＭＳ Ｐゴシック"/>
                <a:cs typeface="Calibri"/>
              </a:rPr>
              <a:t>Teachers will</a:t>
            </a:r>
          </a:p>
          <a:p>
            <a:pPr defTabSz="905255">
              <a:buFont typeface="Arial" panose="020B0604020202020204" pitchFamily="34" charset="0"/>
              <a:buChar char="•"/>
              <a:defRPr sz="3168"/>
            </a:pPr>
            <a:r>
              <a:rPr lang="en-US" sz="2500" dirty="0">
                <a:latin typeface="Calibri"/>
                <a:ea typeface="ＭＳ Ｐゴシック"/>
                <a:cs typeface="Calibri"/>
              </a:rPr>
              <a:t>Understand the scope and depth of Standard 4: Using Credit, including specific concepts;</a:t>
            </a:r>
          </a:p>
          <a:p>
            <a:pPr defTabSz="905255">
              <a:buFont typeface="Arial" panose="020B0604020202020204" pitchFamily="34" charset="0"/>
              <a:buChar char="•"/>
              <a:defRPr sz="3168"/>
            </a:pPr>
            <a:r>
              <a:rPr lang="en-US" sz="2500" dirty="0">
                <a:latin typeface="Calibri"/>
                <a:ea typeface="ＭＳ Ｐゴシック"/>
                <a:cs typeface="Calibri"/>
              </a:rPr>
              <a:t>Be able to demonstrate Standard 4: Using Credit to their students using the two lessons presented;</a:t>
            </a:r>
          </a:p>
          <a:p>
            <a:pPr defTabSz="905255">
              <a:buFont typeface="Arial" panose="020B0604020202020204" pitchFamily="34" charset="0"/>
              <a:buChar char="•"/>
              <a:defRPr sz="3168"/>
            </a:pPr>
            <a:r>
              <a:rPr lang="en-US" sz="2500" dirty="0">
                <a:latin typeface="Calibri"/>
                <a:ea typeface="ＭＳ Ｐゴシック"/>
                <a:cs typeface="Calibri"/>
              </a:rPr>
              <a:t>Synthesize Standard 4: Using Credit and the lessons to create actionable plans for classroom engagement.</a:t>
            </a:r>
          </a:p>
          <a:p>
            <a:pPr defTabSz="905255">
              <a:buFont typeface="Arial" panose="020B0604020202020204" pitchFamily="34" charset="0"/>
              <a:buChar char="•"/>
              <a:defRPr sz="3168"/>
            </a:pP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a:t>Standard 4: </a:t>
            </a:r>
            <a:r>
              <a:rPr lang="en-US" sz="4800" dirty="0"/>
              <a:t>Using Credit</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a:xfrm>
            <a:off x="1981200" y="1890446"/>
            <a:ext cx="8229600" cy="4266515"/>
          </a:xfrm>
        </p:spPr>
        <p:txBody>
          <a:bodyPr/>
          <a:lstStyle/>
          <a:p>
            <a:pPr marL="0" indent="0">
              <a:buNone/>
            </a:pPr>
            <a:r>
              <a:rPr lang="en-US" dirty="0"/>
              <a:t>Credit allows people to purchase goods and services that they can use today and pay for those goods and services in the future with interest. People choose among different credit options that have different costs. Lenders approve or deny applications for loans based on an evaluation of the borrower’s past credit history and expected ability to pay in the future. Higher-risk borrowers are charged higher interest rates; lower-risk borrowers are charged lower interest rates.</a:t>
            </a:r>
          </a:p>
          <a:p>
            <a:pPr marL="0" indent="0">
              <a:buNone/>
            </a:pPr>
            <a:endParaRPr lang="en-US" dirty="0"/>
          </a:p>
        </p:txBody>
      </p:sp>
    </p:spTree>
    <p:extLst>
      <p:ext uri="{BB962C8B-B14F-4D97-AF65-F5344CB8AC3E}">
        <p14:creationId xmlns:p14="http://schemas.microsoft.com/office/powerpoint/2010/main" val="28278073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a:t>Standard 4: </a:t>
            </a:r>
            <a:r>
              <a:rPr lang="en-US" sz="4800" dirty="0"/>
              <a:t>Using Credit</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a:xfrm>
            <a:off x="1981200" y="1890446"/>
            <a:ext cx="8229600" cy="4266515"/>
          </a:xfrm>
        </p:spPr>
        <p:txBody>
          <a:bodyPr/>
          <a:lstStyle/>
          <a:p>
            <a:pPr marL="0" indent="0">
              <a:buNone/>
            </a:pPr>
            <a:r>
              <a:rPr lang="en-US" dirty="0"/>
              <a:t>Credit allows people to purchase goods and services that they can </a:t>
            </a:r>
            <a:r>
              <a:rPr lang="en-US" b="1" dirty="0"/>
              <a:t>use today and pay for those goods and services in the future with interest</a:t>
            </a:r>
            <a:r>
              <a:rPr lang="en-US" dirty="0"/>
              <a:t>. People choose among different credit options that have different costs. Lenders </a:t>
            </a:r>
            <a:r>
              <a:rPr lang="en-US" b="1" dirty="0"/>
              <a:t>approve or deny applications </a:t>
            </a:r>
            <a:r>
              <a:rPr lang="en-US" dirty="0"/>
              <a:t>for loans based on an evaluation of the borrower’s past credit history and expected ability to pay in the future. </a:t>
            </a:r>
            <a:r>
              <a:rPr lang="en-US" b="1" dirty="0"/>
              <a:t>Higher-risk borrowers are charged higher interest rates; lower-risk borrowers are charged lower interest rates</a:t>
            </a:r>
            <a:r>
              <a:rPr lang="en-US" dirty="0"/>
              <a:t>.</a:t>
            </a:r>
          </a:p>
          <a:p>
            <a:pPr marL="0" indent="0">
              <a:buNone/>
            </a:pPr>
            <a:endParaRPr lang="en-US" dirty="0"/>
          </a:p>
        </p:txBody>
      </p:sp>
    </p:spTree>
    <p:extLst>
      <p:ext uri="{BB962C8B-B14F-4D97-AF65-F5344CB8AC3E}">
        <p14:creationId xmlns:p14="http://schemas.microsoft.com/office/powerpoint/2010/main" val="274098315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2992-8D70-4D90-8788-C4B0B5AC8C0C}"/>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5386F80-E5EA-431A-8A04-4A159FBDEB80}"/>
              </a:ext>
            </a:extLst>
          </p:cNvPr>
          <p:cNvSpPr>
            <a:spLocks noGrp="1"/>
          </p:cNvSpPr>
          <p:nvPr>
            <p:ph idx="1"/>
          </p:nvPr>
        </p:nvSpPr>
        <p:spPr/>
        <p:txBody>
          <a:bodyPr/>
          <a:lstStyle/>
          <a:p>
            <a:pPr marL="0" indent="0">
              <a:buNone/>
            </a:pPr>
            <a:r>
              <a:rPr lang="en-US" sz="3600" b="1" dirty="0">
                <a:ea typeface="Calibri" panose="020F0502020204030204" pitchFamily="34" charset="0"/>
              </a:rPr>
              <a:t>Types of Loans</a:t>
            </a:r>
          </a:p>
          <a:p>
            <a:pPr lvl="1">
              <a:buFont typeface="Arial" panose="020B0604020202020204" pitchFamily="34" charset="0"/>
              <a:buChar char="•"/>
            </a:pPr>
            <a:r>
              <a:rPr lang="en-US" dirty="0">
                <a:ea typeface="Calibri" panose="020F0502020204030204" pitchFamily="34" charset="0"/>
              </a:rPr>
              <a:t>Secured/unsecured</a:t>
            </a:r>
          </a:p>
          <a:p>
            <a:pPr lvl="1">
              <a:buFont typeface="Arial" panose="020B0604020202020204" pitchFamily="34" charset="0"/>
              <a:buChar char="•"/>
            </a:pPr>
            <a:r>
              <a:rPr lang="en-US" dirty="0">
                <a:ea typeface="Calibri" panose="020F0502020204030204" pitchFamily="34" charset="0"/>
              </a:rPr>
              <a:t>Revolving</a:t>
            </a:r>
          </a:p>
          <a:p>
            <a:pPr lvl="1">
              <a:buFont typeface="Arial" panose="020B0604020202020204" pitchFamily="34" charset="0"/>
              <a:buChar char="•"/>
            </a:pPr>
            <a:r>
              <a:rPr lang="en-US" dirty="0">
                <a:ea typeface="Calibri" panose="020F0502020204030204" pitchFamily="34" charset="0"/>
              </a:rPr>
              <a:t>Lines of credit</a:t>
            </a:r>
          </a:p>
          <a:p>
            <a:pPr lvl="1">
              <a:buFont typeface="Arial" panose="020B0604020202020204" pitchFamily="34" charset="0"/>
              <a:buChar char="•"/>
            </a:pPr>
            <a:r>
              <a:rPr lang="en-US" dirty="0">
                <a:ea typeface="Calibri" panose="020F0502020204030204" pitchFamily="34" charset="0"/>
              </a:rPr>
              <a:t>Mortgage and related</a:t>
            </a:r>
          </a:p>
          <a:p>
            <a:pPr>
              <a:buFont typeface="Arial" panose="020B0604020202020204" pitchFamily="34" charset="0"/>
              <a:buChar char="•"/>
            </a:pPr>
            <a:endParaRPr lang="en-US" sz="3600" dirty="0">
              <a:latin typeface="Open Sans" panose="020B0606030504020204" pitchFamily="34" charset="0"/>
              <a:ea typeface="Calibri" panose="020F0502020204030204" pitchFamily="34" charset="0"/>
            </a:endParaRPr>
          </a:p>
          <a:p>
            <a:pPr>
              <a:buFont typeface="Arial" panose="020B0604020202020204" pitchFamily="34" charset="0"/>
              <a:buChar char="•"/>
            </a:pPr>
            <a:endParaRPr lang="en-US" dirty="0">
              <a:effectLst/>
              <a:latin typeface="Open Sans" panose="020B0606030504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326908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A3E0-857E-48B9-8872-63E5EC1ED786}"/>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3527E32-DA89-433B-B001-8F54E77847A8}"/>
              </a:ext>
            </a:extLst>
          </p:cNvPr>
          <p:cNvSpPr>
            <a:spLocks noGrp="1"/>
          </p:cNvSpPr>
          <p:nvPr>
            <p:ph idx="1"/>
          </p:nvPr>
        </p:nvSpPr>
        <p:spPr/>
        <p:txBody>
          <a:bodyPr/>
          <a:lstStyle/>
          <a:p>
            <a:pPr marL="0" indent="0">
              <a:buNone/>
            </a:pPr>
            <a:r>
              <a:rPr lang="en-US" sz="3600" b="1" dirty="0"/>
              <a:t>Costs of Credit</a:t>
            </a:r>
          </a:p>
          <a:p>
            <a:pPr>
              <a:buFont typeface="Arial" panose="020B0604020202020204" pitchFamily="34" charset="0"/>
              <a:buChar char="•"/>
            </a:pPr>
            <a:r>
              <a:rPr lang="en-US" dirty="0"/>
              <a:t>APR</a:t>
            </a:r>
          </a:p>
          <a:p>
            <a:pPr>
              <a:buFont typeface="Arial" panose="020B0604020202020204" pitchFamily="34" charset="0"/>
              <a:buChar char="•"/>
            </a:pPr>
            <a:r>
              <a:rPr lang="en-US" dirty="0"/>
              <a:t>Teaser rates</a:t>
            </a:r>
          </a:p>
          <a:p>
            <a:pPr>
              <a:buFont typeface="Arial" panose="020B0604020202020204" pitchFamily="34" charset="0"/>
              <a:buChar char="•"/>
            </a:pPr>
            <a:r>
              <a:rPr lang="en-US" dirty="0"/>
              <a:t>Penalty rate</a:t>
            </a:r>
          </a:p>
          <a:p>
            <a:pPr>
              <a:buFont typeface="Arial" panose="020B0604020202020204" pitchFamily="34" charset="0"/>
              <a:buChar char="•"/>
            </a:pPr>
            <a:r>
              <a:rPr lang="en-US" dirty="0"/>
              <a:t>Fees</a:t>
            </a:r>
          </a:p>
          <a:p>
            <a:pPr marL="0" indent="0">
              <a:buNone/>
            </a:pPr>
            <a:endParaRPr lang="en-US" dirty="0"/>
          </a:p>
        </p:txBody>
      </p:sp>
    </p:spTree>
    <p:extLst>
      <p:ext uri="{BB962C8B-B14F-4D97-AF65-F5344CB8AC3E}">
        <p14:creationId xmlns:p14="http://schemas.microsoft.com/office/powerpoint/2010/main" val="179840232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F01A-9518-4B5A-9DAB-4AB9E55798E8}"/>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32A52D5E-BA1C-453B-B7BD-885BA3F760DB}"/>
              </a:ext>
            </a:extLst>
          </p:cNvPr>
          <p:cNvSpPr>
            <a:spLocks noGrp="1"/>
          </p:cNvSpPr>
          <p:nvPr>
            <p:ph idx="1"/>
          </p:nvPr>
        </p:nvSpPr>
        <p:spPr/>
        <p:txBody>
          <a:bodyPr/>
          <a:lstStyle/>
          <a:p>
            <a:pPr marL="0" indent="0">
              <a:buNone/>
            </a:pPr>
            <a:r>
              <a:rPr lang="en-US" sz="3600" b="1" dirty="0"/>
              <a:t>Components of Loans</a:t>
            </a:r>
          </a:p>
          <a:p>
            <a:pPr>
              <a:buFont typeface="Arial" panose="020B0604020202020204" pitchFamily="34" charset="0"/>
              <a:buChar char="•"/>
            </a:pPr>
            <a:r>
              <a:rPr lang="en-US" dirty="0"/>
              <a:t>Down payments</a:t>
            </a:r>
          </a:p>
          <a:p>
            <a:pPr>
              <a:buFont typeface="Arial" panose="020B0604020202020204" pitchFamily="34" charset="0"/>
              <a:buChar char="•"/>
            </a:pPr>
            <a:r>
              <a:rPr lang="en-US" dirty="0"/>
              <a:t>Origination fees</a:t>
            </a:r>
          </a:p>
          <a:p>
            <a:pPr>
              <a:buFont typeface="Arial" panose="020B0604020202020204" pitchFamily="34" charset="0"/>
              <a:buChar char="•"/>
            </a:pPr>
            <a:r>
              <a:rPr lang="en-US" dirty="0"/>
              <a:t>Co-signing</a:t>
            </a:r>
          </a:p>
          <a:p>
            <a:pPr>
              <a:buFont typeface="Arial" panose="020B0604020202020204" pitchFamily="34" charset="0"/>
              <a:buChar char="•"/>
            </a:pPr>
            <a:r>
              <a:rPr lang="en-US" dirty="0"/>
              <a:t>Points</a:t>
            </a:r>
          </a:p>
          <a:p>
            <a:pPr marL="457200" lvl="1" indent="0">
              <a:buNone/>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31495365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1678</TotalTime>
  <Words>617</Words>
  <Application>Microsoft Office PowerPoint</Application>
  <PresentationFormat>Widescreen</PresentationFormat>
  <Paragraphs>78</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Arial,Sans-Serif</vt:lpstr>
      <vt:lpstr>Calibri</vt:lpstr>
      <vt:lpstr>Calibri Light</vt:lpstr>
      <vt:lpstr>Open Sans</vt:lpstr>
      <vt:lpstr>Office Theme</vt:lpstr>
      <vt:lpstr>  National Personal Finance Challenge Webinar Series Standard 4: Using Credit Presented by Dr. Julie Heath and Susan McNamara julia.heath@uc.edu; mcnamarasa@vcu.edu </vt:lpstr>
      <vt:lpstr>Professional Development Certificate</vt:lpstr>
      <vt:lpstr>Agenda</vt:lpstr>
      <vt:lpstr>Objectives</vt:lpstr>
      <vt:lpstr>Standard 4: Using Credit</vt:lpstr>
      <vt:lpstr>Standard 4: Using Credit</vt:lpstr>
      <vt:lpstr>Important Concepts</vt:lpstr>
      <vt:lpstr>Important Concepts</vt:lpstr>
      <vt:lpstr>Important Concepts</vt:lpstr>
      <vt:lpstr>Important Concepts</vt:lpstr>
      <vt:lpstr>Important Concepts</vt:lpstr>
      <vt:lpstr>References</vt:lpstr>
      <vt:lpstr>EconEdLink Membership</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104</cp:revision>
  <dcterms:created xsi:type="dcterms:W3CDTF">2012-09-11T15:07:18Z</dcterms:created>
  <dcterms:modified xsi:type="dcterms:W3CDTF">2020-12-23T16:42:14Z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