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7" r:id="rId6"/>
    <p:sldId id="258" r:id="rId7"/>
    <p:sldId id="262" r:id="rId8"/>
    <p:sldId id="268" r:id="rId9"/>
    <p:sldId id="272" r:id="rId10"/>
    <p:sldId id="269" r:id="rId11"/>
    <p:sldId id="270" r:id="rId12"/>
    <p:sldId id="271" r:id="rId13"/>
    <p:sldId id="260" r:id="rId14"/>
    <p:sldId id="261" r:id="rId15"/>
    <p:sldId id="266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7A9900"/>
    <a:srgbClr val="005CB8"/>
    <a:srgbClr val="8BAF00"/>
    <a:srgbClr val="C7C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37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21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C3E68-5BCB-42E0-A042-43A294D578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1375" y="276999"/>
            <a:ext cx="2419350" cy="724398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2EAA3B6-5D9C-4B56-BFF4-7EED045DCF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047" y="345449"/>
            <a:ext cx="1498753" cy="724398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77440"/>
            <a:ext cx="109728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0698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2055039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heath@u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cnamarasa@vcu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/national-standards-for-financial-literacy/#sthash.11CbykLO.dpb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1"/>
            <a:ext cx="7772400" cy="424493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latin typeface="Calibri"/>
                <a:ea typeface="ＭＳ Ｐゴシック"/>
                <a:cs typeface="Calibri"/>
              </a:rPr>
              <a:t>National Personal Finance Challenge Webinar Series</a:t>
            </a:r>
            <a:b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Standard 2: Buying Goods and Services</a:t>
            </a:r>
            <a:br>
              <a:rPr lang="en-US" sz="44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Dr. Julie Heath and Susan McNamara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  <a:hlinkClick r:id="rId3"/>
              </a:rPr>
              <a:t>julia.heath@uc.edu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; 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  <a:hlinkClick r:id="rId4"/>
              </a:rPr>
              <a:t>mcnamarasa@vcu.edu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 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References</a:t>
            </a:r>
            <a:endParaRPr lang="en-US" sz="550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15103"/>
            <a:ext cx="8229600" cy="4352133"/>
          </a:xfrm>
        </p:spPr>
        <p:txBody>
          <a:bodyPr/>
          <a:lstStyle/>
          <a:p>
            <a:r>
              <a:rPr lang="en-US" dirty="0"/>
              <a:t>National Standards for Financial Literacy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https://www.councilforeconed.org/resource/national-standards-for-financial-literacy/#sthash.11CbykLO.dpbs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2006539" y="2114895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3025667" y="5134679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2" y="2335948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ea typeface="ＭＳ Ｐゴシック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2112956" y="2359260"/>
            <a:ext cx="8175171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you receive your certificate, please submit it to your administrator for approval. Professional Development standards can differ from state to state</a:t>
            </a:r>
            <a:endParaRPr 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Agenda</a:t>
            </a:r>
            <a:endParaRPr lang="en-US" sz="550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2377441"/>
            <a:ext cx="8229600" cy="4175760"/>
          </a:xfrm>
        </p:spPr>
        <p:txBody>
          <a:bodyPr/>
          <a:lstStyle/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Overview of Standard 2: Buying Goods and Services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Demonstration of Lessons</a:t>
            </a:r>
          </a:p>
          <a:p>
            <a:pPr lvl="1"/>
            <a:r>
              <a:rPr lang="en-US" sz="2500" dirty="0">
                <a:latin typeface="Calibri Light"/>
                <a:ea typeface="ＭＳ Ｐゴシック"/>
                <a:cs typeface="Calibri Light"/>
              </a:rPr>
              <a:t>Lesson 1: Income and Choices </a:t>
            </a:r>
          </a:p>
          <a:p>
            <a:pPr lvl="1"/>
            <a:r>
              <a:rPr lang="en-US" sz="2500" dirty="0">
                <a:latin typeface="Calibri Light"/>
                <a:ea typeface="ＭＳ Ｐゴシック"/>
                <a:cs typeface="Calibri Light"/>
              </a:rPr>
              <a:t>Lesson 2: Budgeting for Income and Expenses 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Tie-in to National Personal Finance Challenge Case Study Competition 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2377441"/>
            <a:ext cx="8229600" cy="4175760"/>
          </a:xfrm>
        </p:spPr>
        <p:txBody>
          <a:bodyPr>
            <a:noAutofit/>
          </a:bodyPr>
          <a:lstStyle/>
          <a:p>
            <a:pPr marL="0" indent="0" defTabSz="905255">
              <a:buNone/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Teachers will</a:t>
            </a:r>
          </a:p>
          <a:p>
            <a:pPr defTabSz="905255">
              <a:buFont typeface="Arial" panose="020B0604020202020204" pitchFamily="34" charset="0"/>
              <a:buChar char="•"/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Understand the scope and depth of Standard 2: Buying Goods and Services, including specific concepts;</a:t>
            </a:r>
          </a:p>
          <a:p>
            <a:pPr defTabSz="905255">
              <a:buFont typeface="Arial" panose="020B0604020202020204" pitchFamily="34" charset="0"/>
              <a:buChar char="•"/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Be able to demonstrate Standard 2: Buying Goods and Services to their students using the two lessons presented;</a:t>
            </a:r>
          </a:p>
          <a:p>
            <a:pPr defTabSz="905255">
              <a:buFont typeface="Arial" panose="020B0604020202020204" pitchFamily="34" charset="0"/>
              <a:buChar char="•"/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Synthesize Standard 2: Buying Goods and Services and the lessons to create actionable plans for classroom engagement.</a:t>
            </a:r>
          </a:p>
          <a:p>
            <a:pPr defTabSz="905255">
              <a:buFont typeface="Arial" panose="020B0604020202020204" pitchFamily="34" charset="0"/>
              <a:buChar char="•"/>
              <a:defRPr sz="3168"/>
            </a:pPr>
            <a:endParaRPr lang="en-US" sz="2500" dirty="0"/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669C-7687-471A-8B42-A0B355C5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Standard 2: Buying Goods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1D52-ED67-4464-AC28-4273D50DC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People cannot buy or make all the goods and services they want; as a result, people choose to buy some goods and services and not buy others. People can improve their economic well-being by making informed spending decisions, which entails collecting information, planning, and budgeting.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737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669C-7687-471A-8B42-A0B355C5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Standard 2: Buying Goods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1D52-ED67-4464-AC28-4273D50DC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People </a:t>
            </a:r>
            <a:r>
              <a:rPr lang="en-US" b="1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cannot buy</a:t>
            </a: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or make all the </a:t>
            </a:r>
            <a:r>
              <a:rPr lang="en-US" b="1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goods and services </a:t>
            </a: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they want; as a result, people choose to buy some goods and services and not buy others. People can improve their economic well-being by making </a:t>
            </a:r>
            <a:r>
              <a:rPr lang="en-US" b="1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informed spending decisions</a:t>
            </a: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, which entails collecting </a:t>
            </a:r>
            <a:r>
              <a:rPr lang="en-US" b="1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information, planning, and budgeting</a:t>
            </a:r>
            <a:r>
              <a:rPr lang="en-US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13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52992-8D70-4D90-8788-C4B0B5AC8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86F80-E5EA-431A-8A04-4A159FBDE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a typeface="Calibri" panose="020F0502020204030204" pitchFamily="34" charset="0"/>
              </a:rPr>
              <a:t>Scarcity, making choices, satisfying wants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Opportunity 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Decision-making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Benefits/costs</a:t>
            </a:r>
          </a:p>
          <a:p>
            <a:pPr marL="457200" lvl="1" indent="0">
              <a:buNone/>
            </a:pPr>
            <a:endParaRPr lang="en-US" sz="3600" dirty="0"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8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A3E0-857E-48B9-8872-63E5EC1E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7E32-DA89-433B-B001-8F54E7784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Budgeting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SMART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 horizons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Categories of expenses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0232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0F01A-9518-4B5A-9DAB-4AB9E557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52D5E-BA1C-453B-B7BD-885BA3F7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Consumer Protections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Federal/state organizations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Scams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536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9cd82c5b-74c9-4827-94f1-5bf219ae6b20"/>
    <ds:schemaRef ds:uri="bfa4db11-c700-41fb-b639-f7e6b4e680b5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531</Words>
  <Application>Microsoft Office PowerPoint</Application>
  <PresentationFormat>Widescreen</PresentationFormat>
  <Paragraphs>68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Arial,Sans-Serif</vt:lpstr>
      <vt:lpstr>Calibri</vt:lpstr>
      <vt:lpstr>Calibri Light</vt:lpstr>
      <vt:lpstr>Open Sans</vt:lpstr>
      <vt:lpstr>Office Theme</vt:lpstr>
      <vt:lpstr>  National Personal Finance Challenge Webinar Series Standard 2: Buying Goods and Services Presented by Dr. Julie Heath and Susan McNamara julia.heath@uc.edu; mcnamarasa@vcu.edu </vt:lpstr>
      <vt:lpstr>Professional Development Certificate</vt:lpstr>
      <vt:lpstr>Agenda</vt:lpstr>
      <vt:lpstr>Objectives</vt:lpstr>
      <vt:lpstr>Standard 2: Buying Goods and Services</vt:lpstr>
      <vt:lpstr>Standard 2: Buying Goods and Services</vt:lpstr>
      <vt:lpstr>Important Concepts</vt:lpstr>
      <vt:lpstr>Important Concepts</vt:lpstr>
      <vt:lpstr>Important Concepts</vt:lpstr>
      <vt:lpstr>References</vt:lpstr>
      <vt:lpstr>EconEdLink Membership</vt:lpstr>
      <vt:lpstr>CEE Affiliates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Heath, Julia (heathja)</cp:lastModifiedBy>
  <cp:revision>96</cp:revision>
  <dcterms:created xsi:type="dcterms:W3CDTF">2012-09-11T15:07:18Z</dcterms:created>
  <dcterms:modified xsi:type="dcterms:W3CDTF">2020-12-23T15:24:36Z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