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67" r:id="rId6"/>
    <p:sldId id="258" r:id="rId7"/>
    <p:sldId id="262" r:id="rId8"/>
    <p:sldId id="268" r:id="rId9"/>
    <p:sldId id="274" r:id="rId10"/>
    <p:sldId id="269" r:id="rId11"/>
    <p:sldId id="270" r:id="rId12"/>
    <p:sldId id="271" r:id="rId13"/>
    <p:sldId id="272" r:id="rId14"/>
    <p:sldId id="273" r:id="rId15"/>
    <p:sldId id="260" r:id="rId16"/>
    <p:sldId id="261" r:id="rId17"/>
    <p:sldId id="266" r:id="rId1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7A9900"/>
    <a:srgbClr val="005CB8"/>
    <a:srgbClr val="8BAF00"/>
    <a:srgbClr val="C7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12/23/2020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379333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3495815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4090137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3843440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12</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13</a:t>
            </a:fld>
            <a:endParaRPr lang="en-US"/>
          </a:p>
        </p:txBody>
      </p:sp>
    </p:spTree>
    <p:extLst>
      <p:ext uri="{BB962C8B-B14F-4D97-AF65-F5344CB8AC3E}">
        <p14:creationId xmlns:p14="http://schemas.microsoft.com/office/powerpoint/2010/main" val="3779805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14</a:t>
            </a:fld>
            <a:endParaRPr lang="en-US"/>
          </a:p>
        </p:txBody>
      </p:sp>
    </p:spTree>
    <p:extLst>
      <p:ext uri="{BB962C8B-B14F-4D97-AF65-F5344CB8AC3E}">
        <p14:creationId xmlns:p14="http://schemas.microsoft.com/office/powerpoint/2010/main" val="357378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a:lstStyle/>
          <a:p>
            <a:r>
              <a:rPr lang="en-US"/>
              <a:t>Click to edit Master title style</a:t>
            </a:r>
          </a:p>
        </p:txBody>
      </p:sp>
      <p:sp>
        <p:nvSpPr>
          <p:cNvPr id="3" name="Content Placeholder 2"/>
          <p:cNvSpPr>
            <a:spLocks noGrp="1"/>
          </p:cNvSpPr>
          <p:nvPr>
            <p:ph idx="1"/>
          </p:nvPr>
        </p:nvSpPr>
        <p:spPr>
          <a:xfrm>
            <a:off x="609600" y="2377440"/>
            <a:ext cx="109728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06984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304800" y="205503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a:extLst>
              <a:ext uri="{FF2B5EF4-FFF2-40B4-BE49-F238E27FC236}">
                <a16:creationId xmlns:a16="http://schemas.microsoft.com/office/drawing/2014/main" id="{7C2A5413-F7DB-4903-B25A-C026C3BD3D3C}"/>
              </a:ext>
            </a:extLst>
          </p:cNvPr>
          <p:cNvPicPr>
            <a:picLocks noChangeAspect="1"/>
          </p:cNvPicPr>
          <p:nvPr userDrawn="1"/>
        </p:nvPicPr>
        <p:blipFill>
          <a:blip r:embed="rId14"/>
          <a:stretch>
            <a:fillRect/>
          </a:stretch>
        </p:blipFill>
        <p:spPr>
          <a:xfrm>
            <a:off x="9491375" y="276999"/>
            <a:ext cx="2419350" cy="724398"/>
          </a:xfrm>
          <a:prstGeom prst="rect">
            <a:avLst/>
          </a:prstGeom>
        </p:spPr>
      </p:pic>
      <p:pic>
        <p:nvPicPr>
          <p:cNvPr id="5" name="Picture 4" descr="Graphical user interface&#10;&#10;Description automatically generated with medium confidence">
            <a:extLst>
              <a:ext uri="{FF2B5EF4-FFF2-40B4-BE49-F238E27FC236}">
                <a16:creationId xmlns:a16="http://schemas.microsoft.com/office/drawing/2014/main" id="{CAD3991A-380C-46CC-A161-4075DA7A461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902047" y="345449"/>
            <a:ext cx="1498753" cy="72439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heath@u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cnamarasa@vcu.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uncilforeconed.org/resource/national-standards-for-financial-literacy/#sthash.11CbykLO.dpb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www.econedlink.org/professional-develop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1"/>
            <a:ext cx="7772400" cy="424493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br>
              <a:rPr lang="en-US" sz="6000" dirty="0"/>
            </a:br>
            <a:br>
              <a:rPr lang="en-US" sz="6000" dirty="0"/>
            </a:br>
            <a:r>
              <a:rPr lang="en-US" sz="6000" dirty="0">
                <a:latin typeface="Calibri"/>
                <a:ea typeface="ＭＳ Ｐゴシック"/>
                <a:cs typeface="Calibri"/>
              </a:rPr>
              <a:t>National Personal Finance Challenge Webinar Series</a:t>
            </a:r>
            <a:br>
              <a:rPr lang="en-US" sz="6000"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Standard 1: Earning an Income</a:t>
            </a:r>
            <a:br>
              <a:rPr lang="en-US" sz="4400" dirty="0"/>
            </a:br>
            <a:r>
              <a:rPr lang="en-US" sz="2200" i="1" dirty="0">
                <a:solidFill>
                  <a:schemeClr val="tx1"/>
                </a:solidFill>
                <a:latin typeface="Calibri"/>
                <a:ea typeface="ＭＳ Ｐゴシック"/>
                <a:cs typeface="Calibri"/>
              </a:rPr>
              <a:t>Presented by</a:t>
            </a: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Dr. Julie Heath and Susan McNamara</a:t>
            </a:r>
            <a:br>
              <a:rPr lang="en-US" sz="1600" dirty="0"/>
            </a:br>
            <a:r>
              <a:rPr lang="en-US" sz="2200" dirty="0">
                <a:solidFill>
                  <a:schemeClr val="tx1"/>
                </a:solidFill>
                <a:latin typeface="Calibri"/>
                <a:ea typeface="ＭＳ Ｐゴシック"/>
                <a:cs typeface="Calibri"/>
              </a:rPr>
              <a:t>Date</a:t>
            </a:r>
            <a:br>
              <a:rPr lang="en-US" sz="1600"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hlinkClick r:id="rId3"/>
              </a:rPr>
              <a:t>julia.heath@uc.edu</a:t>
            </a:r>
            <a:r>
              <a:rPr lang="en-US" sz="2200" dirty="0">
                <a:solidFill>
                  <a:schemeClr val="tx1"/>
                </a:solidFill>
                <a:latin typeface="Calibri"/>
                <a:ea typeface="ＭＳ Ｐゴシック"/>
                <a:cs typeface="Calibri"/>
              </a:rPr>
              <a:t>; </a:t>
            </a:r>
            <a:r>
              <a:rPr lang="en-US" sz="2200" dirty="0">
                <a:solidFill>
                  <a:schemeClr val="tx1"/>
                </a:solidFill>
                <a:latin typeface="Calibri"/>
                <a:ea typeface="ＭＳ Ｐゴシック"/>
                <a:cs typeface="Calibri"/>
                <a:hlinkClick r:id="rId4"/>
              </a:rPr>
              <a:t>mcnamarasa@vcu.edu</a:t>
            </a:r>
            <a:r>
              <a:rPr lang="en-US" sz="2200" dirty="0">
                <a:solidFill>
                  <a:schemeClr val="tx1"/>
                </a:solidFill>
                <a:latin typeface="Calibri"/>
                <a:ea typeface="ＭＳ Ｐゴシック"/>
                <a:cs typeface="Calibri"/>
              </a:rPr>
              <a:t> </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17B64-C4E8-49C7-8563-7540A988B09C}"/>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E1F01912-70A4-40E9-80B5-3B96F2E6C5BD}"/>
              </a:ext>
            </a:extLst>
          </p:cNvPr>
          <p:cNvSpPr>
            <a:spLocks noGrp="1"/>
          </p:cNvSpPr>
          <p:nvPr>
            <p:ph idx="1"/>
          </p:nvPr>
        </p:nvSpPr>
        <p:spPr/>
        <p:txBody>
          <a:bodyPr/>
          <a:lstStyle/>
          <a:p>
            <a:pPr marL="0" indent="0">
              <a:buNone/>
            </a:pPr>
            <a:r>
              <a:rPr lang="en-US" sz="3600" b="1" dirty="0"/>
              <a:t>Market Determination of Wage Rates</a:t>
            </a:r>
          </a:p>
          <a:p>
            <a:pPr>
              <a:buFont typeface="Arial" panose="020B0604020202020204" pitchFamily="34" charset="0"/>
              <a:buChar char="•"/>
            </a:pPr>
            <a:r>
              <a:rPr lang="en-US" dirty="0"/>
              <a:t>Demand and supply/equilibrium determination</a:t>
            </a:r>
          </a:p>
          <a:p>
            <a:pPr>
              <a:buFont typeface="Arial" panose="020B0604020202020204" pitchFamily="34" charset="0"/>
              <a:buChar char="•"/>
            </a:pPr>
            <a:r>
              <a:rPr lang="en-US" dirty="0"/>
              <a:t>Changes in D/S leading to changes in wages</a:t>
            </a:r>
          </a:p>
        </p:txBody>
      </p:sp>
    </p:spTree>
    <p:extLst>
      <p:ext uri="{BB962C8B-B14F-4D97-AF65-F5344CB8AC3E}">
        <p14:creationId xmlns:p14="http://schemas.microsoft.com/office/powerpoint/2010/main" val="398528310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4499A-8536-45AC-A4B7-5457641F8787}"/>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D8202137-8130-4332-A931-C9B868E1390E}"/>
              </a:ext>
            </a:extLst>
          </p:cNvPr>
          <p:cNvSpPr>
            <a:spLocks noGrp="1"/>
          </p:cNvSpPr>
          <p:nvPr>
            <p:ph idx="1"/>
          </p:nvPr>
        </p:nvSpPr>
        <p:spPr>
          <a:xfrm>
            <a:off x="1981200" y="1617152"/>
            <a:ext cx="8542962" cy="4773374"/>
          </a:xfrm>
        </p:spPr>
        <p:txBody>
          <a:bodyPr/>
          <a:lstStyle/>
          <a:p>
            <a:pPr marL="0" indent="0">
              <a:buNone/>
            </a:pPr>
            <a:r>
              <a:rPr lang="en-US" sz="3600" b="1" dirty="0"/>
              <a:t>Taxes</a:t>
            </a:r>
          </a:p>
          <a:p>
            <a:pPr>
              <a:buFont typeface="Arial" panose="020B0604020202020204" pitchFamily="34" charset="0"/>
              <a:buChar char="•"/>
            </a:pPr>
            <a:r>
              <a:rPr lang="en-US" dirty="0"/>
              <a:t>Types</a:t>
            </a:r>
          </a:p>
          <a:p>
            <a:pPr lvl="1">
              <a:buFont typeface="Arial" panose="020B0604020202020204" pitchFamily="34" charset="0"/>
              <a:buChar char="•"/>
            </a:pPr>
            <a:r>
              <a:rPr lang="en-US" dirty="0"/>
              <a:t>Income, payroll (SS), sales, excise, federal, state, local</a:t>
            </a:r>
          </a:p>
          <a:p>
            <a:pPr>
              <a:buFont typeface="Arial" panose="020B0604020202020204" pitchFamily="34" charset="0"/>
              <a:buChar char="•"/>
            </a:pPr>
            <a:r>
              <a:rPr lang="en-US" dirty="0"/>
              <a:t>Tax Forms</a:t>
            </a:r>
          </a:p>
          <a:p>
            <a:pPr lvl="1">
              <a:buFont typeface="Arial" panose="020B0604020202020204" pitchFamily="34" charset="0"/>
              <a:buChar char="•"/>
            </a:pPr>
            <a:r>
              <a:rPr lang="en-US" dirty="0"/>
              <a:t>Common IRS forms</a:t>
            </a:r>
          </a:p>
          <a:p>
            <a:pPr>
              <a:buFont typeface="Arial" panose="020B0604020202020204" pitchFamily="34" charset="0"/>
              <a:buChar char="•"/>
            </a:pPr>
            <a:r>
              <a:rPr lang="en-US" dirty="0"/>
              <a:t>Uses—public goods provision</a:t>
            </a: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312820546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References</a:t>
            </a:r>
            <a:endParaRPr lang="en-US" sz="550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a:xfrm>
            <a:off x="1981200" y="1915103"/>
            <a:ext cx="8229600" cy="4352133"/>
          </a:xfrm>
        </p:spPr>
        <p:txBody>
          <a:bodyPr/>
          <a:lstStyle/>
          <a:p>
            <a:r>
              <a:rPr lang="en-US" dirty="0"/>
              <a:t>National Standards for Financial Literacy</a:t>
            </a:r>
          </a:p>
          <a:p>
            <a:pPr marL="0" indent="0">
              <a:buNone/>
            </a:pPr>
            <a:r>
              <a:rPr lang="en-US" dirty="0">
                <a:hlinkClick r:id="rId3"/>
              </a:rPr>
              <a:t>https://www.councilforeconed.org/resource/national-standards-for-financial-literacy/#sthash.11CbykLO.dpbs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762421"/>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a:spcAft>
                <a:spcPts val="0"/>
              </a:spcAft>
              <a:defRPr/>
            </a:pPr>
            <a:r>
              <a:rPr lang="en-US" sz="4000" dirty="0">
                <a:latin typeface="Calibri"/>
                <a:ea typeface="ＭＳ Ｐゴシック"/>
                <a:cs typeface="Calibri"/>
              </a:rPr>
              <a:t>EconEdLink Membership</a:t>
            </a:r>
            <a:endParaRPr lang="en-US" dirty="0"/>
          </a:p>
        </p:txBody>
      </p:sp>
      <p:sp>
        <p:nvSpPr>
          <p:cNvPr id="3" name="TextBox 2">
            <a:extLst>
              <a:ext uri="{FF2B5EF4-FFF2-40B4-BE49-F238E27FC236}">
                <a16:creationId xmlns:a16="http://schemas.microsoft.com/office/drawing/2014/main" id="{D213714B-F9E8-8C44-9AF8-383F3F244D95}"/>
              </a:ext>
            </a:extLst>
          </p:cNvPr>
          <p:cNvSpPr txBox="1"/>
          <p:nvPr/>
        </p:nvSpPr>
        <p:spPr>
          <a:xfrm>
            <a:off x="2006539" y="2114895"/>
            <a:ext cx="8175171" cy="4247317"/>
          </a:xfrm>
          <a:prstGeom prst="rect">
            <a:avLst/>
          </a:prstGeom>
          <a:noFill/>
        </p:spPr>
        <p:txBody>
          <a:bodyPr wrap="square" rtlCol="0" anchor="t">
            <a:spAutoFit/>
          </a:bodyPr>
          <a:lstStyle/>
          <a:p>
            <a:r>
              <a:rPr lang="en-US" dirty="0">
                <a:latin typeface="Arial"/>
                <a:ea typeface="ＭＳ Ｐゴシック"/>
                <a:cs typeface="Arial"/>
              </a:rPr>
              <a:t>You can now access CEE’s professional development webinars directly on EconEdLink.org! To receive these new professional development benefits, </a:t>
            </a:r>
            <a:r>
              <a:rPr lang="en-US" b="1" dirty="0">
                <a:latin typeface="Arial"/>
                <a:ea typeface="ＭＳ Ｐゴシック"/>
                <a:cs typeface="Arial"/>
              </a:rPr>
              <a:t>become an EconEdLink </a:t>
            </a:r>
            <a:r>
              <a:rPr lang="en-US" b="1" dirty="0">
                <a:latin typeface="Arial"/>
                <a:ea typeface="ＭＳ Ｐゴシック"/>
                <a:cs typeface="Arial"/>
                <a:hlinkClick r:id="rId3"/>
              </a:rPr>
              <a:t>member</a:t>
            </a:r>
            <a:r>
              <a:rPr lang="en-US" dirty="0">
                <a:latin typeface="Arial"/>
                <a:ea typeface="ＭＳ Ｐゴシック"/>
                <a:cs typeface="Arial"/>
              </a:rPr>
              <a:t>. As a member, you will now be able to: </a:t>
            </a:r>
            <a:endParaRPr lang="en-US" dirty="0"/>
          </a:p>
          <a:p>
            <a:endParaRPr lang="en-US" dirty="0"/>
          </a:p>
          <a:p>
            <a:pPr marL="285750" indent="-285750">
              <a:buFont typeface="Arial"/>
              <a:buChar char="•"/>
            </a:pPr>
            <a:r>
              <a:rPr lang="en-US" dirty="0">
                <a:latin typeface="Arial"/>
                <a:ea typeface="ＭＳ Ｐゴシック"/>
                <a:cs typeface="Arial"/>
              </a:rPr>
              <a:t>Automatically receive a professional development certificate via e-mail within 24 hours after viewing any webinar for a minimum of 45 minutes</a:t>
            </a:r>
            <a:endParaRPr lang="en-US" dirty="0"/>
          </a:p>
          <a:p>
            <a:pPr marL="285750" indent="-285750">
              <a:buFont typeface="Arial"/>
              <a:buChar char="•"/>
            </a:pPr>
            <a:r>
              <a:rPr lang="en-US" dirty="0">
                <a:latin typeface="Arial"/>
                <a:ea typeface="ＭＳ Ｐゴシック"/>
                <a:cs typeface="Arial"/>
              </a:rPr>
              <a:t>Register for upcoming webinars with a simple one-click process </a:t>
            </a:r>
            <a:endParaRPr lang="en-US" dirty="0"/>
          </a:p>
          <a:p>
            <a:pPr marL="285750" indent="-285750">
              <a:buFont typeface="Arial"/>
              <a:buChar char="•"/>
            </a:pPr>
            <a:r>
              <a:rPr lang="en-US" dirty="0">
                <a:latin typeface="Arial"/>
                <a:ea typeface="ＭＳ Ｐゴシック"/>
                <a:cs typeface="Arial"/>
              </a:rPr>
              <a:t>Easily download presentations, lesson plan materials and activities for each webinar </a:t>
            </a:r>
            <a:endParaRPr lang="en-US" dirty="0"/>
          </a:p>
          <a:p>
            <a:pPr marL="285750" indent="-285750">
              <a:buFont typeface="Arial"/>
              <a:buChar char="•"/>
            </a:pPr>
            <a:r>
              <a:rPr lang="en-US" dirty="0">
                <a:latin typeface="Arial"/>
                <a:ea typeface="ＭＳ Ｐゴシック"/>
                <a:cs typeface="Arial"/>
              </a:rPr>
              <a:t>Search and view all webinars at your convenience </a:t>
            </a:r>
            <a:endParaRPr lang="en-US" dirty="0"/>
          </a:p>
          <a:p>
            <a:pPr marL="285750" indent="-285750">
              <a:buFont typeface="Arial"/>
              <a:buChar char="•"/>
            </a:pPr>
            <a:r>
              <a:rPr lang="en-US" dirty="0">
                <a:latin typeface="Arial"/>
                <a:ea typeface="ＭＳ Ｐゴシック"/>
                <a:cs typeface="Arial"/>
              </a:rPr>
              <a:t>Save webinars to your EconEdLink dashboard for easy access to the event</a:t>
            </a:r>
            <a:endParaRPr lang="en-US" dirty="0"/>
          </a:p>
          <a:p>
            <a:endParaRPr lang="en-US" dirty="0">
              <a:latin typeface="Arial"/>
              <a:ea typeface="ＭＳ Ｐゴシック"/>
              <a:cs typeface="Arial"/>
            </a:endParaRPr>
          </a:p>
          <a:p>
            <a:pPr algn="ctr"/>
            <a:r>
              <a:rPr lang="en-US" dirty="0">
                <a:latin typeface="Arial"/>
                <a:ea typeface="ＭＳ Ｐゴシック"/>
                <a:cs typeface="Arial"/>
              </a:rPr>
              <a:t>You may access our new </a:t>
            </a:r>
            <a:r>
              <a:rPr lang="en-US" b="1" dirty="0">
                <a:latin typeface="Arial"/>
                <a:ea typeface="ＭＳ Ｐゴシック"/>
                <a:cs typeface="Arial"/>
              </a:rPr>
              <a:t>Professional Development</a:t>
            </a:r>
            <a:r>
              <a:rPr lang="en-US" dirty="0">
                <a:latin typeface="Arial"/>
                <a:ea typeface="ＭＳ Ｐゴシック"/>
                <a:cs typeface="Arial"/>
              </a:rPr>
              <a:t> page </a:t>
            </a:r>
            <a:r>
              <a:rPr lang="en-US" dirty="0">
                <a:latin typeface="Arial"/>
                <a:ea typeface="ＭＳ Ｐゴシック"/>
                <a:cs typeface="Arial"/>
                <a:hlinkClick r:id="rId4"/>
              </a:rPr>
              <a:t>here</a:t>
            </a:r>
            <a:endParaRPr lang="en-US" dirty="0">
              <a:latin typeface="Arial"/>
              <a:ea typeface="ＭＳ Ｐゴシック"/>
              <a:cs typeface="Arial"/>
            </a:endParaRPr>
          </a:p>
          <a:p>
            <a:endParaRPr lang="en-US" dirty="0">
              <a:latin typeface="Arial"/>
              <a:ea typeface="ＭＳ Ｐゴシック"/>
              <a:cs typeface="Arial"/>
            </a:endParaRPr>
          </a:p>
        </p:txBody>
      </p:sp>
    </p:spTree>
    <p:extLst>
      <p:ext uri="{BB962C8B-B14F-4D97-AF65-F5344CB8AC3E}">
        <p14:creationId xmlns:p14="http://schemas.microsoft.com/office/powerpoint/2010/main" val="269602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3025667" y="5134679"/>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3048002" y="2335948"/>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551" y="1061966"/>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a:latin typeface="Calibri"/>
                <a:ea typeface="ＭＳ Ｐゴシック"/>
                <a:cs typeface="Calibri"/>
              </a:rPr>
              <a:t>Professional Development Certificate</a:t>
            </a:r>
            <a:endParaRPr lang="en-US" sz="4000">
              <a:effectLst>
                <a:glow>
                  <a:srgbClr val="4F81BD">
                    <a:alpha val="0"/>
                  </a:srgbClr>
                </a:glow>
                <a:outerShdw blurRad="50800" dist="50800" dir="5400000" algn="ctr" rotWithShape="0">
                  <a:srgbClr val="000000">
                    <a:alpha val="0"/>
                  </a:srgbClr>
                </a:outerShdw>
                <a:reflection stA="0" endPos="65000" dist="50800" dir="5400000" sy="-100000" algn="bl" rotWithShape="0"/>
              </a:effectLst>
              <a:ea typeface="ＭＳ Ｐゴシック"/>
            </a:endParaRPr>
          </a:p>
        </p:txBody>
      </p:sp>
      <p:sp>
        <p:nvSpPr>
          <p:cNvPr id="3" name="TextBox 2">
            <a:extLst>
              <a:ext uri="{FF2B5EF4-FFF2-40B4-BE49-F238E27FC236}">
                <a16:creationId xmlns:a16="http://schemas.microsoft.com/office/drawing/2014/main" id="{D213714B-F9E8-8C44-9AF8-383F3F244D95}"/>
              </a:ext>
            </a:extLst>
          </p:cNvPr>
          <p:cNvSpPr txBox="1"/>
          <p:nvPr/>
        </p:nvSpPr>
        <p:spPr>
          <a:xfrm>
            <a:off x="2112956" y="2359260"/>
            <a:ext cx="8175171" cy="3693319"/>
          </a:xfrm>
          <a:prstGeom prst="rect">
            <a:avLst/>
          </a:prstGeom>
          <a:noFill/>
        </p:spPr>
        <p:txBody>
          <a:bodyPr wrap="square" rtlCol="0" anchor="t">
            <a:spAutoFit/>
          </a:bodyPr>
          <a:lstStyle/>
          <a:p>
            <a:r>
              <a:rPr lang="en-US" dirty="0">
                <a:latin typeface="Arial"/>
                <a:ea typeface="ＭＳ Ｐゴシック"/>
              </a:rPr>
              <a:t>To earn your professional development certificate for this webinar, you must:</a:t>
            </a:r>
          </a:p>
          <a:p>
            <a:endParaRPr lang="en-US" dirty="0">
              <a:latin typeface="Arial"/>
              <a:ea typeface="ＭＳ Ｐゴシック"/>
            </a:endParaRPr>
          </a:p>
          <a:p>
            <a:pPr marL="285750" indent="-285750">
              <a:buFont typeface="Arial"/>
              <a:buChar char="•"/>
            </a:pPr>
            <a:r>
              <a:rPr lang="en-US" dirty="0">
                <a:latin typeface="Arial"/>
                <a:ea typeface="ＭＳ Ｐゴシック"/>
              </a:rPr>
              <a:t>Watch a minimum of 45-minutes and you will automatically receive a professional development </a:t>
            </a:r>
            <a:r>
              <a:rPr lang="en-US" b="1" dirty="0">
                <a:solidFill>
                  <a:srgbClr val="7A9900"/>
                </a:solidFill>
                <a:latin typeface="Arial"/>
                <a:ea typeface="ＭＳ Ｐゴシック"/>
              </a:rPr>
              <a:t>certificate </a:t>
            </a:r>
            <a:r>
              <a:rPr lang="en-US" dirty="0">
                <a:latin typeface="Arial"/>
                <a:ea typeface="ＭＳ Ｐゴシック"/>
              </a:rPr>
              <a:t>via e-mail within 24 hours.</a:t>
            </a:r>
          </a:p>
          <a:p>
            <a:endParaRPr lang="en-US" dirty="0">
              <a:latin typeface="Arial"/>
              <a:ea typeface="ＭＳ Ｐゴシック"/>
            </a:endParaRPr>
          </a:p>
          <a:p>
            <a:pPr marL="285750" indent="-285750">
              <a:buFont typeface="Arial"/>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Once you receive your certificate, please submit it to your administrator for approval. Professional Development standards can differ from state to state</a:t>
            </a:r>
            <a:endParaRPr lang="en-US" dirty="0">
              <a:latin typeface="Arial" panose="020B0604020202020204" pitchFamily="34" charset="0"/>
              <a:ea typeface="ＭＳ Ｐゴシック"/>
              <a:cs typeface="Arial" panose="020B0604020202020204" pitchFamily="34" charset="0"/>
            </a:endParaRPr>
          </a:p>
          <a:p>
            <a:endParaRPr lang="en-US" dirty="0">
              <a:latin typeface="Arial" panose="020B0604020202020204" pitchFamily="34" charset="0"/>
              <a:ea typeface="ＭＳ Ｐゴシック"/>
              <a:cs typeface="Arial" panose="020B0604020202020204" pitchFamily="34" charset="0"/>
            </a:endParaRPr>
          </a:p>
          <a:p>
            <a:r>
              <a:rPr lang="en-US" dirty="0">
                <a:latin typeface="Arial"/>
                <a:ea typeface="ＭＳ Ｐゴシック"/>
                <a:cs typeface="Arial"/>
              </a:rPr>
              <a:t>Accessing resources: </a:t>
            </a:r>
            <a:endParaRPr lang="en-US" dirty="0"/>
          </a:p>
          <a:p>
            <a:endParaRPr lang="en-US" dirty="0">
              <a:cs typeface="Arial"/>
            </a:endParaRPr>
          </a:p>
          <a:p>
            <a:pPr marL="285750" indent="-285750">
              <a:buFont typeface="Arial,Sans-Serif"/>
              <a:buChar char="•"/>
            </a:pPr>
            <a:r>
              <a:rPr lang="en-US" dirty="0">
                <a:latin typeface="Arial"/>
                <a:ea typeface="ＭＳ Ｐゴシック"/>
                <a:cs typeface="Arial"/>
              </a:rPr>
              <a:t>You can now easily download presentations, lesson plan materials, and activities for each webinar from </a:t>
            </a:r>
            <a:r>
              <a:rPr lang="en-US" sz="1600" b="1" i="1" dirty="0">
                <a:solidFill>
                  <a:srgbClr val="005CB8"/>
                </a:solidFill>
                <a:latin typeface="Arial"/>
                <a:ea typeface="ＭＳ Ｐゴシック"/>
                <a:cs typeface="Arial"/>
                <a:hlinkClick r:id="rId3"/>
              </a:rPr>
              <a:t>EconEdLink.org/professional-development/</a:t>
            </a:r>
            <a:endParaRPr lang="en-US" sz="1600" b="1" i="1" dirty="0">
              <a:solidFill>
                <a:srgbClr val="005CB8"/>
              </a:solidFill>
              <a:latin typeface="Arial"/>
              <a:ea typeface="ＭＳ Ｐゴシック"/>
              <a:cs typeface="Arial"/>
            </a:endParaRPr>
          </a:p>
          <a:p>
            <a:endParaRPr lang="en-US" b="1" i="1" dirty="0">
              <a:solidFill>
                <a:srgbClr val="005CB8"/>
              </a:solidFill>
              <a:latin typeface="Arial"/>
              <a:ea typeface="ＭＳ Ｐゴシック"/>
              <a:cs typeface="Arial"/>
            </a:endParaRPr>
          </a:p>
        </p:txBody>
      </p:sp>
    </p:spTree>
    <p:extLst>
      <p:ext uri="{BB962C8B-B14F-4D97-AF65-F5344CB8AC3E}">
        <p14:creationId xmlns:p14="http://schemas.microsoft.com/office/powerpoint/2010/main" val="34890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Agenda</a:t>
            </a:r>
            <a:endParaRPr lang="en-US" sz="5500">
              <a:ln w="11430"/>
              <a:effectLst>
                <a:outerShdw blurRad="80000" dist="40000" dir="5040000" algn="tl">
                  <a:srgbClr val="000000">
                    <a:alpha val="0"/>
                  </a:srgbClr>
                </a:outerShdw>
              </a:effectLst>
              <a:ea typeface="+mj-ea"/>
            </a:endParaRPr>
          </a:p>
        </p:txBody>
      </p:sp>
      <p:sp>
        <p:nvSpPr>
          <p:cNvPr id="15363" name="Content Placeholder 2"/>
          <p:cNvSpPr>
            <a:spLocks noGrp="1"/>
          </p:cNvSpPr>
          <p:nvPr>
            <p:ph idx="4294967295"/>
          </p:nvPr>
        </p:nvSpPr>
        <p:spPr>
          <a:xfrm>
            <a:off x="1981200" y="2377441"/>
            <a:ext cx="8229600" cy="4175760"/>
          </a:xfrm>
        </p:spPr>
        <p:txBody>
          <a:bodyPr/>
          <a:lstStyle/>
          <a:p>
            <a:r>
              <a:rPr lang="en-US" sz="2500" dirty="0">
                <a:latin typeface="Calibri Light"/>
                <a:ea typeface="ＭＳ Ｐゴシック"/>
                <a:cs typeface="Calibri Light"/>
              </a:rPr>
              <a:t>Overview of Standard 1: Earning an Income</a:t>
            </a:r>
          </a:p>
          <a:p>
            <a:r>
              <a:rPr lang="en-US" sz="2500" dirty="0">
                <a:latin typeface="Calibri Light"/>
                <a:ea typeface="ＭＳ Ｐゴシック"/>
                <a:cs typeface="Calibri Light"/>
              </a:rPr>
              <a:t>Demonstration of Lessons</a:t>
            </a:r>
          </a:p>
          <a:p>
            <a:pPr lvl="1"/>
            <a:r>
              <a:rPr lang="en-US" sz="2500" dirty="0">
                <a:latin typeface="Calibri Light"/>
                <a:ea typeface="ＭＳ Ｐゴシック"/>
                <a:cs typeface="Calibri Light"/>
              </a:rPr>
              <a:t>Lesson 1: Time Value of Money </a:t>
            </a:r>
          </a:p>
          <a:p>
            <a:pPr lvl="1"/>
            <a:r>
              <a:rPr lang="en-US" sz="2500" dirty="0">
                <a:latin typeface="Calibri Light"/>
                <a:ea typeface="ＭＳ Ｐゴシック"/>
                <a:cs typeface="Calibri Light"/>
              </a:rPr>
              <a:t>Lesson 2: Uncle Sam Takes a Bite  + Tax Math </a:t>
            </a:r>
          </a:p>
          <a:p>
            <a:r>
              <a:rPr lang="en-US" sz="2500" dirty="0">
                <a:latin typeface="Calibri Light"/>
                <a:ea typeface="ＭＳ Ｐゴシック"/>
                <a:cs typeface="Calibri Light"/>
              </a:rPr>
              <a:t>Tie-in to National Personal Finance Challenge Case Study Competition </a:t>
            </a:r>
            <a:endParaRPr lang="en-US" sz="25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Objectives</a:t>
            </a:r>
            <a:endParaRPr lang="en-US" sz="550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1981200" y="2377441"/>
            <a:ext cx="8229600" cy="4175760"/>
          </a:xfrm>
        </p:spPr>
        <p:txBody>
          <a:bodyPr>
            <a:noAutofit/>
          </a:bodyPr>
          <a:lstStyle/>
          <a:p>
            <a:pPr marL="0" indent="0" defTabSz="905255">
              <a:buNone/>
              <a:defRPr sz="3168"/>
            </a:pPr>
            <a:r>
              <a:rPr lang="en-US" sz="2500" dirty="0">
                <a:latin typeface="Calibri"/>
                <a:ea typeface="ＭＳ Ｐゴシック"/>
                <a:cs typeface="Calibri"/>
              </a:rPr>
              <a:t>Teachers will</a:t>
            </a:r>
          </a:p>
          <a:p>
            <a:pPr defTabSz="905255">
              <a:buFont typeface="Arial" panose="020B0604020202020204" pitchFamily="34" charset="0"/>
              <a:buChar char="•"/>
              <a:defRPr sz="3168"/>
            </a:pPr>
            <a:r>
              <a:rPr lang="en-US" sz="2500" dirty="0">
                <a:latin typeface="Calibri"/>
                <a:ea typeface="ＭＳ Ｐゴシック"/>
                <a:cs typeface="Calibri"/>
              </a:rPr>
              <a:t>Understand the scope and depth of Standard 1: Earning an Income, including specific concepts;</a:t>
            </a:r>
          </a:p>
          <a:p>
            <a:pPr defTabSz="905255">
              <a:buFont typeface="Arial" panose="020B0604020202020204" pitchFamily="34" charset="0"/>
              <a:buChar char="•"/>
              <a:defRPr sz="3168"/>
            </a:pPr>
            <a:r>
              <a:rPr lang="en-US" sz="2500" dirty="0">
                <a:latin typeface="Calibri"/>
                <a:ea typeface="ＭＳ Ｐゴシック"/>
                <a:cs typeface="Calibri"/>
              </a:rPr>
              <a:t>Be able to demonstrate Standard 1: Earning an Income to their students using the two lessons presented;</a:t>
            </a:r>
          </a:p>
          <a:p>
            <a:pPr defTabSz="905255">
              <a:buFont typeface="Arial" panose="020B0604020202020204" pitchFamily="34" charset="0"/>
              <a:buChar char="•"/>
              <a:defRPr sz="3168"/>
            </a:pPr>
            <a:r>
              <a:rPr lang="en-US" sz="2500" dirty="0">
                <a:latin typeface="Calibri"/>
                <a:ea typeface="ＭＳ Ｐゴシック"/>
                <a:cs typeface="Calibri"/>
              </a:rPr>
              <a:t>Synthesize Standard 1: Earning an Income and the lessons to create actionable plans for classroom engagement.</a:t>
            </a:r>
          </a:p>
          <a:p>
            <a:pPr defTabSz="905255">
              <a:buFont typeface="Arial" panose="020B0604020202020204" pitchFamily="34" charset="0"/>
              <a:buChar char="•"/>
              <a:defRPr sz="3168"/>
            </a:pPr>
            <a:endParaRPr lang="en-US" sz="2500" dirty="0"/>
          </a:p>
          <a:p>
            <a:pPr marL="0" indent="0" defTabSz="905255">
              <a:buNone/>
              <a:defRPr sz="3168"/>
            </a:pPr>
            <a:endParaRPr lang="en-US" sz="2750" dirty="0"/>
          </a:p>
        </p:txBody>
      </p:sp>
    </p:spTree>
    <p:extLst>
      <p:ext uri="{BB962C8B-B14F-4D97-AF65-F5344CB8AC3E}">
        <p14:creationId xmlns:p14="http://schemas.microsoft.com/office/powerpoint/2010/main" val="100049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p:txBody>
          <a:bodyPr/>
          <a:lstStyle/>
          <a:p>
            <a:r>
              <a:rPr lang="en-US" sz="4800" dirty="0"/>
              <a:t>Standard 1: Earning an Income</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p:txBody>
          <a:bodyPr/>
          <a:lstStyle/>
          <a:p>
            <a:pPr marL="0" indent="0">
              <a:buNone/>
            </a:pPr>
            <a:r>
              <a:rPr lang="en-US" sz="2400" dirty="0">
                <a:latin typeface="Open Sans" panose="020B0606030504020204" pitchFamily="34" charset="0"/>
                <a:ea typeface="Calibri" panose="020F0502020204030204" pitchFamily="34" charset="0"/>
              </a:rPr>
              <a:t>Income for most people is determined by the market value of their labor, paid as wages and salaries. People can increase their income and job opportunities by choosing to acquire more education, work experience, and job skills. The decision to undertake an activity that increases income or job opportunities is affected by the expected benefits and costs of such an activity. Income also is obtained from other sources such as interest, rents, capital gains, dividends, and profits.</a:t>
            </a:r>
          </a:p>
          <a:p>
            <a:pPr marL="0" indent="0">
              <a:buNone/>
            </a:pPr>
            <a:endParaRPr lang="en-US" dirty="0"/>
          </a:p>
        </p:txBody>
      </p:sp>
    </p:spTree>
    <p:extLst>
      <p:ext uri="{BB962C8B-B14F-4D97-AF65-F5344CB8AC3E}">
        <p14:creationId xmlns:p14="http://schemas.microsoft.com/office/powerpoint/2010/main" val="282780737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p:txBody>
          <a:bodyPr/>
          <a:lstStyle/>
          <a:p>
            <a:r>
              <a:rPr lang="en-US" sz="4800" dirty="0"/>
              <a:t>Standard 1: Earning an Income</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p:txBody>
          <a:bodyPr/>
          <a:lstStyle/>
          <a:p>
            <a:pPr marL="0" indent="0">
              <a:buNone/>
            </a:pPr>
            <a:r>
              <a:rPr lang="en-US" sz="2400" dirty="0">
                <a:latin typeface="Open Sans" panose="020B0606030504020204" pitchFamily="34" charset="0"/>
                <a:ea typeface="Calibri" panose="020F0502020204030204" pitchFamily="34" charset="0"/>
              </a:rPr>
              <a:t>Income for most people is determined by the </a:t>
            </a:r>
            <a:r>
              <a:rPr lang="en-US" sz="2400" b="1" dirty="0">
                <a:latin typeface="Open Sans" panose="020B0606030504020204" pitchFamily="34" charset="0"/>
                <a:ea typeface="Calibri" panose="020F0502020204030204" pitchFamily="34" charset="0"/>
              </a:rPr>
              <a:t>market value of their labor</a:t>
            </a:r>
            <a:r>
              <a:rPr lang="en-US" sz="2400" dirty="0">
                <a:latin typeface="Open Sans" panose="020B0606030504020204" pitchFamily="34" charset="0"/>
                <a:ea typeface="Calibri" panose="020F0502020204030204" pitchFamily="34" charset="0"/>
              </a:rPr>
              <a:t>, paid as wages and salaries. People can increase their income and job opportunities by choosing to </a:t>
            </a:r>
            <a:r>
              <a:rPr lang="en-US" sz="2400" b="1" dirty="0">
                <a:latin typeface="Open Sans" panose="020B0606030504020204" pitchFamily="34" charset="0"/>
                <a:ea typeface="Calibri" panose="020F0502020204030204" pitchFamily="34" charset="0"/>
              </a:rPr>
              <a:t>acquire more education, work experience, and job skills</a:t>
            </a:r>
            <a:r>
              <a:rPr lang="en-US" sz="2400" dirty="0">
                <a:latin typeface="Open Sans" panose="020B0606030504020204" pitchFamily="34" charset="0"/>
                <a:ea typeface="Calibri" panose="020F0502020204030204" pitchFamily="34" charset="0"/>
              </a:rPr>
              <a:t>. The decision to undertake an activity that increases income or job opportunities is affected by the expected </a:t>
            </a:r>
            <a:r>
              <a:rPr lang="en-US" sz="2400" b="1" dirty="0">
                <a:latin typeface="Open Sans" panose="020B0606030504020204" pitchFamily="34" charset="0"/>
                <a:ea typeface="Calibri" panose="020F0502020204030204" pitchFamily="34" charset="0"/>
              </a:rPr>
              <a:t>benefits and costs </a:t>
            </a:r>
            <a:r>
              <a:rPr lang="en-US" sz="2400" dirty="0">
                <a:latin typeface="Open Sans" panose="020B0606030504020204" pitchFamily="34" charset="0"/>
                <a:ea typeface="Calibri" panose="020F0502020204030204" pitchFamily="34" charset="0"/>
              </a:rPr>
              <a:t>of such an activity. Income also is obtained from other sources such as </a:t>
            </a:r>
            <a:r>
              <a:rPr lang="en-US" sz="2400" b="1" dirty="0">
                <a:latin typeface="Open Sans" panose="020B0606030504020204" pitchFamily="34" charset="0"/>
                <a:ea typeface="Calibri" panose="020F0502020204030204" pitchFamily="34" charset="0"/>
              </a:rPr>
              <a:t>interest, rents, capital gains, dividends, and profits.</a:t>
            </a:r>
          </a:p>
          <a:p>
            <a:pPr marL="0" indent="0">
              <a:buNone/>
            </a:pPr>
            <a:endParaRPr lang="en-US" dirty="0"/>
          </a:p>
        </p:txBody>
      </p:sp>
    </p:spTree>
    <p:extLst>
      <p:ext uri="{BB962C8B-B14F-4D97-AF65-F5344CB8AC3E}">
        <p14:creationId xmlns:p14="http://schemas.microsoft.com/office/powerpoint/2010/main" val="229395238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52992-8D70-4D90-8788-C4B0B5AC8C0C}"/>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45386F80-E5EA-431A-8A04-4A159FBDEB80}"/>
              </a:ext>
            </a:extLst>
          </p:cNvPr>
          <p:cNvSpPr>
            <a:spLocks noGrp="1"/>
          </p:cNvSpPr>
          <p:nvPr>
            <p:ph idx="1"/>
          </p:nvPr>
        </p:nvSpPr>
        <p:spPr/>
        <p:txBody>
          <a:bodyPr/>
          <a:lstStyle/>
          <a:p>
            <a:pPr marL="0" indent="0">
              <a:buNone/>
            </a:pPr>
            <a:r>
              <a:rPr lang="en-US" sz="3600" b="1" dirty="0">
                <a:ea typeface="Calibri" panose="020F0502020204030204" pitchFamily="34" charset="0"/>
              </a:rPr>
              <a:t>Investing in Human Capital</a:t>
            </a:r>
          </a:p>
          <a:p>
            <a:pPr>
              <a:buFont typeface="Arial" panose="020B0604020202020204" pitchFamily="34" charset="0"/>
              <a:buChar char="•"/>
            </a:pPr>
            <a:r>
              <a:rPr lang="en-US" dirty="0">
                <a:ea typeface="Calibri" panose="020F0502020204030204" pitchFamily="34" charset="0"/>
              </a:rPr>
              <a:t>Education and trade-offs</a:t>
            </a:r>
            <a:endParaRPr lang="en-US" dirty="0">
              <a:effectLst/>
              <a:ea typeface="Calibri" panose="020F0502020204030204" pitchFamily="34" charset="0"/>
            </a:endParaRPr>
          </a:p>
          <a:p>
            <a:pPr>
              <a:buFont typeface="Arial" panose="020B0604020202020204" pitchFamily="34" charset="0"/>
              <a:buChar char="•"/>
            </a:pPr>
            <a:r>
              <a:rPr lang="en-US" dirty="0">
                <a:ea typeface="Calibri" panose="020F0502020204030204" pitchFamily="34" charset="0"/>
              </a:rPr>
              <a:t>Skills acquisition</a:t>
            </a:r>
          </a:p>
          <a:p>
            <a:pPr>
              <a:buFont typeface="Arial" panose="020B0604020202020204" pitchFamily="34" charset="0"/>
              <a:buChar char="•"/>
            </a:pPr>
            <a:r>
              <a:rPr lang="en-US" dirty="0">
                <a:effectLst/>
                <a:ea typeface="Calibri" panose="020F0502020204030204" pitchFamily="34" charset="0"/>
              </a:rPr>
              <a:t>Opportunity costs</a:t>
            </a:r>
          </a:p>
          <a:p>
            <a:pPr>
              <a:buFont typeface="Arial" panose="020B0604020202020204" pitchFamily="34" charset="0"/>
              <a:buChar char="•"/>
            </a:pPr>
            <a:endParaRPr lang="en-US" dirty="0">
              <a:effectLst/>
              <a:latin typeface="Open Sans" panose="020B0606030504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326908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A3E0-857E-48B9-8872-63E5EC1ED786}"/>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43527E32-DA89-433B-B001-8F54E77847A8}"/>
              </a:ext>
            </a:extLst>
          </p:cNvPr>
          <p:cNvSpPr>
            <a:spLocks noGrp="1"/>
          </p:cNvSpPr>
          <p:nvPr>
            <p:ph idx="1"/>
          </p:nvPr>
        </p:nvSpPr>
        <p:spPr/>
        <p:txBody>
          <a:bodyPr/>
          <a:lstStyle/>
          <a:p>
            <a:pPr marL="0" indent="0">
              <a:buNone/>
            </a:pPr>
            <a:r>
              <a:rPr lang="en-US" sz="3600" b="1" dirty="0"/>
              <a:t>Time Value of Money</a:t>
            </a:r>
          </a:p>
          <a:p>
            <a:pPr>
              <a:buFont typeface="Arial" panose="020B0604020202020204" pitchFamily="34" charset="0"/>
              <a:buChar char="•"/>
            </a:pPr>
            <a:r>
              <a:rPr lang="en-US" dirty="0"/>
              <a:t>Present/Future values</a:t>
            </a:r>
          </a:p>
          <a:p>
            <a:pPr>
              <a:buFont typeface="Arial" panose="020B0604020202020204" pitchFamily="34" charset="0"/>
              <a:buChar char="•"/>
            </a:pPr>
            <a:r>
              <a:rPr lang="en-US" dirty="0"/>
              <a:t>Meaning</a:t>
            </a:r>
          </a:p>
          <a:p>
            <a:pPr>
              <a:buFont typeface="Arial" panose="020B0604020202020204" pitchFamily="34" charset="0"/>
              <a:buChar char="•"/>
            </a:pPr>
            <a:r>
              <a:rPr lang="en-US" dirty="0"/>
              <a:t>Applications</a:t>
            </a:r>
          </a:p>
          <a:p>
            <a:pPr>
              <a:buFont typeface="Arial" panose="020B0604020202020204" pitchFamily="34" charset="0"/>
              <a:buChar char="•"/>
            </a:pPr>
            <a:r>
              <a:rPr lang="en-US" dirty="0"/>
              <a:t>Inflation/interest rates and effect on value</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79840232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0F01A-9518-4B5A-9DAB-4AB9E55798E8}"/>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32A52D5E-BA1C-453B-B7BD-885BA3F760DB}"/>
              </a:ext>
            </a:extLst>
          </p:cNvPr>
          <p:cNvSpPr>
            <a:spLocks noGrp="1"/>
          </p:cNvSpPr>
          <p:nvPr>
            <p:ph idx="1"/>
          </p:nvPr>
        </p:nvSpPr>
        <p:spPr/>
        <p:txBody>
          <a:bodyPr/>
          <a:lstStyle/>
          <a:p>
            <a:pPr marL="0" indent="0">
              <a:buNone/>
            </a:pPr>
            <a:r>
              <a:rPr lang="en-US" sz="3600" b="1" dirty="0"/>
              <a:t>Job Characteristics</a:t>
            </a:r>
          </a:p>
          <a:p>
            <a:pPr>
              <a:buFont typeface="Arial" panose="020B0604020202020204" pitchFamily="34" charset="0"/>
              <a:buChar char="•"/>
            </a:pPr>
            <a:r>
              <a:rPr lang="en-US" dirty="0"/>
              <a:t>Benefit packages (examples)</a:t>
            </a:r>
          </a:p>
          <a:p>
            <a:pPr lvl="1">
              <a:buFont typeface="Arial" panose="020B0604020202020204" pitchFamily="34" charset="0"/>
              <a:buChar char="•"/>
            </a:pPr>
            <a:r>
              <a:rPr lang="en-US" dirty="0"/>
              <a:t>HSA vs FSA</a:t>
            </a:r>
          </a:p>
          <a:p>
            <a:pPr lvl="1">
              <a:buFont typeface="Arial" panose="020B0604020202020204" pitchFamily="34" charset="0"/>
              <a:buChar char="•"/>
            </a:pPr>
            <a:r>
              <a:rPr lang="en-US" dirty="0"/>
              <a:t>IRA vs. Roth vs 401(k)</a:t>
            </a:r>
          </a:p>
          <a:p>
            <a:pPr marL="457200" lvl="1" indent="0">
              <a:buNone/>
            </a:pPr>
            <a:endParaRPr lang="en-US" dirty="0"/>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314953651"/>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Props1.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7F8332A4-542C-494D-8506-1C720B46413C}">
  <ds:schemaRefs>
    <ds:schemaRef ds:uri="http://schemas.microsoft.com/office/infopath/2007/PartnerControls"/>
    <ds:schemaRef ds:uri="http://purl.org/dc/terms/"/>
    <ds:schemaRef ds:uri="http://schemas.microsoft.com/office/2006/documentManagement/types"/>
    <ds:schemaRef ds:uri="http://purl.org/dc/elements/1.1/"/>
    <ds:schemaRef ds:uri="9cd82c5b-74c9-4827-94f1-5bf219ae6b20"/>
    <ds:schemaRef ds:uri="bfa4db11-c700-41fb-b639-f7e6b4e680b5"/>
    <ds:schemaRef ds:uri="http://schemas.openxmlformats.org/package/2006/metadata/core-properties"/>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1439</TotalTime>
  <Words>675</Words>
  <Application>Microsoft Office PowerPoint</Application>
  <PresentationFormat>Widescreen</PresentationFormat>
  <Paragraphs>79</Paragraphs>
  <Slides>14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Arial,Sans-Serif</vt:lpstr>
      <vt:lpstr>Calibri</vt:lpstr>
      <vt:lpstr>Calibri Light</vt:lpstr>
      <vt:lpstr>Open Sans</vt:lpstr>
      <vt:lpstr>Office Theme</vt:lpstr>
      <vt:lpstr>  National Personal Finance Challenge Webinar Series Standard 1: Earning an Income Presented by Dr. Julie Heath and Susan McNamara Date julia.heath@uc.edu; mcnamarasa@vcu.edu </vt:lpstr>
      <vt:lpstr>Professional Development Certificate</vt:lpstr>
      <vt:lpstr>Agenda</vt:lpstr>
      <vt:lpstr>Objectives</vt:lpstr>
      <vt:lpstr>Standard 1: Earning an Income</vt:lpstr>
      <vt:lpstr>Standard 1: Earning an Income</vt:lpstr>
      <vt:lpstr>Important Concepts</vt:lpstr>
      <vt:lpstr>Important Concepts</vt:lpstr>
      <vt:lpstr>Important Concepts</vt:lpstr>
      <vt:lpstr>Important Concepts</vt:lpstr>
      <vt:lpstr>Important Concepts</vt:lpstr>
      <vt:lpstr>References</vt:lpstr>
      <vt:lpstr>EconEdLink Membership</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Heath, Julia (heathja)</cp:lastModifiedBy>
  <cp:revision>97</cp:revision>
  <dcterms:created xsi:type="dcterms:W3CDTF">2012-09-11T15:07:18Z</dcterms:created>
  <dcterms:modified xsi:type="dcterms:W3CDTF">2020-12-23T14:58:54Z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