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3"/>
  </p:notesMasterIdLst>
  <p:sldIdLst>
    <p:sldId id="256" r:id="rId5"/>
    <p:sldId id="268" r:id="rId6"/>
    <p:sldId id="273" r:id="rId7"/>
    <p:sldId id="274" r:id="rId8"/>
    <p:sldId id="269" r:id="rId9"/>
    <p:sldId id="270" r:id="rId10"/>
    <p:sldId id="271" r:id="rId11"/>
    <p:sldId id="272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60" r:id="rId21"/>
    <p:sldId id="266" r:id="rId22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080"/>
    <a:srgbClr val="7A9900"/>
    <a:srgbClr val="005CB8"/>
    <a:srgbClr val="8BAF00"/>
    <a:srgbClr val="C7C6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7AA5DFF-1E16-7F4C-8980-AB1611AD8891}" type="datetime1">
              <a:rPr lang="en-US"/>
              <a:pPr>
                <a:defRPr/>
              </a:pPr>
              <a:t>12/31/2020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483F68B-FDA9-C243-94A1-26FE62BE82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7724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ＭＳ Ｐゴシック" pitchFamily="-108" charset="-128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83F68B-FDA9-C243-94A1-26FE62BE8226}" type="slidenum">
              <a:rPr lang="en-US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3675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83F68B-FDA9-C243-94A1-26FE62BE822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1377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83F68B-FDA9-C243-94A1-26FE62BE822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2803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83F68B-FDA9-C243-94A1-26FE62BE8226}" type="slidenum">
              <a:rPr lang="en-US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8929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83F68B-FDA9-C243-94A1-26FE62BE8226}" type="slidenum">
              <a:rPr lang="en-US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7835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 sz="6600" b="1" i="0">
                <a:solidFill>
                  <a:srgbClr val="005CB8"/>
                </a:solidFill>
                <a:effectLst>
                  <a:outerShdw blurRad="50800" dist="50800" dir="5400000" algn="ctr" rotWithShape="0">
                    <a:srgbClr val="000000">
                      <a:alpha val="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14400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377440"/>
            <a:ext cx="10972800" cy="3779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106984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threePt" dir="t"/>
            </a:scene3d>
            <a:sp3d>
              <a:bevelT w="0"/>
            </a:sp3d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04800" y="2055039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FD2B87-D95D-4BB3-8ECE-F7413BD32D46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9491375" y="276999"/>
            <a:ext cx="2419350" cy="724398"/>
          </a:xfrm>
          <a:prstGeom prst="rect">
            <a:avLst/>
          </a:prstGeom>
        </p:spPr>
      </p:pic>
      <p:pic>
        <p:nvPicPr>
          <p:cNvPr id="5" name="Picture 4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BDD0B7DF-E2BE-401D-B508-D4EA792C1BE4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047" y="345449"/>
            <a:ext cx="1498753" cy="72439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/>
  <p:txStyles>
    <p:titleStyle>
      <a:lvl1pPr algn="ctr" rtl="0" fontAlgn="base">
        <a:lnSpc>
          <a:spcPts val="5700"/>
        </a:lnSpc>
        <a:spcBef>
          <a:spcPct val="0"/>
        </a:spcBef>
        <a:spcAft>
          <a:spcPct val="0"/>
        </a:spcAft>
        <a:defRPr sz="6600" b="1" i="0" kern="1200">
          <a:solidFill>
            <a:srgbClr val="005CB8"/>
          </a:solidFill>
          <a:effectLst>
            <a:glow>
              <a:schemeClr val="accent1">
                <a:alpha val="0"/>
              </a:schemeClr>
            </a:glow>
            <a:outerShdw blurRad="50800" dist="50800" dir="5400000" algn="ctr" rotWithShape="0">
              <a:srgbClr val="000000">
                <a:alpha val="0"/>
              </a:srgbClr>
            </a:outerShdw>
            <a:reflection stA="0" endPos="65000" dist="50800" dir="5400000" sy="-100000" algn="bl" rotWithShape="0"/>
          </a:effectLst>
          <a:latin typeface="Calibri" panose="020F0502020204030204" pitchFamily="34" charset="0"/>
          <a:ea typeface="ＭＳ Ｐゴシック" pitchFamily="-108" charset="-128"/>
          <a:cs typeface="Calibri" panose="020F0502020204030204" pitchFamily="34" charset="0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9pPr>
    </p:titleStyle>
    <p:bodyStyle>
      <a:lvl1pPr marL="342900" indent="-342900" algn="l" rtl="0" fontAlgn="base">
        <a:spcBef>
          <a:spcPts val="0"/>
        </a:spcBef>
        <a:spcAft>
          <a:spcPts val="1800"/>
        </a:spcAft>
        <a:buFont typeface="Arial" pitchFamily="-108" charset="0"/>
        <a:buChar char="•"/>
        <a:defRPr sz="2800" b="0" i="0" kern="1200">
          <a:solidFill>
            <a:schemeClr val="tx1"/>
          </a:solidFill>
          <a:latin typeface="Calibri Light" panose="020F0302020204030204" pitchFamily="34" charset="0"/>
          <a:ea typeface="ＭＳ Ｐゴシック" pitchFamily="-108" charset="-128"/>
          <a:cs typeface="Calibri Light" panose="020F0302020204030204" pitchFamily="34" charset="0"/>
        </a:defRPr>
      </a:lvl1pPr>
      <a:lvl2pPr marL="742950" indent="-285750" algn="l" rtl="0" fontAlgn="base">
        <a:spcBef>
          <a:spcPts val="0"/>
        </a:spcBef>
        <a:spcAft>
          <a:spcPts val="1800"/>
        </a:spcAft>
        <a:buFont typeface="Arial" pitchFamily="-108" charset="0"/>
        <a:buChar char="–"/>
        <a:defRPr sz="2800" b="0" i="0" kern="1200">
          <a:solidFill>
            <a:schemeClr val="tx1"/>
          </a:solidFill>
          <a:latin typeface="Calibri Light" panose="020F0302020204030204" pitchFamily="34" charset="0"/>
          <a:ea typeface="ＭＳ Ｐゴシック" pitchFamily="-108" charset="-128"/>
          <a:cs typeface="Calibri Light" panose="020F0302020204030204" pitchFamily="34" charset="0"/>
        </a:defRPr>
      </a:lvl2pPr>
      <a:lvl3pPr marL="1143000" indent="-228600" algn="l" rtl="0" fontAlgn="base">
        <a:spcBef>
          <a:spcPts val="0"/>
        </a:spcBef>
        <a:spcAft>
          <a:spcPts val="1800"/>
        </a:spcAft>
        <a:buFont typeface="Arial" pitchFamily="-108" charset="0"/>
        <a:buChar char="•"/>
        <a:defRPr sz="2800" b="0" i="0" kern="1200">
          <a:solidFill>
            <a:schemeClr val="tx1"/>
          </a:solidFill>
          <a:latin typeface="Calibri Light" panose="020F0302020204030204" pitchFamily="34" charset="0"/>
          <a:ea typeface="ＭＳ Ｐゴシック" pitchFamily="-108" charset="-128"/>
          <a:cs typeface="Calibri Light" panose="020F0302020204030204" pitchFamily="34" charset="0"/>
        </a:defRPr>
      </a:lvl3pPr>
      <a:lvl4pPr marL="1600200" indent="-228600" algn="l" rtl="0" fontAlgn="base">
        <a:spcBef>
          <a:spcPts val="0"/>
        </a:spcBef>
        <a:spcAft>
          <a:spcPts val="1800"/>
        </a:spcAft>
        <a:buFont typeface="Arial" pitchFamily="-108" charset="0"/>
        <a:buChar char="–"/>
        <a:defRPr sz="2800" b="0" i="0" kern="1200">
          <a:solidFill>
            <a:schemeClr val="tx1"/>
          </a:solidFill>
          <a:latin typeface="Calibri Light" panose="020F0302020204030204" pitchFamily="34" charset="0"/>
          <a:ea typeface="ＭＳ Ｐゴシック" pitchFamily="-108" charset="-128"/>
          <a:cs typeface="Calibri Light" panose="020F0302020204030204" pitchFamily="34" charset="0"/>
        </a:defRPr>
      </a:lvl4pPr>
      <a:lvl5pPr marL="2057400" indent="-228600" algn="l" rtl="0" fontAlgn="base">
        <a:spcBef>
          <a:spcPts val="0"/>
        </a:spcBef>
        <a:spcAft>
          <a:spcPts val="1800"/>
        </a:spcAft>
        <a:buFont typeface="Arial" pitchFamily="-108" charset="0"/>
        <a:buChar char="»"/>
        <a:defRPr sz="2800" b="0" i="0" kern="1200">
          <a:solidFill>
            <a:schemeClr val="tx1"/>
          </a:solidFill>
          <a:latin typeface="Calibri Light" panose="020F0302020204030204" pitchFamily="34" charset="0"/>
          <a:ea typeface="ＭＳ Ｐゴシック" pitchFamily="-108" charset="-128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julia.heath@uc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uncilforeconed.org/resource/national-standards-for-financial-literacy/#sthash.11CbykLO.dpbs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uncilforeconed.org/resources/local-affiliates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799" y="1066801"/>
            <a:ext cx="8557517" cy="4244939"/>
          </a:xfrm>
        </p:spPr>
        <p:txBody>
          <a:bodyPr rtlCol="0"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>
              <a:bevelT w="0" h="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br>
              <a:rPr lang="en-US" sz="6000" dirty="0"/>
            </a:br>
            <a:br>
              <a:rPr lang="en-US" sz="6000" dirty="0"/>
            </a:br>
            <a:r>
              <a:rPr lang="en-US" sz="6000" dirty="0">
                <a:latin typeface="Calibri"/>
                <a:ea typeface="ＭＳ Ｐゴシック"/>
                <a:cs typeface="Calibri"/>
              </a:rPr>
              <a:t>National Personal Finance Challenge Webinar Series</a:t>
            </a:r>
            <a:br>
              <a:rPr lang="en-US" sz="6000" dirty="0">
                <a:ln w="11430"/>
                <a:effectLst>
                  <a:outerShdw blurRad="80000" dist="40000" dir="5040000" algn="tl">
                    <a:srgbClr val="000000">
                      <a:alpha val="0"/>
                    </a:srgbClr>
                  </a:outerShdw>
                </a:effectLst>
                <a:ea typeface="+mj-ea"/>
                <a:cs typeface="+mj-cs"/>
              </a:rPr>
            </a:br>
            <a:r>
              <a:rPr lang="en-US" sz="440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0"/>
                    </a:srgbClr>
                  </a:outerShdw>
                </a:effectLst>
                <a:latin typeface="Calibri"/>
                <a:ea typeface="ＭＳ Ｐゴシック"/>
                <a:cs typeface="Calibri"/>
              </a:rPr>
              <a:t>Standard </a:t>
            </a:r>
            <a:r>
              <a:rPr lang="en-US" sz="4400" dirty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0"/>
                    </a:srgbClr>
                  </a:outerShdw>
                </a:effectLst>
                <a:latin typeface="Calibri"/>
                <a:ea typeface="ＭＳ Ｐゴシック"/>
                <a:cs typeface="Calibri"/>
              </a:rPr>
              <a:t>2</a:t>
            </a:r>
            <a:r>
              <a:rPr lang="en-US" sz="440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0"/>
                    </a:srgbClr>
                  </a:outerShdw>
                </a:effectLst>
                <a:latin typeface="Calibri"/>
                <a:ea typeface="ＭＳ Ｐゴシック"/>
                <a:cs typeface="Calibri"/>
              </a:rPr>
              <a:t>: </a:t>
            </a:r>
            <a:r>
              <a:rPr lang="en-US" sz="4400" dirty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0"/>
                    </a:srgbClr>
                  </a:outerShdw>
                </a:effectLst>
                <a:latin typeface="Calibri"/>
                <a:ea typeface="ＭＳ Ｐゴシック"/>
                <a:cs typeface="Calibri"/>
              </a:rPr>
              <a:t>Buying Goods and Services</a:t>
            </a:r>
            <a:br>
              <a:rPr lang="en-US" sz="4400" dirty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0"/>
                    </a:srgbClr>
                  </a:outerShdw>
                </a:effectLst>
                <a:latin typeface="Calibri"/>
                <a:ea typeface="ＭＳ Ｐゴシック"/>
                <a:cs typeface="Calibri"/>
              </a:rPr>
            </a:br>
            <a:r>
              <a:rPr lang="en-US" sz="3600" dirty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0"/>
                    </a:srgbClr>
                  </a:outerShdw>
                </a:effectLst>
                <a:latin typeface="Calibri"/>
                <a:ea typeface="ＭＳ Ｐゴシック"/>
                <a:cs typeface="Calibri"/>
              </a:rPr>
              <a:t>Lesson 1: Income and Choices</a:t>
            </a:r>
            <a:br>
              <a:rPr lang="en-US" sz="4400" dirty="0"/>
            </a:br>
            <a:r>
              <a:rPr lang="en-US" sz="2200" i="1" dirty="0">
                <a:solidFill>
                  <a:schemeClr val="tx1"/>
                </a:solidFill>
                <a:latin typeface="Calibri"/>
                <a:ea typeface="ＭＳ Ｐゴシック"/>
                <a:cs typeface="Calibri"/>
              </a:rPr>
              <a:t>Presented by</a:t>
            </a:r>
            <a:br>
              <a:rPr lang="en-US" sz="2200" i="1" dirty="0">
                <a:solidFill>
                  <a:schemeClr val="tx1"/>
                </a:solidFill>
                <a:latin typeface="Calibri"/>
                <a:ea typeface="ＭＳ Ｐゴシック"/>
                <a:cs typeface="Calibri"/>
              </a:rPr>
            </a:br>
            <a:r>
              <a:rPr lang="en-US" sz="2200" i="1" dirty="0">
                <a:solidFill>
                  <a:schemeClr val="tx1"/>
                </a:solidFill>
                <a:latin typeface="Calibri"/>
                <a:ea typeface="ＭＳ Ｐゴシック"/>
                <a:cs typeface="Calibri"/>
              </a:rPr>
              <a:t>Dr. Julie Heath</a:t>
            </a:r>
            <a:br>
              <a:rPr lang="en-US" sz="1600" dirty="0">
                <a:solidFill>
                  <a:schemeClr val="tx1"/>
                </a:solidFill>
                <a:latin typeface="Calibri"/>
                <a:ea typeface="ＭＳ Ｐゴシック"/>
                <a:cs typeface="Calibri"/>
              </a:rPr>
            </a:br>
            <a:r>
              <a:rPr lang="en-US" sz="2200" dirty="0">
                <a:solidFill>
                  <a:schemeClr val="tx1"/>
                </a:solidFill>
                <a:latin typeface="Calibri"/>
                <a:ea typeface="ＭＳ Ｐゴシック"/>
                <a:cs typeface="Calibri"/>
                <a:hlinkClick r:id="rId3"/>
              </a:rPr>
              <a:t>julia.heath@uc.edu</a:t>
            </a:r>
            <a:r>
              <a:rPr lang="en-US" sz="2200" dirty="0">
                <a:solidFill>
                  <a:schemeClr val="tx1"/>
                </a:solidFill>
                <a:latin typeface="Calibri"/>
                <a:ea typeface="ＭＳ Ｐゴシック"/>
                <a:cs typeface="Calibri"/>
              </a:rPr>
              <a:t> </a:t>
            </a:r>
            <a:endParaRPr lang="en-US" sz="2200" dirty="0">
              <a:ln w="11430"/>
              <a:solidFill>
                <a:schemeClr val="tx1"/>
              </a:solidFill>
              <a:effectLst>
                <a:outerShdw blurRad="80000" dist="40000" dir="5040000" algn="tl">
                  <a:srgbClr val="000000">
                    <a:alpha val="0"/>
                  </a:srgbClr>
                </a:outerShdw>
              </a:effectLst>
              <a:ea typeface="+mj-ea"/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EF1346-8540-4243-BA8C-77D948346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Productivity/Education and Earnings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AF171D-0E3B-4F7A-80BF-9643BC0A86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Point out that most chose Player #3 because of his higher </a:t>
            </a:r>
            <a:r>
              <a:rPr lang="en-US" dirty="0" err="1"/>
              <a:t>productivty</a:t>
            </a:r>
            <a:r>
              <a:rPr lang="en-US" dirty="0"/>
              <a:t>.</a:t>
            </a:r>
          </a:p>
          <a:p>
            <a:r>
              <a:rPr lang="en-US" dirty="0"/>
              <a:t>While most of us are not baseball players, higher productivity usually leads to higher earnings for all of us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3907635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538BC5E-F0F2-4C80-8CF5-2F0342CE46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859200" y="1199198"/>
            <a:ext cx="6815667" cy="5283795"/>
          </a:xfrm>
          <a:noFill/>
        </p:spPr>
      </p:pic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8B2C8C23-0256-451D-905D-6A48AE7CB5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71246" y="2393879"/>
            <a:ext cx="4011084" cy="2732926"/>
          </a:xfrm>
        </p:spPr>
        <p:txBody>
          <a:bodyPr/>
          <a:lstStyle/>
          <a:p>
            <a:r>
              <a:rPr lang="en-US" sz="2800" dirty="0"/>
              <a:t>Usually…</a:t>
            </a:r>
          </a:p>
          <a:p>
            <a:r>
              <a:rPr lang="en-US" sz="2800" dirty="0"/>
              <a:t>higher education = </a:t>
            </a:r>
          </a:p>
          <a:p>
            <a:r>
              <a:rPr lang="en-US" sz="2800" dirty="0"/>
              <a:t>higher productivity = </a:t>
            </a:r>
          </a:p>
          <a:p>
            <a:r>
              <a:rPr lang="en-US" sz="2800" dirty="0"/>
              <a:t>higher earnings</a:t>
            </a:r>
          </a:p>
          <a:p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74087898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812BF-62C2-4319-8E3F-A73B6E1C8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121" y="807634"/>
            <a:ext cx="10972800" cy="1143000"/>
          </a:xfrm>
        </p:spPr>
        <p:txBody>
          <a:bodyPr/>
          <a:lstStyle/>
          <a:p>
            <a:r>
              <a:rPr lang="en-US" sz="4800" dirty="0"/>
              <a:t>Speaking of Earnings…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5E28F-38D2-43BB-9726-98CE8F7968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3164" y="1699346"/>
            <a:ext cx="10972800" cy="3779520"/>
          </a:xfrm>
        </p:spPr>
        <p:txBody>
          <a:bodyPr/>
          <a:lstStyle/>
          <a:p>
            <a:r>
              <a:rPr lang="en-US" dirty="0"/>
              <a:t>Walk students through an example of a paystub, pointing out the deductions from gross pay to get to net, explaining categories (e.g., FICA)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 descr="Paystub Generator: Real Check Stubs | Create a Pay Stub">
            <a:extLst>
              <a:ext uri="{FF2B5EF4-FFF2-40B4-BE49-F238E27FC236}">
                <a16:creationId xmlns:a16="http://schemas.microsoft.com/office/drawing/2014/main" id="{1D7A54DE-0797-40E9-ACF2-CA27D97117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763" y="2779623"/>
            <a:ext cx="8880313" cy="3624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492842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C9BDF-6637-4BCE-BB4D-55D351478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2. Spend Less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32808A-67C9-4509-989C-86658FC6AD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Set goals</a:t>
            </a:r>
          </a:p>
          <a:p>
            <a:r>
              <a:rPr lang="en-US" dirty="0"/>
              <a:t>Find out where money is going/create a budget</a:t>
            </a:r>
          </a:p>
          <a:p>
            <a:r>
              <a:rPr lang="en-US" dirty="0"/>
              <a:t>“Find” money and save</a:t>
            </a:r>
          </a:p>
        </p:txBody>
      </p:sp>
    </p:spTree>
    <p:extLst>
      <p:ext uri="{BB962C8B-B14F-4D97-AF65-F5344CB8AC3E}">
        <p14:creationId xmlns:p14="http://schemas.microsoft.com/office/powerpoint/2010/main" val="2068385302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55B44-CB37-4869-A6A0-21E62F5AF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579D82-523A-4105-90C7-EEFE391947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802087"/>
            <a:ext cx="10972800" cy="4413778"/>
          </a:xfrm>
        </p:spPr>
        <p:txBody>
          <a:bodyPr/>
          <a:lstStyle/>
          <a:p>
            <a:r>
              <a:rPr lang="en-US" dirty="0"/>
              <a:t>In addition to categorizing goals by how long it will take to achieve them, any goal should be SMART:</a:t>
            </a:r>
          </a:p>
          <a:p>
            <a:r>
              <a:rPr lang="en-US" dirty="0"/>
              <a:t>Specific</a:t>
            </a:r>
          </a:p>
          <a:p>
            <a:r>
              <a:rPr lang="en-US" dirty="0"/>
              <a:t>Measurable</a:t>
            </a:r>
          </a:p>
          <a:p>
            <a:r>
              <a:rPr lang="en-US" dirty="0"/>
              <a:t>Achievable</a:t>
            </a:r>
          </a:p>
          <a:p>
            <a:r>
              <a:rPr lang="en-US" dirty="0"/>
              <a:t>Realistic</a:t>
            </a:r>
          </a:p>
          <a:p>
            <a:r>
              <a:rPr lang="en-US" dirty="0"/>
              <a:t>Time-bound</a:t>
            </a:r>
          </a:p>
        </p:txBody>
      </p:sp>
    </p:spTree>
    <p:extLst>
      <p:ext uri="{BB962C8B-B14F-4D97-AF65-F5344CB8AC3E}">
        <p14:creationId xmlns:p14="http://schemas.microsoft.com/office/powerpoint/2010/main" val="3245259860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32EDDD-CD89-4D41-A263-A0AAF67C3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Budget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8883B7-440C-4B66-B591-F0CF842634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Student activity (group or individual) with check register—categorize spending</a:t>
            </a:r>
          </a:p>
          <a:p>
            <a:r>
              <a:rPr lang="en-US" dirty="0"/>
              <a:t>Create budget categories (housing, food, transportation, entertainment, etc.) and give students a monthly income to allocate among these using amounts that make sense for your location—include “Savings” as a category</a:t>
            </a:r>
          </a:p>
          <a:p>
            <a:r>
              <a:rPr lang="en-US" dirty="0"/>
              <a:t>Go over fixed (rent, cell phone bill) and variable (food, entertainment) expenses</a:t>
            </a:r>
          </a:p>
        </p:txBody>
      </p:sp>
    </p:spTree>
    <p:extLst>
      <p:ext uri="{BB962C8B-B14F-4D97-AF65-F5344CB8AC3E}">
        <p14:creationId xmlns:p14="http://schemas.microsoft.com/office/powerpoint/2010/main" val="3881933751"/>
      </p:ext>
    </p:ext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B63D8-07B6-4D6F-B448-DCFF5B61A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“Find” Money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792676-162A-4F4D-BB6A-DF24633AD7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Using their responses to the budget exercise, tell students that even small saved amounts can add up to a lot over time—tee up the next standard: saving</a:t>
            </a:r>
          </a:p>
        </p:txBody>
      </p:sp>
    </p:spTree>
    <p:extLst>
      <p:ext uri="{BB962C8B-B14F-4D97-AF65-F5344CB8AC3E}">
        <p14:creationId xmlns:p14="http://schemas.microsoft.com/office/powerpoint/2010/main" val="289938675"/>
      </p:ext>
    </p:extLst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 rtlCol="0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>
              <a:bevelT w="0" h="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5500"/>
              <a:t>References</a:t>
            </a:r>
            <a:endParaRPr lang="en-US" sz="5500">
              <a:ln w="11430"/>
              <a:effectLst>
                <a:outerShdw blurRad="80000" dist="40000" dir="5040000" algn="tl">
                  <a:srgbClr val="000000">
                    <a:alpha val="0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8F1D3A3-98BD-4497-A322-D25C364A13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915103"/>
            <a:ext cx="8229600" cy="4352133"/>
          </a:xfrm>
        </p:spPr>
        <p:txBody>
          <a:bodyPr/>
          <a:lstStyle/>
          <a:p>
            <a:r>
              <a:rPr lang="en-US" dirty="0"/>
              <a:t>National Standards for Financial Literacy</a:t>
            </a:r>
          </a:p>
          <a:p>
            <a:pPr marL="0" indent="0">
              <a:buNone/>
            </a:pPr>
            <a:r>
              <a:rPr lang="en-US" dirty="0">
                <a:hlinkClick r:id="rId3"/>
              </a:rPr>
              <a:t>https://www.councilforeconed.org/resource/national-standards-for-financial-literacy/#sthash.11CbykLO.dpbs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Income and Choices</a:t>
            </a:r>
          </a:p>
          <a:p>
            <a:pPr marL="0" indent="0">
              <a:buNone/>
            </a:pPr>
            <a:r>
              <a:rPr lang="en-US" dirty="0"/>
              <a:t>	Found on Virtual Economics</a:t>
            </a:r>
            <a:r>
              <a:rPr lang="en-US" i="1" dirty="0"/>
              <a:t>, </a:t>
            </a:r>
            <a:r>
              <a:rPr lang="en-US" dirty="0"/>
              <a:t>Lesson 1 of </a:t>
            </a:r>
            <a:r>
              <a:rPr lang="en-US" i="1" dirty="0"/>
              <a:t>Your Credit Counts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069848"/>
            <a:ext cx="8229600" cy="1143000"/>
          </a:xfrm>
          <a:noFill/>
        </p:spPr>
        <p:txBody>
          <a:bodyPr rtlCol="0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>
              <a:bevelT w="0" h="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5500">
                <a:latin typeface="Calibri"/>
                <a:ea typeface="ＭＳ Ｐゴシック"/>
                <a:cs typeface="Calibri"/>
              </a:rPr>
              <a:t>CEE Affiliates</a:t>
            </a:r>
            <a:endParaRPr lang="en-US" sz="5500">
              <a:ln w="11430"/>
              <a:effectLst>
                <a:outerShdw blurRad="80000" dist="40000" dir="5040000" algn="tl">
                  <a:srgbClr val="000000">
                    <a:alpha val="0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3AF44DA-7F29-495C-9279-01A773172FC7}"/>
              </a:ext>
            </a:extLst>
          </p:cNvPr>
          <p:cNvSpPr txBox="1"/>
          <p:nvPr/>
        </p:nvSpPr>
        <p:spPr>
          <a:xfrm>
            <a:off x="3025667" y="5134679"/>
            <a:ext cx="6140667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latin typeface="Arial"/>
                <a:cs typeface="Arial"/>
                <a:hlinkClick r:id="rId3"/>
              </a:rPr>
              <a:t>https://www.councilforeconed.org/resources/local-affiliates/</a:t>
            </a:r>
            <a:endParaRPr lang="en-US"/>
          </a:p>
          <a:p>
            <a:pPr algn="l"/>
            <a:endParaRPr lang="en-US"/>
          </a:p>
        </p:txBody>
      </p:sp>
      <p:pic>
        <p:nvPicPr>
          <p:cNvPr id="4" name="Picture 4" descr="A picture containing bird&#10;&#10;Description generated with very high confidence">
            <a:extLst>
              <a:ext uri="{FF2B5EF4-FFF2-40B4-BE49-F238E27FC236}">
                <a16:creationId xmlns:a16="http://schemas.microsoft.com/office/drawing/2014/main" id="{85988BD1-7DE7-45DD-9D4C-654DA4937C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2" y="2335948"/>
            <a:ext cx="6095999" cy="2403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615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E7669C-7687-471A-8B42-A0B355C5F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Standard 2: Buying Goods and Services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001D52-ED67-4464-AC28-4273D50DCE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People cannot buy or make all the </a:t>
            </a:r>
            <a:r>
              <a:rPr lang="en-US" b="1" dirty="0"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goods and services </a:t>
            </a:r>
            <a:r>
              <a:rPr lang="en-US" dirty="0"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they want; as a result, people </a:t>
            </a:r>
            <a:r>
              <a:rPr lang="en-US" b="1" dirty="0"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choose</a:t>
            </a:r>
            <a:r>
              <a:rPr lang="en-US" dirty="0"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 to buy some goods and services and not buy others. People can improve their economic well-being by making </a:t>
            </a:r>
            <a:r>
              <a:rPr lang="en-US" b="1" dirty="0"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informed spending decisions</a:t>
            </a:r>
            <a:r>
              <a:rPr lang="en-US" dirty="0"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, which entails collecting </a:t>
            </a:r>
            <a:r>
              <a:rPr lang="en-US" b="1" dirty="0"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information, planning, and budgeting</a:t>
            </a:r>
            <a:r>
              <a:rPr lang="en-US" dirty="0"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807377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83BA65-00E5-4BC6-A510-7B8FEBAA6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Setting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18EE30-46AC-4F7C-932C-9CB1234A85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Ask students what some of their goals are (could be anything, not necessarily about finance).</a:t>
            </a:r>
          </a:p>
          <a:p>
            <a:r>
              <a:rPr lang="en-US" dirty="0"/>
              <a:t>Tell students that we typically categorize goals into three types, depending on how far into the future the goal is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041106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70CDBC-BF0F-4E53-AF06-60A6B40435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530849"/>
            <a:ext cx="10972800" cy="4626111"/>
          </a:xfrm>
        </p:spPr>
        <p:txBody>
          <a:bodyPr/>
          <a:lstStyle/>
          <a:p>
            <a:r>
              <a:rPr lang="en-US" dirty="0"/>
              <a:t>Short-term goals: goals that can be achieved in the next 2-3 months</a:t>
            </a:r>
          </a:p>
          <a:p>
            <a:r>
              <a:rPr lang="en-US" dirty="0"/>
              <a:t>Medium-term goals: goals that can be achieve in 3 months-3 years</a:t>
            </a:r>
          </a:p>
          <a:p>
            <a:r>
              <a:rPr lang="en-US" dirty="0"/>
              <a:t>Long-term goals: goals that take 3+ years to achieve</a:t>
            </a:r>
          </a:p>
          <a:p>
            <a:r>
              <a:rPr lang="en-US" dirty="0"/>
              <a:t>Ask students for examples of each and/or ask them to categorize the goals they have already given you</a:t>
            </a:r>
          </a:p>
          <a:p>
            <a:r>
              <a:rPr lang="en-US" dirty="0"/>
              <a:t>Tell students that while not all goals concern finances, some do, and you can help them with achieving those kinds of goals.</a:t>
            </a:r>
          </a:p>
        </p:txBody>
      </p:sp>
    </p:spTree>
    <p:extLst>
      <p:ext uri="{BB962C8B-B14F-4D97-AF65-F5344CB8AC3E}">
        <p14:creationId xmlns:p14="http://schemas.microsoft.com/office/powerpoint/2010/main" val="19256966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B1D82-6C93-4938-AC08-031EE2034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A Secret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943847-8204-42A9-82C1-FE7DF66DD3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Tell students that you are going to let them in on a secret, a secret so powerful that you will guarantee that if they do it, they will be financially successful.</a:t>
            </a:r>
          </a:p>
          <a:p>
            <a:r>
              <a:rPr lang="en-US" dirty="0"/>
              <a:t>Ask students if they know what that secret is.</a:t>
            </a:r>
          </a:p>
          <a:p>
            <a:r>
              <a:rPr lang="en-US" dirty="0"/>
              <a:t>With the appropriate amount of drama, drum roll, etc., reveal that it is…</a:t>
            </a:r>
          </a:p>
        </p:txBody>
      </p:sp>
    </p:spTree>
    <p:extLst>
      <p:ext uri="{BB962C8B-B14F-4D97-AF65-F5344CB8AC3E}">
        <p14:creationId xmlns:p14="http://schemas.microsoft.com/office/powerpoint/2010/main" val="3902647383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F9D932-A173-4078-B194-FE2BB01B9A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63040"/>
            <a:ext cx="10972800" cy="377952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6600" dirty="0"/>
              <a:t>Spend less than you receive</a:t>
            </a:r>
          </a:p>
        </p:txBody>
      </p:sp>
    </p:spTree>
    <p:extLst>
      <p:ext uri="{BB962C8B-B14F-4D97-AF65-F5344CB8AC3E}">
        <p14:creationId xmlns:p14="http://schemas.microsoft.com/office/powerpoint/2010/main" val="63041635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50" autoRev="1" fill="remov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5" dur="250" autoRev="1" fill="remov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50" autoRev="1" fill="remov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07037B-ABCD-4142-ABE8-CA0E1904E8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/>
              <a:t>Tell students that while that sounds easy, a lot of people struggle with it.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/>
              <a:t>Ask them: What are the two ways you can spend less than you receive?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dirty="0"/>
          </a:p>
          <a:p>
            <a:pPr marL="514350" indent="-514350">
              <a:lnSpc>
                <a:spcPct val="90000"/>
              </a:lnSpc>
              <a:buAutoNum type="arabicPeriod"/>
            </a:pPr>
            <a:r>
              <a:rPr lang="en-US" dirty="0"/>
              <a:t>Receive more</a:t>
            </a:r>
          </a:p>
          <a:p>
            <a:pPr marL="514350" indent="-514350">
              <a:lnSpc>
                <a:spcPct val="90000"/>
              </a:lnSpc>
              <a:buAutoNum type="arabicPeriod"/>
            </a:pPr>
            <a:r>
              <a:rPr lang="en-US" dirty="0"/>
              <a:t>Spend less</a:t>
            </a:r>
          </a:p>
        </p:txBody>
      </p:sp>
      <p:pic>
        <p:nvPicPr>
          <p:cNvPr id="1028" name="Picture 4" descr="troll fail GIF">
            <a:extLst>
              <a:ext uri="{FF2B5EF4-FFF2-40B4-BE49-F238E27FC236}">
                <a16:creationId xmlns:a16="http://schemas.microsoft.com/office/drawing/2014/main" id="{E7920E33-F402-45D4-8BF0-7F3EAE994C4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57295" y="1600201"/>
            <a:ext cx="4865410" cy="4525963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219054924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A7EBB-5380-48CD-8FE5-C8BEB1C81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1. Receive More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6B2E56-7E4C-459F-8677-F8B23711BB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Short activity to demonstrate how productivity determines pay</a:t>
            </a:r>
          </a:p>
          <a:p>
            <a:r>
              <a:rPr lang="en-US" dirty="0"/>
              <a:t>Baseball draft (you could pick any sport)</a:t>
            </a:r>
          </a:p>
          <a:p>
            <a:r>
              <a:rPr lang="en-US" dirty="0"/>
              <a:t>Assign 3 students to be baseball draftees. The class will be team owners who want to draft the players</a:t>
            </a:r>
          </a:p>
        </p:txBody>
      </p:sp>
    </p:spTree>
    <p:extLst>
      <p:ext uri="{BB962C8B-B14F-4D97-AF65-F5344CB8AC3E}">
        <p14:creationId xmlns:p14="http://schemas.microsoft.com/office/powerpoint/2010/main" val="879443481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58353-FE94-479A-A649-6B2C4A431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Players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3306C8-3A7E-429A-9B42-3F20061DD5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408262"/>
            <a:ext cx="10972800" cy="2392339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9615454B-3EE9-4B34-B192-820C9DEBBE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8725046"/>
              </p:ext>
            </p:extLst>
          </p:nvPr>
        </p:nvGraphicFramePr>
        <p:xfrm>
          <a:off x="2227209" y="2620385"/>
          <a:ext cx="8127999" cy="207264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3510149343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636465893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8035767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Player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Player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Player 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29735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Right field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Center field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Shortstop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29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Batting Avg 120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Batting Avg 108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Batting Avg. 355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819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40-yard dash 8.0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40-yard dash 7.9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40-yard dash 5.1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032944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D05611C-7743-4E6E-986F-E2EC272908DE}"/>
              </a:ext>
            </a:extLst>
          </p:cNvPr>
          <p:cNvSpPr txBox="1"/>
          <p:nvPr/>
        </p:nvSpPr>
        <p:spPr>
          <a:xfrm>
            <a:off x="2227209" y="4993240"/>
            <a:ext cx="83140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         Who do you want to draft?</a:t>
            </a:r>
          </a:p>
        </p:txBody>
      </p:sp>
    </p:spTree>
    <p:extLst>
      <p:ext uri="{BB962C8B-B14F-4D97-AF65-F5344CB8AC3E}">
        <p14:creationId xmlns:p14="http://schemas.microsoft.com/office/powerpoint/2010/main" val="1800615306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81A42C9A1FF0C4E8EFDD6E1EC68268E" ma:contentTypeVersion="12" ma:contentTypeDescription="Create a new document." ma:contentTypeScope="" ma:versionID="74f415700e677f67570d1265c4de6c02">
  <xsd:schema xmlns:xsd="http://www.w3.org/2001/XMLSchema" xmlns:xs="http://www.w3.org/2001/XMLSchema" xmlns:p="http://schemas.microsoft.com/office/2006/metadata/properties" xmlns:ns2="bfa4db11-c700-41fb-b639-f7e6b4e680b5" xmlns:ns3="9cd82c5b-74c9-4827-94f1-5bf219ae6b20" targetNamespace="http://schemas.microsoft.com/office/2006/metadata/properties" ma:root="true" ma:fieldsID="60f53a838a094153ce095486d560252d" ns2:_="" ns3:_="">
    <xsd:import namespace="bfa4db11-c700-41fb-b639-f7e6b4e680b5"/>
    <xsd:import namespace="9cd82c5b-74c9-4827-94f1-5bf219ae6b2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a4db11-c700-41fb-b639-f7e6b4e680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d82c5b-74c9-4827-94f1-5bf219ae6b20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9cd82c5b-74c9-4827-94f1-5bf219ae6b20">
      <UserInfo>
        <DisplayName/>
        <AccountId xsi:nil="true"/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D6113DE-D385-4A48-8B16-CD7F492379D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fa4db11-c700-41fb-b639-f7e6b4e680b5"/>
    <ds:schemaRef ds:uri="9cd82c5b-74c9-4827-94f1-5bf219ae6b2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F8332A4-542C-494D-8506-1C720B46413C}">
  <ds:schemaRefs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purl.org/dc/elements/1.1/"/>
    <ds:schemaRef ds:uri="9cd82c5b-74c9-4827-94f1-5bf219ae6b20"/>
    <ds:schemaRef ds:uri="bfa4db11-c700-41fb-b639-f7e6b4e680b5"/>
    <ds:schemaRef ds:uri="http://schemas.openxmlformats.org/package/2006/metadata/core-properties"/>
    <ds:schemaRef ds:uri="http://www.w3.org/XML/1998/namespace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0F85DF1F-BC57-4156-92DD-D8D43BF5254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700</Words>
  <Application>Microsoft Office PowerPoint</Application>
  <PresentationFormat>Widescreen</PresentationFormat>
  <Paragraphs>80</Paragraphs>
  <Slides>18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Open Sans</vt:lpstr>
      <vt:lpstr>Office Theme</vt:lpstr>
      <vt:lpstr>  National Personal Finance Challenge Webinar Series Standard 2: Buying Goods and Services Lesson 1: Income and Choices Presented by Dr. Julie Heath julia.heath@uc.edu </vt:lpstr>
      <vt:lpstr>Standard 2: Buying Goods and Services</vt:lpstr>
      <vt:lpstr>Setting Goals</vt:lpstr>
      <vt:lpstr>PowerPoint Presentation</vt:lpstr>
      <vt:lpstr>A Secret</vt:lpstr>
      <vt:lpstr>PowerPoint Presentation</vt:lpstr>
      <vt:lpstr>PowerPoint Presentation</vt:lpstr>
      <vt:lpstr>1. Receive More</vt:lpstr>
      <vt:lpstr>Players</vt:lpstr>
      <vt:lpstr>Productivity/Education and Earnings</vt:lpstr>
      <vt:lpstr>PowerPoint Presentation</vt:lpstr>
      <vt:lpstr>Speaking of Earnings…</vt:lpstr>
      <vt:lpstr>2. Spend Less</vt:lpstr>
      <vt:lpstr>Goals</vt:lpstr>
      <vt:lpstr>Budget</vt:lpstr>
      <vt:lpstr>“Find” Money</vt:lpstr>
      <vt:lpstr>References</vt:lpstr>
      <vt:lpstr>CEE Affiliates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National Personal Finance Challenge Webinar Series Standard 2: Buying Goods and Services Lesson 1: Income and Choices Presented by Dr. Julie Heath julia.heath@uc.edu</dc:title>
  <dc:creator>Heath, Julia (heathja)</dc:creator>
  <cp:lastModifiedBy>Heath, Julia (heathja)</cp:lastModifiedBy>
  <cp:revision>6</cp:revision>
  <dcterms:created xsi:type="dcterms:W3CDTF">2020-12-31T15:45:21Z</dcterms:created>
  <dcterms:modified xsi:type="dcterms:W3CDTF">2020-12-31T20:15:33Z</dcterms:modified>
</cp:coreProperties>
</file>