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8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96" r:id="rId15"/>
    <p:sldId id="267" r:id="rId16"/>
    <p:sldId id="297" r:id="rId17"/>
    <p:sldId id="269" r:id="rId18"/>
    <p:sldId id="270" r:id="rId19"/>
    <p:sldId id="294" r:id="rId20"/>
    <p:sldId id="260" r:id="rId21"/>
    <p:sldId id="26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7A9900"/>
    <a:srgbClr val="005CB8"/>
    <a:srgbClr val="8BAF00"/>
    <a:srgbClr val="C7C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12/19/2020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14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0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7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03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32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92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37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01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4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4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96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9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2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77440"/>
            <a:ext cx="109728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06984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2055039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heath@u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econedlink.org/interactives/EconEdLink-interactive-tool-player.php?iid=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/national-standards-for-financial-literacy/#sthash.11CbykLO.dpb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onedlink.org/resources/compound-interest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louisfed.org/education_resources/no-frills-money-skills/episode-1-growing-mone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1"/>
            <a:ext cx="7772400" cy="424493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 dirty="0">
                <a:latin typeface="Calibri"/>
                <a:ea typeface="ＭＳ Ｐゴシック"/>
                <a:cs typeface="Calibri"/>
              </a:rPr>
              <a:t>National Personal Finance Challenge Webinar Series</a:t>
            </a:r>
            <a:br>
              <a:rPr lang="en-US" sz="60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44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Standard 3: Saving</a:t>
            </a:r>
            <a:br>
              <a:rPr lang="en-US" sz="44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</a:br>
            <a:r>
              <a:rPr lang="en-US" sz="3600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Lesson 1: Compound Interest</a:t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Dr. Julie Heath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  <a:hlinkClick r:id="rId3"/>
              </a:rPr>
              <a:t>julia.heath@uc.edu</a:t>
            </a:r>
            <a:r>
              <a:rPr lang="en-US" sz="22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 </a:t>
            </a:r>
            <a:endParaRPr lang="en-US" sz="22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Problems to Solve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6000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Determine the amount of interest earned.</a:t>
            </a:r>
            <a:br>
              <a:rPr lang="en-US" dirty="0"/>
            </a:br>
            <a:r>
              <a:rPr lang="en-US" dirty="0"/>
              <a:t>Use the formula for simple interest.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EFE4853-D223-7449-9296-246FF6006F72}"/>
              </a:ext>
            </a:extLst>
          </p:cNvPr>
          <p:cNvSpPr txBox="1">
            <a:spLocks/>
          </p:cNvSpPr>
          <p:nvPr/>
        </p:nvSpPr>
        <p:spPr bwMode="auto">
          <a:xfrm>
            <a:off x="1970314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$550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4 years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4A69D4-3AE0-FA40-8A97-BA5CAEB6DA42}"/>
              </a:ext>
            </a:extLst>
          </p:cNvPr>
          <p:cNvSpPr txBox="1">
            <a:spLocks/>
          </p:cNvSpPr>
          <p:nvPr/>
        </p:nvSpPr>
        <p:spPr bwMode="auto">
          <a:xfrm>
            <a:off x="6106886" y="3276600"/>
            <a:ext cx="41256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•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–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itchFamily="-108" charset="0"/>
              <a:buChar char="»"/>
              <a:defRPr sz="22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Principal: $870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rate: 3.7%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Time: 30 months</a:t>
            </a:r>
          </a:p>
        </p:txBody>
      </p:sp>
    </p:spTree>
    <p:extLst>
      <p:ext uri="{BB962C8B-B14F-4D97-AF65-F5344CB8AC3E}">
        <p14:creationId xmlns:p14="http://schemas.microsoft.com/office/powerpoint/2010/main" val="1506342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this formula to calculate compound interest: 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A=P(1+r)</a:t>
            </a:r>
            <a:r>
              <a:rPr lang="en-US" sz="11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dirty="0"/>
              <a:t> is the amount of money in the account at the end of a time period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453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00"/>
            <a:ext cx="10972800" cy="3779520"/>
          </a:xfrm>
        </p:spPr>
        <p:txBody>
          <a:bodyPr/>
          <a:lstStyle/>
          <a:p>
            <a:r>
              <a:rPr lang="en-US" dirty="0"/>
              <a:t>Simon deposits $400 in an account that pays 3% interest compounded annually. What is the balance of Simon’s account at the end of 2 years?</a:t>
            </a:r>
          </a:p>
        </p:txBody>
      </p:sp>
    </p:spTree>
    <p:extLst>
      <p:ext uri="{BB962C8B-B14F-4D97-AF65-F5344CB8AC3E}">
        <p14:creationId xmlns:p14="http://schemas.microsoft.com/office/powerpoint/2010/main" val="58270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Simon’s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9" y="1916131"/>
            <a:ext cx="11363218" cy="3779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1. </a:t>
            </a:r>
            <a:r>
              <a:rPr lang="en-US" dirty="0"/>
              <a:t>Find the balance at the end of the first year using the simple interest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x .003 x 1 = $12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$400 + $12 = $412</a:t>
            </a:r>
          </a:p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Step 2. </a:t>
            </a:r>
            <a:r>
              <a:rPr lang="en-US" dirty="0"/>
              <a:t>Find the interest at the end of the second year using the simple interest formula and the principal of $412.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x .003 x 1 = $12.36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$412 + $12.36 = $424.36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027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Jackie’s 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6000"/>
            <a:ext cx="8229600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Jackie deposits $325 in an account that pays 4.1% interest compounded annually. How much money will Jackie have in her account after 3 years?</a:t>
            </a:r>
          </a:p>
        </p:txBody>
      </p:sp>
    </p:spTree>
    <p:extLst>
      <p:ext uri="{BB962C8B-B14F-4D97-AF65-F5344CB8AC3E}">
        <p14:creationId xmlns:p14="http://schemas.microsoft.com/office/powerpoint/2010/main" val="39325353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Long-term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2286000"/>
            <a:ext cx="11507056" cy="377952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the following compound interest calculator to determine the amount earned by age 65, starting at two different 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 saving $50 a month at age 18 at 4%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 saving $50 a month at age 30 at 4% interest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archive.econedlink.org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/interactives/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EconEdLink-interactive-tool-player.php?iid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=2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7160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0EC0-77EB-48CC-8C1D-F38F09A6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589087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2983044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References</a:t>
            </a:r>
            <a:endParaRPr lang="en-US" sz="550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F1D3A3-98BD-4497-A322-D25C364A1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15103"/>
            <a:ext cx="8229600" cy="4352133"/>
          </a:xfrm>
        </p:spPr>
        <p:txBody>
          <a:bodyPr/>
          <a:lstStyle/>
          <a:p>
            <a:r>
              <a:rPr lang="en-US" dirty="0"/>
              <a:t>National Standards for Financial Literacy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https://www.councilforeconed.org/resource/national-standards-for-financial-literacy/#sthash.11CbykLO.dpbs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Compound Interest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https://www.econedlink.org/resources/compound-interest/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3025667" y="5134679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2" y="2335948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669C-7687-471A-8B42-A0B355C5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Standard 3: 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01D52-ED67-4464-AC28-4273D50DC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Saving is the part of income that people choose to 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set aside 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for future uses. People save for 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different reasons 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during the course of their lives. People make 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different choices 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about how they save and how much they save. </a:t>
            </a:r>
            <a:r>
              <a:rPr lang="en-US" sz="3200" b="1" dirty="0">
                <a:effectLst/>
                <a:latin typeface="+mn-lt"/>
                <a:ea typeface="Calibri" panose="020F0502020204030204" pitchFamily="34" charset="0"/>
              </a:rPr>
              <a:t>Time, interest rates, and inflation </a:t>
            </a:r>
            <a:r>
              <a:rPr lang="en-US" sz="3200" dirty="0">
                <a:effectLst/>
                <a:latin typeface="+mn-lt"/>
                <a:ea typeface="Calibri" panose="020F0502020204030204" pitchFamily="34" charset="0"/>
              </a:rPr>
              <a:t>affect the value of savings.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78073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371600"/>
            <a:ext cx="8229600" cy="1143000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en-US" dirty="0"/>
              <a:t>Growing Money with Compound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743200"/>
            <a:ext cx="8229600" cy="3779520"/>
          </a:xfrm>
        </p:spPr>
        <p:txBody>
          <a:bodyPr/>
          <a:lstStyle/>
          <a:p>
            <a:r>
              <a:rPr lang="en-US" dirty="0"/>
              <a:t>No-Frills Money Skills Video Series, Episode 1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err="1">
                <a:hlinkClick r:id="rId3"/>
              </a:rPr>
              <a:t>www.stlouisfed.org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education_resources</a:t>
            </a:r>
            <a:r>
              <a:rPr lang="en-US" dirty="0">
                <a:hlinkClick r:id="rId3"/>
              </a:rPr>
              <a:t>/no-frills-money-skills/episode-1-growing-money/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290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23982"/>
            <a:ext cx="10972800" cy="1143000"/>
          </a:xfrm>
        </p:spPr>
        <p:txBody>
          <a:bodyPr/>
          <a:lstStyle/>
          <a:p>
            <a:r>
              <a:rPr lang="en-US" sz="4400" dirty="0"/>
              <a:t>“</a:t>
            </a:r>
            <a:r>
              <a:rPr lang="en-US" sz="4400" dirty="0" err="1"/>
              <a:t>Interest”ing</a:t>
            </a:r>
            <a:r>
              <a:rPr lang="en-US" sz="4400" dirty="0"/>
              <a:t> Terms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1666982"/>
            <a:ext cx="11846104" cy="3779520"/>
          </a:xfrm>
        </p:spPr>
        <p:txBody>
          <a:bodyPr/>
          <a:lstStyle/>
          <a:p>
            <a:r>
              <a:rPr lang="en-US" sz="2400" b="1" dirty="0"/>
              <a:t>Interest rate</a:t>
            </a:r>
            <a:r>
              <a:rPr lang="en-US" sz="2400" dirty="0"/>
              <a:t>: the price paid for using someone else’s money, expressed as a percentage of the amount borrowed. </a:t>
            </a:r>
          </a:p>
          <a:p>
            <a:r>
              <a:rPr lang="en-US" sz="2400" b="1" dirty="0"/>
              <a:t>Compound interest</a:t>
            </a:r>
            <a:r>
              <a:rPr lang="en-US" sz="2400" dirty="0"/>
              <a:t>: interest earned on both the principal and any interest that has been earned previously.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Earned on accounts at banks, credit unions, etc.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Earned on certain investments such as annuities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Paid on most consumer loans, car loans, mortgages, and other unpaid credit balances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2400" dirty="0"/>
          </a:p>
          <a:p>
            <a:r>
              <a:rPr lang="en-US" sz="2400" b="1" dirty="0"/>
              <a:t>Simple interest</a:t>
            </a:r>
            <a:r>
              <a:rPr lang="en-US" sz="2400" dirty="0"/>
              <a:t>: interest earned only on the principal.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May be used on some consumer loans and some types of savings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Easier to calculate but not as commonly 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71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Time Matters with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321" y="1854486"/>
            <a:ext cx="11383767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 can be compounded over different lengths of time including: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Annually</a:t>
            </a:r>
            <a:r>
              <a:rPr lang="en-US" dirty="0"/>
              <a:t> – computed and added at the end of each year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Semi-annually</a:t>
            </a:r>
            <a:r>
              <a:rPr lang="en-US" dirty="0"/>
              <a:t> – (twice a year) computed and added every six months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Quarterly</a:t>
            </a:r>
            <a:r>
              <a:rPr lang="en-US" dirty="0"/>
              <a:t> – (four times a year) computed and added at the end of each quarter (three months)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Monthly</a:t>
            </a:r>
            <a:r>
              <a:rPr lang="en-US" dirty="0"/>
              <a:t> – computed and added at the end of each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680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6FCBDF-B2D8-6847-A097-0A505ABD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2971801"/>
            <a:ext cx="7772400" cy="784225"/>
          </a:xfrm>
        </p:spPr>
        <p:txBody>
          <a:bodyPr/>
          <a:lstStyle/>
          <a:p>
            <a:pPr>
              <a:spcBef>
                <a:spcPts val="4000"/>
              </a:spcBef>
            </a:pPr>
            <a:r>
              <a:rPr lang="en-US" sz="5000" dirty="0"/>
              <a:t>Calculating Simple and Compound Interest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712" y="1304818"/>
            <a:ext cx="10972800" cy="1143000"/>
          </a:xfrm>
        </p:spPr>
        <p:txBody>
          <a:bodyPr/>
          <a:lstStyle/>
          <a:p>
            <a:r>
              <a:rPr lang="en-US" dirty="0"/>
              <a:t>Simple Interest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994917"/>
            <a:ext cx="8229600" cy="17825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Dianna deposits $725 into a savings account that pays 2.3% simple annual interest. </a:t>
            </a:r>
          </a:p>
          <a:p>
            <a:r>
              <a:rPr lang="en-US" dirty="0"/>
              <a:t>How much interest will Dianna earn after 18 months?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52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Interest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6000"/>
            <a:ext cx="8229600" cy="37795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calculate simple interest we use the formula 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dirty="0"/>
              <a:t>is the interest earned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dirty="0"/>
              <a:t> is the principal or the original amount of money with which you start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/>
              <a:t> is the annual interest rate as a decimal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dirty="0"/>
              <a:t> is the time in years.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30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461E3-E826-B247-9C75-4281C92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for Dianna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8BF9-BAD4-FF46-A619-BB0D2FD5C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286000"/>
            <a:ext cx="8229600" cy="3779520"/>
          </a:xfrm>
        </p:spPr>
        <p:txBody>
          <a:bodyPr/>
          <a:lstStyle/>
          <a:p>
            <a:r>
              <a:rPr lang="en-US" dirty="0"/>
              <a:t>The annual interest rate is written as a decimal. (2.3 = .0023)</a:t>
            </a:r>
          </a:p>
          <a:p>
            <a:r>
              <a:rPr lang="en-US" dirty="0"/>
              <a:t>In the simple interest formula, time is measured in years. </a:t>
            </a:r>
            <a:br>
              <a:rPr lang="en-US" dirty="0"/>
            </a:br>
            <a:r>
              <a:rPr lang="en-US" dirty="0"/>
              <a:t>(18 months = 1.5 years)</a:t>
            </a:r>
          </a:p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I =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Pxr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xt</a:t>
            </a:r>
            <a:endParaRPr lang="en-US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/>
              <a:t>Interest earned = $725 </a:t>
            </a:r>
            <a:r>
              <a:rPr lang="en-US"/>
              <a:t>x .0023 x 1.5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8332A4-542C-494D-8506-1C720B46413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9cd82c5b-74c9-4827-94f1-5bf219ae6b20"/>
    <ds:schemaRef ds:uri="bfa4db11-c700-41fb-b639-f7e6b4e680b5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831</Words>
  <Application>Microsoft Office PowerPoint</Application>
  <PresentationFormat>Widescreen</PresentationFormat>
  <Paragraphs>100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National Personal Finance Challenge Webinar Series Standard 3: Saving Lesson 1: Compound Interest Presented by Dr. Julie Heath julia.heath@uc.edu </vt:lpstr>
      <vt:lpstr>Standard 3: Saving</vt:lpstr>
      <vt:lpstr>Growing Money with Compound Interest</vt:lpstr>
      <vt:lpstr>“Interest”ing Terms to Know</vt:lpstr>
      <vt:lpstr>Time Matters with Interest</vt:lpstr>
      <vt:lpstr>Calculating Simple and Compound Interest</vt:lpstr>
      <vt:lpstr>Simple Interest Example</vt:lpstr>
      <vt:lpstr>Simple Interest Equation</vt:lpstr>
      <vt:lpstr>Solution for Dianna</vt:lpstr>
      <vt:lpstr>Two Problems to Solve</vt:lpstr>
      <vt:lpstr>Compound Interest Equation</vt:lpstr>
      <vt:lpstr>Compound Interest Example</vt:lpstr>
      <vt:lpstr>Calculating Simon’s Interest</vt:lpstr>
      <vt:lpstr>Calculating Jackie’s Earnings</vt:lpstr>
      <vt:lpstr>Calculating Long-term Savings</vt:lpstr>
      <vt:lpstr>Questions?</vt:lpstr>
      <vt:lpstr>References</vt:lpstr>
      <vt:lpstr>CEE Affiliates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Heath, Julia (heathja)</cp:lastModifiedBy>
  <cp:revision>97</cp:revision>
  <dcterms:created xsi:type="dcterms:W3CDTF">2012-09-11T15:07:18Z</dcterms:created>
  <dcterms:modified xsi:type="dcterms:W3CDTF">2020-12-19T18:37:03Z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