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48"/>
  </p:notesMasterIdLst>
  <p:sldIdLst>
    <p:sldId id="256" r:id="rId5"/>
    <p:sldId id="257" r:id="rId6"/>
    <p:sldId id="29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58" r:id="rId43"/>
    <p:sldId id="294" r:id="rId44"/>
    <p:sldId id="295" r:id="rId45"/>
    <p:sldId id="296" r:id="rId46"/>
    <p:sldId id="297"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3580a4187_0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 name="Google Shape;122;gc3580a4187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3580a4187_0_4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3580a4187_0_4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9" name="Google Shape;129;gc3580a4187_0_4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3580a4187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5" name="Google Shape;135;gc3580a4187_0_1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3580a4187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 name="Google Shape;141;gc3580a4187_0_1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3580a4187_0_4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3580a4187_0_4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9" name="Google Shape;149;gc3580a4187_0_4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8f7c43c5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8f7c43c51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gc8f7c43c51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3580a4187_0_2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gc3580a4187_0_2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3580a4187_0_2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 name="Google Shape;169;gc3580a4187_0_2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3580a4187_0_2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gc3580a4187_0_2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3580a4187_0_2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gc3580a4187_0_2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p>
        </p:txBody>
      </p:sp>
      <p:sp>
        <p:nvSpPr>
          <p:cNvPr id="66" name="Google Shape;6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3580a4187_0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7" name="Google Shape;187;gc3580a4187_0_1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3580a4187_0_2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3" name="Google Shape;193;gc3580a4187_0_2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c3580a4187_0_2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1" name="Google Shape;201;gc3580a4187_0_2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3580a4187_0_2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7" name="Google Shape;207;gc3580a4187_0_2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3580a4187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3" name="Google Shape;213;gc3580a4187_0_3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c3580a4187_0_3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9" name="Google Shape;219;gc3580a4187_0_3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3580a4187_0_3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gc3580a4187_0_3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3580a4187_0_3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3" name="Google Shape;233;gc3580a4187_0_3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c3580a4187_0_3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0" name="Google Shape;240;gc3580a4187_0_3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3580a4187_0_3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8" name="Google Shape;248;gc3580a4187_0_3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c3580a4187_0_4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c3580a4187_0_4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5" name="Google Shape;255;gc3580a4187_0_4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c3580a4187_0_3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1" name="Google Shape;261;gc3580a4187_0_3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c3580a4187_0_3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7" name="Google Shape;267;gc3580a4187_0_3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3580a4187_0_3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3" name="Google Shape;273;gc3580a4187_0_3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3580a4187_0_3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9" name="Google Shape;279;gc3580a4187_0_3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c3580a4187_0_4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gc3580a4187_0_4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913c1c6d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c913c1c6dd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2" name="Google Shape;292;gc913c1c6dd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c913c1c6dd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c913c1c6dd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0" name="Google Shape;300;gc913c1c6dd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6" name="Google Shape;30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p>
        </p:txBody>
      </p:sp>
      <p:sp>
        <p:nvSpPr>
          <p:cNvPr id="81" name="Google Shape;8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3" name="Google Shape;31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694a78233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5" name="Google Shape;325;gc694a7823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c694a78233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1" name="Google Shape;341;gc694a78233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c694a78233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0" name="Google Shape;360;gc694a78233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2" name="Google Shape;10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8f7c43c5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8f7c43c5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 name="Google Shape;110;gc8f7c43c5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3580a4187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gc3580a4187_0_1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rgbClr val="888888"/>
              </a:buClr>
              <a:buSzPts val="2800"/>
              <a:buNone/>
              <a:defRPr>
                <a:solidFill>
                  <a:srgbClr val="888888"/>
                </a:solidFill>
              </a:defRPr>
            </a:lvl1pPr>
            <a:lvl2pPr lvl="1" algn="ctr">
              <a:lnSpc>
                <a:spcPct val="100000"/>
              </a:lnSpc>
              <a:spcBef>
                <a:spcPts val="1800"/>
              </a:spcBef>
              <a:spcAft>
                <a:spcPts val="0"/>
              </a:spcAft>
              <a:buClr>
                <a:srgbClr val="888888"/>
              </a:buClr>
              <a:buSzPts val="2800"/>
              <a:buNone/>
              <a:defRPr>
                <a:solidFill>
                  <a:srgbClr val="888888"/>
                </a:solidFill>
              </a:defRPr>
            </a:lvl2pPr>
            <a:lvl3pPr lvl="2" algn="ctr">
              <a:lnSpc>
                <a:spcPct val="100000"/>
              </a:lnSpc>
              <a:spcBef>
                <a:spcPts val="1800"/>
              </a:spcBef>
              <a:spcAft>
                <a:spcPts val="0"/>
              </a:spcAft>
              <a:buClr>
                <a:srgbClr val="888888"/>
              </a:buClr>
              <a:buSzPts val="2800"/>
              <a:buNone/>
              <a:defRPr>
                <a:solidFill>
                  <a:srgbClr val="888888"/>
                </a:solidFill>
              </a:defRPr>
            </a:lvl3pPr>
            <a:lvl4pPr lvl="3" algn="ctr">
              <a:lnSpc>
                <a:spcPct val="100000"/>
              </a:lnSpc>
              <a:spcBef>
                <a:spcPts val="1800"/>
              </a:spcBef>
              <a:spcAft>
                <a:spcPts val="0"/>
              </a:spcAft>
              <a:buClr>
                <a:srgbClr val="888888"/>
              </a:buClr>
              <a:buSzPts val="2800"/>
              <a:buNone/>
              <a:defRPr>
                <a:solidFill>
                  <a:srgbClr val="888888"/>
                </a:solidFill>
              </a:defRPr>
            </a:lvl4pPr>
            <a:lvl5pPr lvl="4" algn="ctr">
              <a:lnSpc>
                <a:spcPct val="100000"/>
              </a:lnSpc>
              <a:spcBef>
                <a:spcPts val="1800"/>
              </a:spcBef>
              <a:spcAft>
                <a:spcPts val="0"/>
              </a:spcAft>
              <a:buClr>
                <a:srgbClr val="888888"/>
              </a:buClr>
              <a:buSzPts val="2800"/>
              <a:buNone/>
              <a:defRPr>
                <a:solidFill>
                  <a:srgbClr val="888888"/>
                </a:solidFill>
              </a:defRPr>
            </a:lvl5pPr>
            <a:lvl6pPr lvl="5" algn="ctr">
              <a:lnSpc>
                <a:spcPct val="100000"/>
              </a:lnSpc>
              <a:spcBef>
                <a:spcPts val="18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 name="Google Shape;51;p13"/>
          <p:cNvSpPr txBox="1">
            <a:spLocks noGrp="1"/>
          </p:cNvSpPr>
          <p:nvPr>
            <p:ph type="dt" idx="10"/>
          </p:nvPr>
        </p:nvSpPr>
        <p:spPr>
          <a:xfrm>
            <a:off x="0" y="6639697"/>
            <a:ext cx="2057400" cy="231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028950" y="650609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086600" y="6719467"/>
            <a:ext cx="2057400" cy="12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lvl1pPr>
            <a:lvl2pPr marL="914400" lvl="1" indent="-381000" algn="l">
              <a:lnSpc>
                <a:spcPct val="100000"/>
              </a:lnSpc>
              <a:spcBef>
                <a:spcPts val="1800"/>
              </a:spcBef>
              <a:spcAft>
                <a:spcPts val="0"/>
              </a:spcAft>
              <a:buClr>
                <a:schemeClr val="dk1"/>
              </a:buClr>
              <a:buSzPts val="2400"/>
              <a:buChar char="–"/>
              <a:defRPr sz="2400"/>
            </a:lvl2pPr>
            <a:lvl3pPr marL="1371600" lvl="2" indent="-355600" algn="l">
              <a:lnSpc>
                <a:spcPct val="100000"/>
              </a:lnSpc>
              <a:spcBef>
                <a:spcPts val="1800"/>
              </a:spcBef>
              <a:spcAft>
                <a:spcPts val="0"/>
              </a:spcAft>
              <a:buClr>
                <a:schemeClr val="dk1"/>
              </a:buClr>
              <a:buSzPts val="2000"/>
              <a:buChar char="•"/>
              <a:defRPr sz="2000"/>
            </a:lvl3pPr>
            <a:lvl4pPr marL="1828800" lvl="3" indent="-342900" algn="l">
              <a:lnSpc>
                <a:spcPct val="100000"/>
              </a:lnSpc>
              <a:spcBef>
                <a:spcPts val="1800"/>
              </a:spcBef>
              <a:spcAft>
                <a:spcPts val="0"/>
              </a:spcAft>
              <a:buClr>
                <a:schemeClr val="dk1"/>
              </a:buClr>
              <a:buSzPts val="1800"/>
              <a:buChar char="–"/>
              <a:defRPr sz="1800"/>
            </a:lvl4pPr>
            <a:lvl5pPr marL="2286000" lvl="4" indent="-342900" algn="l">
              <a:lnSpc>
                <a:spcPct val="100000"/>
              </a:lnSpc>
              <a:spcBef>
                <a:spcPts val="1800"/>
              </a:spcBef>
              <a:spcAft>
                <a:spcPts val="0"/>
              </a:spcAft>
              <a:buClr>
                <a:schemeClr val="dk1"/>
              </a:buClr>
              <a:buSzPts val="1800"/>
              <a:buChar char="»"/>
              <a:defRPr sz="1800"/>
            </a:lvl5pPr>
            <a:lvl6pPr marL="2743200" lvl="5" indent="-342900" algn="l">
              <a:lnSpc>
                <a:spcPct val="100000"/>
              </a:lnSpc>
              <a:spcBef>
                <a:spcPts val="180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2" name="Google Shape;2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lvl1pPr>
            <a:lvl2pPr marL="914400" lvl="1" indent="-381000" algn="l">
              <a:lnSpc>
                <a:spcPct val="100000"/>
              </a:lnSpc>
              <a:spcBef>
                <a:spcPts val="1800"/>
              </a:spcBef>
              <a:spcAft>
                <a:spcPts val="0"/>
              </a:spcAft>
              <a:buClr>
                <a:schemeClr val="dk1"/>
              </a:buClr>
              <a:buSzPts val="2400"/>
              <a:buChar char="–"/>
              <a:defRPr sz="2400"/>
            </a:lvl2pPr>
            <a:lvl3pPr marL="1371600" lvl="2" indent="-355600" algn="l">
              <a:lnSpc>
                <a:spcPct val="100000"/>
              </a:lnSpc>
              <a:spcBef>
                <a:spcPts val="1800"/>
              </a:spcBef>
              <a:spcAft>
                <a:spcPts val="0"/>
              </a:spcAft>
              <a:buClr>
                <a:schemeClr val="dk1"/>
              </a:buClr>
              <a:buSzPts val="2000"/>
              <a:buChar char="•"/>
              <a:defRPr sz="2000"/>
            </a:lvl3pPr>
            <a:lvl4pPr marL="1828800" lvl="3" indent="-342900" algn="l">
              <a:lnSpc>
                <a:spcPct val="100000"/>
              </a:lnSpc>
              <a:spcBef>
                <a:spcPts val="1800"/>
              </a:spcBef>
              <a:spcAft>
                <a:spcPts val="0"/>
              </a:spcAft>
              <a:buClr>
                <a:schemeClr val="dk1"/>
              </a:buClr>
              <a:buSzPts val="1800"/>
              <a:buChar char="–"/>
              <a:defRPr sz="1800"/>
            </a:lvl4pPr>
            <a:lvl5pPr marL="2286000" lvl="4" indent="-342900" algn="l">
              <a:lnSpc>
                <a:spcPct val="100000"/>
              </a:lnSpc>
              <a:spcBef>
                <a:spcPts val="1800"/>
              </a:spcBef>
              <a:spcAft>
                <a:spcPts val="0"/>
              </a:spcAft>
              <a:buClr>
                <a:schemeClr val="dk1"/>
              </a:buClr>
              <a:buSzPts val="1800"/>
              <a:buChar char="»"/>
              <a:defRPr sz="1800"/>
            </a:lvl5pPr>
            <a:lvl6pPr marL="2743200" lvl="5" indent="-342900" algn="l">
              <a:lnSpc>
                <a:spcPct val="100000"/>
              </a:lnSpc>
              <a:spcBef>
                <a:spcPts val="180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rgbClr val="888888"/>
              </a:buClr>
              <a:buSzPts val="2000"/>
              <a:buNone/>
              <a:defRPr sz="2000">
                <a:solidFill>
                  <a:srgbClr val="888888"/>
                </a:solidFill>
              </a:defRPr>
            </a:lvl1pPr>
            <a:lvl2pPr marL="914400" lvl="1" indent="-228600" algn="l">
              <a:lnSpc>
                <a:spcPct val="100000"/>
              </a:lnSpc>
              <a:spcBef>
                <a:spcPts val="1800"/>
              </a:spcBef>
              <a:spcAft>
                <a:spcPts val="0"/>
              </a:spcAft>
              <a:buClr>
                <a:srgbClr val="888888"/>
              </a:buClr>
              <a:buSzPts val="1800"/>
              <a:buNone/>
              <a:defRPr sz="1800">
                <a:solidFill>
                  <a:srgbClr val="888888"/>
                </a:solidFill>
              </a:defRPr>
            </a:lvl2pPr>
            <a:lvl3pPr marL="1371600" lvl="2" indent="-228600" algn="l">
              <a:lnSpc>
                <a:spcPct val="100000"/>
              </a:lnSpc>
              <a:spcBef>
                <a:spcPts val="1800"/>
              </a:spcBef>
              <a:spcAft>
                <a:spcPts val="0"/>
              </a:spcAft>
              <a:buClr>
                <a:srgbClr val="888888"/>
              </a:buClr>
              <a:buSzPts val="1600"/>
              <a:buNone/>
              <a:defRPr sz="1600">
                <a:solidFill>
                  <a:srgbClr val="888888"/>
                </a:solidFill>
              </a:defRPr>
            </a:lvl3pPr>
            <a:lvl4pPr marL="1828800" lvl="3" indent="-228600" algn="l">
              <a:lnSpc>
                <a:spcPct val="100000"/>
              </a:lnSpc>
              <a:spcBef>
                <a:spcPts val="1800"/>
              </a:spcBef>
              <a:spcAft>
                <a:spcPts val="0"/>
              </a:spcAft>
              <a:buClr>
                <a:srgbClr val="888888"/>
              </a:buClr>
              <a:buSzPts val="1400"/>
              <a:buNone/>
              <a:defRPr sz="1400">
                <a:solidFill>
                  <a:srgbClr val="888888"/>
                </a:solidFill>
              </a:defRPr>
            </a:lvl4pPr>
            <a:lvl5pPr marL="2286000" lvl="4" indent="-228600" algn="l">
              <a:lnSpc>
                <a:spcPct val="100000"/>
              </a:lnSpc>
              <a:spcBef>
                <a:spcPts val="1800"/>
              </a:spcBef>
              <a:spcAft>
                <a:spcPts val="0"/>
              </a:spcAft>
              <a:buClr>
                <a:srgbClr val="888888"/>
              </a:buClr>
              <a:buSzPts val="1400"/>
              <a:buNone/>
              <a:defRPr sz="1400">
                <a:solidFill>
                  <a:srgbClr val="888888"/>
                </a:solidFill>
              </a:defRPr>
            </a:lvl5pPr>
            <a:lvl6pPr marL="2743200" lvl="5" indent="-228600" algn="l">
              <a:lnSpc>
                <a:spcPct val="100000"/>
              </a:lnSpc>
              <a:spcBef>
                <a:spcPts val="180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 name="Google Shape;28;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100000"/>
              </a:lnSpc>
              <a:spcBef>
                <a:spcPts val="180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9" name="Google Shape;29;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dk1"/>
              </a:buClr>
              <a:buSzPts val="2400"/>
              <a:buChar char="•"/>
              <a:defRPr sz="2400"/>
            </a:lvl1pPr>
            <a:lvl2pPr marL="914400" lvl="1" indent="-355600" algn="l">
              <a:lnSpc>
                <a:spcPct val="100000"/>
              </a:lnSpc>
              <a:spcBef>
                <a:spcPts val="1800"/>
              </a:spcBef>
              <a:spcAft>
                <a:spcPts val="0"/>
              </a:spcAft>
              <a:buClr>
                <a:schemeClr val="dk1"/>
              </a:buClr>
              <a:buSzPts val="2000"/>
              <a:buChar char="–"/>
              <a:defRPr sz="2000"/>
            </a:lvl2pPr>
            <a:lvl3pPr marL="1371600" lvl="2" indent="-342900" algn="l">
              <a:lnSpc>
                <a:spcPct val="100000"/>
              </a:lnSpc>
              <a:spcBef>
                <a:spcPts val="1800"/>
              </a:spcBef>
              <a:spcAft>
                <a:spcPts val="0"/>
              </a:spcAft>
              <a:buClr>
                <a:schemeClr val="dk1"/>
              </a:buClr>
              <a:buSzPts val="1800"/>
              <a:buChar char="•"/>
              <a:defRPr sz="1800"/>
            </a:lvl3pPr>
            <a:lvl4pPr marL="1828800" lvl="3" indent="-330200" algn="l">
              <a:lnSpc>
                <a:spcPct val="100000"/>
              </a:lnSpc>
              <a:spcBef>
                <a:spcPts val="1800"/>
              </a:spcBef>
              <a:spcAft>
                <a:spcPts val="0"/>
              </a:spcAft>
              <a:buClr>
                <a:schemeClr val="dk1"/>
              </a:buClr>
              <a:buSzPts val="1600"/>
              <a:buChar char="–"/>
              <a:defRPr sz="1600"/>
            </a:lvl4pPr>
            <a:lvl5pPr marL="2286000" lvl="4" indent="-330200" algn="l">
              <a:lnSpc>
                <a:spcPct val="100000"/>
              </a:lnSpc>
              <a:spcBef>
                <a:spcPts val="1800"/>
              </a:spcBef>
              <a:spcAft>
                <a:spcPts val="0"/>
              </a:spcAft>
              <a:buClr>
                <a:schemeClr val="dk1"/>
              </a:buClr>
              <a:buSzPts val="1600"/>
              <a:buChar char="»"/>
              <a:defRPr sz="1600"/>
            </a:lvl5pPr>
            <a:lvl6pPr marL="2743200" lvl="5" indent="-330200" algn="l">
              <a:lnSpc>
                <a:spcPct val="100000"/>
              </a:lnSpc>
              <a:spcBef>
                <a:spcPts val="180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0" name="Google Shape;30;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100000"/>
              </a:lnSpc>
              <a:spcBef>
                <a:spcPts val="180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1" name="Google Shape;31;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dk1"/>
              </a:buClr>
              <a:buSzPts val="2400"/>
              <a:buChar char="•"/>
              <a:defRPr sz="2400"/>
            </a:lvl1pPr>
            <a:lvl2pPr marL="914400" lvl="1" indent="-355600" algn="l">
              <a:lnSpc>
                <a:spcPct val="100000"/>
              </a:lnSpc>
              <a:spcBef>
                <a:spcPts val="1800"/>
              </a:spcBef>
              <a:spcAft>
                <a:spcPts val="0"/>
              </a:spcAft>
              <a:buClr>
                <a:schemeClr val="dk1"/>
              </a:buClr>
              <a:buSzPts val="2000"/>
              <a:buChar char="–"/>
              <a:defRPr sz="2000"/>
            </a:lvl2pPr>
            <a:lvl3pPr marL="1371600" lvl="2" indent="-342900" algn="l">
              <a:lnSpc>
                <a:spcPct val="100000"/>
              </a:lnSpc>
              <a:spcBef>
                <a:spcPts val="1800"/>
              </a:spcBef>
              <a:spcAft>
                <a:spcPts val="0"/>
              </a:spcAft>
              <a:buClr>
                <a:schemeClr val="dk1"/>
              </a:buClr>
              <a:buSzPts val="1800"/>
              <a:buChar char="•"/>
              <a:defRPr sz="1800"/>
            </a:lvl3pPr>
            <a:lvl4pPr marL="1828800" lvl="3" indent="-330200" algn="l">
              <a:lnSpc>
                <a:spcPct val="100000"/>
              </a:lnSpc>
              <a:spcBef>
                <a:spcPts val="1800"/>
              </a:spcBef>
              <a:spcAft>
                <a:spcPts val="0"/>
              </a:spcAft>
              <a:buClr>
                <a:schemeClr val="dk1"/>
              </a:buClr>
              <a:buSzPts val="1600"/>
              <a:buChar char="–"/>
              <a:defRPr sz="1600"/>
            </a:lvl4pPr>
            <a:lvl5pPr marL="2286000" lvl="4" indent="-330200" algn="l">
              <a:lnSpc>
                <a:spcPct val="100000"/>
              </a:lnSpc>
              <a:spcBef>
                <a:spcPts val="1800"/>
              </a:spcBef>
              <a:spcAft>
                <a:spcPts val="0"/>
              </a:spcAft>
              <a:buClr>
                <a:schemeClr val="dk1"/>
              </a:buClr>
              <a:buSzPts val="1600"/>
              <a:buChar char="»"/>
              <a:defRPr sz="1600"/>
            </a:lvl5pPr>
            <a:lvl6pPr marL="2743200" lvl="5" indent="-330200" algn="l">
              <a:lnSpc>
                <a:spcPct val="100000"/>
              </a:lnSpc>
              <a:spcBef>
                <a:spcPts val="180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chemeClr val="dk1"/>
              </a:buClr>
              <a:buSzPts val="3200"/>
              <a:buChar char="•"/>
              <a:defRPr sz="3200"/>
            </a:lvl1pPr>
            <a:lvl2pPr marL="914400" lvl="1" indent="-406400" algn="l">
              <a:lnSpc>
                <a:spcPct val="100000"/>
              </a:lnSpc>
              <a:spcBef>
                <a:spcPts val="1800"/>
              </a:spcBef>
              <a:spcAft>
                <a:spcPts val="0"/>
              </a:spcAft>
              <a:buClr>
                <a:schemeClr val="dk1"/>
              </a:buClr>
              <a:buSzPts val="2800"/>
              <a:buChar char="–"/>
              <a:defRPr sz="2800"/>
            </a:lvl2pPr>
            <a:lvl3pPr marL="1371600" lvl="2" indent="-381000" algn="l">
              <a:lnSpc>
                <a:spcPct val="100000"/>
              </a:lnSpc>
              <a:spcBef>
                <a:spcPts val="1800"/>
              </a:spcBef>
              <a:spcAft>
                <a:spcPts val="0"/>
              </a:spcAft>
              <a:buClr>
                <a:schemeClr val="dk1"/>
              </a:buClr>
              <a:buSzPts val="2400"/>
              <a:buChar char="•"/>
              <a:defRPr sz="2400"/>
            </a:lvl3pPr>
            <a:lvl4pPr marL="1828800" lvl="3" indent="-355600" algn="l">
              <a:lnSpc>
                <a:spcPct val="100000"/>
              </a:lnSpc>
              <a:spcBef>
                <a:spcPts val="1800"/>
              </a:spcBef>
              <a:spcAft>
                <a:spcPts val="0"/>
              </a:spcAft>
              <a:buClr>
                <a:schemeClr val="dk1"/>
              </a:buClr>
              <a:buSzPts val="2000"/>
              <a:buChar char="–"/>
              <a:defRPr sz="2000"/>
            </a:lvl4pPr>
            <a:lvl5pPr marL="2286000" lvl="4" indent="-355600" algn="l">
              <a:lnSpc>
                <a:spcPct val="100000"/>
              </a:lnSpc>
              <a:spcBef>
                <a:spcPts val="1800"/>
              </a:spcBef>
              <a:spcAft>
                <a:spcPts val="0"/>
              </a:spcAft>
              <a:buClr>
                <a:schemeClr val="dk1"/>
              </a:buClr>
              <a:buSzPts val="2000"/>
              <a:buChar char="»"/>
              <a:defRPr sz="2000"/>
            </a:lvl5pPr>
            <a:lvl6pPr marL="2743200" lvl="5" indent="-355600" algn="l">
              <a:lnSpc>
                <a:spcPct val="100000"/>
              </a:lnSpc>
              <a:spcBef>
                <a:spcPts val="18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7" name="Google Shape;3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228600" algn="l">
              <a:lnSpc>
                <a:spcPct val="100000"/>
              </a:lnSpc>
              <a:spcBef>
                <a:spcPts val="1800"/>
              </a:spcBef>
              <a:spcAft>
                <a:spcPts val="0"/>
              </a:spcAft>
              <a:buClr>
                <a:schemeClr val="dk1"/>
              </a:buClr>
              <a:buSzPts val="1200"/>
              <a:buNone/>
              <a:defRPr sz="1200"/>
            </a:lvl2pPr>
            <a:lvl3pPr marL="1371600" lvl="2" indent="-228600" algn="l">
              <a:lnSpc>
                <a:spcPct val="100000"/>
              </a:lnSpc>
              <a:spcBef>
                <a:spcPts val="1800"/>
              </a:spcBef>
              <a:spcAft>
                <a:spcPts val="0"/>
              </a:spcAft>
              <a:buClr>
                <a:schemeClr val="dk1"/>
              </a:buClr>
              <a:buSzPts val="1000"/>
              <a:buNone/>
              <a:defRPr sz="1000"/>
            </a:lvl3pPr>
            <a:lvl4pPr marL="1828800" lvl="3" indent="-228600" algn="l">
              <a:lnSpc>
                <a:spcPct val="100000"/>
              </a:lnSpc>
              <a:spcBef>
                <a:spcPts val="1800"/>
              </a:spcBef>
              <a:spcAft>
                <a:spcPts val="0"/>
              </a:spcAft>
              <a:buClr>
                <a:schemeClr val="dk1"/>
              </a:buClr>
              <a:buSzPts val="900"/>
              <a:buNone/>
              <a:defRPr sz="900"/>
            </a:lvl4pPr>
            <a:lvl5pPr marL="2286000" lvl="4" indent="-228600" algn="l">
              <a:lnSpc>
                <a:spcPct val="100000"/>
              </a:lnSpc>
              <a:spcBef>
                <a:spcPts val="1800"/>
              </a:spcBef>
              <a:spcAft>
                <a:spcPts val="0"/>
              </a:spcAft>
              <a:buClr>
                <a:schemeClr val="dk1"/>
              </a:buClr>
              <a:buSzPts val="900"/>
              <a:buNone/>
              <a:defRPr sz="900"/>
            </a:lvl5pPr>
            <a:lvl6pPr marL="2743200" lvl="5" indent="-228600" algn="l">
              <a:lnSpc>
                <a:spcPct val="100000"/>
              </a:lnSpc>
              <a:spcBef>
                <a:spcPts val="180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 name="Google Shape;4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228600" algn="l">
              <a:lnSpc>
                <a:spcPct val="100000"/>
              </a:lnSpc>
              <a:spcBef>
                <a:spcPts val="1800"/>
              </a:spcBef>
              <a:spcAft>
                <a:spcPts val="0"/>
              </a:spcAft>
              <a:buClr>
                <a:schemeClr val="dk1"/>
              </a:buClr>
              <a:buSzPts val="1200"/>
              <a:buNone/>
              <a:defRPr sz="1200"/>
            </a:lvl2pPr>
            <a:lvl3pPr marL="1371600" lvl="2" indent="-228600" algn="l">
              <a:lnSpc>
                <a:spcPct val="100000"/>
              </a:lnSpc>
              <a:spcBef>
                <a:spcPts val="1800"/>
              </a:spcBef>
              <a:spcAft>
                <a:spcPts val="0"/>
              </a:spcAft>
              <a:buClr>
                <a:schemeClr val="dk1"/>
              </a:buClr>
              <a:buSzPts val="1000"/>
              <a:buNone/>
              <a:defRPr sz="1000"/>
            </a:lvl3pPr>
            <a:lvl4pPr marL="1828800" lvl="3" indent="-228600" algn="l">
              <a:lnSpc>
                <a:spcPct val="100000"/>
              </a:lnSpc>
              <a:spcBef>
                <a:spcPts val="1800"/>
              </a:spcBef>
              <a:spcAft>
                <a:spcPts val="0"/>
              </a:spcAft>
              <a:buClr>
                <a:schemeClr val="dk1"/>
              </a:buClr>
              <a:buSzPts val="900"/>
              <a:buNone/>
              <a:defRPr sz="900"/>
            </a:lvl4pPr>
            <a:lvl5pPr marL="2286000" lvl="4" indent="-228600" algn="l">
              <a:lnSpc>
                <a:spcPct val="100000"/>
              </a:lnSpc>
              <a:spcBef>
                <a:spcPts val="1800"/>
              </a:spcBef>
              <a:spcAft>
                <a:spcPts val="0"/>
              </a:spcAft>
              <a:buClr>
                <a:schemeClr val="dk1"/>
              </a:buClr>
              <a:buSzPts val="900"/>
              <a:buNone/>
              <a:defRPr sz="900"/>
            </a:lvl5pPr>
            <a:lvl6pPr marL="2743200" lvl="5" indent="-228600" algn="l">
              <a:lnSpc>
                <a:spcPct val="100000"/>
              </a:lnSpc>
              <a:spcBef>
                <a:spcPts val="180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Clr>
                <a:srgbClr val="000000"/>
              </a:buClr>
              <a:buSzPts val="1400"/>
              <a:buFont typeface="Arial"/>
              <a:buNone/>
              <a:defRPr sz="6600" b="1" i="0" u="none" strike="noStrike" cap="none">
                <a:solidFill>
                  <a:srgbClr val="005CB8"/>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100000"/>
              </a:lnSpc>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100000"/>
              </a:lnSpc>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uggejb@j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0qjK3TWZE8"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i.com/nfl/2019/08/27/al-davis-oakland-raiders-nfl-100-season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businessinsider.com/super-bowl-nfl-football-hosting-cost-worth-host-cities-2019-2"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ls.gov/data/inflation_calculator.ht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onedlink.org/resources/sports-economics-to-build-or-not-to-build/"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econedlink.org/wp-content/uploads/2019/02/Activity-2.pdf" TargetMode="External"/><Relationship Id="rId4" Type="http://schemas.openxmlformats.org/officeDocument/2006/relationships/hyperlink" Target="https://econedlink.org/wp-content/uploads/2019/02/Activity-1.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ercatus.org/publications/targeted-economic-development/growth-effects-sports-franchises-stadiums-and-arenas-15"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heatlantic.com/entertainment/archive/2011/07/how-curt-flood-changed-baseball-and-killed-his-career-in-the-process/241783/"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https://www.econedlink.org/resources/ap-microeconomics-competition-versus-monopsony-in-labor-market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nvestopedia.com/terms/p/principal-agent-problem.asp#:~:text=The%20principal%2Dagent%20problem%20is,roles%20of%20principal%20and%20agent."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vestopedia.com/terms/a/asymmetricinformation.asp"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s://www.vox.com/2015/4/30/8516007/nfl-draft-economic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apnews.com/article/amazon-gets-thursday-night-football-games-double-nfl-tv-deal-80681ad1409adf958708f65560c91da4"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mailto:rrivera@councilforeconed.org" TargetMode="External"/><Relationship Id="rId4" Type="http://schemas.openxmlformats.org/officeDocument/2006/relationships/hyperlink" Target="https://councilforeconed.regfox.com/2021-sloan-teaching-champion-awar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226950" y="1333948"/>
            <a:ext cx="8742600" cy="524760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dirty="0"/>
              <a:t>The Economics of </a:t>
            </a:r>
            <a:br>
              <a:rPr lang="en-US" sz="4000" b="1" dirty="0"/>
            </a:br>
            <a:r>
              <a:rPr lang="en-US" sz="4000" dirty="0">
                <a:solidFill>
                  <a:srgbClr val="7A9900"/>
                </a:solidFill>
              </a:rPr>
              <a:t>The Super Bowl and the NFL</a:t>
            </a:r>
            <a:br>
              <a:rPr lang="en-US" sz="3959" dirty="0">
                <a:solidFill>
                  <a:schemeClr val="dk1"/>
                </a:solidFill>
                <a:latin typeface="Calibri"/>
                <a:ea typeface="Calibri"/>
                <a:cs typeface="Calibri"/>
                <a:sym typeface="Calibri"/>
              </a:rPr>
            </a:br>
            <a:endParaRPr sz="3959" dirty="0">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1400"/>
              <a:buNone/>
            </a:pPr>
            <a:endParaRPr sz="3959" dirty="0"/>
          </a:p>
          <a:p>
            <a:pPr marL="0" lvl="0" indent="0" algn="ctr" rtl="0">
              <a:lnSpc>
                <a:spcPct val="100000"/>
              </a:lnSpc>
              <a:spcBef>
                <a:spcPts val="0"/>
              </a:spcBef>
              <a:spcAft>
                <a:spcPts val="0"/>
              </a:spcAft>
              <a:buSzPts val="1400"/>
              <a:buNone/>
            </a:pPr>
            <a:endParaRPr sz="700" dirty="0"/>
          </a:p>
          <a:p>
            <a:pPr marL="0" lvl="0" indent="0" algn="ctr" rtl="0">
              <a:lnSpc>
                <a:spcPct val="100000"/>
              </a:lnSpc>
              <a:spcBef>
                <a:spcPts val="0"/>
              </a:spcBef>
              <a:spcAft>
                <a:spcPts val="0"/>
              </a:spcAft>
              <a:buSzPts val="1400"/>
              <a:buNone/>
            </a:pPr>
            <a:br>
              <a:rPr lang="en-US" sz="3959" dirty="0"/>
            </a:br>
            <a:endParaRPr sz="3959" dirty="0"/>
          </a:p>
          <a:p>
            <a:pPr marL="0" lvl="0" indent="0" algn="ctr" rtl="0">
              <a:lnSpc>
                <a:spcPct val="100000"/>
              </a:lnSpc>
              <a:spcBef>
                <a:spcPts val="0"/>
              </a:spcBef>
              <a:spcAft>
                <a:spcPts val="0"/>
              </a:spcAft>
              <a:buSzPts val="1400"/>
              <a:buNone/>
            </a:pPr>
            <a:endParaRPr sz="700" dirty="0"/>
          </a:p>
          <a:p>
            <a:pPr marL="0" lvl="0" indent="0" algn="ctr" rtl="0">
              <a:lnSpc>
                <a:spcPct val="100000"/>
              </a:lnSpc>
              <a:spcBef>
                <a:spcPts val="0"/>
              </a:spcBef>
              <a:spcAft>
                <a:spcPts val="0"/>
              </a:spcAft>
              <a:buSzPts val="1400"/>
              <a:buNone/>
            </a:pPr>
            <a:br>
              <a:rPr lang="en-US" sz="1979" i="1" dirty="0">
                <a:solidFill>
                  <a:schemeClr val="dk1"/>
                </a:solidFill>
                <a:latin typeface="Calibri"/>
                <a:ea typeface="Calibri"/>
                <a:cs typeface="Calibri"/>
                <a:sym typeface="Calibri"/>
              </a:rPr>
            </a:br>
            <a:r>
              <a:rPr lang="en-US" sz="1800" i="1" dirty="0">
                <a:solidFill>
                  <a:schemeClr val="dk1"/>
                </a:solidFill>
                <a:latin typeface="Calibri"/>
                <a:ea typeface="Calibri"/>
                <a:cs typeface="Calibri"/>
                <a:sym typeface="Calibri"/>
              </a:rPr>
              <a:t>John Kruggel</a:t>
            </a:r>
            <a:br>
              <a:rPr lang="en-US" sz="1800" i="1" dirty="0">
                <a:solidFill>
                  <a:schemeClr val="dk1"/>
                </a:solidFill>
                <a:latin typeface="Calibri"/>
                <a:ea typeface="Calibri"/>
                <a:cs typeface="Calibri"/>
                <a:sym typeface="Calibri"/>
              </a:rPr>
            </a:br>
            <a:r>
              <a:rPr lang="en-US" sz="1800" i="1" dirty="0">
                <a:solidFill>
                  <a:schemeClr val="dk1"/>
                </a:solidFill>
                <a:latin typeface="Calibri"/>
                <a:ea typeface="Calibri"/>
                <a:cs typeface="Calibri"/>
                <a:sym typeface="Calibri"/>
              </a:rPr>
              <a:t>Associate Director for Program </a:t>
            </a:r>
            <a:br>
              <a:rPr lang="en-US" sz="1800" i="1" dirty="0">
                <a:solidFill>
                  <a:schemeClr val="dk1"/>
                </a:solidFill>
                <a:latin typeface="Calibri"/>
                <a:ea typeface="Calibri"/>
                <a:cs typeface="Calibri"/>
                <a:sym typeface="Calibri"/>
              </a:rPr>
            </a:br>
            <a:r>
              <a:rPr lang="en-US" sz="1800" i="1" dirty="0">
                <a:solidFill>
                  <a:schemeClr val="dk1"/>
                </a:solidFill>
                <a:latin typeface="Calibri"/>
                <a:ea typeface="Calibri"/>
                <a:cs typeface="Calibri"/>
                <a:sym typeface="Calibri"/>
              </a:rPr>
              <a:t>JMU Center for Economic Education</a:t>
            </a:r>
            <a:br>
              <a:rPr lang="en-US" sz="1800" i="1" dirty="0">
                <a:solidFill>
                  <a:schemeClr val="dk1"/>
                </a:solidFill>
                <a:latin typeface="Calibri"/>
                <a:ea typeface="Calibri"/>
                <a:cs typeface="Calibri"/>
                <a:sym typeface="Calibri"/>
              </a:rPr>
            </a:br>
            <a:r>
              <a:rPr lang="en-US" sz="1800" dirty="0">
                <a:solidFill>
                  <a:schemeClr val="dk1"/>
                </a:solidFill>
              </a:rPr>
              <a:t>3</a:t>
            </a:r>
            <a:r>
              <a:rPr lang="en-US" sz="1800" dirty="0">
                <a:solidFill>
                  <a:schemeClr val="dk1"/>
                </a:solidFill>
                <a:latin typeface="Calibri"/>
                <a:ea typeface="Calibri"/>
                <a:cs typeface="Calibri"/>
                <a:sym typeface="Calibri"/>
              </a:rPr>
              <a:t>/</a:t>
            </a:r>
            <a:r>
              <a:rPr lang="en-US" sz="1800" dirty="0">
                <a:solidFill>
                  <a:schemeClr val="dk1"/>
                </a:solidFill>
              </a:rPr>
              <a:t>23</a:t>
            </a:r>
            <a:r>
              <a:rPr lang="en-US" sz="1800" dirty="0">
                <a:solidFill>
                  <a:schemeClr val="dk1"/>
                </a:solidFill>
                <a:latin typeface="Calibri"/>
                <a:ea typeface="Calibri"/>
                <a:cs typeface="Calibri"/>
                <a:sym typeface="Calibri"/>
              </a:rPr>
              <a:t>/202</a:t>
            </a:r>
            <a:r>
              <a:rPr lang="en-US" sz="1800" dirty="0">
                <a:solidFill>
                  <a:schemeClr val="dk1"/>
                </a:solidFill>
              </a:rPr>
              <a:t>1</a:t>
            </a:r>
            <a:br>
              <a:rPr lang="en-US" sz="1800" dirty="0">
                <a:solidFill>
                  <a:schemeClr val="dk1"/>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3"/>
              </a:rPr>
              <a:t>kruggejb@jmu.edu</a:t>
            </a:r>
            <a:br>
              <a:rPr lang="en-US" sz="1979" dirty="0">
                <a:solidFill>
                  <a:schemeClr val="dk1"/>
                </a:solidFill>
                <a:latin typeface="Calibri"/>
                <a:ea typeface="Calibri"/>
                <a:cs typeface="Calibri"/>
                <a:sym typeface="Calibri"/>
              </a:rPr>
            </a:br>
            <a:endParaRPr sz="1979" dirty="0">
              <a:solidFill>
                <a:schemeClr val="dk1"/>
              </a:solidFill>
            </a:endParaRPr>
          </a:p>
        </p:txBody>
      </p:sp>
      <p:pic>
        <p:nvPicPr>
          <p:cNvPr id="62" name="Google Shape;62;p15"/>
          <p:cNvPicPr preferRelativeResize="0"/>
          <p:nvPr/>
        </p:nvPicPr>
        <p:blipFill>
          <a:blip r:embed="rId4">
            <a:alphaModFix/>
          </a:blip>
          <a:stretch>
            <a:fillRect/>
          </a:stretch>
        </p:blipFill>
        <p:spPr>
          <a:xfrm>
            <a:off x="2649223" y="2397675"/>
            <a:ext cx="3898050" cy="2593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289050" y="1014600"/>
            <a:ext cx="8565900" cy="799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6000"/>
              <a:buFont typeface="Arial"/>
              <a:buNone/>
            </a:pPr>
            <a:r>
              <a:rPr lang="en-US" sz="4800" dirty="0">
                <a:solidFill>
                  <a:srgbClr val="005CB8"/>
                </a:solidFill>
              </a:rPr>
              <a:t>NFL Example of Collusion:</a:t>
            </a:r>
            <a:endParaRPr sz="4800" dirty="0">
              <a:solidFill>
                <a:srgbClr val="005CB8"/>
              </a:solidFill>
            </a:endParaRPr>
          </a:p>
        </p:txBody>
      </p:sp>
      <p:sp>
        <p:nvSpPr>
          <p:cNvPr id="125" name="Google Shape;125;p24"/>
          <p:cNvSpPr txBox="1">
            <a:spLocks noGrp="1"/>
          </p:cNvSpPr>
          <p:nvPr>
            <p:ph type="body" idx="1"/>
          </p:nvPr>
        </p:nvSpPr>
        <p:spPr>
          <a:xfrm>
            <a:off x="148800" y="1814400"/>
            <a:ext cx="8902800" cy="4692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None/>
            </a:pPr>
            <a:r>
              <a:rPr lang="en-US" sz="2700" dirty="0"/>
              <a:t>In </a:t>
            </a:r>
            <a:r>
              <a:rPr lang="en-US" sz="2700" dirty="0">
                <a:solidFill>
                  <a:schemeClr val="tx1"/>
                </a:solidFill>
              </a:rPr>
              <a:t>1959</a:t>
            </a:r>
            <a:r>
              <a:rPr lang="en-US" sz="2700" dirty="0"/>
              <a:t>, NFL commissioner Pete Rozelle wanted to increase the NFL’s revenue from their </a:t>
            </a:r>
            <a:r>
              <a:rPr lang="en-US" sz="2700" dirty="0">
                <a:solidFill>
                  <a:schemeClr val="accent3">
                    <a:lumMod val="75000"/>
                  </a:schemeClr>
                </a:solidFill>
              </a:rPr>
              <a:t>TV contracts</a:t>
            </a:r>
          </a:p>
          <a:p>
            <a:pPr marL="0" lvl="0" indent="0" algn="l" rtl="0">
              <a:lnSpc>
                <a:spcPct val="90000"/>
              </a:lnSpc>
              <a:spcBef>
                <a:spcPts val="0"/>
              </a:spcBef>
              <a:spcAft>
                <a:spcPts val="0"/>
              </a:spcAft>
              <a:buNone/>
            </a:pPr>
            <a:endParaRPr sz="2700" dirty="0"/>
          </a:p>
          <a:p>
            <a:pPr marL="0" lvl="0" indent="0" algn="l" rtl="0">
              <a:lnSpc>
                <a:spcPct val="90000"/>
              </a:lnSpc>
              <a:spcBef>
                <a:spcPts val="0"/>
              </a:spcBef>
              <a:spcAft>
                <a:spcPts val="0"/>
              </a:spcAft>
              <a:buNone/>
            </a:pPr>
            <a:r>
              <a:rPr lang="en-US" sz="2700" dirty="0"/>
              <a:t>At that time each team had their own arrangement with local TV stations</a:t>
            </a:r>
          </a:p>
          <a:p>
            <a:pPr marL="0" lvl="0" indent="0" algn="l" rtl="0">
              <a:lnSpc>
                <a:spcPct val="90000"/>
              </a:lnSpc>
              <a:spcBef>
                <a:spcPts val="0"/>
              </a:spcBef>
              <a:spcAft>
                <a:spcPts val="0"/>
              </a:spcAft>
              <a:buNone/>
            </a:pPr>
            <a:endParaRPr sz="2700" dirty="0"/>
          </a:p>
          <a:p>
            <a:pPr marL="0" lvl="0" indent="0" algn="l" rtl="0">
              <a:lnSpc>
                <a:spcPct val="90000"/>
              </a:lnSpc>
              <a:spcBef>
                <a:spcPts val="0"/>
              </a:spcBef>
              <a:spcAft>
                <a:spcPts val="0"/>
              </a:spcAft>
              <a:buNone/>
            </a:pPr>
            <a:r>
              <a:rPr lang="en-US" sz="2700" dirty="0"/>
              <a:t>This resulted in </a:t>
            </a:r>
            <a:r>
              <a:rPr lang="en-US" sz="2700" dirty="0">
                <a:solidFill>
                  <a:schemeClr val="accent3">
                    <a:lumMod val="75000"/>
                  </a:schemeClr>
                </a:solidFill>
              </a:rPr>
              <a:t>large market teams </a:t>
            </a:r>
            <a:r>
              <a:rPr lang="en-US" sz="2700" dirty="0"/>
              <a:t>gaining large revenue from TV contracts and small market teams getting far less</a:t>
            </a:r>
            <a:endParaRPr sz="2700" dirty="0"/>
          </a:p>
          <a:p>
            <a:pPr marL="0" lvl="0" indent="0" algn="l" rtl="0">
              <a:lnSpc>
                <a:spcPct val="90000"/>
              </a:lnSpc>
              <a:spcBef>
                <a:spcPts val="1000"/>
              </a:spcBef>
              <a:spcAft>
                <a:spcPts val="0"/>
              </a:spcAft>
              <a:buNone/>
            </a:pPr>
            <a:r>
              <a:rPr lang="en-US" sz="2700" b="1" i="1" dirty="0">
                <a:solidFill>
                  <a:schemeClr val="tx1"/>
                </a:solidFill>
              </a:rPr>
              <a:t>Example: </a:t>
            </a:r>
            <a:r>
              <a:rPr lang="en-US" sz="2700" i="1" dirty="0"/>
              <a:t>Baltimore Colts made </a:t>
            </a:r>
            <a:r>
              <a:rPr lang="en-US" sz="2700" b="1" i="1" dirty="0"/>
              <a:t>$600,000 </a:t>
            </a:r>
            <a:r>
              <a:rPr lang="en-US" sz="2700" i="1" dirty="0"/>
              <a:t>on TV deals, whereas the Packers made </a:t>
            </a:r>
            <a:r>
              <a:rPr lang="en-US" sz="2700" b="1" i="1" dirty="0"/>
              <a:t>$80,000</a:t>
            </a:r>
            <a:endParaRPr sz="2700" b="1" i="1" dirty="0"/>
          </a:p>
          <a:p>
            <a:pPr marL="685800" lvl="1" indent="-196850" algn="l" rtl="0">
              <a:lnSpc>
                <a:spcPct val="90000"/>
              </a:lnSpc>
              <a:spcBef>
                <a:spcPts val="500"/>
              </a:spcBef>
              <a:spcAft>
                <a:spcPts val="0"/>
              </a:spcAft>
              <a:buClr>
                <a:schemeClr val="dk1"/>
              </a:buClr>
              <a:buSzPts val="1900"/>
              <a:buChar char="–"/>
            </a:pPr>
            <a:r>
              <a:rPr lang="en-US" sz="2300" dirty="0"/>
              <a:t>Sidebar: </a:t>
            </a:r>
            <a:r>
              <a:rPr lang="en-US" sz="2300" i="1" dirty="0"/>
              <a:t>When Lombardi took the job in Green Bay, his children couldn’t find it on a map.  Lombardi assured </a:t>
            </a:r>
            <a:r>
              <a:rPr lang="en-US" sz="2300" i="1" dirty="0" err="1"/>
              <a:t>themthat</a:t>
            </a:r>
            <a:r>
              <a:rPr lang="en-US" sz="2300" i="1" dirty="0"/>
              <a:t> when he was done, every map would have Green Bay on it.</a:t>
            </a:r>
            <a:endParaRPr sz="2300" i="1" dirty="0">
              <a:solidFill>
                <a:srgbClr val="7A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10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2" end="2"/>
                                            </p:txEl>
                                          </p:spTgt>
                                        </p:tgtEl>
                                        <p:attrNameLst>
                                          <p:attrName>style.visibility</p:attrName>
                                        </p:attrNameLst>
                                      </p:cBhvr>
                                      <p:to>
                                        <p:strVal val="visible"/>
                                      </p:to>
                                    </p:set>
                                    <p:animEffect transition="in" filter="fade">
                                      <p:cBhvr>
                                        <p:cTn id="12" dur="1000"/>
                                        <p:tgtEl>
                                          <p:spTgt spid="1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4" end="4"/>
                                            </p:txEl>
                                          </p:spTgt>
                                        </p:tgtEl>
                                        <p:attrNameLst>
                                          <p:attrName>style.visibility</p:attrName>
                                        </p:attrNameLst>
                                      </p:cBhvr>
                                      <p:to>
                                        <p:strVal val="visible"/>
                                      </p:to>
                                    </p:set>
                                    <p:animEffect transition="in" filter="fade">
                                      <p:cBhvr>
                                        <p:cTn id="17" dur="1000"/>
                                        <p:tgtEl>
                                          <p:spTgt spid="1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xEl>
                                              <p:pRg st="5" end="5"/>
                                            </p:txEl>
                                          </p:spTgt>
                                        </p:tgtEl>
                                        <p:attrNameLst>
                                          <p:attrName>style.visibility</p:attrName>
                                        </p:attrNameLst>
                                      </p:cBhvr>
                                      <p:to>
                                        <p:strVal val="visible"/>
                                      </p:to>
                                    </p:set>
                                    <p:animEffect transition="in" filter="fade">
                                      <p:cBhvr>
                                        <p:cTn id="22" dur="1000"/>
                                        <p:tgtEl>
                                          <p:spTgt spid="12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
                                            <p:txEl>
                                              <p:pRg st="6" end="6"/>
                                            </p:txEl>
                                          </p:spTgt>
                                        </p:tgtEl>
                                        <p:attrNameLst>
                                          <p:attrName>style.visibility</p:attrName>
                                        </p:attrNameLst>
                                      </p:cBhvr>
                                      <p:to>
                                        <p:strVal val="visible"/>
                                      </p:to>
                                    </p:set>
                                    <p:animEffect transition="in" filter="fade">
                                      <p:cBhvr>
                                        <p:cTn id="27" dur="1000"/>
                                        <p:tgtEl>
                                          <p:spTgt spid="1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628650" y="958325"/>
            <a:ext cx="7886700" cy="100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dirty="0"/>
              <a:t>Dominant Strategy</a:t>
            </a:r>
            <a:endParaRPr sz="4800" dirty="0"/>
          </a:p>
        </p:txBody>
      </p:sp>
      <p:sp>
        <p:nvSpPr>
          <p:cNvPr id="132" name="Google Shape;132;p25"/>
          <p:cNvSpPr txBox="1">
            <a:spLocks noGrp="1"/>
          </p:cNvSpPr>
          <p:nvPr>
            <p:ph type="body" idx="1"/>
          </p:nvPr>
        </p:nvSpPr>
        <p:spPr>
          <a:xfrm>
            <a:off x="314450" y="1751925"/>
            <a:ext cx="8535000" cy="4689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In order to solidify the NFL’s TV deals, Rozelle had to instill a </a:t>
            </a:r>
            <a:r>
              <a:rPr lang="en-US" b="1" dirty="0">
                <a:solidFill>
                  <a:srgbClr val="7A9900"/>
                </a:solidFill>
              </a:rPr>
              <a:t>league first mentality</a:t>
            </a:r>
            <a:r>
              <a:rPr lang="en-US" dirty="0"/>
              <a:t> in the team owners</a:t>
            </a:r>
            <a:endParaRPr dirty="0"/>
          </a:p>
          <a:p>
            <a:pPr marL="685800" lvl="1" indent="-209550" algn="l" rtl="0">
              <a:spcBef>
                <a:spcPts val="500"/>
              </a:spcBef>
              <a:spcAft>
                <a:spcPts val="0"/>
              </a:spcAft>
              <a:buSzPts val="2100"/>
              <a:buChar char="–"/>
            </a:pPr>
            <a:r>
              <a:rPr lang="en-US" sz="2000" i="1" dirty="0"/>
              <a:t>He also needed to get Congress to pass a law making it legal for the NFL to negotiate a TV deal that wouldn’t violate the Sherman Anti-Trust Act and the Radovich case</a:t>
            </a:r>
            <a:endParaRPr sz="2000" i="1" dirty="0"/>
          </a:p>
          <a:p>
            <a:pPr marL="0" lvl="0" indent="0" algn="l" rtl="0">
              <a:spcBef>
                <a:spcPts val="1000"/>
              </a:spcBef>
              <a:spcAft>
                <a:spcPts val="0"/>
              </a:spcAft>
              <a:buNone/>
            </a:pPr>
            <a:r>
              <a:rPr lang="en-US" dirty="0"/>
              <a:t>Rozelle had to convince owners that a league first mentality was in their best interest, long run</a:t>
            </a:r>
            <a:r>
              <a:rPr lang="en-US" dirty="0">
                <a:solidFill>
                  <a:schemeClr val="tx1"/>
                </a:solidFill>
              </a:rPr>
              <a:t>.  In economics, we call this a</a:t>
            </a:r>
            <a:r>
              <a:rPr lang="en-US" b="1" dirty="0">
                <a:solidFill>
                  <a:srgbClr val="7A9900"/>
                </a:solidFill>
              </a:rPr>
              <a:t> dominant strategy.</a:t>
            </a:r>
            <a:endParaRPr b="1" dirty="0">
              <a:solidFill>
                <a:srgbClr val="7A9900"/>
              </a:solidFill>
            </a:endParaRPr>
          </a:p>
          <a:p>
            <a:pPr marL="0" lvl="0" indent="0" algn="l" rtl="0">
              <a:spcBef>
                <a:spcPts val="1000"/>
              </a:spcBef>
              <a:spcAft>
                <a:spcPts val="0"/>
              </a:spcAft>
              <a:buNone/>
            </a:pPr>
            <a:r>
              <a:rPr lang="en-US" dirty="0">
                <a:solidFill>
                  <a:srgbClr val="000000"/>
                </a:solidFill>
              </a:rPr>
              <a:t>This video is THE BEST </a:t>
            </a:r>
            <a:r>
              <a:rPr lang="en-US" u="sng" dirty="0">
                <a:solidFill>
                  <a:schemeClr val="hlink"/>
                </a:solidFill>
                <a:hlinkClick r:id="rId3"/>
              </a:rPr>
              <a:t>example of a dominant strategy</a:t>
            </a:r>
            <a:r>
              <a:rPr lang="en-US" dirty="0">
                <a:solidFill>
                  <a:srgbClr val="000000"/>
                </a:solidFill>
              </a:rPr>
              <a:t> </a:t>
            </a:r>
            <a:r>
              <a:rPr lang="en-US" b="1" dirty="0">
                <a:solidFill>
                  <a:schemeClr val="accent3">
                    <a:lumMod val="75000"/>
                  </a:schemeClr>
                </a:solidFill>
              </a:rPr>
              <a:t>(Prisoner’s Dilemma) </a:t>
            </a:r>
            <a:r>
              <a:rPr lang="en-US" dirty="0">
                <a:solidFill>
                  <a:srgbClr val="000000"/>
                </a:solidFill>
              </a:rPr>
              <a:t>you can use in your classroom!</a:t>
            </a:r>
            <a:endParaRPr dirty="0">
              <a:solidFill>
                <a:srgbClr val="000000"/>
              </a:solidFill>
            </a:endParaRPr>
          </a:p>
          <a:p>
            <a:pPr marL="0" lvl="0" indent="0" algn="l" rtl="0">
              <a:spcBef>
                <a:spcPts val="10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10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1000"/>
                                        <p:tgtEl>
                                          <p:spTgt spid="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xEl>
                                              <p:pRg st="3" end="3"/>
                                            </p:txEl>
                                          </p:spTgt>
                                        </p:tgtEl>
                                        <p:attrNameLst>
                                          <p:attrName>style.visibility</p:attrName>
                                        </p:attrNameLst>
                                      </p:cBhvr>
                                      <p:to>
                                        <p:strVal val="visible"/>
                                      </p:to>
                                    </p:set>
                                    <p:animEffect transition="in" filter="fade">
                                      <p:cBhvr>
                                        <p:cTn id="22" dur="1000"/>
                                        <p:tgtEl>
                                          <p:spTgt spid="1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280125" y="993084"/>
            <a:ext cx="7886700" cy="862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400"/>
              <a:buFont typeface="Arial"/>
              <a:buNone/>
            </a:pPr>
            <a:r>
              <a:rPr lang="en-US" sz="4500" dirty="0">
                <a:solidFill>
                  <a:srgbClr val="005CB8"/>
                </a:solidFill>
              </a:rPr>
              <a:t>Was Rozelle Right?</a:t>
            </a:r>
            <a:endParaRPr sz="5040" dirty="0">
              <a:solidFill>
                <a:srgbClr val="005CB8"/>
              </a:solidFill>
            </a:endParaRPr>
          </a:p>
        </p:txBody>
      </p:sp>
      <p:sp>
        <p:nvSpPr>
          <p:cNvPr id="138" name="Google Shape;138;p26"/>
          <p:cNvSpPr txBox="1">
            <a:spLocks noGrp="1"/>
          </p:cNvSpPr>
          <p:nvPr>
            <p:ph type="body" idx="1"/>
          </p:nvPr>
        </p:nvSpPr>
        <p:spPr>
          <a:xfrm>
            <a:off x="280125" y="1736950"/>
            <a:ext cx="8673900" cy="4769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None/>
            </a:pPr>
            <a:r>
              <a:rPr lang="en-US" sz="2600" dirty="0"/>
              <a:t>In the 1962-63 season, the NFL’s first contract with CBS paid approximately </a:t>
            </a:r>
            <a:r>
              <a:rPr lang="en-US" sz="2600" b="1" dirty="0"/>
              <a:t>$330,000 </a:t>
            </a:r>
            <a:r>
              <a:rPr lang="en-US" sz="2600" dirty="0"/>
              <a:t>per franchise per year</a:t>
            </a:r>
          </a:p>
          <a:p>
            <a:pPr marL="0" lvl="0" indent="0" algn="l" rtl="0">
              <a:lnSpc>
                <a:spcPct val="90000"/>
              </a:lnSpc>
              <a:spcBef>
                <a:spcPts val="0"/>
              </a:spcBef>
              <a:spcAft>
                <a:spcPts val="0"/>
              </a:spcAft>
              <a:buNone/>
            </a:pPr>
            <a:endParaRPr sz="2600" dirty="0"/>
          </a:p>
          <a:p>
            <a:pPr marL="685800" lvl="1" indent="-216534" algn="l" rtl="0">
              <a:lnSpc>
                <a:spcPct val="90000"/>
              </a:lnSpc>
              <a:spcBef>
                <a:spcPts val="500"/>
              </a:spcBef>
              <a:spcAft>
                <a:spcPts val="0"/>
              </a:spcAft>
              <a:buClr>
                <a:schemeClr val="dk1"/>
              </a:buClr>
              <a:buSzPts val="2400"/>
              <a:buChar char="–"/>
            </a:pPr>
            <a:r>
              <a:rPr lang="en-US" sz="2400" i="1" dirty="0"/>
              <a:t>Not looking good for Baltimore, but GREAT news for Green Bay</a:t>
            </a:r>
            <a:endParaRPr sz="2400" i="1" dirty="0"/>
          </a:p>
          <a:p>
            <a:pPr marL="0" lvl="0" indent="0" algn="l" rtl="0">
              <a:lnSpc>
                <a:spcPct val="90000"/>
              </a:lnSpc>
              <a:spcBef>
                <a:spcPts val="1000"/>
              </a:spcBef>
              <a:spcAft>
                <a:spcPts val="0"/>
              </a:spcAft>
              <a:buNone/>
            </a:pPr>
            <a:r>
              <a:rPr lang="en-US" sz="2600" dirty="0"/>
              <a:t>By the 1964-65 season, payments had risen to about </a:t>
            </a:r>
            <a:r>
              <a:rPr lang="en-US" sz="2600" b="1" dirty="0">
                <a:solidFill>
                  <a:srgbClr val="7A9900"/>
                </a:solidFill>
              </a:rPr>
              <a:t>$1 million per franchise per year.</a:t>
            </a:r>
            <a:endParaRPr sz="2600" b="1" dirty="0">
              <a:solidFill>
                <a:srgbClr val="7A9900"/>
              </a:solidFill>
            </a:endParaRPr>
          </a:p>
          <a:p>
            <a:pPr marL="0" lvl="0" indent="0" algn="l" rtl="0">
              <a:lnSpc>
                <a:spcPct val="90000"/>
              </a:lnSpc>
              <a:spcBef>
                <a:spcPts val="1000"/>
              </a:spcBef>
              <a:spcAft>
                <a:spcPts val="0"/>
              </a:spcAft>
              <a:buNone/>
            </a:pPr>
            <a:r>
              <a:rPr lang="en-US" sz="2600" dirty="0"/>
              <a:t>Rozelle’s league first emphasis allowed the NFL to create </a:t>
            </a:r>
            <a:r>
              <a:rPr lang="en-US" sz="2600" b="1" dirty="0">
                <a:solidFill>
                  <a:srgbClr val="7A9900"/>
                </a:solidFill>
              </a:rPr>
              <a:t>NFL Properties</a:t>
            </a:r>
            <a:r>
              <a:rPr lang="en-US" sz="2600" dirty="0"/>
              <a:t>, which pooled the revenues from league licensing agreements. </a:t>
            </a:r>
            <a:endParaRPr sz="2600" dirty="0"/>
          </a:p>
          <a:p>
            <a:pPr marL="685800" lvl="1" indent="-216534" algn="l" rtl="0">
              <a:lnSpc>
                <a:spcPct val="90000"/>
              </a:lnSpc>
              <a:spcBef>
                <a:spcPts val="500"/>
              </a:spcBef>
              <a:spcAft>
                <a:spcPts val="0"/>
              </a:spcAft>
              <a:buClr>
                <a:schemeClr val="dk1"/>
              </a:buClr>
              <a:buSzPts val="2400"/>
              <a:buChar char="–"/>
            </a:pPr>
            <a:r>
              <a:rPr lang="en-US" sz="2400" i="1" dirty="0"/>
              <a:t>Which in turn, allowed the owners to withstand conflict with the player’s union better than most leagues</a:t>
            </a:r>
            <a:endParaRPr sz="2400" i="1" dirty="0"/>
          </a:p>
          <a:p>
            <a:pPr marL="0" lvl="0" indent="0" algn="l" rtl="0">
              <a:lnSpc>
                <a:spcPct val="90000"/>
              </a:lnSpc>
              <a:spcBef>
                <a:spcPts val="1000"/>
              </a:spcBef>
              <a:spcAft>
                <a:spcPts val="0"/>
              </a:spcAft>
              <a:buNone/>
            </a:pPr>
            <a:r>
              <a:rPr lang="en-US" sz="2600" dirty="0"/>
              <a:t>Of course, not every owner got on board with the league first mentality….</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10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2" end="2"/>
                                            </p:txEl>
                                          </p:spTgt>
                                        </p:tgtEl>
                                        <p:attrNameLst>
                                          <p:attrName>style.visibility</p:attrName>
                                        </p:attrNameLst>
                                      </p:cBhvr>
                                      <p:to>
                                        <p:strVal val="visible"/>
                                      </p:to>
                                    </p:set>
                                    <p:animEffect transition="in" filter="fade">
                                      <p:cBhvr>
                                        <p:cTn id="12" dur="1000"/>
                                        <p:tgtEl>
                                          <p:spTgt spid="1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3" end="3"/>
                                            </p:txEl>
                                          </p:spTgt>
                                        </p:tgtEl>
                                        <p:attrNameLst>
                                          <p:attrName>style.visibility</p:attrName>
                                        </p:attrNameLst>
                                      </p:cBhvr>
                                      <p:to>
                                        <p:strVal val="visible"/>
                                      </p:to>
                                    </p:set>
                                    <p:animEffect transition="in" filter="fade">
                                      <p:cBhvr>
                                        <p:cTn id="17" dur="1000"/>
                                        <p:tgtEl>
                                          <p:spTgt spid="13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4" end="4"/>
                                            </p:txEl>
                                          </p:spTgt>
                                        </p:tgtEl>
                                        <p:attrNameLst>
                                          <p:attrName>style.visibility</p:attrName>
                                        </p:attrNameLst>
                                      </p:cBhvr>
                                      <p:to>
                                        <p:strVal val="visible"/>
                                      </p:to>
                                    </p:set>
                                    <p:animEffect transition="in" filter="fade">
                                      <p:cBhvr>
                                        <p:cTn id="22" dur="1000"/>
                                        <p:tgtEl>
                                          <p:spTgt spid="13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xEl>
                                              <p:pRg st="5" end="5"/>
                                            </p:txEl>
                                          </p:spTgt>
                                        </p:tgtEl>
                                        <p:attrNameLst>
                                          <p:attrName>style.visibility</p:attrName>
                                        </p:attrNameLst>
                                      </p:cBhvr>
                                      <p:to>
                                        <p:strVal val="visible"/>
                                      </p:to>
                                    </p:set>
                                    <p:animEffect transition="in" filter="fade">
                                      <p:cBhvr>
                                        <p:cTn id="27" dur="1000"/>
                                        <p:tgtEl>
                                          <p:spTgt spid="13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xEl>
                                              <p:pRg st="6" end="6"/>
                                            </p:txEl>
                                          </p:spTgt>
                                        </p:tgtEl>
                                        <p:attrNameLst>
                                          <p:attrName>style.visibility</p:attrName>
                                        </p:attrNameLst>
                                      </p:cBhvr>
                                      <p:to>
                                        <p:strVal val="visible"/>
                                      </p:to>
                                    </p:set>
                                    <p:animEffect transition="in" filter="fade">
                                      <p:cBhvr>
                                        <p:cTn id="32" dur="1000"/>
                                        <p:tgtEl>
                                          <p:spTgt spid="1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5" name="Google Shape;145;p27" descr="Dallas Cowboys GIFs | Tenor"/>
          <p:cNvPicPr preferRelativeResize="0"/>
          <p:nvPr/>
        </p:nvPicPr>
        <p:blipFill rotWithShape="1">
          <a:blip r:embed="rId3">
            <a:alphaModFix/>
          </a:blip>
          <a:srcRect/>
          <a:stretch/>
        </p:blipFill>
        <p:spPr>
          <a:xfrm>
            <a:off x="5573260" y="5056676"/>
            <a:ext cx="3058550" cy="1801324"/>
          </a:xfrm>
          <a:prstGeom prst="rect">
            <a:avLst/>
          </a:prstGeom>
          <a:noFill/>
          <a:ln>
            <a:noFill/>
          </a:ln>
        </p:spPr>
      </p:pic>
      <p:sp>
        <p:nvSpPr>
          <p:cNvPr id="143" name="Google Shape;143;p27"/>
          <p:cNvSpPr txBox="1">
            <a:spLocks noGrp="1"/>
          </p:cNvSpPr>
          <p:nvPr>
            <p:ph type="title"/>
          </p:nvPr>
        </p:nvSpPr>
        <p:spPr>
          <a:xfrm>
            <a:off x="254550" y="1030625"/>
            <a:ext cx="8498400" cy="770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5400"/>
              <a:buFont typeface="Arial"/>
              <a:buNone/>
            </a:pPr>
            <a:r>
              <a:rPr lang="en-US" sz="4100" dirty="0">
                <a:solidFill>
                  <a:srgbClr val="005CB8"/>
                </a:solidFill>
              </a:rPr>
              <a:t>How ‘Bout Them Cowboys?!?</a:t>
            </a:r>
            <a:endParaRPr sz="4640" dirty="0">
              <a:solidFill>
                <a:srgbClr val="005CB8"/>
              </a:solidFill>
            </a:endParaRPr>
          </a:p>
        </p:txBody>
      </p:sp>
      <p:sp>
        <p:nvSpPr>
          <p:cNvPr id="144" name="Google Shape;144;p27"/>
          <p:cNvSpPr txBox="1">
            <a:spLocks noGrp="1"/>
          </p:cNvSpPr>
          <p:nvPr>
            <p:ph type="body" idx="1"/>
          </p:nvPr>
        </p:nvSpPr>
        <p:spPr>
          <a:xfrm>
            <a:off x="79500" y="1758725"/>
            <a:ext cx="8985000" cy="4520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600" dirty="0"/>
              <a:t>One example of owners doing what worked for them over the NFL </a:t>
            </a:r>
            <a:r>
              <a:rPr lang="en-US" sz="2400" dirty="0"/>
              <a:t>(not following the League First mentality Pete Rozelle wanted)</a:t>
            </a:r>
            <a:r>
              <a:rPr lang="en-US" sz="2600" dirty="0"/>
              <a:t>:</a:t>
            </a:r>
          </a:p>
          <a:p>
            <a:pPr marL="0" lvl="0" indent="0" algn="l" rtl="0">
              <a:lnSpc>
                <a:spcPct val="90000"/>
              </a:lnSpc>
              <a:spcBef>
                <a:spcPts val="0"/>
              </a:spcBef>
              <a:spcAft>
                <a:spcPts val="0"/>
              </a:spcAft>
              <a:buNone/>
            </a:pPr>
            <a:endParaRPr sz="2600" dirty="0"/>
          </a:p>
          <a:p>
            <a:pPr marL="0" lvl="0" indent="0" algn="l" rtl="0">
              <a:lnSpc>
                <a:spcPct val="90000"/>
              </a:lnSpc>
              <a:spcBef>
                <a:spcPts val="0"/>
              </a:spcBef>
              <a:spcAft>
                <a:spcPts val="0"/>
              </a:spcAft>
              <a:buNone/>
            </a:pPr>
            <a:r>
              <a:rPr lang="en-US" sz="2600" dirty="0"/>
              <a:t>Shortly after Jerry Jones bought the Dallas Cowboys in 1989, he signed licensing deals with Pepsi Cola and Nike, NEITHER of which had an agreement with NFL Properties at the time. </a:t>
            </a:r>
            <a:endParaRPr sz="2600" dirty="0"/>
          </a:p>
          <a:p>
            <a:pPr marL="685800" lvl="1" indent="-209550" algn="l" rtl="0">
              <a:lnSpc>
                <a:spcPct val="90000"/>
              </a:lnSpc>
              <a:spcBef>
                <a:spcPts val="0"/>
              </a:spcBef>
              <a:spcAft>
                <a:spcPts val="0"/>
              </a:spcAft>
              <a:buClr>
                <a:schemeClr val="dk1"/>
              </a:buClr>
              <a:buSzPts val="1500"/>
              <a:buChar char="–"/>
            </a:pPr>
            <a:r>
              <a:rPr lang="en-US" sz="2300" i="1" dirty="0"/>
              <a:t>So who gets the money?</a:t>
            </a:r>
            <a:endParaRPr sz="2300" i="1" dirty="0"/>
          </a:p>
          <a:p>
            <a:pPr marL="0" lvl="0" indent="0" algn="l" rtl="0">
              <a:lnSpc>
                <a:spcPct val="90000"/>
              </a:lnSpc>
              <a:spcBef>
                <a:spcPts val="1000"/>
              </a:spcBef>
              <a:spcAft>
                <a:spcPts val="0"/>
              </a:spcAft>
              <a:buNone/>
            </a:pPr>
            <a:r>
              <a:rPr lang="en-US" sz="2600" dirty="0"/>
              <a:t>The NFL tried to block the deal, so the Cowboys remain part of NFL Properties, </a:t>
            </a:r>
            <a:r>
              <a:rPr lang="en-US" sz="2600" b="1" dirty="0">
                <a:solidFill>
                  <a:srgbClr val="7A9900"/>
                </a:solidFill>
              </a:rPr>
              <a:t>BUT they are the ONLY NFL team allowed to sign their own licensing deals.</a:t>
            </a:r>
            <a:endParaRPr b="1" dirty="0">
              <a:solidFill>
                <a:srgbClr val="7A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10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2" end="2"/>
                                            </p:txEl>
                                          </p:spTgt>
                                        </p:tgtEl>
                                        <p:attrNameLst>
                                          <p:attrName>style.visibility</p:attrName>
                                        </p:attrNameLst>
                                      </p:cBhvr>
                                      <p:to>
                                        <p:strVal val="visible"/>
                                      </p:to>
                                    </p:set>
                                    <p:animEffect transition="in" filter="fade">
                                      <p:cBhvr>
                                        <p:cTn id="12" dur="1000"/>
                                        <p:tgtEl>
                                          <p:spTgt spid="14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3" end="3"/>
                                            </p:txEl>
                                          </p:spTgt>
                                        </p:tgtEl>
                                        <p:attrNameLst>
                                          <p:attrName>style.visibility</p:attrName>
                                        </p:attrNameLst>
                                      </p:cBhvr>
                                      <p:to>
                                        <p:strVal val="visible"/>
                                      </p:to>
                                    </p:set>
                                    <p:animEffect transition="in" filter="fade">
                                      <p:cBhvr>
                                        <p:cTn id="17" dur="1000"/>
                                        <p:tgtEl>
                                          <p:spTgt spid="14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xEl>
                                              <p:pRg st="4" end="4"/>
                                            </p:txEl>
                                          </p:spTgt>
                                        </p:tgtEl>
                                        <p:attrNameLst>
                                          <p:attrName>style.visibility</p:attrName>
                                        </p:attrNameLst>
                                      </p:cBhvr>
                                      <p:to>
                                        <p:strVal val="visible"/>
                                      </p:to>
                                    </p:set>
                                    <p:animEffect transition="in" filter="fade">
                                      <p:cBhvr>
                                        <p:cTn id="22" dur="1000"/>
                                        <p:tgtEl>
                                          <p:spTgt spid="1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628650" y="1056950"/>
            <a:ext cx="7886700" cy="73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000" dirty="0">
                <a:solidFill>
                  <a:srgbClr val="005CB8"/>
                </a:solidFill>
              </a:rPr>
              <a:t>Al Davis </a:t>
            </a:r>
            <a:endParaRPr sz="5000" dirty="0">
              <a:solidFill>
                <a:srgbClr val="005CB8"/>
              </a:solidFill>
            </a:endParaRPr>
          </a:p>
        </p:txBody>
      </p:sp>
      <p:sp>
        <p:nvSpPr>
          <p:cNvPr id="152" name="Google Shape;152;p28"/>
          <p:cNvSpPr txBox="1">
            <a:spLocks noGrp="1"/>
          </p:cNvSpPr>
          <p:nvPr>
            <p:ph type="body" idx="1"/>
          </p:nvPr>
        </p:nvSpPr>
        <p:spPr>
          <a:xfrm>
            <a:off x="179675" y="1423850"/>
            <a:ext cx="6875400" cy="5226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500" dirty="0"/>
              <a:t>Another owner who bucked the “League First” mentality</a:t>
            </a:r>
            <a:endParaRPr sz="2500" dirty="0"/>
          </a:p>
          <a:p>
            <a:pPr marL="0" lvl="0" indent="0" algn="l" rtl="0">
              <a:spcBef>
                <a:spcPts val="1000"/>
              </a:spcBef>
              <a:spcAft>
                <a:spcPts val="0"/>
              </a:spcAft>
              <a:buNone/>
            </a:pPr>
            <a:r>
              <a:rPr lang="en-US" sz="2500" dirty="0"/>
              <a:t>In 1979, Davis wanted to move the Raiders from Oakland to L.A. wanted a new stadium and larger market</a:t>
            </a:r>
            <a:r>
              <a:rPr lang="en-US" sz="2100" dirty="0"/>
              <a:t> </a:t>
            </a:r>
            <a:endParaRPr sz="2100" dirty="0"/>
          </a:p>
          <a:p>
            <a:pPr marL="0" lvl="0" indent="0" algn="l" rtl="0">
              <a:spcBef>
                <a:spcPts val="1000"/>
              </a:spcBef>
              <a:spcAft>
                <a:spcPts val="0"/>
              </a:spcAft>
              <a:buNone/>
            </a:pPr>
            <a:r>
              <a:rPr lang="en-US" sz="2200" i="1" dirty="0"/>
              <a:t>-Davis grew up in Brooklyn. Dodgers connection?</a:t>
            </a:r>
            <a:endParaRPr sz="2200" i="1" dirty="0"/>
          </a:p>
          <a:p>
            <a:pPr marL="0" lvl="0" indent="0" algn="l" rtl="0">
              <a:spcBef>
                <a:spcPts val="1000"/>
              </a:spcBef>
              <a:spcAft>
                <a:spcPts val="0"/>
              </a:spcAft>
              <a:buNone/>
            </a:pPr>
            <a:r>
              <a:rPr lang="en-US" sz="2500" dirty="0"/>
              <a:t>Davis was blocked from moving to L.A. Davis sued and eventually won the right to move to L.A. in 1982</a:t>
            </a:r>
            <a:endParaRPr sz="2500" dirty="0"/>
          </a:p>
          <a:p>
            <a:pPr marL="0" lvl="0" indent="0" algn="l" rtl="0">
              <a:spcBef>
                <a:spcPts val="1000"/>
              </a:spcBef>
              <a:spcAft>
                <a:spcPts val="0"/>
              </a:spcAft>
              <a:buNone/>
            </a:pPr>
            <a:r>
              <a:rPr lang="en-US" sz="2200" i="1" dirty="0"/>
              <a:t>-He moved the team back to Oakland in 1995</a:t>
            </a:r>
            <a:endParaRPr sz="2200" i="1" dirty="0"/>
          </a:p>
          <a:p>
            <a:pPr marL="0" lvl="0" indent="0" algn="l" rtl="0">
              <a:spcBef>
                <a:spcPts val="1000"/>
              </a:spcBef>
              <a:spcAft>
                <a:spcPts val="0"/>
              </a:spcAft>
              <a:buNone/>
            </a:pPr>
            <a:r>
              <a:rPr lang="en-US" sz="2200" i="1" dirty="0"/>
              <a:t>-</a:t>
            </a:r>
            <a:r>
              <a:rPr lang="en-US" sz="2200" i="1" u="sng" dirty="0">
                <a:solidFill>
                  <a:schemeClr val="hlink"/>
                </a:solidFill>
                <a:hlinkClick r:id="rId3"/>
              </a:rPr>
              <a:t>Davis also had a history of contention with Pete Rozelle</a:t>
            </a:r>
            <a:r>
              <a:rPr lang="en-US" sz="2200" i="1" dirty="0"/>
              <a:t>, when the AFL and NFL merged, Davis thought he should be commissioner of the NFL, the owners disagreed...</a:t>
            </a:r>
            <a:endParaRPr sz="2200" i="1" dirty="0"/>
          </a:p>
        </p:txBody>
      </p:sp>
      <p:pic>
        <p:nvPicPr>
          <p:cNvPr id="153" name="Google Shape;153;p28"/>
          <p:cNvPicPr preferRelativeResize="0"/>
          <p:nvPr/>
        </p:nvPicPr>
        <p:blipFill rotWithShape="1">
          <a:blip r:embed="rId4">
            <a:alphaModFix/>
          </a:blip>
          <a:srcRect l="31407" r="15600"/>
          <a:stretch/>
        </p:blipFill>
        <p:spPr>
          <a:xfrm>
            <a:off x="6710950" y="1437500"/>
            <a:ext cx="2367176" cy="248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10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1000"/>
                                        <p:tgtEl>
                                          <p:spTgt spid="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Effect transition="in" filter="fade">
                                      <p:cBhvr>
                                        <p:cTn id="17" dur="1000"/>
                                        <p:tgtEl>
                                          <p:spTgt spid="1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Effect transition="in" filter="fade">
                                      <p:cBhvr>
                                        <p:cTn id="22" dur="1000"/>
                                        <p:tgtEl>
                                          <p:spTgt spid="1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Effect transition="in" filter="fade">
                                      <p:cBhvr>
                                        <p:cTn id="27" dur="1000"/>
                                        <p:tgtEl>
                                          <p:spTgt spid="1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
                                            <p:txEl>
                                              <p:pRg st="5" end="5"/>
                                            </p:txEl>
                                          </p:spTgt>
                                        </p:tgtEl>
                                        <p:attrNameLst>
                                          <p:attrName>style.visibility</p:attrName>
                                        </p:attrNameLst>
                                      </p:cBhvr>
                                      <p:to>
                                        <p:strVal val="visible"/>
                                      </p:to>
                                    </p:set>
                                    <p:animEffect transition="in" filter="fade">
                                      <p:cBhvr>
                                        <p:cTn id="32" dur="1000"/>
                                        <p:tgtEl>
                                          <p:spTgt spid="1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628650" y="987953"/>
            <a:ext cx="7886700" cy="77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t>Hosting a Super Bowl</a:t>
            </a:r>
            <a:endParaRPr sz="4400" dirty="0"/>
          </a:p>
        </p:txBody>
      </p:sp>
      <p:sp>
        <p:nvSpPr>
          <p:cNvPr id="160" name="Google Shape;160;p29"/>
          <p:cNvSpPr txBox="1">
            <a:spLocks noGrp="1"/>
          </p:cNvSpPr>
          <p:nvPr>
            <p:ph type="body" idx="1"/>
          </p:nvPr>
        </p:nvSpPr>
        <p:spPr>
          <a:xfrm>
            <a:off x="262750" y="1463575"/>
            <a:ext cx="8592300" cy="5105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dirty="0"/>
              <a:t>One reason teams/cities want new stadiums is the chance they will get to host the Super Bowl, but should cities host the </a:t>
            </a:r>
            <a:r>
              <a:rPr lang="en-US" sz="2600" b="1" dirty="0"/>
              <a:t>Super Bowl</a:t>
            </a:r>
            <a:r>
              <a:rPr lang="en-US" sz="2600" dirty="0"/>
              <a:t>?</a:t>
            </a:r>
            <a:endParaRPr sz="2600" dirty="0"/>
          </a:p>
          <a:p>
            <a:pPr marL="0" lvl="0" indent="0" algn="l" rtl="0">
              <a:spcBef>
                <a:spcPts val="1000"/>
              </a:spcBef>
              <a:spcAft>
                <a:spcPts val="0"/>
              </a:spcAft>
              <a:buNone/>
            </a:pPr>
            <a:r>
              <a:rPr lang="en-US" sz="2600" dirty="0"/>
              <a:t>The NFL claims the Super Bowl brings </a:t>
            </a:r>
            <a:r>
              <a:rPr lang="en-US" sz="2600" dirty="0">
                <a:solidFill>
                  <a:schemeClr val="accent3">
                    <a:lumMod val="75000"/>
                  </a:schemeClr>
                </a:solidFill>
              </a:rPr>
              <a:t>around $300-$500M </a:t>
            </a:r>
            <a:r>
              <a:rPr lang="en-US" sz="2600" dirty="0"/>
              <a:t>to host cities.</a:t>
            </a:r>
            <a:endParaRPr sz="2600" dirty="0"/>
          </a:p>
          <a:p>
            <a:pPr marL="0" lvl="0" indent="0" algn="l" rtl="0">
              <a:spcBef>
                <a:spcPts val="1000"/>
              </a:spcBef>
              <a:spcAft>
                <a:spcPts val="0"/>
              </a:spcAft>
              <a:buNone/>
            </a:pPr>
            <a:r>
              <a:rPr lang="en-US" sz="2600" dirty="0"/>
              <a:t>Economists disagree: </a:t>
            </a:r>
            <a:r>
              <a:rPr lang="en-US" sz="2600" u="sng" dirty="0">
                <a:solidFill>
                  <a:schemeClr val="hlink"/>
                </a:solidFill>
                <a:hlinkClick r:id="rId3"/>
              </a:rPr>
              <a:t>Victor Matheson </a:t>
            </a:r>
            <a:r>
              <a:rPr lang="en-US" sz="2600" i="1" u="sng" dirty="0">
                <a:solidFill>
                  <a:schemeClr val="hlink"/>
                </a:solidFill>
                <a:hlinkClick r:id="rId3"/>
              </a:rPr>
              <a:t>Economics of the Super Bowl</a:t>
            </a:r>
            <a:r>
              <a:rPr lang="en-US" sz="2600" u="sng" dirty="0">
                <a:solidFill>
                  <a:schemeClr val="hlink"/>
                </a:solidFill>
                <a:hlinkClick r:id="rId3"/>
              </a:rPr>
              <a:t> estimates that number to be closer to $30-$150M.</a:t>
            </a:r>
            <a:endParaRPr sz="2600" dirty="0"/>
          </a:p>
          <a:p>
            <a:pPr marL="0" lvl="0" indent="0" algn="l" rtl="0">
              <a:spcBef>
                <a:spcPts val="1000"/>
              </a:spcBef>
              <a:spcAft>
                <a:spcPts val="0"/>
              </a:spcAft>
              <a:buNone/>
            </a:pPr>
            <a:r>
              <a:rPr lang="en-US" sz="2300" i="1" dirty="0"/>
              <a:t>-Matheson cites the costs of building a new stadium, police overtime, increase use of public transit, there are also millions of dollars worth of additional </a:t>
            </a:r>
            <a:r>
              <a:rPr lang="en-US" sz="2300" i="1" dirty="0">
                <a:solidFill>
                  <a:schemeClr val="accent3">
                    <a:lumMod val="75000"/>
                  </a:schemeClr>
                </a:solidFill>
              </a:rPr>
              <a:t>specifications</a:t>
            </a:r>
            <a:r>
              <a:rPr lang="en-US" sz="2300" i="1" dirty="0"/>
              <a:t> the NFL requires to host the Super Bowl</a:t>
            </a:r>
            <a:endParaRPr sz="2300" i="1" dirty="0"/>
          </a:p>
          <a:p>
            <a:pPr marL="0" lvl="0" indent="0" algn="l" rtl="0">
              <a:spcBef>
                <a:spcPts val="1000"/>
              </a:spcBef>
              <a:spcAft>
                <a:spcPts val="0"/>
              </a:spcAft>
              <a:buNone/>
            </a:pPr>
            <a:r>
              <a:rPr lang="en-US" sz="2300" i="1" dirty="0"/>
              <a:t>-There’s also the substitution effect (more later), crowding out of local </a:t>
            </a:r>
            <a:r>
              <a:rPr lang="en-US" sz="2300" i="1" dirty="0">
                <a:solidFill>
                  <a:schemeClr val="accent3">
                    <a:lumMod val="75000"/>
                  </a:schemeClr>
                </a:solidFill>
              </a:rPr>
              <a:t>consumers</a:t>
            </a:r>
            <a:r>
              <a:rPr lang="en-US" sz="2300" i="1" dirty="0"/>
              <a:t>, and </a:t>
            </a:r>
            <a:r>
              <a:rPr lang="en-US" sz="2300" i="1" dirty="0">
                <a:solidFill>
                  <a:schemeClr val="accent3">
                    <a:lumMod val="75000"/>
                  </a:schemeClr>
                </a:solidFill>
              </a:rPr>
              <a:t>leakages</a:t>
            </a:r>
            <a:r>
              <a:rPr lang="en-US" sz="2300" i="1" dirty="0"/>
              <a:t> (money usually goes to corporations rather than taxpayers)</a:t>
            </a:r>
            <a:endParaRPr sz="23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1000"/>
                                        <p:tgtEl>
                                          <p:spTgt spid="1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1" end="1"/>
                                            </p:txEl>
                                          </p:spTgt>
                                        </p:tgtEl>
                                        <p:attrNameLst>
                                          <p:attrName>style.visibility</p:attrName>
                                        </p:attrNameLst>
                                      </p:cBhvr>
                                      <p:to>
                                        <p:strVal val="visible"/>
                                      </p:to>
                                    </p:set>
                                    <p:animEffect transition="in" filter="fade">
                                      <p:cBhvr>
                                        <p:cTn id="12" dur="1000"/>
                                        <p:tgtEl>
                                          <p:spTgt spid="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2" end="2"/>
                                            </p:txEl>
                                          </p:spTgt>
                                        </p:tgtEl>
                                        <p:attrNameLst>
                                          <p:attrName>style.visibility</p:attrName>
                                        </p:attrNameLst>
                                      </p:cBhvr>
                                      <p:to>
                                        <p:strVal val="visible"/>
                                      </p:to>
                                    </p:set>
                                    <p:animEffect transition="in" filter="fade">
                                      <p:cBhvr>
                                        <p:cTn id="17" dur="1000"/>
                                        <p:tgtEl>
                                          <p:spTgt spid="1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3" end="3"/>
                                            </p:txEl>
                                          </p:spTgt>
                                        </p:tgtEl>
                                        <p:attrNameLst>
                                          <p:attrName>style.visibility</p:attrName>
                                        </p:attrNameLst>
                                      </p:cBhvr>
                                      <p:to>
                                        <p:strVal val="visible"/>
                                      </p:to>
                                    </p:set>
                                    <p:animEffect transition="in" filter="fade">
                                      <p:cBhvr>
                                        <p:cTn id="22" dur="1000"/>
                                        <p:tgtEl>
                                          <p:spTgt spid="1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
                                            <p:txEl>
                                              <p:pRg st="4" end="4"/>
                                            </p:txEl>
                                          </p:spTgt>
                                        </p:tgtEl>
                                        <p:attrNameLst>
                                          <p:attrName>style.visibility</p:attrName>
                                        </p:attrNameLst>
                                      </p:cBhvr>
                                      <p:to>
                                        <p:strVal val="visible"/>
                                      </p:to>
                                    </p:set>
                                    <p:animEffect transition="in" filter="fade">
                                      <p:cBhvr>
                                        <p:cTn id="27" dur="1000"/>
                                        <p:tgtEl>
                                          <p:spTgt spid="1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239575" y="1035775"/>
            <a:ext cx="8798700" cy="92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5400"/>
              <a:buFont typeface="Arial"/>
              <a:buNone/>
            </a:pPr>
            <a:r>
              <a:rPr lang="en-US" sz="4400" dirty="0"/>
              <a:t>Should Cities Build New Stadiums?</a:t>
            </a:r>
            <a:endParaRPr sz="4400" dirty="0">
              <a:solidFill>
                <a:srgbClr val="005CB8"/>
              </a:solidFill>
            </a:endParaRPr>
          </a:p>
        </p:txBody>
      </p:sp>
      <p:sp>
        <p:nvSpPr>
          <p:cNvPr id="166" name="Google Shape;166;p30"/>
          <p:cNvSpPr txBox="1">
            <a:spLocks noGrp="1"/>
          </p:cNvSpPr>
          <p:nvPr>
            <p:ph type="body" idx="1"/>
          </p:nvPr>
        </p:nvSpPr>
        <p:spPr>
          <a:xfrm>
            <a:off x="130375" y="1868775"/>
            <a:ext cx="8944200" cy="4637100"/>
          </a:xfrm>
          <a:prstGeom prst="rect">
            <a:avLst/>
          </a:prstGeom>
          <a:noFill/>
          <a:ln>
            <a:noFill/>
          </a:ln>
        </p:spPr>
        <p:txBody>
          <a:bodyPr spcFirstLastPara="1" wrap="square" lIns="91425" tIns="45700" rIns="91425" bIns="45700" anchor="t" anchorCtr="0">
            <a:normAutofit/>
          </a:bodyPr>
          <a:lstStyle/>
          <a:p>
            <a:pPr marL="0" indent="0">
              <a:spcBef>
                <a:spcPts val="0"/>
              </a:spcBef>
              <a:buNone/>
            </a:pPr>
            <a:r>
              <a:rPr lang="en-US" sz="2900" dirty="0"/>
              <a:t>In international trade (works for cities, too)</a:t>
            </a:r>
            <a:endParaRPr sz="2900" dirty="0"/>
          </a:p>
          <a:p>
            <a:pPr marL="228600" lvl="0" indent="-285750" algn="l" rtl="0">
              <a:lnSpc>
                <a:spcPct val="90000"/>
              </a:lnSpc>
              <a:spcBef>
                <a:spcPts val="500"/>
              </a:spcBef>
              <a:spcAft>
                <a:spcPts val="0"/>
              </a:spcAft>
              <a:buSzPts val="2700"/>
              <a:buChar char="•"/>
            </a:pPr>
            <a:r>
              <a:rPr lang="en-US" sz="2700" i="1" dirty="0">
                <a:solidFill>
                  <a:schemeClr val="accent3">
                    <a:lumMod val="75000"/>
                  </a:schemeClr>
                </a:solidFill>
              </a:rPr>
              <a:t>net exports = exports - imports</a:t>
            </a:r>
            <a:endParaRPr sz="2700" i="1" dirty="0">
              <a:solidFill>
                <a:schemeClr val="accent3">
                  <a:lumMod val="75000"/>
                </a:schemeClr>
              </a:solidFill>
            </a:endParaRPr>
          </a:p>
          <a:p>
            <a:pPr marL="0" lvl="0" indent="0" algn="l" rtl="0">
              <a:lnSpc>
                <a:spcPct val="90000"/>
              </a:lnSpc>
              <a:spcBef>
                <a:spcPts val="1000"/>
              </a:spcBef>
              <a:spcAft>
                <a:spcPts val="0"/>
              </a:spcAft>
              <a:buNone/>
            </a:pPr>
            <a:r>
              <a:rPr lang="en-US" sz="2900" dirty="0"/>
              <a:t>New facility can increase a city’s net exports:</a:t>
            </a:r>
            <a:endParaRPr sz="2900" dirty="0"/>
          </a:p>
          <a:p>
            <a:pPr marL="228600" lvl="0" indent="-285750" algn="l" rtl="0">
              <a:lnSpc>
                <a:spcPct val="90000"/>
              </a:lnSpc>
              <a:spcBef>
                <a:spcPts val="500"/>
              </a:spcBef>
              <a:spcAft>
                <a:spcPts val="0"/>
              </a:spcAft>
              <a:buSzPts val="2700"/>
              <a:buChar char="•"/>
            </a:pPr>
            <a:r>
              <a:rPr lang="en-US" sz="2700" i="1" dirty="0">
                <a:solidFill>
                  <a:schemeClr val="accent3">
                    <a:lumMod val="75000"/>
                  </a:schemeClr>
                </a:solidFill>
              </a:rPr>
              <a:t>Increases the amount that outsiders spend in the city</a:t>
            </a:r>
            <a:endParaRPr sz="2700" i="1" dirty="0">
              <a:solidFill>
                <a:schemeClr val="accent3">
                  <a:lumMod val="75000"/>
                </a:schemeClr>
              </a:solidFill>
            </a:endParaRPr>
          </a:p>
          <a:p>
            <a:pPr marL="228600" lvl="0" indent="-285750" algn="l" rtl="0">
              <a:lnSpc>
                <a:spcPct val="90000"/>
              </a:lnSpc>
              <a:spcBef>
                <a:spcPts val="0"/>
              </a:spcBef>
              <a:spcAft>
                <a:spcPts val="0"/>
              </a:spcAft>
              <a:buSzPts val="2700"/>
              <a:buChar char="•"/>
            </a:pPr>
            <a:r>
              <a:rPr lang="en-US" sz="2700" i="1" dirty="0">
                <a:solidFill>
                  <a:schemeClr val="accent3">
                    <a:lumMod val="75000"/>
                  </a:schemeClr>
                </a:solidFill>
              </a:rPr>
              <a:t>Reduces what city residents spend elsewhere</a:t>
            </a:r>
            <a:endParaRPr sz="2700" i="1" dirty="0">
              <a:solidFill>
                <a:schemeClr val="accent3">
                  <a:lumMod val="75000"/>
                </a:schemeClr>
              </a:solidFill>
            </a:endParaRPr>
          </a:p>
          <a:p>
            <a:pPr marL="0" lvl="0" indent="0" algn="l" rtl="0">
              <a:lnSpc>
                <a:spcPct val="90000"/>
              </a:lnSpc>
              <a:spcBef>
                <a:spcPts val="1000"/>
              </a:spcBef>
              <a:spcAft>
                <a:spcPts val="0"/>
              </a:spcAft>
              <a:buNone/>
            </a:pPr>
            <a:r>
              <a:rPr lang="en-US" sz="2900" dirty="0"/>
              <a:t>Is there a multiplier effect?</a:t>
            </a:r>
            <a:r>
              <a:rPr lang="en-US" dirty="0"/>
              <a:t> </a:t>
            </a:r>
            <a:endParaRPr dirty="0"/>
          </a:p>
          <a:p>
            <a:pPr marL="228600" lvl="0" indent="-285750" algn="l" rtl="0">
              <a:lnSpc>
                <a:spcPct val="90000"/>
              </a:lnSpc>
              <a:spcBef>
                <a:spcPts val="500"/>
              </a:spcBef>
              <a:spcAft>
                <a:spcPts val="0"/>
              </a:spcAft>
              <a:buClr>
                <a:schemeClr val="dk1"/>
              </a:buClr>
              <a:buSzPts val="2700"/>
              <a:buChar char="•"/>
            </a:pPr>
            <a:r>
              <a:rPr lang="en-US" sz="2700" i="1" dirty="0">
                <a:solidFill>
                  <a:schemeClr val="accent3">
                    <a:lumMod val="75000"/>
                  </a:schemeClr>
                </a:solidFill>
              </a:rPr>
              <a:t>People earning the first round of direct spending spend more themselves, increasing the incomes of others and so on</a:t>
            </a:r>
            <a:endParaRPr sz="270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0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10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fade">
                                      <p:cBhvr>
                                        <p:cTn id="17" dur="10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fade">
                                      <p:cBhvr>
                                        <p:cTn id="22" dur="10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fade">
                                      <p:cBhvr>
                                        <p:cTn id="27" dur="1000"/>
                                        <p:tgtEl>
                                          <p:spTgt spid="1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xEl>
                                              <p:pRg st="5" end="5"/>
                                            </p:txEl>
                                          </p:spTgt>
                                        </p:tgtEl>
                                        <p:attrNameLst>
                                          <p:attrName>style.visibility</p:attrName>
                                        </p:attrNameLst>
                                      </p:cBhvr>
                                      <p:to>
                                        <p:strVal val="visible"/>
                                      </p:to>
                                    </p:set>
                                    <p:animEffect transition="in" filter="fade">
                                      <p:cBhvr>
                                        <p:cTn id="32" dur="1000"/>
                                        <p:tgtEl>
                                          <p:spTgt spid="1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
                                            <p:txEl>
                                              <p:pRg st="6" end="6"/>
                                            </p:txEl>
                                          </p:spTgt>
                                        </p:tgtEl>
                                        <p:attrNameLst>
                                          <p:attrName>style.visibility</p:attrName>
                                        </p:attrNameLst>
                                      </p:cBhvr>
                                      <p:to>
                                        <p:strVal val="visible"/>
                                      </p:to>
                                    </p:set>
                                    <p:animEffect transition="in" filter="fade">
                                      <p:cBhvr>
                                        <p:cTn id="37" dur="1000"/>
                                        <p:tgtEl>
                                          <p:spTgt spid="1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244500" y="832625"/>
            <a:ext cx="8899500" cy="1006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5400"/>
              <a:buFont typeface="Arial"/>
              <a:buNone/>
            </a:pPr>
            <a:r>
              <a:rPr lang="en-US" sz="4200" dirty="0">
                <a:solidFill>
                  <a:srgbClr val="005CB8"/>
                </a:solidFill>
              </a:rPr>
              <a:t>Public Finance of Sports: Who Pays?</a:t>
            </a:r>
            <a:endParaRPr sz="4740" dirty="0">
              <a:solidFill>
                <a:srgbClr val="005CB8"/>
              </a:solidFill>
            </a:endParaRPr>
          </a:p>
        </p:txBody>
      </p:sp>
      <p:sp>
        <p:nvSpPr>
          <p:cNvPr id="172" name="Google Shape;172;p31"/>
          <p:cNvSpPr txBox="1">
            <a:spLocks noGrp="1"/>
          </p:cNvSpPr>
          <p:nvPr>
            <p:ph type="body" idx="1"/>
          </p:nvPr>
        </p:nvSpPr>
        <p:spPr>
          <a:xfrm>
            <a:off x="244500" y="1734200"/>
            <a:ext cx="8794500" cy="4779300"/>
          </a:xfrm>
          <a:prstGeom prst="rect">
            <a:avLst/>
          </a:prstGeom>
          <a:noFill/>
          <a:ln>
            <a:noFill/>
          </a:ln>
        </p:spPr>
        <p:txBody>
          <a:bodyPr spcFirstLastPara="1" wrap="square" lIns="91425" tIns="45700" rIns="91425" bIns="45700" anchor="t" anchorCtr="0">
            <a:normAutofit fontScale="70000" lnSpcReduction="20000"/>
          </a:bodyPr>
          <a:lstStyle/>
          <a:p>
            <a:pPr indent="-457200">
              <a:spcBef>
                <a:spcPts val="0"/>
              </a:spcBef>
            </a:pPr>
            <a:r>
              <a:rPr lang="en-US" sz="3258" dirty="0"/>
              <a:t>Stadium subsidies began in the 1950s</a:t>
            </a:r>
            <a:endParaRPr sz="3258" dirty="0"/>
          </a:p>
          <a:p>
            <a:pPr indent="-457200"/>
            <a:r>
              <a:rPr lang="en-US" sz="3258" dirty="0"/>
              <a:t>Teams showed that they would move for subsidies</a:t>
            </a:r>
            <a:endParaRPr sz="3258" dirty="0"/>
          </a:p>
          <a:p>
            <a:pPr marL="685800" lvl="1" indent="-166052" algn="l" rtl="0">
              <a:lnSpc>
                <a:spcPct val="90000"/>
              </a:lnSpc>
              <a:spcBef>
                <a:spcPts val="500"/>
              </a:spcBef>
              <a:spcAft>
                <a:spcPts val="0"/>
              </a:spcAft>
              <a:buClr>
                <a:schemeClr val="dk1"/>
              </a:buClr>
              <a:buSzPct val="100000"/>
              <a:buChar char="–"/>
            </a:pPr>
            <a:r>
              <a:rPr lang="en-US" sz="2858" i="1" dirty="0"/>
              <a:t>Brooklyn Dodgers to LA in 1957</a:t>
            </a:r>
            <a:endParaRPr sz="2858" i="1" dirty="0"/>
          </a:p>
          <a:p>
            <a:pPr indent="-457200"/>
            <a:r>
              <a:rPr lang="en-US" sz="3258" dirty="0"/>
              <a:t>Until 1980s, </a:t>
            </a:r>
            <a:r>
              <a:rPr lang="en-US" sz="3258" dirty="0">
                <a:solidFill>
                  <a:srgbClr val="7A9900"/>
                </a:solidFill>
              </a:rPr>
              <a:t>cities picked up stadium costs</a:t>
            </a:r>
            <a:endParaRPr sz="3258" dirty="0">
              <a:solidFill>
                <a:srgbClr val="7A9900"/>
              </a:solidFill>
            </a:endParaRPr>
          </a:p>
          <a:p>
            <a:pPr indent="-457200"/>
            <a:r>
              <a:rPr lang="en-US" sz="3258" dirty="0"/>
              <a:t>Since 1980s, more equal partnership, cities paying about 2/3 (after 2008, more like 1/3).</a:t>
            </a:r>
            <a:endParaRPr sz="3258" dirty="0"/>
          </a:p>
          <a:p>
            <a:pPr marL="685800" lvl="1" indent="-250031" algn="l" rtl="0">
              <a:lnSpc>
                <a:spcPct val="90000"/>
              </a:lnSpc>
              <a:spcBef>
                <a:spcPts val="1000"/>
              </a:spcBef>
              <a:spcAft>
                <a:spcPts val="0"/>
              </a:spcAft>
              <a:buSzPct val="100000"/>
              <a:buChar char="–"/>
            </a:pPr>
            <a:r>
              <a:rPr lang="en-US" sz="2758" i="1" dirty="0"/>
              <a:t>Las Vegas paid ~37.5% for Allegiant (Death Star) Stadium</a:t>
            </a:r>
            <a:endParaRPr sz="2758" i="1" dirty="0"/>
          </a:p>
          <a:p>
            <a:pPr indent="-457200"/>
            <a:r>
              <a:rPr lang="en-US" sz="3258" dirty="0"/>
              <a:t>Leagues specifically limit number of teams to increase bargaining power over cities. </a:t>
            </a:r>
            <a:r>
              <a:rPr lang="en-US" sz="3258" dirty="0">
                <a:solidFill>
                  <a:srgbClr val="7A9900"/>
                </a:solidFill>
              </a:rPr>
              <a:t>Limiting output and increasing revenue</a:t>
            </a:r>
            <a:endParaRPr sz="3258" dirty="0">
              <a:solidFill>
                <a:srgbClr val="7A9900"/>
              </a:solidFill>
            </a:endParaRPr>
          </a:p>
          <a:p>
            <a:pPr indent="-457200"/>
            <a:r>
              <a:rPr lang="en-US" sz="3258" dirty="0"/>
              <a:t>Cities argue new stadiums generate new wealth (more later)</a:t>
            </a:r>
            <a:endParaRPr sz="3258" dirty="0"/>
          </a:p>
          <a:p>
            <a:pPr marL="0" lvl="0" indent="0" algn="l" rtl="0">
              <a:lnSpc>
                <a:spcPct val="90000"/>
              </a:lnSpc>
              <a:spcBef>
                <a:spcPts val="1000"/>
              </a:spcBef>
              <a:spcAft>
                <a:spcPts val="0"/>
              </a:spcAft>
              <a:buNone/>
            </a:pPr>
            <a:r>
              <a:rPr lang="en-US" sz="3258" dirty="0"/>
              <a:t>New stadiums tend to get to host a Super Bowl</a:t>
            </a:r>
            <a:endParaRPr sz="3258" dirty="0"/>
          </a:p>
          <a:p>
            <a:pPr indent="-457200"/>
            <a:r>
              <a:rPr lang="en-US" sz="3258" dirty="0"/>
              <a:t>Teams have an incentive to create more </a:t>
            </a:r>
            <a:r>
              <a:rPr lang="en-US" sz="3258" dirty="0">
                <a:solidFill>
                  <a:schemeClr val="accent3">
                    <a:lumMod val="75000"/>
                  </a:schemeClr>
                </a:solidFill>
              </a:rPr>
              <a:t>luxury seats </a:t>
            </a:r>
            <a:r>
              <a:rPr lang="en-US" sz="3258" dirty="0"/>
              <a:t>with a new stadium or renovations (more later)</a:t>
            </a:r>
            <a:endParaRPr sz="3058"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0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fade">
                                      <p:cBhvr>
                                        <p:cTn id="12" dur="1000"/>
                                        <p:tgtEl>
                                          <p:spTgt spid="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Effect transition="in" filter="fade">
                                      <p:cBhvr>
                                        <p:cTn id="17" dur="1000"/>
                                        <p:tgtEl>
                                          <p:spTgt spid="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Effect transition="in" filter="fade">
                                      <p:cBhvr>
                                        <p:cTn id="22" dur="1000"/>
                                        <p:tgtEl>
                                          <p:spTgt spid="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animEffect transition="in" filter="fade">
                                      <p:cBhvr>
                                        <p:cTn id="27" dur="1000"/>
                                        <p:tgtEl>
                                          <p:spTgt spid="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5" end="5"/>
                                            </p:txEl>
                                          </p:spTgt>
                                        </p:tgtEl>
                                        <p:attrNameLst>
                                          <p:attrName>style.visibility</p:attrName>
                                        </p:attrNameLst>
                                      </p:cBhvr>
                                      <p:to>
                                        <p:strVal val="visible"/>
                                      </p:to>
                                    </p:set>
                                    <p:animEffect transition="in" filter="fade">
                                      <p:cBhvr>
                                        <p:cTn id="32" dur="1000"/>
                                        <p:tgtEl>
                                          <p:spTgt spid="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2">
                                            <p:txEl>
                                              <p:pRg st="6" end="6"/>
                                            </p:txEl>
                                          </p:spTgt>
                                        </p:tgtEl>
                                        <p:attrNameLst>
                                          <p:attrName>style.visibility</p:attrName>
                                        </p:attrNameLst>
                                      </p:cBhvr>
                                      <p:to>
                                        <p:strVal val="visible"/>
                                      </p:to>
                                    </p:set>
                                    <p:animEffect transition="in" filter="fade">
                                      <p:cBhvr>
                                        <p:cTn id="37" dur="1000"/>
                                        <p:tgtEl>
                                          <p:spTgt spid="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2">
                                            <p:txEl>
                                              <p:pRg st="7" end="7"/>
                                            </p:txEl>
                                          </p:spTgt>
                                        </p:tgtEl>
                                        <p:attrNameLst>
                                          <p:attrName>style.visibility</p:attrName>
                                        </p:attrNameLst>
                                      </p:cBhvr>
                                      <p:to>
                                        <p:strVal val="visible"/>
                                      </p:to>
                                    </p:set>
                                    <p:animEffect transition="in" filter="fade">
                                      <p:cBhvr>
                                        <p:cTn id="42" dur="1000"/>
                                        <p:tgtEl>
                                          <p:spTgt spid="1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2">
                                            <p:txEl>
                                              <p:pRg st="8" end="8"/>
                                            </p:txEl>
                                          </p:spTgt>
                                        </p:tgtEl>
                                        <p:attrNameLst>
                                          <p:attrName>style.visibility</p:attrName>
                                        </p:attrNameLst>
                                      </p:cBhvr>
                                      <p:to>
                                        <p:strVal val="visible"/>
                                      </p:to>
                                    </p:set>
                                    <p:animEffect transition="in" filter="fade">
                                      <p:cBhvr>
                                        <p:cTn id="47" dur="1000"/>
                                        <p:tgtEl>
                                          <p:spTgt spid="17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2">
                                            <p:txEl>
                                              <p:pRg st="9" end="9"/>
                                            </p:txEl>
                                          </p:spTgt>
                                        </p:tgtEl>
                                        <p:attrNameLst>
                                          <p:attrName>style.visibility</p:attrName>
                                        </p:attrNameLst>
                                      </p:cBhvr>
                                      <p:to>
                                        <p:strVal val="visible"/>
                                      </p:to>
                                    </p:set>
                                    <p:animEffect transition="in" filter="fade">
                                      <p:cBhvr>
                                        <p:cTn id="52" dur="1000"/>
                                        <p:tgtEl>
                                          <p:spTgt spid="17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214650" y="1137462"/>
            <a:ext cx="8714700" cy="76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6000"/>
              <a:buFont typeface="Arial"/>
              <a:buNone/>
            </a:pPr>
            <a:r>
              <a:rPr lang="en-US" sz="4500" dirty="0">
                <a:solidFill>
                  <a:srgbClr val="005CB8"/>
                </a:solidFill>
              </a:rPr>
              <a:t>Stadium Subsidies </a:t>
            </a:r>
            <a:endParaRPr sz="5000" dirty="0">
              <a:solidFill>
                <a:srgbClr val="005CB8"/>
              </a:solidFill>
            </a:endParaRPr>
          </a:p>
        </p:txBody>
      </p:sp>
      <p:sp>
        <p:nvSpPr>
          <p:cNvPr id="178" name="Google Shape;178;p32"/>
          <p:cNvSpPr txBox="1">
            <a:spLocks noGrp="1"/>
          </p:cNvSpPr>
          <p:nvPr>
            <p:ph type="body" idx="1"/>
          </p:nvPr>
        </p:nvSpPr>
        <p:spPr>
          <a:xfrm>
            <a:off x="374350" y="1707025"/>
            <a:ext cx="8310300" cy="46869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dirty="0"/>
              <a:t>What is the approximate cost of building an NFL stadium? (See example of Washington Football Team.)</a:t>
            </a:r>
            <a:endParaRPr dirty="0"/>
          </a:p>
          <a:p>
            <a:pPr marL="0" lvl="0" indent="0" algn="l" rtl="0">
              <a:lnSpc>
                <a:spcPct val="110000"/>
              </a:lnSpc>
              <a:spcBef>
                <a:spcPts val="0"/>
              </a:spcBef>
              <a:spcAft>
                <a:spcPts val="0"/>
              </a:spcAft>
              <a:buNone/>
            </a:pPr>
            <a:r>
              <a:rPr lang="en-US" dirty="0"/>
              <a:t>How much did FedEx Field cost?</a:t>
            </a:r>
            <a:endParaRPr dirty="0"/>
          </a:p>
          <a:p>
            <a:pPr marL="685800" lvl="1" indent="-221615" algn="l" rtl="0">
              <a:lnSpc>
                <a:spcPct val="90000"/>
              </a:lnSpc>
              <a:spcBef>
                <a:spcPts val="500"/>
              </a:spcBef>
              <a:spcAft>
                <a:spcPts val="0"/>
              </a:spcAft>
              <a:buClr>
                <a:schemeClr val="dk1"/>
              </a:buClr>
              <a:buSzPct val="100000"/>
              <a:buChar char="–"/>
            </a:pPr>
            <a:r>
              <a:rPr lang="en-US" dirty="0"/>
              <a:t>$250 million in 1997 (</a:t>
            </a:r>
            <a:r>
              <a:rPr lang="en-US" u="sng" dirty="0">
                <a:solidFill>
                  <a:schemeClr val="hlink"/>
                </a:solidFill>
                <a:hlinkClick r:id="rId3"/>
              </a:rPr>
              <a:t>$413.28 Million in real dollars</a:t>
            </a:r>
            <a:r>
              <a:rPr lang="en-US" dirty="0"/>
              <a:t>)</a:t>
            </a:r>
            <a:endParaRPr dirty="0">
              <a:solidFill>
                <a:srgbClr val="000000"/>
              </a:solidFill>
            </a:endParaRPr>
          </a:p>
          <a:p>
            <a:pPr marL="685800" lvl="1" indent="-221615" algn="l" rtl="0">
              <a:lnSpc>
                <a:spcPct val="90000"/>
              </a:lnSpc>
              <a:spcBef>
                <a:spcPts val="500"/>
              </a:spcBef>
              <a:spcAft>
                <a:spcPts val="0"/>
              </a:spcAft>
              <a:buClr>
                <a:schemeClr val="dk1"/>
              </a:buClr>
              <a:buSzPct val="100000"/>
              <a:buChar char="–"/>
            </a:pPr>
            <a:r>
              <a:rPr lang="en-US" dirty="0"/>
              <a:t>This amount DOES NOT include improvements made by Snyder (</a:t>
            </a:r>
            <a:r>
              <a:rPr lang="en-US" dirty="0">
                <a:solidFill>
                  <a:schemeClr val="accent3">
                    <a:lumMod val="75000"/>
                  </a:schemeClr>
                </a:solidFill>
              </a:rPr>
              <a:t>over 100 million</a:t>
            </a:r>
            <a:r>
              <a:rPr lang="en-US" dirty="0"/>
              <a:t>)</a:t>
            </a:r>
            <a:endParaRPr dirty="0"/>
          </a:p>
          <a:p>
            <a:pPr marL="685800" lvl="1" indent="-221615" algn="l" rtl="0">
              <a:lnSpc>
                <a:spcPct val="90000"/>
              </a:lnSpc>
              <a:spcBef>
                <a:spcPts val="500"/>
              </a:spcBef>
              <a:spcAft>
                <a:spcPts val="0"/>
              </a:spcAft>
              <a:buClr>
                <a:srgbClr val="7A9900"/>
              </a:buClr>
              <a:buSzPct val="100000"/>
              <a:buChar char="–"/>
            </a:pPr>
            <a:r>
              <a:rPr lang="en-US" dirty="0">
                <a:solidFill>
                  <a:schemeClr val="tx1"/>
                </a:solidFill>
              </a:rPr>
              <a:t>This also leaves out the value of the </a:t>
            </a:r>
            <a:r>
              <a:rPr lang="en-US" dirty="0">
                <a:solidFill>
                  <a:srgbClr val="7A9900"/>
                </a:solidFill>
              </a:rPr>
              <a:t>200 acres </a:t>
            </a:r>
            <a:r>
              <a:rPr lang="en-US" dirty="0">
                <a:solidFill>
                  <a:schemeClr val="tx1"/>
                </a:solidFill>
              </a:rPr>
              <a:t>it occupies</a:t>
            </a:r>
            <a:r>
              <a:rPr lang="en-US" b="1" dirty="0">
                <a:solidFill>
                  <a:srgbClr val="7A9900"/>
                </a:solidFill>
              </a:rPr>
              <a:t> </a:t>
            </a:r>
            <a:r>
              <a:rPr lang="en-US" dirty="0">
                <a:solidFill>
                  <a:srgbClr val="000000"/>
                </a:solidFill>
              </a:rPr>
              <a:t>(opportunity cost?)</a:t>
            </a:r>
            <a:endParaRPr dirty="0">
              <a:solidFill>
                <a:srgbClr val="000000"/>
              </a:solidFill>
            </a:endParaRPr>
          </a:p>
          <a:p>
            <a:pPr marL="685800" lvl="1" indent="-221615" algn="l" rtl="0">
              <a:lnSpc>
                <a:spcPct val="90000"/>
              </a:lnSpc>
              <a:spcBef>
                <a:spcPts val="500"/>
              </a:spcBef>
              <a:spcAft>
                <a:spcPts val="0"/>
              </a:spcAft>
              <a:buClr>
                <a:schemeClr val="dk1"/>
              </a:buClr>
              <a:buSzPct val="100000"/>
              <a:buChar char="–"/>
            </a:pPr>
            <a:r>
              <a:rPr lang="en-US" dirty="0"/>
              <a:t>WFT attendance increased 40% with the new field, but they have </a:t>
            </a:r>
            <a:r>
              <a:rPr lang="en-US" b="1" dirty="0">
                <a:solidFill>
                  <a:srgbClr val="7A9900"/>
                </a:solidFill>
              </a:rPr>
              <a:t>NEVER </a:t>
            </a:r>
            <a:r>
              <a:rPr lang="en-US" dirty="0"/>
              <a:t>sold out a game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10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10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1000"/>
                                        <p:tgtEl>
                                          <p:spTgt spid="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Effect transition="in" filter="fade">
                                      <p:cBhvr>
                                        <p:cTn id="22" dur="1000"/>
                                        <p:tgtEl>
                                          <p:spTgt spid="1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xEl>
                                              <p:pRg st="4" end="4"/>
                                            </p:txEl>
                                          </p:spTgt>
                                        </p:tgtEl>
                                        <p:attrNameLst>
                                          <p:attrName>style.visibility</p:attrName>
                                        </p:attrNameLst>
                                      </p:cBhvr>
                                      <p:to>
                                        <p:strVal val="visible"/>
                                      </p:to>
                                    </p:set>
                                    <p:animEffect transition="in" filter="fade">
                                      <p:cBhvr>
                                        <p:cTn id="27" dur="1000"/>
                                        <p:tgtEl>
                                          <p:spTgt spid="1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
                                            <p:txEl>
                                              <p:pRg st="5" end="5"/>
                                            </p:txEl>
                                          </p:spTgt>
                                        </p:tgtEl>
                                        <p:attrNameLst>
                                          <p:attrName>style.visibility</p:attrName>
                                        </p:attrNameLst>
                                      </p:cBhvr>
                                      <p:to>
                                        <p:strVal val="visible"/>
                                      </p:to>
                                    </p:set>
                                    <p:animEffect transition="in" filter="fade">
                                      <p:cBhvr>
                                        <p:cTn id="32" dur="1000"/>
                                        <p:tgtEl>
                                          <p:spTgt spid="1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55200" y="1077974"/>
            <a:ext cx="8433600" cy="766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6000"/>
              <a:buFont typeface="Arial"/>
              <a:buNone/>
            </a:pPr>
            <a:r>
              <a:rPr lang="en-US" sz="4800">
                <a:solidFill>
                  <a:srgbClr val="005CB8"/>
                </a:solidFill>
              </a:rPr>
              <a:t>FedEx Field</a:t>
            </a:r>
            <a:endParaRPr sz="5400">
              <a:solidFill>
                <a:srgbClr val="005CB8"/>
              </a:solidFill>
            </a:endParaRPr>
          </a:p>
        </p:txBody>
      </p:sp>
      <p:sp>
        <p:nvSpPr>
          <p:cNvPr id="184" name="Google Shape;184;p33"/>
          <p:cNvSpPr txBox="1">
            <a:spLocks noGrp="1"/>
          </p:cNvSpPr>
          <p:nvPr>
            <p:ph type="body" idx="1"/>
          </p:nvPr>
        </p:nvSpPr>
        <p:spPr>
          <a:xfrm>
            <a:off x="254550" y="1844175"/>
            <a:ext cx="8698500" cy="4343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3000" b="1" dirty="0"/>
              <a:t>Who typically pays to build a stadium?</a:t>
            </a:r>
            <a:endParaRPr sz="3000" b="1" dirty="0"/>
          </a:p>
          <a:p>
            <a:pPr marL="685800" lvl="1" indent="-215900" algn="l" rtl="0">
              <a:lnSpc>
                <a:spcPct val="90000"/>
              </a:lnSpc>
              <a:spcBef>
                <a:spcPts val="500"/>
              </a:spcBef>
              <a:spcAft>
                <a:spcPts val="0"/>
              </a:spcAft>
              <a:buClr>
                <a:schemeClr val="dk1"/>
              </a:buClr>
              <a:buSzPts val="3000"/>
              <a:buChar char="–"/>
            </a:pPr>
            <a:r>
              <a:rPr lang="en-US" sz="3000" dirty="0"/>
              <a:t>WFT Original owner Jack Kent Cooke financed most of it (</a:t>
            </a:r>
            <a:r>
              <a:rPr lang="en-US" sz="3000" dirty="0">
                <a:solidFill>
                  <a:schemeClr val="accent3">
                    <a:lumMod val="75000"/>
                  </a:schemeClr>
                </a:solidFill>
              </a:rPr>
              <a:t>NOT the norm</a:t>
            </a:r>
            <a:r>
              <a:rPr lang="en-US" sz="3000" dirty="0"/>
              <a:t>)</a:t>
            </a:r>
            <a:endParaRPr sz="3000" dirty="0"/>
          </a:p>
          <a:p>
            <a:pPr marL="685800" lvl="1" indent="-215900" algn="l" rtl="0">
              <a:lnSpc>
                <a:spcPct val="90000"/>
              </a:lnSpc>
              <a:spcBef>
                <a:spcPts val="500"/>
              </a:spcBef>
              <a:spcAft>
                <a:spcPts val="0"/>
              </a:spcAft>
              <a:buClr>
                <a:srgbClr val="7A9900"/>
              </a:buClr>
              <a:buSzPts val="3000"/>
              <a:buChar char="–"/>
            </a:pPr>
            <a:r>
              <a:rPr lang="en-US" sz="3000" dirty="0">
                <a:solidFill>
                  <a:schemeClr val="tx1"/>
                </a:solidFill>
              </a:rPr>
              <a:t>Maryland contributed $70 million for improvements</a:t>
            </a:r>
            <a:endParaRPr sz="3000" dirty="0">
              <a:solidFill>
                <a:schemeClr val="tx1"/>
              </a:solidFill>
            </a:endParaRPr>
          </a:p>
          <a:p>
            <a:pPr marL="685800" lvl="1" indent="-215900" algn="l" rtl="0">
              <a:lnSpc>
                <a:spcPct val="90000"/>
              </a:lnSpc>
              <a:spcBef>
                <a:spcPts val="500"/>
              </a:spcBef>
              <a:spcAft>
                <a:spcPts val="0"/>
              </a:spcAft>
              <a:buClr>
                <a:schemeClr val="dk1"/>
              </a:buClr>
              <a:buSzPts val="3000"/>
              <a:buChar char="–"/>
            </a:pPr>
            <a:r>
              <a:rPr lang="en-US" sz="3000" dirty="0"/>
              <a:t>FedEx Field CANNOT redistrict until 2027</a:t>
            </a:r>
            <a:br>
              <a:rPr lang="en-US" sz="3000" dirty="0"/>
            </a:br>
            <a:r>
              <a:rPr lang="en-US" sz="3000" i="1" dirty="0"/>
              <a:t>But Dan Snyder and several D.C. politicians have been looking to build a new stadium in D.C.</a:t>
            </a:r>
            <a:endParaRPr sz="3000" i="1" dirty="0"/>
          </a:p>
          <a:p>
            <a:pPr marL="685800" lvl="1" indent="-215900" algn="l" rtl="0">
              <a:lnSpc>
                <a:spcPct val="90000"/>
              </a:lnSpc>
              <a:spcBef>
                <a:spcPts val="500"/>
              </a:spcBef>
              <a:spcAft>
                <a:spcPts val="0"/>
              </a:spcAft>
              <a:buClr>
                <a:schemeClr val="dk1"/>
              </a:buClr>
              <a:buSzPts val="3000"/>
              <a:buChar char="–"/>
            </a:pPr>
            <a:r>
              <a:rPr lang="en-US" sz="3000" dirty="0"/>
              <a:t>That stadium would cost close to </a:t>
            </a:r>
            <a:r>
              <a:rPr lang="en-US" sz="3000" b="1" dirty="0">
                <a:solidFill>
                  <a:srgbClr val="7A9900"/>
                </a:solidFill>
              </a:rPr>
              <a:t>2 billion</a:t>
            </a: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10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1000"/>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Effect transition="in" filter="fade">
                                      <p:cBhvr>
                                        <p:cTn id="17" dur="1000"/>
                                        <p:tgtEl>
                                          <p:spTgt spid="1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Effect transition="in" filter="fade">
                                      <p:cBhvr>
                                        <p:cTn id="22" dur="1000"/>
                                        <p:tgtEl>
                                          <p:spTgt spid="1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xEl>
                                              <p:pRg st="4" end="4"/>
                                            </p:txEl>
                                          </p:spTgt>
                                        </p:tgtEl>
                                        <p:attrNameLst>
                                          <p:attrName>style.visibility</p:attrName>
                                        </p:attrNameLst>
                                      </p:cBhvr>
                                      <p:to>
                                        <p:strVal val="visible"/>
                                      </p:to>
                                    </p:set>
                                    <p:animEffect transition="in" filter="fade">
                                      <p:cBhvr>
                                        <p:cTn id="27" dur="1000"/>
                                        <p:tgtEl>
                                          <p:spTgt spid="1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57199" y="76242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42500"/>
              </a:lnSpc>
              <a:spcBef>
                <a:spcPts val="0"/>
              </a:spcBef>
              <a:spcAft>
                <a:spcPts val="0"/>
              </a:spcAft>
              <a:buSzPts val="1400"/>
              <a:buNone/>
            </a:pPr>
            <a:r>
              <a:rPr lang="en-US" sz="4000">
                <a:latin typeface="Calibri"/>
                <a:ea typeface="Calibri"/>
                <a:cs typeface="Calibri"/>
                <a:sym typeface="Calibri"/>
              </a:rPr>
              <a:t>EconEdLink Membership</a:t>
            </a:r>
            <a:endParaRPr/>
          </a:p>
        </p:txBody>
      </p:sp>
      <p:sp>
        <p:nvSpPr>
          <p:cNvPr id="69" name="Google Shape;69;p16"/>
          <p:cNvSpPr txBox="1"/>
          <p:nvPr/>
        </p:nvSpPr>
        <p:spPr>
          <a:xfrm>
            <a:off x="482538" y="2114894"/>
            <a:ext cx="8175171" cy="42473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You can now access CEE’s professional development webinars directly on EconEdLink.org! To receive these new professional development benefits, </a:t>
            </a:r>
            <a:r>
              <a:rPr lang="en-US" sz="1800" b="1" i="0" u="none" strike="noStrike" cap="none">
                <a:solidFill>
                  <a:schemeClr val="dk1"/>
                </a:solidFill>
                <a:latin typeface="Arial"/>
                <a:ea typeface="Arial"/>
                <a:cs typeface="Arial"/>
                <a:sym typeface="Arial"/>
              </a:rPr>
              <a:t>become an EconEdLink </a:t>
            </a:r>
            <a:r>
              <a:rPr lang="en-US" sz="1800" b="1" i="0" u="sng" strike="noStrike" cap="none">
                <a:solidFill>
                  <a:schemeClr val="hlink"/>
                </a:solidFill>
                <a:latin typeface="Arial"/>
                <a:ea typeface="Arial"/>
                <a:cs typeface="Arial"/>
                <a:sym typeface="Arial"/>
                <a:hlinkClick r:id="rId3"/>
              </a:rPr>
              <a:t>member</a:t>
            </a:r>
            <a:r>
              <a:rPr lang="en-US" sz="1800" b="0" i="0" u="none" strike="noStrike" cap="none">
                <a:solidFill>
                  <a:schemeClr val="dk1"/>
                </a:solidFill>
                <a:latin typeface="Arial"/>
                <a:ea typeface="Arial"/>
                <a:cs typeface="Arial"/>
                <a:sym typeface="Arial"/>
              </a:rPr>
              <a:t>. As a member, you will now be able to: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Automatically receive a professional development certificate via e-mail within 24 hours after viewing any webinar for a minimum of 45 minutes</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Register for upcoming webinars with a simple one-click process </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Easily download presentations, lesson plan materials and activities for each webinar </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Search and view all webinars at your convenience </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Save webinars to your EconEdLink dashboard for easy access to the event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You may access our new </a:t>
            </a:r>
            <a:r>
              <a:rPr lang="en-US" sz="1800" b="1" i="0" u="none" strike="noStrike" cap="none">
                <a:solidFill>
                  <a:schemeClr val="dk1"/>
                </a:solidFill>
                <a:latin typeface="Arial"/>
                <a:ea typeface="Arial"/>
                <a:cs typeface="Arial"/>
                <a:sym typeface="Arial"/>
              </a:rPr>
              <a:t>Professional Development</a:t>
            </a:r>
            <a:r>
              <a:rPr lang="en-US" sz="1800" b="0" i="0" u="none" strike="noStrike" cap="none">
                <a:solidFill>
                  <a:schemeClr val="dk1"/>
                </a:solidFill>
                <a:latin typeface="Arial"/>
                <a:ea typeface="Arial"/>
                <a:cs typeface="Arial"/>
                <a:sym typeface="Arial"/>
              </a:rPr>
              <a:t> page </a:t>
            </a:r>
            <a:r>
              <a:rPr lang="en-US" sz="1800" b="0" i="0" u="sng" strike="noStrike" cap="none">
                <a:solidFill>
                  <a:schemeClr val="hlink"/>
                </a:solidFill>
                <a:latin typeface="Arial"/>
                <a:ea typeface="Arial"/>
                <a:cs typeface="Arial"/>
                <a:sym typeface="Arial"/>
                <a:hlinkClick r:id="rId4"/>
              </a:rPr>
              <a:t>here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194370" y="948747"/>
            <a:ext cx="7886700" cy="95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5400"/>
              <a:buFont typeface="Arial"/>
              <a:buNone/>
            </a:pPr>
            <a:r>
              <a:rPr lang="en-US" sz="4500">
                <a:solidFill>
                  <a:srgbClr val="005CB8"/>
                </a:solidFill>
              </a:rPr>
              <a:t>Incentives for Luxury Suites</a:t>
            </a:r>
            <a:endParaRPr sz="5040">
              <a:solidFill>
                <a:srgbClr val="005CB8"/>
              </a:solidFill>
            </a:endParaRPr>
          </a:p>
        </p:txBody>
      </p:sp>
      <p:sp>
        <p:nvSpPr>
          <p:cNvPr id="190" name="Google Shape;190;p34"/>
          <p:cNvSpPr txBox="1">
            <a:spLocks noGrp="1"/>
          </p:cNvSpPr>
          <p:nvPr>
            <p:ph type="body" idx="1"/>
          </p:nvPr>
        </p:nvSpPr>
        <p:spPr>
          <a:xfrm>
            <a:off x="134475" y="1768525"/>
            <a:ext cx="8871900" cy="4715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None/>
            </a:pPr>
            <a:r>
              <a:rPr lang="en-US" sz="3600" dirty="0"/>
              <a:t>Luxury suite revenue only counts as part of team attendance (</a:t>
            </a:r>
            <a:r>
              <a:rPr lang="en-US" sz="3600" dirty="0">
                <a:solidFill>
                  <a:srgbClr val="7A9900"/>
                </a:solidFill>
              </a:rPr>
              <a:t>60% of a team’s ticket sales are shared throughout the League</a:t>
            </a:r>
            <a:r>
              <a:rPr lang="en-US" sz="3600" dirty="0"/>
              <a:t>).  </a:t>
            </a:r>
            <a:endParaRPr dirty="0"/>
          </a:p>
          <a:p>
            <a:pPr marL="228600" lvl="0" indent="0" algn="just" rtl="0">
              <a:lnSpc>
                <a:spcPct val="90000"/>
              </a:lnSpc>
              <a:spcBef>
                <a:spcPts val="1000"/>
              </a:spcBef>
              <a:spcAft>
                <a:spcPts val="0"/>
              </a:spcAft>
              <a:buNone/>
            </a:pPr>
            <a:r>
              <a:rPr lang="en-US" sz="3600" dirty="0"/>
              <a:t>“For example, suppose a luxury suite in AT&amp;T Stadium with 20 seats rents for $500,000 per year.  If the Cowboys claim the value of the seats to be $50 each, they share only $3,200 (.04 x 20 x 50 x 8 games), and they keep the remaining $496,800.”</a:t>
            </a:r>
            <a:endParaRPr dirty="0"/>
          </a:p>
          <a:p>
            <a:pPr marL="685800" lvl="1" indent="-220980" algn="l" rtl="0">
              <a:lnSpc>
                <a:spcPct val="90000"/>
              </a:lnSpc>
              <a:spcBef>
                <a:spcPts val="500"/>
              </a:spcBef>
              <a:spcAft>
                <a:spcPts val="0"/>
              </a:spcAft>
              <a:buClr>
                <a:schemeClr val="dk1"/>
              </a:buClr>
              <a:buSzPct val="100000"/>
              <a:buChar char="–"/>
            </a:pPr>
            <a:r>
              <a:rPr lang="en-US" sz="3187" i="1" dirty="0"/>
              <a:t>Leeds et al (pg. 70)</a:t>
            </a:r>
            <a:endParaRPr sz="3187" i="1" dirty="0"/>
          </a:p>
          <a:p>
            <a:pPr marL="228600" lvl="0" indent="0" algn="just" rtl="0">
              <a:lnSpc>
                <a:spcPct val="90000"/>
              </a:lnSpc>
              <a:spcBef>
                <a:spcPts val="1000"/>
              </a:spcBef>
              <a:spcAft>
                <a:spcPts val="0"/>
              </a:spcAft>
              <a:buNone/>
            </a:pPr>
            <a:r>
              <a:rPr lang="en-US" sz="3600" dirty="0"/>
              <a:t>“When the new LA Stadium at Hollywood Park opens in 2020, NFL stadiums built since 2009 will have an average of 220 luxury boxes, about 80 more than in the remaining 24 stadiums built prior to 2009.” </a:t>
            </a:r>
            <a:endParaRPr dirty="0"/>
          </a:p>
          <a:p>
            <a:pPr marL="685800" lvl="1" indent="-198119" algn="l" rtl="0">
              <a:lnSpc>
                <a:spcPct val="90000"/>
              </a:lnSpc>
              <a:spcBef>
                <a:spcPts val="500"/>
              </a:spcBef>
              <a:spcAft>
                <a:spcPts val="0"/>
              </a:spcAft>
              <a:buClr>
                <a:schemeClr val="dk1"/>
              </a:buClr>
              <a:buSzPct val="100000"/>
              <a:buChar char="–"/>
            </a:pPr>
            <a:r>
              <a:rPr lang="en-US" sz="3200" i="1" dirty="0"/>
              <a:t>Leeds et al (pg. 152)</a:t>
            </a:r>
            <a:endParaRP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Effect transition="in" filter="fade">
                                      <p:cBhvr>
                                        <p:cTn id="7" dur="1000"/>
                                        <p:tgtEl>
                                          <p:spTgt spid="1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xEl>
                                              <p:pRg st="1" end="1"/>
                                            </p:txEl>
                                          </p:spTgt>
                                        </p:tgtEl>
                                        <p:attrNameLst>
                                          <p:attrName>style.visibility</p:attrName>
                                        </p:attrNameLst>
                                      </p:cBhvr>
                                      <p:to>
                                        <p:strVal val="visible"/>
                                      </p:to>
                                    </p:set>
                                    <p:animEffect transition="in" filter="fade">
                                      <p:cBhvr>
                                        <p:cTn id="12" dur="1000"/>
                                        <p:tgtEl>
                                          <p:spTgt spid="1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xEl>
                                              <p:pRg st="2" end="2"/>
                                            </p:txEl>
                                          </p:spTgt>
                                        </p:tgtEl>
                                        <p:attrNameLst>
                                          <p:attrName>style.visibility</p:attrName>
                                        </p:attrNameLst>
                                      </p:cBhvr>
                                      <p:to>
                                        <p:strVal val="visible"/>
                                      </p:to>
                                    </p:set>
                                    <p:animEffect transition="in" filter="fade">
                                      <p:cBhvr>
                                        <p:cTn id="17" dur="1000"/>
                                        <p:tgtEl>
                                          <p:spTgt spid="1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xEl>
                                              <p:pRg st="3" end="3"/>
                                            </p:txEl>
                                          </p:spTgt>
                                        </p:tgtEl>
                                        <p:attrNameLst>
                                          <p:attrName>style.visibility</p:attrName>
                                        </p:attrNameLst>
                                      </p:cBhvr>
                                      <p:to>
                                        <p:strVal val="visible"/>
                                      </p:to>
                                    </p:set>
                                    <p:animEffect transition="in" filter="fade">
                                      <p:cBhvr>
                                        <p:cTn id="22" dur="1000"/>
                                        <p:tgtEl>
                                          <p:spTgt spid="1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
                                            <p:txEl>
                                              <p:pRg st="4" end="4"/>
                                            </p:txEl>
                                          </p:spTgt>
                                        </p:tgtEl>
                                        <p:attrNameLst>
                                          <p:attrName>style.visibility</p:attrName>
                                        </p:attrNameLst>
                                      </p:cBhvr>
                                      <p:to>
                                        <p:strVal val="visible"/>
                                      </p:to>
                                    </p:set>
                                    <p:animEffect transition="in" filter="fade">
                                      <p:cBhvr>
                                        <p:cTn id="27" dur="1000"/>
                                        <p:tgtEl>
                                          <p:spTgt spid="1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628648" y="1068760"/>
            <a:ext cx="7886700" cy="901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6000"/>
              <a:buFont typeface="Arial"/>
              <a:buNone/>
            </a:pPr>
            <a:r>
              <a:rPr lang="en-US" sz="5300">
                <a:solidFill>
                  <a:srgbClr val="005CB8"/>
                </a:solidFill>
              </a:rPr>
              <a:t>Colts Moving to Indy </a:t>
            </a:r>
            <a:endParaRPr sz="5900">
              <a:solidFill>
                <a:srgbClr val="005CB8"/>
              </a:solidFill>
            </a:endParaRPr>
          </a:p>
        </p:txBody>
      </p:sp>
      <p:sp>
        <p:nvSpPr>
          <p:cNvPr id="196" name="Google Shape;196;p35"/>
          <p:cNvSpPr txBox="1">
            <a:spLocks noGrp="1"/>
          </p:cNvSpPr>
          <p:nvPr>
            <p:ph type="body" idx="1"/>
          </p:nvPr>
        </p:nvSpPr>
        <p:spPr>
          <a:xfrm>
            <a:off x="104950" y="1970550"/>
            <a:ext cx="5071500" cy="43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700" dirty="0"/>
              <a:t>In 1984, Colts owner Robert Irsay wanted a new stadium </a:t>
            </a:r>
            <a:endParaRPr sz="2700" dirty="0"/>
          </a:p>
          <a:p>
            <a:pPr marL="0" lvl="0" indent="0" algn="l" rtl="0">
              <a:lnSpc>
                <a:spcPct val="100000"/>
              </a:lnSpc>
              <a:spcBef>
                <a:spcPts val="1000"/>
              </a:spcBef>
              <a:spcAft>
                <a:spcPts val="0"/>
              </a:spcAft>
              <a:buNone/>
            </a:pPr>
            <a:r>
              <a:rPr lang="en-US" sz="2700" dirty="0"/>
              <a:t>Baltimore had an older multi-purpose stadium for both the Orioles and the Colts</a:t>
            </a:r>
            <a:endParaRPr sz="2700" dirty="0"/>
          </a:p>
          <a:p>
            <a:pPr marL="0" lvl="0" indent="0" algn="l" rtl="0">
              <a:lnSpc>
                <a:spcPct val="100000"/>
              </a:lnSpc>
              <a:spcBef>
                <a:spcPts val="1000"/>
              </a:spcBef>
              <a:spcAft>
                <a:spcPts val="0"/>
              </a:spcAft>
              <a:buNone/>
            </a:pPr>
            <a:r>
              <a:rPr lang="en-US" sz="2700" dirty="0"/>
              <a:t>The </a:t>
            </a:r>
            <a:r>
              <a:rPr lang="en-US" sz="2700" dirty="0">
                <a:solidFill>
                  <a:schemeClr val="accent3">
                    <a:lumMod val="75000"/>
                  </a:schemeClr>
                </a:solidFill>
              </a:rPr>
              <a:t>city refused </a:t>
            </a:r>
            <a:r>
              <a:rPr lang="en-US" sz="2700" dirty="0"/>
              <a:t>to build a new stadium</a:t>
            </a:r>
            <a:endParaRPr sz="2700" dirty="0"/>
          </a:p>
          <a:p>
            <a:pPr marL="0" lvl="0" indent="0" algn="l" rtl="0">
              <a:lnSpc>
                <a:spcPct val="100000"/>
              </a:lnSpc>
              <a:spcBef>
                <a:spcPts val="1000"/>
              </a:spcBef>
              <a:spcAft>
                <a:spcPts val="0"/>
              </a:spcAft>
              <a:buNone/>
            </a:pPr>
            <a:r>
              <a:rPr lang="en-US" sz="2700" dirty="0"/>
              <a:t>Irsay moved the team to Indianapolis in a now infamous “</a:t>
            </a:r>
            <a:r>
              <a:rPr lang="en-US" sz="2700" b="1" dirty="0"/>
              <a:t>Midnight Move</a:t>
            </a:r>
            <a:r>
              <a:rPr lang="en-US" sz="2700" dirty="0"/>
              <a:t>”</a:t>
            </a:r>
            <a:endParaRPr sz="2700" dirty="0"/>
          </a:p>
        </p:txBody>
      </p:sp>
      <p:pic>
        <p:nvPicPr>
          <p:cNvPr id="197" name="Google Shape;197;p35"/>
          <p:cNvPicPr preferRelativeResize="0"/>
          <p:nvPr/>
        </p:nvPicPr>
        <p:blipFill rotWithShape="1">
          <a:blip r:embed="rId3">
            <a:alphaModFix/>
          </a:blip>
          <a:srcRect/>
          <a:stretch/>
        </p:blipFill>
        <p:spPr>
          <a:xfrm>
            <a:off x="5231114" y="1910625"/>
            <a:ext cx="3779724" cy="2519826"/>
          </a:xfrm>
          <a:prstGeom prst="rect">
            <a:avLst/>
          </a:prstGeom>
          <a:noFill/>
          <a:ln>
            <a:noFill/>
          </a:ln>
        </p:spPr>
      </p:pic>
      <p:sp>
        <p:nvSpPr>
          <p:cNvPr id="198" name="Google Shape;198;p35"/>
          <p:cNvSpPr/>
          <p:nvPr/>
        </p:nvSpPr>
        <p:spPr>
          <a:xfrm>
            <a:off x="5231125" y="4492150"/>
            <a:ext cx="3779729" cy="1985607"/>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C00000"/>
                </a:solidFill>
                <a:latin typeface="Permanent Marker"/>
              </a:rPr>
              <a:t>O</a:t>
            </a:r>
            <a:r>
              <a:rPr lang="en-US" b="0" i="0" dirty="0">
                <a:ln w="9525" cap="flat" cmpd="sng">
                  <a:solidFill>
                    <a:schemeClr val="dk2"/>
                  </a:solidFill>
                  <a:prstDash val="solid"/>
                  <a:round/>
                  <a:headEnd type="none" w="sm" len="sm"/>
                  <a:tailEnd type="none" w="sm" len="sm"/>
                </a:ln>
                <a:solidFill>
                  <a:srgbClr val="C00000"/>
                </a:solidFill>
                <a:latin typeface="Permanent Marker"/>
              </a:rPr>
              <a:t>f</a:t>
            </a:r>
            <a:r>
              <a:rPr b="0" i="0" dirty="0">
                <a:ln w="9525" cap="flat" cmpd="sng">
                  <a:solidFill>
                    <a:schemeClr val="dk2"/>
                  </a:solidFill>
                  <a:prstDash val="solid"/>
                  <a:round/>
                  <a:headEnd type="none" w="sm" len="sm"/>
                  <a:tailEnd type="none" w="sm" len="sm"/>
                </a:ln>
                <a:solidFill>
                  <a:srgbClr val="C00000"/>
                </a:solidFill>
                <a:latin typeface="Permanent Marker"/>
              </a:rPr>
              <a:t> Course Bal</a:t>
            </a:r>
            <a:r>
              <a:rPr lang="en-US" b="0" i="0" dirty="0">
                <a:ln w="9525" cap="flat" cmpd="sng">
                  <a:solidFill>
                    <a:schemeClr val="dk2"/>
                  </a:solidFill>
                  <a:prstDash val="solid"/>
                  <a:round/>
                  <a:headEnd type="none" w="sm" len="sm"/>
                  <a:tailEnd type="none" w="sm" len="sm"/>
                </a:ln>
                <a:solidFill>
                  <a:srgbClr val="C00000"/>
                </a:solidFill>
                <a:latin typeface="Permanent Marker"/>
              </a:rPr>
              <a:t>t</a:t>
            </a:r>
            <a:r>
              <a:rPr b="0" i="0" dirty="0">
                <a:ln w="9525" cap="flat" cmpd="sng">
                  <a:solidFill>
                    <a:schemeClr val="dk2"/>
                  </a:solidFill>
                  <a:prstDash val="solid"/>
                  <a:round/>
                  <a:headEnd type="none" w="sm" len="sm"/>
                  <a:tailEnd type="none" w="sm" len="sm"/>
                </a:ln>
                <a:solidFill>
                  <a:srgbClr val="C00000"/>
                </a:solidFill>
                <a:latin typeface="Permanent Marker"/>
              </a:rPr>
              <a:t>imore</a:t>
            </a:r>
            <a:br>
              <a:rPr b="0" i="0" dirty="0">
                <a:ln w="9525" cap="flat" cmpd="sng">
                  <a:solidFill>
                    <a:schemeClr val="dk2"/>
                  </a:solidFill>
                  <a:prstDash val="solid"/>
                  <a:round/>
                  <a:headEnd type="none" w="sm" len="sm"/>
                  <a:tailEnd type="none" w="sm" len="sm"/>
                </a:ln>
                <a:solidFill>
                  <a:srgbClr val="C00000"/>
                </a:solidFill>
                <a:latin typeface="Permanent Marker"/>
              </a:rPr>
            </a:br>
            <a:r>
              <a:rPr b="0" i="0" dirty="0">
                <a:ln w="9525" cap="flat" cmpd="sng">
                  <a:solidFill>
                    <a:schemeClr val="dk2"/>
                  </a:solidFill>
                  <a:prstDash val="solid"/>
                  <a:round/>
                  <a:headEnd type="none" w="sm" len="sm"/>
                  <a:tailEnd type="none" w="sm" len="sm"/>
                </a:ln>
                <a:solidFill>
                  <a:srgbClr val="C00000"/>
                </a:solidFill>
                <a:latin typeface="Permanent Marker"/>
              </a:rPr>
              <a:t>was SO hurt by this</a:t>
            </a:r>
            <a:br>
              <a:rPr b="0" i="0" dirty="0">
                <a:ln w="9525" cap="flat" cmpd="sng">
                  <a:solidFill>
                    <a:schemeClr val="dk2"/>
                  </a:solidFill>
                  <a:prstDash val="solid"/>
                  <a:round/>
                  <a:headEnd type="none" w="sm" len="sm"/>
                  <a:tailEnd type="none" w="sm" len="sm"/>
                </a:ln>
                <a:solidFill>
                  <a:srgbClr val="C00000"/>
                </a:solidFill>
                <a:latin typeface="Permanent Marker"/>
              </a:rPr>
            </a:br>
            <a:r>
              <a:rPr b="0" i="0" dirty="0">
                <a:ln w="9525" cap="flat" cmpd="sng">
                  <a:solidFill>
                    <a:schemeClr val="dk2"/>
                  </a:solidFill>
                  <a:prstDash val="solid"/>
                  <a:round/>
                  <a:headEnd type="none" w="sm" len="sm"/>
                  <a:tailEnd type="none" w="sm" len="sm"/>
                </a:ln>
                <a:solidFill>
                  <a:srgbClr val="C00000"/>
                </a:solidFill>
                <a:latin typeface="Permanent Marker"/>
              </a:rPr>
              <a:t>THEY would NEVER</a:t>
            </a:r>
            <a:br>
              <a:rPr b="0" i="0" dirty="0">
                <a:ln w="9525" cap="flat" cmpd="sng">
                  <a:solidFill>
                    <a:schemeClr val="dk2"/>
                  </a:solidFill>
                  <a:prstDash val="solid"/>
                  <a:round/>
                  <a:headEnd type="none" w="sm" len="sm"/>
                  <a:tailEnd type="none" w="sm" len="sm"/>
                </a:ln>
                <a:solidFill>
                  <a:srgbClr val="C00000"/>
                </a:solidFill>
                <a:latin typeface="Permanent Marker"/>
              </a:rPr>
            </a:br>
            <a:r>
              <a:rPr b="0" i="0" dirty="0">
                <a:ln w="9525" cap="flat" cmpd="sng">
                  <a:solidFill>
                    <a:schemeClr val="dk2"/>
                  </a:solidFill>
                  <a:prstDash val="solid"/>
                  <a:round/>
                  <a:headEnd type="none" w="sm" len="sm"/>
                  <a:tailEnd type="none" w="sm" len="sm"/>
                </a:ln>
                <a:solidFill>
                  <a:srgbClr val="C00000"/>
                </a:solidFill>
                <a:latin typeface="Permanent Marker"/>
              </a:rPr>
              <a:t>"steal" another city's </a:t>
            </a:r>
            <a:br>
              <a:rPr b="0" i="0" dirty="0">
                <a:ln w="9525" cap="flat" cmpd="sng">
                  <a:solidFill>
                    <a:schemeClr val="dk2"/>
                  </a:solidFill>
                  <a:prstDash val="solid"/>
                  <a:round/>
                  <a:headEnd type="none" w="sm" len="sm"/>
                  <a:tailEnd type="none" w="sm" len="sm"/>
                </a:ln>
                <a:solidFill>
                  <a:srgbClr val="C00000"/>
                </a:solidFill>
                <a:latin typeface="Permanent Marker"/>
              </a:rPr>
            </a:br>
            <a:r>
              <a:rPr b="0" i="0" dirty="0">
                <a:ln w="9525" cap="flat" cmpd="sng">
                  <a:solidFill>
                    <a:schemeClr val="dk2"/>
                  </a:solidFill>
                  <a:prstDash val="solid"/>
                  <a:round/>
                  <a:headEnd type="none" w="sm" len="sm"/>
                  <a:tailEnd type="none" w="sm" len="sm"/>
                </a:ln>
                <a:solidFill>
                  <a:srgbClr val="C00000"/>
                </a:solidFill>
                <a:latin typeface="Permanent Marker"/>
              </a:rPr>
              <a:t>team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Effect transition="in" filter="fade">
                                      <p:cBhvr>
                                        <p:cTn id="17" dur="1000"/>
                                        <p:tgtEl>
                                          <p:spTgt spid="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Effect transition="in" filter="fade">
                                      <p:cBhvr>
                                        <p:cTn id="22" dur="1000"/>
                                        <p:tgtEl>
                                          <p:spTgt spid="1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500"/>
                                        <p:tgtEl>
                                          <p:spTgt spid="1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gtEl>
                                        <p:attrNameLst>
                                          <p:attrName>style.visibility</p:attrName>
                                        </p:attrNameLst>
                                      </p:cBhvr>
                                      <p:to>
                                        <p:strVal val="visible"/>
                                      </p:to>
                                    </p:set>
                                    <p:animEffect transition="in" filter="fade">
                                      <p:cBhvr>
                                        <p:cTn id="32"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355207" y="994246"/>
            <a:ext cx="8433600" cy="1054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6000"/>
              <a:buFont typeface="Arial"/>
              <a:buNone/>
            </a:pPr>
            <a:r>
              <a:rPr lang="en-US" sz="5600" u="sng">
                <a:solidFill>
                  <a:schemeClr val="hlink"/>
                </a:solidFill>
                <a:hlinkClick r:id="rId3"/>
              </a:rPr>
              <a:t>To Build or Not to Build:</a:t>
            </a:r>
            <a:endParaRPr sz="6200">
              <a:solidFill>
                <a:srgbClr val="0070C0"/>
              </a:solidFill>
            </a:endParaRPr>
          </a:p>
        </p:txBody>
      </p:sp>
      <p:sp>
        <p:nvSpPr>
          <p:cNvPr id="204" name="Google Shape;204;p36"/>
          <p:cNvSpPr txBox="1">
            <a:spLocks noGrp="1"/>
          </p:cNvSpPr>
          <p:nvPr>
            <p:ph type="body" idx="1"/>
          </p:nvPr>
        </p:nvSpPr>
        <p:spPr>
          <a:xfrm>
            <a:off x="239575" y="2141250"/>
            <a:ext cx="8549100" cy="40356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Do you think cities/states should help pay for stadiums?</a:t>
            </a:r>
            <a:endParaRPr sz="1900" dirty="0"/>
          </a:p>
          <a:p>
            <a:pPr marL="0" lvl="0" indent="0" algn="l" rtl="0">
              <a:lnSpc>
                <a:spcPct val="90000"/>
              </a:lnSpc>
              <a:spcBef>
                <a:spcPts val="0"/>
              </a:spcBef>
              <a:spcAft>
                <a:spcPts val="0"/>
              </a:spcAft>
              <a:buNone/>
            </a:pPr>
            <a:r>
              <a:rPr lang="en-US" u="sng" dirty="0">
                <a:solidFill>
                  <a:schemeClr val="hlink"/>
                </a:solidFill>
                <a:hlinkClick r:id="rId4"/>
              </a:rPr>
              <a:t>For it or Against it?</a:t>
            </a:r>
            <a:endParaRPr dirty="0"/>
          </a:p>
          <a:p>
            <a:pPr marL="685800" lvl="1" indent="-158750" algn="l" rtl="0">
              <a:lnSpc>
                <a:spcPct val="90000"/>
              </a:lnSpc>
              <a:spcBef>
                <a:spcPts val="500"/>
              </a:spcBef>
              <a:spcAft>
                <a:spcPts val="0"/>
              </a:spcAft>
              <a:buClr>
                <a:schemeClr val="dk1"/>
              </a:buClr>
              <a:buSzPts val="2500"/>
              <a:buChar char="–"/>
            </a:pPr>
            <a:r>
              <a:rPr lang="en-US" sz="2500" dirty="0"/>
              <a:t> </a:t>
            </a:r>
            <a:r>
              <a:rPr lang="en-US" sz="2500" dirty="0">
                <a:solidFill>
                  <a:schemeClr val="accent3">
                    <a:lumMod val="75000"/>
                  </a:schemeClr>
                </a:solidFill>
              </a:rPr>
              <a:t>Incentives matter</a:t>
            </a:r>
            <a:r>
              <a:rPr lang="en-US" sz="2500" dirty="0"/>
              <a:t>, people view decisions through the economic lens of incentives</a:t>
            </a:r>
            <a:endParaRPr sz="2500" dirty="0"/>
          </a:p>
          <a:p>
            <a:pPr marL="685800" lvl="1" indent="-158750" algn="l" rtl="0">
              <a:lnSpc>
                <a:spcPct val="90000"/>
              </a:lnSpc>
              <a:spcBef>
                <a:spcPts val="500"/>
              </a:spcBef>
              <a:spcAft>
                <a:spcPts val="0"/>
              </a:spcAft>
              <a:buSzPts val="2500"/>
              <a:buChar char="–"/>
            </a:pPr>
            <a:r>
              <a:rPr lang="en-US" sz="2500" dirty="0"/>
              <a:t> This activity from </a:t>
            </a:r>
            <a:r>
              <a:rPr lang="en-US" sz="2500" dirty="0">
                <a:solidFill>
                  <a:schemeClr val="accent3">
                    <a:lumMod val="75000"/>
                  </a:schemeClr>
                </a:solidFill>
              </a:rPr>
              <a:t>the Georgia Council on Economic Education </a:t>
            </a:r>
            <a:r>
              <a:rPr lang="en-US" sz="2500" dirty="0"/>
              <a:t>does a GREAT job walking students through scenarios for </a:t>
            </a:r>
            <a:r>
              <a:rPr lang="en-US" sz="2500" u="sng" dirty="0">
                <a:solidFill>
                  <a:schemeClr val="hlink"/>
                </a:solidFill>
                <a:hlinkClick r:id="rId5"/>
              </a:rPr>
              <a:t>different groups/individuals who would either support or oppose the building of the new Falcons stadium</a:t>
            </a:r>
            <a:endParaRP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fade">
                                      <p:cBhvr>
                                        <p:cTn id="7" dur="10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fade">
                                      <p:cBhvr>
                                        <p:cTn id="12" dur="10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fade">
                                      <p:cBhvr>
                                        <p:cTn id="17" dur="1000"/>
                                        <p:tgtEl>
                                          <p:spTgt spid="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xEl>
                                              <p:pRg st="3" end="3"/>
                                            </p:txEl>
                                          </p:spTgt>
                                        </p:tgtEl>
                                        <p:attrNameLst>
                                          <p:attrName>style.visibility</p:attrName>
                                        </p:attrNameLst>
                                      </p:cBhvr>
                                      <p:to>
                                        <p:strVal val="visible"/>
                                      </p:to>
                                    </p:set>
                                    <p:animEffect transition="in" filter="fade">
                                      <p:cBhvr>
                                        <p:cTn id="22" dur="1000"/>
                                        <p:tgtEl>
                                          <p:spTgt spid="2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144550" y="1165150"/>
            <a:ext cx="8754000" cy="796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6000"/>
              <a:buFont typeface="Arial"/>
              <a:buNone/>
            </a:pPr>
            <a:r>
              <a:rPr lang="en-US" sz="4800" dirty="0">
                <a:solidFill>
                  <a:srgbClr val="005CB8"/>
                </a:solidFill>
              </a:rPr>
              <a:t>Reality on Stadium Subsidies?</a:t>
            </a:r>
            <a:endParaRPr sz="4800" dirty="0">
              <a:solidFill>
                <a:srgbClr val="005CB8"/>
              </a:solidFill>
            </a:endParaRPr>
          </a:p>
        </p:txBody>
      </p:sp>
      <p:sp>
        <p:nvSpPr>
          <p:cNvPr id="210" name="Google Shape;210;p37"/>
          <p:cNvSpPr txBox="1">
            <a:spLocks noGrp="1"/>
          </p:cNvSpPr>
          <p:nvPr>
            <p:ph type="body" idx="1"/>
          </p:nvPr>
        </p:nvSpPr>
        <p:spPr>
          <a:xfrm>
            <a:off x="144550" y="2126275"/>
            <a:ext cx="8754000" cy="4075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chemeClr val="dk1"/>
              </a:buClr>
              <a:buSzPct val="86666"/>
              <a:buNone/>
            </a:pPr>
            <a:r>
              <a:rPr lang="en-US" sz="3000" dirty="0"/>
              <a:t>A 2015 </a:t>
            </a:r>
            <a:r>
              <a:rPr lang="en-US" sz="3000" u="sng" dirty="0">
                <a:solidFill>
                  <a:schemeClr val="hlink"/>
                </a:solidFill>
                <a:hlinkClick r:id="rId3"/>
              </a:rPr>
              <a:t>Study by Prof. Dennis Coates</a:t>
            </a:r>
            <a:r>
              <a:rPr lang="en-US" sz="3000" dirty="0"/>
              <a:t> showed the following about the impact of sports teams on a local economy:</a:t>
            </a:r>
            <a:endParaRPr sz="3000" dirty="0"/>
          </a:p>
          <a:p>
            <a:pPr marL="457200" lvl="0" indent="-379412" algn="ctr" rtl="0">
              <a:lnSpc>
                <a:spcPct val="90000"/>
              </a:lnSpc>
              <a:spcBef>
                <a:spcPts val="1000"/>
              </a:spcBef>
              <a:spcAft>
                <a:spcPts val="0"/>
              </a:spcAft>
              <a:buSzPct val="85585"/>
              <a:buAutoNum type="arabicPeriod"/>
            </a:pPr>
            <a:r>
              <a:rPr lang="en-US" sz="3000" dirty="0"/>
              <a:t>Professional sports can have some impact on the economy.</a:t>
            </a:r>
            <a:endParaRPr sz="3000" dirty="0"/>
          </a:p>
          <a:p>
            <a:pPr marL="457200" lvl="0" indent="-379412" algn="ctr" rtl="0">
              <a:lnSpc>
                <a:spcPct val="90000"/>
              </a:lnSpc>
              <a:spcBef>
                <a:spcPts val="0"/>
              </a:spcBef>
              <a:spcAft>
                <a:spcPts val="0"/>
              </a:spcAft>
              <a:buSzPct val="85585"/>
              <a:buAutoNum type="arabicPeriod"/>
            </a:pPr>
            <a:r>
              <a:rPr lang="en-US" sz="3000" dirty="0"/>
              <a:t>This impact tends to be negative.</a:t>
            </a:r>
            <a:endParaRPr sz="3000" dirty="0"/>
          </a:p>
          <a:p>
            <a:pPr marL="457200" lvl="0" indent="-379412" algn="ctr" rtl="0">
              <a:lnSpc>
                <a:spcPct val="90000"/>
              </a:lnSpc>
              <a:spcBef>
                <a:spcPts val="0"/>
              </a:spcBef>
              <a:spcAft>
                <a:spcPts val="0"/>
              </a:spcAft>
              <a:buSzPct val="85585"/>
              <a:buAutoNum type="arabicPeriod"/>
            </a:pPr>
            <a:r>
              <a:rPr lang="en-US" sz="3000" dirty="0"/>
              <a:t>At most, sports account for less than 5% of the local economy.</a:t>
            </a:r>
            <a:endParaRPr sz="3000" dirty="0"/>
          </a:p>
          <a:p>
            <a:pPr marL="0" lvl="0" indent="0" algn="l" rtl="0">
              <a:lnSpc>
                <a:spcPct val="90000"/>
              </a:lnSpc>
              <a:spcBef>
                <a:spcPts val="1000"/>
              </a:spcBef>
              <a:spcAft>
                <a:spcPts val="0"/>
              </a:spcAft>
              <a:buNone/>
            </a:pPr>
            <a:r>
              <a:rPr lang="en-US" sz="3000" dirty="0">
                <a:solidFill>
                  <a:srgbClr val="7A9900"/>
                </a:solidFill>
              </a:rPr>
              <a:t>Overall findings</a:t>
            </a:r>
            <a:r>
              <a:rPr lang="en-US" sz="3000" dirty="0"/>
              <a:t>: Sports teams may actually </a:t>
            </a:r>
            <a:r>
              <a:rPr lang="en-US" sz="3000" b="1" dirty="0"/>
              <a:t>hurt</a:t>
            </a:r>
            <a:r>
              <a:rPr lang="en-US" sz="3000" dirty="0"/>
              <a:t> economic growth. Little of the money spent on sports stadiums makes its way back to taxpayers who </a:t>
            </a:r>
            <a:r>
              <a:rPr lang="en-US" sz="3000" b="1" dirty="0"/>
              <a:t>subsidize</a:t>
            </a:r>
            <a:r>
              <a:rPr lang="en-US" sz="3000" dirty="0"/>
              <a:t> them.</a:t>
            </a: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fade">
                                      <p:cBhvr>
                                        <p:cTn id="7" dur="1000"/>
                                        <p:tgtEl>
                                          <p:spTgt spid="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Effect transition="in" filter="fade">
                                      <p:cBhvr>
                                        <p:cTn id="12" dur="1000"/>
                                        <p:tgtEl>
                                          <p:spTgt spid="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xEl>
                                              <p:pRg st="2" end="2"/>
                                            </p:txEl>
                                          </p:spTgt>
                                        </p:tgtEl>
                                        <p:attrNameLst>
                                          <p:attrName>style.visibility</p:attrName>
                                        </p:attrNameLst>
                                      </p:cBhvr>
                                      <p:to>
                                        <p:strVal val="visible"/>
                                      </p:to>
                                    </p:set>
                                    <p:animEffect transition="in" filter="fade">
                                      <p:cBhvr>
                                        <p:cTn id="17" dur="1000"/>
                                        <p:tgtEl>
                                          <p:spTgt spid="2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0">
                                            <p:txEl>
                                              <p:pRg st="3" end="3"/>
                                            </p:txEl>
                                          </p:spTgt>
                                        </p:tgtEl>
                                        <p:attrNameLst>
                                          <p:attrName>style.visibility</p:attrName>
                                        </p:attrNameLst>
                                      </p:cBhvr>
                                      <p:to>
                                        <p:strVal val="visible"/>
                                      </p:to>
                                    </p:set>
                                    <p:animEffect transition="in" filter="fade">
                                      <p:cBhvr>
                                        <p:cTn id="22" dur="1000"/>
                                        <p:tgtEl>
                                          <p:spTgt spid="2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
                                            <p:txEl>
                                              <p:pRg st="4" end="4"/>
                                            </p:txEl>
                                          </p:spTgt>
                                        </p:tgtEl>
                                        <p:attrNameLst>
                                          <p:attrName>style.visibility</p:attrName>
                                        </p:attrNameLst>
                                      </p:cBhvr>
                                      <p:to>
                                        <p:strVal val="visible"/>
                                      </p:to>
                                    </p:set>
                                    <p:animEffect transition="in" filter="fade">
                                      <p:cBhvr>
                                        <p:cTn id="27" dur="1000"/>
                                        <p:tgtEl>
                                          <p:spTgt spid="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a:spLocks noGrp="1"/>
          </p:cNvSpPr>
          <p:nvPr>
            <p:ph type="title"/>
          </p:nvPr>
        </p:nvSpPr>
        <p:spPr>
          <a:xfrm>
            <a:off x="152403" y="1193801"/>
            <a:ext cx="8816100" cy="1135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5400"/>
              <a:buFont typeface="Arial"/>
              <a:buNone/>
            </a:pPr>
            <a:r>
              <a:rPr lang="en-US" sz="4600" dirty="0">
                <a:solidFill>
                  <a:srgbClr val="005CB8"/>
                </a:solidFill>
              </a:rPr>
              <a:t>Institutions, According to </a:t>
            </a:r>
            <a:endParaRPr sz="4600" dirty="0">
              <a:solidFill>
                <a:srgbClr val="005CB8"/>
              </a:solidFill>
            </a:endParaRPr>
          </a:p>
          <a:p>
            <a:pPr marL="0" lvl="0" indent="0" algn="ctr" rtl="0">
              <a:lnSpc>
                <a:spcPct val="90000"/>
              </a:lnSpc>
              <a:spcBef>
                <a:spcPts val="0"/>
              </a:spcBef>
              <a:spcAft>
                <a:spcPts val="0"/>
              </a:spcAft>
              <a:buClr>
                <a:srgbClr val="7030A0"/>
              </a:buClr>
              <a:buSzPts val="5400"/>
              <a:buFont typeface="Arial"/>
              <a:buNone/>
            </a:pPr>
            <a:r>
              <a:rPr lang="en-US" sz="4600" dirty="0">
                <a:solidFill>
                  <a:srgbClr val="005CB8"/>
                </a:solidFill>
              </a:rPr>
              <a:t>Douglass C. North</a:t>
            </a:r>
            <a:endParaRPr sz="5800" dirty="0">
              <a:solidFill>
                <a:srgbClr val="005CB8"/>
              </a:solidFill>
            </a:endParaRPr>
          </a:p>
        </p:txBody>
      </p:sp>
      <p:sp>
        <p:nvSpPr>
          <p:cNvPr id="216" name="Google Shape;216;p38"/>
          <p:cNvSpPr txBox="1">
            <a:spLocks noGrp="1"/>
          </p:cNvSpPr>
          <p:nvPr>
            <p:ph type="body" idx="1"/>
          </p:nvPr>
        </p:nvSpPr>
        <p:spPr>
          <a:xfrm>
            <a:off x="136950" y="2530575"/>
            <a:ext cx="8870100" cy="3970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2700" b="1" dirty="0">
                <a:solidFill>
                  <a:schemeClr val="tx1"/>
                </a:solidFill>
              </a:rPr>
              <a:t>Institutions are the humanly devised constraints that structure political, economic and social interactions.  </a:t>
            </a:r>
            <a:endParaRPr sz="2700" b="1" dirty="0">
              <a:solidFill>
                <a:schemeClr val="tx1"/>
              </a:solidFill>
            </a:endParaRPr>
          </a:p>
          <a:p>
            <a:pPr marL="0" lvl="0" indent="0" algn="l" rtl="0">
              <a:lnSpc>
                <a:spcPct val="90000"/>
              </a:lnSpc>
              <a:spcBef>
                <a:spcPts val="0"/>
              </a:spcBef>
              <a:spcAft>
                <a:spcPts val="0"/>
              </a:spcAft>
              <a:buNone/>
            </a:pPr>
            <a:endParaRPr sz="900" dirty="0">
              <a:solidFill>
                <a:srgbClr val="000000"/>
              </a:solidFill>
            </a:endParaRPr>
          </a:p>
          <a:p>
            <a:pPr marL="0" lvl="0" indent="0" algn="l" rtl="0">
              <a:lnSpc>
                <a:spcPct val="90000"/>
              </a:lnSpc>
              <a:spcBef>
                <a:spcPts val="0"/>
              </a:spcBef>
              <a:spcAft>
                <a:spcPts val="0"/>
              </a:spcAft>
              <a:buNone/>
            </a:pPr>
            <a:r>
              <a:rPr lang="en-US" sz="2700" dirty="0">
                <a:solidFill>
                  <a:srgbClr val="000000"/>
                </a:solidFill>
              </a:rPr>
              <a:t>They consist of</a:t>
            </a:r>
            <a:r>
              <a:rPr lang="en-US" sz="2700" b="1" dirty="0">
                <a:solidFill>
                  <a:srgbClr val="7A9900"/>
                </a:solidFill>
              </a:rPr>
              <a:t> </a:t>
            </a:r>
            <a:r>
              <a:rPr lang="en-US" sz="2700" dirty="0">
                <a:solidFill>
                  <a:srgbClr val="7A9900"/>
                </a:solidFill>
              </a:rPr>
              <a:t>both informal constraints</a:t>
            </a:r>
            <a:r>
              <a:rPr lang="en-US" sz="2700" dirty="0"/>
              <a:t> (sanctions, taboos, customs, traditions) </a:t>
            </a:r>
            <a:r>
              <a:rPr lang="en-US" sz="2700" dirty="0">
                <a:solidFill>
                  <a:srgbClr val="000000"/>
                </a:solidFill>
              </a:rPr>
              <a:t>and</a:t>
            </a:r>
            <a:r>
              <a:rPr lang="en-US" sz="2700" b="1" dirty="0">
                <a:solidFill>
                  <a:srgbClr val="7A9900"/>
                </a:solidFill>
              </a:rPr>
              <a:t> </a:t>
            </a:r>
            <a:r>
              <a:rPr lang="en-US" sz="2700" dirty="0">
                <a:solidFill>
                  <a:srgbClr val="7A9900"/>
                </a:solidFill>
              </a:rPr>
              <a:t>formal rules </a:t>
            </a:r>
            <a:r>
              <a:rPr lang="en-US" sz="2700" dirty="0"/>
              <a:t>(constitutions, laws, property rights)….</a:t>
            </a:r>
            <a:endParaRPr sz="2700" dirty="0"/>
          </a:p>
          <a:p>
            <a:pPr marL="0" lvl="0" indent="0" algn="l" rtl="0">
              <a:lnSpc>
                <a:spcPct val="90000"/>
              </a:lnSpc>
              <a:spcBef>
                <a:spcPts val="1000"/>
              </a:spcBef>
              <a:spcAft>
                <a:spcPts val="0"/>
              </a:spcAft>
              <a:buNone/>
            </a:pPr>
            <a:r>
              <a:rPr lang="en-US" sz="2700" dirty="0">
                <a:solidFill>
                  <a:srgbClr val="7A9900"/>
                </a:solidFill>
              </a:rPr>
              <a:t>Institutions provide the incentive structure of an economy</a:t>
            </a:r>
            <a:r>
              <a:rPr lang="en-US" sz="2700" dirty="0"/>
              <a:t>; as that structure evolves, it shapes the direction of economic change towards growth, stagnation or decline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10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2" end="2"/>
                                            </p:txEl>
                                          </p:spTgt>
                                        </p:tgtEl>
                                        <p:attrNameLst>
                                          <p:attrName>style.visibility</p:attrName>
                                        </p:attrNameLst>
                                      </p:cBhvr>
                                      <p:to>
                                        <p:strVal val="visible"/>
                                      </p:to>
                                    </p:set>
                                    <p:animEffect transition="in" filter="fade">
                                      <p:cBhvr>
                                        <p:cTn id="12" dur="1000"/>
                                        <p:tgtEl>
                                          <p:spTgt spid="2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3" end="3"/>
                                            </p:txEl>
                                          </p:spTgt>
                                        </p:tgtEl>
                                        <p:attrNameLst>
                                          <p:attrName>style.visibility</p:attrName>
                                        </p:attrNameLst>
                                      </p:cBhvr>
                                      <p:to>
                                        <p:strVal val="visible"/>
                                      </p:to>
                                    </p:set>
                                    <p:animEffect transition="in" filter="fade">
                                      <p:cBhvr>
                                        <p:cTn id="17" dur="1000"/>
                                        <p:tgtEl>
                                          <p:spTgt spid="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771600" y="1201505"/>
            <a:ext cx="7886700" cy="107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6000"/>
              <a:buFont typeface="Arial"/>
              <a:buNone/>
            </a:pPr>
            <a:r>
              <a:rPr lang="en-US" sz="4800" dirty="0">
                <a:solidFill>
                  <a:srgbClr val="005CB8"/>
                </a:solidFill>
              </a:rPr>
              <a:t>IRS Code 501(c)(6) </a:t>
            </a:r>
            <a:endParaRPr sz="4800" dirty="0">
              <a:solidFill>
                <a:srgbClr val="005CB8"/>
              </a:solidFill>
            </a:endParaRPr>
          </a:p>
        </p:txBody>
      </p:sp>
      <p:sp>
        <p:nvSpPr>
          <p:cNvPr id="222" name="Google Shape;222;p39"/>
          <p:cNvSpPr txBox="1">
            <a:spLocks noGrp="1"/>
          </p:cNvSpPr>
          <p:nvPr>
            <p:ph type="body" idx="1"/>
          </p:nvPr>
        </p:nvSpPr>
        <p:spPr>
          <a:xfrm>
            <a:off x="116450" y="2201151"/>
            <a:ext cx="8699100" cy="39759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None/>
            </a:pPr>
            <a:r>
              <a:rPr lang="en-US" sz="3000" dirty="0"/>
              <a:t>Section 501(c)(6) of the Internal Revenue Code provides for the exemption of business leagues, chambers of commerce, real estate boards, boards of trade and </a:t>
            </a:r>
            <a:r>
              <a:rPr lang="en-US" sz="3000" b="1" dirty="0">
                <a:solidFill>
                  <a:srgbClr val="7A9900"/>
                </a:solidFill>
              </a:rPr>
              <a:t>professional football leagues</a:t>
            </a:r>
            <a:r>
              <a:rPr lang="en-US" sz="3000" dirty="0"/>
              <a:t>, which are not organized for profit and no part of the net earnings of which inures to the benefit of any private shareholder or individual</a:t>
            </a:r>
            <a:endParaRPr sz="2200" dirty="0"/>
          </a:p>
        </p:txBody>
      </p:sp>
      <p:sp>
        <p:nvSpPr>
          <p:cNvPr id="223" name="Google Shape;223;p39"/>
          <p:cNvSpPr txBox="1">
            <a:spLocks noGrp="1"/>
          </p:cNvSpPr>
          <p:nvPr>
            <p:ph type="dt" idx="10"/>
          </p:nvPr>
        </p:nvSpPr>
        <p:spPr>
          <a:xfrm>
            <a:off x="0" y="6639697"/>
            <a:ext cx="1543200" cy="23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888888"/>
                </a:solidFill>
              </a:rPr>
              <a:t>3/14/2021</a:t>
            </a:r>
            <a:endParaRPr>
              <a:solidFill>
                <a:srgbClr val="888888"/>
              </a:solidFill>
            </a:endParaRPr>
          </a:p>
        </p:txBody>
      </p:sp>
      <p:sp>
        <p:nvSpPr>
          <p:cNvPr id="224" name="Google Shape;224;p39"/>
          <p:cNvSpPr txBox="1">
            <a:spLocks noGrp="1"/>
          </p:cNvSpPr>
          <p:nvPr>
            <p:ph type="ftr" idx="11"/>
          </p:nvPr>
        </p:nvSpPr>
        <p:spPr>
          <a:xfrm>
            <a:off x="3028950" y="650609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888888"/>
                </a:solidFill>
                <a:latin typeface="Calibri"/>
                <a:ea typeface="Calibri"/>
                <a:cs typeface="Calibri"/>
                <a:sym typeface="Calibri"/>
              </a:rPr>
              <a:t>Econ 121E</a:t>
            </a:r>
            <a:endParaRPr sz="120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468600" y="752184"/>
            <a:ext cx="82068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6000"/>
              <a:buFont typeface="Arial"/>
              <a:buNone/>
            </a:pPr>
            <a:r>
              <a:rPr lang="en-US" sz="4800" dirty="0">
                <a:solidFill>
                  <a:srgbClr val="005CB8"/>
                </a:solidFill>
              </a:rPr>
              <a:t>NFL-AFL Merger</a:t>
            </a:r>
            <a:endParaRPr sz="4800" dirty="0">
              <a:solidFill>
                <a:srgbClr val="005CB8"/>
              </a:solidFill>
            </a:endParaRPr>
          </a:p>
        </p:txBody>
      </p:sp>
      <p:sp>
        <p:nvSpPr>
          <p:cNvPr id="230" name="Google Shape;230;p40"/>
          <p:cNvSpPr txBox="1">
            <a:spLocks noGrp="1"/>
          </p:cNvSpPr>
          <p:nvPr>
            <p:ph type="body" idx="1"/>
          </p:nvPr>
        </p:nvSpPr>
        <p:spPr>
          <a:xfrm>
            <a:off x="133800" y="1826663"/>
            <a:ext cx="8876400" cy="454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3200" dirty="0"/>
              <a:t>Section 501(c)(6) was inserted into the tax code in </a:t>
            </a:r>
            <a:r>
              <a:rPr lang="en-US" sz="3200" b="1" dirty="0">
                <a:solidFill>
                  <a:srgbClr val="7A9900"/>
                </a:solidFill>
              </a:rPr>
              <a:t>1966</a:t>
            </a:r>
            <a:r>
              <a:rPr lang="en-US" sz="3200" dirty="0"/>
              <a:t> when the NFL and AFL merged</a:t>
            </a:r>
            <a:endParaRPr dirty="0"/>
          </a:p>
          <a:p>
            <a:pPr marL="685800" lvl="1" indent="-203200" algn="l" rtl="0">
              <a:lnSpc>
                <a:spcPct val="90000"/>
              </a:lnSpc>
              <a:spcBef>
                <a:spcPts val="500"/>
              </a:spcBef>
              <a:spcAft>
                <a:spcPts val="0"/>
              </a:spcAft>
              <a:buClr>
                <a:schemeClr val="dk1"/>
              </a:buClr>
              <a:buSzPts val="2400"/>
              <a:buChar char="–"/>
            </a:pPr>
            <a:r>
              <a:rPr lang="en-US" sz="2400" i="1" dirty="0"/>
              <a:t>“Forty of the 123 franchises in the 4 major North American leagues began life as a member of rival leagues.” (Leeds et al 110)</a:t>
            </a:r>
            <a:endParaRPr sz="2400" i="1" dirty="0"/>
          </a:p>
          <a:p>
            <a:pPr marL="685800" lvl="1" indent="-203200" algn="l" rtl="0">
              <a:lnSpc>
                <a:spcPct val="90000"/>
              </a:lnSpc>
              <a:spcBef>
                <a:spcPts val="500"/>
              </a:spcBef>
              <a:spcAft>
                <a:spcPts val="0"/>
              </a:spcAft>
              <a:buClr>
                <a:schemeClr val="dk1"/>
              </a:buClr>
              <a:buSzPts val="2400"/>
              <a:buChar char="–"/>
            </a:pPr>
            <a:r>
              <a:rPr lang="en-US" sz="2400" i="1" dirty="0"/>
              <a:t>Major leagues often absorb rivals or drive them out of business</a:t>
            </a:r>
            <a:endParaRPr sz="2400" i="1" dirty="0"/>
          </a:p>
          <a:p>
            <a:pPr marL="0" lvl="0" indent="0" algn="l" rtl="0">
              <a:lnSpc>
                <a:spcPct val="90000"/>
              </a:lnSpc>
              <a:spcBef>
                <a:spcPts val="1000"/>
              </a:spcBef>
              <a:spcAft>
                <a:spcPts val="0"/>
              </a:spcAft>
              <a:buNone/>
            </a:pPr>
            <a:r>
              <a:rPr lang="en-US" dirty="0"/>
              <a:t>The language was added to help protect the merger from claims it would create a monopoly under the Clayton Antitrust Act or the Federal Trade Commissions Act</a:t>
            </a:r>
            <a:endParaRPr dirty="0"/>
          </a:p>
          <a:p>
            <a:pPr marL="0" lvl="0" indent="0" algn="l" rtl="0">
              <a:lnSpc>
                <a:spcPct val="90000"/>
              </a:lnSpc>
              <a:spcBef>
                <a:spcPts val="1000"/>
              </a:spcBef>
              <a:spcAft>
                <a:spcPts val="0"/>
              </a:spcAft>
              <a:buNone/>
            </a:pPr>
            <a:r>
              <a:rPr lang="en-US" sz="3200" b="1" dirty="0">
                <a:solidFill>
                  <a:srgbClr val="7A9900"/>
                </a:solidFill>
              </a:rPr>
              <a:t>But why did the IRS add that language? </a:t>
            </a:r>
            <a:endParaRPr b="1" dirty="0">
              <a:solidFill>
                <a:srgbClr val="7A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10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1000"/>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Effect transition="in" filter="fade">
                                      <p:cBhvr>
                                        <p:cTn id="17" dur="1000"/>
                                        <p:tgtEl>
                                          <p:spTgt spid="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Effect transition="in" filter="fade">
                                      <p:cBhvr>
                                        <p:cTn id="22" dur="1000"/>
                                        <p:tgtEl>
                                          <p:spTgt spid="2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xEl>
                                              <p:pRg st="4" end="4"/>
                                            </p:txEl>
                                          </p:spTgt>
                                        </p:tgtEl>
                                        <p:attrNameLst>
                                          <p:attrName>style.visibility</p:attrName>
                                        </p:attrNameLst>
                                      </p:cBhvr>
                                      <p:to>
                                        <p:strVal val="visible"/>
                                      </p:to>
                                    </p:set>
                                    <p:animEffect transition="in" filter="fade">
                                      <p:cBhvr>
                                        <p:cTn id="27" dur="1000"/>
                                        <p:tgtEl>
                                          <p:spTgt spid="2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361576" y="931230"/>
            <a:ext cx="7886700" cy="1006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6000"/>
              <a:buFont typeface="Arial"/>
              <a:buNone/>
            </a:pPr>
            <a:r>
              <a:rPr lang="en-US" sz="4800" dirty="0">
                <a:solidFill>
                  <a:srgbClr val="005CB8"/>
                </a:solidFill>
              </a:rPr>
              <a:t>Logrolling</a:t>
            </a:r>
            <a:endParaRPr sz="4800" dirty="0">
              <a:solidFill>
                <a:srgbClr val="005CB8"/>
              </a:solidFill>
            </a:endParaRPr>
          </a:p>
        </p:txBody>
      </p:sp>
      <p:sp>
        <p:nvSpPr>
          <p:cNvPr id="236" name="Google Shape;236;p41"/>
          <p:cNvSpPr txBox="1">
            <a:spLocks noGrp="1"/>
          </p:cNvSpPr>
          <p:nvPr>
            <p:ph type="body" idx="1"/>
          </p:nvPr>
        </p:nvSpPr>
        <p:spPr>
          <a:xfrm>
            <a:off x="116700" y="1666999"/>
            <a:ext cx="8910600" cy="4119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dirty="0"/>
              <a:t>Informal = The practice of </a:t>
            </a:r>
            <a:r>
              <a:rPr lang="en-US" b="1" dirty="0"/>
              <a:t>exchanging favors</a:t>
            </a:r>
            <a:r>
              <a:rPr lang="en-US" dirty="0"/>
              <a:t>, especially in politics by reciprocal voting for each other’s proposed legislation</a:t>
            </a:r>
            <a:endParaRPr dirty="0"/>
          </a:p>
          <a:p>
            <a:pPr marL="0" lvl="0" indent="0" algn="l" rtl="0">
              <a:lnSpc>
                <a:spcPct val="90000"/>
              </a:lnSpc>
              <a:spcBef>
                <a:spcPts val="1000"/>
              </a:spcBef>
              <a:spcAft>
                <a:spcPts val="0"/>
              </a:spcAft>
              <a:buNone/>
            </a:pPr>
            <a:r>
              <a:rPr lang="en-US" dirty="0"/>
              <a:t>The head of the Senate Finance Committee (Russell Long) and the House majority whip (Hale Boggs) </a:t>
            </a:r>
            <a:r>
              <a:rPr lang="en-US" dirty="0">
                <a:solidFill>
                  <a:srgbClr val="7A9900"/>
                </a:solidFill>
              </a:rPr>
              <a:t>were both from the same state</a:t>
            </a:r>
            <a:r>
              <a:rPr lang="en-US" dirty="0"/>
              <a:t> and wanted the NFL to expand their region</a:t>
            </a:r>
            <a:endParaRPr dirty="0"/>
          </a:p>
          <a:p>
            <a:pPr marL="0" lvl="0" indent="0" algn="l" rtl="0">
              <a:lnSpc>
                <a:spcPct val="90000"/>
              </a:lnSpc>
              <a:spcBef>
                <a:spcPts val="1000"/>
              </a:spcBef>
              <a:spcAft>
                <a:spcPts val="0"/>
              </a:spcAft>
              <a:buNone/>
            </a:pPr>
            <a:r>
              <a:rPr lang="en-US" dirty="0"/>
              <a:t>Many believe they pushed the change to the law in exchange for the NFL expanding the league</a:t>
            </a:r>
            <a:endParaRPr dirty="0"/>
          </a:p>
        </p:txBody>
      </p:sp>
      <p:pic>
        <p:nvPicPr>
          <p:cNvPr id="237" name="Google Shape;237;p41"/>
          <p:cNvPicPr preferRelativeResize="0"/>
          <p:nvPr/>
        </p:nvPicPr>
        <p:blipFill>
          <a:blip r:embed="rId3">
            <a:alphaModFix/>
          </a:blip>
          <a:stretch>
            <a:fillRect/>
          </a:stretch>
        </p:blipFill>
        <p:spPr>
          <a:xfrm>
            <a:off x="6756315" y="4883293"/>
            <a:ext cx="2002044" cy="163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271925" y="811931"/>
            <a:ext cx="86502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5400"/>
              <a:buFont typeface="Arial"/>
              <a:buNone/>
            </a:pPr>
            <a:r>
              <a:rPr lang="en-US" sz="4400" dirty="0">
                <a:solidFill>
                  <a:srgbClr val="005CB8"/>
                </a:solidFill>
              </a:rPr>
              <a:t>What Year Was This Law Changed?</a:t>
            </a:r>
            <a:endParaRPr sz="4400" dirty="0">
              <a:solidFill>
                <a:srgbClr val="005CB8"/>
              </a:solidFill>
            </a:endParaRPr>
          </a:p>
        </p:txBody>
      </p:sp>
      <p:sp>
        <p:nvSpPr>
          <p:cNvPr id="243" name="Google Shape;243;p42"/>
          <p:cNvSpPr txBox="1">
            <a:spLocks noGrp="1"/>
          </p:cNvSpPr>
          <p:nvPr>
            <p:ph type="body" idx="1"/>
          </p:nvPr>
        </p:nvSpPr>
        <p:spPr>
          <a:xfrm>
            <a:off x="221875" y="1819656"/>
            <a:ext cx="8650200" cy="4366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900" dirty="0"/>
              <a:t>Recall: </a:t>
            </a:r>
            <a:r>
              <a:rPr lang="en-US" sz="2900" b="1" dirty="0">
                <a:solidFill>
                  <a:srgbClr val="76923C"/>
                </a:solidFill>
              </a:rPr>
              <a:t>1966</a:t>
            </a:r>
            <a:r>
              <a:rPr lang="en-US" sz="2900" dirty="0"/>
              <a:t>, which expansion team was added in </a:t>
            </a:r>
            <a:r>
              <a:rPr lang="en-US" sz="2900" b="1" dirty="0">
                <a:solidFill>
                  <a:srgbClr val="7A9900"/>
                </a:solidFill>
              </a:rPr>
              <a:t>1967</a:t>
            </a:r>
            <a:r>
              <a:rPr lang="en-US" sz="2900" dirty="0"/>
              <a:t>?</a:t>
            </a:r>
            <a:endParaRPr sz="2500" dirty="0"/>
          </a:p>
          <a:p>
            <a:pPr marL="228600" lvl="0" indent="-5080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None/>
            </a:pPr>
            <a:r>
              <a:rPr lang="en-US" sz="2900" dirty="0"/>
              <a:t>Which state did Russell Long and Hale Boggs represent?</a:t>
            </a:r>
            <a:endParaRPr sz="2500" dirty="0"/>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dirty="0"/>
          </a:p>
        </p:txBody>
      </p:sp>
      <p:pic>
        <p:nvPicPr>
          <p:cNvPr id="244" name="Google Shape;244;p42"/>
          <p:cNvPicPr preferRelativeResize="0"/>
          <p:nvPr/>
        </p:nvPicPr>
        <p:blipFill rotWithShape="1">
          <a:blip r:embed="rId3">
            <a:alphaModFix/>
          </a:blip>
          <a:srcRect/>
          <a:stretch/>
        </p:blipFill>
        <p:spPr>
          <a:xfrm>
            <a:off x="3088219" y="2523576"/>
            <a:ext cx="1899134" cy="1899134"/>
          </a:xfrm>
          <a:prstGeom prst="rect">
            <a:avLst/>
          </a:prstGeom>
          <a:noFill/>
          <a:ln>
            <a:noFill/>
          </a:ln>
        </p:spPr>
      </p:pic>
      <p:sp>
        <p:nvSpPr>
          <p:cNvPr id="245" name="Google Shape;245;p42"/>
          <p:cNvSpPr/>
          <p:nvPr/>
        </p:nvSpPr>
        <p:spPr>
          <a:xfrm>
            <a:off x="1576075" y="5194600"/>
            <a:ext cx="55851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cap="none" dirty="0">
                <a:solidFill>
                  <a:srgbClr val="FF0000"/>
                </a:solidFill>
                <a:latin typeface="Calibri"/>
                <a:ea typeface="Calibri"/>
                <a:cs typeface="Calibri"/>
                <a:sym typeface="Calibri"/>
              </a:rPr>
              <a:t>Louisiana!!!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500"/>
                                        <p:tgtEl>
                                          <p:spTgt spid="244"/>
                                        </p:tgtEl>
                                        <p:attrNameLst>
                                          <p:attrName>ppt_w</p:attrName>
                                        </p:attrNameLst>
                                      </p:cBhvr>
                                      <p:tavLst>
                                        <p:tav tm="0">
                                          <p:val>
                                            <p:strVal val="0"/>
                                          </p:val>
                                        </p:tav>
                                        <p:tav tm="100000">
                                          <p:val>
                                            <p:strVal val="#ppt_w"/>
                                          </p:val>
                                        </p:tav>
                                      </p:tavLst>
                                    </p:anim>
                                    <p:anim calcmode="lin" valueType="num">
                                      <p:cBhvr additive="base">
                                        <p:cTn id="8" dur="500"/>
                                        <p:tgtEl>
                                          <p:spTgt spid="24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5"/>
                                        </p:tgtEl>
                                        <p:attrNameLst>
                                          <p:attrName>style.visibility</p:attrName>
                                        </p:attrNameLst>
                                      </p:cBhvr>
                                      <p:to>
                                        <p:strVal val="visible"/>
                                      </p:to>
                                    </p:set>
                                    <p:anim calcmode="lin" valueType="num">
                                      <p:cBhvr additive="base">
                                        <p:cTn id="13" dur="500"/>
                                        <p:tgtEl>
                                          <p:spTgt spid="245"/>
                                        </p:tgtEl>
                                        <p:attrNameLst>
                                          <p:attrName>ppt_w</p:attrName>
                                        </p:attrNameLst>
                                      </p:cBhvr>
                                      <p:tavLst>
                                        <p:tav tm="0">
                                          <p:val>
                                            <p:strVal val="0"/>
                                          </p:val>
                                        </p:tav>
                                        <p:tav tm="100000">
                                          <p:val>
                                            <p:strVal val="#ppt_w"/>
                                          </p:val>
                                        </p:tav>
                                      </p:tavLst>
                                    </p:anim>
                                    <p:anim calcmode="lin" valueType="num">
                                      <p:cBhvr additive="base">
                                        <p:cTn id="14" dur="500"/>
                                        <p:tgtEl>
                                          <p:spTgt spid="2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title"/>
          </p:nvPr>
        </p:nvSpPr>
        <p:spPr>
          <a:xfrm>
            <a:off x="196449" y="1048175"/>
            <a:ext cx="8727900" cy="888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6000"/>
              <a:buFont typeface="Arial"/>
              <a:buNone/>
            </a:pPr>
            <a:r>
              <a:rPr lang="en-US" sz="4800" dirty="0">
                <a:solidFill>
                  <a:srgbClr val="005CB8"/>
                </a:solidFill>
              </a:rPr>
              <a:t>Rise of Free Agency</a:t>
            </a:r>
            <a:endParaRPr sz="4800" dirty="0">
              <a:solidFill>
                <a:srgbClr val="005CB8"/>
              </a:solidFill>
            </a:endParaRPr>
          </a:p>
        </p:txBody>
      </p:sp>
      <p:sp>
        <p:nvSpPr>
          <p:cNvPr id="251" name="Google Shape;251;p43"/>
          <p:cNvSpPr txBox="1">
            <a:spLocks noGrp="1"/>
          </p:cNvSpPr>
          <p:nvPr>
            <p:ph type="body" idx="1"/>
          </p:nvPr>
        </p:nvSpPr>
        <p:spPr>
          <a:xfrm>
            <a:off x="91650" y="2003499"/>
            <a:ext cx="8985600" cy="420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600" dirty="0"/>
              <a:t>NFL was the first major sports league to </a:t>
            </a:r>
            <a:r>
              <a:rPr lang="en-US" sz="2600" dirty="0">
                <a:solidFill>
                  <a:schemeClr val="accent3">
                    <a:lumMod val="75000"/>
                  </a:schemeClr>
                </a:solidFill>
              </a:rPr>
              <a:t>lose a case</a:t>
            </a:r>
            <a:r>
              <a:rPr lang="en-US" sz="2600" dirty="0"/>
              <a:t> on free agency (Supreme Court 1957: </a:t>
            </a:r>
            <a:r>
              <a:rPr lang="en-US" sz="2600" i="1" dirty="0"/>
              <a:t>Radovich v. National Football League</a:t>
            </a:r>
            <a:r>
              <a:rPr lang="en-US" sz="2600" dirty="0"/>
              <a:t>). But, after the ruling, Pete Rozelle created what became known as the “</a:t>
            </a:r>
            <a:r>
              <a:rPr lang="en-US" sz="2600" b="1" dirty="0"/>
              <a:t>Rozelle Rule</a:t>
            </a:r>
            <a:r>
              <a:rPr lang="en-US" sz="2600" dirty="0"/>
              <a:t>”</a:t>
            </a:r>
            <a:endParaRPr dirty="0"/>
          </a:p>
          <a:p>
            <a:pPr marL="685800" lvl="1" indent="-228600" algn="l" rtl="0">
              <a:lnSpc>
                <a:spcPct val="90000"/>
              </a:lnSpc>
              <a:spcBef>
                <a:spcPts val="500"/>
              </a:spcBef>
              <a:spcAft>
                <a:spcPts val="0"/>
              </a:spcAft>
              <a:buClr>
                <a:schemeClr val="dk1"/>
              </a:buClr>
              <a:buSzPts val="2600"/>
              <a:buChar char="–"/>
            </a:pPr>
            <a:r>
              <a:rPr lang="en-US" sz="2600" i="1" dirty="0"/>
              <a:t>Basically, if a team took a free agent from another team, the commissioner could then select a player from the team gaining the free agent and trade them to the team losing the free agent</a:t>
            </a:r>
            <a:endParaRPr i="1" dirty="0"/>
          </a:p>
          <a:p>
            <a:pPr marL="228600" lvl="0" indent="0" algn="l" rtl="0">
              <a:lnSpc>
                <a:spcPct val="90000"/>
              </a:lnSpc>
              <a:spcBef>
                <a:spcPts val="10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Effect transition="in" filter="fade">
                                      <p:cBhvr>
                                        <p:cTn id="7" dur="1000"/>
                                        <p:tgtEl>
                                          <p:spTgt spid="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xEl>
                                              <p:pRg st="1" end="1"/>
                                            </p:txEl>
                                          </p:spTgt>
                                        </p:tgtEl>
                                        <p:attrNameLst>
                                          <p:attrName>style.visibility</p:attrName>
                                        </p:attrNameLst>
                                      </p:cBhvr>
                                      <p:to>
                                        <p:strVal val="visible"/>
                                      </p:to>
                                    </p:set>
                                    <p:animEffect transition="in" filter="fade">
                                      <p:cBhvr>
                                        <p:cTn id="12" dur="1000"/>
                                        <p:tgtEl>
                                          <p:spTgt spid="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628650" y="943350"/>
            <a:ext cx="7886700" cy="90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dirty="0"/>
              <a:t>Free Agency cont’d</a:t>
            </a:r>
            <a:endParaRPr sz="4800" dirty="0"/>
          </a:p>
        </p:txBody>
      </p:sp>
      <p:sp>
        <p:nvSpPr>
          <p:cNvPr id="258" name="Google Shape;258;p44"/>
          <p:cNvSpPr txBox="1">
            <a:spLocks noGrp="1"/>
          </p:cNvSpPr>
          <p:nvPr>
            <p:ph type="body" idx="1"/>
          </p:nvPr>
        </p:nvSpPr>
        <p:spPr>
          <a:xfrm>
            <a:off x="374350" y="1736950"/>
            <a:ext cx="8535000" cy="4713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dirty="0"/>
              <a:t>This essentially </a:t>
            </a:r>
            <a:r>
              <a:rPr lang="en-US" sz="2600" dirty="0">
                <a:solidFill>
                  <a:schemeClr val="accent3">
                    <a:lumMod val="75000"/>
                  </a:schemeClr>
                </a:solidFill>
              </a:rPr>
              <a:t>eliminated free agency </a:t>
            </a:r>
            <a:r>
              <a:rPr lang="en-US" sz="2600" dirty="0"/>
              <a:t>in the NFL until ANOTHER court case in 1992 (</a:t>
            </a:r>
            <a:r>
              <a:rPr lang="en-US" sz="2600" i="1" dirty="0"/>
              <a:t>McNeil et al v. National Football League</a:t>
            </a:r>
            <a:r>
              <a:rPr lang="en-US" sz="2600" dirty="0"/>
              <a:t>)</a:t>
            </a:r>
            <a:endParaRPr dirty="0"/>
          </a:p>
          <a:p>
            <a:pPr marL="685800" lvl="1" indent="-228600" algn="l" rtl="0">
              <a:spcBef>
                <a:spcPts val="500"/>
              </a:spcBef>
              <a:spcAft>
                <a:spcPts val="0"/>
              </a:spcAft>
              <a:buSzPts val="2600"/>
              <a:buChar char="–"/>
            </a:pPr>
            <a:r>
              <a:rPr lang="en-US" sz="2600" dirty="0"/>
              <a:t>After this ruling, the NFL created the “</a:t>
            </a:r>
            <a:r>
              <a:rPr lang="en-US" sz="2600" b="1" dirty="0"/>
              <a:t>Franchise Tag</a:t>
            </a:r>
            <a:r>
              <a:rPr lang="en-US" sz="2600" dirty="0"/>
              <a:t>” in 1993 to limit free agency</a:t>
            </a:r>
            <a:endParaRPr dirty="0"/>
          </a:p>
          <a:p>
            <a:pPr marL="685800" lvl="1" indent="-228600" algn="l" rtl="0">
              <a:spcBef>
                <a:spcPts val="500"/>
              </a:spcBef>
              <a:spcAft>
                <a:spcPts val="0"/>
              </a:spcAft>
              <a:buSzPts val="2600"/>
              <a:buChar char="–"/>
            </a:pPr>
            <a:r>
              <a:rPr lang="en-US" sz="2600" dirty="0"/>
              <a:t>The most common franchise tag gives the player a 1-yr contract that pays him the average salary of </a:t>
            </a:r>
            <a:r>
              <a:rPr lang="en-US" sz="2600" dirty="0">
                <a:solidFill>
                  <a:schemeClr val="accent3">
                    <a:lumMod val="75000"/>
                  </a:schemeClr>
                </a:solidFill>
              </a:rPr>
              <a:t>the 5 highest-paid players </a:t>
            </a:r>
            <a:r>
              <a:rPr lang="en-US" sz="2600" dirty="0"/>
              <a:t>at his position over the last 5 years or 120% of his salary for the last year, whichever is greater</a:t>
            </a:r>
            <a:endParaRPr dirty="0"/>
          </a:p>
          <a:p>
            <a:pPr marL="685800" lvl="1" indent="-228600" algn="l" rtl="0">
              <a:spcBef>
                <a:spcPts val="500"/>
              </a:spcBef>
              <a:spcAft>
                <a:spcPts val="0"/>
              </a:spcAft>
              <a:buSzPts val="2600"/>
              <a:buChar char="–"/>
            </a:pPr>
            <a:r>
              <a:rPr lang="en-US" sz="2600" dirty="0"/>
              <a:t>Most players that get the franchise tag are finishing their rookie contract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Effect transition="in" filter="fade">
                                      <p:cBhvr>
                                        <p:cTn id="7" dur="1000"/>
                                        <p:tgtEl>
                                          <p:spTgt spid="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xEl>
                                              <p:pRg st="1" end="1"/>
                                            </p:txEl>
                                          </p:spTgt>
                                        </p:tgtEl>
                                        <p:attrNameLst>
                                          <p:attrName>style.visibility</p:attrName>
                                        </p:attrNameLst>
                                      </p:cBhvr>
                                      <p:to>
                                        <p:strVal val="visible"/>
                                      </p:to>
                                    </p:set>
                                    <p:animEffect transition="in" filter="fade">
                                      <p:cBhvr>
                                        <p:cTn id="12" dur="1000"/>
                                        <p:tgtEl>
                                          <p:spTgt spid="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xEl>
                                              <p:pRg st="2" end="2"/>
                                            </p:txEl>
                                          </p:spTgt>
                                        </p:tgtEl>
                                        <p:attrNameLst>
                                          <p:attrName>style.visibility</p:attrName>
                                        </p:attrNameLst>
                                      </p:cBhvr>
                                      <p:to>
                                        <p:strVal val="visible"/>
                                      </p:to>
                                    </p:set>
                                    <p:animEffect transition="in" filter="fade">
                                      <p:cBhvr>
                                        <p:cTn id="17" dur="1000"/>
                                        <p:tgtEl>
                                          <p:spTgt spid="2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xEl>
                                              <p:pRg st="3" end="3"/>
                                            </p:txEl>
                                          </p:spTgt>
                                        </p:tgtEl>
                                        <p:attrNameLst>
                                          <p:attrName>style.visibility</p:attrName>
                                        </p:attrNameLst>
                                      </p:cBhvr>
                                      <p:to>
                                        <p:strVal val="visible"/>
                                      </p:to>
                                    </p:set>
                                    <p:animEffect transition="in" filter="fade">
                                      <p:cBhvr>
                                        <p:cTn id="22" dur="1000"/>
                                        <p:tgtEl>
                                          <p:spTgt spid="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5"/>
          <p:cNvSpPr txBox="1">
            <a:spLocks noGrp="1"/>
          </p:cNvSpPr>
          <p:nvPr>
            <p:ph type="title"/>
          </p:nvPr>
        </p:nvSpPr>
        <p:spPr>
          <a:xfrm>
            <a:off x="262225" y="1120223"/>
            <a:ext cx="7886700" cy="1008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400"/>
              <a:buFont typeface="Arial"/>
              <a:buNone/>
            </a:pPr>
            <a:r>
              <a:rPr lang="en-US" sz="4800" dirty="0">
                <a:solidFill>
                  <a:srgbClr val="005CB8"/>
                </a:solidFill>
              </a:rPr>
              <a:t>Assessment Questions</a:t>
            </a:r>
            <a:endParaRPr sz="4800" dirty="0">
              <a:solidFill>
                <a:srgbClr val="005CB8"/>
              </a:solidFill>
            </a:endParaRPr>
          </a:p>
        </p:txBody>
      </p:sp>
      <p:sp>
        <p:nvSpPr>
          <p:cNvPr id="264" name="Google Shape;264;p45"/>
          <p:cNvSpPr txBox="1">
            <a:spLocks noGrp="1"/>
          </p:cNvSpPr>
          <p:nvPr>
            <p:ph type="body" idx="1"/>
          </p:nvPr>
        </p:nvSpPr>
        <p:spPr>
          <a:xfrm>
            <a:off x="262225" y="2128225"/>
            <a:ext cx="8750400" cy="4269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dirty="0"/>
              <a:t>Athletes that are drafted have </a:t>
            </a:r>
            <a:r>
              <a:rPr lang="en-US" b="1" dirty="0"/>
              <a:t>no say </a:t>
            </a:r>
            <a:r>
              <a:rPr lang="en-US" dirty="0"/>
              <a:t>in which team drafts them</a:t>
            </a:r>
            <a:endParaRPr dirty="0"/>
          </a:p>
          <a:p>
            <a:pPr marL="228600" lvl="0" indent="-133350" algn="l" rtl="0">
              <a:lnSpc>
                <a:spcPct val="90000"/>
              </a:lnSpc>
              <a:spcBef>
                <a:spcPts val="1000"/>
              </a:spcBef>
              <a:spcAft>
                <a:spcPts val="0"/>
              </a:spcAft>
              <a:buClr>
                <a:schemeClr val="dk1"/>
              </a:buClr>
              <a:buSzPts val="2100"/>
              <a:buAutoNum type="arabicPeriod"/>
            </a:pPr>
            <a:r>
              <a:rPr lang="en-US" dirty="0">
                <a:highlight>
                  <a:schemeClr val="lt1"/>
                </a:highlight>
              </a:rPr>
              <a:t>Do you think we will have a “</a:t>
            </a:r>
            <a:r>
              <a:rPr lang="en-US" u="sng" dirty="0">
                <a:solidFill>
                  <a:schemeClr val="hlink"/>
                </a:solidFill>
                <a:highlight>
                  <a:schemeClr val="lt1"/>
                </a:highlight>
                <a:hlinkClick r:id="rId3"/>
              </a:rPr>
              <a:t>Curt Flood Moment</a:t>
            </a:r>
            <a:r>
              <a:rPr lang="en-US" dirty="0">
                <a:highlight>
                  <a:schemeClr val="lt1"/>
                </a:highlight>
              </a:rPr>
              <a:t>” for the draft like there was for free agency?</a:t>
            </a:r>
            <a:endParaRPr dirty="0">
              <a:highlight>
                <a:schemeClr val="lt1"/>
              </a:highlight>
            </a:endParaRPr>
          </a:p>
          <a:p>
            <a:pPr marL="228600" lvl="0" indent="-133350" algn="l" rtl="0">
              <a:lnSpc>
                <a:spcPct val="90000"/>
              </a:lnSpc>
              <a:spcBef>
                <a:spcPts val="1000"/>
              </a:spcBef>
              <a:spcAft>
                <a:spcPts val="0"/>
              </a:spcAft>
              <a:buClr>
                <a:schemeClr val="dk1"/>
              </a:buClr>
              <a:buSzPts val="2100"/>
              <a:buAutoNum type="arabicPeriod"/>
            </a:pPr>
            <a:r>
              <a:rPr lang="en-US" dirty="0">
                <a:highlight>
                  <a:schemeClr val="lt1"/>
                </a:highlight>
              </a:rPr>
              <a:t>Do you think athletes deserve a greater voice in who they play for at the beginning of their career?</a:t>
            </a:r>
            <a:endParaRPr dirty="0">
              <a:highlight>
                <a:schemeClr val="lt1"/>
              </a:highlight>
            </a:endParaRPr>
          </a:p>
          <a:p>
            <a:pPr marL="228600" lvl="0" indent="-133350" algn="l" rtl="0">
              <a:lnSpc>
                <a:spcPct val="90000"/>
              </a:lnSpc>
              <a:spcBef>
                <a:spcPts val="1000"/>
              </a:spcBef>
              <a:spcAft>
                <a:spcPts val="0"/>
              </a:spcAft>
              <a:buSzPts val="2100"/>
              <a:buAutoNum type="arabicPeriod"/>
            </a:pPr>
            <a:r>
              <a:rPr lang="en-US" dirty="0">
                <a:highlight>
                  <a:schemeClr val="lt1"/>
                </a:highlight>
              </a:rPr>
              <a:t>Do you think more players will holdout like Eli Manning or John Elway?</a:t>
            </a:r>
            <a:endParaRPr dirty="0">
              <a:highlight>
                <a:schemeClr val="lt1"/>
              </a:highlight>
            </a:endParaRPr>
          </a:p>
          <a:p>
            <a:pPr marL="0" lvl="0" indent="0" algn="l" rtl="0">
              <a:lnSpc>
                <a:spcPct val="90000"/>
              </a:lnSpc>
              <a:spcBef>
                <a:spcPts val="1000"/>
              </a:spcBef>
              <a:spcAft>
                <a:spcPts val="0"/>
              </a:spcAft>
              <a:buNone/>
            </a:pPr>
            <a:r>
              <a:rPr lang="en-US" dirty="0">
                <a:highlight>
                  <a:schemeClr val="lt1"/>
                </a:highlight>
              </a:rPr>
              <a:t>Here’s a great EconEdLink </a:t>
            </a:r>
            <a:r>
              <a:rPr lang="en-US" u="sng" dirty="0">
                <a:solidFill>
                  <a:schemeClr val="hlink"/>
                </a:solidFill>
                <a:highlight>
                  <a:schemeClr val="lt1"/>
                </a:highlight>
                <a:hlinkClick r:id="rId4"/>
              </a:rPr>
              <a:t>lesson</a:t>
            </a:r>
            <a:r>
              <a:rPr lang="en-US" dirty="0">
                <a:highlight>
                  <a:schemeClr val="lt1"/>
                </a:highlight>
              </a:rPr>
              <a:t> on a perfectly competitive labor market vs. one where a </a:t>
            </a:r>
            <a:r>
              <a:rPr lang="en-US" dirty="0">
                <a:solidFill>
                  <a:schemeClr val="accent3">
                    <a:lumMod val="75000"/>
                  </a:schemeClr>
                </a:solidFill>
                <a:highlight>
                  <a:schemeClr val="lt1"/>
                </a:highlight>
              </a:rPr>
              <a:t>monopsony</a:t>
            </a:r>
            <a:r>
              <a:rPr lang="en-US" dirty="0">
                <a:highlight>
                  <a:schemeClr val="lt1"/>
                </a:highlight>
              </a:rPr>
              <a:t> exists for buyers of labor.</a:t>
            </a:r>
            <a:endParaRPr dirty="0">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0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xEl>
                                              <p:pRg st="1" end="1"/>
                                            </p:txEl>
                                          </p:spTgt>
                                        </p:tgtEl>
                                        <p:attrNameLst>
                                          <p:attrName>style.visibility</p:attrName>
                                        </p:attrNameLst>
                                      </p:cBhvr>
                                      <p:to>
                                        <p:strVal val="visible"/>
                                      </p:to>
                                    </p:set>
                                    <p:animEffect transition="in" filter="fade">
                                      <p:cBhvr>
                                        <p:cTn id="12" dur="1000"/>
                                        <p:tgtEl>
                                          <p:spTgt spid="2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xEl>
                                              <p:pRg st="2" end="2"/>
                                            </p:txEl>
                                          </p:spTgt>
                                        </p:tgtEl>
                                        <p:attrNameLst>
                                          <p:attrName>style.visibility</p:attrName>
                                        </p:attrNameLst>
                                      </p:cBhvr>
                                      <p:to>
                                        <p:strVal val="visible"/>
                                      </p:to>
                                    </p:set>
                                    <p:animEffect transition="in" filter="fade">
                                      <p:cBhvr>
                                        <p:cTn id="17" dur="1000"/>
                                        <p:tgtEl>
                                          <p:spTgt spid="2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4">
                                            <p:txEl>
                                              <p:pRg st="3" end="3"/>
                                            </p:txEl>
                                          </p:spTgt>
                                        </p:tgtEl>
                                        <p:attrNameLst>
                                          <p:attrName>style.visibility</p:attrName>
                                        </p:attrNameLst>
                                      </p:cBhvr>
                                      <p:to>
                                        <p:strVal val="visible"/>
                                      </p:to>
                                    </p:set>
                                    <p:animEffect transition="in" filter="fade">
                                      <p:cBhvr>
                                        <p:cTn id="22" dur="1000"/>
                                        <p:tgtEl>
                                          <p:spTgt spid="2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4">
                                            <p:txEl>
                                              <p:pRg st="4" end="4"/>
                                            </p:txEl>
                                          </p:spTgt>
                                        </p:tgtEl>
                                        <p:attrNameLst>
                                          <p:attrName>style.visibility</p:attrName>
                                        </p:attrNameLst>
                                      </p:cBhvr>
                                      <p:to>
                                        <p:strVal val="visible"/>
                                      </p:to>
                                    </p:set>
                                    <p:animEffect transition="in" filter="fade">
                                      <p:cBhvr>
                                        <p:cTn id="27" dur="1000"/>
                                        <p:tgtEl>
                                          <p:spTgt spid="2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6"/>
          <p:cNvSpPr txBox="1">
            <a:spLocks noGrp="1"/>
          </p:cNvSpPr>
          <p:nvPr>
            <p:ph type="title"/>
          </p:nvPr>
        </p:nvSpPr>
        <p:spPr>
          <a:xfrm>
            <a:off x="2335925" y="895500"/>
            <a:ext cx="4971300" cy="94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030A0"/>
              </a:buClr>
              <a:buSzPts val="6000"/>
              <a:buFont typeface="Arial"/>
              <a:buNone/>
            </a:pPr>
            <a:r>
              <a:rPr lang="en-US" sz="4800">
                <a:solidFill>
                  <a:srgbClr val="005CB8"/>
                </a:solidFill>
              </a:rPr>
              <a:t>NFL Draft Case</a:t>
            </a:r>
            <a:endParaRPr sz="4800">
              <a:solidFill>
                <a:srgbClr val="005CB8"/>
              </a:solidFill>
            </a:endParaRPr>
          </a:p>
        </p:txBody>
      </p:sp>
      <p:sp>
        <p:nvSpPr>
          <p:cNvPr id="270" name="Google Shape;270;p46"/>
          <p:cNvSpPr txBox="1">
            <a:spLocks noGrp="1"/>
          </p:cNvSpPr>
          <p:nvPr>
            <p:ph type="body" idx="1"/>
          </p:nvPr>
        </p:nvSpPr>
        <p:spPr>
          <a:xfrm>
            <a:off x="182250" y="1721075"/>
            <a:ext cx="8779500" cy="48873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None/>
            </a:pPr>
            <a:r>
              <a:rPr lang="en-US" sz="3425" dirty="0"/>
              <a:t>In 1968, the WFT drafted James “Yazoo” Smith (12</a:t>
            </a:r>
            <a:r>
              <a:rPr lang="en-US" sz="3425" baseline="30000" dirty="0"/>
              <a:t>th</a:t>
            </a:r>
            <a:r>
              <a:rPr lang="en-US" sz="3425" dirty="0"/>
              <a:t> overall pick),an All-American DB for Oregon</a:t>
            </a:r>
            <a:endParaRPr sz="3425" dirty="0"/>
          </a:p>
          <a:p>
            <a:pPr marL="0" lvl="0" indent="0" algn="l" rtl="0">
              <a:lnSpc>
                <a:spcPct val="90000"/>
              </a:lnSpc>
              <a:spcBef>
                <a:spcPts val="1000"/>
              </a:spcBef>
              <a:spcAft>
                <a:spcPts val="0"/>
              </a:spcAft>
              <a:buNone/>
            </a:pPr>
            <a:r>
              <a:rPr lang="en-US" sz="3425" dirty="0"/>
              <a:t>In Week 14, Smith suffered a career ending (and life altering) broken neck</a:t>
            </a:r>
            <a:endParaRPr sz="3425" dirty="0"/>
          </a:p>
          <a:p>
            <a:pPr marL="0" lvl="0" indent="0" algn="l" rtl="0">
              <a:lnSpc>
                <a:spcPct val="90000"/>
              </a:lnSpc>
              <a:spcBef>
                <a:spcPts val="1000"/>
              </a:spcBef>
              <a:spcAft>
                <a:spcPts val="0"/>
              </a:spcAft>
              <a:buNone/>
            </a:pPr>
            <a:r>
              <a:rPr lang="en-US" sz="3425" dirty="0"/>
              <a:t>Two years later </a:t>
            </a:r>
            <a:r>
              <a:rPr lang="en-US" sz="3425" dirty="0">
                <a:solidFill>
                  <a:srgbClr val="7A9900"/>
                </a:solidFill>
              </a:rPr>
              <a:t>Smith sued, claiming the draft violated the Sherman Antitrust Act</a:t>
            </a:r>
            <a:r>
              <a:rPr lang="en-US" sz="3425" dirty="0"/>
              <a:t>. Smith asserted that he could have negotiated a more lucrative contract had he not been forced to participate in the draft</a:t>
            </a:r>
            <a:endParaRPr sz="3425" dirty="0"/>
          </a:p>
          <a:p>
            <a:pPr marL="0" lvl="0" indent="0" algn="l" rtl="0">
              <a:lnSpc>
                <a:spcPct val="90000"/>
              </a:lnSpc>
              <a:spcBef>
                <a:spcPts val="1000"/>
              </a:spcBef>
              <a:spcAft>
                <a:spcPts val="0"/>
              </a:spcAft>
              <a:buNone/>
            </a:pPr>
            <a:r>
              <a:rPr lang="en-US" sz="3425" dirty="0"/>
              <a:t>In 1976, Judge William Bryant awarded $276,000 to Smith (Smith sought $4.2M) </a:t>
            </a:r>
            <a:r>
              <a:rPr lang="en-US" sz="3425" dirty="0">
                <a:solidFill>
                  <a:srgbClr val="76923C"/>
                </a:solidFill>
              </a:rPr>
              <a:t>and ruled the draft violated federal antitrust laws</a:t>
            </a:r>
            <a:r>
              <a:rPr lang="en-US" sz="3425" dirty="0"/>
              <a:t>. The NFL, of course, appealed the decision.</a:t>
            </a:r>
            <a:endParaRPr sz="3425" dirty="0"/>
          </a:p>
          <a:p>
            <a:pPr marL="457200" lvl="0" indent="-373559" algn="l" rtl="0">
              <a:lnSpc>
                <a:spcPct val="90000"/>
              </a:lnSpc>
              <a:spcBef>
                <a:spcPts val="1000"/>
              </a:spcBef>
              <a:spcAft>
                <a:spcPts val="0"/>
              </a:spcAft>
              <a:buSzPct val="100000"/>
              <a:buChar char="•"/>
            </a:pPr>
            <a:r>
              <a:rPr lang="en-US" sz="2685" i="1" dirty="0"/>
              <a:t>December 8, 1981 a US Appeals Court refuted Bryant’s numbers and reduced the payout to $12,000</a:t>
            </a:r>
            <a:endParaRPr sz="2059"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1000"/>
                                        <p:tgtEl>
                                          <p:spTgt spid="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xEl>
                                              <p:pRg st="1" end="1"/>
                                            </p:txEl>
                                          </p:spTgt>
                                        </p:tgtEl>
                                        <p:attrNameLst>
                                          <p:attrName>style.visibility</p:attrName>
                                        </p:attrNameLst>
                                      </p:cBhvr>
                                      <p:to>
                                        <p:strVal val="visible"/>
                                      </p:to>
                                    </p:set>
                                    <p:animEffect transition="in" filter="fade">
                                      <p:cBhvr>
                                        <p:cTn id="12" dur="1000"/>
                                        <p:tgtEl>
                                          <p:spTgt spid="2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xEl>
                                              <p:pRg st="2" end="2"/>
                                            </p:txEl>
                                          </p:spTgt>
                                        </p:tgtEl>
                                        <p:attrNameLst>
                                          <p:attrName>style.visibility</p:attrName>
                                        </p:attrNameLst>
                                      </p:cBhvr>
                                      <p:to>
                                        <p:strVal val="visible"/>
                                      </p:to>
                                    </p:set>
                                    <p:animEffect transition="in" filter="fade">
                                      <p:cBhvr>
                                        <p:cTn id="17" dur="1000"/>
                                        <p:tgtEl>
                                          <p:spTgt spid="2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0">
                                            <p:txEl>
                                              <p:pRg st="3" end="3"/>
                                            </p:txEl>
                                          </p:spTgt>
                                        </p:tgtEl>
                                        <p:attrNameLst>
                                          <p:attrName>style.visibility</p:attrName>
                                        </p:attrNameLst>
                                      </p:cBhvr>
                                      <p:to>
                                        <p:strVal val="visible"/>
                                      </p:to>
                                    </p:set>
                                    <p:animEffect transition="in" filter="fade">
                                      <p:cBhvr>
                                        <p:cTn id="22" dur="1000"/>
                                        <p:tgtEl>
                                          <p:spTgt spid="2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0">
                                            <p:txEl>
                                              <p:pRg st="4" end="4"/>
                                            </p:txEl>
                                          </p:spTgt>
                                        </p:tgtEl>
                                        <p:attrNameLst>
                                          <p:attrName>style.visibility</p:attrName>
                                        </p:attrNameLst>
                                      </p:cBhvr>
                                      <p:to>
                                        <p:strVal val="visible"/>
                                      </p:to>
                                    </p:set>
                                    <p:animEffect transition="in" filter="fade">
                                      <p:cBhvr>
                                        <p:cTn id="27" dur="1000"/>
                                        <p:tgtEl>
                                          <p:spTgt spid="2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7"/>
          <p:cNvSpPr txBox="1">
            <a:spLocks noGrp="1"/>
          </p:cNvSpPr>
          <p:nvPr>
            <p:ph type="title"/>
          </p:nvPr>
        </p:nvSpPr>
        <p:spPr>
          <a:xfrm>
            <a:off x="129298" y="1101811"/>
            <a:ext cx="8885400" cy="100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4800"/>
              <a:buFont typeface="Arial"/>
              <a:buNone/>
            </a:pPr>
            <a:r>
              <a:rPr lang="en-US" sz="4200">
                <a:solidFill>
                  <a:srgbClr val="005CB8"/>
                </a:solidFill>
              </a:rPr>
              <a:t>Why is There Still a Draft?</a:t>
            </a:r>
            <a:endParaRPr sz="6000">
              <a:solidFill>
                <a:srgbClr val="005CB8"/>
              </a:solidFill>
            </a:endParaRPr>
          </a:p>
        </p:txBody>
      </p:sp>
      <p:sp>
        <p:nvSpPr>
          <p:cNvPr id="276" name="Google Shape;276;p47"/>
          <p:cNvSpPr txBox="1">
            <a:spLocks noGrp="1"/>
          </p:cNvSpPr>
          <p:nvPr>
            <p:ph type="body" idx="1"/>
          </p:nvPr>
        </p:nvSpPr>
        <p:spPr>
          <a:xfrm>
            <a:off x="176550" y="1957550"/>
            <a:ext cx="8790900" cy="4548600"/>
          </a:xfrm>
          <a:prstGeom prst="rect">
            <a:avLst/>
          </a:prstGeom>
          <a:noFill/>
          <a:ln>
            <a:noFill/>
          </a:ln>
        </p:spPr>
        <p:txBody>
          <a:bodyPr spcFirstLastPara="1" wrap="square" lIns="91425" tIns="45700" rIns="91425" bIns="45700" anchor="t" anchorCtr="0">
            <a:noAutofit/>
          </a:bodyPr>
          <a:lstStyle/>
          <a:p>
            <a:pPr marL="514350" lvl="0" indent="-476250" algn="l" rtl="0">
              <a:lnSpc>
                <a:spcPct val="90000"/>
              </a:lnSpc>
              <a:spcBef>
                <a:spcPts val="0"/>
              </a:spcBef>
              <a:spcAft>
                <a:spcPts val="0"/>
              </a:spcAft>
              <a:buClr>
                <a:schemeClr val="dk1"/>
              </a:buClr>
              <a:buSzPts val="2600"/>
              <a:buFont typeface="Calibri"/>
              <a:buAutoNum type="arabicPeriod"/>
            </a:pPr>
            <a:r>
              <a:rPr lang="en-US" sz="2600" dirty="0"/>
              <a:t>The </a:t>
            </a:r>
            <a:r>
              <a:rPr lang="en-US" sz="2600" dirty="0">
                <a:solidFill>
                  <a:schemeClr val="accent3">
                    <a:lumMod val="75000"/>
                  </a:schemeClr>
                </a:solidFill>
              </a:rPr>
              <a:t>NFL</a:t>
            </a:r>
            <a:r>
              <a:rPr lang="en-US" sz="2600" dirty="0"/>
              <a:t> and </a:t>
            </a:r>
            <a:r>
              <a:rPr lang="en-US" sz="2600" dirty="0">
                <a:solidFill>
                  <a:schemeClr val="accent3">
                    <a:lumMod val="75000"/>
                  </a:schemeClr>
                </a:solidFill>
              </a:rPr>
              <a:t>NFLPA</a:t>
            </a:r>
            <a:r>
              <a:rPr lang="en-US" sz="2600" dirty="0"/>
              <a:t> agreed to maintain the draft in 1977</a:t>
            </a:r>
            <a:endParaRPr sz="2600" dirty="0"/>
          </a:p>
          <a:p>
            <a:pPr marL="514350" lvl="0" indent="-476250" algn="l" rtl="0">
              <a:lnSpc>
                <a:spcPct val="90000"/>
              </a:lnSpc>
              <a:spcBef>
                <a:spcPts val="1000"/>
              </a:spcBef>
              <a:spcAft>
                <a:spcPts val="0"/>
              </a:spcAft>
              <a:buClr>
                <a:schemeClr val="dk1"/>
              </a:buClr>
              <a:buSzPts val="2600"/>
              <a:buFont typeface="Calibri"/>
              <a:buAutoNum type="arabicPeriod"/>
            </a:pPr>
            <a:r>
              <a:rPr lang="en-US" sz="2600" dirty="0"/>
              <a:t>The Supreme Court has established in several cases a “non-statutory labor exemption” to</a:t>
            </a:r>
            <a:r>
              <a:rPr lang="en-US" sz="2600" dirty="0">
                <a:solidFill>
                  <a:schemeClr val="accent3">
                    <a:lumMod val="75000"/>
                  </a:schemeClr>
                </a:solidFill>
              </a:rPr>
              <a:t> antitrust law</a:t>
            </a:r>
            <a:endParaRPr sz="2600" dirty="0">
              <a:solidFill>
                <a:schemeClr val="accent3">
                  <a:lumMod val="75000"/>
                </a:schemeClr>
              </a:solidFill>
            </a:endParaRPr>
          </a:p>
          <a:p>
            <a:pPr marL="457200" lvl="1" indent="0" algn="l" rtl="0">
              <a:lnSpc>
                <a:spcPct val="90000"/>
              </a:lnSpc>
              <a:spcBef>
                <a:spcPts val="500"/>
              </a:spcBef>
              <a:spcAft>
                <a:spcPts val="0"/>
              </a:spcAft>
              <a:buClr>
                <a:schemeClr val="dk1"/>
              </a:buClr>
              <a:buSzPts val="2800"/>
              <a:buNone/>
            </a:pPr>
            <a:r>
              <a:rPr lang="en-US" sz="2600" i="1" dirty="0"/>
              <a:t>This means: </a:t>
            </a:r>
            <a:r>
              <a:rPr lang="en-US" sz="2600" i="1" dirty="0">
                <a:solidFill>
                  <a:schemeClr val="tx1"/>
                </a:solidFill>
              </a:rPr>
              <a:t>leagues could still have a draft as long as the unions agreed to it</a:t>
            </a:r>
            <a:endParaRPr sz="2600" i="1" dirty="0">
              <a:solidFill>
                <a:schemeClr val="tx1"/>
              </a:solidFill>
            </a:endParaRPr>
          </a:p>
          <a:p>
            <a:pPr marL="457200" lvl="0" indent="-419100" algn="l" rtl="0">
              <a:lnSpc>
                <a:spcPct val="90000"/>
              </a:lnSpc>
              <a:spcBef>
                <a:spcPts val="1000"/>
              </a:spcBef>
              <a:spcAft>
                <a:spcPts val="0"/>
              </a:spcAft>
              <a:buClr>
                <a:schemeClr val="dk1"/>
              </a:buClr>
              <a:buSzPts val="2600"/>
              <a:buFont typeface="Calibri"/>
              <a:buAutoNum type="arabicPeriod"/>
            </a:pPr>
            <a:r>
              <a:rPr lang="en-US" sz="2600" dirty="0"/>
              <a:t>By 1977 the NFL also:</a:t>
            </a:r>
            <a:endParaRPr sz="2600" dirty="0"/>
          </a:p>
          <a:p>
            <a:pPr marL="914400" lvl="1" indent="-431800" algn="l" rtl="0">
              <a:lnSpc>
                <a:spcPct val="90000"/>
              </a:lnSpc>
              <a:spcBef>
                <a:spcPts val="500"/>
              </a:spcBef>
              <a:spcAft>
                <a:spcPts val="0"/>
              </a:spcAft>
              <a:buClr>
                <a:schemeClr val="dk1"/>
              </a:buClr>
              <a:buSzPts val="2400"/>
              <a:buFont typeface="Calibri"/>
              <a:buChar char="–"/>
            </a:pPr>
            <a:r>
              <a:rPr lang="en-US" sz="2400" dirty="0">
                <a:solidFill>
                  <a:schemeClr val="accent3">
                    <a:lumMod val="75000"/>
                  </a:schemeClr>
                </a:solidFill>
              </a:rPr>
              <a:t>Reduced</a:t>
            </a:r>
            <a:r>
              <a:rPr lang="en-US" sz="2400" dirty="0"/>
              <a:t> the number of rounds in the draft from 17 to 12 </a:t>
            </a:r>
            <a:endParaRPr sz="2400" dirty="0"/>
          </a:p>
          <a:p>
            <a:pPr marL="914400" lvl="1" indent="-431800" algn="l" rtl="0">
              <a:lnSpc>
                <a:spcPct val="90000"/>
              </a:lnSpc>
              <a:spcBef>
                <a:spcPts val="500"/>
              </a:spcBef>
              <a:spcAft>
                <a:spcPts val="0"/>
              </a:spcAft>
              <a:buClr>
                <a:schemeClr val="dk1"/>
              </a:buClr>
              <a:buSzPts val="2400"/>
              <a:buFont typeface="Calibri"/>
              <a:buChar char="–"/>
            </a:pPr>
            <a:r>
              <a:rPr lang="en-US" sz="2400" dirty="0">
                <a:solidFill>
                  <a:schemeClr val="accent3">
                    <a:lumMod val="75000"/>
                  </a:schemeClr>
                </a:solidFill>
              </a:rPr>
              <a:t>Allowed </a:t>
            </a:r>
            <a:r>
              <a:rPr lang="en-US" sz="2400" dirty="0">
                <a:solidFill>
                  <a:schemeClr val="tx1"/>
                </a:solidFill>
              </a:rPr>
              <a:t>drafted</a:t>
            </a:r>
            <a:r>
              <a:rPr lang="en-US" sz="2400" dirty="0"/>
              <a:t> players to sit out a year and then re-enter the draft pool</a:t>
            </a:r>
            <a:endParaRPr sz="2400" dirty="0"/>
          </a:p>
          <a:p>
            <a:pPr marL="914400" lvl="1" indent="-431800" algn="l" rtl="0">
              <a:lnSpc>
                <a:spcPct val="90000"/>
              </a:lnSpc>
              <a:spcBef>
                <a:spcPts val="500"/>
              </a:spcBef>
              <a:spcAft>
                <a:spcPts val="0"/>
              </a:spcAft>
              <a:buClr>
                <a:schemeClr val="dk1"/>
              </a:buClr>
              <a:buSzPts val="2400"/>
              <a:buFont typeface="Calibri"/>
              <a:buChar char="–"/>
            </a:pPr>
            <a:r>
              <a:rPr lang="en-US" sz="2400" dirty="0"/>
              <a:t>Drafted players could play 2 years in the CFL and </a:t>
            </a:r>
            <a:r>
              <a:rPr lang="en-US" sz="2400" dirty="0">
                <a:solidFill>
                  <a:schemeClr val="accent3">
                    <a:lumMod val="75000"/>
                  </a:schemeClr>
                </a:solidFill>
              </a:rPr>
              <a:t>negotiate</a:t>
            </a:r>
            <a:r>
              <a:rPr lang="en-US" sz="2400" dirty="0"/>
              <a:t> with any NFL team</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1000"/>
                                        <p:tgtEl>
                                          <p:spTgt spid="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xEl>
                                              <p:pRg st="1" end="1"/>
                                            </p:txEl>
                                          </p:spTgt>
                                        </p:tgtEl>
                                        <p:attrNameLst>
                                          <p:attrName>style.visibility</p:attrName>
                                        </p:attrNameLst>
                                      </p:cBhvr>
                                      <p:to>
                                        <p:strVal val="visible"/>
                                      </p:to>
                                    </p:set>
                                    <p:animEffect transition="in" filter="fade">
                                      <p:cBhvr>
                                        <p:cTn id="12" dur="1000"/>
                                        <p:tgtEl>
                                          <p:spTgt spid="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
                                            <p:txEl>
                                              <p:pRg st="2" end="2"/>
                                            </p:txEl>
                                          </p:spTgt>
                                        </p:tgtEl>
                                        <p:attrNameLst>
                                          <p:attrName>style.visibility</p:attrName>
                                        </p:attrNameLst>
                                      </p:cBhvr>
                                      <p:to>
                                        <p:strVal val="visible"/>
                                      </p:to>
                                    </p:set>
                                    <p:animEffect transition="in" filter="fade">
                                      <p:cBhvr>
                                        <p:cTn id="17" dur="1000"/>
                                        <p:tgtEl>
                                          <p:spTgt spid="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
                                            <p:txEl>
                                              <p:pRg st="3" end="3"/>
                                            </p:txEl>
                                          </p:spTgt>
                                        </p:tgtEl>
                                        <p:attrNameLst>
                                          <p:attrName>style.visibility</p:attrName>
                                        </p:attrNameLst>
                                      </p:cBhvr>
                                      <p:to>
                                        <p:strVal val="visible"/>
                                      </p:to>
                                    </p:set>
                                    <p:animEffect transition="in" filter="fade">
                                      <p:cBhvr>
                                        <p:cTn id="22" dur="1000"/>
                                        <p:tgtEl>
                                          <p:spTgt spid="2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xEl>
                                              <p:pRg st="4" end="4"/>
                                            </p:txEl>
                                          </p:spTgt>
                                        </p:tgtEl>
                                        <p:attrNameLst>
                                          <p:attrName>style.visibility</p:attrName>
                                        </p:attrNameLst>
                                      </p:cBhvr>
                                      <p:to>
                                        <p:strVal val="visible"/>
                                      </p:to>
                                    </p:set>
                                    <p:animEffect transition="in" filter="fade">
                                      <p:cBhvr>
                                        <p:cTn id="27" dur="1000"/>
                                        <p:tgtEl>
                                          <p:spTgt spid="2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
                                            <p:txEl>
                                              <p:pRg st="5" end="5"/>
                                            </p:txEl>
                                          </p:spTgt>
                                        </p:tgtEl>
                                        <p:attrNameLst>
                                          <p:attrName>style.visibility</p:attrName>
                                        </p:attrNameLst>
                                      </p:cBhvr>
                                      <p:to>
                                        <p:strVal val="visible"/>
                                      </p:to>
                                    </p:set>
                                    <p:animEffect transition="in" filter="fade">
                                      <p:cBhvr>
                                        <p:cTn id="32" dur="1000"/>
                                        <p:tgtEl>
                                          <p:spTgt spid="2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6">
                                            <p:txEl>
                                              <p:pRg st="6" end="6"/>
                                            </p:txEl>
                                          </p:spTgt>
                                        </p:tgtEl>
                                        <p:attrNameLst>
                                          <p:attrName>style.visibility</p:attrName>
                                        </p:attrNameLst>
                                      </p:cBhvr>
                                      <p:to>
                                        <p:strVal val="visible"/>
                                      </p:to>
                                    </p:set>
                                    <p:animEffect transition="in" filter="fade">
                                      <p:cBhvr>
                                        <p:cTn id="37" dur="1000"/>
                                        <p:tgtEl>
                                          <p:spTgt spid="2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141911" y="999911"/>
            <a:ext cx="8860200" cy="11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4800"/>
              <a:buFont typeface="Arial"/>
              <a:buNone/>
            </a:pPr>
            <a:r>
              <a:rPr lang="en-US" sz="4000" dirty="0">
                <a:solidFill>
                  <a:srgbClr val="005CB8"/>
                </a:solidFill>
              </a:rPr>
              <a:t>Does the NFLPA Illustrate the </a:t>
            </a:r>
            <a:r>
              <a:rPr lang="en-US" sz="4000" u="sng" dirty="0">
                <a:solidFill>
                  <a:schemeClr val="hlink"/>
                </a:solidFill>
                <a:hlinkClick r:id="rId3"/>
              </a:rPr>
              <a:t>Principal-Agent Problem</a:t>
            </a:r>
            <a:r>
              <a:rPr lang="en-US" sz="4000" dirty="0">
                <a:solidFill>
                  <a:srgbClr val="005CB8"/>
                </a:solidFill>
              </a:rPr>
              <a:t>?</a:t>
            </a:r>
            <a:endParaRPr sz="4000" dirty="0">
              <a:solidFill>
                <a:srgbClr val="005CB8"/>
              </a:solidFill>
            </a:endParaRPr>
          </a:p>
        </p:txBody>
      </p:sp>
      <p:sp>
        <p:nvSpPr>
          <p:cNvPr id="282" name="Google Shape;282;p48"/>
          <p:cNvSpPr txBox="1">
            <a:spLocks noGrp="1"/>
          </p:cNvSpPr>
          <p:nvPr>
            <p:ph type="body" idx="1"/>
          </p:nvPr>
        </p:nvSpPr>
        <p:spPr>
          <a:xfrm>
            <a:off x="141900" y="2175600"/>
            <a:ext cx="8860200" cy="433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600" dirty="0"/>
              <a:t>The </a:t>
            </a:r>
            <a:r>
              <a:rPr lang="en-US" sz="2600" dirty="0">
                <a:solidFill>
                  <a:srgbClr val="7A9900"/>
                </a:solidFill>
              </a:rPr>
              <a:t>principal-agent problem</a:t>
            </a:r>
            <a:r>
              <a:rPr lang="en-US" sz="2600" dirty="0"/>
              <a:t> is when there’s a conflict in priorities between a person and the representative authorized to act on their behalf</a:t>
            </a:r>
            <a:endParaRPr sz="2600" dirty="0"/>
          </a:p>
          <a:p>
            <a:pPr marL="685800" lvl="1" indent="-279400" algn="l" rtl="0">
              <a:lnSpc>
                <a:spcPct val="90000"/>
              </a:lnSpc>
              <a:spcBef>
                <a:spcPts val="1000"/>
              </a:spcBef>
              <a:spcAft>
                <a:spcPts val="0"/>
              </a:spcAft>
              <a:buClr>
                <a:srgbClr val="000000"/>
              </a:buClr>
              <a:buSzPts val="2600"/>
              <a:buChar char="–"/>
            </a:pPr>
            <a:r>
              <a:rPr lang="en-US" sz="2600" i="1" dirty="0">
                <a:solidFill>
                  <a:srgbClr val="000000"/>
                </a:solidFill>
              </a:rPr>
              <a:t>An agent may act in a way that is best for them but not their client, thus creating the principal-agent problem</a:t>
            </a:r>
            <a:endParaRPr sz="2600" dirty="0">
              <a:solidFill>
                <a:srgbClr val="000000"/>
              </a:solidFill>
            </a:endParaRPr>
          </a:p>
          <a:p>
            <a:pPr marL="0" lvl="0" indent="0" algn="l" rtl="0">
              <a:lnSpc>
                <a:spcPct val="90000"/>
              </a:lnSpc>
              <a:spcBef>
                <a:spcPts val="1000"/>
              </a:spcBef>
              <a:spcAft>
                <a:spcPts val="0"/>
              </a:spcAft>
              <a:buNone/>
            </a:pPr>
            <a:r>
              <a:rPr lang="en-US" sz="2600" dirty="0"/>
              <a:t>So, does the NFLPA have rookies' best interest at heart? </a:t>
            </a:r>
            <a:endParaRPr sz="2600" dirty="0"/>
          </a:p>
          <a:p>
            <a:pPr marL="685800" lvl="1" indent="-279400" algn="l" rtl="0">
              <a:lnSpc>
                <a:spcPct val="90000"/>
              </a:lnSpc>
              <a:spcBef>
                <a:spcPts val="1000"/>
              </a:spcBef>
              <a:spcAft>
                <a:spcPts val="0"/>
              </a:spcAft>
              <a:buClr>
                <a:srgbClr val="000000"/>
              </a:buClr>
              <a:buSzPts val="2600"/>
              <a:buChar char="–"/>
            </a:pPr>
            <a:r>
              <a:rPr lang="en-US" sz="2600" i="1" dirty="0">
                <a:solidFill>
                  <a:srgbClr val="000000"/>
                </a:solidFill>
              </a:rPr>
              <a:t>If the NFL has a hard cap on salaries, doesn’t less money for rookies mean more money for veterans?</a:t>
            </a:r>
            <a:endParaRPr sz="2600" i="1" dirty="0">
              <a:solidFill>
                <a:srgbClr val="000000"/>
              </a:solidFill>
            </a:endParaRPr>
          </a:p>
          <a:p>
            <a:pPr marL="0" lvl="0" indent="0" algn="l" rtl="0">
              <a:lnSpc>
                <a:spcPct val="90000"/>
              </a:lnSpc>
              <a:spcBef>
                <a:spcPts val="1000"/>
              </a:spcBef>
              <a:spcAft>
                <a:spcPts val="0"/>
              </a:spcAft>
              <a:buNone/>
            </a:pPr>
            <a:r>
              <a:rPr lang="en-US" sz="2600" dirty="0"/>
              <a:t>AND who is more likely to be an NFLPA representative, a </a:t>
            </a:r>
            <a:r>
              <a:rPr lang="en-US" sz="2600" dirty="0">
                <a:solidFill>
                  <a:schemeClr val="accent3">
                    <a:lumMod val="75000"/>
                  </a:schemeClr>
                </a:solidFill>
              </a:rPr>
              <a:t>new player or a veteran</a:t>
            </a:r>
            <a:r>
              <a:rPr lang="en-US" sz="2600" dirty="0"/>
              <a:t>?</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10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10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10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3" end="3"/>
                                            </p:txEl>
                                          </p:spTgt>
                                        </p:tgtEl>
                                        <p:attrNameLst>
                                          <p:attrName>style.visibility</p:attrName>
                                        </p:attrNameLst>
                                      </p:cBhvr>
                                      <p:to>
                                        <p:strVal val="visible"/>
                                      </p:to>
                                    </p:set>
                                    <p:animEffect transition="in" filter="fade">
                                      <p:cBhvr>
                                        <p:cTn id="22" dur="1000"/>
                                        <p:tgtEl>
                                          <p:spTgt spid="2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xEl>
                                              <p:pRg st="4" end="4"/>
                                            </p:txEl>
                                          </p:spTgt>
                                        </p:tgtEl>
                                        <p:attrNameLst>
                                          <p:attrName>style.visibility</p:attrName>
                                        </p:attrNameLst>
                                      </p:cBhvr>
                                      <p:to>
                                        <p:strVal val="visible"/>
                                      </p:to>
                                    </p:set>
                                    <p:animEffect transition="in" filter="fade">
                                      <p:cBhvr>
                                        <p:cTn id="27" dur="1000"/>
                                        <p:tgtEl>
                                          <p:spTgt spid="2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419275" y="808950"/>
            <a:ext cx="8355300" cy="1091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5400"/>
              <a:buFont typeface="Arial"/>
              <a:buNone/>
            </a:pPr>
            <a:r>
              <a:rPr lang="en-US" sz="4200" dirty="0">
                <a:solidFill>
                  <a:srgbClr val="005CB8"/>
                </a:solidFill>
              </a:rPr>
              <a:t>Asymmetric Information &amp; The Draft</a:t>
            </a:r>
            <a:endParaRPr sz="4740" dirty="0">
              <a:solidFill>
                <a:srgbClr val="005CB8"/>
              </a:solidFill>
            </a:endParaRPr>
          </a:p>
        </p:txBody>
      </p:sp>
      <p:sp>
        <p:nvSpPr>
          <p:cNvPr id="288" name="Google Shape;288;p49"/>
          <p:cNvSpPr txBox="1">
            <a:spLocks noGrp="1"/>
          </p:cNvSpPr>
          <p:nvPr>
            <p:ph type="body" idx="1"/>
          </p:nvPr>
        </p:nvSpPr>
        <p:spPr>
          <a:xfrm>
            <a:off x="173250" y="1656875"/>
            <a:ext cx="8874600" cy="48699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None/>
            </a:pPr>
            <a:r>
              <a:rPr lang="en-US" sz="3117" u="sng" dirty="0">
                <a:solidFill>
                  <a:schemeClr val="hlink"/>
                </a:solidFill>
                <a:hlinkClick r:id="rId3"/>
              </a:rPr>
              <a:t>Asymmetric information</a:t>
            </a:r>
            <a:r>
              <a:rPr lang="en-US" sz="3117" dirty="0"/>
              <a:t> exists when one side of a negotiation has more knowledge than the other side.  </a:t>
            </a:r>
            <a:endParaRPr sz="3117" dirty="0"/>
          </a:p>
          <a:p>
            <a:pPr marL="87313" lvl="0" indent="0" algn="l" rtl="0">
              <a:lnSpc>
                <a:spcPct val="90000"/>
              </a:lnSpc>
              <a:spcBef>
                <a:spcPts val="1000"/>
              </a:spcBef>
              <a:spcAft>
                <a:spcPts val="0"/>
              </a:spcAft>
              <a:buSzPct val="100000"/>
              <a:buNone/>
            </a:pPr>
            <a:r>
              <a:rPr lang="en-US" sz="2617" i="1" dirty="0"/>
              <a:t>Example: Buying a used car</a:t>
            </a:r>
            <a:endParaRPr sz="2617" i="1" dirty="0"/>
          </a:p>
          <a:p>
            <a:pPr marL="0" lvl="0" indent="0" algn="l" rtl="0">
              <a:lnSpc>
                <a:spcPct val="90000"/>
              </a:lnSpc>
              <a:spcBef>
                <a:spcPts val="1000"/>
              </a:spcBef>
              <a:spcAft>
                <a:spcPts val="0"/>
              </a:spcAft>
              <a:buClr>
                <a:srgbClr val="7030A0"/>
              </a:buClr>
              <a:buSzPct val="128301"/>
              <a:buNone/>
            </a:pPr>
            <a:r>
              <a:rPr lang="en-US" sz="3117" dirty="0">
                <a:solidFill>
                  <a:srgbClr val="000000"/>
                </a:solidFill>
              </a:rPr>
              <a:t>Should teams trade up in the draft to get what they see as a more skilled athlete?</a:t>
            </a:r>
            <a:endParaRPr sz="3117" dirty="0">
              <a:solidFill>
                <a:srgbClr val="000000"/>
              </a:solidFill>
            </a:endParaRPr>
          </a:p>
          <a:p>
            <a:pPr marL="457200" lvl="0" indent="-369887" algn="l" rtl="0">
              <a:lnSpc>
                <a:spcPct val="90000"/>
              </a:lnSpc>
              <a:spcBef>
                <a:spcPts val="1000"/>
              </a:spcBef>
              <a:spcAft>
                <a:spcPts val="0"/>
              </a:spcAft>
              <a:buClr>
                <a:srgbClr val="000000"/>
              </a:buClr>
              <a:buSzPct val="100000"/>
              <a:buChar char="•"/>
            </a:pPr>
            <a:r>
              <a:rPr lang="en-US" sz="2617" u="sng" dirty="0">
                <a:solidFill>
                  <a:schemeClr val="hlink"/>
                </a:solidFill>
                <a:hlinkClick r:id="rId4"/>
              </a:rPr>
              <a:t>According to Richard Thaler and Cade Massey</a:t>
            </a:r>
            <a:r>
              <a:rPr lang="en-US" sz="2617" dirty="0">
                <a:solidFill>
                  <a:srgbClr val="000000"/>
                </a:solidFill>
              </a:rPr>
              <a:t>, </a:t>
            </a:r>
            <a:r>
              <a:rPr lang="en-US" sz="2617" b="1" dirty="0">
                <a:solidFill>
                  <a:schemeClr val="accent3">
                    <a:lumMod val="75000"/>
                  </a:schemeClr>
                </a:solidFill>
              </a:rPr>
              <a:t>NO!</a:t>
            </a:r>
            <a:endParaRPr sz="2617" b="1" dirty="0">
              <a:solidFill>
                <a:schemeClr val="accent3">
                  <a:lumMod val="75000"/>
                </a:schemeClr>
              </a:solidFill>
            </a:endParaRPr>
          </a:p>
          <a:p>
            <a:pPr marL="457200" lvl="0" indent="-369887" algn="l" rtl="0">
              <a:lnSpc>
                <a:spcPct val="90000"/>
              </a:lnSpc>
              <a:spcBef>
                <a:spcPts val="0"/>
              </a:spcBef>
              <a:spcAft>
                <a:spcPts val="0"/>
              </a:spcAft>
              <a:buClr>
                <a:srgbClr val="000000"/>
              </a:buClr>
              <a:buSzPct val="100000"/>
              <a:buChar char="•"/>
            </a:pPr>
            <a:r>
              <a:rPr lang="en-US" sz="2617" dirty="0">
                <a:solidFill>
                  <a:schemeClr val="accent3">
                    <a:lumMod val="75000"/>
                  </a:schemeClr>
                </a:solidFill>
              </a:rPr>
              <a:t>One reason is asymmetric information</a:t>
            </a:r>
            <a:endParaRPr sz="2617" dirty="0">
              <a:solidFill>
                <a:schemeClr val="accent3">
                  <a:lumMod val="75000"/>
                </a:schemeClr>
              </a:solidFill>
            </a:endParaRPr>
          </a:p>
          <a:p>
            <a:pPr marL="457200" lvl="0" indent="-369887" algn="l" rtl="0">
              <a:lnSpc>
                <a:spcPct val="90000"/>
              </a:lnSpc>
              <a:spcBef>
                <a:spcPts val="0"/>
              </a:spcBef>
              <a:spcAft>
                <a:spcPts val="0"/>
              </a:spcAft>
              <a:buClr>
                <a:srgbClr val="000000"/>
              </a:buClr>
              <a:buSzPct val="100000"/>
              <a:buChar char="•"/>
            </a:pPr>
            <a:r>
              <a:rPr lang="en-US" sz="2617" dirty="0">
                <a:solidFill>
                  <a:schemeClr val="accent3">
                    <a:lumMod val="75000"/>
                  </a:schemeClr>
                </a:solidFill>
              </a:rPr>
              <a:t>A bigger one is the toss-up of knowing how successful a player will be</a:t>
            </a:r>
            <a:endParaRPr sz="2617" dirty="0">
              <a:solidFill>
                <a:schemeClr val="accent3">
                  <a:lumMod val="75000"/>
                </a:schemeClr>
              </a:solidFill>
            </a:endParaRPr>
          </a:p>
          <a:p>
            <a:pPr marL="457200" lvl="0" indent="-369887" algn="l" rtl="0">
              <a:lnSpc>
                <a:spcPct val="90000"/>
              </a:lnSpc>
              <a:spcBef>
                <a:spcPts val="0"/>
              </a:spcBef>
              <a:spcAft>
                <a:spcPts val="0"/>
              </a:spcAft>
              <a:buClr>
                <a:srgbClr val="000000"/>
              </a:buClr>
              <a:buSzPct val="100000"/>
              <a:buChar char="•"/>
            </a:pPr>
            <a:r>
              <a:rPr lang="en-US" sz="2617" dirty="0">
                <a:solidFill>
                  <a:schemeClr val="accent3">
                    <a:lumMod val="75000"/>
                  </a:schemeClr>
                </a:solidFill>
              </a:rPr>
              <a:t>Thaler argues that teams are much better off trading down in the draft</a:t>
            </a:r>
            <a:endParaRPr sz="2617" dirty="0">
              <a:solidFill>
                <a:schemeClr val="accent3">
                  <a:lumMod val="75000"/>
                </a:schemeClr>
              </a:solidFill>
            </a:endParaRPr>
          </a:p>
          <a:p>
            <a:pPr marL="0" lvl="0" indent="0" algn="l" rtl="0">
              <a:lnSpc>
                <a:spcPct val="90000"/>
              </a:lnSpc>
              <a:spcBef>
                <a:spcPts val="1000"/>
              </a:spcBef>
              <a:spcAft>
                <a:spcPts val="0"/>
              </a:spcAft>
              <a:buNone/>
            </a:pPr>
            <a:r>
              <a:rPr lang="en-US" sz="3088" dirty="0">
                <a:solidFill>
                  <a:srgbClr val="000000"/>
                </a:solidFill>
              </a:rPr>
              <a:t>How do teams try to offset asymmetric information?</a:t>
            </a:r>
            <a:endParaRPr sz="3088" dirty="0">
              <a:solidFill>
                <a:srgbClr val="000000"/>
              </a:solidFill>
            </a:endParaRPr>
          </a:p>
          <a:p>
            <a:pPr marL="457200" lvl="0" indent="-369887" algn="l" rtl="0">
              <a:lnSpc>
                <a:spcPct val="90000"/>
              </a:lnSpc>
              <a:spcBef>
                <a:spcPts val="1000"/>
              </a:spcBef>
              <a:spcAft>
                <a:spcPts val="0"/>
              </a:spcAft>
              <a:buClr>
                <a:srgbClr val="000000"/>
              </a:buClr>
              <a:buSzPct val="100000"/>
              <a:buChar char="•"/>
            </a:pPr>
            <a:r>
              <a:rPr lang="en-US" sz="2617" dirty="0">
                <a:solidFill>
                  <a:schemeClr val="accent3">
                    <a:lumMod val="75000"/>
                  </a:schemeClr>
                </a:solidFill>
              </a:rPr>
              <a:t>Individual physicals</a:t>
            </a:r>
            <a:endParaRPr sz="2617" dirty="0">
              <a:solidFill>
                <a:schemeClr val="accent3">
                  <a:lumMod val="75000"/>
                </a:schemeClr>
              </a:solidFill>
            </a:endParaRPr>
          </a:p>
          <a:p>
            <a:pPr marL="457200" lvl="0" indent="-369887" algn="l" rtl="0">
              <a:lnSpc>
                <a:spcPct val="90000"/>
              </a:lnSpc>
              <a:spcBef>
                <a:spcPts val="0"/>
              </a:spcBef>
              <a:spcAft>
                <a:spcPts val="0"/>
              </a:spcAft>
              <a:buClr>
                <a:srgbClr val="000000"/>
              </a:buClr>
              <a:buSzPct val="100000"/>
              <a:buChar char="•"/>
            </a:pPr>
            <a:r>
              <a:rPr lang="en-US" sz="2617" dirty="0">
                <a:solidFill>
                  <a:schemeClr val="accent3">
                    <a:lumMod val="75000"/>
                  </a:schemeClr>
                </a:solidFill>
              </a:rPr>
              <a:t>Pro Days at universities</a:t>
            </a:r>
            <a:endParaRPr sz="2617" dirty="0">
              <a:solidFill>
                <a:schemeClr val="accent3">
                  <a:lumMod val="75000"/>
                </a:schemeClr>
              </a:solidFill>
            </a:endParaRPr>
          </a:p>
          <a:p>
            <a:pPr marL="457200" lvl="0" indent="-369887" algn="l" rtl="0">
              <a:lnSpc>
                <a:spcPct val="90000"/>
              </a:lnSpc>
              <a:spcBef>
                <a:spcPts val="0"/>
              </a:spcBef>
              <a:spcAft>
                <a:spcPts val="0"/>
              </a:spcAft>
              <a:buClr>
                <a:srgbClr val="000000"/>
              </a:buClr>
              <a:buSzPct val="100000"/>
              <a:buChar char="•"/>
            </a:pPr>
            <a:r>
              <a:rPr lang="en-US" sz="2617" dirty="0">
                <a:solidFill>
                  <a:schemeClr val="accent3">
                    <a:lumMod val="75000"/>
                  </a:schemeClr>
                </a:solidFill>
              </a:rPr>
              <a:t>NFL Draft Combine</a:t>
            </a:r>
            <a:endParaRPr sz="2617" dirty="0">
              <a:solidFill>
                <a:schemeClr val="accent3">
                  <a:lumMod val="75000"/>
                </a:schemeClr>
              </a:solidFill>
            </a:endParaRPr>
          </a:p>
          <a:p>
            <a:pPr marL="457200" lvl="0" indent="-369887" algn="l" rtl="0">
              <a:lnSpc>
                <a:spcPct val="90000"/>
              </a:lnSpc>
              <a:spcBef>
                <a:spcPts val="0"/>
              </a:spcBef>
              <a:spcAft>
                <a:spcPts val="0"/>
              </a:spcAft>
              <a:buClr>
                <a:srgbClr val="000000"/>
              </a:buClr>
              <a:buSzPct val="100000"/>
              <a:buChar char="•"/>
            </a:pPr>
            <a:r>
              <a:rPr lang="en-US" sz="2617" dirty="0">
                <a:solidFill>
                  <a:schemeClr val="accent3">
                    <a:lumMod val="75000"/>
                  </a:schemeClr>
                </a:solidFill>
              </a:rPr>
              <a:t>Watching game film</a:t>
            </a:r>
            <a:endParaRPr sz="2617"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Effect transition="in" filter="fade">
                                      <p:cBhvr>
                                        <p:cTn id="7" dur="1000"/>
                                        <p:tgtEl>
                                          <p:spTgt spid="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xEl>
                                              <p:pRg st="1" end="1"/>
                                            </p:txEl>
                                          </p:spTgt>
                                        </p:tgtEl>
                                        <p:attrNameLst>
                                          <p:attrName>style.visibility</p:attrName>
                                        </p:attrNameLst>
                                      </p:cBhvr>
                                      <p:to>
                                        <p:strVal val="visible"/>
                                      </p:to>
                                    </p:set>
                                    <p:animEffect transition="in" filter="fade">
                                      <p:cBhvr>
                                        <p:cTn id="12" dur="1000"/>
                                        <p:tgtEl>
                                          <p:spTgt spid="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8">
                                            <p:txEl>
                                              <p:pRg st="2" end="2"/>
                                            </p:txEl>
                                          </p:spTgt>
                                        </p:tgtEl>
                                        <p:attrNameLst>
                                          <p:attrName>style.visibility</p:attrName>
                                        </p:attrNameLst>
                                      </p:cBhvr>
                                      <p:to>
                                        <p:strVal val="visible"/>
                                      </p:to>
                                    </p:set>
                                    <p:animEffect transition="in" filter="fade">
                                      <p:cBhvr>
                                        <p:cTn id="17" dur="1000"/>
                                        <p:tgtEl>
                                          <p:spTgt spid="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xEl>
                                              <p:pRg st="3" end="3"/>
                                            </p:txEl>
                                          </p:spTgt>
                                        </p:tgtEl>
                                        <p:attrNameLst>
                                          <p:attrName>style.visibility</p:attrName>
                                        </p:attrNameLst>
                                      </p:cBhvr>
                                      <p:to>
                                        <p:strVal val="visible"/>
                                      </p:to>
                                    </p:set>
                                    <p:animEffect transition="in" filter="fade">
                                      <p:cBhvr>
                                        <p:cTn id="22" dur="1000"/>
                                        <p:tgtEl>
                                          <p:spTgt spid="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8">
                                            <p:txEl>
                                              <p:pRg st="4" end="4"/>
                                            </p:txEl>
                                          </p:spTgt>
                                        </p:tgtEl>
                                        <p:attrNameLst>
                                          <p:attrName>style.visibility</p:attrName>
                                        </p:attrNameLst>
                                      </p:cBhvr>
                                      <p:to>
                                        <p:strVal val="visible"/>
                                      </p:to>
                                    </p:set>
                                    <p:animEffect transition="in" filter="fade">
                                      <p:cBhvr>
                                        <p:cTn id="27" dur="1000"/>
                                        <p:tgtEl>
                                          <p:spTgt spid="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8">
                                            <p:txEl>
                                              <p:pRg st="5" end="5"/>
                                            </p:txEl>
                                          </p:spTgt>
                                        </p:tgtEl>
                                        <p:attrNameLst>
                                          <p:attrName>style.visibility</p:attrName>
                                        </p:attrNameLst>
                                      </p:cBhvr>
                                      <p:to>
                                        <p:strVal val="visible"/>
                                      </p:to>
                                    </p:set>
                                    <p:animEffect transition="in" filter="fade">
                                      <p:cBhvr>
                                        <p:cTn id="32" dur="1000"/>
                                        <p:tgtEl>
                                          <p:spTgt spid="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8">
                                            <p:txEl>
                                              <p:pRg st="6" end="6"/>
                                            </p:txEl>
                                          </p:spTgt>
                                        </p:tgtEl>
                                        <p:attrNameLst>
                                          <p:attrName>style.visibility</p:attrName>
                                        </p:attrNameLst>
                                      </p:cBhvr>
                                      <p:to>
                                        <p:strVal val="visible"/>
                                      </p:to>
                                    </p:set>
                                    <p:animEffect transition="in" filter="fade">
                                      <p:cBhvr>
                                        <p:cTn id="37" dur="1000"/>
                                        <p:tgtEl>
                                          <p:spTgt spid="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8">
                                            <p:txEl>
                                              <p:pRg st="7" end="7"/>
                                            </p:txEl>
                                          </p:spTgt>
                                        </p:tgtEl>
                                        <p:attrNameLst>
                                          <p:attrName>style.visibility</p:attrName>
                                        </p:attrNameLst>
                                      </p:cBhvr>
                                      <p:to>
                                        <p:strVal val="visible"/>
                                      </p:to>
                                    </p:set>
                                    <p:animEffect transition="in" filter="fade">
                                      <p:cBhvr>
                                        <p:cTn id="42" dur="1000"/>
                                        <p:tgtEl>
                                          <p:spTgt spid="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8">
                                            <p:txEl>
                                              <p:pRg st="8" end="8"/>
                                            </p:txEl>
                                          </p:spTgt>
                                        </p:tgtEl>
                                        <p:attrNameLst>
                                          <p:attrName>style.visibility</p:attrName>
                                        </p:attrNameLst>
                                      </p:cBhvr>
                                      <p:to>
                                        <p:strVal val="visible"/>
                                      </p:to>
                                    </p:set>
                                    <p:animEffect transition="in" filter="fade">
                                      <p:cBhvr>
                                        <p:cTn id="47" dur="1000"/>
                                        <p:tgtEl>
                                          <p:spTgt spid="28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8">
                                            <p:txEl>
                                              <p:pRg st="9" end="9"/>
                                            </p:txEl>
                                          </p:spTgt>
                                        </p:tgtEl>
                                        <p:attrNameLst>
                                          <p:attrName>style.visibility</p:attrName>
                                        </p:attrNameLst>
                                      </p:cBhvr>
                                      <p:to>
                                        <p:strVal val="visible"/>
                                      </p:to>
                                    </p:set>
                                    <p:animEffect transition="in" filter="fade">
                                      <p:cBhvr>
                                        <p:cTn id="52" dur="1000"/>
                                        <p:tgtEl>
                                          <p:spTgt spid="28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8">
                                            <p:txEl>
                                              <p:pRg st="10" end="10"/>
                                            </p:txEl>
                                          </p:spTgt>
                                        </p:tgtEl>
                                        <p:attrNameLst>
                                          <p:attrName>style.visibility</p:attrName>
                                        </p:attrNameLst>
                                      </p:cBhvr>
                                      <p:to>
                                        <p:strVal val="visible"/>
                                      </p:to>
                                    </p:set>
                                    <p:animEffect transition="in" filter="fade">
                                      <p:cBhvr>
                                        <p:cTn id="57" dur="1000"/>
                                        <p:tgtEl>
                                          <p:spTgt spid="28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8">
                                            <p:txEl>
                                              <p:pRg st="11" end="11"/>
                                            </p:txEl>
                                          </p:spTgt>
                                        </p:tgtEl>
                                        <p:attrNameLst>
                                          <p:attrName>style.visibility</p:attrName>
                                        </p:attrNameLst>
                                      </p:cBhvr>
                                      <p:to>
                                        <p:strVal val="visible"/>
                                      </p:to>
                                    </p:set>
                                    <p:animEffect transition="in" filter="fade">
                                      <p:cBhvr>
                                        <p:cTn id="62" dur="1000"/>
                                        <p:tgtEl>
                                          <p:spTgt spid="28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628650" y="1066925"/>
            <a:ext cx="7886700" cy="75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500" dirty="0"/>
              <a:t>The League First Mentality</a:t>
            </a:r>
            <a:endParaRPr sz="5500" dirty="0"/>
          </a:p>
        </p:txBody>
      </p:sp>
      <p:sp>
        <p:nvSpPr>
          <p:cNvPr id="295" name="Google Shape;295;p50"/>
          <p:cNvSpPr txBox="1">
            <a:spLocks noGrp="1"/>
          </p:cNvSpPr>
          <p:nvPr>
            <p:ph type="body" idx="1"/>
          </p:nvPr>
        </p:nvSpPr>
        <p:spPr>
          <a:xfrm>
            <a:off x="628650" y="1825625"/>
            <a:ext cx="41985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Recall what Pete Rozelle tried to accomplish back in the early 1960s?</a:t>
            </a:r>
            <a:endParaRPr dirty="0"/>
          </a:p>
          <a:p>
            <a:pPr marL="0" lvl="0" indent="0" algn="l" rtl="0">
              <a:spcBef>
                <a:spcPts val="1000"/>
              </a:spcBef>
              <a:spcAft>
                <a:spcPts val="0"/>
              </a:spcAft>
              <a:buNone/>
            </a:pPr>
            <a:r>
              <a:rPr lang="en-US" dirty="0"/>
              <a:t>His league first mentality has proven to be the dominant strategy regarding TV deals and </a:t>
            </a:r>
            <a:r>
              <a:rPr lang="en-US" dirty="0">
                <a:solidFill>
                  <a:schemeClr val="accent3">
                    <a:lumMod val="75000"/>
                  </a:schemeClr>
                </a:solidFill>
              </a:rPr>
              <a:t>revenue generation </a:t>
            </a:r>
            <a:r>
              <a:rPr lang="en-US" dirty="0"/>
              <a:t>for the NFL</a:t>
            </a:r>
            <a:endParaRPr dirty="0"/>
          </a:p>
        </p:txBody>
      </p:sp>
      <p:pic>
        <p:nvPicPr>
          <p:cNvPr id="296" name="Google Shape;296;p50"/>
          <p:cNvPicPr preferRelativeResize="0"/>
          <p:nvPr/>
        </p:nvPicPr>
        <p:blipFill>
          <a:blip r:embed="rId3">
            <a:alphaModFix/>
          </a:blip>
          <a:stretch>
            <a:fillRect/>
          </a:stretch>
        </p:blipFill>
        <p:spPr>
          <a:xfrm>
            <a:off x="4993700" y="1825625"/>
            <a:ext cx="3521650" cy="45735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1"/>
          <p:cNvSpPr txBox="1">
            <a:spLocks noGrp="1"/>
          </p:cNvSpPr>
          <p:nvPr>
            <p:ph type="title"/>
          </p:nvPr>
        </p:nvSpPr>
        <p:spPr>
          <a:xfrm>
            <a:off x="667425" y="1000559"/>
            <a:ext cx="7886700" cy="808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u="sng" dirty="0">
                <a:solidFill>
                  <a:schemeClr val="hlink"/>
                </a:solidFill>
                <a:hlinkClick r:id="rId3"/>
              </a:rPr>
              <a:t>PAYDAY</a:t>
            </a:r>
            <a:r>
              <a:rPr lang="en-US" sz="4800" dirty="0"/>
              <a:t> for the NFL</a:t>
            </a:r>
            <a:endParaRPr sz="4800" dirty="0"/>
          </a:p>
        </p:txBody>
      </p:sp>
      <p:sp>
        <p:nvSpPr>
          <p:cNvPr id="303" name="Google Shape;303;p51"/>
          <p:cNvSpPr txBox="1">
            <a:spLocks noGrp="1"/>
          </p:cNvSpPr>
          <p:nvPr>
            <p:ph type="body" idx="1"/>
          </p:nvPr>
        </p:nvSpPr>
        <p:spPr>
          <a:xfrm>
            <a:off x="282975" y="1656628"/>
            <a:ext cx="8655600" cy="49440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600" b="1" dirty="0"/>
              <a:t>On Thursday (3/18/21) the NFL announced a new TV deal with Amazon, CBS, ESPN/ABC, Fox and NBC from 2023-2033:</a:t>
            </a:r>
            <a:endParaRPr sz="2600" b="1" dirty="0"/>
          </a:p>
          <a:p>
            <a:pPr marL="0" lvl="0" indent="0" algn="ctr" rtl="0">
              <a:spcBef>
                <a:spcPts val="1000"/>
              </a:spcBef>
              <a:spcAft>
                <a:spcPts val="0"/>
              </a:spcAft>
              <a:buNone/>
            </a:pPr>
            <a:r>
              <a:rPr lang="en-US" sz="2600" i="1" dirty="0"/>
              <a:t>CBS, Fox and NBC each get 3 Super Bowls, ESPN gets 2</a:t>
            </a:r>
            <a:endParaRPr sz="2600" i="1" dirty="0"/>
          </a:p>
          <a:p>
            <a:pPr marL="0" lvl="0" indent="0" algn="ctr" rtl="0">
              <a:spcBef>
                <a:spcPts val="1000"/>
              </a:spcBef>
              <a:spcAft>
                <a:spcPts val="0"/>
              </a:spcAft>
              <a:buNone/>
            </a:pPr>
            <a:r>
              <a:rPr lang="en-US" sz="2600" i="1" dirty="0"/>
              <a:t>NFL keeps rights to air exclusive games on NFL Network</a:t>
            </a:r>
            <a:endParaRPr sz="2600" i="1" dirty="0"/>
          </a:p>
          <a:p>
            <a:pPr marL="0" lvl="0" indent="0" algn="ctr" rtl="0">
              <a:spcBef>
                <a:spcPts val="1000"/>
              </a:spcBef>
              <a:spcAft>
                <a:spcPts val="0"/>
              </a:spcAft>
              <a:buNone/>
            </a:pPr>
            <a:r>
              <a:rPr lang="en-US" sz="2600" i="1" dirty="0"/>
              <a:t>Amazon Prime is now the host of Thursday Night Football</a:t>
            </a:r>
            <a:endParaRPr sz="2600" i="1" dirty="0"/>
          </a:p>
          <a:p>
            <a:pPr marL="0" lvl="0" indent="0" algn="ctr" rtl="0">
              <a:spcBef>
                <a:spcPts val="1000"/>
              </a:spcBef>
              <a:spcAft>
                <a:spcPts val="0"/>
              </a:spcAft>
              <a:buNone/>
            </a:pPr>
            <a:r>
              <a:rPr lang="en-US" sz="2600" i="1" dirty="0"/>
              <a:t>ESPN keeps MNF, NBC keeps SNF</a:t>
            </a:r>
            <a:endParaRPr sz="2600" i="1" dirty="0"/>
          </a:p>
          <a:p>
            <a:pPr marL="0" lvl="0" indent="0" algn="l" rtl="0">
              <a:spcBef>
                <a:spcPts val="1000"/>
              </a:spcBef>
              <a:spcAft>
                <a:spcPts val="0"/>
              </a:spcAft>
              <a:buNone/>
            </a:pPr>
            <a:r>
              <a:rPr lang="en-US" sz="2600" b="1" dirty="0">
                <a:solidFill>
                  <a:srgbClr val="7A9900"/>
                </a:solidFill>
              </a:rPr>
              <a:t>The NFL gets $113 BILLION for this deal! This is nearly DOUBLE what they currently get per year!</a:t>
            </a:r>
            <a:endParaRPr sz="2600" b="1" dirty="0">
              <a:solidFill>
                <a:srgbClr val="7A9900"/>
              </a:solidFill>
            </a:endParaRPr>
          </a:p>
          <a:p>
            <a:pPr marL="0" lvl="0" indent="0" algn="ctr" rtl="0">
              <a:spcBef>
                <a:spcPts val="1000"/>
              </a:spcBef>
              <a:spcAft>
                <a:spcPts val="0"/>
              </a:spcAft>
              <a:buNone/>
            </a:pPr>
            <a:r>
              <a:rPr lang="en-US" sz="2600" i="1" dirty="0"/>
              <a:t>Looks like there will be more Nickelodeon offerings as well</a:t>
            </a:r>
            <a:endParaRPr sz="2600" i="1" dirty="0"/>
          </a:p>
          <a:p>
            <a:pPr marL="0" lvl="0" indent="0" algn="ctr" rtl="0">
              <a:spcBef>
                <a:spcPts val="1000"/>
              </a:spcBef>
              <a:spcAft>
                <a:spcPts val="0"/>
              </a:spcAft>
              <a:buNone/>
            </a:pPr>
            <a:r>
              <a:rPr lang="en-US" sz="2600" i="1" dirty="0"/>
              <a:t>Rumor has it that ESPN+ will get Sunday Ticket since DirecTV is not a part of this deal</a:t>
            </a:r>
            <a:endParaRPr sz="2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1000"/>
                                        <p:tgtEl>
                                          <p:spTgt spid="3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xEl>
                                              <p:pRg st="1" end="1"/>
                                            </p:txEl>
                                          </p:spTgt>
                                        </p:tgtEl>
                                        <p:attrNameLst>
                                          <p:attrName>style.visibility</p:attrName>
                                        </p:attrNameLst>
                                      </p:cBhvr>
                                      <p:to>
                                        <p:strVal val="visible"/>
                                      </p:to>
                                    </p:set>
                                    <p:animEffect transition="in" filter="fade">
                                      <p:cBhvr>
                                        <p:cTn id="12" dur="1000"/>
                                        <p:tgtEl>
                                          <p:spTgt spid="3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
                                            <p:txEl>
                                              <p:pRg st="2" end="2"/>
                                            </p:txEl>
                                          </p:spTgt>
                                        </p:tgtEl>
                                        <p:attrNameLst>
                                          <p:attrName>style.visibility</p:attrName>
                                        </p:attrNameLst>
                                      </p:cBhvr>
                                      <p:to>
                                        <p:strVal val="visible"/>
                                      </p:to>
                                    </p:set>
                                    <p:animEffect transition="in" filter="fade">
                                      <p:cBhvr>
                                        <p:cTn id="17" dur="1000"/>
                                        <p:tgtEl>
                                          <p:spTgt spid="3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3">
                                            <p:txEl>
                                              <p:pRg st="3" end="3"/>
                                            </p:txEl>
                                          </p:spTgt>
                                        </p:tgtEl>
                                        <p:attrNameLst>
                                          <p:attrName>style.visibility</p:attrName>
                                        </p:attrNameLst>
                                      </p:cBhvr>
                                      <p:to>
                                        <p:strVal val="visible"/>
                                      </p:to>
                                    </p:set>
                                    <p:animEffect transition="in" filter="fade">
                                      <p:cBhvr>
                                        <p:cTn id="22" dur="1000"/>
                                        <p:tgtEl>
                                          <p:spTgt spid="3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3">
                                            <p:txEl>
                                              <p:pRg st="4" end="4"/>
                                            </p:txEl>
                                          </p:spTgt>
                                        </p:tgtEl>
                                        <p:attrNameLst>
                                          <p:attrName>style.visibility</p:attrName>
                                        </p:attrNameLst>
                                      </p:cBhvr>
                                      <p:to>
                                        <p:strVal val="visible"/>
                                      </p:to>
                                    </p:set>
                                    <p:animEffect transition="in" filter="fade">
                                      <p:cBhvr>
                                        <p:cTn id="27" dur="1000"/>
                                        <p:tgtEl>
                                          <p:spTgt spid="3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3">
                                            <p:txEl>
                                              <p:pRg st="5" end="5"/>
                                            </p:txEl>
                                          </p:spTgt>
                                        </p:tgtEl>
                                        <p:attrNameLst>
                                          <p:attrName>style.visibility</p:attrName>
                                        </p:attrNameLst>
                                      </p:cBhvr>
                                      <p:to>
                                        <p:strVal val="visible"/>
                                      </p:to>
                                    </p:set>
                                    <p:animEffect transition="in" filter="fade">
                                      <p:cBhvr>
                                        <p:cTn id="32" dur="1000"/>
                                        <p:tgtEl>
                                          <p:spTgt spid="3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3">
                                            <p:txEl>
                                              <p:pRg st="6" end="6"/>
                                            </p:txEl>
                                          </p:spTgt>
                                        </p:tgtEl>
                                        <p:attrNameLst>
                                          <p:attrName>style.visibility</p:attrName>
                                        </p:attrNameLst>
                                      </p:cBhvr>
                                      <p:to>
                                        <p:strVal val="visible"/>
                                      </p:to>
                                    </p:set>
                                    <p:animEffect transition="in" filter="fade">
                                      <p:cBhvr>
                                        <p:cTn id="37" dur="1000"/>
                                        <p:tgtEl>
                                          <p:spTgt spid="3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3">
                                            <p:txEl>
                                              <p:pRg st="7" end="7"/>
                                            </p:txEl>
                                          </p:spTgt>
                                        </p:tgtEl>
                                        <p:attrNameLst>
                                          <p:attrName>style.visibility</p:attrName>
                                        </p:attrNameLst>
                                      </p:cBhvr>
                                      <p:to>
                                        <p:strVal val="visible"/>
                                      </p:to>
                                    </p:set>
                                    <p:animEffect transition="in" filter="fade">
                                      <p:cBhvr>
                                        <p:cTn id="42" dur="1000"/>
                                        <p:tgtEl>
                                          <p:spTgt spid="3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2"/>
          <p:cNvSpPr txBox="1">
            <a:spLocks noGrp="1"/>
          </p:cNvSpPr>
          <p:nvPr>
            <p:ph type="title"/>
          </p:nvPr>
        </p:nvSpPr>
        <p:spPr>
          <a:xfrm>
            <a:off x="238685" y="1717347"/>
            <a:ext cx="8666630" cy="994172"/>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SzPts val="1400"/>
              <a:buNone/>
            </a:pPr>
            <a:r>
              <a:rPr lang="en-US"/>
              <a:t>Thanks!</a:t>
            </a:r>
            <a:br>
              <a:rPr lang="en-US"/>
            </a:br>
            <a:r>
              <a:rPr lang="en-US"/>
              <a:t>Questions?</a:t>
            </a:r>
            <a:endParaRPr/>
          </a:p>
        </p:txBody>
      </p:sp>
      <p:sp>
        <p:nvSpPr>
          <p:cNvPr id="309" name="Google Shape;309;p52"/>
          <p:cNvSpPr txBox="1">
            <a:spLocks noGrp="1"/>
          </p:cNvSpPr>
          <p:nvPr>
            <p:ph type="sldNum" idx="12"/>
          </p:nvPr>
        </p:nvSpPr>
        <p:spPr>
          <a:xfrm>
            <a:off x="9448800" y="6719467"/>
            <a:ext cx="2743200" cy="1237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38</a:t>
            </a:fld>
            <a:endParaRPr sz="1200" b="0" i="0" u="none" strike="noStrike" cap="none">
              <a:solidFill>
                <a:srgbClr val="888888"/>
              </a:solidFill>
              <a:latin typeface="Calibri"/>
              <a:ea typeface="Calibri"/>
              <a:cs typeface="Calibri"/>
              <a:sym typeface="Calibri"/>
            </a:endParaRPr>
          </a:p>
        </p:txBody>
      </p:sp>
      <p:sp>
        <p:nvSpPr>
          <p:cNvPr id="310" name="Google Shape;310;p52"/>
          <p:cNvSpPr txBox="1">
            <a:spLocks noGrp="1"/>
          </p:cNvSpPr>
          <p:nvPr>
            <p:ph type="body" idx="1"/>
          </p:nvPr>
        </p:nvSpPr>
        <p:spPr>
          <a:xfrm>
            <a:off x="364752" y="3884103"/>
            <a:ext cx="8394326" cy="3246362"/>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Clr>
                <a:schemeClr val="dk1"/>
              </a:buClr>
              <a:buSzPts val="4400"/>
              <a:buChar char="•"/>
            </a:pPr>
            <a:r>
              <a:rPr lang="en-US" sz="4400"/>
              <a:t>Thank you all for attending, hopefully your </a:t>
            </a:r>
            <a:r>
              <a:rPr lang="en-US" sz="4400" b="1">
                <a:solidFill>
                  <a:srgbClr val="7A9900"/>
                </a:solidFill>
              </a:rPr>
              <a:t>MB ≥ MC</a:t>
            </a:r>
            <a:r>
              <a:rPr lang="en-US" sz="4400"/>
              <a:t>!</a:t>
            </a:r>
            <a:endParaRPr sz="4400"/>
          </a:p>
          <a:p>
            <a:pPr marL="342900" lvl="0" indent="-342900" algn="ctr" rtl="0">
              <a:lnSpc>
                <a:spcPct val="100000"/>
              </a:lnSpc>
              <a:spcBef>
                <a:spcPts val="0"/>
              </a:spcBef>
              <a:spcAft>
                <a:spcPts val="0"/>
              </a:spcAft>
              <a:buSzPts val="4400"/>
              <a:buChar char="•"/>
            </a:pPr>
            <a:r>
              <a:rPr lang="en-US" sz="4400"/>
              <a:t>Are there any questions?</a:t>
            </a:r>
            <a:endParaRPr sz="4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SzPts val="1400"/>
              <a:buNone/>
            </a:pPr>
            <a:r>
              <a:rPr lang="en-US" sz="5500">
                <a:latin typeface="Calibri"/>
                <a:ea typeface="Calibri"/>
                <a:cs typeface="Calibri"/>
                <a:sym typeface="Calibri"/>
              </a:rPr>
              <a:t>CEE Affiliates</a:t>
            </a:r>
            <a:endParaRPr sz="5500" b="1"/>
          </a:p>
        </p:txBody>
      </p:sp>
      <p:sp>
        <p:nvSpPr>
          <p:cNvPr id="76" name="Google Shape;76;p17"/>
          <p:cNvSpPr txBox="1"/>
          <p:nvPr/>
        </p:nvSpPr>
        <p:spPr>
          <a:xfrm>
            <a:off x="1501666" y="5134678"/>
            <a:ext cx="6140667"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Arial"/>
                <a:ea typeface="Arial"/>
                <a:cs typeface="Arial"/>
                <a:sym typeface="Arial"/>
                <a:hlinkClick r:id="rId3"/>
              </a:rPr>
              <a:t>https://www.councilforeconed.org/resources/local-affiliates/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7" name="Google Shape;77;p17" descr="A picture containing bird&#10;&#10;Description generated with very high confidence"/>
          <p:cNvPicPr preferRelativeResize="0"/>
          <p:nvPr/>
        </p:nvPicPr>
        <p:blipFill rotWithShape="1">
          <a:blip r:embed="rId4">
            <a:alphaModFix/>
          </a:blip>
          <a:srcRect/>
          <a:stretch/>
        </p:blipFill>
        <p:spPr>
          <a:xfrm>
            <a:off x="1524001" y="2335947"/>
            <a:ext cx="6095999" cy="24038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7200" y="1069848"/>
            <a:ext cx="8229600" cy="771600"/>
          </a:xfrm>
          <a:prstGeom prst="rect">
            <a:avLst/>
          </a:prstGeom>
          <a:noFill/>
          <a:ln>
            <a:noFill/>
          </a:ln>
        </p:spPr>
        <p:txBody>
          <a:bodyPr spcFirstLastPara="1" wrap="square" lIns="91425" tIns="45700" rIns="91425" bIns="45700" anchor="ctr" anchorCtr="0">
            <a:noAutofit/>
          </a:bodyPr>
          <a:lstStyle/>
          <a:p>
            <a:pPr marL="0" lvl="0" indent="0" algn="ctr" rtl="0">
              <a:lnSpc>
                <a:spcPct val="115151"/>
              </a:lnSpc>
              <a:spcBef>
                <a:spcPts val="0"/>
              </a:spcBef>
              <a:spcAft>
                <a:spcPts val="0"/>
              </a:spcAft>
              <a:buSzPts val="1400"/>
              <a:buNone/>
            </a:pPr>
            <a:r>
              <a:rPr lang="en-US" sz="4950" dirty="0">
                <a:solidFill>
                  <a:srgbClr val="005CB8"/>
                </a:solidFill>
              </a:rPr>
              <a:t>Agenda</a:t>
            </a:r>
            <a:endParaRPr sz="4950" b="1" dirty="0">
              <a:solidFill>
                <a:srgbClr val="005CB8"/>
              </a:solidFill>
              <a:latin typeface="Calibri"/>
              <a:ea typeface="Calibri"/>
              <a:cs typeface="Calibri"/>
              <a:sym typeface="Calibri"/>
            </a:endParaRPr>
          </a:p>
        </p:txBody>
      </p:sp>
      <p:sp>
        <p:nvSpPr>
          <p:cNvPr id="84" name="Google Shape;84;p18"/>
          <p:cNvSpPr txBox="1">
            <a:spLocks noGrp="1"/>
          </p:cNvSpPr>
          <p:nvPr>
            <p:ph type="body" idx="4294967295"/>
          </p:nvPr>
        </p:nvSpPr>
        <p:spPr>
          <a:xfrm>
            <a:off x="457200" y="1841325"/>
            <a:ext cx="8389200" cy="4711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Char char="•"/>
            </a:pPr>
            <a:r>
              <a:rPr lang="en-US" dirty="0"/>
              <a:t>Where</a:t>
            </a:r>
            <a:r>
              <a:rPr lang="en-US" dirty="0">
                <a:solidFill>
                  <a:srgbClr val="000000"/>
                </a:solidFill>
              </a:rPr>
              <a:t> </a:t>
            </a:r>
            <a:r>
              <a:rPr lang="en-US" dirty="0">
                <a:solidFill>
                  <a:schemeClr val="accent3">
                    <a:lumMod val="75000"/>
                  </a:schemeClr>
                </a:solidFill>
              </a:rPr>
              <a:t>Sports</a:t>
            </a:r>
            <a:r>
              <a:rPr lang="en-US" dirty="0">
                <a:solidFill>
                  <a:srgbClr val="000000"/>
                </a:solidFill>
              </a:rPr>
              <a:t> and </a:t>
            </a:r>
            <a:r>
              <a:rPr lang="en-US" dirty="0">
                <a:solidFill>
                  <a:schemeClr val="accent3">
                    <a:lumMod val="75000"/>
                  </a:schemeClr>
                </a:solidFill>
              </a:rPr>
              <a:t>Economics</a:t>
            </a:r>
            <a:r>
              <a:rPr lang="en-US" dirty="0"/>
              <a:t> meet.</a:t>
            </a:r>
            <a:endParaRPr dirty="0"/>
          </a:p>
          <a:p>
            <a:pPr marL="342900" lvl="0" indent="-342900" algn="l" rtl="0">
              <a:lnSpc>
                <a:spcPct val="100000"/>
              </a:lnSpc>
              <a:spcBef>
                <a:spcPts val="0"/>
              </a:spcBef>
              <a:spcAft>
                <a:spcPts val="0"/>
              </a:spcAft>
              <a:buSzPts val="3000"/>
              <a:buChar char="•"/>
            </a:pPr>
            <a:r>
              <a:rPr lang="en-US" dirty="0"/>
              <a:t>The NFL and </a:t>
            </a:r>
            <a:r>
              <a:rPr lang="en-US" dirty="0">
                <a:solidFill>
                  <a:schemeClr val="accent3">
                    <a:lumMod val="75000"/>
                  </a:schemeClr>
                </a:solidFill>
              </a:rPr>
              <a:t>oligopolistic</a:t>
            </a:r>
            <a:r>
              <a:rPr lang="en-US" dirty="0"/>
              <a:t> behavior.</a:t>
            </a:r>
            <a:endParaRPr dirty="0"/>
          </a:p>
          <a:p>
            <a:pPr marL="342900" lvl="0" indent="-342900" algn="l" rtl="0">
              <a:lnSpc>
                <a:spcPct val="100000"/>
              </a:lnSpc>
              <a:spcBef>
                <a:spcPts val="0"/>
              </a:spcBef>
              <a:spcAft>
                <a:spcPts val="0"/>
              </a:spcAft>
              <a:buSzPts val="3000"/>
              <a:buChar char="•"/>
            </a:pPr>
            <a:r>
              <a:rPr lang="en-US" dirty="0"/>
              <a:t>Owners fighting the NFL for </a:t>
            </a:r>
            <a:r>
              <a:rPr lang="en-US" dirty="0">
                <a:solidFill>
                  <a:schemeClr val="accent3">
                    <a:lumMod val="75000"/>
                  </a:schemeClr>
                </a:solidFill>
              </a:rPr>
              <a:t>revenue</a:t>
            </a:r>
            <a:r>
              <a:rPr lang="en-US" dirty="0"/>
              <a:t>.</a:t>
            </a:r>
            <a:endParaRPr dirty="0"/>
          </a:p>
          <a:p>
            <a:pPr marL="342900" lvl="0" indent="-342900" algn="l" rtl="0">
              <a:lnSpc>
                <a:spcPct val="100000"/>
              </a:lnSpc>
              <a:spcBef>
                <a:spcPts val="0"/>
              </a:spcBef>
              <a:spcAft>
                <a:spcPts val="0"/>
              </a:spcAft>
              <a:buSzPts val="3000"/>
              <a:buChar char="•"/>
            </a:pPr>
            <a:r>
              <a:rPr lang="en-US" dirty="0"/>
              <a:t>Should cities host the </a:t>
            </a:r>
            <a:r>
              <a:rPr lang="en-US" dirty="0">
                <a:solidFill>
                  <a:schemeClr val="accent3">
                    <a:lumMod val="75000"/>
                  </a:schemeClr>
                </a:solidFill>
              </a:rPr>
              <a:t>Super Bowl</a:t>
            </a:r>
            <a:r>
              <a:rPr lang="en-US" dirty="0"/>
              <a:t>?</a:t>
            </a:r>
            <a:endParaRPr dirty="0"/>
          </a:p>
          <a:p>
            <a:pPr marL="342900" lvl="0" indent="-342900" algn="l" rtl="0">
              <a:lnSpc>
                <a:spcPct val="100000"/>
              </a:lnSpc>
              <a:spcBef>
                <a:spcPts val="0"/>
              </a:spcBef>
              <a:spcAft>
                <a:spcPts val="0"/>
              </a:spcAft>
              <a:buSzPts val="3000"/>
              <a:buChar char="•"/>
            </a:pPr>
            <a:r>
              <a:rPr lang="en-US" dirty="0"/>
              <a:t>Should cities build new NFL stadiums with </a:t>
            </a:r>
            <a:r>
              <a:rPr lang="en-US" dirty="0">
                <a:solidFill>
                  <a:schemeClr val="accent3">
                    <a:lumMod val="75000"/>
                  </a:schemeClr>
                </a:solidFill>
              </a:rPr>
              <a:t>tax dollars</a:t>
            </a:r>
            <a:r>
              <a:rPr lang="en-US" dirty="0"/>
              <a:t>?</a:t>
            </a:r>
            <a:endParaRPr dirty="0"/>
          </a:p>
          <a:p>
            <a:pPr marL="342900" lvl="0" indent="-342900" algn="l" rtl="0">
              <a:lnSpc>
                <a:spcPct val="100000"/>
              </a:lnSpc>
              <a:spcBef>
                <a:spcPts val="0"/>
              </a:spcBef>
              <a:spcAft>
                <a:spcPts val="0"/>
              </a:spcAft>
              <a:buSzPts val="3000"/>
              <a:buChar char="•"/>
            </a:pPr>
            <a:r>
              <a:rPr lang="en-US" dirty="0"/>
              <a:t>AFL-NFL merger and </a:t>
            </a:r>
            <a:r>
              <a:rPr lang="en-US" dirty="0">
                <a:solidFill>
                  <a:schemeClr val="accent3">
                    <a:lumMod val="75000"/>
                  </a:schemeClr>
                </a:solidFill>
              </a:rPr>
              <a:t>political</a:t>
            </a:r>
            <a:r>
              <a:rPr lang="en-US" dirty="0"/>
              <a:t> logrolling.</a:t>
            </a:r>
            <a:endParaRPr dirty="0"/>
          </a:p>
          <a:p>
            <a:pPr marL="342900" lvl="0" indent="-342900" algn="l" rtl="0">
              <a:lnSpc>
                <a:spcPct val="100000"/>
              </a:lnSpc>
              <a:spcBef>
                <a:spcPts val="0"/>
              </a:spcBef>
              <a:spcAft>
                <a:spcPts val="0"/>
              </a:spcAft>
              <a:buSzPts val="3000"/>
              <a:buChar char="•"/>
            </a:pPr>
            <a:r>
              <a:rPr lang="en-US" dirty="0"/>
              <a:t>Free agency and </a:t>
            </a:r>
            <a:r>
              <a:rPr lang="en-US" dirty="0">
                <a:solidFill>
                  <a:schemeClr val="accent3">
                    <a:lumMod val="75000"/>
                  </a:schemeClr>
                </a:solidFill>
              </a:rPr>
              <a:t>monopolies</a:t>
            </a:r>
            <a:r>
              <a:rPr lang="en-US" dirty="0"/>
              <a:t>.</a:t>
            </a:r>
            <a:endParaRPr dirty="0"/>
          </a:p>
          <a:p>
            <a:pPr marL="342900" lvl="0" indent="-342900" algn="l" rtl="0">
              <a:lnSpc>
                <a:spcPct val="100000"/>
              </a:lnSpc>
              <a:spcBef>
                <a:spcPts val="0"/>
              </a:spcBef>
              <a:spcAft>
                <a:spcPts val="0"/>
              </a:spcAft>
              <a:buSzPts val="3000"/>
              <a:buChar char="•"/>
            </a:pPr>
            <a:r>
              <a:rPr lang="en-US" dirty="0"/>
              <a:t>The draft and </a:t>
            </a:r>
            <a:r>
              <a:rPr lang="en-US" dirty="0">
                <a:solidFill>
                  <a:schemeClr val="accent3">
                    <a:lumMod val="75000"/>
                  </a:schemeClr>
                </a:solidFill>
              </a:rPr>
              <a:t>monopsonies</a:t>
            </a:r>
            <a:r>
              <a:rPr lang="en-US" dirty="0"/>
              <a:t>.</a:t>
            </a:r>
            <a:endParaRPr dirty="0"/>
          </a:p>
          <a:p>
            <a:pPr marL="457200" lvl="0" indent="0" algn="l" rtl="0">
              <a:spcBef>
                <a:spcPts val="0"/>
              </a:spcBef>
              <a:spcAft>
                <a:spcPts val="0"/>
              </a:spcAft>
              <a:buNone/>
            </a:pPr>
            <a:endParaRPr sz="3000" dirty="0"/>
          </a:p>
          <a:p>
            <a:pPr marL="457200" lvl="0" indent="0" algn="l" rtl="0">
              <a:lnSpc>
                <a:spcPct val="100000"/>
              </a:lnSpc>
              <a:spcBef>
                <a:spcPts val="0"/>
              </a:spcBef>
              <a:spcAft>
                <a:spcPts val="0"/>
              </a:spcAft>
              <a:buNone/>
            </a:pPr>
            <a:endParaRPr sz="3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3"/>
          <p:cNvSpPr txBox="1">
            <a:spLocks noGrp="1"/>
          </p:cNvSpPr>
          <p:nvPr>
            <p:ph type="ctrTitle"/>
          </p:nvPr>
        </p:nvSpPr>
        <p:spPr>
          <a:xfrm>
            <a:off x="756139" y="1145686"/>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86363"/>
              </a:lnSpc>
              <a:spcBef>
                <a:spcPts val="0"/>
              </a:spcBef>
              <a:spcAft>
                <a:spcPts val="0"/>
              </a:spcAft>
              <a:buSzPts val="1400"/>
              <a:buNone/>
            </a:pPr>
            <a:r>
              <a:rPr lang="en-US" sz="5400">
                <a:latin typeface="Calibri"/>
                <a:ea typeface="Calibri"/>
                <a:cs typeface="Calibri"/>
                <a:sym typeface="Calibri"/>
              </a:rPr>
              <a:t>Thank You to Our Sponsors!</a:t>
            </a:r>
            <a:endParaRPr sz="5400"/>
          </a:p>
        </p:txBody>
      </p:sp>
      <p:sp>
        <p:nvSpPr>
          <p:cNvPr id="316" name="Google Shape;316;p5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457200" lvl="0" indent="-406400" algn="ctr" rtl="0">
              <a:lnSpc>
                <a:spcPct val="100000"/>
              </a:lnSpc>
              <a:spcBef>
                <a:spcPts val="0"/>
              </a:spcBef>
              <a:spcAft>
                <a:spcPts val="0"/>
              </a:spcAft>
              <a:buClr>
                <a:srgbClr val="888888"/>
              </a:buClr>
              <a:buSzPts val="2800"/>
              <a:buNone/>
            </a:pPr>
            <a:endParaRPr/>
          </a:p>
        </p:txBody>
      </p:sp>
      <p:pic>
        <p:nvPicPr>
          <p:cNvPr id="317" name="Google Shape;317;p53"/>
          <p:cNvPicPr preferRelativeResize="0"/>
          <p:nvPr/>
        </p:nvPicPr>
        <p:blipFill rotWithShape="1">
          <a:blip r:embed="rId3">
            <a:alphaModFix/>
          </a:blip>
          <a:srcRect/>
          <a:stretch/>
        </p:blipFill>
        <p:spPr>
          <a:xfrm>
            <a:off x="5918479" y="2622632"/>
            <a:ext cx="2378110" cy="2378110"/>
          </a:xfrm>
          <a:prstGeom prst="rect">
            <a:avLst/>
          </a:prstGeom>
          <a:noFill/>
          <a:ln>
            <a:noFill/>
          </a:ln>
        </p:spPr>
      </p:pic>
      <p:pic>
        <p:nvPicPr>
          <p:cNvPr id="318" name="Google Shape;318;p53"/>
          <p:cNvPicPr preferRelativeResize="0"/>
          <p:nvPr/>
        </p:nvPicPr>
        <p:blipFill rotWithShape="1">
          <a:blip r:embed="rId4">
            <a:alphaModFix/>
          </a:blip>
          <a:srcRect/>
          <a:stretch/>
        </p:blipFill>
        <p:spPr>
          <a:xfrm>
            <a:off x="291116" y="2690224"/>
            <a:ext cx="4725799" cy="1302970"/>
          </a:xfrm>
          <a:prstGeom prst="rect">
            <a:avLst/>
          </a:prstGeom>
          <a:noFill/>
          <a:ln>
            <a:noFill/>
          </a:ln>
        </p:spPr>
      </p:pic>
      <p:pic>
        <p:nvPicPr>
          <p:cNvPr id="319" name="Google Shape;319;p53"/>
          <p:cNvPicPr preferRelativeResize="0"/>
          <p:nvPr/>
        </p:nvPicPr>
        <p:blipFill rotWithShape="1">
          <a:blip r:embed="rId5">
            <a:alphaModFix/>
          </a:blip>
          <a:srcRect/>
          <a:stretch/>
        </p:blipFill>
        <p:spPr>
          <a:xfrm>
            <a:off x="1211831" y="5899538"/>
            <a:ext cx="6217920" cy="594360"/>
          </a:xfrm>
          <a:prstGeom prst="rect">
            <a:avLst/>
          </a:prstGeom>
          <a:noFill/>
          <a:ln>
            <a:noFill/>
          </a:ln>
        </p:spPr>
      </p:pic>
      <p:sp>
        <p:nvSpPr>
          <p:cNvPr id="320" name="Google Shape;320;p53"/>
          <p:cNvSpPr/>
          <p:nvPr/>
        </p:nvSpPr>
        <p:spPr>
          <a:xfrm>
            <a:off x="4450813" y="3244334"/>
            <a:ext cx="24237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pic>
        <p:nvPicPr>
          <p:cNvPr id="321" name="Google Shape;321;p53"/>
          <p:cNvPicPr preferRelativeResize="0"/>
          <p:nvPr/>
        </p:nvPicPr>
        <p:blipFill rotWithShape="1">
          <a:blip r:embed="rId6">
            <a:alphaModFix/>
          </a:blip>
          <a:srcRect/>
          <a:stretch/>
        </p:blipFill>
        <p:spPr>
          <a:xfrm>
            <a:off x="2654015" y="3811687"/>
            <a:ext cx="1905000" cy="1874520"/>
          </a:xfrm>
          <a:prstGeom prst="rect">
            <a:avLst/>
          </a:prstGeom>
          <a:noFill/>
          <a:ln>
            <a:noFill/>
          </a:ln>
        </p:spPr>
      </p:pic>
      <p:pic>
        <p:nvPicPr>
          <p:cNvPr id="322" name="Google Shape;322;p53" descr="A picture containing drawing&#10;&#10;Description automatically generated"/>
          <p:cNvPicPr preferRelativeResize="0"/>
          <p:nvPr/>
        </p:nvPicPr>
        <p:blipFill rotWithShape="1">
          <a:blip r:embed="rId7">
            <a:alphaModFix/>
          </a:blip>
          <a:srcRect/>
          <a:stretch/>
        </p:blipFill>
        <p:spPr>
          <a:xfrm>
            <a:off x="7737274" y="5243613"/>
            <a:ext cx="1188720" cy="119634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54"/>
          <p:cNvPicPr preferRelativeResize="0"/>
          <p:nvPr/>
        </p:nvPicPr>
        <p:blipFill rotWithShape="1">
          <a:blip r:embed="rId3">
            <a:alphaModFix/>
          </a:blip>
          <a:srcRect l="19993" r="792"/>
          <a:stretch/>
        </p:blipFill>
        <p:spPr>
          <a:xfrm>
            <a:off x="3761072" y="917488"/>
            <a:ext cx="5382927" cy="1066393"/>
          </a:xfrm>
          <a:prstGeom prst="rect">
            <a:avLst/>
          </a:prstGeom>
          <a:noFill/>
          <a:ln>
            <a:noFill/>
          </a:ln>
        </p:spPr>
      </p:pic>
      <p:sp>
        <p:nvSpPr>
          <p:cNvPr id="328" name="Google Shape;328;p54"/>
          <p:cNvSpPr/>
          <p:nvPr/>
        </p:nvSpPr>
        <p:spPr>
          <a:xfrm>
            <a:off x="1" y="6011990"/>
            <a:ext cx="9144000" cy="480000"/>
          </a:xfrm>
          <a:prstGeom prst="rect">
            <a:avLst/>
          </a:prstGeom>
          <a:solidFill>
            <a:srgbClr val="7EB7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7EB740"/>
              </a:solidFill>
              <a:latin typeface="Arial"/>
              <a:ea typeface="Arial"/>
              <a:cs typeface="Arial"/>
              <a:sym typeface="Arial"/>
            </a:endParaRPr>
          </a:p>
        </p:txBody>
      </p:sp>
      <p:pic>
        <p:nvPicPr>
          <p:cNvPr id="329" name="Google Shape;329;p54"/>
          <p:cNvPicPr preferRelativeResize="0"/>
          <p:nvPr/>
        </p:nvPicPr>
        <p:blipFill rotWithShape="1">
          <a:blip r:embed="rId4">
            <a:alphaModFix/>
          </a:blip>
          <a:srcRect l="15262" t="14843" r="8882" b="16309"/>
          <a:stretch/>
        </p:blipFill>
        <p:spPr>
          <a:xfrm>
            <a:off x="0" y="1968975"/>
            <a:ext cx="9143999" cy="4043025"/>
          </a:xfrm>
          <a:prstGeom prst="rect">
            <a:avLst/>
          </a:prstGeom>
          <a:noFill/>
          <a:ln>
            <a:noFill/>
          </a:ln>
        </p:spPr>
      </p:pic>
      <p:pic>
        <p:nvPicPr>
          <p:cNvPr id="330" name="Google Shape;330;p54"/>
          <p:cNvPicPr preferRelativeResize="0"/>
          <p:nvPr/>
        </p:nvPicPr>
        <p:blipFill rotWithShape="1">
          <a:blip r:embed="rId5">
            <a:alphaModFix/>
          </a:blip>
          <a:srcRect/>
          <a:stretch/>
        </p:blipFill>
        <p:spPr>
          <a:xfrm>
            <a:off x="240644" y="1105431"/>
            <a:ext cx="3420645" cy="463285"/>
          </a:xfrm>
          <a:prstGeom prst="rect">
            <a:avLst/>
          </a:prstGeom>
          <a:noFill/>
          <a:ln>
            <a:noFill/>
          </a:ln>
        </p:spPr>
      </p:pic>
      <p:sp>
        <p:nvSpPr>
          <p:cNvPr id="331" name="Google Shape;331;p54"/>
          <p:cNvSpPr txBox="1"/>
          <p:nvPr/>
        </p:nvSpPr>
        <p:spPr>
          <a:xfrm>
            <a:off x="651164" y="1568715"/>
            <a:ext cx="230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1" u="none" strike="noStrike" cap="none">
                <a:solidFill>
                  <a:srgbClr val="0873BB"/>
                </a:solidFill>
                <a:latin typeface="Arial"/>
                <a:ea typeface="Arial"/>
                <a:cs typeface="Arial"/>
                <a:sym typeface="Arial"/>
              </a:rPr>
              <a:t>We’ve gone Virtual!</a:t>
            </a:r>
            <a:endParaRPr/>
          </a:p>
        </p:txBody>
      </p:sp>
      <p:sp>
        <p:nvSpPr>
          <p:cNvPr id="332" name="Google Shape;332;p54"/>
          <p:cNvSpPr txBox="1"/>
          <p:nvPr/>
        </p:nvSpPr>
        <p:spPr>
          <a:xfrm>
            <a:off x="240644" y="2194443"/>
            <a:ext cx="2625300" cy="2539800"/>
          </a:xfrm>
          <a:prstGeom prst="rect">
            <a:avLst/>
          </a:prstGeom>
          <a:noFill/>
          <a:ln>
            <a:noFill/>
          </a:ln>
        </p:spPr>
        <p:txBody>
          <a:bodyPr spcFirstLastPara="1" wrap="square" lIns="91425" tIns="45700" rIns="91425" bIns="45700" anchor="t" anchorCtr="0">
            <a:spAutoFit/>
          </a:bodyPr>
          <a:lstStyle/>
          <a:p>
            <a:pPr marL="0" marR="0" lvl="0" indent="0" algn="l" rtl="0">
              <a:lnSpc>
                <a:spcPct val="75000"/>
              </a:lnSpc>
              <a:spcBef>
                <a:spcPts val="0"/>
              </a:spcBef>
              <a:spcAft>
                <a:spcPts val="0"/>
              </a:spcAft>
              <a:buNone/>
            </a:pPr>
            <a:r>
              <a:rPr lang="en-US" sz="1800" b="0" i="0" u="none" strike="noStrike" cap="none">
                <a:solidFill>
                  <a:srgbClr val="CADB2C"/>
                </a:solidFill>
                <a:latin typeface="Arial"/>
                <a:ea typeface="Arial"/>
                <a:cs typeface="Arial"/>
                <a:sym typeface="Arial"/>
              </a:rPr>
              <a:t>Teach Economics?</a:t>
            </a:r>
            <a:endParaRPr/>
          </a:p>
          <a:p>
            <a:pPr marL="0" marR="0" lvl="0" indent="0" algn="l" rtl="0">
              <a:lnSpc>
                <a:spcPct val="128571"/>
              </a:lnSpc>
              <a:spcBef>
                <a:spcPts val="0"/>
              </a:spcBef>
              <a:spcAft>
                <a:spcPts val="0"/>
              </a:spcAft>
              <a:buNone/>
            </a:pPr>
            <a:r>
              <a:rPr lang="en-US" sz="1050" b="1" i="0" u="none" strike="noStrike" cap="none">
                <a:solidFill>
                  <a:schemeClr val="lt1"/>
                </a:solidFill>
                <a:latin typeface="Arial"/>
                <a:ea typeface="Arial"/>
                <a:cs typeface="Arial"/>
                <a:sym typeface="Arial"/>
              </a:rPr>
              <a:t>Your students may have what it takes to compete in the nation’s only high school economics competition!</a:t>
            </a:r>
            <a:endParaRPr/>
          </a:p>
          <a:p>
            <a:pPr marL="0" marR="0" lvl="0" indent="0" algn="l" rtl="0">
              <a:lnSpc>
                <a:spcPct val="128571"/>
              </a:lnSpc>
              <a:spcBef>
                <a:spcPts val="0"/>
              </a:spcBef>
              <a:spcAft>
                <a:spcPts val="0"/>
              </a:spcAft>
              <a:buNone/>
            </a:pPr>
            <a:endParaRPr sz="1050" b="1" i="0" u="none" strike="noStrike" cap="none">
              <a:solidFill>
                <a:schemeClr val="lt1"/>
              </a:solidFill>
              <a:latin typeface="Arial"/>
              <a:ea typeface="Arial"/>
              <a:cs typeface="Arial"/>
              <a:sym typeface="Arial"/>
            </a:endParaRPr>
          </a:p>
          <a:p>
            <a:pPr marL="0" marR="0" lvl="0" indent="0" algn="l" rtl="0">
              <a:lnSpc>
                <a:spcPct val="75000"/>
              </a:lnSpc>
              <a:spcBef>
                <a:spcPts val="0"/>
              </a:spcBef>
              <a:spcAft>
                <a:spcPts val="0"/>
              </a:spcAft>
              <a:buNone/>
            </a:pPr>
            <a:r>
              <a:rPr lang="en-US" sz="1800" b="0" i="0" u="none" strike="noStrike" cap="none">
                <a:solidFill>
                  <a:srgbClr val="CADB2C"/>
                </a:solidFill>
                <a:latin typeface="Arial"/>
                <a:ea typeface="Arial"/>
                <a:cs typeface="Arial"/>
                <a:sym typeface="Arial"/>
              </a:rPr>
              <a:t>Why Play?</a:t>
            </a:r>
            <a:endParaRPr/>
          </a:p>
          <a:p>
            <a:pPr marL="0" marR="0" lvl="0" indent="0" algn="l" rtl="0">
              <a:lnSpc>
                <a:spcPct val="128571"/>
              </a:lnSpc>
              <a:spcBef>
                <a:spcPts val="0"/>
              </a:spcBef>
              <a:spcAft>
                <a:spcPts val="0"/>
              </a:spcAft>
              <a:buNone/>
            </a:pPr>
            <a:r>
              <a:rPr lang="en-US" sz="1050" b="1" i="0" u="none" strike="noStrike" cap="none">
                <a:solidFill>
                  <a:srgbClr val="CADB2C"/>
                </a:solidFill>
                <a:latin typeface="Arial"/>
                <a:ea typeface="Arial"/>
                <a:cs typeface="Arial"/>
                <a:sym typeface="Arial"/>
              </a:rPr>
              <a:t>•</a:t>
            </a:r>
            <a:r>
              <a:rPr lang="en-US" sz="1050" b="0" i="0" u="none" strike="noStrike" cap="none">
                <a:solidFill>
                  <a:srgbClr val="CADB2C"/>
                </a:solidFill>
                <a:latin typeface="Arial"/>
                <a:ea typeface="Arial"/>
                <a:cs typeface="Arial"/>
                <a:sym typeface="Arial"/>
              </a:rPr>
              <a:t> </a:t>
            </a:r>
            <a:r>
              <a:rPr lang="en-US" sz="1050" b="0" i="0" u="none" strike="noStrike" cap="none">
                <a:solidFill>
                  <a:schemeClr val="lt1"/>
                </a:solidFill>
                <a:latin typeface="Arial"/>
                <a:ea typeface="Arial"/>
                <a:cs typeface="Arial"/>
                <a:sym typeface="Arial"/>
              </a:rPr>
              <a:t>Fun team learning experience</a:t>
            </a:r>
            <a:endParaRPr/>
          </a:p>
          <a:p>
            <a:pPr marL="0" marR="0" lvl="0" indent="0" algn="l" rtl="0">
              <a:lnSpc>
                <a:spcPct val="128571"/>
              </a:lnSpc>
              <a:spcBef>
                <a:spcPts val="0"/>
              </a:spcBef>
              <a:spcAft>
                <a:spcPts val="0"/>
              </a:spcAft>
              <a:buNone/>
            </a:pPr>
            <a:r>
              <a:rPr lang="en-US" sz="1050" b="1" i="0" u="none" strike="noStrike" cap="none">
                <a:solidFill>
                  <a:srgbClr val="CADB2C"/>
                </a:solidFill>
                <a:latin typeface="Arial"/>
                <a:ea typeface="Arial"/>
                <a:cs typeface="Arial"/>
                <a:sym typeface="Arial"/>
              </a:rPr>
              <a:t>•</a:t>
            </a:r>
            <a:r>
              <a:rPr lang="en-US" sz="1050" b="0" i="0" u="none" strike="noStrike" cap="none">
                <a:solidFill>
                  <a:schemeClr val="lt1"/>
                </a:solidFill>
                <a:latin typeface="Arial"/>
                <a:ea typeface="Arial"/>
                <a:cs typeface="Arial"/>
                <a:sym typeface="Arial"/>
              </a:rPr>
              <a:t> Great for college applications</a:t>
            </a:r>
            <a:endParaRPr/>
          </a:p>
          <a:p>
            <a:pPr marL="0" marR="0" lvl="0" indent="0" algn="l" rtl="0">
              <a:lnSpc>
                <a:spcPct val="128571"/>
              </a:lnSpc>
              <a:spcBef>
                <a:spcPts val="0"/>
              </a:spcBef>
              <a:spcAft>
                <a:spcPts val="0"/>
              </a:spcAft>
              <a:buNone/>
            </a:pPr>
            <a:r>
              <a:rPr lang="en-US" sz="1050" b="0" i="0" u="none" strike="noStrike" cap="none">
                <a:solidFill>
                  <a:srgbClr val="CADB2C"/>
                </a:solidFill>
                <a:latin typeface="Arial"/>
                <a:ea typeface="Arial"/>
                <a:cs typeface="Arial"/>
                <a:sym typeface="Arial"/>
              </a:rPr>
              <a:t>•</a:t>
            </a:r>
            <a:r>
              <a:rPr lang="en-US" sz="1050" b="0" i="0" u="none" strike="noStrike" cap="none">
                <a:solidFill>
                  <a:schemeClr val="lt1"/>
                </a:solidFill>
                <a:latin typeface="Arial"/>
                <a:ea typeface="Arial"/>
                <a:cs typeface="Arial"/>
                <a:sym typeface="Arial"/>
              </a:rPr>
              <a:t> No other challenge like this </a:t>
            </a:r>
            <a:endParaRPr/>
          </a:p>
          <a:p>
            <a:pPr marL="0" marR="0" lvl="0" indent="0" algn="l" rtl="0">
              <a:lnSpc>
                <a:spcPct val="128571"/>
              </a:lnSpc>
              <a:spcBef>
                <a:spcPts val="0"/>
              </a:spcBef>
              <a:spcAft>
                <a:spcPts val="0"/>
              </a:spcAft>
              <a:buNone/>
            </a:pPr>
            <a:r>
              <a:rPr lang="en-US" sz="1050" b="0" i="0" u="none" strike="noStrike" cap="none">
                <a:solidFill>
                  <a:srgbClr val="CADB2C"/>
                </a:solidFill>
                <a:latin typeface="Arial"/>
                <a:ea typeface="Arial"/>
                <a:cs typeface="Arial"/>
                <a:sym typeface="Arial"/>
              </a:rPr>
              <a:t>•</a:t>
            </a:r>
            <a:r>
              <a:rPr lang="en-US" sz="1050" b="0" i="0" u="none" strike="noStrike" cap="none">
                <a:solidFill>
                  <a:schemeClr val="lt1"/>
                </a:solidFill>
                <a:latin typeface="Arial"/>
                <a:ea typeface="Arial"/>
                <a:cs typeface="Arial"/>
                <a:sym typeface="Arial"/>
              </a:rPr>
              <a:t> Online participation makes access easy</a:t>
            </a:r>
            <a:endParaRPr/>
          </a:p>
          <a:p>
            <a:pPr marL="0" marR="0" lvl="0" indent="0" algn="l" rtl="0">
              <a:lnSpc>
                <a:spcPct val="128571"/>
              </a:lnSpc>
              <a:spcBef>
                <a:spcPts val="0"/>
              </a:spcBef>
              <a:spcAft>
                <a:spcPts val="0"/>
              </a:spcAft>
              <a:buNone/>
            </a:pPr>
            <a:r>
              <a:rPr lang="en-US" sz="1050" b="0" i="0" u="none" strike="noStrike" cap="none">
                <a:solidFill>
                  <a:srgbClr val="CADB2C"/>
                </a:solidFill>
                <a:latin typeface="Arial"/>
                <a:ea typeface="Arial"/>
                <a:cs typeface="Arial"/>
                <a:sym typeface="Arial"/>
              </a:rPr>
              <a:t>•</a:t>
            </a:r>
            <a:r>
              <a:rPr lang="en-US" sz="1050" b="0" i="0" u="none" strike="noStrike" cap="none">
                <a:solidFill>
                  <a:schemeClr val="lt1"/>
                </a:solidFill>
                <a:latin typeface="Arial"/>
                <a:ea typeface="Arial"/>
                <a:cs typeface="Arial"/>
                <a:sym typeface="Arial"/>
              </a:rPr>
              <a:t> Chance for cash prizes</a:t>
            </a:r>
            <a:endParaRPr/>
          </a:p>
          <a:p>
            <a:pPr marL="0" marR="0" lvl="0" indent="0" algn="l"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33" name="Google Shape;333;p54"/>
          <p:cNvSpPr txBox="1"/>
          <p:nvPr/>
        </p:nvSpPr>
        <p:spPr>
          <a:xfrm>
            <a:off x="3113785" y="2092651"/>
            <a:ext cx="3217200" cy="416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CADB2C"/>
                </a:solidFill>
                <a:latin typeface="Arial"/>
                <a:ea typeface="Arial"/>
                <a:cs typeface="Arial"/>
                <a:sym typeface="Arial"/>
              </a:rPr>
              <a:t>How it Works</a:t>
            </a:r>
            <a:endParaRPr/>
          </a:p>
          <a:p>
            <a:pPr marL="0" marR="0" lvl="0" indent="0" algn="l" rtl="0">
              <a:lnSpc>
                <a:spcPct val="112500"/>
              </a:lnSpc>
              <a:spcBef>
                <a:spcPts val="0"/>
              </a:spcBef>
              <a:spcAft>
                <a:spcPts val="0"/>
              </a:spcAft>
              <a:buNone/>
            </a:pPr>
            <a:r>
              <a:rPr lang="en-US" sz="1200" b="1" i="0" u="none" strike="noStrike" cap="none">
                <a:solidFill>
                  <a:srgbClr val="FFC000"/>
                </a:solidFill>
                <a:latin typeface="Arial"/>
                <a:ea typeface="Arial"/>
                <a:cs typeface="Arial"/>
                <a:sym typeface="Arial"/>
              </a:rPr>
              <a:t>Teams register </a:t>
            </a:r>
            <a:endParaRPr/>
          </a:p>
          <a:p>
            <a:pPr marL="0" marR="0" lvl="0" indent="0" algn="l" rtl="0">
              <a:lnSpc>
                <a:spcPct val="128571"/>
              </a:lnSpc>
              <a:spcBef>
                <a:spcPts val="0"/>
              </a:spcBef>
              <a:spcAft>
                <a:spcPts val="0"/>
              </a:spcAft>
              <a:buNone/>
            </a:pPr>
            <a:r>
              <a:rPr lang="en-US" sz="1050" b="0" i="0" u="none" strike="noStrike" cap="none">
                <a:solidFill>
                  <a:schemeClr val="lt1"/>
                </a:solidFill>
                <a:latin typeface="Arial"/>
                <a:ea typeface="Arial"/>
                <a:cs typeface="Arial"/>
                <a:sym typeface="Arial"/>
              </a:rPr>
              <a:t>Teachers enroll team(s) of 3- 4 high school students from the same school. Multiple teams allowed.</a:t>
            </a:r>
            <a:endParaRPr/>
          </a:p>
          <a:p>
            <a:pPr marL="0" marR="0" lvl="0" indent="0" algn="l" rtl="0">
              <a:lnSpc>
                <a:spcPct val="64285"/>
              </a:lnSpc>
              <a:spcBef>
                <a:spcPts val="0"/>
              </a:spcBef>
              <a:spcAft>
                <a:spcPts val="0"/>
              </a:spcAft>
              <a:buNone/>
            </a:pPr>
            <a:endParaRPr sz="1050" b="0" i="0" u="none" strike="noStrike" cap="none">
              <a:solidFill>
                <a:srgbClr val="000000"/>
              </a:solidFill>
              <a:latin typeface="Arial"/>
              <a:ea typeface="Arial"/>
              <a:cs typeface="Arial"/>
              <a:sym typeface="Arial"/>
            </a:endParaRPr>
          </a:p>
          <a:p>
            <a:pPr marL="0" marR="0" lvl="0" indent="0" algn="l" rtl="0">
              <a:lnSpc>
                <a:spcPct val="112500"/>
              </a:lnSpc>
              <a:spcBef>
                <a:spcPts val="0"/>
              </a:spcBef>
              <a:spcAft>
                <a:spcPts val="0"/>
              </a:spcAft>
              <a:buNone/>
            </a:pPr>
            <a:r>
              <a:rPr lang="en-US" sz="1200" b="1" i="0" u="none" strike="noStrike" cap="none">
                <a:solidFill>
                  <a:srgbClr val="FFC000"/>
                </a:solidFill>
                <a:latin typeface="Arial"/>
                <a:ea typeface="Arial"/>
                <a:cs typeface="Arial"/>
                <a:sym typeface="Arial"/>
              </a:rPr>
              <a:t>Teams compete within their state</a:t>
            </a:r>
            <a:endParaRPr/>
          </a:p>
          <a:p>
            <a:pPr marL="0" marR="0" lvl="0" indent="0" algn="l" rtl="0">
              <a:lnSpc>
                <a:spcPct val="128571"/>
              </a:lnSpc>
              <a:spcBef>
                <a:spcPts val="0"/>
              </a:spcBef>
              <a:spcAft>
                <a:spcPts val="0"/>
              </a:spcAft>
              <a:buNone/>
            </a:pPr>
            <a:r>
              <a:rPr lang="en-US" sz="1050" b="0" i="0" u="none" strike="noStrike" cap="none">
                <a:solidFill>
                  <a:schemeClr val="lt1"/>
                </a:solidFill>
                <a:latin typeface="Arial"/>
                <a:ea typeface="Arial"/>
                <a:cs typeface="Arial"/>
                <a:sym typeface="Arial"/>
              </a:rPr>
              <a:t>Compete to win your state competition for a </a:t>
            </a:r>
            <a:br>
              <a:rPr lang="en-US" sz="1050" b="0" i="0" u="none" strike="noStrike" cap="none">
                <a:solidFill>
                  <a:schemeClr val="lt1"/>
                </a:solidFill>
                <a:latin typeface="Arial"/>
                <a:ea typeface="Arial"/>
                <a:cs typeface="Arial"/>
                <a:sym typeface="Arial"/>
              </a:rPr>
            </a:br>
            <a:r>
              <a:rPr lang="en-US" sz="1050" b="0" i="0" u="none" strike="noStrike" cap="none">
                <a:solidFill>
                  <a:schemeClr val="lt1"/>
                </a:solidFill>
                <a:latin typeface="Arial"/>
                <a:ea typeface="Arial"/>
                <a:cs typeface="Arial"/>
                <a:sym typeface="Arial"/>
              </a:rPr>
              <a:t>chance to advance to the National Semi-Finals.</a:t>
            </a:r>
            <a:endParaRPr/>
          </a:p>
          <a:p>
            <a:pPr marL="0" marR="0" lvl="0" indent="0" algn="l" rtl="0">
              <a:lnSpc>
                <a:spcPct val="64285"/>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12500"/>
              </a:lnSpc>
              <a:spcBef>
                <a:spcPts val="0"/>
              </a:spcBef>
              <a:spcAft>
                <a:spcPts val="0"/>
              </a:spcAft>
              <a:buNone/>
            </a:pPr>
            <a:r>
              <a:rPr lang="en-US" sz="1200" b="1" i="0" u="none" strike="noStrike" cap="none">
                <a:solidFill>
                  <a:srgbClr val="FFC000"/>
                </a:solidFill>
                <a:latin typeface="Arial"/>
                <a:ea typeface="Arial"/>
                <a:cs typeface="Arial"/>
                <a:sym typeface="Arial"/>
              </a:rPr>
              <a:t>National Semi-Finals:  May 3-20, 2021</a:t>
            </a:r>
            <a:endParaRPr/>
          </a:p>
          <a:p>
            <a:pPr marL="0" marR="0" lvl="0" indent="0" algn="l" rtl="0">
              <a:lnSpc>
                <a:spcPct val="128571"/>
              </a:lnSpc>
              <a:spcBef>
                <a:spcPts val="0"/>
              </a:spcBef>
              <a:spcAft>
                <a:spcPts val="0"/>
              </a:spcAft>
              <a:buNone/>
            </a:pPr>
            <a:r>
              <a:rPr lang="en-US" sz="1050" b="0" i="0" u="none" strike="noStrike" cap="none">
                <a:solidFill>
                  <a:schemeClr val="lt1"/>
                </a:solidFill>
                <a:latin typeface="Arial"/>
                <a:ea typeface="Arial"/>
                <a:cs typeface="Arial"/>
                <a:sym typeface="Arial"/>
              </a:rPr>
              <a:t>Teams answer multiple-choice questions on macroeconomics, microeconomics, and international &amp; current events.</a:t>
            </a:r>
            <a:endParaRPr/>
          </a:p>
          <a:p>
            <a:pPr marL="0" marR="0" lvl="0" indent="0" algn="l" rtl="0">
              <a:lnSpc>
                <a:spcPct val="64285"/>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12500"/>
              </a:lnSpc>
              <a:spcBef>
                <a:spcPts val="0"/>
              </a:spcBef>
              <a:spcAft>
                <a:spcPts val="0"/>
              </a:spcAft>
              <a:buNone/>
            </a:pPr>
            <a:r>
              <a:rPr lang="en-US" sz="1200" b="1" i="0" u="none" strike="noStrike" cap="none">
                <a:solidFill>
                  <a:srgbClr val="FFC000"/>
                </a:solidFill>
                <a:latin typeface="Arial"/>
                <a:ea typeface="Arial"/>
                <a:cs typeface="Arial"/>
                <a:sym typeface="Arial"/>
              </a:rPr>
              <a:t>National Finals: May 22-24, 2021</a:t>
            </a:r>
            <a:endParaRPr/>
          </a:p>
          <a:p>
            <a:pPr marL="0" marR="0" lvl="0" indent="0" algn="l" rtl="0">
              <a:lnSpc>
                <a:spcPct val="128571"/>
              </a:lnSpc>
              <a:spcBef>
                <a:spcPts val="0"/>
              </a:spcBef>
              <a:spcAft>
                <a:spcPts val="0"/>
              </a:spcAft>
              <a:buNone/>
            </a:pPr>
            <a:r>
              <a:rPr lang="en-US" sz="1050" b="0" i="0" u="none" strike="noStrike" cap="none">
                <a:solidFill>
                  <a:schemeClr val="lt1"/>
                </a:solidFill>
                <a:latin typeface="Arial"/>
                <a:ea typeface="Arial"/>
                <a:cs typeface="Arial"/>
                <a:sym typeface="Arial"/>
              </a:rPr>
              <a:t>Teams analyze an economic issue and present their solution. Top teams engage in the Finals Quiz Bowl where they face-off answering questions to claim the National Title.</a:t>
            </a:r>
            <a:endParaRPr/>
          </a:p>
          <a:p>
            <a:pPr marL="0" marR="0" lvl="0" indent="0" algn="l"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34" name="Google Shape;334;p54"/>
          <p:cNvSpPr txBox="1"/>
          <p:nvPr/>
        </p:nvSpPr>
        <p:spPr>
          <a:xfrm>
            <a:off x="6555409" y="3698687"/>
            <a:ext cx="23571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CADB2A"/>
                </a:solidFill>
                <a:latin typeface="Arial"/>
                <a:ea typeface="Arial"/>
                <a:cs typeface="Arial"/>
                <a:sym typeface="Arial"/>
              </a:rPr>
              <a:t>Two divisions based on experience level</a:t>
            </a:r>
            <a:r>
              <a:rPr lang="en-US" sz="1800" b="1" i="0" u="none" strike="noStrike" cap="none">
                <a:solidFill>
                  <a:srgbClr val="74BEE9"/>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64285"/>
              </a:lnSpc>
              <a:spcBef>
                <a:spcPts val="0"/>
              </a:spcBef>
              <a:spcAft>
                <a:spcPts val="0"/>
              </a:spcAft>
              <a:buNone/>
            </a:pPr>
            <a:endParaRPr sz="1050" b="1" i="0" u="none" strike="noStrike" cap="none">
              <a:solidFill>
                <a:schemeClr val="lt1"/>
              </a:solidFill>
              <a:latin typeface="Arial"/>
              <a:ea typeface="Arial"/>
              <a:cs typeface="Arial"/>
              <a:sym typeface="Arial"/>
            </a:endParaRPr>
          </a:p>
          <a:p>
            <a:pPr marL="0" marR="0" lvl="0" indent="0" algn="l" rtl="0">
              <a:lnSpc>
                <a:spcPct val="114285"/>
              </a:lnSpc>
              <a:spcBef>
                <a:spcPts val="0"/>
              </a:spcBef>
              <a:spcAft>
                <a:spcPts val="0"/>
              </a:spcAft>
              <a:buNone/>
            </a:pPr>
            <a:r>
              <a:rPr lang="en-US" sz="1050" b="1" i="0" u="none" strike="noStrike" cap="none">
                <a:solidFill>
                  <a:schemeClr val="lt1"/>
                </a:solidFill>
                <a:latin typeface="Arial"/>
                <a:ea typeface="Arial"/>
                <a:cs typeface="Arial"/>
                <a:sym typeface="Arial"/>
              </a:rPr>
              <a:t>David Ricardo </a:t>
            </a:r>
            <a:r>
              <a:rPr lang="en-US" sz="1050" b="0" i="0" u="none" strike="noStrike" cap="none">
                <a:solidFill>
                  <a:schemeClr val="lt1"/>
                </a:solidFill>
                <a:latin typeface="Arial"/>
                <a:ea typeface="Arial"/>
                <a:cs typeface="Arial"/>
                <a:sym typeface="Arial"/>
              </a:rPr>
              <a:t>for first-time competitors who have taken no more than one economics course.</a:t>
            </a:r>
            <a:endParaRPr/>
          </a:p>
          <a:p>
            <a:pPr marL="0" marR="0" lvl="0" indent="0" algn="l" rtl="0">
              <a:lnSpc>
                <a:spcPct val="64285"/>
              </a:lnSpc>
              <a:spcBef>
                <a:spcPts val="0"/>
              </a:spcBef>
              <a:spcAft>
                <a:spcPts val="0"/>
              </a:spcAft>
              <a:buNone/>
            </a:pPr>
            <a:endParaRPr sz="1050" b="1" i="0" u="none" strike="noStrike" cap="none">
              <a:solidFill>
                <a:schemeClr val="lt1"/>
              </a:solidFill>
              <a:latin typeface="Arial"/>
              <a:ea typeface="Arial"/>
              <a:cs typeface="Arial"/>
              <a:sym typeface="Arial"/>
            </a:endParaRPr>
          </a:p>
          <a:p>
            <a:pPr marL="0" marR="0" lvl="0" indent="0" algn="l" rtl="0">
              <a:lnSpc>
                <a:spcPct val="114285"/>
              </a:lnSpc>
              <a:spcBef>
                <a:spcPts val="0"/>
              </a:spcBef>
              <a:spcAft>
                <a:spcPts val="0"/>
              </a:spcAft>
              <a:buNone/>
            </a:pPr>
            <a:r>
              <a:rPr lang="en-US" sz="1050" b="1" i="0" u="none" strike="noStrike" cap="none">
                <a:solidFill>
                  <a:schemeClr val="lt1"/>
                </a:solidFill>
                <a:latin typeface="Arial"/>
                <a:ea typeface="Arial"/>
                <a:cs typeface="Arial"/>
                <a:sym typeface="Arial"/>
              </a:rPr>
              <a:t>Adam Smith </a:t>
            </a:r>
            <a:r>
              <a:rPr lang="en-US" sz="1050" b="0" i="0" u="none" strike="noStrike" cap="none">
                <a:solidFill>
                  <a:schemeClr val="lt1"/>
                </a:solidFill>
                <a:latin typeface="Arial"/>
                <a:ea typeface="Arial"/>
                <a:cs typeface="Arial"/>
                <a:sym typeface="Arial"/>
              </a:rPr>
              <a:t>for returning competitors, AP, International Baccalaureate, and honors students.</a:t>
            </a:r>
            <a:endParaRPr/>
          </a:p>
        </p:txBody>
      </p:sp>
      <p:sp>
        <p:nvSpPr>
          <p:cNvPr id="335" name="Google Shape;335;p54"/>
          <p:cNvSpPr txBox="1"/>
          <p:nvPr/>
        </p:nvSpPr>
        <p:spPr>
          <a:xfrm>
            <a:off x="240643" y="6111246"/>
            <a:ext cx="5738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Register Today at </a:t>
            </a:r>
            <a:r>
              <a:rPr lang="en-US" sz="1800" b="1" i="0" u="none" strike="noStrike" cap="none">
                <a:solidFill>
                  <a:schemeClr val="lt1"/>
                </a:solidFill>
                <a:latin typeface="Arial"/>
                <a:ea typeface="Arial"/>
                <a:cs typeface="Arial"/>
                <a:sym typeface="Arial"/>
              </a:rPr>
              <a:t>NationalEconomicsChallenge.org</a:t>
            </a:r>
            <a:endParaRPr/>
          </a:p>
        </p:txBody>
      </p:sp>
      <p:pic>
        <p:nvPicPr>
          <p:cNvPr id="336" name="Google Shape;336;p54"/>
          <p:cNvPicPr preferRelativeResize="0"/>
          <p:nvPr/>
        </p:nvPicPr>
        <p:blipFill rotWithShape="1">
          <a:blip r:embed="rId6">
            <a:alphaModFix/>
          </a:blip>
          <a:srcRect l="1656" t="10021" r="3700" b="12054"/>
          <a:stretch/>
        </p:blipFill>
        <p:spPr>
          <a:xfrm>
            <a:off x="6578881" y="2079213"/>
            <a:ext cx="1340307" cy="1544855"/>
          </a:xfrm>
          <a:prstGeom prst="rect">
            <a:avLst/>
          </a:prstGeom>
          <a:noFill/>
          <a:ln>
            <a:noFill/>
          </a:ln>
        </p:spPr>
      </p:pic>
      <p:pic>
        <p:nvPicPr>
          <p:cNvPr id="337" name="Google Shape;337;p54"/>
          <p:cNvPicPr preferRelativeResize="0"/>
          <p:nvPr/>
        </p:nvPicPr>
        <p:blipFill rotWithShape="1">
          <a:blip r:embed="rId7">
            <a:alphaModFix/>
          </a:blip>
          <a:srcRect/>
          <a:stretch/>
        </p:blipFill>
        <p:spPr>
          <a:xfrm>
            <a:off x="8134856" y="5589133"/>
            <a:ext cx="705005" cy="368855"/>
          </a:xfrm>
          <a:prstGeom prst="rect">
            <a:avLst/>
          </a:prstGeom>
          <a:noFill/>
          <a:ln>
            <a:noFill/>
          </a:ln>
        </p:spPr>
      </p:pic>
      <p:sp>
        <p:nvSpPr>
          <p:cNvPr id="338" name="Google Shape;338;p54"/>
          <p:cNvSpPr/>
          <p:nvPr/>
        </p:nvSpPr>
        <p:spPr>
          <a:xfrm>
            <a:off x="0" y="857251"/>
            <a:ext cx="9144000" cy="74100"/>
          </a:xfrm>
          <a:prstGeom prst="rect">
            <a:avLst/>
          </a:prstGeom>
          <a:solidFill>
            <a:srgbClr val="7EB7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7EB74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5"/>
          <p:cNvSpPr/>
          <p:nvPr/>
        </p:nvSpPr>
        <p:spPr>
          <a:xfrm>
            <a:off x="-1" y="1973382"/>
            <a:ext cx="6258000" cy="1360800"/>
          </a:xfrm>
          <a:prstGeom prst="rect">
            <a:avLst/>
          </a:prstGeom>
          <a:solidFill>
            <a:srgbClr val="7EB7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7EB740"/>
              </a:solidFill>
              <a:latin typeface="Arial"/>
              <a:ea typeface="Arial"/>
              <a:cs typeface="Arial"/>
              <a:sym typeface="Arial"/>
            </a:endParaRPr>
          </a:p>
        </p:txBody>
      </p:sp>
      <p:sp>
        <p:nvSpPr>
          <p:cNvPr id="344" name="Google Shape;344;p55"/>
          <p:cNvSpPr/>
          <p:nvPr/>
        </p:nvSpPr>
        <p:spPr>
          <a:xfrm>
            <a:off x="-1" y="3325932"/>
            <a:ext cx="9144000" cy="2220300"/>
          </a:xfrm>
          <a:prstGeom prst="rect">
            <a:avLst/>
          </a:prstGeom>
          <a:solidFill>
            <a:srgbClr val="084B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7EB740"/>
              </a:solidFill>
              <a:latin typeface="Arial"/>
              <a:ea typeface="Arial"/>
              <a:cs typeface="Arial"/>
              <a:sym typeface="Arial"/>
            </a:endParaRPr>
          </a:p>
        </p:txBody>
      </p:sp>
      <p:sp>
        <p:nvSpPr>
          <p:cNvPr id="345" name="Google Shape;345;p55"/>
          <p:cNvSpPr/>
          <p:nvPr/>
        </p:nvSpPr>
        <p:spPr>
          <a:xfrm>
            <a:off x="0" y="5517369"/>
            <a:ext cx="9144000" cy="1007700"/>
          </a:xfrm>
          <a:prstGeom prst="rect">
            <a:avLst/>
          </a:prstGeom>
          <a:solidFill>
            <a:srgbClr val="74B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7EB740"/>
              </a:solidFill>
              <a:latin typeface="Arial"/>
              <a:ea typeface="Arial"/>
              <a:cs typeface="Arial"/>
              <a:sym typeface="Arial"/>
            </a:endParaRPr>
          </a:p>
        </p:txBody>
      </p:sp>
      <p:sp>
        <p:nvSpPr>
          <p:cNvPr id="346" name="Google Shape;346;p55"/>
          <p:cNvSpPr txBox="1"/>
          <p:nvPr/>
        </p:nvSpPr>
        <p:spPr>
          <a:xfrm>
            <a:off x="240643" y="5578571"/>
            <a:ext cx="5738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personalfinancechallenge.org</a:t>
            </a:r>
            <a:endParaRPr/>
          </a:p>
        </p:txBody>
      </p:sp>
      <p:pic>
        <p:nvPicPr>
          <p:cNvPr id="347" name="Google Shape;347;p55"/>
          <p:cNvPicPr preferRelativeResize="0"/>
          <p:nvPr/>
        </p:nvPicPr>
        <p:blipFill rotWithShape="1">
          <a:blip r:embed="rId3">
            <a:alphaModFix/>
          </a:blip>
          <a:srcRect/>
          <a:stretch/>
        </p:blipFill>
        <p:spPr>
          <a:xfrm>
            <a:off x="8134856" y="5589133"/>
            <a:ext cx="705005" cy="368855"/>
          </a:xfrm>
          <a:prstGeom prst="rect">
            <a:avLst/>
          </a:prstGeom>
          <a:noFill/>
          <a:ln>
            <a:noFill/>
          </a:ln>
        </p:spPr>
      </p:pic>
      <p:pic>
        <p:nvPicPr>
          <p:cNvPr id="348" name="Google Shape;348;p55"/>
          <p:cNvPicPr preferRelativeResize="0"/>
          <p:nvPr/>
        </p:nvPicPr>
        <p:blipFill rotWithShape="1">
          <a:blip r:embed="rId4">
            <a:alphaModFix/>
          </a:blip>
          <a:srcRect/>
          <a:stretch/>
        </p:blipFill>
        <p:spPr>
          <a:xfrm>
            <a:off x="340211" y="1053690"/>
            <a:ext cx="474291" cy="812092"/>
          </a:xfrm>
          <a:prstGeom prst="rect">
            <a:avLst/>
          </a:prstGeom>
          <a:noFill/>
          <a:ln>
            <a:noFill/>
          </a:ln>
        </p:spPr>
      </p:pic>
      <p:pic>
        <p:nvPicPr>
          <p:cNvPr id="349" name="Google Shape;349;p55"/>
          <p:cNvPicPr preferRelativeResize="0"/>
          <p:nvPr/>
        </p:nvPicPr>
        <p:blipFill rotWithShape="1">
          <a:blip r:embed="rId5">
            <a:alphaModFix/>
          </a:blip>
          <a:srcRect/>
          <a:stretch/>
        </p:blipFill>
        <p:spPr>
          <a:xfrm>
            <a:off x="1976918" y="1046765"/>
            <a:ext cx="2912432" cy="833114"/>
          </a:xfrm>
          <a:prstGeom prst="rect">
            <a:avLst/>
          </a:prstGeom>
          <a:noFill/>
          <a:ln>
            <a:noFill/>
          </a:ln>
        </p:spPr>
      </p:pic>
      <p:sp>
        <p:nvSpPr>
          <p:cNvPr id="350" name="Google Shape;350;p55"/>
          <p:cNvSpPr txBox="1"/>
          <p:nvPr/>
        </p:nvSpPr>
        <p:spPr>
          <a:xfrm>
            <a:off x="0" y="2398284"/>
            <a:ext cx="4034100" cy="634800"/>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1500" b="0" i="0" u="none" strike="noStrike" cap="none">
                <a:solidFill>
                  <a:schemeClr val="lt1"/>
                </a:solidFill>
                <a:latin typeface="Arial"/>
                <a:ea typeface="Arial"/>
                <a:cs typeface="Arial"/>
                <a:sym typeface="Arial"/>
              </a:rPr>
              <a:t>FIND YOUR LOCAL COMPETITION</a:t>
            </a:r>
            <a:br>
              <a:rPr lang="en-US" sz="1500" b="0" i="0" u="none" strike="noStrike" cap="none">
                <a:solidFill>
                  <a:schemeClr val="lt1"/>
                </a:solidFill>
                <a:latin typeface="Arial"/>
                <a:ea typeface="Arial"/>
                <a:cs typeface="Arial"/>
                <a:sym typeface="Arial"/>
              </a:rPr>
            </a:br>
            <a:r>
              <a:rPr lang="en-US" sz="1500" b="0" i="0" u="none" strike="noStrike" cap="none">
                <a:solidFill>
                  <a:schemeClr val="lt1"/>
                </a:solidFill>
                <a:latin typeface="Arial"/>
                <a:ea typeface="Arial"/>
                <a:cs typeface="Arial"/>
                <a:sym typeface="Arial"/>
              </a:rPr>
              <a:t>AND REGISTER TODAY!</a:t>
            </a:r>
            <a:endParaRPr/>
          </a:p>
        </p:txBody>
      </p:sp>
      <p:pic>
        <p:nvPicPr>
          <p:cNvPr id="351" name="Google Shape;351;p55"/>
          <p:cNvPicPr preferRelativeResize="0"/>
          <p:nvPr/>
        </p:nvPicPr>
        <p:blipFill rotWithShape="1">
          <a:blip r:embed="rId6">
            <a:alphaModFix/>
          </a:blip>
          <a:srcRect/>
          <a:stretch/>
        </p:blipFill>
        <p:spPr>
          <a:xfrm>
            <a:off x="4034118" y="1973381"/>
            <a:ext cx="1360649" cy="1352550"/>
          </a:xfrm>
          <a:prstGeom prst="rect">
            <a:avLst/>
          </a:prstGeom>
          <a:noFill/>
          <a:ln>
            <a:noFill/>
          </a:ln>
        </p:spPr>
      </p:pic>
      <p:sp>
        <p:nvSpPr>
          <p:cNvPr id="352" name="Google Shape;352;p55"/>
          <p:cNvSpPr txBox="1"/>
          <p:nvPr/>
        </p:nvSpPr>
        <p:spPr>
          <a:xfrm>
            <a:off x="311299" y="3424072"/>
            <a:ext cx="5449500" cy="1997100"/>
          </a:xfrm>
          <a:prstGeom prst="rect">
            <a:avLst/>
          </a:prstGeom>
          <a:noFill/>
          <a:ln>
            <a:noFill/>
          </a:ln>
        </p:spPr>
        <p:txBody>
          <a:bodyPr spcFirstLastPara="1" wrap="square" lIns="91425" tIns="45700" rIns="91425" bIns="45700" anchor="t" anchorCtr="0">
            <a:spAutoFit/>
          </a:bodyPr>
          <a:lstStyle/>
          <a:p>
            <a:pPr marL="0" marR="0" lvl="0" indent="0" algn="l" rtl="0">
              <a:lnSpc>
                <a:spcPct val="121428"/>
              </a:lnSpc>
              <a:spcBef>
                <a:spcPts val="0"/>
              </a:spcBef>
              <a:spcAft>
                <a:spcPts val="0"/>
              </a:spcAft>
              <a:buNone/>
            </a:pPr>
            <a:r>
              <a:rPr lang="en-US" sz="1050" b="0" i="0" u="none" strike="noStrike" cap="none">
                <a:solidFill>
                  <a:schemeClr val="lt1"/>
                </a:solidFill>
                <a:latin typeface="Arial"/>
                <a:ea typeface="Arial"/>
                <a:cs typeface="Arial"/>
                <a:sym typeface="Arial"/>
              </a:rPr>
              <a:t>The National Personal Finance Challenge is a competition that provides high school students with an exciting and motivating opportunity to build, apply, and demonstrate their knowledge of money management.</a:t>
            </a:r>
            <a:endParaRPr/>
          </a:p>
          <a:p>
            <a:pPr marL="0" marR="0" lvl="0" indent="0" algn="l" rtl="0">
              <a:lnSpc>
                <a:spcPct val="121428"/>
              </a:lnSpc>
              <a:spcBef>
                <a:spcPts val="450"/>
              </a:spcBef>
              <a:spcAft>
                <a:spcPts val="0"/>
              </a:spcAft>
              <a:buNone/>
            </a:pPr>
            <a:r>
              <a:rPr lang="en-US" sz="1050" b="0" i="0" u="none" strike="noStrike" cap="none">
                <a:solidFill>
                  <a:schemeClr val="lt1"/>
                </a:solidFill>
                <a:latin typeface="Arial"/>
                <a:ea typeface="Arial"/>
                <a:cs typeface="Arial"/>
                <a:sym typeface="Arial"/>
              </a:rPr>
              <a:t>Through online exams and a personal finance simulation, teams showcase their expertise in earning income, buying goods and services, saving, using credit, investing, as well as protecting and insuring.</a:t>
            </a:r>
            <a:endParaRPr/>
          </a:p>
          <a:p>
            <a:pPr marL="0" marR="0" lvl="0" indent="0" algn="l" rtl="0">
              <a:lnSpc>
                <a:spcPct val="121428"/>
              </a:lnSpc>
              <a:spcBef>
                <a:spcPts val="450"/>
              </a:spcBef>
              <a:spcAft>
                <a:spcPts val="0"/>
              </a:spcAft>
              <a:buNone/>
            </a:pPr>
            <a:r>
              <a:rPr lang="en-US" sz="1050" b="0" i="0" u="none" strike="noStrike" cap="none">
                <a:solidFill>
                  <a:schemeClr val="lt1"/>
                </a:solidFill>
                <a:latin typeface="Arial"/>
                <a:ea typeface="Arial"/>
                <a:cs typeface="Arial"/>
                <a:sym typeface="Arial"/>
              </a:rPr>
              <a:t>Teams of up to four students, with one teacher/coach, can qualify to represent their state at the National Personal Finance Challenge by winning their local competition.</a:t>
            </a:r>
            <a:endParaRPr/>
          </a:p>
          <a:p>
            <a:pPr marL="0" marR="0" lvl="0" indent="0" algn="l" rtl="0">
              <a:lnSpc>
                <a:spcPct val="114285"/>
              </a:lnSpc>
              <a:spcBef>
                <a:spcPts val="450"/>
              </a:spcBef>
              <a:spcAft>
                <a:spcPts val="0"/>
              </a:spcAft>
              <a:buNone/>
            </a:pPr>
            <a:endParaRPr sz="1050" b="0" i="0" u="none" strike="noStrike" cap="none">
              <a:solidFill>
                <a:schemeClr val="lt1"/>
              </a:solidFill>
              <a:latin typeface="Arial"/>
              <a:ea typeface="Arial"/>
              <a:cs typeface="Arial"/>
              <a:sym typeface="Arial"/>
            </a:endParaRPr>
          </a:p>
        </p:txBody>
      </p:sp>
      <p:sp>
        <p:nvSpPr>
          <p:cNvPr id="353" name="Google Shape;353;p55"/>
          <p:cNvSpPr txBox="1"/>
          <p:nvPr/>
        </p:nvSpPr>
        <p:spPr>
          <a:xfrm>
            <a:off x="1294309" y="5980233"/>
            <a:ext cx="52752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CADB2C"/>
                </a:solidFill>
                <a:latin typeface="Arial"/>
                <a:ea typeface="Arial"/>
                <a:cs typeface="Arial"/>
                <a:sym typeface="Arial"/>
              </a:rPr>
              <a:t>Semi-Finals:</a:t>
            </a:r>
            <a:r>
              <a:rPr lang="en-US" sz="1050" b="1" i="0" u="none" strike="noStrike" cap="none">
                <a:solidFill>
                  <a:schemeClr val="lt1"/>
                </a:solidFill>
                <a:latin typeface="Arial"/>
                <a:ea typeface="Arial"/>
                <a:cs typeface="Arial"/>
                <a:sym typeface="Arial"/>
              </a:rPr>
              <a:t> </a:t>
            </a:r>
            <a:r>
              <a:rPr lang="en-US" sz="1050" b="0" i="0" u="none" strike="noStrike" cap="none">
                <a:solidFill>
                  <a:schemeClr val="lt1"/>
                </a:solidFill>
                <a:latin typeface="Arial"/>
                <a:ea typeface="Arial"/>
                <a:cs typeface="Arial"/>
                <a:sym typeface="Arial"/>
              </a:rPr>
              <a:t>First round elimination via online multiple-choice questions.</a:t>
            </a:r>
            <a:endParaRPr/>
          </a:p>
          <a:p>
            <a:pPr marL="0" marR="0" lvl="0" indent="0" algn="l" rtl="0">
              <a:lnSpc>
                <a:spcPct val="100000"/>
              </a:lnSpc>
              <a:spcBef>
                <a:spcPts val="0"/>
              </a:spcBef>
              <a:spcAft>
                <a:spcPts val="0"/>
              </a:spcAft>
              <a:buNone/>
            </a:pPr>
            <a:r>
              <a:rPr lang="en-US" sz="1050" b="1" i="0" u="none" strike="noStrike" cap="none">
                <a:solidFill>
                  <a:srgbClr val="CADB2C"/>
                </a:solidFill>
                <a:latin typeface="Arial"/>
                <a:ea typeface="Arial"/>
                <a:cs typeface="Arial"/>
                <a:sym typeface="Arial"/>
              </a:rPr>
              <a:t>Finals:</a:t>
            </a:r>
            <a:r>
              <a:rPr lang="en-US" sz="1050" b="1" i="0" u="none" strike="noStrike" cap="none">
                <a:solidFill>
                  <a:schemeClr val="lt1"/>
                </a:solidFill>
                <a:latin typeface="Arial"/>
                <a:ea typeface="Arial"/>
                <a:cs typeface="Arial"/>
                <a:sym typeface="Arial"/>
              </a:rPr>
              <a:t> </a:t>
            </a:r>
            <a:r>
              <a:rPr lang="en-US" sz="1050" b="0" i="0" u="none" strike="noStrike" cap="none">
                <a:solidFill>
                  <a:schemeClr val="lt1"/>
                </a:solidFill>
                <a:latin typeface="Arial"/>
                <a:ea typeface="Arial"/>
                <a:cs typeface="Arial"/>
                <a:sym typeface="Arial"/>
              </a:rPr>
              <a:t>Case study round virtually co-hosted by the Cleveland Fed on June 3.</a:t>
            </a:r>
            <a:endParaRPr/>
          </a:p>
        </p:txBody>
      </p:sp>
      <p:pic>
        <p:nvPicPr>
          <p:cNvPr id="354" name="Google Shape;354;p55"/>
          <p:cNvPicPr preferRelativeResize="0"/>
          <p:nvPr/>
        </p:nvPicPr>
        <p:blipFill rotWithShape="1">
          <a:blip r:embed="rId7">
            <a:alphaModFix/>
          </a:blip>
          <a:srcRect l="19198" t="8790" b="18142"/>
          <a:stretch/>
        </p:blipFill>
        <p:spPr>
          <a:xfrm>
            <a:off x="332051" y="5980225"/>
            <a:ext cx="1066175" cy="298450"/>
          </a:xfrm>
          <a:prstGeom prst="rect">
            <a:avLst/>
          </a:prstGeom>
          <a:noFill/>
          <a:ln>
            <a:noFill/>
          </a:ln>
        </p:spPr>
      </p:pic>
      <p:sp>
        <p:nvSpPr>
          <p:cNvPr id="355" name="Google Shape;355;p55"/>
          <p:cNvSpPr txBox="1"/>
          <p:nvPr/>
        </p:nvSpPr>
        <p:spPr>
          <a:xfrm>
            <a:off x="311300" y="5980225"/>
            <a:ext cx="9831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lt1"/>
                </a:solidFill>
                <a:latin typeface="Arial"/>
                <a:ea typeface="Arial"/>
                <a:cs typeface="Arial"/>
                <a:sym typeface="Arial"/>
              </a:rPr>
              <a:t>NATIONALS</a:t>
            </a:r>
            <a:endParaRPr/>
          </a:p>
        </p:txBody>
      </p:sp>
      <p:pic>
        <p:nvPicPr>
          <p:cNvPr id="356" name="Google Shape;356;p55"/>
          <p:cNvPicPr preferRelativeResize="0"/>
          <p:nvPr/>
        </p:nvPicPr>
        <p:blipFill rotWithShape="1">
          <a:blip r:embed="rId8">
            <a:alphaModFix/>
          </a:blip>
          <a:srcRect l="10675" t="10426" r="11004" b="9245"/>
          <a:stretch/>
        </p:blipFill>
        <p:spPr>
          <a:xfrm>
            <a:off x="5979102" y="954739"/>
            <a:ext cx="3164898" cy="4636981"/>
          </a:xfrm>
          <a:prstGeom prst="rect">
            <a:avLst/>
          </a:prstGeom>
          <a:noFill/>
          <a:ln>
            <a:noFill/>
          </a:ln>
        </p:spPr>
      </p:pic>
      <p:sp>
        <p:nvSpPr>
          <p:cNvPr id="357" name="Google Shape;357;p55"/>
          <p:cNvSpPr/>
          <p:nvPr/>
        </p:nvSpPr>
        <p:spPr>
          <a:xfrm>
            <a:off x="0" y="857251"/>
            <a:ext cx="9144000" cy="109200"/>
          </a:xfrm>
          <a:prstGeom prst="rect">
            <a:avLst/>
          </a:prstGeom>
          <a:solidFill>
            <a:srgbClr val="74B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7EB74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6"/>
          <p:cNvSpPr/>
          <p:nvPr/>
        </p:nvSpPr>
        <p:spPr>
          <a:xfrm>
            <a:off x="-1" y="1973382"/>
            <a:ext cx="5618700" cy="1360800"/>
          </a:xfrm>
          <a:prstGeom prst="rect">
            <a:avLst/>
          </a:prstGeom>
          <a:solidFill>
            <a:srgbClr val="7EB7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50" b="1" i="0" u="none" strike="noStrike" cap="none">
                <a:solidFill>
                  <a:schemeClr val="lt1"/>
                </a:solidFill>
                <a:latin typeface="Arial"/>
                <a:ea typeface="Arial"/>
                <a:cs typeface="Arial"/>
                <a:sym typeface="Arial"/>
              </a:rPr>
              <a:t>Winners receive: </a:t>
            </a:r>
            <a:endParaRPr/>
          </a:p>
          <a:p>
            <a:pPr marL="214312" marR="0" lvl="0" indent="-214312" algn="l" rtl="0">
              <a:lnSpc>
                <a:spcPct val="100000"/>
              </a:lnSpc>
              <a:spcBef>
                <a:spcPts val="0"/>
              </a:spcBef>
              <a:spcAft>
                <a:spcPts val="0"/>
              </a:spcAft>
              <a:buClr>
                <a:srgbClr val="000000"/>
              </a:buClr>
              <a:buSzPts val="1500"/>
              <a:buFont typeface="Arial"/>
              <a:buChar char="•"/>
            </a:pPr>
            <a:r>
              <a:rPr lang="en-US" sz="1500" b="1" i="0" u="none" strike="noStrike" cap="none">
                <a:solidFill>
                  <a:schemeClr val="lt1"/>
                </a:solidFill>
                <a:latin typeface="Arial"/>
                <a:ea typeface="Arial"/>
                <a:cs typeface="Arial"/>
                <a:sym typeface="Arial"/>
              </a:rPr>
              <a:t>A cash award of $5,000</a:t>
            </a:r>
            <a:endParaRPr sz="1500" b="0" i="0" u="none" strike="noStrike" cap="none">
              <a:solidFill>
                <a:schemeClr val="lt1"/>
              </a:solidFill>
              <a:latin typeface="Arial"/>
              <a:ea typeface="Arial"/>
              <a:cs typeface="Arial"/>
              <a:sym typeface="Arial"/>
            </a:endParaRPr>
          </a:p>
          <a:p>
            <a:pPr marL="214312" marR="0" lvl="0" indent="-214312" algn="l" rtl="0">
              <a:lnSpc>
                <a:spcPct val="100000"/>
              </a:lnSpc>
              <a:spcBef>
                <a:spcPts val="0"/>
              </a:spcBef>
              <a:spcAft>
                <a:spcPts val="0"/>
              </a:spcAft>
              <a:buClr>
                <a:srgbClr val="000000"/>
              </a:buClr>
              <a:buSzPts val="1500"/>
              <a:buFont typeface="Arial"/>
              <a:buChar char="•"/>
            </a:pPr>
            <a:r>
              <a:rPr lang="en-US" sz="1500" b="1" i="0" u="none" strike="noStrike" cap="none">
                <a:solidFill>
                  <a:schemeClr val="lt1"/>
                </a:solidFill>
                <a:latin typeface="Arial"/>
                <a:ea typeface="Arial"/>
                <a:cs typeface="Arial"/>
                <a:sym typeface="Arial"/>
              </a:rPr>
              <a:t>A cash award of $2,500 for their school to support economic education</a:t>
            </a:r>
            <a:endParaRPr sz="1500" b="0" i="0" u="none" strike="noStrike" cap="none">
              <a:solidFill>
                <a:schemeClr val="lt1"/>
              </a:solidFill>
              <a:latin typeface="Arial"/>
              <a:ea typeface="Arial"/>
              <a:cs typeface="Arial"/>
              <a:sym typeface="Arial"/>
            </a:endParaRPr>
          </a:p>
          <a:p>
            <a:pPr marL="214312" marR="0" lvl="0" indent="-214312" algn="l" rtl="0">
              <a:lnSpc>
                <a:spcPct val="100000"/>
              </a:lnSpc>
              <a:spcBef>
                <a:spcPts val="0"/>
              </a:spcBef>
              <a:spcAft>
                <a:spcPts val="0"/>
              </a:spcAft>
              <a:buClr>
                <a:srgbClr val="000000"/>
              </a:buClr>
              <a:buSzPts val="1500"/>
              <a:buFont typeface="Arial"/>
              <a:buChar char="•"/>
            </a:pPr>
            <a:r>
              <a:rPr lang="en-US" sz="1500" b="1" i="0" u="none" strike="noStrike" cap="none">
                <a:solidFill>
                  <a:schemeClr val="lt1"/>
                </a:solidFill>
                <a:latin typeface="Arial"/>
                <a:ea typeface="Arial"/>
                <a:cs typeface="Arial"/>
                <a:sym typeface="Arial"/>
              </a:rPr>
              <a:t>Recognition at our annual Visionary Awards convening. </a:t>
            </a:r>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363" name="Google Shape;363;p56"/>
          <p:cNvSpPr/>
          <p:nvPr/>
        </p:nvSpPr>
        <p:spPr>
          <a:xfrm>
            <a:off x="-1" y="3315570"/>
            <a:ext cx="9144000" cy="2220300"/>
          </a:xfrm>
          <a:prstGeom prst="rect">
            <a:avLst/>
          </a:prstGeom>
          <a:solidFill>
            <a:srgbClr val="084B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7EB740"/>
              </a:solidFill>
              <a:latin typeface="Arial"/>
              <a:ea typeface="Arial"/>
              <a:cs typeface="Arial"/>
              <a:sym typeface="Arial"/>
            </a:endParaRPr>
          </a:p>
        </p:txBody>
      </p:sp>
      <p:sp>
        <p:nvSpPr>
          <p:cNvPr id="364" name="Google Shape;364;p56"/>
          <p:cNvSpPr/>
          <p:nvPr/>
        </p:nvSpPr>
        <p:spPr>
          <a:xfrm>
            <a:off x="1" y="5517381"/>
            <a:ext cx="9144000" cy="483300"/>
          </a:xfrm>
          <a:prstGeom prst="rect">
            <a:avLst/>
          </a:prstGeom>
          <a:solidFill>
            <a:srgbClr val="74B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7EB740"/>
              </a:solidFill>
              <a:latin typeface="Arial"/>
              <a:ea typeface="Arial"/>
              <a:cs typeface="Arial"/>
              <a:sym typeface="Arial"/>
            </a:endParaRPr>
          </a:p>
        </p:txBody>
      </p:sp>
      <p:pic>
        <p:nvPicPr>
          <p:cNvPr id="365" name="Google Shape;365;p56"/>
          <p:cNvPicPr preferRelativeResize="0"/>
          <p:nvPr/>
        </p:nvPicPr>
        <p:blipFill rotWithShape="1">
          <a:blip r:embed="rId3">
            <a:alphaModFix/>
          </a:blip>
          <a:srcRect/>
          <a:stretch/>
        </p:blipFill>
        <p:spPr>
          <a:xfrm>
            <a:off x="340211" y="1053690"/>
            <a:ext cx="474291" cy="812092"/>
          </a:xfrm>
          <a:prstGeom prst="rect">
            <a:avLst/>
          </a:prstGeom>
          <a:noFill/>
          <a:ln>
            <a:noFill/>
          </a:ln>
        </p:spPr>
      </p:pic>
      <p:sp>
        <p:nvSpPr>
          <p:cNvPr id="366" name="Google Shape;366;p56"/>
          <p:cNvSpPr txBox="1"/>
          <p:nvPr/>
        </p:nvSpPr>
        <p:spPr>
          <a:xfrm>
            <a:off x="1379742" y="1044145"/>
            <a:ext cx="4034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The 2021 Sloan Teaching Champion Award</a:t>
            </a:r>
            <a:endParaRPr/>
          </a:p>
        </p:txBody>
      </p:sp>
      <p:sp>
        <p:nvSpPr>
          <p:cNvPr id="367" name="Google Shape;367;p56"/>
          <p:cNvSpPr txBox="1"/>
          <p:nvPr/>
        </p:nvSpPr>
        <p:spPr>
          <a:xfrm>
            <a:off x="0" y="3309725"/>
            <a:ext cx="9144000" cy="2343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US" sz="1125" b="0" i="0" u="none" strike="noStrike" cap="none">
                <a:solidFill>
                  <a:schemeClr val="lt1"/>
                </a:solidFill>
                <a:latin typeface="Arial"/>
                <a:ea typeface="Arial"/>
                <a:cs typeface="Arial"/>
                <a:sym typeface="Arial"/>
              </a:rPr>
              <a:t>This award promotes economic education by honoring three outstanding teachers who incorporate exemplary teaching techniques that improve their students’ economic understanding in and out of the classroom.</a:t>
            </a:r>
            <a:endParaRPr/>
          </a:p>
          <a:p>
            <a:pPr marL="0" marR="0" lvl="0" indent="0" algn="ctr" rtl="0">
              <a:lnSpc>
                <a:spcPct val="100000"/>
              </a:lnSpc>
              <a:spcBef>
                <a:spcPts val="0"/>
              </a:spcBef>
              <a:spcAft>
                <a:spcPts val="0"/>
              </a:spcAft>
              <a:buNone/>
            </a:pPr>
            <a:r>
              <a:rPr lang="en-US" sz="1125" b="0" i="0" u="none" strike="noStrike" cap="none">
                <a:solidFill>
                  <a:schemeClr val="lt1"/>
                </a:solidFill>
                <a:latin typeface="Arial"/>
                <a:ea typeface="Arial"/>
                <a:cs typeface="Arial"/>
                <a:sym typeface="Arial"/>
              </a:rPr>
              <a:t>This award is open to New York metropolitan area high school teachers of all subjects, not just teachers of economics. Applicants must demonstrate how they integrate economics into their teaching.</a:t>
            </a:r>
            <a:endParaRPr/>
          </a:p>
          <a:p>
            <a:pPr marL="0" marR="0" lvl="0" indent="0" algn="ctr" rtl="0">
              <a:lnSpc>
                <a:spcPct val="100000"/>
              </a:lnSpc>
              <a:spcBef>
                <a:spcPts val="0"/>
              </a:spcBef>
              <a:spcAft>
                <a:spcPts val="0"/>
              </a:spcAft>
              <a:buNone/>
            </a:pPr>
            <a:r>
              <a:rPr lang="en-US" sz="1125" b="1" i="0" u="sng" strike="noStrike" cap="none">
                <a:solidFill>
                  <a:schemeClr val="lt1"/>
                </a:solidFill>
                <a:latin typeface="Arial"/>
                <a:ea typeface="Arial"/>
                <a:cs typeface="Arial"/>
                <a:sym typeface="Arial"/>
              </a:rPr>
              <a:t>Sound like you or someone you know?</a:t>
            </a:r>
            <a:endParaRPr/>
          </a:p>
          <a:p>
            <a:pPr marL="0" marR="0" lvl="0" indent="0" algn="ctr" rtl="0">
              <a:lnSpc>
                <a:spcPct val="100000"/>
              </a:lnSpc>
              <a:spcBef>
                <a:spcPts val="0"/>
              </a:spcBef>
              <a:spcAft>
                <a:spcPts val="0"/>
              </a:spcAft>
              <a:buNone/>
            </a:pPr>
            <a:r>
              <a:rPr lang="en-US" sz="1125" b="0" i="0" u="none" strike="noStrike" cap="none">
                <a:solidFill>
                  <a:schemeClr val="lt1"/>
                </a:solidFill>
                <a:latin typeface="Arial"/>
                <a:ea typeface="Arial"/>
                <a:cs typeface="Arial"/>
                <a:sym typeface="Arial"/>
              </a:rPr>
              <a:t>Applicants must teach in one of the</a:t>
            </a:r>
            <a:endParaRPr/>
          </a:p>
          <a:p>
            <a:pPr marL="0" marR="0" lvl="0" indent="0" algn="ctr" rtl="0">
              <a:lnSpc>
                <a:spcPct val="100000"/>
              </a:lnSpc>
              <a:spcBef>
                <a:spcPts val="0"/>
              </a:spcBef>
              <a:spcAft>
                <a:spcPts val="0"/>
              </a:spcAft>
              <a:buNone/>
            </a:pPr>
            <a:r>
              <a:rPr lang="en-US" sz="1125" b="0" i="0" u="none" strike="noStrike" cap="none">
                <a:solidFill>
                  <a:schemeClr val="lt1"/>
                </a:solidFill>
                <a:latin typeface="Arial"/>
                <a:ea typeface="Arial"/>
                <a:cs typeface="Arial"/>
                <a:sym typeface="Arial"/>
              </a:rPr>
              <a:t>Twelve </a:t>
            </a:r>
            <a:r>
              <a:rPr lang="en-US" sz="1125" b="1" i="0" u="none" strike="noStrike" cap="none">
                <a:solidFill>
                  <a:schemeClr val="lt1"/>
                </a:solidFill>
                <a:latin typeface="Arial"/>
                <a:ea typeface="Arial"/>
                <a:cs typeface="Arial"/>
                <a:sym typeface="Arial"/>
              </a:rPr>
              <a:t>New York</a:t>
            </a:r>
            <a:r>
              <a:rPr lang="en-US" sz="1125" b="0" i="0" u="none" strike="noStrike" cap="none">
                <a:solidFill>
                  <a:schemeClr val="lt1"/>
                </a:solidFill>
                <a:latin typeface="Arial"/>
                <a:ea typeface="Arial"/>
                <a:cs typeface="Arial"/>
                <a:sym typeface="Arial"/>
              </a:rPr>
              <a:t> state counties (New York, Kings, Bronx, Richmond, Queens, Nassau, Suffolk, Westchester, Putnam, Rockland, Orange and Dutchess)</a:t>
            </a:r>
            <a:endParaRPr sz="1125"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125" b="0" i="0" u="none" strike="noStrike" cap="none">
                <a:solidFill>
                  <a:schemeClr val="lt1"/>
                </a:solidFill>
                <a:latin typeface="Arial"/>
                <a:ea typeface="Arial"/>
                <a:cs typeface="Arial"/>
                <a:sym typeface="Arial"/>
              </a:rPr>
              <a:t>Eight </a:t>
            </a:r>
            <a:r>
              <a:rPr lang="en-US" sz="1125" b="1" i="0" u="none" strike="noStrike" cap="none">
                <a:solidFill>
                  <a:schemeClr val="lt1"/>
                </a:solidFill>
                <a:latin typeface="Arial"/>
                <a:ea typeface="Arial"/>
                <a:cs typeface="Arial"/>
                <a:sym typeface="Arial"/>
              </a:rPr>
              <a:t>New Jersey</a:t>
            </a:r>
            <a:r>
              <a:rPr lang="en-US" sz="1125" b="0" i="0" u="none" strike="noStrike" cap="none">
                <a:solidFill>
                  <a:schemeClr val="lt1"/>
                </a:solidFill>
                <a:latin typeface="Arial"/>
                <a:ea typeface="Arial"/>
                <a:cs typeface="Arial"/>
                <a:sym typeface="Arial"/>
              </a:rPr>
              <a:t> counties (Bergen, Passaic, Essex, Hudson, Middlesex, Union, Morris, Monmouth), or the</a:t>
            </a:r>
            <a:endParaRPr/>
          </a:p>
          <a:p>
            <a:pPr marL="0" marR="0" lvl="0" indent="0" algn="ctr" rtl="0">
              <a:lnSpc>
                <a:spcPct val="100000"/>
              </a:lnSpc>
              <a:spcBef>
                <a:spcPts val="0"/>
              </a:spcBef>
              <a:spcAft>
                <a:spcPts val="0"/>
              </a:spcAft>
              <a:buNone/>
            </a:pPr>
            <a:r>
              <a:rPr lang="en-US" sz="1125" b="0" i="0" u="none" strike="noStrike" cap="none">
                <a:solidFill>
                  <a:schemeClr val="lt1"/>
                </a:solidFill>
                <a:latin typeface="Arial"/>
                <a:ea typeface="Arial"/>
                <a:cs typeface="Arial"/>
                <a:sym typeface="Arial"/>
              </a:rPr>
              <a:t>Two </a:t>
            </a:r>
            <a:r>
              <a:rPr lang="en-US" sz="1125" b="1" i="0" u="none" strike="noStrike" cap="none">
                <a:solidFill>
                  <a:schemeClr val="lt1"/>
                </a:solidFill>
                <a:latin typeface="Arial"/>
                <a:ea typeface="Arial"/>
                <a:cs typeface="Arial"/>
                <a:sym typeface="Arial"/>
              </a:rPr>
              <a:t>Connecticut </a:t>
            </a:r>
            <a:r>
              <a:rPr lang="en-US" sz="1125" b="0" i="0" u="none" strike="noStrike" cap="none">
                <a:solidFill>
                  <a:schemeClr val="lt1"/>
                </a:solidFill>
                <a:latin typeface="Arial"/>
                <a:ea typeface="Arial"/>
                <a:cs typeface="Arial"/>
                <a:sym typeface="Arial"/>
              </a:rPr>
              <a:t>counties (Fairfield and New Haven)</a:t>
            </a:r>
            <a:endParaRPr/>
          </a:p>
          <a:p>
            <a:pPr marL="0" marR="0" lvl="0" indent="0" algn="ctr" rtl="0">
              <a:lnSpc>
                <a:spcPct val="100000"/>
              </a:lnSpc>
              <a:spcBef>
                <a:spcPts val="0"/>
              </a:spcBef>
              <a:spcAft>
                <a:spcPts val="0"/>
              </a:spcAft>
              <a:buNone/>
            </a:pPr>
            <a:r>
              <a:rPr lang="en-US" sz="1125" b="1" i="0" u="sng" strike="noStrike" cap="none">
                <a:solidFill>
                  <a:schemeClr val="lt1"/>
                </a:solidFill>
                <a:latin typeface="Arial"/>
                <a:ea typeface="Arial"/>
                <a:cs typeface="Arial"/>
                <a:sym typeface="Arial"/>
              </a:rPr>
              <a:t>Application will be launched on Friday February 19</a:t>
            </a:r>
            <a:r>
              <a:rPr lang="en-US" sz="1125" b="1" i="0" u="sng" strike="noStrike" cap="none" baseline="30000">
                <a:solidFill>
                  <a:schemeClr val="lt1"/>
                </a:solidFill>
                <a:latin typeface="Arial"/>
                <a:ea typeface="Arial"/>
                <a:cs typeface="Arial"/>
                <a:sym typeface="Arial"/>
              </a:rPr>
              <a:t>th</a:t>
            </a:r>
            <a:r>
              <a:rPr lang="en-US" sz="1125" b="1" i="0" u="sng" strike="noStrike" cap="none">
                <a:solidFill>
                  <a:schemeClr val="lt1"/>
                </a:solidFill>
                <a:latin typeface="Arial"/>
                <a:ea typeface="Arial"/>
                <a:cs typeface="Arial"/>
                <a:sym typeface="Arial"/>
              </a:rPr>
              <a:t> 2021</a:t>
            </a:r>
            <a:endParaRPr sz="1200" b="1" i="0" u="sng"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500" b="1" i="0" u="sng" strike="noStrike" cap="none">
                <a:solidFill>
                  <a:schemeClr val="lt1"/>
                </a:solidFill>
                <a:latin typeface="Arial"/>
                <a:ea typeface="Arial"/>
                <a:cs typeface="Arial"/>
                <a:sym typeface="Arial"/>
              </a:rPr>
              <a:t>You can access the application </a:t>
            </a:r>
            <a:r>
              <a:rPr lang="en-US" sz="1500" b="1" i="0" u="sng" strike="noStrike" cap="none">
                <a:solidFill>
                  <a:schemeClr val="accent2"/>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500" b="1" i="0" u="sng" strike="noStrike" cap="none">
                <a:solidFill>
                  <a:schemeClr val="accent2"/>
                </a:solidFill>
                <a:latin typeface="Arial"/>
                <a:ea typeface="Arial"/>
                <a:cs typeface="Arial"/>
                <a:sym typeface="Arial"/>
              </a:rPr>
              <a:t>. </a:t>
            </a:r>
            <a:endParaRPr/>
          </a:p>
          <a:p>
            <a:pPr marL="0" marR="0" lvl="0" indent="0" algn="l" rtl="0">
              <a:lnSpc>
                <a:spcPct val="133333"/>
              </a:lnSpc>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368" name="Google Shape;368;p56"/>
          <p:cNvSpPr txBox="1"/>
          <p:nvPr/>
        </p:nvSpPr>
        <p:spPr>
          <a:xfrm>
            <a:off x="3245784" y="5511696"/>
            <a:ext cx="52752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lt1"/>
                </a:solidFill>
                <a:latin typeface="Arial"/>
                <a:ea typeface="Arial"/>
                <a:cs typeface="Arial"/>
                <a:sym typeface="Arial"/>
              </a:rPr>
              <a:t>Please feel free to e-mail us at </a:t>
            </a:r>
            <a:r>
              <a:rPr lang="en-US" sz="1050" b="1" i="0" u="sng" strike="noStrike" cap="non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rrivera@councilforeconed.org</a:t>
            </a:r>
            <a:r>
              <a:rPr lang="en-US" sz="1050" b="0" i="0" u="none" strike="noStrike" cap="none">
                <a:solidFill>
                  <a:schemeClr val="lt1"/>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050" b="0" i="0" u="none" strike="noStrike" cap="none">
                <a:solidFill>
                  <a:schemeClr val="lt1"/>
                </a:solidFill>
                <a:latin typeface="Arial"/>
                <a:ea typeface="Arial"/>
                <a:cs typeface="Arial"/>
                <a:sym typeface="Arial"/>
              </a:rPr>
              <a:t>with any questions you have.</a:t>
            </a:r>
            <a:endParaRPr sz="1050" b="0" i="0" u="none" strike="noStrike" cap="none">
              <a:solidFill>
                <a:schemeClr val="lt1"/>
              </a:solidFill>
              <a:latin typeface="Arial"/>
              <a:ea typeface="Arial"/>
              <a:cs typeface="Arial"/>
              <a:sym typeface="Arial"/>
            </a:endParaRPr>
          </a:p>
        </p:txBody>
      </p:sp>
      <p:pic>
        <p:nvPicPr>
          <p:cNvPr id="369" name="Google Shape;369;p56"/>
          <p:cNvPicPr preferRelativeResize="0"/>
          <p:nvPr/>
        </p:nvPicPr>
        <p:blipFill rotWithShape="1">
          <a:blip r:embed="rId6">
            <a:alphaModFix/>
          </a:blip>
          <a:srcRect l="19198" t="8790" b="18142"/>
          <a:stretch/>
        </p:blipFill>
        <p:spPr>
          <a:xfrm>
            <a:off x="2384371" y="5554179"/>
            <a:ext cx="893308" cy="298459"/>
          </a:xfrm>
          <a:prstGeom prst="rect">
            <a:avLst/>
          </a:prstGeom>
          <a:noFill/>
          <a:ln>
            <a:noFill/>
          </a:ln>
        </p:spPr>
      </p:pic>
      <p:sp>
        <p:nvSpPr>
          <p:cNvPr id="370" name="Google Shape;370;p56"/>
          <p:cNvSpPr txBox="1"/>
          <p:nvPr/>
        </p:nvSpPr>
        <p:spPr>
          <a:xfrm>
            <a:off x="2356715" y="5593332"/>
            <a:ext cx="9348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lt1"/>
                </a:solidFill>
                <a:latin typeface="Arial"/>
                <a:ea typeface="Arial"/>
                <a:cs typeface="Arial"/>
                <a:sym typeface="Arial"/>
              </a:rPr>
              <a:t>CONTACT</a:t>
            </a:r>
            <a:endParaRPr/>
          </a:p>
        </p:txBody>
      </p:sp>
      <p:sp>
        <p:nvSpPr>
          <p:cNvPr id="371" name="Google Shape;371;p56"/>
          <p:cNvSpPr/>
          <p:nvPr/>
        </p:nvSpPr>
        <p:spPr>
          <a:xfrm>
            <a:off x="0" y="857251"/>
            <a:ext cx="9144000" cy="109200"/>
          </a:xfrm>
          <a:prstGeom prst="rect">
            <a:avLst/>
          </a:prstGeom>
          <a:solidFill>
            <a:srgbClr val="74B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7EB740"/>
              </a:solidFill>
              <a:latin typeface="Arial"/>
              <a:ea typeface="Arial"/>
              <a:cs typeface="Arial"/>
              <a:sym typeface="Arial"/>
            </a:endParaRPr>
          </a:p>
        </p:txBody>
      </p:sp>
      <p:pic>
        <p:nvPicPr>
          <p:cNvPr id="372" name="Google Shape;372;p56" descr="A group of people holding awards&#10;&#10;Description automatically generated with medium confidence"/>
          <p:cNvPicPr preferRelativeResize="0"/>
          <p:nvPr/>
        </p:nvPicPr>
        <p:blipFill rotWithShape="1">
          <a:blip r:embed="rId7">
            <a:alphaModFix/>
          </a:blip>
          <a:srcRect/>
          <a:stretch/>
        </p:blipFill>
        <p:spPr>
          <a:xfrm>
            <a:off x="5618752" y="972281"/>
            <a:ext cx="3525249" cy="23619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57200" y="1069850"/>
            <a:ext cx="8229600" cy="8421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SzPts val="1400"/>
              <a:buNone/>
            </a:pPr>
            <a:r>
              <a:rPr lang="en-US" sz="4800" dirty="0">
                <a:solidFill>
                  <a:srgbClr val="005CB8"/>
                </a:solidFill>
              </a:rPr>
              <a:t>Objectives</a:t>
            </a:r>
            <a:endParaRPr sz="4800" b="1" dirty="0">
              <a:solidFill>
                <a:srgbClr val="005CB8"/>
              </a:solidFill>
            </a:endParaRPr>
          </a:p>
        </p:txBody>
      </p:sp>
      <p:sp>
        <p:nvSpPr>
          <p:cNvPr id="91" name="Google Shape;91;p19"/>
          <p:cNvSpPr txBox="1">
            <a:spLocks noGrp="1"/>
          </p:cNvSpPr>
          <p:nvPr>
            <p:ph type="body" idx="4294967295"/>
          </p:nvPr>
        </p:nvSpPr>
        <p:spPr>
          <a:xfrm>
            <a:off x="197825" y="1911900"/>
            <a:ext cx="5561700" cy="45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750"/>
              <a:buNone/>
            </a:pPr>
            <a:r>
              <a:rPr lang="en-US" sz="2750" b="1" dirty="0"/>
              <a:t>I Can:</a:t>
            </a:r>
            <a:endParaRPr b="1" dirty="0"/>
          </a:p>
          <a:p>
            <a:pPr marL="514350" lvl="0" indent="-514350" algn="l" rtl="0">
              <a:lnSpc>
                <a:spcPct val="100000"/>
              </a:lnSpc>
              <a:spcBef>
                <a:spcPts val="0"/>
              </a:spcBef>
              <a:spcAft>
                <a:spcPts val="0"/>
              </a:spcAft>
              <a:buClr>
                <a:schemeClr val="dk1"/>
              </a:buClr>
              <a:buSzPts val="2750"/>
              <a:buFont typeface="Calibri"/>
              <a:buAutoNum type="arabicPeriod"/>
            </a:pPr>
            <a:r>
              <a:rPr lang="en-US" sz="2750" dirty="0"/>
              <a:t> </a:t>
            </a:r>
            <a:r>
              <a:rPr lang="en-US" sz="2750" b="1" dirty="0"/>
              <a:t>Identify</a:t>
            </a:r>
            <a:r>
              <a:rPr lang="en-US" sz="2750" dirty="0"/>
              <a:t> how competition and collusion impact the NFL.</a:t>
            </a:r>
            <a:endParaRPr sz="2750" dirty="0"/>
          </a:p>
          <a:p>
            <a:pPr marL="514350" lvl="0" indent="-514350" algn="l" rtl="0">
              <a:lnSpc>
                <a:spcPct val="100000"/>
              </a:lnSpc>
              <a:spcBef>
                <a:spcPts val="0"/>
              </a:spcBef>
              <a:spcAft>
                <a:spcPts val="0"/>
              </a:spcAft>
              <a:buSzPts val="2750"/>
              <a:buAutoNum type="arabicPeriod"/>
            </a:pPr>
            <a:r>
              <a:rPr lang="en-US" sz="2750" dirty="0"/>
              <a:t> </a:t>
            </a:r>
            <a:r>
              <a:rPr lang="en-US" sz="2750" b="1" dirty="0"/>
              <a:t>Discuss</a:t>
            </a:r>
            <a:r>
              <a:rPr lang="en-US" sz="2750" dirty="0"/>
              <a:t> the role of public finance in stadium construction.</a:t>
            </a:r>
            <a:endParaRPr sz="2750" dirty="0"/>
          </a:p>
          <a:p>
            <a:pPr marL="514350" lvl="0" indent="-514350" algn="l" rtl="0">
              <a:lnSpc>
                <a:spcPct val="100000"/>
              </a:lnSpc>
              <a:spcBef>
                <a:spcPts val="0"/>
              </a:spcBef>
              <a:spcAft>
                <a:spcPts val="0"/>
              </a:spcAft>
              <a:buSzPts val="2750"/>
              <a:buAutoNum type="arabicPeriod"/>
            </a:pPr>
            <a:r>
              <a:rPr lang="en-US" sz="2750" dirty="0"/>
              <a:t> </a:t>
            </a:r>
            <a:r>
              <a:rPr lang="en-US" sz="2750" b="1" dirty="0"/>
              <a:t>Explain</a:t>
            </a:r>
            <a:r>
              <a:rPr lang="en-US" sz="2750" dirty="0"/>
              <a:t> the trade-offs to hosting a Super Bowl.</a:t>
            </a:r>
            <a:endParaRPr sz="2750" dirty="0"/>
          </a:p>
          <a:p>
            <a:pPr marL="514350" lvl="0" indent="-514350" algn="l" rtl="0">
              <a:lnSpc>
                <a:spcPct val="100000"/>
              </a:lnSpc>
              <a:spcBef>
                <a:spcPts val="0"/>
              </a:spcBef>
              <a:spcAft>
                <a:spcPts val="0"/>
              </a:spcAft>
              <a:buSzPts val="2750"/>
              <a:buAutoNum type="arabicPeriod"/>
            </a:pPr>
            <a:r>
              <a:rPr lang="en-US" sz="2750" dirty="0"/>
              <a:t> </a:t>
            </a:r>
            <a:r>
              <a:rPr lang="en-US" sz="2750" b="1" dirty="0"/>
              <a:t>Identify</a:t>
            </a:r>
            <a:r>
              <a:rPr lang="en-US" sz="2750" dirty="0"/>
              <a:t> the role of free agency and the draft on player sovereignty in the NFL.</a:t>
            </a:r>
            <a:endParaRPr sz="2750" dirty="0"/>
          </a:p>
          <a:p>
            <a:pPr marL="342900" lvl="0" indent="0" algn="l" rtl="0">
              <a:lnSpc>
                <a:spcPct val="100000"/>
              </a:lnSpc>
              <a:spcBef>
                <a:spcPts val="1800"/>
              </a:spcBef>
              <a:spcAft>
                <a:spcPts val="0"/>
              </a:spcAft>
              <a:buSzPts val="2800"/>
              <a:buNone/>
            </a:pPr>
            <a:endParaRPr dirty="0"/>
          </a:p>
        </p:txBody>
      </p:sp>
      <p:pic>
        <p:nvPicPr>
          <p:cNvPr id="92" name="Google Shape;92;p19"/>
          <p:cNvPicPr preferRelativeResize="0"/>
          <p:nvPr/>
        </p:nvPicPr>
        <p:blipFill>
          <a:blip r:embed="rId3">
            <a:alphaModFix/>
          </a:blip>
          <a:stretch>
            <a:fillRect/>
          </a:stretch>
        </p:blipFill>
        <p:spPr>
          <a:xfrm>
            <a:off x="5911925" y="2064350"/>
            <a:ext cx="3079676" cy="4358334"/>
          </a:xfrm>
          <a:prstGeom prst="rect">
            <a:avLst/>
          </a:prstGeom>
          <a:noFill/>
          <a:ln>
            <a:noFill/>
          </a:ln>
          <a:effectLst>
            <a:outerShdw blurRad="242888" dist="257175" dir="864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457200" y="1069849"/>
            <a:ext cx="8229600" cy="7281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SzPts val="1400"/>
              <a:buNone/>
            </a:pPr>
            <a:r>
              <a:rPr lang="en-US" sz="4800" dirty="0">
                <a:solidFill>
                  <a:srgbClr val="005CB8"/>
                </a:solidFill>
              </a:rPr>
              <a:t>National Standards</a:t>
            </a:r>
            <a:endParaRPr sz="4800" b="1" dirty="0">
              <a:solidFill>
                <a:srgbClr val="005CB8"/>
              </a:solidFill>
            </a:endParaRPr>
          </a:p>
        </p:txBody>
      </p:sp>
      <p:sp>
        <p:nvSpPr>
          <p:cNvPr id="99" name="Google Shape;99;p20"/>
          <p:cNvSpPr txBox="1">
            <a:spLocks noGrp="1"/>
          </p:cNvSpPr>
          <p:nvPr>
            <p:ph type="body" idx="4294967295"/>
          </p:nvPr>
        </p:nvSpPr>
        <p:spPr>
          <a:xfrm>
            <a:off x="331375" y="1855700"/>
            <a:ext cx="8658900" cy="465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750"/>
              <a:buNone/>
            </a:pPr>
            <a:r>
              <a:rPr lang="en-US" sz="2150" b="1"/>
              <a:t>Standard 2: Decision Making:</a:t>
            </a:r>
            <a:endParaRPr sz="2200"/>
          </a:p>
          <a:p>
            <a:pPr marL="0" lvl="0" indent="0" algn="l" rtl="0">
              <a:lnSpc>
                <a:spcPct val="100000"/>
              </a:lnSpc>
              <a:spcBef>
                <a:spcPts val="600"/>
              </a:spcBef>
              <a:spcAft>
                <a:spcPts val="0"/>
              </a:spcAft>
              <a:buClr>
                <a:schemeClr val="dk1"/>
              </a:buClr>
              <a:buSzPts val="2750"/>
              <a:buNone/>
            </a:pPr>
            <a:r>
              <a:rPr lang="en-US" sz="2150"/>
              <a:t>Effective decision making requires comparing the additional costs of alternatives with the additional benefits. Many choices involve doing a little more or a little less of something: few choices are “all or nothing” decisions.</a:t>
            </a:r>
            <a:endParaRPr sz="2200"/>
          </a:p>
          <a:p>
            <a:pPr marL="0" lvl="0" indent="0" algn="l" rtl="0">
              <a:lnSpc>
                <a:spcPct val="100000"/>
              </a:lnSpc>
              <a:spcBef>
                <a:spcPts val="0"/>
              </a:spcBef>
              <a:spcAft>
                <a:spcPts val="0"/>
              </a:spcAft>
              <a:buClr>
                <a:schemeClr val="dk1"/>
              </a:buClr>
              <a:buSzPts val="2750"/>
              <a:buNone/>
            </a:pPr>
            <a:r>
              <a:rPr lang="en-US" sz="2150" b="1"/>
              <a:t>Standard 4: Incentives:</a:t>
            </a:r>
            <a:endParaRPr sz="2200"/>
          </a:p>
          <a:p>
            <a:pPr marL="0" lvl="0" indent="0" algn="l" rtl="0">
              <a:lnSpc>
                <a:spcPct val="100000"/>
              </a:lnSpc>
              <a:spcBef>
                <a:spcPts val="600"/>
              </a:spcBef>
              <a:spcAft>
                <a:spcPts val="0"/>
              </a:spcAft>
              <a:buClr>
                <a:schemeClr val="dk1"/>
              </a:buClr>
              <a:buSzPts val="2750"/>
              <a:buNone/>
            </a:pPr>
            <a:r>
              <a:rPr lang="en-US" sz="2150"/>
              <a:t>People usually respond predictably to positive and negative incentives.</a:t>
            </a:r>
            <a:endParaRPr sz="2150"/>
          </a:p>
          <a:p>
            <a:pPr marL="0" lvl="0" indent="0" algn="l" rtl="0">
              <a:lnSpc>
                <a:spcPct val="100000"/>
              </a:lnSpc>
              <a:spcBef>
                <a:spcPts val="600"/>
              </a:spcBef>
              <a:spcAft>
                <a:spcPts val="0"/>
              </a:spcAft>
              <a:buClr>
                <a:schemeClr val="dk1"/>
              </a:buClr>
              <a:buSzPts val="2750"/>
              <a:buNone/>
            </a:pPr>
            <a:r>
              <a:rPr lang="en-US" sz="2150" b="1"/>
              <a:t>Standard 9: Competition and Market Structure:</a:t>
            </a:r>
            <a:endParaRPr sz="2150" b="1"/>
          </a:p>
          <a:p>
            <a:pPr marL="0" lvl="0" indent="0" algn="l" rtl="0">
              <a:lnSpc>
                <a:spcPct val="100000"/>
              </a:lnSpc>
              <a:spcBef>
                <a:spcPts val="600"/>
              </a:spcBef>
              <a:spcAft>
                <a:spcPts val="0"/>
              </a:spcAft>
              <a:buClr>
                <a:schemeClr val="dk1"/>
              </a:buClr>
              <a:buSzPts val="2750"/>
              <a:buNone/>
            </a:pPr>
            <a:r>
              <a:rPr lang="en-US" sz="2150"/>
              <a:t>Competition among sellers usually lowers costs and prices, and encourages producers to produce what consumers are willing and able to buy.</a:t>
            </a:r>
            <a:endParaRPr sz="2150"/>
          </a:p>
          <a:p>
            <a:pPr marL="0" lvl="0" indent="0" algn="l" rtl="0">
              <a:lnSpc>
                <a:spcPct val="100000"/>
              </a:lnSpc>
              <a:spcBef>
                <a:spcPts val="600"/>
              </a:spcBef>
              <a:spcAft>
                <a:spcPts val="0"/>
              </a:spcAft>
              <a:buClr>
                <a:schemeClr val="dk1"/>
              </a:buClr>
              <a:buSzPts val="2750"/>
              <a:buNone/>
            </a:pPr>
            <a:r>
              <a:rPr lang="en-US" sz="2150" b="1"/>
              <a:t>Standard 10: Institutions:</a:t>
            </a:r>
            <a:endParaRPr sz="2150" b="1"/>
          </a:p>
          <a:p>
            <a:pPr marL="0" lvl="0" indent="0" algn="l" rtl="0">
              <a:lnSpc>
                <a:spcPct val="100000"/>
              </a:lnSpc>
              <a:spcBef>
                <a:spcPts val="600"/>
              </a:spcBef>
              <a:spcAft>
                <a:spcPts val="0"/>
              </a:spcAft>
              <a:buClr>
                <a:schemeClr val="dk1"/>
              </a:buClr>
              <a:buSzPts val="2750"/>
              <a:buNone/>
            </a:pPr>
            <a:r>
              <a:rPr lang="en-US" sz="2150"/>
              <a:t>Institutions evolve and are created to help individuals and groups accomplish their goals. </a:t>
            </a:r>
            <a:endParaRPr sz="21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102338" y="903909"/>
            <a:ext cx="8844959" cy="99417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dirty="0"/>
              <a:t>Where Sports &amp; Economics Meet</a:t>
            </a:r>
            <a:endParaRPr sz="4800" dirty="0"/>
          </a:p>
        </p:txBody>
      </p:sp>
      <p:sp>
        <p:nvSpPr>
          <p:cNvPr id="105" name="Google Shape;105;p21"/>
          <p:cNvSpPr txBox="1">
            <a:spLocks noGrp="1"/>
          </p:cNvSpPr>
          <p:nvPr>
            <p:ph type="body" idx="1"/>
          </p:nvPr>
        </p:nvSpPr>
        <p:spPr>
          <a:xfrm>
            <a:off x="149475" y="1790475"/>
            <a:ext cx="8844900" cy="4929000"/>
          </a:xfrm>
          <a:prstGeom prst="rect">
            <a:avLst/>
          </a:prstGeom>
          <a:noFill/>
          <a:ln>
            <a:noFill/>
          </a:ln>
        </p:spPr>
        <p:txBody>
          <a:bodyPr spcFirstLastPara="1" wrap="square" lIns="91425" tIns="45700" rIns="91425" bIns="45700" anchor="t" anchorCtr="0">
            <a:noAutofit/>
          </a:bodyPr>
          <a:lstStyle/>
          <a:p>
            <a:pPr marL="342900">
              <a:spcBef>
                <a:spcPts val="1800"/>
              </a:spcBef>
            </a:pPr>
            <a:r>
              <a:rPr lang="en-US" sz="2400" dirty="0"/>
              <a:t>How many TV shows/radio stations/newspaper columns/websites/social media sites are </a:t>
            </a:r>
            <a:r>
              <a:rPr lang="en-US" sz="2400" b="1" dirty="0">
                <a:solidFill>
                  <a:srgbClr val="76923C"/>
                </a:solidFill>
              </a:rPr>
              <a:t>dedicated to sports</a:t>
            </a:r>
            <a:r>
              <a:rPr lang="en-US" sz="2400" dirty="0"/>
              <a:t>?</a:t>
            </a:r>
            <a:endParaRPr sz="2400" dirty="0"/>
          </a:p>
          <a:p>
            <a:pPr marL="342900"/>
            <a:r>
              <a:rPr lang="en-US" sz="2400" dirty="0"/>
              <a:t>How many shows are dedicated to Walmart or Pepsi?</a:t>
            </a:r>
            <a:endParaRPr sz="2400" dirty="0"/>
          </a:p>
          <a:p>
            <a:pPr marL="342900"/>
            <a:r>
              <a:rPr lang="en-US" sz="2400" dirty="0"/>
              <a:t>“According to Forbes.com,</a:t>
            </a:r>
            <a:r>
              <a:rPr lang="en-US" sz="2400" dirty="0">
                <a:solidFill>
                  <a:srgbClr val="76923C"/>
                </a:solidFill>
              </a:rPr>
              <a:t> </a:t>
            </a:r>
            <a:r>
              <a:rPr lang="en-US" sz="2400" b="1" dirty="0">
                <a:solidFill>
                  <a:srgbClr val="76923C"/>
                </a:solidFill>
              </a:rPr>
              <a:t>the total revenues generated by the four largest North American sports leagues (basketball, baseball, football and hockey) totaled about $32.15B in 2017, which would rank 89th among the Fortune 500 list of largest revenue-generating companies.</a:t>
            </a:r>
            <a:r>
              <a:rPr lang="en-US" sz="2400" dirty="0">
                <a:solidFill>
                  <a:srgbClr val="76923C"/>
                </a:solidFill>
              </a:rPr>
              <a:t>” </a:t>
            </a:r>
            <a:r>
              <a:rPr lang="en-US" sz="2400" dirty="0"/>
              <a:t>--Leeds et al pg. 4</a:t>
            </a:r>
            <a:endParaRPr sz="2400" dirty="0"/>
          </a:p>
          <a:p>
            <a:pPr marL="342900"/>
            <a:r>
              <a:rPr lang="en-US" sz="2400" dirty="0"/>
              <a:t>This is 1/16th of Walmart’s revenue and ½ of PepsiCo</a:t>
            </a:r>
            <a:endParaRPr sz="2400" dirty="0"/>
          </a:p>
          <a:p>
            <a:pPr marL="342900"/>
            <a:r>
              <a:rPr lang="en-US" sz="2400" b="1" dirty="0">
                <a:solidFill>
                  <a:srgbClr val="76923C"/>
                </a:solidFill>
              </a:rPr>
              <a:t>Entire industries</a:t>
            </a:r>
            <a:r>
              <a:rPr lang="en-US" sz="2400" dirty="0">
                <a:solidFill>
                  <a:srgbClr val="76923C"/>
                </a:solidFill>
              </a:rPr>
              <a:t> </a:t>
            </a:r>
            <a:r>
              <a:rPr lang="en-US" sz="2400" dirty="0"/>
              <a:t>are built around sports (management, advertising, communications, etc.) …</a:t>
            </a:r>
            <a:br>
              <a:rPr lang="en-US" sz="2400" dirty="0"/>
            </a:br>
            <a:r>
              <a:rPr lang="en-US" sz="2400" b="1" i="1" dirty="0"/>
              <a:t>BECAUSE SPORTS GETS PEOPLE’S ATTENTION.</a:t>
            </a:r>
            <a:endParaRPr sz="2400" b="1" i="1" dirty="0"/>
          </a:p>
        </p:txBody>
      </p:sp>
      <p:sp>
        <p:nvSpPr>
          <p:cNvPr id="106" name="Google Shape;106;p21"/>
          <p:cNvSpPr txBox="1">
            <a:spLocks noGrp="1"/>
          </p:cNvSpPr>
          <p:nvPr>
            <p:ph type="sldNum" idx="12"/>
          </p:nvPr>
        </p:nvSpPr>
        <p:spPr>
          <a:xfrm>
            <a:off x="9448800" y="6719467"/>
            <a:ext cx="2743200" cy="1237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10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1000"/>
                                        <p:tgtEl>
                                          <p:spTgt spid="1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xEl>
                                              <p:pRg st="2" end="2"/>
                                            </p:txEl>
                                          </p:spTgt>
                                        </p:tgtEl>
                                        <p:attrNameLst>
                                          <p:attrName>style.visibility</p:attrName>
                                        </p:attrNameLst>
                                      </p:cBhvr>
                                      <p:to>
                                        <p:strVal val="visible"/>
                                      </p:to>
                                    </p:set>
                                    <p:animEffect transition="in" filter="fade">
                                      <p:cBhvr>
                                        <p:cTn id="17" dur="1000"/>
                                        <p:tgtEl>
                                          <p:spTgt spid="1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xEl>
                                              <p:pRg st="3" end="3"/>
                                            </p:txEl>
                                          </p:spTgt>
                                        </p:tgtEl>
                                        <p:attrNameLst>
                                          <p:attrName>style.visibility</p:attrName>
                                        </p:attrNameLst>
                                      </p:cBhvr>
                                      <p:to>
                                        <p:strVal val="visible"/>
                                      </p:to>
                                    </p:set>
                                    <p:animEffect transition="in" filter="fade">
                                      <p:cBhvr>
                                        <p:cTn id="22" dur="1000"/>
                                        <p:tgtEl>
                                          <p:spTgt spid="1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xEl>
                                              <p:pRg st="4" end="4"/>
                                            </p:txEl>
                                          </p:spTgt>
                                        </p:tgtEl>
                                        <p:attrNameLst>
                                          <p:attrName>style.visibility</p:attrName>
                                        </p:attrNameLst>
                                      </p:cBhvr>
                                      <p:to>
                                        <p:strVal val="visible"/>
                                      </p:to>
                                    </p:set>
                                    <p:animEffect transition="in" filter="fade">
                                      <p:cBhvr>
                                        <p:cTn id="27" dur="1000"/>
                                        <p:tgtEl>
                                          <p:spTgt spid="1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628650" y="1073525"/>
            <a:ext cx="7886700" cy="752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dirty="0"/>
              <a:t>The NFL and Competition</a:t>
            </a:r>
            <a:endParaRPr sz="4800" dirty="0"/>
          </a:p>
        </p:txBody>
      </p:sp>
      <p:sp>
        <p:nvSpPr>
          <p:cNvPr id="113" name="Google Shape;113;p22"/>
          <p:cNvSpPr txBox="1">
            <a:spLocks noGrp="1"/>
          </p:cNvSpPr>
          <p:nvPr>
            <p:ph type="body" idx="1"/>
          </p:nvPr>
        </p:nvSpPr>
        <p:spPr>
          <a:xfrm>
            <a:off x="469375" y="1825625"/>
            <a:ext cx="82662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On the field, the NFL tries to make teams as </a:t>
            </a:r>
            <a:r>
              <a:rPr lang="en-US" dirty="0">
                <a:solidFill>
                  <a:schemeClr val="accent3">
                    <a:lumMod val="75000"/>
                  </a:schemeClr>
                </a:solidFill>
              </a:rPr>
              <a:t>competitive</a:t>
            </a:r>
            <a:r>
              <a:rPr lang="en-US" dirty="0"/>
              <a:t> as possible</a:t>
            </a:r>
            <a:endParaRPr dirty="0"/>
          </a:p>
          <a:p>
            <a:pPr marL="0" lvl="0" indent="0" algn="l" rtl="0">
              <a:spcBef>
                <a:spcPts val="1000"/>
              </a:spcBef>
              <a:spcAft>
                <a:spcPts val="0"/>
              </a:spcAft>
              <a:buNone/>
            </a:pPr>
            <a:r>
              <a:rPr lang="en-US" dirty="0"/>
              <a:t>They have created many rules and regulations to establish </a:t>
            </a:r>
            <a:r>
              <a:rPr lang="en-US" dirty="0">
                <a:solidFill>
                  <a:schemeClr val="accent3">
                    <a:lumMod val="75000"/>
                  </a:schemeClr>
                </a:solidFill>
              </a:rPr>
              <a:t>parity</a:t>
            </a:r>
            <a:r>
              <a:rPr lang="en-US" dirty="0"/>
              <a:t> among teams</a:t>
            </a:r>
            <a:endParaRPr dirty="0"/>
          </a:p>
          <a:p>
            <a:pPr marL="914400" lvl="1" indent="-304800" algn="l" rtl="0">
              <a:spcBef>
                <a:spcPts val="500"/>
              </a:spcBef>
              <a:spcAft>
                <a:spcPts val="0"/>
              </a:spcAft>
              <a:buSzPts val="1200"/>
              <a:buChar char="–"/>
            </a:pPr>
            <a:r>
              <a:rPr lang="en-US" sz="2000" i="1" dirty="0"/>
              <a:t>Or as much as possible. My beloved Bears seem to keep messing up regardless of how much the NFL tries to help</a:t>
            </a:r>
            <a:endParaRPr sz="2000" i="1" dirty="0"/>
          </a:p>
          <a:p>
            <a:pPr marL="0" lvl="0" indent="0" algn="l" rtl="0">
              <a:spcBef>
                <a:spcPts val="1000"/>
              </a:spcBef>
              <a:spcAft>
                <a:spcPts val="0"/>
              </a:spcAft>
              <a:buNone/>
            </a:pPr>
            <a:r>
              <a:rPr lang="en-US" sz="2400" dirty="0"/>
              <a:t>Examples of ways to maintain parity:</a:t>
            </a:r>
            <a:endParaRPr sz="2400" dirty="0"/>
          </a:p>
          <a:p>
            <a:pPr marL="876300" lvl="1" algn="l" rtl="0">
              <a:spcBef>
                <a:spcPts val="500"/>
              </a:spcBef>
              <a:spcAft>
                <a:spcPts val="0"/>
              </a:spcAft>
              <a:buSzPts val="2400"/>
              <a:buFontTx/>
              <a:buChar char="-"/>
            </a:pPr>
            <a:r>
              <a:rPr lang="en-US" sz="2000" i="1" dirty="0"/>
              <a:t>Reverse-order draft, salary cap, free agency*, etc</a:t>
            </a:r>
            <a:r>
              <a:rPr lang="en-US" sz="2400" dirty="0"/>
              <a:t>.</a:t>
            </a:r>
          </a:p>
          <a:p>
            <a:pPr marL="876300" lvl="1" algn="l" rtl="0">
              <a:spcBef>
                <a:spcPts val="500"/>
              </a:spcBef>
              <a:spcAft>
                <a:spcPts val="0"/>
              </a:spcAft>
              <a:buSzPts val="2400"/>
              <a:buFontTx/>
              <a:buChar char="-"/>
            </a:pPr>
            <a:endParaRPr lang="en-US" sz="2400" dirty="0"/>
          </a:p>
          <a:p>
            <a:pPr marL="533400" lvl="1" indent="0" algn="ctr" rtl="0">
              <a:spcBef>
                <a:spcPts val="500"/>
              </a:spcBef>
              <a:spcAft>
                <a:spcPts val="0"/>
              </a:spcAft>
              <a:buSzPts val="2400"/>
              <a:buNone/>
            </a:pPr>
            <a:r>
              <a:rPr lang="en-US" sz="2400" b="1" dirty="0">
                <a:solidFill>
                  <a:srgbClr val="7A9900"/>
                </a:solidFill>
              </a:rPr>
              <a:t>What about the owners: how do they react to competition between themselves as well as with the NFL?</a:t>
            </a:r>
            <a:endParaRPr sz="2400" b="1" dirty="0">
              <a:solidFill>
                <a:srgbClr val="7A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10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10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10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1000"/>
                                        <p:tgtEl>
                                          <p:spTgt spid="1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
                                            <p:txEl>
                                              <p:pRg st="4" end="4"/>
                                            </p:txEl>
                                          </p:spTgt>
                                        </p:tgtEl>
                                        <p:attrNameLst>
                                          <p:attrName>style.visibility</p:attrName>
                                        </p:attrNameLst>
                                      </p:cBhvr>
                                      <p:to>
                                        <p:strVal val="visible"/>
                                      </p:to>
                                    </p:set>
                                    <p:animEffect transition="in" filter="fade">
                                      <p:cBhvr>
                                        <p:cTn id="27" dur="1000"/>
                                        <p:tgtEl>
                                          <p:spTgt spid="1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3">
                                            <p:txEl>
                                              <p:pRg st="6" end="6"/>
                                            </p:txEl>
                                          </p:spTgt>
                                        </p:tgtEl>
                                        <p:attrNameLst>
                                          <p:attrName>style.visibility</p:attrName>
                                        </p:attrNameLst>
                                      </p:cBhvr>
                                      <p:to>
                                        <p:strVal val="visible"/>
                                      </p:to>
                                    </p:set>
                                    <p:animEffect transition="in" filter="fade">
                                      <p:cBhvr>
                                        <p:cTn id="32" dur="1000"/>
                                        <p:tgtEl>
                                          <p:spTgt spid="1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167243" y="1018173"/>
            <a:ext cx="8809500" cy="99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4800"/>
              <a:buFont typeface="Arial"/>
              <a:buNone/>
            </a:pPr>
            <a:r>
              <a:rPr lang="en-US" sz="4300" dirty="0">
                <a:solidFill>
                  <a:srgbClr val="005CB8"/>
                </a:solidFill>
              </a:rPr>
              <a:t>The NFL and Oligopolistic Behavior</a:t>
            </a:r>
            <a:endParaRPr sz="6100" dirty="0">
              <a:solidFill>
                <a:srgbClr val="005CB8"/>
              </a:solidFill>
            </a:endParaRPr>
          </a:p>
        </p:txBody>
      </p:sp>
      <p:sp>
        <p:nvSpPr>
          <p:cNvPr id="119" name="Google Shape;119;p23"/>
          <p:cNvSpPr txBox="1">
            <a:spLocks noGrp="1"/>
          </p:cNvSpPr>
          <p:nvPr>
            <p:ph type="body" idx="1"/>
          </p:nvPr>
        </p:nvSpPr>
        <p:spPr>
          <a:xfrm>
            <a:off x="167250" y="1894850"/>
            <a:ext cx="8809500" cy="45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600"/>
              <a:t>One of the key characteristics of oligopolies is </a:t>
            </a:r>
            <a:r>
              <a:rPr lang="en-US" sz="2600" b="1">
                <a:solidFill>
                  <a:srgbClr val="7A9900"/>
                </a:solidFill>
              </a:rPr>
              <a:t>interdependence: </a:t>
            </a:r>
            <a:r>
              <a:rPr lang="en-US" sz="2600" i="1"/>
              <a:t>the actions of one company greatly impacts business conditions for its competitors.</a:t>
            </a:r>
            <a:endParaRPr sz="2600" i="1"/>
          </a:p>
          <a:p>
            <a:pPr marL="0" lvl="0" indent="0" algn="l" rtl="0">
              <a:lnSpc>
                <a:spcPct val="90000"/>
              </a:lnSpc>
              <a:spcBef>
                <a:spcPts val="1000"/>
              </a:spcBef>
              <a:spcAft>
                <a:spcPts val="0"/>
              </a:spcAft>
              <a:buNone/>
            </a:pPr>
            <a:r>
              <a:rPr lang="en-US" sz="2600"/>
              <a:t>Large companies competing with other large companies often try to avoid direct </a:t>
            </a:r>
            <a:r>
              <a:rPr lang="en-US" sz="2600" b="1">
                <a:solidFill>
                  <a:srgbClr val="7A9900"/>
                </a:solidFill>
              </a:rPr>
              <a:t>price competition</a:t>
            </a:r>
            <a:r>
              <a:rPr lang="en-US" sz="2600" b="1"/>
              <a:t> </a:t>
            </a:r>
            <a:r>
              <a:rPr lang="en-US" sz="2600"/>
              <a:t>because of how their competitors will react.</a:t>
            </a:r>
            <a:endParaRPr sz="2600"/>
          </a:p>
          <a:p>
            <a:pPr marL="0" lvl="0" indent="0" algn="l" rtl="0">
              <a:lnSpc>
                <a:spcPct val="90000"/>
              </a:lnSpc>
              <a:spcBef>
                <a:spcPts val="1000"/>
              </a:spcBef>
              <a:spcAft>
                <a:spcPts val="0"/>
              </a:spcAft>
              <a:buNone/>
            </a:pPr>
            <a:r>
              <a:rPr lang="en-US" sz="2600"/>
              <a:t>In markets dominated by a few large companies, the lure of profits supports </a:t>
            </a:r>
            <a:r>
              <a:rPr lang="en-US" sz="2600" b="1">
                <a:solidFill>
                  <a:srgbClr val="7A9900"/>
                </a:solidFill>
              </a:rPr>
              <a:t>price collusion</a:t>
            </a:r>
            <a:r>
              <a:rPr lang="en-US" sz="2600"/>
              <a:t>, although collusion must often be tacit (secret).  </a:t>
            </a:r>
            <a:endParaRPr sz="2600"/>
          </a:p>
          <a:p>
            <a:pPr marL="0" lvl="0" indent="0" algn="l" rtl="0">
              <a:lnSpc>
                <a:spcPct val="90000"/>
              </a:lnSpc>
              <a:spcBef>
                <a:spcPts val="1000"/>
              </a:spcBef>
              <a:spcAft>
                <a:spcPts val="0"/>
              </a:spcAft>
              <a:buNone/>
            </a:pPr>
            <a:r>
              <a:rPr lang="en-US" sz="2600" i="1">
                <a:solidFill>
                  <a:srgbClr val="000000"/>
                </a:solidFill>
              </a:rPr>
              <a:t>However, companies also have an incentive to cheat on their agreements.</a:t>
            </a:r>
            <a:r>
              <a:rPr lang="en-US" sz="2600" b="1">
                <a:solidFill>
                  <a:srgbClr val="7A9900"/>
                </a:solidFill>
              </a:rPr>
              <a:t> </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10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Effect transition="in" filter="fade">
                                      <p:cBhvr>
                                        <p:cTn id="12" dur="1000"/>
                                        <p:tgtEl>
                                          <p:spTgt spid="1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2" end="2"/>
                                            </p:txEl>
                                          </p:spTgt>
                                        </p:tgtEl>
                                        <p:attrNameLst>
                                          <p:attrName>style.visibility</p:attrName>
                                        </p:attrNameLst>
                                      </p:cBhvr>
                                      <p:to>
                                        <p:strVal val="visible"/>
                                      </p:to>
                                    </p:set>
                                    <p:animEffect transition="in" filter="fade">
                                      <p:cBhvr>
                                        <p:cTn id="17" dur="1000"/>
                                        <p:tgtEl>
                                          <p:spTgt spid="1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xEl>
                                              <p:pRg st="3" end="3"/>
                                            </p:txEl>
                                          </p:spTgt>
                                        </p:tgtEl>
                                        <p:attrNameLst>
                                          <p:attrName>style.visibility</p:attrName>
                                        </p:attrNameLst>
                                      </p:cBhvr>
                                      <p:to>
                                        <p:strVal val="visible"/>
                                      </p:to>
                                    </p:set>
                                    <p:animEffect transition="in" filter="fade">
                                      <p:cBhvr>
                                        <p:cTn id="22" dur="1000"/>
                                        <p:tgtEl>
                                          <p:spTgt spid="1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BF8EB2-6946-4171-933B-4643A844D0E5}">
  <ds:schemaRefs>
    <ds:schemaRef ds:uri="http://schemas.microsoft.com/sharepoint/v3/contenttype/forms"/>
  </ds:schemaRefs>
</ds:datastoreItem>
</file>

<file path=customXml/itemProps2.xml><?xml version="1.0" encoding="utf-8"?>
<ds:datastoreItem xmlns:ds="http://schemas.openxmlformats.org/officeDocument/2006/customXml" ds:itemID="{00B50EC3-7B71-400F-AB9B-36ADA8B71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639B51-3DC1-4F70-A997-43E62E262C96}">
  <ds:schemaRefs>
    <ds:schemaRef ds:uri="http://purl.org/dc/elements/1.1/"/>
    <ds:schemaRef ds:uri="bfa4db11-c700-41fb-b639-f7e6b4e680b5"/>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9cd82c5b-74c9-4827-94f1-5bf219ae6b20"/>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105</TotalTime>
  <Words>3979</Words>
  <Application>Microsoft Office PowerPoint</Application>
  <PresentationFormat>On-screen Show (4:3)</PresentationFormat>
  <Paragraphs>326</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Arial,Sans-Serif</vt:lpstr>
      <vt:lpstr>Calibri</vt:lpstr>
      <vt:lpstr>Permanent Marker</vt:lpstr>
      <vt:lpstr>Times New Roman</vt:lpstr>
      <vt:lpstr>Office Theme</vt:lpstr>
      <vt:lpstr>The Economics of  The Super Bowl and the NFL        John Kruggel Associate Director for Program  JMU Center for Economic Education 3/23/2021 kruggejb@jmu.edu </vt:lpstr>
      <vt:lpstr>EconEdLink Membership</vt:lpstr>
      <vt:lpstr>Professional Development Certificate</vt:lpstr>
      <vt:lpstr>Agenda</vt:lpstr>
      <vt:lpstr>Objectives</vt:lpstr>
      <vt:lpstr>National Standards</vt:lpstr>
      <vt:lpstr>Where Sports &amp; Economics Meet</vt:lpstr>
      <vt:lpstr>The NFL and Competition</vt:lpstr>
      <vt:lpstr>The NFL and Oligopolistic Behavior</vt:lpstr>
      <vt:lpstr>NFL Example of Collusion:</vt:lpstr>
      <vt:lpstr>Dominant Strategy</vt:lpstr>
      <vt:lpstr>Was Rozelle Right?</vt:lpstr>
      <vt:lpstr>How ‘Bout Them Cowboys?!?</vt:lpstr>
      <vt:lpstr>Al Davis </vt:lpstr>
      <vt:lpstr>Hosting a Super Bowl</vt:lpstr>
      <vt:lpstr>Should Cities Build New Stadiums?</vt:lpstr>
      <vt:lpstr>Public Finance of Sports: Who Pays?</vt:lpstr>
      <vt:lpstr>Stadium Subsidies </vt:lpstr>
      <vt:lpstr>FedEx Field</vt:lpstr>
      <vt:lpstr>Incentives for Luxury Suites</vt:lpstr>
      <vt:lpstr>Colts Moving to Indy </vt:lpstr>
      <vt:lpstr>To Build or Not to Build:</vt:lpstr>
      <vt:lpstr>Reality on Stadium Subsidies?</vt:lpstr>
      <vt:lpstr>Institutions, According to  Douglass C. North</vt:lpstr>
      <vt:lpstr>IRS Code 501(c)(6) </vt:lpstr>
      <vt:lpstr>NFL-AFL Merger</vt:lpstr>
      <vt:lpstr>Logrolling</vt:lpstr>
      <vt:lpstr>What Year Was This Law Changed?</vt:lpstr>
      <vt:lpstr>Rise of Free Agency</vt:lpstr>
      <vt:lpstr>Free Agency cont’d</vt:lpstr>
      <vt:lpstr>Assessment Questions</vt:lpstr>
      <vt:lpstr>NFL Draft Case</vt:lpstr>
      <vt:lpstr>Why is There Still a Draft?</vt:lpstr>
      <vt:lpstr>Does the NFLPA Illustrate the Principal-Agent Problem?</vt:lpstr>
      <vt:lpstr>Asymmetric Information &amp; The Draft</vt:lpstr>
      <vt:lpstr>The League First Mentality</vt:lpstr>
      <vt:lpstr>PAYDAY for the NFL</vt:lpstr>
      <vt:lpstr>Thanks! Questions?</vt:lpstr>
      <vt:lpstr>CEE Affiliates</vt:lpstr>
      <vt:lpstr>Thank You to Our Sponsors!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The Super Bowl and the NFL       John Kruggel Associate Director for Program  JMU Center for Economic Education 3/23/2021 kruggejb@jmu.edu </dc:title>
  <cp:lastModifiedBy>Jarvon Carson</cp:lastModifiedBy>
  <cp:revision>2</cp:revision>
  <dcterms:modified xsi:type="dcterms:W3CDTF">2021-03-22T17:10:37Z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