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21136-E396-4820-8D14-3CDAE188DFD6}" v="16" dt="2021-03-08T21:35:59.3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" name="Google Shape;5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SLIDES_API211434523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SLIDES_API211434523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SLIDES_API211434523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SLIDES_API59135800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SLIDES_API59135800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SLIDES_API59135800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c28e86e1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c28e86e1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c28e86e13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SLIDES_API113794509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SLIDES_API113794509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SLIDES_API113794509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1430b0ced_2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1430b0ced_2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c1430b0ced_2_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1430b0ced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1430b0ced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c1430b0ced_2_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3caf05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3caf05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c3caf0533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1430b0ce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1430b0ce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c1430b0ce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c1430b0ce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c1430b0ce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c1430b0ce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64" name="Google Shape;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1430b0c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1430b0c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c1430b0ce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1430b0ce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1430b0ce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c1430b0ce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1430b0ced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1430b0ced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c1430b0ced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SLIDES_API23295750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SLIDES_API23295750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SLIDES_API23295750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1430b0ce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1430b0ce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gc1430b0ced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1430b0ced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1430b0ced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gc1430b0ced_2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SLIDES_API2263058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SLIDES_API2263058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SLIDES_API226305817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1430b0ced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1430b0ced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" name="Google Shape;7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1430b0ced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c1430b0ced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c1430b0ced_2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3caf0533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3caf0533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c3caf0533f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c32706ebc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c32706ebc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gc32706ebcb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SLIDES_API187847358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SLIDES_API187847358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SLIDES_API187847358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c32706ebc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c32706ebc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c32706ebc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SLIDES_API116220823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SLIDES_API116220823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SLIDES_API116220823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3bb8b1a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c3bb8b1a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c3bb8b1a0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1430b0ced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1430b0ced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c1430b0ced_2_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3bb8b1a0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3bb8b1a0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c3bb8b1a08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i="1"/>
          </a:p>
        </p:txBody>
      </p:sp>
      <p:sp>
        <p:nvSpPr>
          <p:cNvPr id="79" name="Google Shape;7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SLIDES_API118692972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SLIDES_API118692972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SLIDES_API1186929725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SLIDES_API87624518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SLIDES_API87624518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SLIDES_API87624518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0" y="6639697"/>
            <a:ext cx="2057400" cy="2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3028950" y="650609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086600" y="6719467"/>
            <a:ext cx="2057400" cy="1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52440"/>
      </p:ext>
    </p:extLst>
  </p:cSld>
  <p:clrMapOvr>
    <a:masterClrMapping/>
  </p:clrMapOvr>
  <p:transition spd="slow" advTm="5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ruggejb@jmu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today.com/story/sports/college/2021/01/25/ncaa-revenue-decrease-due-to-no-basketball-tournament/6699352002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pn.com/mens-college-basketball/story/_/id/29271617/oklahoma-state-given-1-year-ncaa-tournament-ba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spn.com/mens-college-basketball/story/_/id/28914267/rick-pitino-deserved-fired-louisvill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csarkansas.org/file_download/inline/d28a97b5-f9b0-46d2-8515-79a9479ced4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~/media/Education/Lessons/pdf/Barbie-in-the-Labor-Force.pdf?la=en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resources/economic-incentives-in-our-community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a/asymmetricinformation.asp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espn.com/chalk/story/_/id/12249586/espn-magazine-gambling-issue-top-dollar-ncaa-tourney-calcuttas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hyperlink" Target="mailto:rrivera@councilforeconed.or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226950" y="1144650"/>
            <a:ext cx="8742600" cy="54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 dirty="0"/>
              <a:t>March Madness</a:t>
            </a:r>
            <a:br>
              <a:rPr lang="en-US" sz="5400" b="1" dirty="0"/>
            </a:br>
            <a:r>
              <a:rPr lang="en-US" sz="3959" dirty="0">
                <a:solidFill>
                  <a:schemeClr val="accent3">
                    <a:lumMod val="75000"/>
                  </a:schemeClr>
                </a:solidFill>
              </a:rPr>
              <a:t>The Economics of College Basketball</a:t>
            </a:r>
            <a:br>
              <a:rPr lang="en-US" sz="3959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959" dirty="0">
              <a:solidFill>
                <a:schemeClr val="accent3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959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sz="3959" dirty="0"/>
            </a:br>
            <a:endParaRPr sz="3959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7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Kruggel</a:t>
            </a:r>
            <a:b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Director for Program </a:t>
            </a:r>
            <a:b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JMU Center for Economic Education</a:t>
            </a:r>
            <a:br>
              <a:rPr lang="en-US" sz="1979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dirty="0">
                <a:solidFill>
                  <a:schemeClr val="dk1"/>
                </a:solidFill>
              </a:rPr>
              <a:t>3</a:t>
            </a:r>
            <a:r>
              <a:rPr lang="en-US" sz="197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979" dirty="0">
                <a:solidFill>
                  <a:schemeClr val="dk1"/>
                </a:solidFill>
              </a:rPr>
              <a:t>9</a:t>
            </a:r>
            <a:r>
              <a:rPr lang="en-US" sz="197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/202</a:t>
            </a:r>
            <a:r>
              <a:rPr lang="en-US" sz="1979" dirty="0">
                <a:solidFill>
                  <a:schemeClr val="dk1"/>
                </a:solidFill>
              </a:rPr>
              <a:t>1</a:t>
            </a:r>
            <a:br>
              <a:rPr lang="en-US" sz="197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kruggejb@jmu.edu</a:t>
            </a:r>
            <a:br>
              <a:rPr lang="en-US" sz="197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979" dirty="0">
              <a:solidFill>
                <a:schemeClr val="dk1"/>
              </a:solidFill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8187" y="2465125"/>
            <a:ext cx="4360125" cy="249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03450" y="5968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00" dirty="0"/>
              <a:t>NCAA Revenue</a:t>
            </a:r>
            <a:endParaRPr sz="5500" dirty="0"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153750" y="2262584"/>
            <a:ext cx="8836500" cy="57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 dirty="0"/>
              <a:t>The NCAA reported a revenue of $1.1B for 2017 (</a:t>
            </a:r>
            <a:r>
              <a:rPr lang="en-US" sz="2600" dirty="0">
                <a:solidFill>
                  <a:srgbClr val="76923C"/>
                </a:solidFill>
              </a:rPr>
              <a:t>It’s a non-profit organization</a:t>
            </a:r>
            <a:r>
              <a:rPr lang="en-US" sz="2600" dirty="0"/>
              <a:t>).</a:t>
            </a:r>
            <a:endParaRPr sz="2600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 dirty="0"/>
              <a:t>The NCAA gets most of its revenue from the NCAA basketball tournament.</a:t>
            </a:r>
            <a:endParaRPr sz="2600" dirty="0"/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–"/>
            </a:pPr>
            <a:r>
              <a:rPr lang="en-US" sz="2400" i="1" dirty="0">
                <a:solidFill>
                  <a:srgbClr val="76923C"/>
                </a:solidFill>
              </a:rPr>
              <a:t>Television rights </a:t>
            </a:r>
            <a:r>
              <a:rPr lang="en-US" sz="2400" i="1" dirty="0"/>
              <a:t>earned the NCAA $821.4M and ticket sales brought in another ~$130M.</a:t>
            </a:r>
            <a:endParaRPr sz="2400" i="1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 dirty="0"/>
              <a:t>The NCAA gets </a:t>
            </a:r>
            <a:r>
              <a:rPr lang="en-US" sz="2600" b="1" dirty="0">
                <a:solidFill>
                  <a:srgbClr val="76923C"/>
                </a:solidFill>
              </a:rPr>
              <a:t>NO MONEY</a:t>
            </a:r>
            <a:r>
              <a:rPr lang="en-US" sz="2600" dirty="0">
                <a:solidFill>
                  <a:srgbClr val="76923C"/>
                </a:solidFill>
              </a:rPr>
              <a:t> </a:t>
            </a:r>
            <a:r>
              <a:rPr lang="en-US" sz="2600" dirty="0"/>
              <a:t>from the College Football Playoffs, that money goes directly to the conferences.</a:t>
            </a:r>
            <a:endParaRPr sz="2600" dirty="0"/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600" dirty="0"/>
              <a:t>Also, many conferences have created their </a:t>
            </a:r>
            <a:r>
              <a:rPr lang="en-US" sz="2600" dirty="0">
                <a:solidFill>
                  <a:srgbClr val="76923C"/>
                </a:solidFill>
              </a:rPr>
              <a:t>own TV networks </a:t>
            </a:r>
            <a:r>
              <a:rPr lang="en-US" sz="2600" dirty="0"/>
              <a:t>and arrangements with networks for the majority of their games.</a:t>
            </a:r>
            <a:endParaRPr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628650" y="273050"/>
            <a:ext cx="7886700" cy="96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/>
              <a:t>Basketball Fund</a:t>
            </a:r>
            <a:endParaRPr sz="5100"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628650" y="1242650"/>
            <a:ext cx="7886700" cy="531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In 1990, the NCAA created the “basketball fund” to help fairly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divide up its revenue </a:t>
            </a:r>
            <a:r>
              <a:rPr lang="en-US" dirty="0"/>
              <a:t>from the basketball tournament.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Conferences get a share of the revenue (roughly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40% </a:t>
            </a:r>
            <a:r>
              <a:rPr lang="en-US" dirty="0"/>
              <a:t>depending on the year).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That cut depends on how far teams from that conference go in the tournament.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000" i="1" dirty="0"/>
              <a:t>The cut grows the more frequently you get into the tournament over a 6 year period.</a:t>
            </a:r>
            <a:endParaRPr sz="2000" i="1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This has created a lopsided payout for the bigger conferences.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It also creates a </a:t>
            </a:r>
            <a:r>
              <a:rPr lang="en-US" dirty="0">
                <a:solidFill>
                  <a:schemeClr val="tx1"/>
                </a:solidFill>
              </a:rPr>
              <a:t>huge</a:t>
            </a: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incentive</a:t>
            </a:r>
            <a:r>
              <a:rPr lang="en-US" dirty="0"/>
              <a:t> for smaller conferences to get teams into the tournament.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628650" y="111526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dirty="0"/>
              <a:t>Impact of COVID</a:t>
            </a:r>
            <a:endParaRPr sz="5200" dirty="0"/>
          </a:p>
        </p:txBody>
      </p:sp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465527" y="2440966"/>
            <a:ext cx="7776600" cy="491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2750" algn="l" rtl="0">
              <a:spcBef>
                <a:spcPts val="100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According to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USA Today</a:t>
            </a:r>
            <a:r>
              <a:rPr lang="en-US" dirty="0"/>
              <a:t>, revenue for the NCAA fell </a:t>
            </a:r>
            <a:r>
              <a:rPr lang="en-US" dirty="0">
                <a:solidFill>
                  <a:srgbClr val="7A9900"/>
                </a:solidFill>
              </a:rPr>
              <a:t>50% in 2020 </a:t>
            </a:r>
            <a:r>
              <a:rPr lang="en-US" dirty="0"/>
              <a:t>due to cancelling the 2020 March Madness tournament.</a:t>
            </a:r>
            <a:endParaRPr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They lost </a:t>
            </a:r>
            <a:r>
              <a:rPr lang="en-US" dirty="0">
                <a:solidFill>
                  <a:srgbClr val="7A9900"/>
                </a:solidFill>
              </a:rPr>
              <a:t>$700M</a:t>
            </a:r>
            <a:r>
              <a:rPr lang="en-US" dirty="0"/>
              <a:t> in TV revenue.</a:t>
            </a:r>
            <a:endParaRPr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Add in ticket revenue, they lost close to </a:t>
            </a:r>
            <a:r>
              <a:rPr lang="en-US" dirty="0">
                <a:solidFill>
                  <a:srgbClr val="7A9900"/>
                </a:solidFill>
              </a:rPr>
              <a:t>$800M</a:t>
            </a:r>
            <a:r>
              <a:rPr lang="en-US" dirty="0"/>
              <a:t>.</a:t>
            </a:r>
            <a:endParaRPr dirty="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r>
              <a:rPr lang="en-US" dirty="0"/>
              <a:t>They covered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$270M </a:t>
            </a:r>
            <a:r>
              <a:rPr lang="en-US" dirty="0"/>
              <a:t>in insurance claims.</a:t>
            </a:r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•"/>
            </a:pPr>
            <a:endParaRPr dirty="0"/>
          </a:p>
          <a:p>
            <a:pPr marL="44450" lvl="0" indent="0" algn="l" rtl="0">
              <a:spcBef>
                <a:spcPts val="0"/>
              </a:spcBef>
              <a:spcAft>
                <a:spcPts val="0"/>
              </a:spcAft>
              <a:buSzPts val="2900"/>
              <a:buNone/>
            </a:pPr>
            <a:r>
              <a:rPr lang="en-US" sz="3200" i="1" dirty="0"/>
              <a:t>So, how do they plan to offset their losses?</a:t>
            </a:r>
            <a:endParaRPr sz="3200"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628650" y="845633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Indiana Tournament</a:t>
            </a:r>
            <a:endParaRPr sz="4800" dirty="0"/>
          </a:p>
        </p:txBody>
      </p:sp>
      <p:sp>
        <p:nvSpPr>
          <p:cNvPr id="168" name="Google Shape;168;p29"/>
          <p:cNvSpPr txBox="1">
            <a:spLocks noGrp="1"/>
          </p:cNvSpPr>
          <p:nvPr>
            <p:ph type="body" idx="1"/>
          </p:nvPr>
        </p:nvSpPr>
        <p:spPr>
          <a:xfrm>
            <a:off x="383326" y="1740571"/>
            <a:ext cx="7992300" cy="4888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3000" dirty="0"/>
              <a:t>This week’s Selection Sunday will look different.</a:t>
            </a:r>
            <a:endParaRPr sz="30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3000" dirty="0"/>
              <a:t>The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“regions” </a:t>
            </a:r>
            <a:r>
              <a:rPr lang="en-US" sz="3000" dirty="0"/>
              <a:t>will all be in the state of Indiana in an effort to create a type of a bubble for the tournament.</a:t>
            </a:r>
            <a:endParaRPr sz="3000" dirty="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2400" i="1" dirty="0"/>
              <a:t>Sites will include: Purdue (Mackey), IU (Assembly Hall), Butler (Hinkle), Bankers Life Fieldhouse, Lucas Oil Stadium and a few other sites (Ball State, ISU, IUPUI, etc.)</a:t>
            </a:r>
            <a:endParaRPr sz="2400" i="1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7A9900"/>
              </a:buClr>
              <a:buSzPts val="2500"/>
              <a:buChar char="•"/>
            </a:pPr>
            <a:r>
              <a:rPr lang="en-US" sz="3000" b="1" dirty="0">
                <a:solidFill>
                  <a:srgbClr val="7A9900"/>
                </a:solidFill>
              </a:rPr>
              <a:t>Why Indiana?</a:t>
            </a:r>
            <a:endParaRPr sz="3000" b="1" dirty="0">
              <a:solidFill>
                <a:srgbClr val="7A9900"/>
              </a:solidFill>
            </a:endParaRPr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2400" i="1" dirty="0"/>
              <a:t>History?</a:t>
            </a:r>
            <a:endParaRPr sz="2400" i="1" dirty="0"/>
          </a:p>
          <a:p>
            <a:pPr marL="914400" lvl="1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–"/>
            </a:pPr>
            <a:r>
              <a:rPr lang="en-US" sz="2400" i="1" dirty="0"/>
              <a:t>Home of the NCAA?</a:t>
            </a:r>
            <a:endParaRPr sz="2400"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628650" y="1107403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When Money Meets Academics</a:t>
            </a:r>
            <a:endParaRPr sz="4800" dirty="0"/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230617" y="2102776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Next up: </a:t>
            </a:r>
            <a:r>
              <a:rPr lang="en-US" sz="3200" dirty="0"/>
              <a:t>What role has money played in college basketball outside of the NCAA Tournaments?</a:t>
            </a:r>
            <a:endParaRPr sz="3200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200" y="3137475"/>
            <a:ext cx="3316501" cy="33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457200" y="-27112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Sonny Vaccaro</a:t>
            </a:r>
            <a:endParaRPr sz="5500" dirty="0"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71250" y="1103525"/>
            <a:ext cx="9001500" cy="528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Sonny Vaccaro started working at Nike Shoes in 1977. 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He started by designing a basketball shoe for the then running shoe company.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He quickly evolved his position and created the idea of paying college coaches in exchange for their athletes wearing Nikes.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Universities quickly took 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this money and the NCAA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created rules preventing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coaches and players from 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getting paid.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459807"/>
            <a:ext cx="4370099" cy="3055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457200" y="-323088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 dirty="0"/>
              <a:t>Air Jordan</a:t>
            </a:r>
            <a:endParaRPr sz="5500" dirty="0"/>
          </a:p>
        </p:txBody>
      </p:sp>
      <p:sp>
        <p:nvSpPr>
          <p:cNvPr id="191" name="Google Shape;191;p32"/>
          <p:cNvSpPr txBox="1">
            <a:spLocks noGrp="1"/>
          </p:cNvSpPr>
          <p:nvPr>
            <p:ph type="body" idx="1"/>
          </p:nvPr>
        </p:nvSpPr>
        <p:spPr>
          <a:xfrm>
            <a:off x="457200" y="1161050"/>
            <a:ext cx="8552400" cy="47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/>
              <a:t>In 1984, he insisted that Nike offer Michael Jordan a shoe contract.</a:t>
            </a:r>
            <a:endParaRPr sz="29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/>
              <a:t>MJ preferred Adidas and most people expected the then rookie to sign with them.</a:t>
            </a:r>
            <a:endParaRPr sz="29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/>
              <a:t>Nike offered $250,000 (its </a:t>
            </a:r>
            <a:r>
              <a:rPr lang="en-US" sz="2900" b="1">
                <a:solidFill>
                  <a:srgbClr val="7A9900"/>
                </a:solidFill>
              </a:rPr>
              <a:t>ENTIRE </a:t>
            </a:r>
            <a:r>
              <a:rPr lang="en-US" sz="2900"/>
              <a:t>endorsement budget for the YEAR).</a:t>
            </a:r>
            <a:endParaRPr sz="29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/>
              <a:t>The offer was </a:t>
            </a:r>
            <a:r>
              <a:rPr lang="en-US" sz="2900" b="1">
                <a:solidFill>
                  <a:srgbClr val="7A9900"/>
                </a:solidFill>
              </a:rPr>
              <a:t>HALF</a:t>
            </a:r>
            <a:r>
              <a:rPr lang="en-US" sz="2900"/>
              <a:t> of what Adidas offered, but it had 2 key provisions.</a:t>
            </a:r>
            <a:endParaRPr sz="2900"/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7400" y="4273250"/>
            <a:ext cx="3705727" cy="239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here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349623" y="468793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Air Jordan 1’s</a:t>
            </a:r>
            <a:endParaRPr sz="5000" dirty="0"/>
          </a:p>
        </p:txBody>
      </p:sp>
      <p:pic>
        <p:nvPicPr>
          <p:cNvPr id="199" name="Google Shape;19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470" y="3429000"/>
            <a:ext cx="4967059" cy="311989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457200" y="1631677"/>
            <a:ext cx="8229600" cy="4937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3000" dirty="0"/>
              <a:t>A percentage of future sales.</a:t>
            </a:r>
            <a:endParaRPr sz="30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-US" sz="3000" dirty="0"/>
              <a:t>A chance to opt out of the deal after 3 years </a:t>
            </a:r>
            <a:r>
              <a:rPr lang="en-US" sz="3000" b="1" dirty="0">
                <a:solidFill>
                  <a:srgbClr val="7A9900"/>
                </a:solidFill>
              </a:rPr>
              <a:t>IF </a:t>
            </a:r>
            <a:r>
              <a:rPr lang="en-US" sz="3000" dirty="0"/>
              <a:t>sales did not reach $3M </a:t>
            </a:r>
            <a:endParaRPr sz="3000" dirty="0"/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Sales quickly reached $130M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  <a:p>
            <a:pPr marL="9144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Vaccaro would help Ed O’Bannon’s case later</a:t>
            </a:r>
            <a:endParaRPr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457200" y="5829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Evolution of Pay</a:t>
            </a:r>
            <a:endParaRPr sz="5000" dirty="0"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1"/>
          </p:nvPr>
        </p:nvSpPr>
        <p:spPr>
          <a:xfrm>
            <a:off x="206400" y="1725900"/>
            <a:ext cx="8731200" cy="513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 dirty="0"/>
              <a:t>Shoe companies quickly saw the success of Nike’s partnership with Jordan and wanted to replicate it.</a:t>
            </a:r>
            <a:endParaRPr sz="29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 dirty="0"/>
              <a:t>In the 2000s they began to partner with AAU teams to sponsor their young talent hoping to build </a:t>
            </a:r>
            <a:r>
              <a:rPr lang="en-US" sz="2900" dirty="0">
                <a:solidFill>
                  <a:srgbClr val="7A9900"/>
                </a:solidFill>
              </a:rPr>
              <a:t>brand loyalty</a:t>
            </a:r>
            <a:r>
              <a:rPr lang="en-US" sz="2900" dirty="0"/>
              <a:t>.</a:t>
            </a:r>
            <a:endParaRPr sz="29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 dirty="0"/>
              <a:t>Companies would sponsor AAU talent and in exchange that player would agree to attend a university who has a partnership with that shoe brand.</a:t>
            </a:r>
            <a:endParaRPr sz="29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900" dirty="0"/>
              <a:t>In 2017, </a:t>
            </a:r>
            <a:r>
              <a:rPr lang="en-US" sz="2900" dirty="0">
                <a:solidFill>
                  <a:schemeClr val="accent3">
                    <a:lumMod val="75000"/>
                  </a:schemeClr>
                </a:solidFill>
              </a:rPr>
              <a:t>the FBI </a:t>
            </a:r>
            <a:r>
              <a:rPr lang="en-US" sz="2900" dirty="0"/>
              <a:t>began to investigate this practice for fraud, bribery, and corruption.</a:t>
            </a:r>
            <a:endParaRPr sz="29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457200" y="369525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Results?</a:t>
            </a:r>
            <a:endParaRPr sz="4400" dirty="0"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138000" y="1422300"/>
            <a:ext cx="9006000" cy="543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Many thought this investigation would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destroy</a:t>
            </a:r>
            <a:r>
              <a:rPr lang="en-US" dirty="0"/>
              <a:t> NCAA basketball and that many successful programs would be brought down because of this.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As of January 2021, not many punishments were handed down. 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Oklahoma State was the only program penalized </a:t>
            </a:r>
            <a:r>
              <a:rPr lang="en-US" dirty="0"/>
              <a:t>(so far).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Several individuals were punished, but most took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plea deals. 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Other programs fired coaches (most notably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Rick Pitino</a:t>
            </a:r>
            <a:r>
              <a:rPr lang="en-US" dirty="0"/>
              <a:t> from Louisville). Pitino is currently coaching at Iona...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Auburn imposed a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postseason ban </a:t>
            </a:r>
            <a:r>
              <a:rPr lang="en-US" dirty="0"/>
              <a:t>on itself hoping to avoid further issues.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>
            <a:spLocks noGrp="1"/>
          </p:cNvSpPr>
          <p:nvPr>
            <p:ph type="title"/>
          </p:nvPr>
        </p:nvSpPr>
        <p:spPr>
          <a:xfrm>
            <a:off x="457200" y="-18592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/>
              <a:t>Decision-Making</a:t>
            </a:r>
            <a:endParaRPr sz="4800" dirty="0"/>
          </a:p>
        </p:txBody>
      </p:sp>
      <p:sp>
        <p:nvSpPr>
          <p:cNvPr id="228" name="Google Shape;228;p37"/>
          <p:cNvSpPr txBox="1">
            <a:spLocks noGrp="1"/>
          </p:cNvSpPr>
          <p:nvPr>
            <p:ph type="body" idx="1"/>
          </p:nvPr>
        </p:nvSpPr>
        <p:spPr>
          <a:xfrm>
            <a:off x="457200" y="1257300"/>
            <a:ext cx="8419800" cy="52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Should a talented AAU player go to the NCAA after high school?</a:t>
            </a:r>
            <a:endParaRPr sz="3000" dirty="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What options do they have?</a:t>
            </a:r>
            <a:endParaRPr sz="3000" dirty="0"/>
          </a:p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Let’s look at </a:t>
            </a:r>
            <a:r>
              <a:rPr lang="en-US" sz="3000" b="1" dirty="0">
                <a:solidFill>
                  <a:srgbClr val="7A9900"/>
                </a:solidFill>
              </a:rPr>
              <a:t>Jalen Green</a:t>
            </a:r>
            <a:r>
              <a:rPr lang="en-US" sz="3000" dirty="0"/>
              <a:t>…</a:t>
            </a:r>
            <a:endParaRPr sz="3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 dirty="0"/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299" y="3267899"/>
            <a:ext cx="4791605" cy="319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349624" y="539139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 dirty="0"/>
              <a:t>Jalen Green</a:t>
            </a:r>
            <a:endParaRPr sz="5300" dirty="0"/>
          </a:p>
        </p:txBody>
      </p:sp>
      <p:sp>
        <p:nvSpPr>
          <p:cNvPr id="236" name="Google Shape;236;p38"/>
          <p:cNvSpPr txBox="1">
            <a:spLocks noGrp="1"/>
          </p:cNvSpPr>
          <p:nvPr>
            <p:ph type="body" idx="1"/>
          </p:nvPr>
        </p:nvSpPr>
        <p:spPr>
          <a:xfrm>
            <a:off x="349624" y="1971251"/>
            <a:ext cx="8472000" cy="5201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3000" dirty="0"/>
              <a:t>Jalen was the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#1 recruit </a:t>
            </a:r>
            <a:r>
              <a:rPr lang="en-US" sz="3000" dirty="0"/>
              <a:t>in the 2020 class.</a:t>
            </a:r>
            <a:endParaRPr sz="30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3000" dirty="0"/>
              <a:t>He is a 5 star recruit,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McDonald’s All-American</a:t>
            </a:r>
            <a:r>
              <a:rPr lang="en-US" sz="3000" dirty="0"/>
              <a:t>.</a:t>
            </a:r>
            <a:endParaRPr sz="30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3000" dirty="0"/>
              <a:t>He played for the USA Basketball Men’s Junior National Team.</a:t>
            </a:r>
            <a:endParaRPr sz="30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3000" dirty="0"/>
              <a:t>He earned gold medals at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BOTH</a:t>
            </a:r>
            <a:r>
              <a:rPr lang="en-US" sz="3000" dirty="0"/>
              <a:t> the FIBA Under-19 and the 2017 FIBA Americas Under-16 Championship. </a:t>
            </a:r>
            <a:endParaRPr sz="3000" dirty="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3000" dirty="0"/>
              <a:t>He was named the MVP of the 2018 FIBA Under-17 Basketball World Cup in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Argentina</a:t>
            </a:r>
            <a:r>
              <a:rPr lang="en-US" sz="3000" dirty="0"/>
              <a:t>.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457200" y="77745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PACED Model</a:t>
            </a:r>
            <a:endParaRPr sz="4800" dirty="0"/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592200" y="2307732"/>
            <a:ext cx="7959600" cy="4914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/>
              <a:t>The </a:t>
            </a:r>
            <a:r>
              <a:rPr lang="en-US" sz="3000" b="1" dirty="0">
                <a:solidFill>
                  <a:srgbClr val="7A9900"/>
                </a:solidFill>
              </a:rPr>
              <a:t>PACED Model</a:t>
            </a:r>
            <a:r>
              <a:rPr lang="en-US" sz="3000" dirty="0"/>
              <a:t> is a great tool for decision-making.</a:t>
            </a:r>
            <a:endParaRPr sz="3000" dirty="0"/>
          </a:p>
          <a:p>
            <a:pPr marL="457200" lvl="0" indent="-387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AutoNum type="arabicParenR"/>
            </a:pPr>
            <a:r>
              <a:rPr lang="en-US" sz="3000" dirty="0"/>
              <a:t>Identify a </a:t>
            </a:r>
            <a:r>
              <a:rPr lang="en-US" sz="3000" b="1" dirty="0">
                <a:solidFill>
                  <a:srgbClr val="FF0000"/>
                </a:solidFill>
              </a:rPr>
              <a:t>P</a:t>
            </a:r>
            <a:r>
              <a:rPr lang="en-US" sz="3000" dirty="0"/>
              <a:t>roblem</a:t>
            </a:r>
            <a:endParaRPr sz="3000" dirty="0"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arenR"/>
            </a:pPr>
            <a:r>
              <a:rPr lang="en-US" sz="3000" dirty="0"/>
              <a:t>Brainstorm </a:t>
            </a:r>
            <a:r>
              <a:rPr lang="en-US" sz="3000" b="1" dirty="0">
                <a:solidFill>
                  <a:srgbClr val="FF0000"/>
                </a:solidFill>
              </a:rPr>
              <a:t>A</a:t>
            </a:r>
            <a:r>
              <a:rPr lang="en-US" sz="3000" dirty="0"/>
              <a:t>lternatives to the problem</a:t>
            </a:r>
            <a:endParaRPr sz="3000" dirty="0"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arenR"/>
            </a:pPr>
            <a:r>
              <a:rPr lang="en-US" sz="3000" dirty="0"/>
              <a:t>Use </a:t>
            </a:r>
            <a:r>
              <a:rPr lang="en-US" sz="3000" b="1" dirty="0">
                <a:solidFill>
                  <a:srgbClr val="FF0000"/>
                </a:solidFill>
              </a:rPr>
              <a:t>C</a:t>
            </a:r>
            <a:r>
              <a:rPr lang="en-US" sz="3000" dirty="0"/>
              <a:t>riteria to judge the alternatives</a:t>
            </a:r>
            <a:endParaRPr sz="3000" dirty="0"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arenR"/>
            </a:pP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</a:rPr>
              <a:t>E</a:t>
            </a:r>
            <a:r>
              <a:rPr lang="en-US" sz="3000" dirty="0"/>
              <a:t>valuate the solution</a:t>
            </a:r>
            <a:endParaRPr sz="3000" dirty="0"/>
          </a:p>
          <a:p>
            <a:pPr marL="457200" lvl="0" indent="-387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arenR"/>
            </a:pP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b="1" dirty="0">
                <a:solidFill>
                  <a:srgbClr val="FF0000"/>
                </a:solidFill>
              </a:rPr>
              <a:t>D</a:t>
            </a:r>
            <a:r>
              <a:rPr lang="en-US" sz="3000" dirty="0"/>
              <a:t>ecide</a:t>
            </a: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451575" y="-24796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/>
              <a:t>Jalen’s Model</a:t>
            </a:r>
            <a:endParaRPr sz="4800" dirty="0"/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>
            <a:off x="176775" y="1173950"/>
            <a:ext cx="8779200" cy="51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000" b="1" dirty="0">
                <a:solidFill>
                  <a:srgbClr val="FF0000"/>
                </a:solidFill>
              </a:rPr>
              <a:t>P</a:t>
            </a:r>
            <a:r>
              <a:rPr lang="en-US" sz="3000" b="1" dirty="0"/>
              <a:t>roblem:</a:t>
            </a:r>
            <a:r>
              <a:rPr lang="en-US" dirty="0"/>
              <a:t> Should Jalen Green play in the NCAA?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/>
              <a:t>lternatives: </a:t>
            </a:r>
            <a:r>
              <a:rPr lang="en-US" dirty="0"/>
              <a:t>Does he have any?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NCAA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Europe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NBA “G League” </a:t>
            </a:r>
            <a:r>
              <a:rPr lang="en-US" sz="2600" dirty="0"/>
              <a:t>(now paying athletes $7,000-$25,000/month, one team now pays up to $500,000)</a:t>
            </a:r>
            <a:endParaRPr sz="2600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/>
              <a:t>riteria:</a:t>
            </a:r>
            <a:r>
              <a:rPr lang="en-US" dirty="0"/>
              <a:t> What should Jalen consider with each alternative?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/>
              <a:t>valuate:</a:t>
            </a: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/>
              <a:t>ecide: </a:t>
            </a:r>
            <a:r>
              <a:rPr lang="en-US" dirty="0"/>
              <a:t>What did he do?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100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00"/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>
            <a:spLocks noGrp="1"/>
          </p:cNvSpPr>
          <p:nvPr>
            <p:ph type="title"/>
          </p:nvPr>
        </p:nvSpPr>
        <p:spPr>
          <a:xfrm>
            <a:off x="312888" y="1118875"/>
            <a:ext cx="88311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Alternative to Graphic Organizer/Matrix</a:t>
            </a:r>
            <a:endParaRPr sz="4800" dirty="0"/>
          </a:p>
        </p:txBody>
      </p:sp>
      <p:sp>
        <p:nvSpPr>
          <p:cNvPr id="263" name="Google Shape;263;p42"/>
          <p:cNvSpPr txBox="1">
            <a:spLocks noGrp="1"/>
          </p:cNvSpPr>
          <p:nvPr>
            <p:ph type="body" idx="1"/>
          </p:nvPr>
        </p:nvSpPr>
        <p:spPr>
          <a:xfrm>
            <a:off x="312900" y="2591900"/>
            <a:ext cx="4743900" cy="3736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A </a:t>
            </a:r>
            <a:r>
              <a:rPr lang="en-US" b="1" dirty="0">
                <a:solidFill>
                  <a:srgbClr val="7A9900"/>
                </a:solidFill>
              </a:rPr>
              <a:t>decision-making apron</a:t>
            </a:r>
            <a:r>
              <a:rPr lang="en-US" dirty="0"/>
              <a:t> is a more hands on version of the typical PACED matrix.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i="1" dirty="0"/>
              <a:t>The Arkansas Council on Economic Education has a great </a:t>
            </a:r>
            <a:r>
              <a:rPr lang="en-US" i="1" u="sng" dirty="0">
                <a:solidFill>
                  <a:schemeClr val="hlink"/>
                </a:solidFill>
                <a:hlinkClick r:id="rId3"/>
              </a:rPr>
              <a:t>lesson</a:t>
            </a:r>
            <a:r>
              <a:rPr lang="en-US" i="1" dirty="0"/>
              <a:t> that includes an image you can use to make one.</a:t>
            </a:r>
            <a:endParaRPr i="1" dirty="0"/>
          </a:p>
        </p:txBody>
      </p:sp>
      <p:pic>
        <p:nvPicPr>
          <p:cNvPr id="264" name="Google Shape;26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9323" y="2744300"/>
            <a:ext cx="3736826" cy="37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74" name="Google Shape;74;p16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https://www.councilforeconed.org/resources/local-affiliates/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6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3"/>
          <p:cNvSpPr txBox="1">
            <a:spLocks noGrp="1"/>
          </p:cNvSpPr>
          <p:nvPr>
            <p:ph type="title"/>
          </p:nvPr>
        </p:nvSpPr>
        <p:spPr>
          <a:xfrm>
            <a:off x="268500" y="566927"/>
            <a:ext cx="8768100" cy="77067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/>
              <a:t>Which Team Gets Jalen?</a:t>
            </a:r>
            <a:endParaRPr sz="4500" dirty="0"/>
          </a:p>
        </p:txBody>
      </p:sp>
      <p:sp>
        <p:nvSpPr>
          <p:cNvPr id="271" name="Google Shape;271;p43"/>
          <p:cNvSpPr txBox="1">
            <a:spLocks noGrp="1"/>
          </p:cNvSpPr>
          <p:nvPr>
            <p:ph type="body" idx="1"/>
          </p:nvPr>
        </p:nvSpPr>
        <p:spPr>
          <a:xfrm>
            <a:off x="268500" y="1596373"/>
            <a:ext cx="8607000" cy="469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In order to maintain a sense of parity, the NBA created a separate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non-team affiliated </a:t>
            </a:r>
            <a:r>
              <a:rPr lang="en-US" dirty="0"/>
              <a:t>team for the new talent coming straight in from high school.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dirty="0"/>
              <a:t>Several top recruits coming out of high school decommitted from their NCAA programs to join the G League.</a:t>
            </a:r>
            <a:endParaRPr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b="1" dirty="0">
                <a:solidFill>
                  <a:srgbClr val="7A9900"/>
                </a:solidFill>
              </a:rPr>
              <a:t>ALL</a:t>
            </a:r>
            <a:r>
              <a:rPr lang="en-US" dirty="0"/>
              <a:t> of them will play for the same non-team affiliated G League team </a:t>
            </a:r>
            <a:r>
              <a:rPr lang="en-US" dirty="0" err="1">
                <a:solidFill>
                  <a:srgbClr val="7A9900"/>
                </a:solidFill>
              </a:rPr>
              <a:t>Team</a:t>
            </a:r>
            <a:r>
              <a:rPr lang="en-US" dirty="0">
                <a:solidFill>
                  <a:srgbClr val="7A9900"/>
                </a:solidFill>
              </a:rPr>
              <a:t> Ignite</a:t>
            </a:r>
            <a:r>
              <a:rPr lang="en-US" dirty="0"/>
              <a:t>. All of them were 5 star recruits.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2400" i="1" dirty="0" err="1"/>
              <a:t>Daishen</a:t>
            </a:r>
            <a:r>
              <a:rPr lang="en-US" sz="2400" i="1" dirty="0"/>
              <a:t> Nix, Isaiah Todd, Jonathan </a:t>
            </a:r>
            <a:r>
              <a:rPr lang="en-US" sz="2400" i="1" dirty="0" err="1"/>
              <a:t>Kuminga</a:t>
            </a:r>
            <a:r>
              <a:rPr lang="en-US" sz="2400" i="1" dirty="0"/>
              <a:t>, (Kai Sotto was supposed to play) </a:t>
            </a:r>
            <a:endParaRPr sz="2400" i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300" y="914400"/>
            <a:ext cx="7367380" cy="5525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5"/>
          <p:cNvSpPr txBox="1">
            <a:spLocks noGrp="1"/>
          </p:cNvSpPr>
          <p:nvPr>
            <p:ph type="title"/>
          </p:nvPr>
        </p:nvSpPr>
        <p:spPr>
          <a:xfrm>
            <a:off x="508221" y="972626"/>
            <a:ext cx="7886700" cy="99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Overtime Elite </a:t>
            </a:r>
            <a:endParaRPr sz="4800" dirty="0"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1"/>
          </p:nvPr>
        </p:nvSpPr>
        <p:spPr>
          <a:xfrm>
            <a:off x="195771" y="1683227"/>
            <a:ext cx="8511600" cy="484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The next evolution of IMG Academy is Overtime Elite…</a:t>
            </a:r>
          </a:p>
          <a:p>
            <a:pPr marL="114300" lvl="0" indent="0" algn="l" rtl="0"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Like IMG, Overtime will offer an academic curriculum.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Unlike</a:t>
            </a:r>
            <a:r>
              <a:rPr lang="en-US" dirty="0"/>
              <a:t> IMG, they will focus on basketball.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Like IMG, Overtime will compete against prep schools.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Unlike</a:t>
            </a:r>
            <a:r>
              <a:rPr lang="en-US" dirty="0"/>
              <a:t> IMG, Overtime will pay their athletes a minimum of $100,000 (toward college tuition IF they don’t make it to the NBA).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Additional bonuses and compensation will include equity in the company, NIL opportunities and more.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This very new concept will be open for players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16-18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yrs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old. 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7"/>
          <p:cNvSpPr txBox="1">
            <a:spLocks noGrp="1"/>
          </p:cNvSpPr>
          <p:nvPr>
            <p:ph type="title"/>
          </p:nvPr>
        </p:nvSpPr>
        <p:spPr>
          <a:xfrm>
            <a:off x="628650" y="175375"/>
            <a:ext cx="7886700" cy="990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WNBA</a:t>
            </a:r>
            <a:endParaRPr sz="4800"/>
          </a:p>
        </p:txBody>
      </p:sp>
      <p:sp>
        <p:nvSpPr>
          <p:cNvPr id="300" name="Google Shape;300;p47"/>
          <p:cNvSpPr txBox="1">
            <a:spLocks noGrp="1"/>
          </p:cNvSpPr>
          <p:nvPr>
            <p:ph type="body" idx="1"/>
          </p:nvPr>
        </p:nvSpPr>
        <p:spPr>
          <a:xfrm>
            <a:off x="487925" y="1165675"/>
            <a:ext cx="8027400" cy="501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spcBef>
                <a:spcPts val="100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The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average</a:t>
            </a:r>
            <a:r>
              <a:rPr lang="en-US" sz="3000" dirty="0"/>
              <a:t> WNBA salary for 2020 was $100,658.61.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In 2019, the average was $74,349.14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Minimum</a:t>
            </a:r>
            <a:r>
              <a:rPr lang="en-US" sz="3000" dirty="0"/>
              <a:t> NBA salary for 2020 was $815,615!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Highest WNBA contract is set at $215,000 (could earn up to $500,000 with revenue sharing deal).</a:t>
            </a:r>
            <a:endParaRPr sz="3000" dirty="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 i="1" dirty="0"/>
              <a:t>What impact do you think this wage discrepancy has on participation rates for the WNBA?</a:t>
            </a:r>
            <a:endParaRPr sz="3000" b="1" i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u="sng" dirty="0">
                <a:solidFill>
                  <a:schemeClr val="hlink"/>
                </a:solidFill>
                <a:hlinkClick r:id="rId3"/>
              </a:rPr>
              <a:t>https://www.stlouisfed.org/~/media/Education/Lessons/pdf/Barbie-in-the-Labor-Force.pdf?la=en</a:t>
            </a:r>
            <a:endParaRPr sz="3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 txBox="1">
            <a:spLocks noGrp="1"/>
          </p:cNvSpPr>
          <p:nvPr>
            <p:ph type="title"/>
          </p:nvPr>
        </p:nvSpPr>
        <p:spPr>
          <a:xfrm>
            <a:off x="628650" y="940659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dirty="0"/>
              <a:t>Key Economic Concepts</a:t>
            </a:r>
            <a:endParaRPr sz="4300" dirty="0"/>
          </a:p>
        </p:txBody>
      </p:sp>
      <p:sp>
        <p:nvSpPr>
          <p:cNvPr id="314" name="Google Shape;314;p49"/>
          <p:cNvSpPr txBox="1">
            <a:spLocks noGrp="1"/>
          </p:cNvSpPr>
          <p:nvPr>
            <p:ph type="body" idx="1"/>
          </p:nvPr>
        </p:nvSpPr>
        <p:spPr>
          <a:xfrm>
            <a:off x="516300" y="2194192"/>
            <a:ext cx="8111400" cy="479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Economics is </a:t>
            </a:r>
            <a:r>
              <a:rPr lang="en-US" b="1" dirty="0">
                <a:solidFill>
                  <a:srgbClr val="7A9900"/>
                </a:solidFill>
              </a:rPr>
              <a:t>NOT</a:t>
            </a:r>
            <a:r>
              <a:rPr lang="en-US" dirty="0">
                <a:solidFill>
                  <a:srgbClr val="7A9900"/>
                </a:solidFill>
              </a:rPr>
              <a:t> </a:t>
            </a:r>
            <a:r>
              <a:rPr lang="en-US" dirty="0"/>
              <a:t>just about money. </a:t>
            </a:r>
            <a:endParaRPr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Economics is about decision-making and choices:</a:t>
            </a:r>
            <a:endParaRPr dirty="0"/>
          </a:p>
          <a:p>
            <a:pPr marL="88900" lvl="0" indent="0" algn="ctr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i="1" dirty="0"/>
              <a:t>Why do we have to make choices? </a:t>
            </a:r>
            <a:endParaRPr i="1" dirty="0"/>
          </a:p>
          <a:p>
            <a:pPr marL="88900" lvl="0" indent="0" algn="ctr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i="1" dirty="0"/>
              <a:t>What influences those choices?</a:t>
            </a:r>
            <a:endParaRPr i="1" dirty="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dirty="0"/>
              <a:t>What role does money play in decision-making (whether it’s Jalen Green, Sue Bird, or your students)?</a:t>
            </a:r>
            <a:endParaRPr dirty="0"/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dirty="0"/>
              <a:t>Here’s a GREAT video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introduction</a:t>
            </a:r>
            <a:r>
              <a:rPr lang="en-US" dirty="0"/>
              <a:t> to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incentives on EconEdLink</a:t>
            </a:r>
            <a:r>
              <a:rPr lang="en-US" dirty="0"/>
              <a:t> you can share with your classes.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0"/>
          <p:cNvSpPr txBox="1">
            <a:spLocks noGrp="1"/>
          </p:cNvSpPr>
          <p:nvPr>
            <p:ph type="title"/>
          </p:nvPr>
        </p:nvSpPr>
        <p:spPr>
          <a:xfrm>
            <a:off x="-468630" y="1088300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Bracketology</a:t>
            </a:r>
            <a:endParaRPr sz="5400" dirty="0"/>
          </a:p>
        </p:txBody>
      </p:sp>
      <p:sp>
        <p:nvSpPr>
          <p:cNvPr id="321" name="Google Shape;321;p50"/>
          <p:cNvSpPr txBox="1">
            <a:spLocks noGrp="1"/>
          </p:cNvSpPr>
          <p:nvPr>
            <p:ph type="body" idx="1"/>
          </p:nvPr>
        </p:nvSpPr>
        <p:spPr>
          <a:xfrm>
            <a:off x="48725" y="2366270"/>
            <a:ext cx="6236100" cy="5088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In 2018, an estimated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24 million people</a:t>
            </a:r>
            <a:r>
              <a:rPr lang="en-US" sz="2400" dirty="0"/>
              <a:t> participated in NCAA office pools.</a:t>
            </a:r>
            <a:endParaRPr sz="24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Those pools involved an estimated </a:t>
            </a:r>
            <a:r>
              <a:rPr lang="en-US" sz="2400" b="1" dirty="0"/>
              <a:t>$3 BILLION!</a:t>
            </a:r>
            <a:endParaRPr sz="2400" b="1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If you included additional betting, that number is estimated to be somewhere between $10-$20 Billion!</a:t>
            </a:r>
            <a:endParaRPr sz="2400" dirty="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Warren Buffet famously offers $1M a year </a:t>
            </a:r>
            <a:r>
              <a:rPr lang="en-US" sz="2400" b="1" dirty="0">
                <a:solidFill>
                  <a:srgbClr val="7A9900"/>
                </a:solidFill>
              </a:rPr>
              <a:t>FOR LIFE </a:t>
            </a:r>
            <a:r>
              <a:rPr lang="en-US" sz="2400" dirty="0"/>
              <a:t>for anyone who works for him IF they can predict a perfect Sweet 16 (not even a full bracket!).</a:t>
            </a:r>
            <a:endParaRPr sz="2400" dirty="0"/>
          </a:p>
          <a:p>
            <a:pPr marL="69850" lvl="0" indent="0" algn="l" rtl="0"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n-US" sz="2400" i="1" dirty="0"/>
              <a:t>Why does he feel so confident doing this?</a:t>
            </a:r>
            <a:endParaRPr sz="2400" i="1" dirty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 l="36464" r="7992"/>
          <a:stretch/>
        </p:blipFill>
        <p:spPr>
          <a:xfrm>
            <a:off x="6284825" y="1088300"/>
            <a:ext cx="2859175" cy="257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1"/>
          <p:cNvSpPr txBox="1">
            <a:spLocks noGrp="1"/>
          </p:cNvSpPr>
          <p:nvPr>
            <p:ph type="title"/>
          </p:nvPr>
        </p:nvSpPr>
        <p:spPr>
          <a:xfrm>
            <a:off x="628650" y="662775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Asymmetric Information</a:t>
            </a:r>
            <a:endParaRPr sz="5000" dirty="0"/>
          </a:p>
        </p:txBody>
      </p:sp>
      <p:sp>
        <p:nvSpPr>
          <p:cNvPr id="329" name="Google Shape;329;p51"/>
          <p:cNvSpPr txBox="1">
            <a:spLocks noGrp="1"/>
          </p:cNvSpPr>
          <p:nvPr>
            <p:ph type="body" idx="1"/>
          </p:nvPr>
        </p:nvSpPr>
        <p:spPr>
          <a:xfrm>
            <a:off x="138075" y="1501650"/>
            <a:ext cx="8860200" cy="4483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Also called “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information failure</a:t>
            </a:r>
            <a:r>
              <a:rPr lang="en-US" dirty="0"/>
              <a:t>.”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People like Warren Buffet and the numerous gambling houses count on gamblers suffering from asymmetric information.</a:t>
            </a:r>
            <a:endParaRPr dirty="0"/>
          </a:p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i="1" dirty="0">
                <a:solidFill>
                  <a:srgbClr val="7A9900"/>
                </a:solidFill>
              </a:rPr>
              <a:t>Meaning:</a:t>
            </a:r>
            <a:r>
              <a:rPr lang="en-US" i="1" dirty="0"/>
              <a:t> They know more than you do.</a:t>
            </a:r>
            <a:endParaRPr i="1" dirty="0"/>
          </a:p>
          <a:p>
            <a:pPr marL="914400" lvl="1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–"/>
            </a:pP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-US" i="1" u="sng" dirty="0">
                <a:solidFill>
                  <a:schemeClr val="hlink"/>
                </a:solidFill>
                <a:hlinkClick r:id="rId3"/>
              </a:rPr>
              <a:t>Video definition from Investopedia</a:t>
            </a:r>
            <a:endParaRPr i="1" dirty="0"/>
          </a:p>
          <a:p>
            <a:pPr marL="114300" lvl="0" indent="0" algn="ctr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i="1" dirty="0">
                <a:solidFill>
                  <a:srgbClr val="7A9900"/>
                </a:solidFill>
              </a:rPr>
              <a:t>Example:</a:t>
            </a:r>
            <a:r>
              <a:rPr lang="en-US" i="1" dirty="0"/>
              <a:t> Used cars (before the internet)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This lack of information held by gamblers helps build casinos.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For a fascinating look at March Madness gambling check out this ESPN article on March Madness </a:t>
            </a:r>
            <a:r>
              <a:rPr lang="en-US" dirty="0" err="1"/>
              <a:t>Calcuttas</a:t>
            </a:r>
            <a:r>
              <a:rPr lang="en-US" dirty="0"/>
              <a:t>: </a:t>
            </a:r>
            <a:r>
              <a:rPr lang="en-US" sz="2000" u="sng" dirty="0">
                <a:solidFill>
                  <a:schemeClr val="hlink"/>
                </a:solidFill>
                <a:hlinkClick r:id="rId4"/>
              </a:rPr>
              <a:t>https://www.espn.com/chalk/story/_/id/12249586/espn-magazine-gambling-issue-top-dollar-ncaa-tourney-calcuttas</a:t>
            </a:r>
            <a:endParaRPr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>
            <a:spLocks noGrp="1"/>
          </p:cNvSpPr>
          <p:nvPr>
            <p:ph type="title"/>
          </p:nvPr>
        </p:nvSpPr>
        <p:spPr>
          <a:xfrm>
            <a:off x="457200" y="736898"/>
            <a:ext cx="8229600" cy="579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 dirty="0"/>
              <a:t>COVID’s Impact</a:t>
            </a:r>
            <a:endParaRPr sz="4500" dirty="0"/>
          </a:p>
        </p:txBody>
      </p:sp>
      <p:sp>
        <p:nvSpPr>
          <p:cNvPr id="336" name="Google Shape;336;p52"/>
          <p:cNvSpPr txBox="1">
            <a:spLocks noGrp="1"/>
          </p:cNvSpPr>
          <p:nvPr>
            <p:ph type="body" idx="1"/>
          </p:nvPr>
        </p:nvSpPr>
        <p:spPr>
          <a:xfrm>
            <a:off x="88050" y="1746647"/>
            <a:ext cx="8967900" cy="56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400" b="1" dirty="0">
                <a:solidFill>
                  <a:srgbClr val="76923C"/>
                </a:solidFill>
              </a:rPr>
              <a:t>Loss in revenue</a:t>
            </a:r>
            <a:r>
              <a:rPr lang="en-US" sz="2400" dirty="0">
                <a:solidFill>
                  <a:srgbClr val="76923C"/>
                </a:solidFill>
              </a:rPr>
              <a:t> </a:t>
            </a:r>
            <a:r>
              <a:rPr lang="en-US" sz="2400" dirty="0"/>
              <a:t>will lead to non football or basketball sports being cut.</a:t>
            </a:r>
            <a:endParaRPr sz="2400" dirty="0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–"/>
            </a:pPr>
            <a:r>
              <a:rPr lang="en-US" sz="2400" i="1" dirty="0"/>
              <a:t>Stanford is cutting 11 sports for next year.</a:t>
            </a:r>
            <a:endParaRPr sz="2400" i="1" dirty="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400" dirty="0"/>
              <a:t>NCAA on the ropes? Given their main source of income is the </a:t>
            </a:r>
            <a:r>
              <a:rPr lang="en-US" sz="2400" b="1" dirty="0">
                <a:solidFill>
                  <a:srgbClr val="76923C"/>
                </a:solidFill>
              </a:rPr>
              <a:t>March Madness </a:t>
            </a:r>
            <a:r>
              <a:rPr lang="en-US" sz="2400" dirty="0"/>
              <a:t>tournament it stands to question whether or not they can survive much longer (especially if COVID’s impact lasts through Q2 of 2021).</a:t>
            </a:r>
            <a:endParaRPr sz="2400" dirty="0"/>
          </a:p>
          <a:p>
            <a:pPr marL="45720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-US" sz="2400" dirty="0"/>
              <a:t>The NCAA has stated it will give </a:t>
            </a:r>
            <a:r>
              <a:rPr lang="en-US" sz="2400" b="1" dirty="0">
                <a:solidFill>
                  <a:srgbClr val="7A9900"/>
                </a:solidFill>
              </a:rPr>
              <a:t>ALL</a:t>
            </a:r>
            <a:r>
              <a:rPr lang="en-US" sz="2400" dirty="0"/>
              <a:t> revenue from the 2021 tournament to participating schools, so it’s going to forego </a:t>
            </a:r>
            <a:r>
              <a:rPr lang="en-US" sz="2400" b="1" dirty="0">
                <a:solidFill>
                  <a:srgbClr val="7A9900"/>
                </a:solidFill>
              </a:rPr>
              <a:t>ANOTHER</a:t>
            </a:r>
            <a:r>
              <a:rPr lang="en-US" sz="2400" b="1" dirty="0"/>
              <a:t> </a:t>
            </a:r>
            <a:r>
              <a:rPr lang="en-US" sz="2400" dirty="0"/>
              <a:t>year of earnings.</a:t>
            </a:r>
            <a:endParaRPr sz="2400" dirty="0"/>
          </a:p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AutoNum type="arabicPeriod"/>
            </a:pPr>
            <a:r>
              <a:rPr lang="en-US" sz="2400" dirty="0"/>
              <a:t>EA Sports NCAA Football game is returning, BUT it will be called EA Sports College Football (</a:t>
            </a:r>
            <a:r>
              <a:rPr lang="en-US" sz="2400" i="1" dirty="0"/>
              <a:t>foreshadowing?</a:t>
            </a:r>
            <a:r>
              <a:rPr lang="en-US" sz="2400" dirty="0"/>
              <a:t>)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77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151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950"/>
              <a:t>Agenda</a:t>
            </a:r>
            <a:endParaRPr sz="495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4294967295"/>
          </p:nvPr>
        </p:nvSpPr>
        <p:spPr>
          <a:xfrm>
            <a:off x="457200" y="1841326"/>
            <a:ext cx="8229600" cy="471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Where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Sports and Econ </a:t>
            </a:r>
            <a:r>
              <a:rPr lang="en-US" sz="3000" dirty="0"/>
              <a:t>Meet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How does the NCAA earn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revenue</a:t>
            </a:r>
            <a:r>
              <a:rPr lang="en-US" sz="3000" dirty="0"/>
              <a:t>?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Impact of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COVID</a:t>
            </a:r>
            <a:r>
              <a:rPr lang="en-US" sz="3000" dirty="0"/>
              <a:t> on revenue?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Shoe money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origins</a:t>
            </a:r>
            <a:r>
              <a:rPr lang="en-US" sz="3000" dirty="0"/>
              <a:t> and evolution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To go “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Pro”</a:t>
            </a:r>
            <a:r>
              <a:rPr lang="en-US" sz="3000" dirty="0"/>
              <a:t> or not go Pro?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Bracketology and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asymmetric</a:t>
            </a:r>
            <a:r>
              <a:rPr lang="en-US" sz="3000" dirty="0"/>
              <a:t> information</a:t>
            </a:r>
            <a:endParaRPr sz="30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dirty="0"/>
              <a:t>Future of </a:t>
            </a:r>
            <a:r>
              <a:rPr lang="en-US" sz="3000" dirty="0">
                <a:solidFill>
                  <a:schemeClr val="accent3">
                    <a:lumMod val="75000"/>
                  </a:schemeClr>
                </a:solidFill>
              </a:rPr>
              <a:t>NCAA</a:t>
            </a:r>
            <a:r>
              <a:rPr lang="en-US" sz="3000" dirty="0"/>
              <a:t> basketball?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3"/>
          <p:cNvSpPr txBox="1">
            <a:spLocks noGrp="1"/>
          </p:cNvSpPr>
          <p:nvPr>
            <p:ph type="title"/>
          </p:nvPr>
        </p:nvSpPr>
        <p:spPr>
          <a:xfrm>
            <a:off x="238685" y="1717347"/>
            <a:ext cx="866663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Thanks!</a:t>
            </a:r>
            <a:br>
              <a:rPr lang="en-US"/>
            </a:br>
            <a:r>
              <a:rPr lang="en-US"/>
              <a:t>Questions?</a:t>
            </a:r>
            <a:endParaRPr/>
          </a:p>
        </p:txBody>
      </p:sp>
      <p:sp>
        <p:nvSpPr>
          <p:cNvPr id="342" name="Google Shape;342;p53"/>
          <p:cNvSpPr txBox="1">
            <a:spLocks noGrp="1"/>
          </p:cNvSpPr>
          <p:nvPr>
            <p:ph type="dt" idx="10"/>
          </p:nvPr>
        </p:nvSpPr>
        <p:spPr>
          <a:xfrm>
            <a:off x="0" y="6639697"/>
            <a:ext cx="2743200" cy="2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8/9/2020</a:t>
            </a: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53"/>
          <p:cNvSpPr txBox="1">
            <a:spLocks noGrp="1"/>
          </p:cNvSpPr>
          <p:nvPr>
            <p:ph type="sldNum" idx="12"/>
          </p:nvPr>
        </p:nvSpPr>
        <p:spPr>
          <a:xfrm>
            <a:off x="9448800" y="6719467"/>
            <a:ext cx="2743200" cy="123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53"/>
          <p:cNvSpPr txBox="1">
            <a:spLocks noGrp="1"/>
          </p:cNvSpPr>
          <p:nvPr>
            <p:ph type="body" idx="1"/>
          </p:nvPr>
        </p:nvSpPr>
        <p:spPr>
          <a:xfrm>
            <a:off x="364752" y="3884103"/>
            <a:ext cx="8394326" cy="324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Char char="•"/>
            </a:pPr>
            <a:r>
              <a:rPr lang="en-US" sz="4400"/>
              <a:t>Thank you all for attending, hopefully your </a:t>
            </a:r>
            <a:r>
              <a:rPr lang="en-US" sz="4400" b="1">
                <a:solidFill>
                  <a:srgbClr val="7A9900"/>
                </a:solidFill>
              </a:rPr>
              <a:t>MB › MC</a:t>
            </a:r>
            <a:r>
              <a:rPr lang="en-US" sz="4400"/>
              <a:t>!</a:t>
            </a:r>
            <a:endParaRPr sz="4400"/>
          </a:p>
          <a:p>
            <a:pPr marL="3429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Char char="•"/>
            </a:pPr>
            <a:r>
              <a:rPr lang="en-US" sz="4400"/>
              <a:t>Are there any questions?</a:t>
            </a:r>
            <a:endParaRPr sz="4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350" name="Google Shape;350;p5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351" name="Google Shape;35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5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54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00"/>
              <a:t>Objectives</a:t>
            </a:r>
            <a:endParaRPr sz="5500" b="1"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4294967295"/>
          </p:nvPr>
        </p:nvSpPr>
        <p:spPr>
          <a:xfrm>
            <a:off x="197825" y="1911900"/>
            <a:ext cx="8737500" cy="45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750" b="1"/>
              <a:t>I Can:</a:t>
            </a:r>
            <a:endParaRPr b="1"/>
          </a:p>
          <a:p>
            <a:pPr marL="514350" lvl="0" indent="-5143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Font typeface="Calibri"/>
              <a:buAutoNum type="arabicPeriod"/>
            </a:pPr>
            <a:r>
              <a:rPr lang="en-US" sz="2750"/>
              <a:t>Identify how the NCAA earns revenue and where that revenue goes.</a:t>
            </a:r>
            <a:endParaRPr sz="2750"/>
          </a:p>
          <a:p>
            <a:pPr marL="514350" lvl="0" indent="-5143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50"/>
              <a:buAutoNum type="arabicPeriod"/>
            </a:pPr>
            <a:r>
              <a:rPr lang="en-US" sz="2750"/>
              <a:t>Use the decision-making model to explore if student-athletes should play college basketball.</a:t>
            </a:r>
            <a:endParaRPr sz="2750"/>
          </a:p>
          <a:p>
            <a:pPr marL="514350" lvl="0" indent="-51435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50"/>
              <a:buAutoNum type="arabicPeriod"/>
            </a:pPr>
            <a:r>
              <a:rPr lang="en-US" sz="2750"/>
              <a:t>Discuss the role asymmetric information plays in March Madness. </a:t>
            </a:r>
            <a:endParaRPr sz="2750"/>
          </a:p>
          <a:p>
            <a:pPr marL="45720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2750"/>
          </a:p>
          <a:p>
            <a:pPr marL="34290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5500"/>
              <a:t>National Standards</a:t>
            </a:r>
            <a:endParaRPr sz="5500" b="1"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4294967295"/>
          </p:nvPr>
        </p:nvSpPr>
        <p:spPr>
          <a:xfrm>
            <a:off x="457200" y="2039238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750" b="1"/>
              <a:t>Standard 2: Decision Making: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750"/>
              <a:t>Effective decision making requires comparing the additional costs of alternatives with the additional benefits. Many choices involve doing a little more or a little less of something: few choices are “all or nothing” decisions.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750" b="1"/>
              <a:t>Standard 4: Incentives: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750"/>
              <a:t>People usually respond predictably to positive and negative incentives.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102338" y="903909"/>
            <a:ext cx="884495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/>
              <a:t>Where Sports &amp; Economics Meet</a:t>
            </a:r>
            <a:endParaRPr sz="480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149467" y="1790467"/>
            <a:ext cx="8750700" cy="49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How many TV shows/radio stations/newspaper columns/websites/social media sites are </a:t>
            </a:r>
            <a:r>
              <a:rPr lang="en-US" sz="2400" b="1" dirty="0">
                <a:solidFill>
                  <a:srgbClr val="76923C"/>
                </a:solidFill>
              </a:rPr>
              <a:t>dedicated to sports</a:t>
            </a:r>
            <a:r>
              <a:rPr lang="en-US" sz="2400" dirty="0"/>
              <a:t>?</a:t>
            </a:r>
            <a:endParaRPr sz="2400" dirty="0"/>
          </a:p>
          <a:p>
            <a: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How many shows are dedicated to Walmart or Pepsi?</a:t>
            </a:r>
            <a:endParaRPr sz="2400" dirty="0"/>
          </a:p>
          <a:p>
            <a: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“According to Forbes.com,</a:t>
            </a:r>
            <a:r>
              <a:rPr lang="en-US" sz="2400" dirty="0">
                <a:solidFill>
                  <a:srgbClr val="76923C"/>
                </a:solidFill>
              </a:rPr>
              <a:t> </a:t>
            </a:r>
            <a:r>
              <a:rPr lang="en-US" sz="2400" b="1" dirty="0">
                <a:solidFill>
                  <a:srgbClr val="76923C"/>
                </a:solidFill>
              </a:rPr>
              <a:t>the total revenues generated </a:t>
            </a:r>
            <a:r>
              <a:rPr lang="en-US" sz="2400" dirty="0">
                <a:solidFill>
                  <a:schemeClr val="tx1"/>
                </a:solidFill>
              </a:rPr>
              <a:t>by the four largest North American sports leagues (basketball, baseball, football and hockey) totaled about $32.15B in 2017, which would rank 89th among the Fortune 500 list of largest revenue-generating companies.”</a:t>
            </a:r>
            <a:r>
              <a:rPr lang="en-US" sz="2400" dirty="0">
                <a:solidFill>
                  <a:srgbClr val="76923C"/>
                </a:solidFill>
              </a:rPr>
              <a:t> </a:t>
            </a:r>
            <a:r>
              <a:rPr lang="en-US" sz="2400" dirty="0"/>
              <a:t>--Leeds et al pg. 4</a:t>
            </a:r>
            <a:endParaRPr sz="2400" dirty="0"/>
          </a:p>
          <a:p>
            <a: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dirty="0"/>
              <a:t>This is 1/16th of Walmart’s revenue and ½ of PepsiCo</a:t>
            </a:r>
            <a:endParaRPr sz="2400" dirty="0"/>
          </a:p>
          <a:p>
            <a:pPr marL="457200" lvl="0" indent="-3873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400" b="1" dirty="0">
                <a:solidFill>
                  <a:srgbClr val="76923C"/>
                </a:solidFill>
              </a:rPr>
              <a:t>Entire industries</a:t>
            </a:r>
            <a:r>
              <a:rPr lang="en-US" sz="2400" dirty="0">
                <a:solidFill>
                  <a:srgbClr val="76923C"/>
                </a:solidFill>
              </a:rPr>
              <a:t> </a:t>
            </a:r>
            <a:r>
              <a:rPr lang="en-US" sz="2400" dirty="0"/>
              <a:t>are built around sports (management, advertising, communications, etc.) </a:t>
            </a:r>
            <a:r>
              <a:rPr lang="en-US" sz="2400" b="1" dirty="0"/>
              <a:t>BECAUSE SPORTS GETS PEOPLE’S ATTENTION.</a:t>
            </a:r>
            <a:endParaRPr sz="2400" b="1" dirty="0"/>
          </a:p>
        </p:txBody>
      </p:sp>
      <p:sp>
        <p:nvSpPr>
          <p:cNvPr id="112" name="Google Shape;112;p21"/>
          <p:cNvSpPr txBox="1">
            <a:spLocks noGrp="1"/>
          </p:cNvSpPr>
          <p:nvPr>
            <p:ph type="sldNum" idx="12"/>
          </p:nvPr>
        </p:nvSpPr>
        <p:spPr>
          <a:xfrm>
            <a:off x="9448800" y="6719467"/>
            <a:ext cx="2743200" cy="123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1C872B-05BE-4D09-9F79-10CEE76502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B6DF2B-F85E-4328-93DC-5564390FDF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17B0D2-EBAB-4E93-BB13-7593843B00CB}">
  <ds:schemaRefs>
    <ds:schemaRef ds:uri="bfa4db11-c700-41fb-b639-f7e6b4e680b5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9cd82c5b-74c9-4827-94f1-5bf219ae6b2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2603</Words>
  <Application>Microsoft Office PowerPoint</Application>
  <PresentationFormat>On-screen Show (4:3)</PresentationFormat>
  <Paragraphs>277</Paragraphs>
  <Slides>44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March Madness The Economics of College Basketball       John Kruggel Associate Director for Program  JMU Center for Economic Education 3/9/2021 kruggejb@jmu.edu </vt:lpstr>
      <vt:lpstr>EconEdLink Membership</vt:lpstr>
      <vt:lpstr>CEE Affiliates</vt:lpstr>
      <vt:lpstr>Agenda</vt:lpstr>
      <vt:lpstr>Objectives</vt:lpstr>
      <vt:lpstr>National Standards</vt:lpstr>
      <vt:lpstr>PowerPoint Presentation</vt:lpstr>
      <vt:lpstr>Where Sports &amp; Economics Meet</vt:lpstr>
      <vt:lpstr>PowerPoint Presentation</vt:lpstr>
      <vt:lpstr>PowerPoint Presentation</vt:lpstr>
      <vt:lpstr>NCAA Revenue</vt:lpstr>
      <vt:lpstr>PowerPoint Presentation</vt:lpstr>
      <vt:lpstr>Basketball Fund</vt:lpstr>
      <vt:lpstr>PowerPoint Presentation</vt:lpstr>
      <vt:lpstr>Impact of COVID</vt:lpstr>
      <vt:lpstr>Indiana Tournament</vt:lpstr>
      <vt:lpstr>When Money Meets Academics</vt:lpstr>
      <vt:lpstr>Sonny Vaccaro</vt:lpstr>
      <vt:lpstr>Air Jordan</vt:lpstr>
      <vt:lpstr>Air Jordan 1’s</vt:lpstr>
      <vt:lpstr>Evolution of Pay</vt:lpstr>
      <vt:lpstr>Results?</vt:lpstr>
      <vt:lpstr>PowerPoint Presentation</vt:lpstr>
      <vt:lpstr>Decision-Making</vt:lpstr>
      <vt:lpstr>Jalen Green</vt:lpstr>
      <vt:lpstr>PACED Model</vt:lpstr>
      <vt:lpstr>PowerPoint Presentation</vt:lpstr>
      <vt:lpstr>Jalen’s Model</vt:lpstr>
      <vt:lpstr>Alternative to Graphic Organizer/Matrix</vt:lpstr>
      <vt:lpstr>Which Team Gets Jalen?</vt:lpstr>
      <vt:lpstr>PowerPoint Presentation</vt:lpstr>
      <vt:lpstr>Overtime Elite </vt:lpstr>
      <vt:lpstr>PowerPoint Presentation</vt:lpstr>
      <vt:lpstr>WNBA</vt:lpstr>
      <vt:lpstr>PowerPoint Presentation</vt:lpstr>
      <vt:lpstr>Key Economic Concepts</vt:lpstr>
      <vt:lpstr>Bracketology</vt:lpstr>
      <vt:lpstr>Asymmetric Information</vt:lpstr>
      <vt:lpstr>COVID’s Impact</vt:lpstr>
      <vt:lpstr>Thanks! Questions?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Madness The Economics of College Basketball       John Kruggel Associate Director for Program  JMU Center for Economic Education 3/9/2021 kruggejb@jmu.edu </dc:title>
  <cp:lastModifiedBy>Jarvon Carson</cp:lastModifiedBy>
  <cp:revision>2</cp:revision>
  <dcterms:modified xsi:type="dcterms:W3CDTF">2021-03-08T21:36:36Z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