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7" r:id="rId6"/>
    <p:sldMasterId id="2147483716" r:id="rId7"/>
    <p:sldMasterId id="2147483729" r:id="rId8"/>
    <p:sldMasterId id="2147483762" r:id="rId9"/>
    <p:sldMasterId id="2147483777" r:id="rId10"/>
  </p:sldMasterIdLst>
  <p:notesMasterIdLst>
    <p:notesMasterId r:id="rId92"/>
  </p:notesMasterIdLst>
  <p:sldIdLst>
    <p:sldId id="258" r:id="rId11"/>
    <p:sldId id="352" r:id="rId12"/>
    <p:sldId id="353" r:id="rId13"/>
    <p:sldId id="289" r:id="rId14"/>
    <p:sldId id="395" r:id="rId15"/>
    <p:sldId id="396" r:id="rId16"/>
    <p:sldId id="397" r:id="rId17"/>
    <p:sldId id="456" r:id="rId18"/>
    <p:sldId id="473" r:id="rId19"/>
    <p:sldId id="285" r:id="rId20"/>
    <p:sldId id="457" r:id="rId21"/>
    <p:sldId id="287" r:id="rId22"/>
    <p:sldId id="288" r:id="rId23"/>
    <p:sldId id="455" r:id="rId24"/>
    <p:sldId id="290" r:id="rId25"/>
    <p:sldId id="293" r:id="rId26"/>
    <p:sldId id="294" r:id="rId27"/>
    <p:sldId id="295" r:id="rId28"/>
    <p:sldId id="296" r:id="rId29"/>
    <p:sldId id="297" r:id="rId30"/>
    <p:sldId id="299" r:id="rId31"/>
    <p:sldId id="300" r:id="rId32"/>
    <p:sldId id="301" r:id="rId33"/>
    <p:sldId id="302" r:id="rId34"/>
    <p:sldId id="303" r:id="rId35"/>
    <p:sldId id="458" r:id="rId36"/>
    <p:sldId id="475" r:id="rId37"/>
    <p:sldId id="323"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40" r:id="rId51"/>
    <p:sldId id="341" r:id="rId52"/>
    <p:sldId id="461" r:id="rId53"/>
    <p:sldId id="467" r:id="rId54"/>
    <p:sldId id="344" r:id="rId55"/>
    <p:sldId id="345" r:id="rId56"/>
    <p:sldId id="346" r:id="rId57"/>
    <p:sldId id="468" r:id="rId58"/>
    <p:sldId id="472" r:id="rId59"/>
    <p:sldId id="471" r:id="rId60"/>
    <p:sldId id="347" r:id="rId61"/>
    <p:sldId id="348" r:id="rId62"/>
    <p:sldId id="349" r:id="rId63"/>
    <p:sldId id="350" r:id="rId64"/>
    <p:sldId id="469" r:id="rId65"/>
    <p:sldId id="474" r:id="rId66"/>
    <p:sldId id="360" r:id="rId67"/>
    <p:sldId id="361" r:id="rId68"/>
    <p:sldId id="362" r:id="rId69"/>
    <p:sldId id="363" r:id="rId70"/>
    <p:sldId id="365" r:id="rId71"/>
    <p:sldId id="366" r:id="rId72"/>
    <p:sldId id="367" r:id="rId73"/>
    <p:sldId id="369" r:id="rId74"/>
    <p:sldId id="370" r:id="rId75"/>
    <p:sldId id="371" r:id="rId76"/>
    <p:sldId id="377" r:id="rId77"/>
    <p:sldId id="470" r:id="rId78"/>
    <p:sldId id="378" r:id="rId79"/>
    <p:sldId id="379" r:id="rId80"/>
    <p:sldId id="380" r:id="rId81"/>
    <p:sldId id="381" r:id="rId82"/>
    <p:sldId id="382" r:id="rId83"/>
    <p:sldId id="383" r:id="rId84"/>
    <p:sldId id="466" r:id="rId85"/>
    <p:sldId id="307" r:id="rId86"/>
    <p:sldId id="389" r:id="rId87"/>
    <p:sldId id="387" r:id="rId88"/>
    <p:sldId id="391" r:id="rId89"/>
    <p:sldId id="392" r:id="rId90"/>
    <p:sldId id="393"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FC19F-B0BB-0000-A361-BE518A92C8D1}" v="44" dt="2021-04-23T17:30:37.535"/>
    <p1510:client id="{7230B672-A2D1-4F6C-80C4-8F372350B903}" v="8" dt="2021-04-21T16:17:25.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6" autoAdjust="0"/>
    <p:restoredTop sz="94660"/>
  </p:normalViewPr>
  <p:slideViewPr>
    <p:cSldViewPr snapToGrid="0">
      <p:cViewPr varScale="1">
        <p:scale>
          <a:sx n="76" d="100"/>
          <a:sy n="76" d="100"/>
        </p:scale>
        <p:origin x="9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theme" Target="theme/theme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S::jcarson@councilforeconed.org::f1f62c45-4a19-4f8e-934b-b4c64f876624" providerId="AD" clId="Web-{4E1FC19F-B0BB-0000-A361-BE518A92C8D1}"/>
    <pc:docChg chg="modSld">
      <pc:chgData name="Jarvon Carson" userId="S::jcarson@councilforeconed.org::f1f62c45-4a19-4f8e-934b-b4c64f876624" providerId="AD" clId="Web-{4E1FC19F-B0BB-0000-A361-BE518A92C8D1}" dt="2021-04-23T17:30:37.535" v="21" actId="20577"/>
      <pc:docMkLst>
        <pc:docMk/>
      </pc:docMkLst>
      <pc:sldChg chg="modSp">
        <pc:chgData name="Jarvon Carson" userId="S::jcarson@councilforeconed.org::f1f62c45-4a19-4f8e-934b-b4c64f876624" providerId="AD" clId="Web-{4E1FC19F-B0BB-0000-A361-BE518A92C8D1}" dt="2021-04-23T17:30:37.535" v="21" actId="20577"/>
        <pc:sldMkLst>
          <pc:docMk/>
          <pc:sldMk cId="2818236165" sldId="258"/>
        </pc:sldMkLst>
        <pc:spChg chg="mod">
          <ac:chgData name="Jarvon Carson" userId="S::jcarson@councilforeconed.org::f1f62c45-4a19-4f8e-934b-b4c64f876624" providerId="AD" clId="Web-{4E1FC19F-B0BB-0000-A361-BE518A92C8D1}" dt="2021-04-23T17:30:37.535" v="21" actId="20577"/>
          <ac:spMkLst>
            <pc:docMk/>
            <pc:sldMk cId="2818236165" sldId="258"/>
            <ac:spMk id="2" creationId="{00000000-0000-0000-0000-000000000000}"/>
          </ac:spMkLst>
        </pc:spChg>
      </pc:sldChg>
    </pc:docChg>
  </pc:docChgLst>
  <pc:docChgLst>
    <pc:chgData name="Jarvon Carson" userId="f1f62c45-4a19-4f8e-934b-b4c64f876624" providerId="ADAL" clId="{7230B672-A2D1-4F6C-80C4-8F372350B903}"/>
    <pc:docChg chg="custSel modSld">
      <pc:chgData name="Jarvon Carson" userId="f1f62c45-4a19-4f8e-934b-b4c64f876624" providerId="ADAL" clId="{7230B672-A2D1-4F6C-80C4-8F372350B903}" dt="2021-04-21T16:18:41.385" v="63" actId="207"/>
      <pc:docMkLst>
        <pc:docMk/>
      </pc:docMkLst>
      <pc:sldChg chg="modSp mod">
        <pc:chgData name="Jarvon Carson" userId="f1f62c45-4a19-4f8e-934b-b4c64f876624" providerId="ADAL" clId="{7230B672-A2D1-4F6C-80C4-8F372350B903}" dt="2021-04-21T16:08:06.835" v="28" actId="20577"/>
        <pc:sldMkLst>
          <pc:docMk/>
          <pc:sldMk cId="2818236165" sldId="258"/>
        </pc:sldMkLst>
        <pc:spChg chg="mod">
          <ac:chgData name="Jarvon Carson" userId="f1f62c45-4a19-4f8e-934b-b4c64f876624" providerId="ADAL" clId="{7230B672-A2D1-4F6C-80C4-8F372350B903}" dt="2021-04-21T16:08:06.835" v="28" actId="20577"/>
          <ac:spMkLst>
            <pc:docMk/>
            <pc:sldMk cId="2818236165" sldId="258"/>
            <ac:spMk id="3" creationId="{00000000-0000-0000-0000-000000000000}"/>
          </ac:spMkLst>
        </pc:spChg>
      </pc:sldChg>
      <pc:sldChg chg="modSp mod">
        <pc:chgData name="Jarvon Carson" userId="f1f62c45-4a19-4f8e-934b-b4c64f876624" providerId="ADAL" clId="{7230B672-A2D1-4F6C-80C4-8F372350B903}" dt="2021-04-21T16:09:18.353" v="30" actId="114"/>
        <pc:sldMkLst>
          <pc:docMk/>
          <pc:sldMk cId="0" sldId="290"/>
        </pc:sldMkLst>
        <pc:spChg chg="mod">
          <ac:chgData name="Jarvon Carson" userId="f1f62c45-4a19-4f8e-934b-b4c64f876624" providerId="ADAL" clId="{7230B672-A2D1-4F6C-80C4-8F372350B903}" dt="2021-04-21T16:09:18.353" v="30" actId="114"/>
          <ac:spMkLst>
            <pc:docMk/>
            <pc:sldMk cId="0" sldId="290"/>
            <ac:spMk id="1755" creationId="{00000000-0000-0000-0000-000000000000}"/>
          </ac:spMkLst>
        </pc:spChg>
        <pc:spChg chg="mod">
          <ac:chgData name="Jarvon Carson" userId="f1f62c45-4a19-4f8e-934b-b4c64f876624" providerId="ADAL" clId="{7230B672-A2D1-4F6C-80C4-8F372350B903}" dt="2021-04-21T16:09:09.748" v="29" actId="5793"/>
          <ac:spMkLst>
            <pc:docMk/>
            <pc:sldMk cId="0" sldId="290"/>
            <ac:spMk id="1757" creationId="{00000000-0000-0000-0000-000000000000}"/>
          </ac:spMkLst>
        </pc:spChg>
      </pc:sldChg>
      <pc:sldChg chg="modSp mod">
        <pc:chgData name="Jarvon Carson" userId="f1f62c45-4a19-4f8e-934b-b4c64f876624" providerId="ADAL" clId="{7230B672-A2D1-4F6C-80C4-8F372350B903}" dt="2021-04-21T16:10:53.110" v="33" actId="1076"/>
        <pc:sldMkLst>
          <pc:docMk/>
          <pc:sldMk cId="0" sldId="299"/>
        </pc:sldMkLst>
        <pc:spChg chg="mod">
          <ac:chgData name="Jarvon Carson" userId="f1f62c45-4a19-4f8e-934b-b4c64f876624" providerId="ADAL" clId="{7230B672-A2D1-4F6C-80C4-8F372350B903}" dt="2021-04-21T16:10:45.589" v="32" actId="20577"/>
          <ac:spMkLst>
            <pc:docMk/>
            <pc:sldMk cId="0" sldId="299"/>
            <ac:spMk id="1850" creationId="{00000000-0000-0000-0000-000000000000}"/>
          </ac:spMkLst>
        </pc:spChg>
        <pc:grpChg chg="mod">
          <ac:chgData name="Jarvon Carson" userId="f1f62c45-4a19-4f8e-934b-b4c64f876624" providerId="ADAL" clId="{7230B672-A2D1-4F6C-80C4-8F372350B903}" dt="2021-04-21T16:10:53.110" v="33" actId="1076"/>
          <ac:grpSpMkLst>
            <pc:docMk/>
            <pc:sldMk cId="0" sldId="299"/>
            <ac:grpSpMk id="1851" creationId="{00000000-0000-0000-0000-000000000000}"/>
          </ac:grpSpMkLst>
        </pc:grpChg>
      </pc:sldChg>
      <pc:sldChg chg="modSp mod">
        <pc:chgData name="Jarvon Carson" userId="f1f62c45-4a19-4f8e-934b-b4c64f876624" providerId="ADAL" clId="{7230B672-A2D1-4F6C-80C4-8F372350B903}" dt="2021-04-21T16:11:51.154" v="34" actId="1076"/>
        <pc:sldMkLst>
          <pc:docMk/>
          <pc:sldMk cId="0" sldId="300"/>
        </pc:sldMkLst>
        <pc:grpChg chg="mod">
          <ac:chgData name="Jarvon Carson" userId="f1f62c45-4a19-4f8e-934b-b4c64f876624" providerId="ADAL" clId="{7230B672-A2D1-4F6C-80C4-8F372350B903}" dt="2021-04-21T16:11:51.154" v="34" actId="1076"/>
          <ac:grpSpMkLst>
            <pc:docMk/>
            <pc:sldMk cId="0" sldId="300"/>
            <ac:grpSpMk id="1860" creationId="{00000000-0000-0000-0000-000000000000}"/>
          </ac:grpSpMkLst>
        </pc:grpChg>
      </pc:sldChg>
      <pc:sldChg chg="modSp mod">
        <pc:chgData name="Jarvon Carson" userId="f1f62c45-4a19-4f8e-934b-b4c64f876624" providerId="ADAL" clId="{7230B672-A2D1-4F6C-80C4-8F372350B903}" dt="2021-04-21T16:13:00.836" v="36" actId="1076"/>
        <pc:sldMkLst>
          <pc:docMk/>
          <pc:sldMk cId="0" sldId="303"/>
        </pc:sldMkLst>
        <pc:picChg chg="mod">
          <ac:chgData name="Jarvon Carson" userId="f1f62c45-4a19-4f8e-934b-b4c64f876624" providerId="ADAL" clId="{7230B672-A2D1-4F6C-80C4-8F372350B903}" dt="2021-04-21T16:13:00.836" v="36" actId="1076"/>
          <ac:picMkLst>
            <pc:docMk/>
            <pc:sldMk cId="0" sldId="303"/>
            <ac:picMk id="1896" creationId="{00000000-0000-0000-0000-000000000000}"/>
          </ac:picMkLst>
        </pc:picChg>
      </pc:sldChg>
      <pc:sldChg chg="modSp mod">
        <pc:chgData name="Jarvon Carson" userId="f1f62c45-4a19-4f8e-934b-b4c64f876624" providerId="ADAL" clId="{7230B672-A2D1-4F6C-80C4-8F372350B903}" dt="2021-04-21T16:13:34.839" v="39" actId="1076"/>
        <pc:sldMkLst>
          <pc:docMk/>
          <pc:sldMk cId="0" sldId="328"/>
        </pc:sldMkLst>
        <pc:spChg chg="mod">
          <ac:chgData name="Jarvon Carson" userId="f1f62c45-4a19-4f8e-934b-b4c64f876624" providerId="ADAL" clId="{7230B672-A2D1-4F6C-80C4-8F372350B903}" dt="2021-04-21T16:13:29.346" v="37" actId="114"/>
          <ac:spMkLst>
            <pc:docMk/>
            <pc:sldMk cId="0" sldId="328"/>
            <ac:spMk id="2113" creationId="{00000000-0000-0000-0000-000000000000}"/>
          </ac:spMkLst>
        </pc:spChg>
        <pc:picChg chg="mod">
          <ac:chgData name="Jarvon Carson" userId="f1f62c45-4a19-4f8e-934b-b4c64f876624" providerId="ADAL" clId="{7230B672-A2D1-4F6C-80C4-8F372350B903}" dt="2021-04-21T16:13:34.839" v="39" actId="1076"/>
          <ac:picMkLst>
            <pc:docMk/>
            <pc:sldMk cId="0" sldId="328"/>
            <ac:picMk id="2115" creationId="{00000000-0000-0000-0000-000000000000}"/>
          </ac:picMkLst>
        </pc:picChg>
      </pc:sldChg>
      <pc:sldChg chg="modSp">
        <pc:chgData name="Jarvon Carson" userId="f1f62c45-4a19-4f8e-934b-b4c64f876624" providerId="ADAL" clId="{7230B672-A2D1-4F6C-80C4-8F372350B903}" dt="2021-04-21T16:13:41.792" v="40" actId="20577"/>
        <pc:sldMkLst>
          <pc:docMk/>
          <pc:sldMk cId="0" sldId="329"/>
        </pc:sldMkLst>
        <pc:spChg chg="mod">
          <ac:chgData name="Jarvon Carson" userId="f1f62c45-4a19-4f8e-934b-b4c64f876624" providerId="ADAL" clId="{7230B672-A2D1-4F6C-80C4-8F372350B903}" dt="2021-04-21T16:13:41.792" v="40" actId="20577"/>
          <ac:spMkLst>
            <pc:docMk/>
            <pc:sldMk cId="0" sldId="329"/>
            <ac:spMk id="2122" creationId="{00000000-0000-0000-0000-000000000000}"/>
          </ac:spMkLst>
        </pc:spChg>
      </pc:sldChg>
      <pc:sldChg chg="modSp mod">
        <pc:chgData name="Jarvon Carson" userId="f1f62c45-4a19-4f8e-934b-b4c64f876624" providerId="ADAL" clId="{7230B672-A2D1-4F6C-80C4-8F372350B903}" dt="2021-04-21T16:13:46.987" v="41" actId="20577"/>
        <pc:sldMkLst>
          <pc:docMk/>
          <pc:sldMk cId="0" sldId="330"/>
        </pc:sldMkLst>
        <pc:spChg chg="mod">
          <ac:chgData name="Jarvon Carson" userId="f1f62c45-4a19-4f8e-934b-b4c64f876624" providerId="ADAL" clId="{7230B672-A2D1-4F6C-80C4-8F372350B903}" dt="2021-04-21T16:13:46.987" v="41" actId="20577"/>
          <ac:spMkLst>
            <pc:docMk/>
            <pc:sldMk cId="0" sldId="330"/>
            <ac:spMk id="2131" creationId="{00000000-0000-0000-0000-000000000000}"/>
          </ac:spMkLst>
        </pc:spChg>
      </pc:sldChg>
      <pc:sldChg chg="modSp mod">
        <pc:chgData name="Jarvon Carson" userId="f1f62c45-4a19-4f8e-934b-b4c64f876624" providerId="ADAL" clId="{7230B672-A2D1-4F6C-80C4-8F372350B903}" dt="2021-04-21T16:13:55.684" v="42" actId="20577"/>
        <pc:sldMkLst>
          <pc:docMk/>
          <pc:sldMk cId="0" sldId="331"/>
        </pc:sldMkLst>
        <pc:spChg chg="mod">
          <ac:chgData name="Jarvon Carson" userId="f1f62c45-4a19-4f8e-934b-b4c64f876624" providerId="ADAL" clId="{7230B672-A2D1-4F6C-80C4-8F372350B903}" dt="2021-04-21T16:13:55.684" v="42" actId="20577"/>
          <ac:spMkLst>
            <pc:docMk/>
            <pc:sldMk cId="0" sldId="331"/>
            <ac:spMk id="2141" creationId="{00000000-0000-0000-0000-000000000000}"/>
          </ac:spMkLst>
        </pc:spChg>
      </pc:sldChg>
      <pc:sldChg chg="modSp mod">
        <pc:chgData name="Jarvon Carson" userId="f1f62c45-4a19-4f8e-934b-b4c64f876624" providerId="ADAL" clId="{7230B672-A2D1-4F6C-80C4-8F372350B903}" dt="2021-04-21T16:15:40.505" v="47" actId="1076"/>
        <pc:sldMkLst>
          <pc:docMk/>
          <pc:sldMk cId="0" sldId="332"/>
        </pc:sldMkLst>
        <pc:spChg chg="mod">
          <ac:chgData name="Jarvon Carson" userId="f1f62c45-4a19-4f8e-934b-b4c64f876624" providerId="ADAL" clId="{7230B672-A2D1-4F6C-80C4-8F372350B903}" dt="2021-04-21T16:14:39.408" v="43" actId="20577"/>
          <ac:spMkLst>
            <pc:docMk/>
            <pc:sldMk cId="0" sldId="332"/>
            <ac:spMk id="2154" creationId="{00000000-0000-0000-0000-000000000000}"/>
          </ac:spMkLst>
        </pc:spChg>
        <pc:spChg chg="mod">
          <ac:chgData name="Jarvon Carson" userId="f1f62c45-4a19-4f8e-934b-b4c64f876624" providerId="ADAL" clId="{7230B672-A2D1-4F6C-80C4-8F372350B903}" dt="2021-04-21T16:15:40.505" v="47" actId="1076"/>
          <ac:spMkLst>
            <pc:docMk/>
            <pc:sldMk cId="0" sldId="332"/>
            <ac:spMk id="2164" creationId="{00000000-0000-0000-0000-000000000000}"/>
          </ac:spMkLst>
        </pc:spChg>
      </pc:sldChg>
      <pc:sldChg chg="modSp">
        <pc:chgData name="Jarvon Carson" userId="f1f62c45-4a19-4f8e-934b-b4c64f876624" providerId="ADAL" clId="{7230B672-A2D1-4F6C-80C4-8F372350B903}" dt="2021-04-21T16:15:21.155" v="46" actId="20577"/>
        <pc:sldMkLst>
          <pc:docMk/>
          <pc:sldMk cId="0" sldId="346"/>
        </pc:sldMkLst>
        <pc:spChg chg="mod">
          <ac:chgData name="Jarvon Carson" userId="f1f62c45-4a19-4f8e-934b-b4c64f876624" providerId="ADAL" clId="{7230B672-A2D1-4F6C-80C4-8F372350B903}" dt="2021-04-21T16:15:21.155" v="46" actId="20577"/>
          <ac:spMkLst>
            <pc:docMk/>
            <pc:sldMk cId="0" sldId="346"/>
            <ac:spMk id="2292" creationId="{00000000-0000-0000-0000-000000000000}"/>
          </ac:spMkLst>
        </pc:spChg>
      </pc:sldChg>
      <pc:sldChg chg="modSp">
        <pc:chgData name="Jarvon Carson" userId="f1f62c45-4a19-4f8e-934b-b4c64f876624" providerId="ADAL" clId="{7230B672-A2D1-4F6C-80C4-8F372350B903}" dt="2021-04-21T16:15:10.569" v="45" actId="5793"/>
        <pc:sldMkLst>
          <pc:docMk/>
          <pc:sldMk cId="0" sldId="347"/>
        </pc:sldMkLst>
        <pc:spChg chg="mod">
          <ac:chgData name="Jarvon Carson" userId="f1f62c45-4a19-4f8e-934b-b4c64f876624" providerId="ADAL" clId="{7230B672-A2D1-4F6C-80C4-8F372350B903}" dt="2021-04-21T16:15:10.569" v="45" actId="5793"/>
          <ac:spMkLst>
            <pc:docMk/>
            <pc:sldMk cId="0" sldId="347"/>
            <ac:spMk id="2301" creationId="{00000000-0000-0000-0000-000000000000}"/>
          </ac:spMkLst>
        </pc:spChg>
      </pc:sldChg>
      <pc:sldChg chg="modSp mod">
        <pc:chgData name="Jarvon Carson" userId="f1f62c45-4a19-4f8e-934b-b4c64f876624" providerId="ADAL" clId="{7230B672-A2D1-4F6C-80C4-8F372350B903}" dt="2021-04-21T16:16:17.697" v="54" actId="1076"/>
        <pc:sldMkLst>
          <pc:docMk/>
          <pc:sldMk cId="0" sldId="360"/>
        </pc:sldMkLst>
        <pc:picChg chg="mod">
          <ac:chgData name="Jarvon Carson" userId="f1f62c45-4a19-4f8e-934b-b4c64f876624" providerId="ADAL" clId="{7230B672-A2D1-4F6C-80C4-8F372350B903}" dt="2021-04-21T16:16:17.697" v="54" actId="1076"/>
          <ac:picMkLst>
            <pc:docMk/>
            <pc:sldMk cId="0" sldId="360"/>
            <ac:picMk id="2438" creationId="{00000000-0000-0000-0000-000000000000}"/>
          </ac:picMkLst>
        </pc:picChg>
        <pc:picChg chg="mod">
          <ac:chgData name="Jarvon Carson" userId="f1f62c45-4a19-4f8e-934b-b4c64f876624" providerId="ADAL" clId="{7230B672-A2D1-4F6C-80C4-8F372350B903}" dt="2021-04-21T16:16:01.786" v="49" actId="1076"/>
          <ac:picMkLst>
            <pc:docMk/>
            <pc:sldMk cId="0" sldId="360"/>
            <ac:picMk id="2441" creationId="{00000000-0000-0000-0000-000000000000}"/>
          </ac:picMkLst>
        </pc:picChg>
        <pc:picChg chg="mod">
          <ac:chgData name="Jarvon Carson" userId="f1f62c45-4a19-4f8e-934b-b4c64f876624" providerId="ADAL" clId="{7230B672-A2D1-4F6C-80C4-8F372350B903}" dt="2021-04-21T16:16:08.264" v="52" actId="1076"/>
          <ac:picMkLst>
            <pc:docMk/>
            <pc:sldMk cId="0" sldId="360"/>
            <ac:picMk id="2442" creationId="{00000000-0000-0000-0000-000000000000}"/>
          </ac:picMkLst>
        </pc:picChg>
        <pc:picChg chg="mod">
          <ac:chgData name="Jarvon Carson" userId="f1f62c45-4a19-4f8e-934b-b4c64f876624" providerId="ADAL" clId="{7230B672-A2D1-4F6C-80C4-8F372350B903}" dt="2021-04-21T16:16:03.051" v="50" actId="1076"/>
          <ac:picMkLst>
            <pc:docMk/>
            <pc:sldMk cId="0" sldId="360"/>
            <ac:picMk id="2443" creationId="{00000000-0000-0000-0000-000000000000}"/>
          </ac:picMkLst>
        </pc:picChg>
        <pc:picChg chg="mod">
          <ac:chgData name="Jarvon Carson" userId="f1f62c45-4a19-4f8e-934b-b4c64f876624" providerId="ADAL" clId="{7230B672-A2D1-4F6C-80C4-8F372350B903}" dt="2021-04-21T16:16:07.378" v="51" actId="1076"/>
          <ac:picMkLst>
            <pc:docMk/>
            <pc:sldMk cId="0" sldId="360"/>
            <ac:picMk id="2444" creationId="{00000000-0000-0000-0000-000000000000}"/>
          </ac:picMkLst>
        </pc:picChg>
      </pc:sldChg>
      <pc:sldChg chg="modSp mod">
        <pc:chgData name="Jarvon Carson" userId="f1f62c45-4a19-4f8e-934b-b4c64f876624" providerId="ADAL" clId="{7230B672-A2D1-4F6C-80C4-8F372350B903}" dt="2021-04-21T16:16:33.393" v="56" actId="14100"/>
        <pc:sldMkLst>
          <pc:docMk/>
          <pc:sldMk cId="0" sldId="362"/>
        </pc:sldMkLst>
        <pc:spChg chg="mod">
          <ac:chgData name="Jarvon Carson" userId="f1f62c45-4a19-4f8e-934b-b4c64f876624" providerId="ADAL" clId="{7230B672-A2D1-4F6C-80C4-8F372350B903}" dt="2021-04-21T16:16:26.840" v="55" actId="5793"/>
          <ac:spMkLst>
            <pc:docMk/>
            <pc:sldMk cId="0" sldId="362"/>
            <ac:spMk id="2458" creationId="{00000000-0000-0000-0000-000000000000}"/>
          </ac:spMkLst>
        </pc:spChg>
        <pc:picChg chg="mod">
          <ac:chgData name="Jarvon Carson" userId="f1f62c45-4a19-4f8e-934b-b4c64f876624" providerId="ADAL" clId="{7230B672-A2D1-4F6C-80C4-8F372350B903}" dt="2021-04-21T16:16:33.393" v="56" actId="14100"/>
          <ac:picMkLst>
            <pc:docMk/>
            <pc:sldMk cId="0" sldId="362"/>
            <ac:picMk id="2459" creationId="{00000000-0000-0000-0000-000000000000}"/>
          </ac:picMkLst>
        </pc:picChg>
      </pc:sldChg>
      <pc:sldChg chg="modSp mod">
        <pc:chgData name="Jarvon Carson" userId="f1f62c45-4a19-4f8e-934b-b4c64f876624" providerId="ADAL" clId="{7230B672-A2D1-4F6C-80C4-8F372350B903}" dt="2021-04-21T16:16:38.032" v="57" actId="5793"/>
        <pc:sldMkLst>
          <pc:docMk/>
          <pc:sldMk cId="0" sldId="363"/>
        </pc:sldMkLst>
        <pc:spChg chg="mod">
          <ac:chgData name="Jarvon Carson" userId="f1f62c45-4a19-4f8e-934b-b4c64f876624" providerId="ADAL" clId="{7230B672-A2D1-4F6C-80C4-8F372350B903}" dt="2021-04-21T16:16:38.032" v="57" actId="5793"/>
          <ac:spMkLst>
            <pc:docMk/>
            <pc:sldMk cId="0" sldId="363"/>
            <ac:spMk id="2466" creationId="{00000000-0000-0000-0000-000000000000}"/>
          </ac:spMkLst>
        </pc:spChg>
      </pc:sldChg>
      <pc:sldChg chg="modSp">
        <pc:chgData name="Jarvon Carson" userId="f1f62c45-4a19-4f8e-934b-b4c64f876624" providerId="ADAL" clId="{7230B672-A2D1-4F6C-80C4-8F372350B903}" dt="2021-04-21T16:17:25.873" v="59" actId="5793"/>
        <pc:sldMkLst>
          <pc:docMk/>
          <pc:sldMk cId="0" sldId="377"/>
        </pc:sldMkLst>
        <pc:spChg chg="mod">
          <ac:chgData name="Jarvon Carson" userId="f1f62c45-4a19-4f8e-934b-b4c64f876624" providerId="ADAL" clId="{7230B672-A2D1-4F6C-80C4-8F372350B903}" dt="2021-04-21T16:17:25.873" v="59" actId="5793"/>
          <ac:spMkLst>
            <pc:docMk/>
            <pc:sldMk cId="0" sldId="377"/>
            <ac:spMk id="2575" creationId="{00000000-0000-0000-0000-000000000000}"/>
          </ac:spMkLst>
        </pc:spChg>
      </pc:sldChg>
      <pc:sldChg chg="modSp mod">
        <pc:chgData name="Jarvon Carson" userId="f1f62c45-4a19-4f8e-934b-b4c64f876624" providerId="ADAL" clId="{7230B672-A2D1-4F6C-80C4-8F372350B903}" dt="2021-04-21T16:18:41.385" v="63" actId="207"/>
        <pc:sldMkLst>
          <pc:docMk/>
          <pc:sldMk cId="1944768234" sldId="393"/>
        </pc:sldMkLst>
        <pc:spChg chg="mod">
          <ac:chgData name="Jarvon Carson" userId="f1f62c45-4a19-4f8e-934b-b4c64f876624" providerId="ADAL" clId="{7230B672-A2D1-4F6C-80C4-8F372350B903}" dt="2021-04-21T16:18:41.385" v="63" actId="207"/>
          <ac:spMkLst>
            <pc:docMk/>
            <pc:sldMk cId="1944768234" sldId="393"/>
            <ac:spMk id="22" creationId="{00000000-0000-0000-0000-000000000000}"/>
          </ac:spMkLst>
        </pc:spChg>
      </pc:sldChg>
      <pc:sldChg chg="modSp mod">
        <pc:chgData name="Jarvon Carson" userId="f1f62c45-4a19-4f8e-934b-b4c64f876624" providerId="ADAL" clId="{7230B672-A2D1-4F6C-80C4-8F372350B903}" dt="2021-04-21T16:09:57.945" v="31" actId="1076"/>
        <pc:sldMkLst>
          <pc:docMk/>
          <pc:sldMk cId="2181923317" sldId="457"/>
        </pc:sldMkLst>
        <pc:spChg chg="mod">
          <ac:chgData name="Jarvon Carson" userId="f1f62c45-4a19-4f8e-934b-b4c64f876624" providerId="ADAL" clId="{7230B672-A2D1-4F6C-80C4-8F372350B903}" dt="2021-04-21T16:09:57.945" v="31" actId="1076"/>
          <ac:spMkLst>
            <pc:docMk/>
            <pc:sldMk cId="2181923317" sldId="457"/>
            <ac:spMk id="1729" creationId="{00000000-0000-0000-0000-000000000000}"/>
          </ac:spMkLst>
        </pc:spChg>
      </pc:sldChg>
      <pc:sldChg chg="modSp mod">
        <pc:chgData name="Jarvon Carson" userId="f1f62c45-4a19-4f8e-934b-b4c64f876624" providerId="ADAL" clId="{7230B672-A2D1-4F6C-80C4-8F372350B903}" dt="2021-04-21T16:17:57.817" v="60" actId="114"/>
        <pc:sldMkLst>
          <pc:docMk/>
          <pc:sldMk cId="0" sldId="466"/>
        </pc:sldMkLst>
        <pc:spChg chg="mod">
          <ac:chgData name="Jarvon Carson" userId="f1f62c45-4a19-4f8e-934b-b4c64f876624" providerId="ADAL" clId="{7230B672-A2D1-4F6C-80C4-8F372350B903}" dt="2021-04-21T16:17:57.817" v="60" actId="114"/>
          <ac:spMkLst>
            <pc:docMk/>
            <pc:sldMk cId="0" sldId="466"/>
            <ac:spMk id="267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60A0D-8683-4747-94A6-6D7416B37912}" type="datetimeFigureOut">
              <a:rPr lang="en-US" smtClean="0"/>
              <a:t>4/23/2021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7233-7A17-49F9-971A-971FA665BF29}" type="slidenum">
              <a:rPr lang="en-US" smtClean="0"/>
              <a:t>‹#›</a:t>
            </a:fld>
            <a:endParaRPr lang="en-US"/>
          </a:p>
        </p:txBody>
      </p:sp>
    </p:spTree>
    <p:extLst>
      <p:ext uri="{BB962C8B-B14F-4D97-AF65-F5344CB8AC3E}">
        <p14:creationId xmlns:p14="http://schemas.microsoft.com/office/powerpoint/2010/main" val="72224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91984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1796" name="Google Shape;179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7" name="Google Shape;1797;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1807" name="Google Shape;180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8" name="Google Shape;180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8" name="Google Shape;181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1827" name="Google Shape;182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8" name="Google Shape;18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5"/>
        <p:cNvGrpSpPr/>
        <p:nvPr/>
      </p:nvGrpSpPr>
      <p:grpSpPr>
        <a:xfrm>
          <a:off x="0" y="0"/>
          <a:ext cx="0" cy="0"/>
          <a:chOff x="0" y="0"/>
          <a:chExt cx="0" cy="0"/>
        </a:xfrm>
      </p:grpSpPr>
      <p:sp>
        <p:nvSpPr>
          <p:cNvPr id="1846" name="Google Shape;1846;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7" name="Google Shape;18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917fa33c88_0_126: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1856" name="Google Shape;1856;g917fa33c88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916a41345b_1_0: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23</a:t>
            </a:fld>
            <a:endParaRPr sz="1200" b="0" i="0" u="none" strike="noStrike" cap="none">
              <a:solidFill>
                <a:srgbClr val="000000"/>
              </a:solidFill>
              <a:latin typeface="Arial"/>
              <a:ea typeface="Arial"/>
              <a:cs typeface="Arial"/>
              <a:sym typeface="Arial"/>
            </a:endParaRPr>
          </a:p>
        </p:txBody>
      </p:sp>
      <p:sp>
        <p:nvSpPr>
          <p:cNvPr id="1869" name="Google Shape;1869;g916a41345b_1_0:notes"/>
          <p:cNvSpPr txBox="1"/>
          <p:nvPr/>
        </p:nvSpPr>
        <p:spPr>
          <a:xfrm>
            <a:off x="3886200" y="8674886"/>
            <a:ext cx="2971800" cy="453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23</a:t>
            </a:fld>
            <a:endParaRPr sz="1200" b="0" i="0" u="none" strike="noStrike" cap="none">
              <a:solidFill>
                <a:srgbClr val="000000"/>
              </a:solidFill>
              <a:latin typeface="Times New Roman"/>
              <a:ea typeface="Times New Roman"/>
              <a:cs typeface="Times New Roman"/>
              <a:sym typeface="Times New Roman"/>
            </a:endParaRPr>
          </a:p>
        </p:txBody>
      </p:sp>
      <p:sp>
        <p:nvSpPr>
          <p:cNvPr id="1870" name="Google Shape;1870;g916a41345b_1_0:notes"/>
          <p:cNvSpPr>
            <a:spLocks noGrp="1" noRot="1" noChangeAspect="1"/>
          </p:cNvSpPr>
          <p:nvPr>
            <p:ph type="sldImg" idx="2"/>
          </p:nvPr>
        </p:nvSpPr>
        <p:spPr>
          <a:xfrm>
            <a:off x="414338" y="679450"/>
            <a:ext cx="6030912" cy="3394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1" name="Google Shape;1871;g916a41345b_1_0:notes"/>
          <p:cNvSpPr txBox="1">
            <a:spLocks noGrp="1"/>
          </p:cNvSpPr>
          <p:nvPr>
            <p:ph type="body" idx="1"/>
          </p:nvPr>
        </p:nvSpPr>
        <p:spPr>
          <a:xfrm>
            <a:off x="914400" y="4299534"/>
            <a:ext cx="5029200" cy="414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Multiple Choice Slide. Your current options are: A: Yes, B: No, </a:t>
            </a:r>
            <a:endParaRPr/>
          </a:p>
          <a:p>
            <a:pPr marL="0" lvl="0" indent="0" algn="l" rtl="0">
              <a:spcBef>
                <a:spcPts val="0"/>
              </a:spcBef>
              <a:spcAft>
                <a:spcPts val="0"/>
              </a:spcAft>
              <a:buNone/>
            </a:pPr>
            <a:r>
              <a:rPr lang="en-US"/>
              <a:t>🍐  To edit the type of question or choices,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g916a41345b_1_9: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24</a:t>
            </a:fld>
            <a:endParaRPr sz="1200" b="0" i="0" u="none" strike="noStrike" cap="none">
              <a:solidFill>
                <a:srgbClr val="000000"/>
              </a:solidFill>
              <a:latin typeface="Arial"/>
              <a:ea typeface="Arial"/>
              <a:cs typeface="Arial"/>
              <a:sym typeface="Arial"/>
            </a:endParaRPr>
          </a:p>
        </p:txBody>
      </p:sp>
      <p:sp>
        <p:nvSpPr>
          <p:cNvPr id="1881" name="Google Shape;1881;g916a41345b_1_9:notes"/>
          <p:cNvSpPr txBox="1"/>
          <p:nvPr/>
        </p:nvSpPr>
        <p:spPr>
          <a:xfrm>
            <a:off x="3886200" y="8674886"/>
            <a:ext cx="2971800" cy="453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24</a:t>
            </a:fld>
            <a:endParaRPr sz="1200" b="0" i="0" u="none" strike="noStrike" cap="none">
              <a:solidFill>
                <a:srgbClr val="000000"/>
              </a:solidFill>
              <a:latin typeface="Times New Roman"/>
              <a:ea typeface="Times New Roman"/>
              <a:cs typeface="Times New Roman"/>
              <a:sym typeface="Times New Roman"/>
            </a:endParaRPr>
          </a:p>
        </p:txBody>
      </p:sp>
      <p:sp>
        <p:nvSpPr>
          <p:cNvPr id="1882" name="Google Shape;1882;g916a41345b_1_9:notes"/>
          <p:cNvSpPr>
            <a:spLocks noGrp="1" noRot="1" noChangeAspect="1"/>
          </p:cNvSpPr>
          <p:nvPr>
            <p:ph type="sldImg" idx="2"/>
          </p:nvPr>
        </p:nvSpPr>
        <p:spPr>
          <a:xfrm>
            <a:off x="414338" y="679450"/>
            <a:ext cx="6030912" cy="3394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3" name="Google Shape;1883;g916a41345b_1_9:notes"/>
          <p:cNvSpPr txBox="1">
            <a:spLocks noGrp="1"/>
          </p:cNvSpPr>
          <p:nvPr>
            <p:ph type="body" idx="1"/>
          </p:nvPr>
        </p:nvSpPr>
        <p:spPr>
          <a:xfrm>
            <a:off x="914400" y="4299534"/>
            <a:ext cx="5029200" cy="4149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Multiple Choice Slide. Your current options are: A: Yes, B: No, </a:t>
            </a:r>
            <a:endParaRPr/>
          </a:p>
          <a:p>
            <a:pPr marL="0" lvl="0" indent="0" algn="l" rtl="0">
              <a:spcBef>
                <a:spcPts val="0"/>
              </a:spcBef>
              <a:spcAft>
                <a:spcPts val="0"/>
              </a:spcAft>
              <a:buNone/>
            </a:pPr>
            <a:r>
              <a:rPr lang="en-US"/>
              <a:t>🍐  To edit the type of question or choices,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3" name="Google Shape;189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9b54aac1f3_0_766: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58" name="Google Shape;2058;g9b54aac1f3_0_766: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408217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9b54aac1f3_0_7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4" name="Google Shape;2074;g9b54aac1f3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g9b54aac1f3_0_7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0" name="Google Shape;2090;g9b54aac1f3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Google Shape;2102;g9b54aac1f3_0_8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03" name="Google Shape;2103;g9b54aac1f3_0_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9b54aac1f3_0_813: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32</a:t>
            </a:fld>
            <a:endParaRPr sz="1200" b="0" i="0" u="none" strike="noStrike" cap="none">
              <a:solidFill>
                <a:schemeClr val="dk1"/>
              </a:solidFill>
              <a:latin typeface="Times New Roman"/>
              <a:ea typeface="Times New Roman"/>
              <a:cs typeface="Times New Roman"/>
              <a:sym typeface="Times New Roman"/>
            </a:endParaRPr>
          </a:p>
        </p:txBody>
      </p:sp>
      <p:sp>
        <p:nvSpPr>
          <p:cNvPr id="2110" name="Google Shape;2110;g9b54aac1f3_0_813: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1" name="Google Shape;2111;g9b54aac1f3_0_813: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9b54aac1f3_0_820: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33</a:t>
            </a:fld>
            <a:endParaRPr sz="1200" b="0" i="0" u="none" strike="noStrike" cap="none">
              <a:solidFill>
                <a:srgbClr val="000000"/>
              </a:solidFill>
              <a:latin typeface="Times New Roman"/>
              <a:ea typeface="Times New Roman"/>
              <a:cs typeface="Times New Roman"/>
              <a:sym typeface="Times New Roman"/>
            </a:endParaRPr>
          </a:p>
        </p:txBody>
      </p:sp>
      <p:sp>
        <p:nvSpPr>
          <p:cNvPr id="2118" name="Google Shape;2118;g9b54aac1f3_0_820: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9" name="Google Shape;2119;g9b54aac1f3_0_820: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9b54aac1f3_0_5376: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34</a:t>
            </a:fld>
            <a:endParaRPr sz="1200" b="0" i="0" u="none" strike="noStrike" cap="none">
              <a:solidFill>
                <a:srgbClr val="000000"/>
              </a:solidFill>
              <a:latin typeface="Times New Roman"/>
              <a:ea typeface="Times New Roman"/>
              <a:cs typeface="Times New Roman"/>
              <a:sym typeface="Times New Roman"/>
            </a:endParaRPr>
          </a:p>
        </p:txBody>
      </p:sp>
      <p:sp>
        <p:nvSpPr>
          <p:cNvPr id="2127" name="Google Shape;2127;g9b54aac1f3_0_5376: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8" name="Google Shape;2128;g9b54aac1f3_0_5376: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9b54aac1f3_0_831: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35</a:t>
            </a:fld>
            <a:endParaRPr sz="1200" b="0" i="0" u="none" strike="noStrike" cap="none">
              <a:solidFill>
                <a:srgbClr val="000000"/>
              </a:solidFill>
              <a:latin typeface="Times New Roman"/>
              <a:ea typeface="Times New Roman"/>
              <a:cs typeface="Times New Roman"/>
              <a:sym typeface="Times New Roman"/>
            </a:endParaRPr>
          </a:p>
        </p:txBody>
      </p:sp>
      <p:sp>
        <p:nvSpPr>
          <p:cNvPr id="2137" name="Google Shape;2137;g9b54aac1f3_0_831: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8" name="Google Shape;2138;g9b54aac1f3_0_831: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9b54aac1f3_0_5396: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36</a:t>
            </a:fld>
            <a:endParaRPr sz="1200" b="0" i="0" u="none" strike="noStrike" cap="none">
              <a:solidFill>
                <a:srgbClr val="000000"/>
              </a:solidFill>
              <a:latin typeface="Times New Roman"/>
              <a:ea typeface="Times New Roman"/>
              <a:cs typeface="Times New Roman"/>
              <a:sym typeface="Times New Roman"/>
            </a:endParaRPr>
          </a:p>
        </p:txBody>
      </p:sp>
      <p:sp>
        <p:nvSpPr>
          <p:cNvPr id="2150" name="Google Shape;2150;g9b54aac1f3_0_5396: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1" name="Google Shape;2151;g9b54aac1f3_0_5396: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9b54aac1f3_0_849: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Multiple Choice Slide. Your current options are: A: $2, B: $100, C: $102, </a:t>
            </a:r>
            <a:endParaRPr/>
          </a:p>
          <a:p>
            <a:pPr marL="0" lvl="0" indent="0" algn="l" rtl="0">
              <a:spcBef>
                <a:spcPts val="360"/>
              </a:spcBef>
              <a:spcAft>
                <a:spcPts val="0"/>
              </a:spcAft>
              <a:buNone/>
            </a:pPr>
            <a:r>
              <a:rPr lang="en-US"/>
              <a:t>🍐  To edit the type of question or choices, go back to the "Ask Students a Question" in the Pear Deck sidebar.</a:t>
            </a:r>
            <a:endParaRPr/>
          </a:p>
          <a:p>
            <a:pPr marL="0" lvl="0" indent="0" algn="l" rtl="0">
              <a:spcBef>
                <a:spcPts val="360"/>
              </a:spcBef>
              <a:spcAft>
                <a:spcPts val="0"/>
              </a:spcAft>
              <a:buNone/>
            </a:pPr>
            <a:endParaRPr/>
          </a:p>
        </p:txBody>
      </p:sp>
      <p:sp>
        <p:nvSpPr>
          <p:cNvPr id="2168" name="Google Shape;2168;g9b54aac1f3_0_849: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9b54aac1f3_0_5414: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Multiple Choice Slide. Your current options are: A: $2, B: $100, C: $102, </a:t>
            </a:r>
            <a:endParaRPr/>
          </a:p>
          <a:p>
            <a:pPr marL="0" lvl="0" indent="0" algn="l" rtl="0">
              <a:spcBef>
                <a:spcPts val="360"/>
              </a:spcBef>
              <a:spcAft>
                <a:spcPts val="0"/>
              </a:spcAft>
              <a:buNone/>
            </a:pPr>
            <a:r>
              <a:rPr lang="en-US"/>
              <a:t>🍐  To edit the type of question or choices, go back to the "Ask Students a Question" in the Pear Deck sidebar.</a:t>
            </a:r>
            <a:endParaRPr/>
          </a:p>
          <a:p>
            <a:pPr marL="0" lvl="0" indent="0" algn="l" rtl="0">
              <a:spcBef>
                <a:spcPts val="360"/>
              </a:spcBef>
              <a:spcAft>
                <a:spcPts val="0"/>
              </a:spcAft>
              <a:buNone/>
            </a:pPr>
            <a:endParaRPr/>
          </a:p>
        </p:txBody>
      </p:sp>
      <p:sp>
        <p:nvSpPr>
          <p:cNvPr id="2176" name="Google Shape;2176;g9b54aac1f3_0_5414: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Multiple Choice Slide. Your current options are: A: Yes, B: No, </a:t>
            </a:r>
            <a:endParaRPr/>
          </a:p>
          <a:p>
            <a:pPr marL="0" lvl="0" indent="0" algn="l" rtl="0">
              <a:spcBef>
                <a:spcPts val="360"/>
              </a:spcBef>
              <a:spcAft>
                <a:spcPts val="0"/>
              </a:spcAft>
              <a:buNone/>
            </a:pPr>
            <a:r>
              <a:rPr lang="en-US"/>
              <a:t>🍐  To edit the type of question or choices, go back to the "Ask Students a Question" in the Pear Deck sidebar.</a:t>
            </a:r>
            <a:endParaRPr/>
          </a:p>
          <a:p>
            <a:pPr marL="0" lvl="0" indent="0" algn="l" rtl="0">
              <a:spcBef>
                <a:spcPts val="360"/>
              </a:spcBef>
              <a:spcAft>
                <a:spcPts val="0"/>
              </a:spcAft>
              <a:buNone/>
            </a:pPr>
            <a:endParaRPr/>
          </a:p>
        </p:txBody>
      </p:sp>
      <p:sp>
        <p:nvSpPr>
          <p:cNvPr id="1704" name="Google Shape;170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9b54aac1f3_0_863: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0" name="Google Shape;2190;g9b54aac1f3_0_863: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9b54aac1f3_0_1540: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40</a:t>
            </a:fld>
            <a:endParaRPr sz="1200" b="0" i="0" u="none" strike="noStrike" cap="none">
              <a:solidFill>
                <a:schemeClr val="dk1"/>
              </a:solidFill>
              <a:latin typeface="Times New Roman"/>
              <a:ea typeface="Times New Roman"/>
              <a:cs typeface="Times New Roman"/>
              <a:sym typeface="Times New Roman"/>
            </a:endParaRPr>
          </a:p>
        </p:txBody>
      </p:sp>
      <p:sp>
        <p:nvSpPr>
          <p:cNvPr id="2197" name="Google Shape;2197;g9b54aac1f3_0_1540: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8" name="Google Shape;2198;g9b54aac1f3_0_1540: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9b54aac1f3_0_5457: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41</a:t>
            </a:fld>
            <a:endParaRPr sz="1200" b="0" i="0" u="none" strike="noStrike" cap="none">
              <a:solidFill>
                <a:schemeClr val="dk1"/>
              </a:solidFill>
              <a:latin typeface="Times New Roman"/>
              <a:ea typeface="Times New Roman"/>
              <a:cs typeface="Times New Roman"/>
              <a:sym typeface="Times New Roman"/>
            </a:endParaRPr>
          </a:p>
        </p:txBody>
      </p:sp>
      <p:sp>
        <p:nvSpPr>
          <p:cNvPr id="2235" name="Google Shape;2235;g9b54aac1f3_0_5457: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6" name="Google Shape;2236;g9b54aac1f3_0_5457: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g9b54aac1f3_0_1567: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Times New Roman"/>
              <a:ea typeface="Times New Roman"/>
              <a:cs typeface="Times New Roman"/>
              <a:sym typeface="Times New Roman"/>
            </a:endParaRPr>
          </a:p>
        </p:txBody>
      </p:sp>
      <p:sp>
        <p:nvSpPr>
          <p:cNvPr id="2255" name="Google Shape;2255;g9b54aac1f3_0_1567: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6" name="Google Shape;2256;g9b54aac1f3_0_1567: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9b54aac1f3_0_15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69" name="Google Shape;2269;g9b54aac1f3_0_1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9b54aac1f3_0_15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7" name="Google Shape;2277;g9b54aac1f3_0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9b54aac1f3_0_15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3" name="Google Shape;2283;g9b54aac1f3_0_1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7"/>
        <p:cNvGrpSpPr/>
        <p:nvPr/>
      </p:nvGrpSpPr>
      <p:grpSpPr>
        <a:xfrm>
          <a:off x="0" y="0"/>
          <a:ext cx="0" cy="0"/>
          <a:chOff x="0" y="0"/>
          <a:chExt cx="0" cy="0"/>
        </a:xfrm>
      </p:grpSpPr>
      <p:sp>
        <p:nvSpPr>
          <p:cNvPr id="2288" name="Google Shape;2288;g9b54aac1f3_0_15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9" name="Google Shape;2289;g9b54aac1f3_0_1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9b54aac1f3_0_16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96" name="Google Shape;2296;g9b54aac1f3_0_1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9b54aac1f3_0_1609: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2304" name="Google Shape;2304;g9b54aac1f3_0_1609: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
        <p:nvSpPr>
          <p:cNvPr id="1723" name="Google Shape;172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4" name="Google Shape;17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6063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9b54aac1f3_0_2551: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12" name="Google Shape;2312;g9b54aac1f3_0_2551: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9b54aac1f3_0_2556: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2318" name="Google Shape;2318;g9b54aac1f3_0_2556: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9b54aac1f3_0_26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33" name="Google Shape;2433;g9b54aac1f3_0_2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g9b54aac1f3_0_26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7" name="Google Shape;2447;g9b54aac1f3_0_2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9b54aac1f3_0_2622: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59</a:t>
            </a:fld>
            <a:endParaRPr sz="1200" b="0" i="0" u="none" strike="noStrike" cap="none">
              <a:solidFill>
                <a:schemeClr val="dk1"/>
              </a:solidFill>
              <a:latin typeface="Times New Roman"/>
              <a:ea typeface="Times New Roman"/>
              <a:cs typeface="Times New Roman"/>
              <a:sym typeface="Times New Roman"/>
            </a:endParaRPr>
          </a:p>
        </p:txBody>
      </p:sp>
      <p:sp>
        <p:nvSpPr>
          <p:cNvPr id="2454" name="Google Shape;2454;g9b54aac1f3_0_2622: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5" name="Google Shape;2455;g9b54aac1f3_0_2622: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Google Shape;2461;g9b54aac1f3_0_2636: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60</a:t>
            </a:fld>
            <a:endParaRPr sz="1200" b="0" i="0" u="none" strike="noStrike" cap="none">
              <a:solidFill>
                <a:schemeClr val="dk1"/>
              </a:solidFill>
              <a:latin typeface="Times New Roman"/>
              <a:ea typeface="Times New Roman"/>
              <a:cs typeface="Times New Roman"/>
              <a:sym typeface="Times New Roman"/>
            </a:endParaRPr>
          </a:p>
        </p:txBody>
      </p:sp>
      <p:sp>
        <p:nvSpPr>
          <p:cNvPr id="2462" name="Google Shape;2462;g9b54aac1f3_0_2636: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3" name="Google Shape;2463;g9b54aac1f3_0_2636: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9b54aac1f3_0_2646:notes"/>
          <p:cNvSpPr txBox="1"/>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61</a:t>
            </a:fld>
            <a:endParaRPr sz="1200" b="0" i="0" u="none" strike="noStrike" cap="none">
              <a:solidFill>
                <a:schemeClr val="dk1"/>
              </a:solidFill>
              <a:latin typeface="Times New Roman"/>
              <a:ea typeface="Times New Roman"/>
              <a:cs typeface="Times New Roman"/>
              <a:sym typeface="Times New Roman"/>
            </a:endParaRPr>
          </a:p>
        </p:txBody>
      </p:sp>
      <p:sp>
        <p:nvSpPr>
          <p:cNvPr id="2479" name="Google Shape;2479;g9b54aac1f3_0_264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0" name="Google Shape;2480;g9b54aac1f3_0_2646:notes"/>
          <p:cNvSpPr txBox="1">
            <a:spLocks noGrp="1"/>
          </p:cNvSpPr>
          <p:nvPr>
            <p:ph type="body" idx="1"/>
          </p:nvPr>
        </p:nvSpPr>
        <p:spPr>
          <a:xfrm>
            <a:off x="685800" y="4343761"/>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9b54aac1f3_0_2653:notes"/>
          <p:cNvSpPr txBox="1"/>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62</a:t>
            </a:fld>
            <a:endParaRPr sz="1200" b="0" i="0" u="none" strike="noStrike" cap="none">
              <a:solidFill>
                <a:schemeClr val="dk1"/>
              </a:solidFill>
              <a:latin typeface="Times New Roman"/>
              <a:ea typeface="Times New Roman"/>
              <a:cs typeface="Times New Roman"/>
              <a:sym typeface="Times New Roman"/>
            </a:endParaRPr>
          </a:p>
        </p:txBody>
      </p:sp>
      <p:sp>
        <p:nvSpPr>
          <p:cNvPr id="2487" name="Google Shape;2487;g9b54aac1f3_0_265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8" name="Google Shape;2488;g9b54aac1f3_0_2653:notes"/>
          <p:cNvSpPr txBox="1">
            <a:spLocks noGrp="1"/>
          </p:cNvSpPr>
          <p:nvPr>
            <p:ph type="body" idx="1"/>
          </p:nvPr>
        </p:nvSpPr>
        <p:spPr>
          <a:xfrm>
            <a:off x="685800" y="4343761"/>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g9b54aac1f3_0_2658:notes"/>
          <p:cNvSpPr txBox="1"/>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63</a:t>
            </a:fld>
            <a:endParaRPr sz="1200" b="0" i="0" u="none" strike="noStrike" cap="none">
              <a:solidFill>
                <a:schemeClr val="dk1"/>
              </a:solidFill>
              <a:latin typeface="Times New Roman"/>
              <a:ea typeface="Times New Roman"/>
              <a:cs typeface="Times New Roman"/>
              <a:sym typeface="Times New Roman"/>
            </a:endParaRPr>
          </a:p>
        </p:txBody>
      </p:sp>
      <p:sp>
        <p:nvSpPr>
          <p:cNvPr id="2493" name="Google Shape;2493;g9b54aac1f3_0_265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4" name="Google Shape;2494;g9b54aac1f3_0_2658:notes"/>
          <p:cNvSpPr txBox="1">
            <a:spLocks noGrp="1"/>
          </p:cNvSpPr>
          <p:nvPr>
            <p:ph type="body" idx="1"/>
          </p:nvPr>
        </p:nvSpPr>
        <p:spPr>
          <a:xfrm>
            <a:off x="685800" y="4343761"/>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9b54aac1f3_0_2664: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07" name="Google Shape;2507;g9b54aac1f3_0_2664: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
        <p:nvSpPr>
          <p:cNvPr id="1723" name="Google Shape;172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4" name="Google Shape;17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5"/>
        <p:cNvGrpSpPr/>
        <p:nvPr/>
      </p:nvGrpSpPr>
      <p:grpSpPr>
        <a:xfrm>
          <a:off x="0" y="0"/>
          <a:ext cx="0" cy="0"/>
          <a:chOff x="0" y="0"/>
          <a:chExt cx="0" cy="0"/>
        </a:xfrm>
      </p:grpSpPr>
      <p:sp>
        <p:nvSpPr>
          <p:cNvPr id="2516" name="Google Shape;2516;g9b54aac1f3_0_2673:notes"/>
          <p:cNvSpPr txBox="1">
            <a:spLocks noGrp="1"/>
          </p:cNvSpPr>
          <p:nvPr>
            <p:ph type="body" idx="1"/>
          </p:nvPr>
        </p:nvSpPr>
        <p:spPr>
          <a:xfrm>
            <a:off x="914400" y="4321648"/>
            <a:ext cx="5029200" cy="4170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17" name="Google Shape;2517;g9b54aac1f3_0_2673: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3"/>
        <p:cNvGrpSpPr/>
        <p:nvPr/>
      </p:nvGrpSpPr>
      <p:grpSpPr>
        <a:xfrm>
          <a:off x="0" y="0"/>
          <a:ext cx="0" cy="0"/>
          <a:chOff x="0" y="0"/>
          <a:chExt cx="0" cy="0"/>
        </a:xfrm>
      </p:grpSpPr>
      <p:sp>
        <p:nvSpPr>
          <p:cNvPr id="2524" name="Google Shape;2524;g9b54aac1f3_0_2680: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5" name="Google Shape;2525;g9b54aac1f3_0_2680: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6" name="Google Shape;2526;g9b54aac1f3_0_2680: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66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9b54aac1f3_0_27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72" name="Google Shape;2572;g9b54aac1f3_0_2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g9b54aac1f3_0_27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78" name="Google Shape;2578;g9b54aac1f3_0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g9b54aac1f3_0_27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2586" name="Google Shape;2586;g9b54aac1f3_0_2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9b54aac1f3_0_27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2596" name="Google Shape;2596;g9b54aac1f3_0_2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5"/>
        <p:cNvGrpSpPr/>
        <p:nvPr/>
      </p:nvGrpSpPr>
      <p:grpSpPr>
        <a:xfrm>
          <a:off x="0" y="0"/>
          <a:ext cx="0" cy="0"/>
          <a:chOff x="0" y="0"/>
          <a:chExt cx="0" cy="0"/>
        </a:xfrm>
      </p:grpSpPr>
      <p:sp>
        <p:nvSpPr>
          <p:cNvPr id="2606" name="Google Shape;2606;g9b54aac1f3_0_27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7" name="Google Shape;2607;g9b54aac1f3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g9b54aac1f3_0_27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14" name="Google Shape;2614;g9b54aac1f3_0_2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g9b54aac1f3_0_2758: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74</a:t>
            </a:fld>
            <a:endParaRPr sz="1200" b="0" i="0" u="none" strike="noStrike" cap="none">
              <a:solidFill>
                <a:schemeClr val="dk1"/>
              </a:solidFill>
              <a:latin typeface="Times New Roman"/>
              <a:ea typeface="Times New Roman"/>
              <a:cs typeface="Times New Roman"/>
              <a:sym typeface="Times New Roman"/>
            </a:endParaRPr>
          </a:p>
        </p:txBody>
      </p:sp>
      <p:sp>
        <p:nvSpPr>
          <p:cNvPr id="2621" name="Google Shape;2621;g9b54aac1f3_0_2758: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2" name="Google Shape;2622;g9b54aac1f3_0_2758: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g9b54aac1f3_0_2772:notes"/>
          <p:cNvSpPr txBox="1">
            <a:spLocks noGrp="1"/>
          </p:cNvSpPr>
          <p:nvPr>
            <p:ph type="sldNum" idx="12"/>
          </p:nvPr>
        </p:nvSpPr>
        <p:spPr>
          <a:xfrm>
            <a:off x="3886200" y="8719114"/>
            <a:ext cx="2971800" cy="4548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75</a:t>
            </a:fld>
            <a:endParaRPr sz="1200" b="0" i="0" u="none" strike="noStrike" cap="none">
              <a:solidFill>
                <a:schemeClr val="dk1"/>
              </a:solidFill>
              <a:latin typeface="Times New Roman"/>
              <a:ea typeface="Times New Roman"/>
              <a:cs typeface="Times New Roman"/>
              <a:sym typeface="Times New Roman"/>
            </a:endParaRPr>
          </a:p>
        </p:txBody>
      </p:sp>
      <p:sp>
        <p:nvSpPr>
          <p:cNvPr id="2671" name="Google Shape;2671;g9b54aac1f3_0_2772:notes"/>
          <p:cNvSpPr>
            <a:spLocks noGrp="1" noRot="1" noChangeAspect="1"/>
          </p:cNvSpPr>
          <p:nvPr>
            <p:ph type="sldImg" idx="2"/>
          </p:nvPr>
        </p:nvSpPr>
        <p:spPr>
          <a:xfrm>
            <a:off x="396875" y="682625"/>
            <a:ext cx="6064250" cy="3411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2" name="Google Shape;2672;g9b54aac1f3_0_2772:notes"/>
          <p:cNvSpPr txBox="1">
            <a:spLocks noGrp="1"/>
          </p:cNvSpPr>
          <p:nvPr>
            <p:ph type="body" idx="1"/>
          </p:nvPr>
        </p:nvSpPr>
        <p:spPr>
          <a:xfrm>
            <a:off x="914400" y="4321648"/>
            <a:ext cx="5029200" cy="417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
        <p:nvSpPr>
          <p:cNvPr id="1732" name="Google Shape;173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3" name="Google Shape;173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78</a:t>
            </a:fld>
            <a:endParaRPr lang="en-US"/>
          </a:p>
        </p:txBody>
      </p:sp>
    </p:spTree>
    <p:extLst>
      <p:ext uri="{BB962C8B-B14F-4D97-AF65-F5344CB8AC3E}">
        <p14:creationId xmlns:p14="http://schemas.microsoft.com/office/powerpoint/2010/main" val="217638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1741" name="Google Shape;174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1752" name="Google Shape;175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3" name="Google Shape;175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1783" name="Google Shape;178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4" name="Google Shape;178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1EFFA6-4707-43FB-A6DE-3DE8543777E7}"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53329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383869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43044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661"/>
        <p:cNvGrpSpPr/>
        <p:nvPr/>
      </p:nvGrpSpPr>
      <p:grpSpPr>
        <a:xfrm>
          <a:off x="0" y="0"/>
          <a:ext cx="0" cy="0"/>
          <a:chOff x="0" y="0"/>
          <a:chExt cx="0" cy="0"/>
        </a:xfrm>
      </p:grpSpPr>
      <p:sp>
        <p:nvSpPr>
          <p:cNvPr id="662" name="Google Shape;662;p112"/>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3" name="Google Shape;663;p112"/>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664" name="Google Shape;664;p112"/>
          <p:cNvSpPr>
            <a:spLocks noGrp="1"/>
          </p:cNvSpPr>
          <p:nvPr>
            <p:ph type="clipArt"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Times New Roman"/>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l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65" name="Google Shape;665;p11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700"/>
              </a:spcBef>
              <a:spcAft>
                <a:spcPts val="0"/>
              </a:spcAft>
              <a:buSzPts val="1400"/>
              <a:buNone/>
              <a:defRPr/>
            </a:lvl1pPr>
            <a:lvl2pPr lvl="1" algn="l" rtl="0">
              <a:spcBef>
                <a:spcPts val="900"/>
              </a:spcBef>
              <a:spcAft>
                <a:spcPts val="0"/>
              </a:spcAft>
              <a:buSzPts val="1400"/>
              <a:buNone/>
              <a:defRPr/>
            </a:lvl2pPr>
            <a:lvl3pPr lvl="2" algn="l" rtl="0">
              <a:spcBef>
                <a:spcPts val="900"/>
              </a:spcBef>
              <a:spcAft>
                <a:spcPts val="0"/>
              </a:spcAft>
              <a:buSzPts val="1400"/>
              <a:buNone/>
              <a:defRPr/>
            </a:lvl3pPr>
            <a:lvl4pPr lvl="3" algn="l" rtl="0">
              <a:spcBef>
                <a:spcPts val="900"/>
              </a:spcBef>
              <a:spcAft>
                <a:spcPts val="0"/>
              </a:spcAft>
              <a:buSzPts val="1400"/>
              <a:buNone/>
              <a:defRPr/>
            </a:lvl4pPr>
            <a:lvl5pPr lvl="4" algn="l" rtl="0">
              <a:spcBef>
                <a:spcPts val="90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6" name="Google Shape;666;p1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700"/>
              </a:spcBef>
              <a:spcAft>
                <a:spcPts val="0"/>
              </a:spcAft>
              <a:buSzPts val="1400"/>
              <a:buNone/>
              <a:defRPr/>
            </a:lvl1pPr>
            <a:lvl2pPr lvl="1" algn="l" rtl="0">
              <a:spcBef>
                <a:spcPts val="900"/>
              </a:spcBef>
              <a:spcAft>
                <a:spcPts val="0"/>
              </a:spcAft>
              <a:buSzPts val="1400"/>
              <a:buNone/>
              <a:defRPr/>
            </a:lvl2pPr>
            <a:lvl3pPr lvl="2" algn="l" rtl="0">
              <a:spcBef>
                <a:spcPts val="900"/>
              </a:spcBef>
              <a:spcAft>
                <a:spcPts val="0"/>
              </a:spcAft>
              <a:buSzPts val="1400"/>
              <a:buNone/>
              <a:defRPr/>
            </a:lvl3pPr>
            <a:lvl4pPr lvl="3" algn="l" rtl="0">
              <a:spcBef>
                <a:spcPts val="900"/>
              </a:spcBef>
              <a:spcAft>
                <a:spcPts val="0"/>
              </a:spcAft>
              <a:buSzPts val="1400"/>
              <a:buNone/>
              <a:defRPr/>
            </a:lvl4pPr>
            <a:lvl5pPr lvl="4" algn="l" rtl="0">
              <a:spcBef>
                <a:spcPts val="90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7" name="Google Shape;667;p1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FF"/>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FF"/>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FF"/>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FF"/>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FF"/>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FF"/>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FF"/>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FF"/>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036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022"/>
        <p:cNvGrpSpPr/>
        <p:nvPr/>
      </p:nvGrpSpPr>
      <p:grpSpPr>
        <a:xfrm>
          <a:off x="0" y="0"/>
          <a:ext cx="0" cy="0"/>
          <a:chOff x="0" y="0"/>
          <a:chExt cx="0" cy="0"/>
        </a:xfrm>
      </p:grpSpPr>
      <p:sp>
        <p:nvSpPr>
          <p:cNvPr id="1023" name="Google Shape;1023;p171"/>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24" name="Google Shape;1024;p171"/>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5" name="Google Shape;1025;p171"/>
          <p:cNvSpPr txBox="1">
            <a:spLocks noGrp="1"/>
          </p:cNvSpPr>
          <p:nvPr>
            <p:ph type="body" idx="2"/>
          </p:nvPr>
        </p:nvSpPr>
        <p:spPr>
          <a:xfrm>
            <a:off x="6197600" y="1981200"/>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6" name="Google Shape;1026;p171"/>
          <p:cNvSpPr txBox="1">
            <a:spLocks noGrp="1"/>
          </p:cNvSpPr>
          <p:nvPr>
            <p:ph type="body" idx="3"/>
          </p:nvPr>
        </p:nvSpPr>
        <p:spPr>
          <a:xfrm>
            <a:off x="6197600" y="4114800"/>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7" name="Google Shape;1027;p1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8" name="Google Shape;1028;p1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9" name="Google Shape;1029;p1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422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056"/>
        <p:cNvGrpSpPr/>
        <p:nvPr/>
      </p:nvGrpSpPr>
      <p:grpSpPr>
        <a:xfrm>
          <a:off x="0" y="0"/>
          <a:ext cx="0" cy="0"/>
          <a:chOff x="0" y="0"/>
          <a:chExt cx="0" cy="0"/>
        </a:xfrm>
      </p:grpSpPr>
      <p:sp>
        <p:nvSpPr>
          <p:cNvPr id="1057" name="Google Shape;1057;p176"/>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8" name="Google Shape;1058;p176"/>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59" name="Google Shape;1059;p176"/>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60" name="Google Shape;1060;p17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1" name="Google Shape;1061;p17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2" name="Google Shape;1062;p17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4404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1383"/>
        <p:cNvGrpSpPr/>
        <p:nvPr/>
      </p:nvGrpSpPr>
      <p:grpSpPr>
        <a:xfrm>
          <a:off x="0" y="0"/>
          <a:ext cx="0" cy="0"/>
          <a:chOff x="0" y="0"/>
          <a:chExt cx="0" cy="0"/>
        </a:xfrm>
      </p:grpSpPr>
      <p:sp>
        <p:nvSpPr>
          <p:cNvPr id="1384" name="Google Shape;1384;p230"/>
          <p:cNvSpPr txBox="1">
            <a:spLocks noGrp="1"/>
          </p:cNvSpPr>
          <p:nvPr>
            <p:ph type="title"/>
          </p:nvPr>
        </p:nvSpPr>
        <p:spPr>
          <a:xfrm>
            <a:off x="914400" y="4572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85" name="Google Shape;1385;p230"/>
          <p:cNvSpPr>
            <a:spLocks noGrp="1"/>
          </p:cNvSpPr>
          <p:nvPr>
            <p:ph type="clipArt" idx="2"/>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86" name="Google Shape;1386;p230"/>
          <p:cNvSpPr txBox="1">
            <a:spLocks noGrp="1"/>
          </p:cNvSpPr>
          <p:nvPr>
            <p:ph type="body" idx="1"/>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87" name="Google Shape;1387;p23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8" name="Google Shape;1388;p23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9" name="Google Shape;1389;p23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sz="1400">
                <a:solidFill>
                  <a:schemeClr val="dk1"/>
                </a:solidFill>
                <a:latin typeface="Times New Roman"/>
                <a:ea typeface="Times New Roman"/>
                <a:cs typeface="Times New Roman"/>
                <a:sym typeface="Times New Roman"/>
              </a:defRPr>
            </a:lvl1pPr>
            <a:lvl2pPr marL="0" lvl="1" indent="0" algn="r" rtl="0">
              <a:spcBef>
                <a:spcPts val="0"/>
              </a:spcBef>
              <a:spcAft>
                <a:spcPts val="0"/>
              </a:spcAft>
              <a:buNone/>
              <a:defRPr sz="1400">
                <a:solidFill>
                  <a:schemeClr val="dk1"/>
                </a:solidFill>
                <a:latin typeface="Times New Roman"/>
                <a:ea typeface="Times New Roman"/>
                <a:cs typeface="Times New Roman"/>
                <a:sym typeface="Times New Roman"/>
              </a:defRPr>
            </a:lvl2pPr>
            <a:lvl3pPr marL="0" lvl="2" indent="0" algn="r" rtl="0">
              <a:spcBef>
                <a:spcPts val="0"/>
              </a:spcBef>
              <a:spcAft>
                <a:spcPts val="0"/>
              </a:spcAft>
              <a:buNone/>
              <a:defRPr sz="1400">
                <a:solidFill>
                  <a:schemeClr val="dk1"/>
                </a:solidFill>
                <a:latin typeface="Times New Roman"/>
                <a:ea typeface="Times New Roman"/>
                <a:cs typeface="Times New Roman"/>
                <a:sym typeface="Times New Roman"/>
              </a:defRPr>
            </a:lvl3pPr>
            <a:lvl4pPr marL="0" lvl="3" indent="0" algn="r" rtl="0">
              <a:spcBef>
                <a:spcPts val="0"/>
              </a:spcBef>
              <a:spcAft>
                <a:spcPts val="0"/>
              </a:spcAft>
              <a:buNone/>
              <a:defRPr sz="1400">
                <a:solidFill>
                  <a:schemeClr val="dk1"/>
                </a:solidFill>
                <a:latin typeface="Times New Roman"/>
                <a:ea typeface="Times New Roman"/>
                <a:cs typeface="Times New Roman"/>
                <a:sym typeface="Times New Roman"/>
              </a:defRPr>
            </a:lvl4pPr>
            <a:lvl5pPr marL="0" lvl="4" indent="0" algn="r" rtl="0">
              <a:spcBef>
                <a:spcPts val="0"/>
              </a:spcBef>
              <a:spcAft>
                <a:spcPts val="0"/>
              </a:spcAft>
              <a:buNone/>
              <a:defRPr sz="1400">
                <a:solidFill>
                  <a:schemeClr val="dk1"/>
                </a:solidFill>
                <a:latin typeface="Times New Roman"/>
                <a:ea typeface="Times New Roman"/>
                <a:cs typeface="Times New Roman"/>
                <a:sym typeface="Times New Roman"/>
              </a:defRPr>
            </a:lvl5pPr>
            <a:lvl6pPr marL="0" lvl="5" indent="0" algn="r" rtl="0">
              <a:spcBef>
                <a:spcPts val="0"/>
              </a:spcBef>
              <a:spcAft>
                <a:spcPts val="0"/>
              </a:spcAft>
              <a:buNone/>
              <a:defRPr sz="1400">
                <a:solidFill>
                  <a:schemeClr val="dk1"/>
                </a:solidFill>
                <a:latin typeface="Times New Roman"/>
                <a:ea typeface="Times New Roman"/>
                <a:cs typeface="Times New Roman"/>
                <a:sym typeface="Times New Roman"/>
              </a:defRPr>
            </a:lvl6pPr>
            <a:lvl7pPr marL="0" lvl="6" indent="0" algn="r" rtl="0">
              <a:spcBef>
                <a:spcPts val="0"/>
              </a:spcBef>
              <a:spcAft>
                <a:spcPts val="0"/>
              </a:spcAft>
              <a:buNone/>
              <a:defRPr sz="1400">
                <a:solidFill>
                  <a:schemeClr val="dk1"/>
                </a:solidFill>
                <a:latin typeface="Times New Roman"/>
                <a:ea typeface="Times New Roman"/>
                <a:cs typeface="Times New Roman"/>
                <a:sym typeface="Times New Roman"/>
              </a:defRPr>
            </a:lvl7pPr>
            <a:lvl8pPr marL="0" lvl="7" indent="0" algn="r" rtl="0">
              <a:spcBef>
                <a:spcPts val="0"/>
              </a:spcBef>
              <a:spcAft>
                <a:spcPts val="0"/>
              </a:spcAft>
              <a:buNone/>
              <a:defRPr sz="1400">
                <a:solidFill>
                  <a:schemeClr val="dk1"/>
                </a:solidFill>
                <a:latin typeface="Times New Roman"/>
                <a:ea typeface="Times New Roman"/>
                <a:cs typeface="Times New Roman"/>
                <a:sym typeface="Times New Roman"/>
              </a:defRPr>
            </a:lvl8pPr>
            <a:lvl9pPr marL="0" lvl="8" indent="0" algn="r" rtl="0">
              <a:spcBef>
                <a:spcPts val="0"/>
              </a:spcBef>
              <a:spcAft>
                <a:spcPts val="0"/>
              </a:spcAft>
              <a:buNone/>
              <a:defRPr sz="1400">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689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itle, 2 Content and Text">
    <p:spTree>
      <p:nvGrpSpPr>
        <p:cNvPr id="1" name="Shape 1170"/>
        <p:cNvGrpSpPr/>
        <p:nvPr/>
      </p:nvGrpSpPr>
      <p:grpSpPr>
        <a:xfrm>
          <a:off x="0" y="0"/>
          <a:ext cx="0" cy="0"/>
          <a:chOff x="0" y="0"/>
          <a:chExt cx="0" cy="0"/>
        </a:xfrm>
      </p:grpSpPr>
      <p:sp>
        <p:nvSpPr>
          <p:cNvPr id="1171" name="Google Shape;1171;p195"/>
          <p:cNvSpPr txBox="1">
            <a:spLocks noGrp="1"/>
          </p:cNvSpPr>
          <p:nvPr>
            <p:ph type="title"/>
          </p:nvPr>
        </p:nvSpPr>
        <p:spPr>
          <a:xfrm>
            <a:off x="753533" y="323850"/>
            <a:ext cx="10363200" cy="914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72" name="Google Shape;1172;p195"/>
          <p:cNvSpPr txBox="1">
            <a:spLocks noGrp="1"/>
          </p:cNvSpPr>
          <p:nvPr>
            <p:ph type="body" idx="1"/>
          </p:nvPr>
        </p:nvSpPr>
        <p:spPr>
          <a:xfrm>
            <a:off x="1018117" y="1922463"/>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1173" name="Google Shape;1173;p195"/>
          <p:cNvSpPr txBox="1">
            <a:spLocks noGrp="1"/>
          </p:cNvSpPr>
          <p:nvPr>
            <p:ph type="body" idx="2"/>
          </p:nvPr>
        </p:nvSpPr>
        <p:spPr>
          <a:xfrm>
            <a:off x="1018117" y="4056063"/>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1174" name="Google Shape;1174;p195"/>
          <p:cNvSpPr txBox="1">
            <a:spLocks noGrp="1"/>
          </p:cNvSpPr>
          <p:nvPr>
            <p:ph type="body" idx="3"/>
          </p:nvPr>
        </p:nvSpPr>
        <p:spPr>
          <a:xfrm>
            <a:off x="6301317" y="1922463"/>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9807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8324" t="75556" r="18222" b="17036"/>
          <a:stretch/>
        </p:blipFill>
        <p:spPr>
          <a:xfrm>
            <a:off x="2047457" y="6316138"/>
            <a:ext cx="8097083" cy="524933"/>
          </a:xfrm>
          <a:prstGeom prst="rect">
            <a:avLst/>
          </a:prstGeom>
        </p:spPr>
      </p:pic>
      <p:sp>
        <p:nvSpPr>
          <p:cNvPr id="6" name="Title 2"/>
          <p:cNvSpPr>
            <a:spLocks noGrp="1"/>
          </p:cNvSpPr>
          <p:nvPr>
            <p:ph type="title"/>
          </p:nvPr>
        </p:nvSpPr>
        <p:spPr>
          <a:xfrm>
            <a:off x="186267" y="2031997"/>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10" name="Text Placeholder 9"/>
          <p:cNvSpPr>
            <a:spLocks noGrp="1"/>
          </p:cNvSpPr>
          <p:nvPr>
            <p:ph type="body" sz="quarter" idx="10"/>
          </p:nvPr>
        </p:nvSpPr>
        <p:spPr>
          <a:xfrm>
            <a:off x="185738" y="2991378"/>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631613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205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9043" y="5808133"/>
            <a:ext cx="2281353" cy="945729"/>
          </a:xfrm>
          <a:prstGeom prst="rect">
            <a:avLst/>
          </a:prstGeom>
        </p:spPr>
      </p:pic>
      <p:sp>
        <p:nvSpPr>
          <p:cNvPr id="8"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tx1"/>
                </a:solidFill>
              </a:defRPr>
            </a:lvl1pPr>
            <a:lvl2pPr marL="457200" indent="0" algn="l">
              <a:buFontTx/>
              <a:buNone/>
              <a:defRPr>
                <a:solidFill>
                  <a:schemeClr val="tx1"/>
                </a:solidFill>
              </a:defRPr>
            </a:lvl2pPr>
            <a:lvl3pPr marL="914400" indent="0" algn="l">
              <a:buFontTx/>
              <a:buNone/>
              <a:defRPr>
                <a:solidFill>
                  <a:schemeClr val="tx1"/>
                </a:solidFill>
              </a:defRPr>
            </a:lvl3pPr>
            <a:lvl4pPr marL="1371600" indent="0" algn="l">
              <a:buFontTx/>
              <a:buNone/>
              <a:defRPr>
                <a:solidFill>
                  <a:schemeClr val="tx1"/>
                </a:solidFill>
              </a:defRPr>
            </a:lvl4pPr>
            <a:lvl5pPr marL="1828800" indent="0" algn="l">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6" name="Rectangle 5"/>
          <p:cNvSpPr/>
          <p:nvPr userDrawn="1"/>
        </p:nvSpPr>
        <p:spPr>
          <a:xfrm>
            <a:off x="0" y="141054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7977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sp>
        <p:nvSpPr>
          <p:cNvPr id="5" name="Title 2"/>
          <p:cNvSpPr>
            <a:spLocks noGrp="1"/>
          </p:cNvSpPr>
          <p:nvPr>
            <p:ph type="title"/>
          </p:nvPr>
        </p:nvSpPr>
        <p:spPr>
          <a:xfrm>
            <a:off x="186267" y="2031997"/>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6" name="Text Placeholder 9"/>
          <p:cNvSpPr>
            <a:spLocks noGrp="1"/>
          </p:cNvSpPr>
          <p:nvPr>
            <p:ph type="body" sz="quarter" idx="10"/>
          </p:nvPr>
        </p:nvSpPr>
        <p:spPr>
          <a:xfrm>
            <a:off x="185738" y="2991378"/>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08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563948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
        <p:nvSpPr>
          <p:cNvPr id="5"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tx1"/>
                </a:solidFill>
              </a:defRPr>
            </a:lvl1pPr>
            <a:lvl2pPr marL="457200" indent="0" algn="l">
              <a:buFontTx/>
              <a:buNone/>
              <a:defRPr>
                <a:solidFill>
                  <a:schemeClr val="tx1"/>
                </a:solidFill>
              </a:defRPr>
            </a:lvl2pPr>
            <a:lvl3pPr marL="914400" indent="0" algn="l">
              <a:buFontTx/>
              <a:buNone/>
              <a:defRPr>
                <a:solidFill>
                  <a:schemeClr val="tx1"/>
                </a:solidFill>
              </a:defRPr>
            </a:lvl3pPr>
            <a:lvl4pPr marL="1371600" indent="0" algn="l">
              <a:buFontTx/>
              <a:buNone/>
              <a:defRPr>
                <a:solidFill>
                  <a:schemeClr val="tx1"/>
                </a:solidFill>
              </a:defRPr>
            </a:lvl4pPr>
            <a:lvl5pPr marL="1828800" indent="0" algn="l">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7" name="Rectangle 6"/>
          <p:cNvSpPr/>
          <p:nvPr userDrawn="1"/>
        </p:nvSpPr>
        <p:spPr>
          <a:xfrm>
            <a:off x="0" y="141054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06908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0" y="0"/>
            <a:ext cx="12192001" cy="6858000"/>
          </a:xfrm>
          <a:prstGeom prst="rect">
            <a:avLst/>
          </a:prstGeom>
        </p:spPr>
      </p:pic>
      <p:sp>
        <p:nvSpPr>
          <p:cNvPr id="6"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24" t="75556" r="18222" b="17036"/>
          <a:stretch/>
        </p:blipFill>
        <p:spPr>
          <a:xfrm>
            <a:off x="2047457" y="6316138"/>
            <a:ext cx="8097083" cy="524933"/>
          </a:xfrm>
          <a:prstGeom prst="rect">
            <a:avLst/>
          </a:prstGeom>
        </p:spPr>
      </p:pic>
      <p:sp>
        <p:nvSpPr>
          <p:cNvPr id="11" name="Rectangle 10"/>
          <p:cNvSpPr/>
          <p:nvPr userDrawn="1"/>
        </p:nvSpPr>
        <p:spPr>
          <a:xfrm>
            <a:off x="0" y="631613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7764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8324" t="75556" r="18222" b="17036"/>
          <a:stretch/>
        </p:blipFill>
        <p:spPr>
          <a:xfrm>
            <a:off x="2047457" y="6214534"/>
            <a:ext cx="8097083" cy="524933"/>
          </a:xfrm>
          <a:prstGeom prst="rect">
            <a:avLst/>
          </a:prstGeom>
        </p:spPr>
      </p:pic>
    </p:spTree>
    <p:extLst>
      <p:ext uri="{BB962C8B-B14F-4D97-AF65-F5344CB8AC3E}">
        <p14:creationId xmlns:p14="http://schemas.microsoft.com/office/powerpoint/2010/main" val="544737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spTree>
    <p:extLst>
      <p:ext uri="{BB962C8B-B14F-4D97-AF65-F5344CB8AC3E}">
        <p14:creationId xmlns:p14="http://schemas.microsoft.com/office/powerpoint/2010/main" val="285958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24" t="75556" r="18222" b="17036"/>
          <a:stretch/>
        </p:blipFill>
        <p:spPr>
          <a:xfrm>
            <a:off x="2047457" y="6214534"/>
            <a:ext cx="8097083" cy="524933"/>
          </a:xfrm>
          <a:prstGeom prst="rect">
            <a:avLst/>
          </a:prstGeom>
        </p:spPr>
      </p:pic>
    </p:spTree>
    <p:extLst>
      <p:ext uri="{BB962C8B-B14F-4D97-AF65-F5344CB8AC3E}">
        <p14:creationId xmlns:p14="http://schemas.microsoft.com/office/powerpoint/2010/main" val="1053996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Tree>
    <p:extLst>
      <p:ext uri="{BB962C8B-B14F-4D97-AF65-F5344CB8AC3E}">
        <p14:creationId xmlns:p14="http://schemas.microsoft.com/office/powerpoint/2010/main" val="1472170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Tree>
    <p:extLst>
      <p:ext uri="{BB962C8B-B14F-4D97-AF65-F5344CB8AC3E}">
        <p14:creationId xmlns:p14="http://schemas.microsoft.com/office/powerpoint/2010/main" val="4138200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135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91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51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EFFA6-4707-43FB-A6DE-3DE8543777E7}" type="datetimeFigureOut">
              <a:rPr lang="en-US" smtClean="0"/>
              <a:t>4/23/2021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704137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1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77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585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039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5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894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19927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Text, and 2 Content" type="txAndTwoObj">
  <p:cSld name="Title, Text, and 2 Content">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5" name="Google Shape;125;p20"/>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6" name="Google Shape;126;p20"/>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7" name="Google Shape;127;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8" name="Google Shape;128;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212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type="obj">
  <p:cSld name="2_Title and Content">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18"/>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16" name="Google Shape;116;p1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6270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4" name="Google Shape;34;p5"/>
          <p:cNvSpPr>
            <a:spLocks noGrp="1"/>
          </p:cNvSpPr>
          <p:nvPr>
            <p:ph type="clipArt"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5" name="Google Shape;35;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974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1EFFA6-4707-43FB-A6DE-3DE8543777E7}"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652461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a:spLocks noGrp="1"/>
          </p:cNvSpPr>
          <p:nvPr>
            <p:ph type="clipArt" idx="2"/>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1" name="Google Shape;41;p6"/>
          <p:cNvSpPr txBox="1">
            <a:spLocks noGrp="1"/>
          </p:cNvSpPr>
          <p:nvPr>
            <p:ph type="body" idx="1"/>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2" name="Google Shape;42;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3422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10291812"/>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04509"/>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992334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0470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167829"/>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660059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4428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244289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840393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1EFFA6-4707-43FB-A6DE-3DE8543777E7}" type="datetimeFigureOut">
              <a:rPr lang="en-US" smtClean="0"/>
              <a:t>4/23/2021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1385424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132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593504"/>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fontAlgn="base">
              <a:spcBef>
                <a:spcPct val="0"/>
              </a:spcBef>
              <a:spcAft>
                <a:spcPct val="0"/>
              </a:spcAft>
            </a:pPr>
            <a:fld id="{05BB59CC-0612-0540-81B3-48F07AD85D32}" type="slidenum">
              <a:rPr lang="en-US" smtClean="0">
                <a:solidFill>
                  <a:prstClr val="black"/>
                </a:solidFill>
                <a:latin typeface="Arial" pitchFamily="-108" charset="0"/>
                <a:ea typeface="ＭＳ Ｐゴシック" pitchFamily="-108" charset="-128"/>
              </a:rPr>
              <a:pPr fontAlgn="base">
                <a:spcBef>
                  <a:spcPct val="0"/>
                </a:spcBef>
                <a:spcAft>
                  <a:spcPct val="0"/>
                </a:spcAft>
              </a:pPr>
              <a:t>‹#›</a:t>
            </a:fld>
            <a:endParaRPr lang="en-US">
              <a:solidFill>
                <a:prstClr val="black"/>
              </a:solidFill>
              <a:latin typeface="Arial" pitchFamily="-108" charset="0"/>
              <a:ea typeface="ＭＳ Ｐゴシック" pitchFamily="-108" charset="-128"/>
            </a:endParaRPr>
          </a:p>
        </p:txBody>
      </p:sp>
    </p:spTree>
    <p:extLst>
      <p:ext uri="{BB962C8B-B14F-4D97-AF65-F5344CB8AC3E}">
        <p14:creationId xmlns:p14="http://schemas.microsoft.com/office/powerpoint/2010/main" val="4143224372"/>
      </p:ext>
    </p:extLst>
  </p:cSld>
  <p:clrMapOvr>
    <a:masterClrMapping/>
  </p:clrMapOvr>
  <p:transition spd="slow" advTm="5000">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1876454"/>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66723"/>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18815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22810"/>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081034"/>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0992351"/>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3384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1EFFA6-4707-43FB-A6DE-3DE8543777E7}" type="datetimeFigureOut">
              <a:rPr lang="en-US" smtClean="0"/>
              <a:t>4/23/2021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3145024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8365095"/>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9495767"/>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786251"/>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81412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fontAlgn="base">
              <a:spcBef>
                <a:spcPct val="0"/>
              </a:spcBef>
              <a:spcAft>
                <a:spcPct val="0"/>
              </a:spcAft>
            </a:pPr>
            <a:fld id="{05BB59CC-0612-0540-81B3-48F07AD85D32}" type="slidenum">
              <a:rPr lang="en-US" smtClean="0">
                <a:solidFill>
                  <a:prstClr val="black"/>
                </a:solidFill>
                <a:latin typeface="Arial" pitchFamily="-108" charset="0"/>
                <a:ea typeface="ＭＳ Ｐゴシック" pitchFamily="-108" charset="-128"/>
              </a:rPr>
              <a:pPr fontAlgn="base">
                <a:spcBef>
                  <a:spcPct val="0"/>
                </a:spcBef>
                <a:spcAft>
                  <a:spcPct val="0"/>
                </a:spcAft>
              </a:pPr>
              <a:t>‹#›</a:t>
            </a:fld>
            <a:endParaRPr lang="en-US">
              <a:solidFill>
                <a:prstClr val="black"/>
              </a:solidFill>
              <a:latin typeface="Arial" pitchFamily="-108" charset="0"/>
              <a:ea typeface="ＭＳ Ｐゴシック" pitchFamily="-108" charset="-128"/>
            </a:endParaRPr>
          </a:p>
        </p:txBody>
      </p:sp>
    </p:spTree>
    <p:extLst>
      <p:ext uri="{BB962C8B-B14F-4D97-AF65-F5344CB8AC3E}">
        <p14:creationId xmlns:p14="http://schemas.microsoft.com/office/powerpoint/2010/main" val="2316601444"/>
      </p:ext>
    </p:extLst>
  </p:cSld>
  <p:clrMapOvr>
    <a:masterClrMapping/>
  </p:clrMapOvr>
  <p:transition spd="slow" advTm="5000">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261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347434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803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12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85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EFFA6-4707-43FB-A6DE-3DE8543777E7}" type="datetimeFigureOut">
              <a:rPr lang="en-US" smtClean="0"/>
              <a:t>4/23/2021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1419934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4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8107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495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05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520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841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Text, and 2 Content" type="txAndTwoObj">
  <p:cSld name="Title, Text, and 2 Content">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5" name="Google Shape;125;p20"/>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6" name="Google Shape;126;p20"/>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7" name="Google Shape;127;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8" name="Google Shape;128;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68896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4" name="Google Shape;34;p5"/>
          <p:cNvSpPr>
            <a:spLocks noGrp="1"/>
          </p:cNvSpPr>
          <p:nvPr>
            <p:ph type="clipArt"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5" name="Google Shape;35;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4491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a:spLocks noGrp="1"/>
          </p:cNvSpPr>
          <p:nvPr>
            <p:ph type="clipArt" idx="2"/>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1" name="Google Shape;41;p6"/>
          <p:cNvSpPr txBox="1">
            <a:spLocks noGrp="1"/>
          </p:cNvSpPr>
          <p:nvPr>
            <p:ph type="body" idx="1"/>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2" name="Google Shape;42;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4719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228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1EFFA6-4707-43FB-A6DE-3DE8543777E7}"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3199071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80054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432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432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106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690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487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0387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87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5511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92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1EFFA6-4707-43FB-A6DE-3DE8543777E7}" type="datetimeFigureOut">
              <a:rPr lang="en-US" smtClean="0"/>
              <a:t>4/23/2021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1707603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a:spLocks noGrp="1"/>
          </p:cNvSpPr>
          <p:nvPr>
            <p:ph type="clipArt" idx="2"/>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1" name="Google Shape;41;p6"/>
          <p:cNvSpPr txBox="1">
            <a:spLocks noGrp="1"/>
          </p:cNvSpPr>
          <p:nvPr>
            <p:ph type="body" idx="1"/>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2" name="Google Shape;42;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9021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Text, and 2 Content" type="txAndTwoObj">
  <p:cSld name="Title, Text, and 2 Content">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5" name="Google Shape;125;p20"/>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6" name="Google Shape;126;p20"/>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7" name="Google Shape;127;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8" name="Google Shape;128;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867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4" name="Google Shape;34;p5"/>
          <p:cNvSpPr>
            <a:spLocks noGrp="1"/>
          </p:cNvSpPr>
          <p:nvPr>
            <p:ph type="clipArt"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5" name="Google Shape;35;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37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EFFA6-4707-43FB-A6DE-3DE8543777E7}" type="datetimeFigureOut">
              <a:rPr lang="en-US" smtClean="0"/>
              <a:t>4/23/2021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8670D-17B5-4F89-8C27-D258F8825E07}" type="slidenum">
              <a:rPr lang="en-US" smtClean="0"/>
              <a:t>‹#›</a:t>
            </a:fld>
            <a:endParaRPr lang="en-US"/>
          </a:p>
        </p:txBody>
      </p:sp>
    </p:spTree>
    <p:extLst>
      <p:ext uri="{BB962C8B-B14F-4D97-AF65-F5344CB8AC3E}">
        <p14:creationId xmlns:p14="http://schemas.microsoft.com/office/powerpoint/2010/main" val="41538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2" r:id="rId12"/>
    <p:sldLayoutId id="2147483793" r:id="rId13"/>
    <p:sldLayoutId id="2147483794" r:id="rId14"/>
    <p:sldLayoutId id="2147483795" r:id="rId15"/>
    <p:sldLayoutId id="21474837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330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6000" b="1" kern="1200">
          <a:solidFill>
            <a:schemeClr val="tx1"/>
          </a:solidFill>
          <a:latin typeface="Josefin Sans" pitchFamily="2" charset="0"/>
          <a:ea typeface="Josefin Sans"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2F256-6230-4ABB-BC3A-EE8ED9387BC9}" type="datetimeFigureOut">
              <a:rPr lang="en-US" smtClean="0">
                <a:solidFill>
                  <a:prstClr val="black">
                    <a:tint val="75000"/>
                  </a:prstClr>
                </a:solidFill>
              </a:rPr>
              <a:pPr/>
              <a:t>4/23/2021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437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42" r:id="rId15"/>
    <p:sldLayoutId id="2147483743" r:id="rId16"/>
    <p:sldLayoutId id="2147483744" r:id="rId17"/>
    <p:sldLayoutId id="2147483745" r:id="rId18"/>
    <p:sldLayoutId id="214748374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06984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304800" y="205503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8381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06984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304800" y="205503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791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EFFA6-4707-43FB-A6DE-3DE8543777E7}" type="datetimeFigureOut">
              <a:rPr lang="en-US" smtClean="0"/>
              <a:t>4/23/2021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8670D-17B5-4F89-8C27-D258F8825E07}" type="slidenum">
              <a:rPr lang="en-US" smtClean="0"/>
              <a:t>‹#›</a:t>
            </a:fld>
            <a:endParaRPr lang="en-US"/>
          </a:p>
        </p:txBody>
      </p:sp>
    </p:spTree>
    <p:extLst>
      <p:ext uri="{BB962C8B-B14F-4D97-AF65-F5344CB8AC3E}">
        <p14:creationId xmlns:p14="http://schemas.microsoft.com/office/powerpoint/2010/main" val="52185085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EFFA6-4707-43FB-A6DE-3DE8543777E7}" type="datetimeFigureOut">
              <a:rPr lang="en-US" smtClean="0"/>
              <a:t>4/23/2021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8670D-17B5-4F89-8C27-D258F8825E07}" type="slidenum">
              <a:rPr lang="en-US" smtClean="0"/>
              <a:t>‹#›</a:t>
            </a:fld>
            <a:endParaRPr lang="en-US"/>
          </a:p>
        </p:txBody>
      </p:sp>
    </p:spTree>
    <p:extLst>
      <p:ext uri="{BB962C8B-B14F-4D97-AF65-F5344CB8AC3E}">
        <p14:creationId xmlns:p14="http://schemas.microsoft.com/office/powerpoint/2010/main" val="1311319180"/>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91.xml"/><Relationship Id="rId6" Type="http://schemas.openxmlformats.org/officeDocument/2006/relationships/hyperlink" Target="https://creativecommons.org/licenses/by-nc-sa/3.0/" TargetMode="External"/><Relationship Id="rId5" Type="http://schemas.openxmlformats.org/officeDocument/2006/relationships/hyperlink" Target="http://dontchangethislink.peardeckmagic.zone/?eyJ0eXBlIjoiZ29vZ2xlLXNsaWRlcy1hZGRvbi1yZXNwb25zZS1mb290ZXIiLCJsYXN0RWRpdGVkQnkiOiIxMTQ2MjM5MjY1NTQ0MTgyODg5MTMiLCJwcmVzZW50YXRpb25JZCI6IjFKclJRT1ppWi1fTXhIYTFHQ2NkLVkyRUlGRC1CV0t0MjZlWTBlUmtrOG9nIiwiY29udGVudElkIjoiY3VzdG9tLXJlc3BvbnNlLW11bHRpcGxlQ2hvaWNlIiwic2xpZGVJZCI6InAzNyIsImNvbnRlbnRJbnN0YW5jZUlkIjoiMUpyUlFPWmlaLV9NeEhhMUdDY2QtWTJFSUZELUJXS3QyNmVZMGVSa2s4b2cvMTU5MTc5MjctNTgyMC00ZTVhLWFkYjEtZDM2ZTdhYTVkNDllIn0=pearId=magic-pear-metadata-identifier" TargetMode="External"/><Relationship Id="rId4" Type="http://schemas.openxmlformats.org/officeDocument/2006/relationships/hyperlink" Target="http://www.thaigoodview.com/node/13156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2.xml"/><Relationship Id="rId5" Type="http://schemas.openxmlformats.org/officeDocument/2006/relationships/hyperlink" Target="http://dontchangethislink.peardeckmagic.zone/?eyJ0eXBlIjoiZ29vZ2xlLXNsaWRlcy1hZGRvbi1yZXNwb25zZS1mb290ZXIiLCJsYXN0RWRpdGVkQnkiOiIxMTQ2MjM5MjY1NTQ0MTgyODg5MTMiLCJwcmVzZW50YXRpb25JZCI6IjFKclJRT1ppWi1fTXhIYTFHQ2NkLVkyRUlGRC1CV0t0MjZlWTBlUmtrOG9nIiwiY29udGVudElkIjoiY3VzdG9tLXJlc3BvbnNlLWZyZWVSZXNwb25zZS10ZXh0Iiwic2xpZGVJZCI6InA0MSIsImNvbnRlbnRJbnN0YW5jZUlkIjoiMUpyUlFPWmlaLV9NeEhhMUdDY2QtWTJFSUZELUJXS3QyNmVZMGVSa2s4b2cvNzU4NDEwOTAtZDYyNS00Y2RkLTlkMmYtZmUyZjIxZjFkZjczIn0=pearId=magic-pear-metadata-identifier"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xdTFWbHA0NnBKSVNWUmNCY0k1bEhSSk1pU0dxamVOZlVBSlNXOC0tSW13IiwiY29udGVudElkIjoiY3VzdG9tLXJlc3BvbnNlLWZyZWVSZXNwb25zZS10ZXh0Iiwic2xpZGVJZCI6InA0IiwiY29udGVudEluc3RhbmNlSWQiOiIxcXUxVmxwNDZwSklTVlJjQmNJNWxIUkpNaVNHcWplTmZVQUpTVzgtLUltdy9hNTNjNjU5ZS00ZTA3LTRmYzYtOTMyZC1iZDgyY2E3ZGYwYzMifQ==pearId=magic-pear-metadata-identifier" TargetMode="External"/><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5.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KclJRT1ppWi1fTXhIYTFHQ2NkLVkyRUlGRC1CV0t0MjZlWTBlUmtrOG9nIiwiY29udGVudElkIjoiY3VzdG9tLXJlc3BvbnNlLW11bHRpcGxlQ2hvaWNlIiwic2xpZGVJZCI6Imc5MTZhNDEzNDViXzFfMCIsImNvbnRlbnRJbnN0YW5jZUlkIjoiMUpyUlFPWmlaLV9NeEhhMUdDY2QtWTJFSUZELUJXS3QyNmVZMGVSa2s4b2cvZTBjZmIxMWQtZTZhOC00YmZjLTgyYjYtMTUyNmY0YzQ1ZmRhIn0=pearId=magic-pear-metadata-identifi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KclJRT1ppWi1fTXhIYTFHQ2NkLVkyRUlGRC1CV0t0MjZlWTBlUmtrOG9nIiwiY29udGVudElkIjoiY3VzdG9tLXJlc3BvbnNlLW11bHRpcGxlQ2hvaWNlIiwic2xpZGVJZCI6Imc5MTZhNDEzNDViXzFfOSIsImNvbnRlbnRJbnN0YW5jZUlkIjoiMUpyUlFPWmlaLV9NeEhhMUdDY2QtWTJFSUZELUJXS3QyNmVZMGVSa2s4b2cvZTM5ZTRhNzctMGEyZi00OTE2LTljZjItNTUxOTBiZGFiOGJkIn0=pearId=magic-pear-metadata-identifi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92.xml"/><Relationship Id="rId5" Type="http://schemas.openxmlformats.org/officeDocument/2006/relationships/image" Target="../media/image21.jp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yMiIsImNvbnRlbnRJbnN0YW5jZUlkIjoiMXhCTU9pc1VlZUZJYVdURFltSi1IZnJrTmY2S0NneTA5Tzk0Sl9NNHlONzQvZDFlZGZjYjAtZWVlMy00YjVhLTgzZmYtZjU5YzI0MWYwNTY0In0=pearId=magic-pear-metadata-identifier" TargetMode="External"/><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yMiIsImNvbnRlbnRJbnN0YW5jZUlkIjoiMXhCTU9pc1VlZUZJYVdURFltSi1IZnJrTmY2S0NneTA5Tzk0Sl9NNHlONzQvZDFlZGZjYjAtZWVlMy00YjVhLTgzZmYtZjU5YzI0MWYwNTY0In0=pearId=magic-pear-metadata-identifier" TargetMode="External"/><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yMyIsImNvbnRlbnRJbnN0YW5jZUlkIjoiMXhCTU9pc1VlZUZJYVdURFltSi1IZnJrTmY2S0NneTA5Tzk0Sl9NNHlONzQvNzU5MGMyNDktNmMxYi00OTA5LWE2YTgtNTU1ZjExMzRlYjgzIn0=pearId=magic-pear-metadata-identifier" TargetMode="External"/><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yMyIsImNvbnRlbnRJbnN0YW5jZUlkIjoiMXhCTU9pc1VlZUZJYVdURFltSi1IZnJrTmY2S0NneTA5Tzk0Sl9NNHlONzQvNzU5MGMyNDktNmMxYi00OTA5LWE2YTgtNTU1ZjExMzRlYjgzIn0=pearId=magic-pear-metadata-identifier" TargetMode="External"/><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11bHRpcGxlQ2hvaWNlIiwic2xpZGVJZCI6InAyNCIsImNvbnRlbnRJbnN0YW5jZUlkIjoiMXhCTU9pc1VlZUZJYVdURFltSi1IZnJrTmY2S0NneTA5Tzk0Sl9NNHlONzQvN2IxNjI0NDgtNTllMi00NTgzLWIyZDYtOTdiOTcyNjIwOTQ5In0=pearId=magic-pear-metadata-identifier" TargetMode="External"/><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11bHRpcGxlQ2hvaWNlIiwic2xpZGVJZCI6InAyNCIsImNvbnRlbnRJbnN0YW5jZUlkIjoiMXhCTU9pc1VlZUZJYVdURFltSi1IZnJrTmY2S0NneTA5Tzk0Sl9NNHlONzQvN2IxNjI0NDgtNTllMi00NTgzLWIyZDYtOTdiOTcyNjIwOTQ5In0=pearId=magic-pear-metadata-identifier" TargetMode="External"/><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yNyIsImNvbnRlbnRJbnN0YW5jZUlkIjoiMXhCTU9pc1VlZUZJYVdURFltSi1IZnJrTmY2S0NneTA5Tzk0Sl9NNHlONzQvN2UzYjhhM2YtM2ZkNy00ZTQ0LTk1MDItMDUzMDNkODY1MDg1In0=pearId=magic-pear-metadata-identifier" TargetMode="External"/><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80.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zNCIsImNvbnRlbnRJbnN0YW5jZUlkIjoiMXhCTU9pc1VlZUZJYVdURFltSi1IZnJrTmY2S0NneTA5Tzk0Sl9NNHlONzQvODU1YjY3NmItOWQzZC00MTBlLWFiMDUtMWZmMjlhNzAxMGJlIn0=pearId=magic-pear-metadata-identifier"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80.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4Qk1PaXNVZWVGSWFXVERZbUotSGZya05mNktDZ3kwOU85NEpfTTR5Tjc0IiwiY29udGVudElkIjoiY3VzdG9tLXJlc3BvbnNlLWZyZWVSZXNwb25zZS10ZXh0Iiwic2xpZGVJZCI6InAzOCIsImNvbnRlbnRJbnN0YW5jZUlkIjoiMXhCTU9pc1VlZUZJYVdURFltSi1IZnJrTmY2S0NneTA5Tzk0Sl9NNHlONzQvNzU4NDY3ZWMtMDBhMy00YTJhLWJlMGUtOWMxNmI4MmM2YzcyIn0=pearId=magic-pear-metadata-identifier"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92.xml"/><Relationship Id="rId5" Type="http://schemas.openxmlformats.org/officeDocument/2006/relationships/image" Target="../media/image34.png"/><Relationship Id="rId4" Type="http://schemas.openxmlformats.org/officeDocument/2006/relationships/image" Target="../media/image21.jp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9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85.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mQVJreHVBeEJ6RTNHQ1NvVDRaUTBQUkp5VWtZajZVVHpaOHFaNTAtbGJ3IiwiY29udGVudElkIjoiY3VzdG9tLXJlc3BvbnNlLWZyZWVSZXNwb25zZS10ZXh0Iiwic2xpZGVJZCI6InA0NCIsImNvbnRlbnRJbnN0YW5jZUlkIjoiMWZBUmt4dUF4QnpFM0dDU29UNFpRMFBSSnlVa1lqNlVUelo4cVo1MC1sYncvMTkwNGU5NjAtYTIyZi00MTc0LThjNTMtNGQ5Mjg2M2NhYmFhIn0=pearId=magic-pear-metadata-identifi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85.xml"/><Relationship Id="rId4" Type="http://schemas.openxmlformats.org/officeDocument/2006/relationships/hyperlink" Target="http://dontchangethislink.peardeckmagic.zone/?eyJ0eXBlIjoiZ29vZ2xlLXNsaWRlcy1hZGRvbi1yZXNwb25zZS1mb290ZXIiLCJsYXN0RWRpdGVkQnkiOiIxMTQ2MjM5MjY1NTQ0MTgyODg5MTMiLCJwcmVzZW50YXRpb25JZCI6IjFmQVJreHVBeEJ6RTNHQ1NvVDRaUTBQUkp5VWtZajZVVHpaOHFaNTAtbGJ3IiwiY29udGVudElkIjoiY3VzdG9tLXJlc3BvbnNlLWZyZWVSZXNwb25zZS10ZXh0Iiwic2xpZGVJZCI6Imc4ZTg3MTg0MjEyXzBfMCIsImNvbnRlbnRJbnN0YW5jZUlkIjoiMWZBUmt4dUF4QnpFM0dDU29UNFpRMFBSSnlVa1lqNlVUelo4cVo1MC1sYncvY2MzYjg3NWEtNTQ5My00M2YwLTkyMDItZDk5ZWExMDg0YTlmIn0=pearId=magic-pear-metadata-identifier"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53.png"/><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hyperlink" Target="mailto:rrivera@councilforeconed.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a:latin typeface="Josefin Sans"/>
              </a:rPr>
              <a:t>K- 8 Essential Concepts</a:t>
            </a:r>
            <a:endParaRPr lang="en-US" sz="4800" dirty="0"/>
          </a:p>
        </p:txBody>
      </p:sp>
      <p:sp>
        <p:nvSpPr>
          <p:cNvPr id="3" name="Text Placeholder 2"/>
          <p:cNvSpPr>
            <a:spLocks noGrp="1"/>
          </p:cNvSpPr>
          <p:nvPr>
            <p:ph type="body" sz="quarter" idx="10"/>
          </p:nvPr>
        </p:nvSpPr>
        <p:spPr>
          <a:xfrm>
            <a:off x="186267" y="3174520"/>
            <a:ext cx="11693525" cy="2307405"/>
          </a:xfrm>
        </p:spPr>
        <p:txBody>
          <a:bodyPr>
            <a:normAutofit/>
          </a:bodyPr>
          <a:lstStyle/>
          <a:p>
            <a:pPr algn="ctr"/>
            <a:r>
              <a:rPr lang="en-US" dirty="0"/>
              <a:t>Jay LeBlanc </a:t>
            </a:r>
            <a:r>
              <a:rPr lang="en-US" sz="2800" dirty="0"/>
              <a:t>(with thanks to Dr. John Brock from UCCS)</a:t>
            </a:r>
          </a:p>
          <a:p>
            <a:pPr algn="ctr"/>
            <a:r>
              <a:rPr lang="en-US" dirty="0"/>
              <a:t>Economic Literacy Colorado</a:t>
            </a:r>
          </a:p>
          <a:p>
            <a:pPr algn="ctr"/>
            <a:r>
              <a:rPr lang="en-US" dirty="0"/>
              <a:t>April 21, 2021</a:t>
            </a:r>
            <a:br>
              <a:rPr lang="en-US" sz="2000" dirty="0"/>
            </a:br>
            <a:r>
              <a:rPr lang="en-US" sz="2000" dirty="0"/>
              <a:t>jay.leblanc@econlitco.org</a:t>
            </a:r>
          </a:p>
        </p:txBody>
      </p:sp>
    </p:spTree>
    <p:extLst>
      <p:ext uri="{BB962C8B-B14F-4D97-AF65-F5344CB8AC3E}">
        <p14:creationId xmlns:p14="http://schemas.microsoft.com/office/powerpoint/2010/main" val="281823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274"/>
          <p:cNvSpPr txBox="1">
            <a:spLocks noGrp="1"/>
          </p:cNvSpPr>
          <p:nvPr>
            <p:ph type="title"/>
          </p:nvPr>
        </p:nvSpPr>
        <p:spPr>
          <a:xfrm>
            <a:off x="2438400" y="513517"/>
            <a:ext cx="6934200" cy="1143000"/>
          </a:xfrm>
          <a:prstGeom prst="rect">
            <a:avLst/>
          </a:prstGeom>
          <a:noFill/>
          <a:ln>
            <a:noFill/>
          </a:ln>
        </p:spPr>
        <p:txBody>
          <a:bodyPr spcFirstLastPara="1" vert="horz" wrap="square" lIns="91425" tIns="45700" rIns="91425" bIns="45700" rtlCol="0" anchor="ctr" anchorCtr="0">
            <a:noAutofit/>
          </a:bodyPr>
          <a:lstStyle/>
          <a:p>
            <a:r>
              <a:rPr lang="en-US" dirty="0"/>
              <a:t>A Treat in the Classroom</a:t>
            </a:r>
            <a:endParaRPr dirty="0"/>
          </a:p>
        </p:txBody>
      </p:sp>
      <p:sp>
        <p:nvSpPr>
          <p:cNvPr id="1707" name="Google Shape;1707;p274"/>
          <p:cNvSpPr txBox="1">
            <a:spLocks noGrp="1"/>
          </p:cNvSpPr>
          <p:nvPr>
            <p:ph type="body" idx="1"/>
          </p:nvPr>
        </p:nvSpPr>
        <p:spPr>
          <a:xfrm>
            <a:off x="2057400" y="1896140"/>
            <a:ext cx="7467600" cy="4876799"/>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3200"/>
            </a:pPr>
            <a:r>
              <a:rPr lang="en-US" dirty="0"/>
              <a:t>Who would like a 1 pound bag</a:t>
            </a:r>
          </a:p>
          <a:p>
            <a:pPr marL="0" indent="0">
              <a:spcBef>
                <a:spcPts val="0"/>
              </a:spcBef>
              <a:buSzPts val="3200"/>
              <a:buNone/>
            </a:pPr>
            <a:r>
              <a:rPr lang="en-US" dirty="0"/>
              <a:t>	of plain M&amp;Ms?</a:t>
            </a:r>
            <a:endParaRPr dirty="0"/>
          </a:p>
          <a:p>
            <a:pPr marL="342900" indent="-139700">
              <a:spcBef>
                <a:spcPts val="640"/>
              </a:spcBef>
              <a:buSzPts val="3200"/>
              <a:buNone/>
            </a:pPr>
            <a:endParaRPr i="1" dirty="0"/>
          </a:p>
          <a:p>
            <a:pPr marL="342900" indent="-279400">
              <a:spcBef>
                <a:spcPts val="200"/>
              </a:spcBef>
              <a:buSzPts val="1000"/>
              <a:buNone/>
            </a:pPr>
            <a:endParaRPr sz="1000" dirty="0"/>
          </a:p>
          <a:p>
            <a:pPr marL="342900">
              <a:spcBef>
                <a:spcPts val="640"/>
              </a:spcBef>
              <a:buSzPts val="3200"/>
            </a:pPr>
            <a:r>
              <a:rPr lang="en-US" dirty="0"/>
              <a:t>Wants: ______</a:t>
            </a:r>
            <a:endParaRPr dirty="0"/>
          </a:p>
          <a:p>
            <a:pPr marL="342900" indent="-279400">
              <a:spcBef>
                <a:spcPts val="200"/>
              </a:spcBef>
              <a:buSzPts val="1000"/>
              <a:buNone/>
            </a:pPr>
            <a:endParaRPr sz="1000" dirty="0"/>
          </a:p>
          <a:p>
            <a:pPr marL="342900">
              <a:spcBef>
                <a:spcPts val="640"/>
              </a:spcBef>
              <a:buSzPts val="3200"/>
            </a:pPr>
            <a:r>
              <a:rPr lang="en-US" dirty="0"/>
              <a:t>Available:  1</a:t>
            </a:r>
            <a:endParaRPr dirty="0"/>
          </a:p>
          <a:p>
            <a:pPr marL="342900" indent="0">
              <a:spcBef>
                <a:spcPts val="1080"/>
              </a:spcBef>
              <a:buSzPts val="5400"/>
              <a:buNone/>
            </a:pPr>
            <a:endParaRPr sz="5400" b="1" i="1" dirty="0"/>
          </a:p>
          <a:p>
            <a:pPr marL="342900" indent="-88900">
              <a:spcBef>
                <a:spcPts val="800"/>
              </a:spcBef>
              <a:buSzPts val="4000"/>
              <a:buNone/>
            </a:pPr>
            <a:endParaRPr sz="4000" b="1" i="1" dirty="0"/>
          </a:p>
          <a:p>
            <a:pPr marL="742950" lvl="1" indent="-133350">
              <a:spcBef>
                <a:spcPts val="480"/>
              </a:spcBef>
              <a:buSzPts val="2400"/>
              <a:buNone/>
            </a:pPr>
            <a:endParaRPr dirty="0"/>
          </a:p>
          <a:p>
            <a:pPr marL="1600200" lvl="3" indent="-101600">
              <a:spcBef>
                <a:spcPts val="400"/>
              </a:spcBef>
              <a:buSzPts val="2000"/>
              <a:buNone/>
            </a:pPr>
            <a:endParaRPr i="1" dirty="0"/>
          </a:p>
          <a:p>
            <a:pPr marL="342900" indent="-165100">
              <a:spcBef>
                <a:spcPts val="560"/>
              </a:spcBef>
              <a:buSzPts val="2800"/>
              <a:buNone/>
            </a:pPr>
            <a:endParaRPr dirty="0"/>
          </a:p>
        </p:txBody>
      </p:sp>
      <p:sp>
        <p:nvSpPr>
          <p:cNvPr id="1708" name="Google Shape;1708;p274"/>
          <p:cNvSpPr txBox="1"/>
          <p:nvPr/>
        </p:nvSpPr>
        <p:spPr>
          <a:xfrm>
            <a:off x="5029200" y="4876800"/>
            <a:ext cx="2133600" cy="1600200"/>
          </a:xfrm>
          <a:prstGeom prst="rect">
            <a:avLst/>
          </a:prstGeom>
          <a:solidFill>
            <a:srgbClr val="A5A5A5"/>
          </a:solidFill>
          <a:ln>
            <a:noFill/>
          </a:ln>
        </p:spPr>
        <p:txBody>
          <a:bodyPr spcFirstLastPara="1" wrap="square" lIns="91425" tIns="45700" rIns="91425" bIns="45700" anchor="t" anchorCtr="0">
            <a:noAutofit/>
          </a:bodyPr>
          <a:lstStyle/>
          <a:p>
            <a:pPr algn="ctr"/>
            <a:r>
              <a:rPr lang="en-US" sz="3200" b="1" i="1">
                <a:solidFill>
                  <a:srgbClr val="000000"/>
                </a:solidFill>
                <a:latin typeface="Times New Roman"/>
                <a:ea typeface="Times New Roman"/>
                <a:cs typeface="Times New Roman"/>
                <a:sym typeface="Times New Roman"/>
              </a:rPr>
              <a:t>THE</a:t>
            </a:r>
            <a:r>
              <a:rPr lang="en-US" sz="3200">
                <a:solidFill>
                  <a:srgbClr val="000000"/>
                </a:solidFill>
                <a:latin typeface="Times New Roman"/>
                <a:ea typeface="Times New Roman"/>
                <a:cs typeface="Times New Roman"/>
                <a:sym typeface="Times New Roman"/>
              </a:rPr>
              <a:t>  economic problem?</a:t>
            </a:r>
            <a:endParaRPr/>
          </a:p>
        </p:txBody>
      </p:sp>
      <p:pic>
        <p:nvPicPr>
          <p:cNvPr id="1709" name="Google Shape;1709;p274"/>
          <p:cNvPicPr preferRelativeResize="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519" r="18519"/>
          <a:stretch/>
        </p:blipFill>
        <p:spPr>
          <a:xfrm>
            <a:off x="8102049" y="1776328"/>
            <a:ext cx="3760303" cy="4853761"/>
          </a:xfrm>
          <a:prstGeom prst="rect">
            <a:avLst/>
          </a:prstGeom>
          <a:noFill/>
          <a:ln>
            <a:noFill/>
          </a:ln>
        </p:spPr>
      </p:pic>
      <p:sp>
        <p:nvSpPr>
          <p:cNvPr id="1711" name="Google Shape;1711;p274">
            <a:hlinkClick r:id="rId5"/>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
        <p:nvSpPr>
          <p:cNvPr id="2" name="TextBox 1">
            <a:extLst>
              <a:ext uri="{FF2B5EF4-FFF2-40B4-BE49-F238E27FC236}">
                <a16:creationId xmlns:a16="http://schemas.microsoft.com/office/drawing/2014/main" id="{5622DC40-1DFA-4211-9651-7A20F6060828}"/>
              </a:ext>
            </a:extLst>
          </p:cNvPr>
          <p:cNvSpPr txBox="1"/>
          <p:nvPr/>
        </p:nvSpPr>
        <p:spPr>
          <a:xfrm>
            <a:off x="7848601" y="6749901"/>
            <a:ext cx="2590799" cy="369332"/>
          </a:xfrm>
          <a:prstGeom prst="rect">
            <a:avLst/>
          </a:prstGeom>
          <a:noFill/>
        </p:spPr>
        <p:txBody>
          <a:bodyPr wrap="square" rtlCol="0">
            <a:spAutoFit/>
          </a:bodyPr>
          <a:lstStyle/>
          <a:p>
            <a:r>
              <a:rPr lang="en-US" sz="900">
                <a:hlinkClick r:id="rId4" tooltip="http://www.thaigoodview.com/node/131560"/>
              </a:rPr>
              <a:t>This Photo</a:t>
            </a:r>
            <a:r>
              <a:rPr lang="en-US" sz="900"/>
              <a:t> by Unknown Author is licensed under </a:t>
            </a:r>
            <a:r>
              <a:rPr lang="en-US" sz="900">
                <a:hlinkClick r:id="rId6" tooltip="https://creativecommons.org/licenses/by-nc-sa/3.0/"/>
              </a:rPr>
              <a:t>CC BY-SA-NC</a:t>
            </a:r>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7">
                                            <p:txEl>
                                              <p:pRg st="0" end="0"/>
                                            </p:txEl>
                                          </p:spTgt>
                                        </p:tgtEl>
                                        <p:attrNameLst>
                                          <p:attrName>style.visibility</p:attrName>
                                        </p:attrNameLst>
                                      </p:cBhvr>
                                      <p:to>
                                        <p:strVal val="visible"/>
                                      </p:to>
                                    </p:set>
                                    <p:animEffect transition="in" filter="fade">
                                      <p:cBhvr>
                                        <p:cTn id="7" dur="500"/>
                                        <p:tgtEl>
                                          <p:spTgt spid="170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07">
                                            <p:txEl>
                                              <p:pRg st="1" end="1"/>
                                            </p:txEl>
                                          </p:spTgt>
                                        </p:tgtEl>
                                        <p:attrNameLst>
                                          <p:attrName>style.visibility</p:attrName>
                                        </p:attrNameLst>
                                      </p:cBhvr>
                                      <p:to>
                                        <p:strVal val="visible"/>
                                      </p:to>
                                    </p:set>
                                    <p:animEffect transition="in" filter="fade">
                                      <p:cBhvr>
                                        <p:cTn id="10" dur="500"/>
                                        <p:tgtEl>
                                          <p:spTgt spid="170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07">
                                            <p:txEl>
                                              <p:pRg st="4" end="4"/>
                                            </p:txEl>
                                          </p:spTgt>
                                        </p:tgtEl>
                                        <p:attrNameLst>
                                          <p:attrName>style.visibility</p:attrName>
                                        </p:attrNameLst>
                                      </p:cBhvr>
                                      <p:to>
                                        <p:strVal val="visible"/>
                                      </p:to>
                                    </p:set>
                                    <p:animEffect transition="in" filter="fade">
                                      <p:cBhvr>
                                        <p:cTn id="15" dur="500"/>
                                        <p:tgtEl>
                                          <p:spTgt spid="170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7">
                                            <p:txEl>
                                              <p:pRg st="6" end="6"/>
                                            </p:txEl>
                                          </p:spTgt>
                                        </p:tgtEl>
                                        <p:attrNameLst>
                                          <p:attrName>style.visibility</p:attrName>
                                        </p:attrNameLst>
                                      </p:cBhvr>
                                      <p:to>
                                        <p:strVal val="visible"/>
                                      </p:to>
                                    </p:set>
                                    <p:animEffect transition="in" filter="fade">
                                      <p:cBhvr>
                                        <p:cTn id="20" dur="500"/>
                                        <p:tgtEl>
                                          <p:spTgt spid="1707">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08"/>
                                        </p:tgtEl>
                                        <p:attrNameLst>
                                          <p:attrName>style.visibility</p:attrName>
                                        </p:attrNameLst>
                                      </p:cBhvr>
                                      <p:to>
                                        <p:strVal val="visible"/>
                                      </p:to>
                                    </p:set>
                                    <p:animEffect transition="in" filter="fade">
                                      <p:cBhvr>
                                        <p:cTn id="25" dur="500"/>
                                        <p:tgtEl>
                                          <p:spTgt spid="1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276"/>
          <p:cNvSpPr txBox="1">
            <a:spLocks noGrp="1"/>
          </p:cNvSpPr>
          <p:nvPr>
            <p:ph type="title"/>
          </p:nvPr>
        </p:nvSpPr>
        <p:spPr>
          <a:xfrm>
            <a:off x="4419600" y="1295400"/>
            <a:ext cx="3657600" cy="1371600"/>
          </a:xfrm>
          <a:prstGeom prst="rect">
            <a:avLst/>
          </a:prstGeom>
          <a:noFill/>
          <a:ln>
            <a:noFill/>
          </a:ln>
        </p:spPr>
        <p:txBody>
          <a:bodyPr spcFirstLastPara="1" vert="horz" wrap="square" lIns="91425" tIns="45700" rIns="91425" bIns="45700" rtlCol="0" anchor="ctr" anchorCtr="0">
            <a:noAutofit/>
          </a:bodyPr>
          <a:lstStyle/>
          <a:p>
            <a:r>
              <a:rPr lang="en-US" sz="6000"/>
              <a:t>Scarcity</a:t>
            </a:r>
            <a:endParaRPr/>
          </a:p>
        </p:txBody>
      </p:sp>
      <p:sp>
        <p:nvSpPr>
          <p:cNvPr id="1727" name="Google Shape;1727;p276"/>
          <p:cNvSpPr txBox="1">
            <a:spLocks noGrp="1"/>
          </p:cNvSpPr>
          <p:nvPr>
            <p:ph idx="1"/>
          </p:nvPr>
        </p:nvSpPr>
        <p:spPr>
          <a:xfrm>
            <a:off x="1828800" y="3429000"/>
            <a:ext cx="8382000" cy="28956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3600"/>
            </a:pPr>
            <a:r>
              <a:rPr lang="en-US" sz="3600" i="1"/>
              <a:t>Unlimited</a:t>
            </a:r>
            <a:r>
              <a:rPr lang="en-US" sz="3600"/>
              <a:t> wants  but  </a:t>
            </a:r>
            <a:r>
              <a:rPr lang="en-US" sz="3600" i="1"/>
              <a:t>limited</a:t>
            </a:r>
            <a:r>
              <a:rPr lang="en-US" sz="3600"/>
              <a:t> resources</a:t>
            </a:r>
            <a:endParaRPr/>
          </a:p>
          <a:p>
            <a:pPr marL="342900" indent="-114300">
              <a:spcBef>
                <a:spcPts val="720"/>
              </a:spcBef>
              <a:buSzPts val="3600"/>
              <a:buNone/>
            </a:pPr>
            <a:endParaRPr sz="3600"/>
          </a:p>
          <a:p>
            <a:pPr marL="342900" indent="-342900">
              <a:spcBef>
                <a:spcPts val="720"/>
              </a:spcBef>
              <a:buSzPts val="3600"/>
            </a:pPr>
            <a:r>
              <a:rPr lang="en-US" sz="3600"/>
              <a:t>                    Must choose</a:t>
            </a:r>
            <a:endParaRPr/>
          </a:p>
        </p:txBody>
      </p:sp>
      <p:sp>
        <p:nvSpPr>
          <p:cNvPr id="1728" name="Google Shape;1728;p276"/>
          <p:cNvSpPr txBox="1"/>
          <p:nvPr/>
        </p:nvSpPr>
        <p:spPr>
          <a:xfrm>
            <a:off x="1828800" y="346969"/>
            <a:ext cx="7086600" cy="762000"/>
          </a:xfrm>
          <a:prstGeom prst="rect">
            <a:avLst/>
          </a:prstGeom>
          <a:noFill/>
          <a:ln>
            <a:noFill/>
          </a:ln>
        </p:spPr>
        <p:txBody>
          <a:bodyPr spcFirstLastPara="1" wrap="square" lIns="91425" tIns="45700" rIns="91425" bIns="45700" anchor="t" anchorCtr="0">
            <a:noAutofit/>
          </a:bodyPr>
          <a:lstStyle/>
          <a:p>
            <a:pPr indent="-279400">
              <a:buClr>
                <a:schemeClr val="lt1"/>
              </a:buClr>
              <a:buSzPts val="4400"/>
              <a:buFont typeface="Times New Roman"/>
              <a:buChar char="•"/>
            </a:pPr>
            <a:r>
              <a:rPr lang="en-US" sz="4400" b="1" i="1">
                <a:solidFill>
                  <a:schemeClr val="lt1"/>
                </a:solidFill>
                <a:latin typeface="Times New Roman"/>
                <a:ea typeface="Times New Roman"/>
                <a:cs typeface="Times New Roman"/>
                <a:sym typeface="Times New Roman"/>
              </a:rPr>
              <a:t>  THE</a:t>
            </a:r>
            <a:r>
              <a:rPr lang="en-US" sz="4400">
                <a:solidFill>
                  <a:schemeClr val="lt1"/>
                </a:solidFill>
                <a:latin typeface="Times New Roman"/>
                <a:ea typeface="Times New Roman"/>
                <a:cs typeface="Times New Roman"/>
                <a:sym typeface="Times New Roman"/>
              </a:rPr>
              <a:t>  Economic Problem:</a:t>
            </a:r>
            <a:endParaRPr/>
          </a:p>
        </p:txBody>
      </p:sp>
      <p:sp>
        <p:nvSpPr>
          <p:cNvPr id="1729" name="Google Shape;1729;p276"/>
          <p:cNvSpPr/>
          <p:nvPr/>
        </p:nvSpPr>
        <p:spPr>
          <a:xfrm>
            <a:off x="2344589" y="4633950"/>
            <a:ext cx="1828800" cy="485700"/>
          </a:xfrm>
          <a:prstGeom prst="rightArrow">
            <a:avLst>
              <a:gd name="adj1" fmla="val 50000"/>
              <a:gd name="adj2" fmla="val 94118"/>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a:solidFill>
                <a:schemeClr val="dk1"/>
              </a:solidFill>
              <a:latin typeface="Arial"/>
              <a:ea typeface="Arial"/>
              <a:cs typeface="Arial"/>
              <a:sym typeface="Arial"/>
            </a:endParaRPr>
          </a:p>
        </p:txBody>
      </p:sp>
    </p:spTree>
    <p:extLst>
      <p:ext uri="{BB962C8B-B14F-4D97-AF65-F5344CB8AC3E}">
        <p14:creationId xmlns:p14="http://schemas.microsoft.com/office/powerpoint/2010/main" val="21819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7">
                                            <p:txEl>
                                              <p:pRg st="0" end="0"/>
                                            </p:txEl>
                                          </p:spTgt>
                                        </p:tgtEl>
                                        <p:attrNameLst>
                                          <p:attrName>style.visibility</p:attrName>
                                        </p:attrNameLst>
                                      </p:cBhvr>
                                      <p:to>
                                        <p:strVal val="visible"/>
                                      </p:to>
                                    </p:set>
                                    <p:animEffect transition="in" filter="fade">
                                      <p:cBhvr>
                                        <p:cTn id="12" dur="500"/>
                                        <p:tgtEl>
                                          <p:spTgt spid="17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7">
                                            <p:txEl>
                                              <p:pRg st="2" end="2"/>
                                            </p:txEl>
                                          </p:spTgt>
                                        </p:tgtEl>
                                        <p:attrNameLst>
                                          <p:attrName>style.visibility</p:attrName>
                                        </p:attrNameLst>
                                      </p:cBhvr>
                                      <p:to>
                                        <p:strVal val="visible"/>
                                      </p:to>
                                    </p:set>
                                    <p:animEffect transition="in" filter="fade">
                                      <p:cBhvr>
                                        <p:cTn id="17" dur="500"/>
                                        <p:tgtEl>
                                          <p:spTgt spid="172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29"/>
                                        </p:tgtEl>
                                        <p:attrNameLst>
                                          <p:attrName>style.visibility</p:attrName>
                                        </p:attrNameLst>
                                      </p:cBhvr>
                                      <p:to>
                                        <p:strVal val="visible"/>
                                      </p:to>
                                    </p:set>
                                    <p:animEffect transition="in" filter="fade">
                                      <p:cBhvr>
                                        <p:cTn id="20" dur="1000"/>
                                        <p:tgtEl>
                                          <p:spTgt spid="1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7" name="Google Shape;1727;p276"/>
          <p:cNvSpPr txBox="1">
            <a:spLocks noGrp="1"/>
          </p:cNvSpPr>
          <p:nvPr>
            <p:ph idx="1"/>
          </p:nvPr>
        </p:nvSpPr>
        <p:spPr>
          <a:xfrm>
            <a:off x="838199" y="2107096"/>
            <a:ext cx="10515599" cy="4631634"/>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SzPts val="3600"/>
            </a:pPr>
            <a:r>
              <a:rPr lang="en-US" sz="3600" b="1" dirty="0">
                <a:solidFill>
                  <a:srgbClr val="FFFF00"/>
                </a:solidFill>
              </a:rPr>
              <a:t>Random selection	</a:t>
            </a:r>
          </a:p>
          <a:p>
            <a:pPr marL="342900" indent="-342900">
              <a:spcBef>
                <a:spcPts val="0"/>
              </a:spcBef>
              <a:buSzPts val="3600"/>
            </a:pPr>
            <a:r>
              <a:rPr lang="en-US" sz="3600" b="1" dirty="0">
                <a:solidFill>
                  <a:srgbClr val="FFFF00"/>
                </a:solidFill>
              </a:rPr>
              <a:t>Authority</a:t>
            </a:r>
          </a:p>
          <a:p>
            <a:pPr marL="342900" indent="-342900">
              <a:spcBef>
                <a:spcPts val="0"/>
              </a:spcBef>
              <a:buSzPts val="3600"/>
            </a:pPr>
            <a:r>
              <a:rPr lang="en-US" sz="3600" b="1" dirty="0">
                <a:solidFill>
                  <a:srgbClr val="FFFF00"/>
                </a:solidFill>
              </a:rPr>
              <a:t>Price</a:t>
            </a:r>
          </a:p>
          <a:p>
            <a:pPr marL="342900" indent="-342900">
              <a:spcBef>
                <a:spcPts val="0"/>
              </a:spcBef>
              <a:buSzPts val="3600"/>
            </a:pPr>
            <a:r>
              <a:rPr lang="en-US" sz="3600" b="1" dirty="0">
                <a:solidFill>
                  <a:srgbClr val="FFFF00"/>
                </a:solidFill>
              </a:rPr>
              <a:t>First come, First served</a:t>
            </a:r>
          </a:p>
          <a:p>
            <a:pPr marL="342900" indent="-342900">
              <a:spcBef>
                <a:spcPts val="0"/>
              </a:spcBef>
              <a:buSzPts val="3600"/>
            </a:pPr>
            <a:r>
              <a:rPr lang="en-US" sz="3600" b="1" dirty="0">
                <a:solidFill>
                  <a:srgbClr val="FFFF00"/>
                </a:solidFill>
              </a:rPr>
              <a:t>Personal characteristics (need, physical strength)</a:t>
            </a:r>
          </a:p>
          <a:p>
            <a:pPr marL="342900" indent="-342900">
              <a:spcBef>
                <a:spcPts val="0"/>
              </a:spcBef>
              <a:buSzPts val="3600"/>
            </a:pPr>
            <a:r>
              <a:rPr lang="en-US" sz="3600" b="1" dirty="0">
                <a:solidFill>
                  <a:srgbClr val="FFFF00"/>
                </a:solidFill>
              </a:rPr>
              <a:t>Competition or contest</a:t>
            </a:r>
          </a:p>
          <a:p>
            <a:pPr marL="342900" indent="-342900">
              <a:spcBef>
                <a:spcPts val="0"/>
              </a:spcBef>
              <a:buSzPts val="3600"/>
            </a:pPr>
            <a:r>
              <a:rPr lang="en-US" sz="3600" b="1" dirty="0">
                <a:solidFill>
                  <a:srgbClr val="FFFF00"/>
                </a:solidFill>
              </a:rPr>
              <a:t>Sharing</a:t>
            </a:r>
          </a:p>
          <a:p>
            <a:pPr marL="342900" indent="-342900">
              <a:spcBef>
                <a:spcPts val="0"/>
              </a:spcBef>
              <a:buSzPts val="3600"/>
            </a:pPr>
            <a:r>
              <a:rPr lang="en-US" sz="3600" b="1" dirty="0">
                <a:solidFill>
                  <a:srgbClr val="FFFF00"/>
                </a:solidFill>
              </a:rPr>
              <a:t>Voting – majority rule</a:t>
            </a:r>
          </a:p>
          <a:p>
            <a:pPr marL="342900" indent="-342900">
              <a:spcBef>
                <a:spcPts val="0"/>
              </a:spcBef>
              <a:buSzPts val="3600"/>
            </a:pPr>
            <a:endParaRPr lang="en-US" sz="3600" b="1" dirty="0">
              <a:solidFill>
                <a:srgbClr val="FFFF00"/>
              </a:solidFill>
            </a:endParaRPr>
          </a:p>
          <a:p>
            <a:pPr marL="342900" indent="-342900">
              <a:spcBef>
                <a:spcPts val="0"/>
              </a:spcBef>
              <a:buSzPts val="3600"/>
            </a:pPr>
            <a:endParaRPr lang="en-US" sz="3600" b="1" dirty="0">
              <a:solidFill>
                <a:srgbClr val="FFFF00"/>
              </a:solidFill>
            </a:endParaRPr>
          </a:p>
          <a:p>
            <a:pPr marL="342900" indent="-342900">
              <a:spcBef>
                <a:spcPts val="0"/>
              </a:spcBef>
              <a:buSzPts val="3600"/>
            </a:pPr>
            <a:endParaRPr b="1" dirty="0">
              <a:solidFill>
                <a:srgbClr val="FFFF00"/>
              </a:solidFill>
            </a:endParaRPr>
          </a:p>
        </p:txBody>
      </p:sp>
      <p:sp>
        <p:nvSpPr>
          <p:cNvPr id="1728" name="Google Shape;1728;p276"/>
          <p:cNvSpPr txBox="1"/>
          <p:nvPr/>
        </p:nvSpPr>
        <p:spPr>
          <a:xfrm>
            <a:off x="1351721" y="533400"/>
            <a:ext cx="9770165" cy="762000"/>
          </a:xfrm>
          <a:prstGeom prst="rect">
            <a:avLst/>
          </a:prstGeom>
          <a:noFill/>
          <a:ln>
            <a:noFill/>
          </a:ln>
        </p:spPr>
        <p:txBody>
          <a:bodyPr spcFirstLastPara="1" wrap="square" lIns="91425" tIns="45700" rIns="91425" bIns="45700" anchor="t" anchorCtr="0">
            <a:noAutofit/>
          </a:bodyPr>
          <a:lstStyle/>
          <a:p>
            <a:pPr>
              <a:buClr>
                <a:schemeClr val="lt1"/>
              </a:buClr>
              <a:buSzPts val="4400"/>
            </a:pPr>
            <a:r>
              <a:rPr lang="en-US" sz="4400" b="1" dirty="0">
                <a:solidFill>
                  <a:schemeClr val="lt1"/>
                </a:solidFill>
                <a:latin typeface="Times New Roman"/>
                <a:cs typeface="Times New Roman"/>
                <a:sym typeface="Times New Roman"/>
              </a:rPr>
              <a:t>What are some ways we could decide who gets the M&amp;Ms?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7">
                                            <p:txEl>
                                              <p:pRg st="0" end="0"/>
                                            </p:txEl>
                                          </p:spTgt>
                                        </p:tgtEl>
                                        <p:attrNameLst>
                                          <p:attrName>style.visibility</p:attrName>
                                        </p:attrNameLst>
                                      </p:cBhvr>
                                      <p:to>
                                        <p:strVal val="visible"/>
                                      </p:to>
                                    </p:set>
                                    <p:animEffect transition="in" filter="fade">
                                      <p:cBhvr>
                                        <p:cTn id="7" dur="500"/>
                                        <p:tgtEl>
                                          <p:spTgt spid="17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7">
                                            <p:txEl>
                                              <p:pRg st="1" end="1"/>
                                            </p:txEl>
                                          </p:spTgt>
                                        </p:tgtEl>
                                        <p:attrNameLst>
                                          <p:attrName>style.visibility</p:attrName>
                                        </p:attrNameLst>
                                      </p:cBhvr>
                                      <p:to>
                                        <p:strVal val="visible"/>
                                      </p:to>
                                    </p:set>
                                    <p:animEffect transition="in" filter="fade">
                                      <p:cBhvr>
                                        <p:cTn id="12" dur="500"/>
                                        <p:tgtEl>
                                          <p:spTgt spid="17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7">
                                            <p:txEl>
                                              <p:pRg st="2" end="2"/>
                                            </p:txEl>
                                          </p:spTgt>
                                        </p:tgtEl>
                                        <p:attrNameLst>
                                          <p:attrName>style.visibility</p:attrName>
                                        </p:attrNameLst>
                                      </p:cBhvr>
                                      <p:to>
                                        <p:strVal val="visible"/>
                                      </p:to>
                                    </p:set>
                                    <p:animEffect transition="in" filter="fade">
                                      <p:cBhvr>
                                        <p:cTn id="17" dur="500"/>
                                        <p:tgtEl>
                                          <p:spTgt spid="17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7">
                                            <p:txEl>
                                              <p:pRg st="3" end="3"/>
                                            </p:txEl>
                                          </p:spTgt>
                                        </p:tgtEl>
                                        <p:attrNameLst>
                                          <p:attrName>style.visibility</p:attrName>
                                        </p:attrNameLst>
                                      </p:cBhvr>
                                      <p:to>
                                        <p:strVal val="visible"/>
                                      </p:to>
                                    </p:set>
                                    <p:animEffect transition="in" filter="fade">
                                      <p:cBhvr>
                                        <p:cTn id="22" dur="500"/>
                                        <p:tgtEl>
                                          <p:spTgt spid="17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7">
                                            <p:txEl>
                                              <p:pRg st="4" end="4"/>
                                            </p:txEl>
                                          </p:spTgt>
                                        </p:tgtEl>
                                        <p:attrNameLst>
                                          <p:attrName>style.visibility</p:attrName>
                                        </p:attrNameLst>
                                      </p:cBhvr>
                                      <p:to>
                                        <p:strVal val="visible"/>
                                      </p:to>
                                    </p:set>
                                    <p:animEffect transition="in" filter="fade">
                                      <p:cBhvr>
                                        <p:cTn id="27" dur="500"/>
                                        <p:tgtEl>
                                          <p:spTgt spid="17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27">
                                            <p:txEl>
                                              <p:pRg st="5" end="5"/>
                                            </p:txEl>
                                          </p:spTgt>
                                        </p:tgtEl>
                                        <p:attrNameLst>
                                          <p:attrName>style.visibility</p:attrName>
                                        </p:attrNameLst>
                                      </p:cBhvr>
                                      <p:to>
                                        <p:strVal val="visible"/>
                                      </p:to>
                                    </p:set>
                                    <p:animEffect transition="in" filter="fade">
                                      <p:cBhvr>
                                        <p:cTn id="32" dur="500"/>
                                        <p:tgtEl>
                                          <p:spTgt spid="17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27">
                                            <p:txEl>
                                              <p:pRg st="6" end="6"/>
                                            </p:txEl>
                                          </p:spTgt>
                                        </p:tgtEl>
                                        <p:attrNameLst>
                                          <p:attrName>style.visibility</p:attrName>
                                        </p:attrNameLst>
                                      </p:cBhvr>
                                      <p:to>
                                        <p:strVal val="visible"/>
                                      </p:to>
                                    </p:set>
                                    <p:animEffect transition="in" filter="fade">
                                      <p:cBhvr>
                                        <p:cTn id="37" dur="500"/>
                                        <p:tgtEl>
                                          <p:spTgt spid="17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27">
                                            <p:txEl>
                                              <p:pRg st="7" end="7"/>
                                            </p:txEl>
                                          </p:spTgt>
                                        </p:tgtEl>
                                        <p:attrNameLst>
                                          <p:attrName>style.visibility</p:attrName>
                                        </p:attrNameLst>
                                      </p:cBhvr>
                                      <p:to>
                                        <p:strVal val="visible"/>
                                      </p:to>
                                    </p:set>
                                    <p:animEffect transition="in" filter="fade">
                                      <p:cBhvr>
                                        <p:cTn id="42" dur="500"/>
                                        <p:tgtEl>
                                          <p:spTgt spid="17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277"/>
          <p:cNvSpPr txBox="1">
            <a:spLocks noGrp="1"/>
          </p:cNvSpPr>
          <p:nvPr>
            <p:ph type="title"/>
          </p:nvPr>
        </p:nvSpPr>
        <p:spPr>
          <a:xfrm>
            <a:off x="1905000" y="457200"/>
            <a:ext cx="7772400" cy="1143000"/>
          </a:xfrm>
          <a:prstGeom prst="rect">
            <a:avLst/>
          </a:prstGeom>
          <a:noFill/>
          <a:ln>
            <a:noFill/>
          </a:ln>
        </p:spPr>
        <p:txBody>
          <a:bodyPr spcFirstLastPara="1" vert="horz" wrap="square" lIns="91425" tIns="45700" rIns="91425" bIns="45700" rtlCol="0" anchor="ctr" anchorCtr="0">
            <a:noAutofit/>
          </a:bodyPr>
          <a:lstStyle/>
          <a:p>
            <a:r>
              <a:rPr lang="en-US" sz="5400"/>
              <a:t>Scarcity</a:t>
            </a:r>
            <a:r>
              <a:rPr lang="en-US"/>
              <a:t>   </a:t>
            </a:r>
            <a:r>
              <a:rPr lang="en-US" sz="6600" b="1" baseline="-25000"/>
              <a:t>       </a:t>
            </a:r>
            <a:r>
              <a:rPr lang="en-US"/>
              <a:t>  </a:t>
            </a:r>
            <a:r>
              <a:rPr lang="en-US" sz="5400"/>
              <a:t>Choice</a:t>
            </a:r>
            <a:endParaRPr/>
          </a:p>
        </p:txBody>
      </p:sp>
      <p:sp>
        <p:nvSpPr>
          <p:cNvPr id="1736" name="Google Shape;1736;p277"/>
          <p:cNvSpPr txBox="1">
            <a:spLocks noGrp="1"/>
          </p:cNvSpPr>
          <p:nvPr>
            <p:ph type="body" idx="1"/>
          </p:nvPr>
        </p:nvSpPr>
        <p:spPr>
          <a:xfrm>
            <a:off x="6223000" y="2133600"/>
            <a:ext cx="4216400" cy="4267200"/>
          </a:xfrm>
          <a:prstGeom prst="rect">
            <a:avLst/>
          </a:prstGeom>
          <a:noFill/>
          <a:ln>
            <a:noFill/>
          </a:ln>
        </p:spPr>
        <p:txBody>
          <a:bodyPr spcFirstLastPara="1" vert="horz" wrap="square" lIns="91425" tIns="45700" rIns="91425" bIns="45700" rtlCol="0" anchor="t" anchorCtr="0">
            <a:noAutofit/>
          </a:bodyPr>
          <a:lstStyle/>
          <a:p>
            <a:pPr marL="342900" indent="-139700">
              <a:spcBef>
                <a:spcPts val="0"/>
              </a:spcBef>
              <a:buSzPts val="3200"/>
              <a:buNone/>
            </a:pPr>
            <a:endParaRPr/>
          </a:p>
          <a:p>
            <a:pPr marL="342900">
              <a:spcBef>
                <a:spcPts val="1080"/>
              </a:spcBef>
              <a:buSzPts val="5400"/>
              <a:buFont typeface="Arial"/>
              <a:buChar char="•"/>
            </a:pPr>
            <a:r>
              <a:rPr lang="en-US" sz="5400"/>
              <a:t> </a:t>
            </a:r>
            <a:r>
              <a:rPr lang="en-US" sz="4000"/>
              <a:t>Economics </a:t>
            </a:r>
            <a:r>
              <a:rPr lang="en-US" sz="4000" b="1"/>
              <a:t>is</a:t>
            </a:r>
            <a:r>
              <a:rPr lang="en-US" sz="4000"/>
              <a:t>:</a:t>
            </a:r>
            <a:endParaRPr/>
          </a:p>
          <a:p>
            <a:pPr marL="742950" lvl="1" indent="-285750">
              <a:spcBef>
                <a:spcPts val="1080"/>
              </a:spcBef>
              <a:buClr>
                <a:srgbClr val="00FFCC"/>
              </a:buClr>
              <a:buSzPts val="4400"/>
              <a:buFont typeface="Arial"/>
              <a:buChar char="–"/>
            </a:pPr>
            <a:r>
              <a:rPr lang="en-US" sz="4400" b="1" i="1">
                <a:solidFill>
                  <a:srgbClr val="00FFCC"/>
                </a:solidFill>
              </a:rPr>
              <a:t> the study of</a:t>
            </a:r>
            <a:r>
              <a:rPr lang="en-US" sz="5400" b="1" i="1">
                <a:solidFill>
                  <a:srgbClr val="00FFCC"/>
                </a:solidFill>
              </a:rPr>
              <a:t> choice</a:t>
            </a:r>
            <a:endParaRPr/>
          </a:p>
        </p:txBody>
      </p:sp>
      <p:pic>
        <p:nvPicPr>
          <p:cNvPr id="1737" name="Google Shape;1737;p277" descr="Wedding,_0"/>
          <p:cNvPicPr preferRelativeResize="0"/>
          <p:nvPr/>
        </p:nvPicPr>
        <p:blipFill rotWithShape="1">
          <a:blip r:embed="rId3">
            <a:alphaModFix/>
          </a:blip>
          <a:srcRect/>
          <a:stretch/>
        </p:blipFill>
        <p:spPr>
          <a:xfrm>
            <a:off x="1143000" y="1571626"/>
            <a:ext cx="5100638" cy="5286375"/>
          </a:xfrm>
          <a:prstGeom prst="rect">
            <a:avLst/>
          </a:prstGeom>
          <a:noFill/>
          <a:ln>
            <a:noFill/>
          </a:ln>
        </p:spPr>
      </p:pic>
      <p:sp>
        <p:nvSpPr>
          <p:cNvPr id="1738" name="Google Shape;1738;p277"/>
          <p:cNvSpPr/>
          <p:nvPr/>
        </p:nvSpPr>
        <p:spPr>
          <a:xfrm>
            <a:off x="5376000" y="954000"/>
            <a:ext cx="1098000" cy="450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6"/>
                                        </p:tgtEl>
                                        <p:attrNameLst>
                                          <p:attrName>style.visibility</p:attrName>
                                        </p:attrNameLst>
                                      </p:cBhvr>
                                      <p:to>
                                        <p:strVal val="visible"/>
                                      </p:to>
                                    </p:set>
                                    <p:animEffect transition="in" filter="fade">
                                      <p:cBhvr>
                                        <p:cTn id="7" dur="1000"/>
                                        <p:tgtEl>
                                          <p:spTgt spid="1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7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r>
              <a:rPr lang="en-US"/>
              <a:t>Average Citizen on Economics?</a:t>
            </a:r>
            <a:endParaRPr/>
          </a:p>
        </p:txBody>
      </p:sp>
      <p:sp>
        <p:nvSpPr>
          <p:cNvPr id="1747" name="Google Shape;1747;p278"/>
          <p:cNvSpPr txBox="1">
            <a:spLocks noGrp="1"/>
          </p:cNvSpPr>
          <p:nvPr>
            <p:ph type="body" idx="1"/>
          </p:nvPr>
        </p:nvSpPr>
        <p:spPr>
          <a:xfrm>
            <a:off x="2743200" y="5638800"/>
            <a:ext cx="5791200" cy="990600"/>
          </a:xfrm>
          <a:prstGeom prst="rect">
            <a:avLst/>
          </a:prstGeom>
          <a:noFill/>
          <a:ln>
            <a:noFill/>
          </a:ln>
        </p:spPr>
        <p:txBody>
          <a:bodyPr spcFirstLastPara="1" vert="horz" wrap="square" lIns="91425" tIns="45700" rIns="91425" bIns="45700" rtlCol="0" anchor="t" anchorCtr="0">
            <a:noAutofit/>
          </a:bodyPr>
          <a:lstStyle/>
          <a:p>
            <a:pPr marL="342900" algn="ctr">
              <a:spcBef>
                <a:spcPts val="0"/>
              </a:spcBef>
              <a:buSzPts val="2800"/>
              <a:buFont typeface="Arial"/>
              <a:buChar char="•"/>
            </a:pPr>
            <a:r>
              <a:rPr lang="en-US"/>
              <a:t>Economics </a:t>
            </a:r>
            <a:r>
              <a:rPr lang="en-US" b="1"/>
              <a:t>is</a:t>
            </a:r>
            <a:r>
              <a:rPr lang="en-US"/>
              <a:t> </a:t>
            </a:r>
            <a:r>
              <a:rPr lang="en-US" b="1" i="1" u="sng"/>
              <a:t>not</a:t>
            </a:r>
            <a:r>
              <a:rPr lang="en-US"/>
              <a:t> about money, it is about … </a:t>
            </a:r>
            <a:r>
              <a:rPr lang="en-US" b="1" i="1">
                <a:solidFill>
                  <a:srgbClr val="00FFCC"/>
                </a:solidFill>
              </a:rPr>
              <a:t>choice</a:t>
            </a:r>
            <a:endParaRPr/>
          </a:p>
        </p:txBody>
      </p:sp>
      <p:grpSp>
        <p:nvGrpSpPr>
          <p:cNvPr id="1744" name="Google Shape;1744;p278"/>
          <p:cNvGrpSpPr/>
          <p:nvPr/>
        </p:nvGrpSpPr>
        <p:grpSpPr>
          <a:xfrm>
            <a:off x="1752600" y="1219201"/>
            <a:ext cx="8229600" cy="4495800"/>
            <a:chOff x="228600" y="1981200"/>
            <a:chExt cx="8610600" cy="4640983"/>
          </a:xfrm>
        </p:grpSpPr>
        <p:pic>
          <p:nvPicPr>
            <p:cNvPr id="1745" name="Google Shape;1745;p278" descr="http://graphics8.nytimes.com/images/2011/12/23/nyregion/cityroom-6-percent/cityroom-6-percent-articleInline-v3.jpg"/>
            <p:cNvPicPr preferRelativeResize="0"/>
            <p:nvPr/>
          </p:nvPicPr>
          <p:blipFill rotWithShape="1">
            <a:blip r:embed="rId3">
              <a:alphaModFix/>
            </a:blip>
            <a:srcRect/>
            <a:stretch/>
          </p:blipFill>
          <p:spPr>
            <a:xfrm>
              <a:off x="5486400" y="1981200"/>
              <a:ext cx="3352800" cy="4640983"/>
            </a:xfrm>
            <a:prstGeom prst="rect">
              <a:avLst/>
            </a:prstGeom>
            <a:noFill/>
            <a:ln w="9525" cap="flat" cmpd="sng">
              <a:solidFill>
                <a:srgbClr val="3399FF"/>
              </a:solidFill>
              <a:prstDash val="solid"/>
              <a:round/>
              <a:headEnd type="none" w="sm" len="sm"/>
              <a:tailEnd type="none" w="sm" len="sm"/>
            </a:ln>
          </p:spPr>
        </p:pic>
        <p:pic>
          <p:nvPicPr>
            <p:cNvPr id="1746" name="Google Shape;1746;p278" descr="http://www.project-syndicate.org/newsart/4/7/a/pa77c_thumb3.jpg"/>
            <p:cNvPicPr preferRelativeResize="0"/>
            <p:nvPr/>
          </p:nvPicPr>
          <p:blipFill rotWithShape="1">
            <a:blip r:embed="rId4">
              <a:alphaModFix/>
            </a:blip>
            <a:srcRect/>
            <a:stretch/>
          </p:blipFill>
          <p:spPr>
            <a:xfrm>
              <a:off x="228600" y="2514600"/>
              <a:ext cx="5832231" cy="3429000"/>
            </a:xfrm>
            <a:prstGeom prst="rect">
              <a:avLst/>
            </a:prstGeom>
            <a:noFill/>
            <a:ln w="9525" cap="flat" cmpd="sng">
              <a:solidFill>
                <a:srgbClr val="FFC000"/>
              </a:solidFill>
              <a:prstDash val="solid"/>
              <a:round/>
              <a:headEnd type="none" w="sm" len="sm"/>
              <a:tailEnd type="none" w="sm" len="sm"/>
            </a:ln>
          </p:spPr>
        </p:pic>
      </p:grpSp>
      <p:sp>
        <p:nvSpPr>
          <p:cNvPr id="1749" name="Google Shape;1749;p278">
            <a:hlinkClick r:id="rId5"/>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4"/>
                                        </p:tgtEl>
                                        <p:attrNameLst>
                                          <p:attrName>style.visibility</p:attrName>
                                        </p:attrNameLst>
                                      </p:cBhvr>
                                      <p:to>
                                        <p:strVal val="visible"/>
                                      </p:to>
                                    </p:set>
                                    <p:animEffect transition="in" filter="fade">
                                      <p:cBhvr>
                                        <p:cTn id="7" dur="500"/>
                                        <p:tgtEl>
                                          <p:spTgt spid="17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7">
                                            <p:txEl>
                                              <p:pRg st="0" end="0"/>
                                            </p:txEl>
                                          </p:spTgt>
                                        </p:tgtEl>
                                        <p:attrNameLst>
                                          <p:attrName>style.visibility</p:attrName>
                                        </p:attrNameLst>
                                      </p:cBhvr>
                                      <p:to>
                                        <p:strVal val="visible"/>
                                      </p:to>
                                    </p:set>
                                    <p:animEffect transition="in" filter="fade">
                                      <p:cBhvr>
                                        <p:cTn id="12" dur="500"/>
                                        <p:tgtEl>
                                          <p:spTgt spid="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279"/>
          <p:cNvSpPr txBox="1">
            <a:spLocks noGrp="1"/>
          </p:cNvSpPr>
          <p:nvPr>
            <p:ph type="title"/>
          </p:nvPr>
        </p:nvSpPr>
        <p:spPr>
          <a:xfrm>
            <a:off x="2133600" y="304800"/>
            <a:ext cx="7772400" cy="1143000"/>
          </a:xfrm>
          <a:prstGeom prst="rect">
            <a:avLst/>
          </a:prstGeom>
          <a:noFill/>
          <a:ln>
            <a:noFill/>
          </a:ln>
        </p:spPr>
        <p:txBody>
          <a:bodyPr spcFirstLastPara="1" vert="horz" wrap="square" lIns="91425" tIns="45700" rIns="91425" bIns="45700" rtlCol="0" anchor="ctr" anchorCtr="0">
            <a:noAutofit/>
          </a:bodyPr>
          <a:lstStyle/>
          <a:p>
            <a:r>
              <a:rPr lang="en-US" sz="5400" dirty="0"/>
              <a:t>Key Concept</a:t>
            </a:r>
            <a:endParaRPr dirty="0"/>
          </a:p>
        </p:txBody>
      </p:sp>
      <p:sp>
        <p:nvSpPr>
          <p:cNvPr id="1757" name="Google Shape;1757;p279"/>
          <p:cNvSpPr txBox="1">
            <a:spLocks noGrp="1"/>
          </p:cNvSpPr>
          <p:nvPr>
            <p:ph type="body" idx="1"/>
          </p:nvPr>
        </p:nvSpPr>
        <p:spPr>
          <a:xfrm>
            <a:off x="2133600" y="1905000"/>
            <a:ext cx="8001000" cy="2590800"/>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4400"/>
              <a:buFont typeface="Arial"/>
              <a:buChar char="•"/>
            </a:pPr>
            <a:r>
              <a:rPr lang="en-US" sz="4400" b="1" i="1" dirty="0"/>
              <a:t> </a:t>
            </a:r>
            <a:r>
              <a:rPr lang="en-US" sz="4400" b="1" i="1" dirty="0">
                <a:solidFill>
                  <a:srgbClr val="99FFCC"/>
                </a:solidFill>
              </a:rPr>
              <a:t>Individuals</a:t>
            </a:r>
            <a:r>
              <a:rPr lang="en-US" sz="4400" b="1" i="1" dirty="0"/>
              <a:t> face tradeoffs</a:t>
            </a:r>
            <a:endParaRPr dirty="0"/>
          </a:p>
          <a:p>
            <a:pPr marL="914400" lvl="2" indent="0">
              <a:spcBef>
                <a:spcPts val="640"/>
              </a:spcBef>
              <a:buSzPts val="3200"/>
              <a:buNone/>
            </a:pPr>
            <a:r>
              <a:rPr lang="en-US" sz="3200" b="1" i="1" dirty="0"/>
              <a:t>and must make choices.</a:t>
            </a:r>
            <a:endParaRPr sz="3600" b="1" dirty="0"/>
          </a:p>
          <a:p>
            <a:pPr marL="742950" lvl="1" indent="-184150">
              <a:spcBef>
                <a:spcPts val="320"/>
              </a:spcBef>
              <a:buSzPts val="1600"/>
              <a:buNone/>
            </a:pPr>
            <a:endParaRPr sz="1600" dirty="0"/>
          </a:p>
          <a:p>
            <a:pPr marL="742950" lvl="1" indent="-184150">
              <a:spcBef>
                <a:spcPts val="320"/>
              </a:spcBef>
              <a:buSzPts val="1600"/>
              <a:buNone/>
            </a:pPr>
            <a:endParaRPr sz="1600" dirty="0"/>
          </a:p>
        </p:txBody>
      </p:sp>
      <p:pic>
        <p:nvPicPr>
          <p:cNvPr id="1756" name="Google Shape;1756;p279"/>
          <p:cNvPicPr preferRelativeResize="0"/>
          <p:nvPr/>
        </p:nvPicPr>
        <p:blipFill rotWithShape="1">
          <a:blip r:embed="rId3">
            <a:alphaModFix/>
          </a:blip>
          <a:srcRect/>
          <a:stretch/>
        </p:blipFill>
        <p:spPr>
          <a:xfrm>
            <a:off x="3200400" y="2987676"/>
            <a:ext cx="6400800" cy="3870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7">
                                            <p:txEl>
                                              <p:pRg st="0" end="0"/>
                                            </p:txEl>
                                          </p:spTgt>
                                        </p:tgtEl>
                                        <p:attrNameLst>
                                          <p:attrName>style.visibility</p:attrName>
                                        </p:attrNameLst>
                                      </p:cBhvr>
                                      <p:to>
                                        <p:strVal val="visible"/>
                                      </p:to>
                                    </p:set>
                                    <p:animEffect transition="in" filter="fade">
                                      <p:cBhvr>
                                        <p:cTn id="7" dur="500"/>
                                        <p:tgtEl>
                                          <p:spTgt spid="17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7">
                                            <p:txEl>
                                              <p:pRg st="1" end="1"/>
                                            </p:txEl>
                                          </p:spTgt>
                                        </p:tgtEl>
                                        <p:attrNameLst>
                                          <p:attrName>style.visibility</p:attrName>
                                        </p:attrNameLst>
                                      </p:cBhvr>
                                      <p:to>
                                        <p:strVal val="visible"/>
                                      </p:to>
                                    </p:set>
                                    <p:animEffect transition="in" filter="fade">
                                      <p:cBhvr>
                                        <p:cTn id="12" dur="500"/>
                                        <p:tgtEl>
                                          <p:spTgt spid="17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282"/>
          <p:cNvSpPr txBox="1">
            <a:spLocks noGrp="1"/>
          </p:cNvSpPr>
          <p:nvPr>
            <p:ph type="title"/>
          </p:nvPr>
        </p:nvSpPr>
        <p:spPr>
          <a:xfrm>
            <a:off x="1981200" y="3048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Daily, Small Choices</a:t>
            </a:r>
            <a:endParaRPr/>
          </a:p>
        </p:txBody>
      </p:sp>
      <p:pic>
        <p:nvPicPr>
          <p:cNvPr id="1787" name="Google Shape;1787;p282"/>
          <p:cNvPicPr preferRelativeResize="0"/>
          <p:nvPr/>
        </p:nvPicPr>
        <p:blipFill rotWithShape="1">
          <a:blip r:embed="rId3">
            <a:alphaModFix/>
          </a:blip>
          <a:srcRect/>
          <a:stretch/>
        </p:blipFill>
        <p:spPr>
          <a:xfrm>
            <a:off x="4267200" y="1371600"/>
            <a:ext cx="3854450" cy="5486400"/>
          </a:xfrm>
          <a:prstGeom prst="rect">
            <a:avLst/>
          </a:prstGeom>
          <a:noFill/>
          <a:ln>
            <a:noFill/>
          </a:ln>
        </p:spPr>
      </p:pic>
      <p:sp>
        <p:nvSpPr>
          <p:cNvPr id="1788" name="Google Shape;1788;p282"/>
          <p:cNvSpPr/>
          <p:nvPr/>
        </p:nvSpPr>
        <p:spPr>
          <a:xfrm rot="10800000">
            <a:off x="2286000" y="3962400"/>
            <a:ext cx="2590800" cy="2133600"/>
          </a:xfrm>
          <a:prstGeom prst="wedgeEllipseCallout">
            <a:avLst>
              <a:gd name="adj1" fmla="val -35417"/>
              <a:gd name="adj2" fmla="val 67856"/>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789" name="Google Shape;1789;p282"/>
          <p:cNvSpPr txBox="1"/>
          <p:nvPr/>
        </p:nvSpPr>
        <p:spPr>
          <a:xfrm>
            <a:off x="2665414" y="4274860"/>
            <a:ext cx="1831972" cy="1508683"/>
          </a:xfrm>
          <a:prstGeom prst="rect">
            <a:avLst/>
          </a:prstGeom>
          <a:noFill/>
          <a:ln>
            <a:noFill/>
          </a:ln>
        </p:spPr>
        <p:txBody>
          <a:bodyPr spcFirstLastPara="1" wrap="square" lIns="91425" tIns="45700" rIns="91425" bIns="45700" anchor="t" anchorCtr="0">
            <a:noAutofit/>
          </a:bodyPr>
          <a:lstStyle/>
          <a:p>
            <a:pPr algn="ctr"/>
            <a:r>
              <a:rPr lang="en-US" sz="2400" b="1" i="1">
                <a:solidFill>
                  <a:schemeClr val="dk1"/>
                </a:solidFill>
                <a:latin typeface="Arial"/>
                <a:ea typeface="Arial"/>
                <a:cs typeface="Arial"/>
                <a:sym typeface="Arial"/>
              </a:rPr>
              <a:t>Should I go to the library today?</a:t>
            </a:r>
            <a:endParaRPr/>
          </a:p>
        </p:txBody>
      </p:sp>
      <p:sp>
        <p:nvSpPr>
          <p:cNvPr id="1790" name="Google Shape;1790;p282"/>
          <p:cNvSpPr/>
          <p:nvPr/>
        </p:nvSpPr>
        <p:spPr>
          <a:xfrm rot="10800000">
            <a:off x="7924800" y="4038600"/>
            <a:ext cx="2438400" cy="2057400"/>
          </a:xfrm>
          <a:prstGeom prst="wedgeEllipseCallout">
            <a:avLst>
              <a:gd name="adj1" fmla="val 54880"/>
              <a:gd name="adj2" fmla="val 69287"/>
            </a:avLst>
          </a:prstGeom>
          <a:solidFill>
            <a:srgbClr val="99FF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791" name="Google Shape;1791;p282"/>
          <p:cNvSpPr txBox="1"/>
          <p:nvPr/>
        </p:nvSpPr>
        <p:spPr>
          <a:xfrm>
            <a:off x="8281896" y="4339900"/>
            <a:ext cx="1724209" cy="1454801"/>
          </a:xfrm>
          <a:prstGeom prst="rect">
            <a:avLst/>
          </a:prstGeom>
          <a:noFill/>
          <a:ln>
            <a:noFill/>
          </a:ln>
        </p:spPr>
        <p:txBody>
          <a:bodyPr spcFirstLastPara="1" wrap="square" lIns="91425" tIns="45700" rIns="91425" bIns="45700" anchor="t" anchorCtr="0">
            <a:noAutofit/>
          </a:bodyPr>
          <a:lstStyle/>
          <a:p>
            <a:pPr algn="ctr"/>
            <a:r>
              <a:rPr lang="en-US" sz="2400" b="1" i="1">
                <a:solidFill>
                  <a:schemeClr val="dk1"/>
                </a:solidFill>
                <a:latin typeface="Arial"/>
                <a:ea typeface="Arial"/>
                <a:cs typeface="Arial"/>
                <a:sym typeface="Arial"/>
              </a:rPr>
              <a:t>Should I go hiking today?</a:t>
            </a:r>
            <a:endParaRPr/>
          </a:p>
        </p:txBody>
      </p:sp>
      <p:sp>
        <p:nvSpPr>
          <p:cNvPr id="1792" name="Google Shape;1792;p282"/>
          <p:cNvSpPr/>
          <p:nvPr/>
        </p:nvSpPr>
        <p:spPr>
          <a:xfrm rot="10800000">
            <a:off x="7696200" y="1295400"/>
            <a:ext cx="2667000" cy="2133600"/>
          </a:xfrm>
          <a:prstGeom prst="wedgeEllipseCallout">
            <a:avLst>
              <a:gd name="adj1" fmla="val 104759"/>
              <a:gd name="adj2" fmla="val -11310"/>
            </a:avLst>
          </a:prstGeom>
          <a:solidFill>
            <a:srgbClr val="FF99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793" name="Google Shape;1793;p282"/>
          <p:cNvSpPr txBox="1"/>
          <p:nvPr/>
        </p:nvSpPr>
        <p:spPr>
          <a:xfrm>
            <a:off x="8086773" y="1607859"/>
            <a:ext cx="1885854" cy="1508683"/>
          </a:xfrm>
          <a:prstGeom prst="rect">
            <a:avLst/>
          </a:prstGeom>
          <a:noFill/>
          <a:ln>
            <a:noFill/>
          </a:ln>
        </p:spPr>
        <p:txBody>
          <a:bodyPr spcFirstLastPara="1" wrap="square" lIns="91425" tIns="45700" rIns="91425" bIns="45700" anchor="t" anchorCtr="0">
            <a:noAutofit/>
          </a:bodyPr>
          <a:lstStyle/>
          <a:p>
            <a:pPr algn="ctr"/>
            <a:r>
              <a:rPr lang="en-US" sz="2400" b="1" i="1">
                <a:solidFill>
                  <a:schemeClr val="dk1"/>
                </a:solidFill>
                <a:latin typeface="Arial"/>
                <a:ea typeface="Arial"/>
                <a:cs typeface="Arial"/>
                <a:sym typeface="Arial"/>
              </a:rPr>
              <a:t>Maybe go shopping at the mall?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0"/>
                                        </p:tgtEl>
                                        <p:attrNameLst>
                                          <p:attrName>style.visibility</p:attrName>
                                        </p:attrNameLst>
                                      </p:cBhvr>
                                      <p:to>
                                        <p:strVal val="visible"/>
                                      </p:to>
                                    </p:set>
                                    <p:animEffect transition="in" filter="fade">
                                      <p:cBhvr>
                                        <p:cTn id="7" dur="500"/>
                                        <p:tgtEl>
                                          <p:spTgt spid="17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8"/>
                                        </p:tgtEl>
                                        <p:attrNameLst>
                                          <p:attrName>style.visibility</p:attrName>
                                        </p:attrNameLst>
                                      </p:cBhvr>
                                      <p:to>
                                        <p:strVal val="visible"/>
                                      </p:to>
                                    </p:set>
                                    <p:animEffect transition="in" filter="fade">
                                      <p:cBhvr>
                                        <p:cTn id="12" dur="500"/>
                                        <p:tgtEl>
                                          <p:spTgt spid="17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2"/>
                                        </p:tgtEl>
                                        <p:attrNameLst>
                                          <p:attrName>style.visibility</p:attrName>
                                        </p:attrNameLst>
                                      </p:cBhvr>
                                      <p:to>
                                        <p:strVal val="visible"/>
                                      </p:to>
                                    </p:set>
                                    <p:animEffect transition="in" filter="fade">
                                      <p:cBhvr>
                                        <p:cTn id="17" dur="500"/>
                                        <p:tgtEl>
                                          <p:spTgt spid="1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83"/>
          <p:cNvSpPr txBox="1">
            <a:spLocks noGrp="1"/>
          </p:cNvSpPr>
          <p:nvPr>
            <p:ph type="title"/>
          </p:nvPr>
        </p:nvSpPr>
        <p:spPr>
          <a:xfrm>
            <a:off x="1981200" y="3048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Big, Strategic Decisions</a:t>
            </a:r>
            <a:endParaRPr/>
          </a:p>
        </p:txBody>
      </p:sp>
      <p:pic>
        <p:nvPicPr>
          <p:cNvPr id="1800" name="Google Shape;1800;p283"/>
          <p:cNvPicPr preferRelativeResize="0"/>
          <p:nvPr/>
        </p:nvPicPr>
        <p:blipFill rotWithShape="1">
          <a:blip r:embed="rId3">
            <a:alphaModFix/>
          </a:blip>
          <a:srcRect/>
          <a:stretch/>
        </p:blipFill>
        <p:spPr>
          <a:xfrm>
            <a:off x="4267200" y="1371600"/>
            <a:ext cx="3854450" cy="5486400"/>
          </a:xfrm>
          <a:prstGeom prst="rect">
            <a:avLst/>
          </a:prstGeom>
          <a:noFill/>
          <a:ln>
            <a:noFill/>
          </a:ln>
        </p:spPr>
      </p:pic>
      <p:sp>
        <p:nvSpPr>
          <p:cNvPr id="1801" name="Google Shape;1801;p283"/>
          <p:cNvSpPr/>
          <p:nvPr/>
        </p:nvSpPr>
        <p:spPr>
          <a:xfrm rot="10800000">
            <a:off x="2209800" y="4038600"/>
            <a:ext cx="2438400" cy="1905000"/>
          </a:xfrm>
          <a:prstGeom prst="wedgeEllipseCallout">
            <a:avLst>
              <a:gd name="adj1" fmla="val -40759"/>
              <a:gd name="adj2" fmla="val 69995"/>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02" name="Google Shape;1802;p283"/>
          <p:cNvSpPr txBox="1"/>
          <p:nvPr/>
        </p:nvSpPr>
        <p:spPr>
          <a:xfrm>
            <a:off x="2566896" y="4317581"/>
            <a:ext cx="1724209" cy="1347038"/>
          </a:xfrm>
          <a:prstGeom prst="rect">
            <a:avLst/>
          </a:prstGeom>
          <a:noFill/>
          <a:ln>
            <a:noFill/>
          </a:ln>
        </p:spPr>
        <p:txBody>
          <a:bodyPr spcFirstLastPara="1" wrap="square" lIns="91425" tIns="45700" rIns="91425" bIns="45700" anchor="t" anchorCtr="0">
            <a:noAutofit/>
          </a:bodyPr>
          <a:lstStyle/>
          <a:p>
            <a:pPr algn="ctr"/>
            <a:r>
              <a:rPr lang="en-US" sz="2400" b="1" i="1">
                <a:solidFill>
                  <a:schemeClr val="dk1"/>
                </a:solidFill>
                <a:latin typeface="Arial"/>
                <a:ea typeface="Arial"/>
                <a:cs typeface="Arial"/>
                <a:sym typeface="Arial"/>
              </a:rPr>
              <a:t>Should I go to college?</a:t>
            </a:r>
            <a:endParaRPr/>
          </a:p>
        </p:txBody>
      </p:sp>
      <p:sp>
        <p:nvSpPr>
          <p:cNvPr id="1803" name="Google Shape;1803;p283"/>
          <p:cNvSpPr/>
          <p:nvPr/>
        </p:nvSpPr>
        <p:spPr>
          <a:xfrm rot="10800000">
            <a:off x="7924800" y="4038600"/>
            <a:ext cx="2438400" cy="2057400"/>
          </a:xfrm>
          <a:prstGeom prst="wedgeEllipseCallout">
            <a:avLst>
              <a:gd name="adj1" fmla="val 54880"/>
              <a:gd name="adj2" fmla="val 69287"/>
            </a:avLst>
          </a:prstGeom>
          <a:solidFill>
            <a:srgbClr val="99FF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04" name="Google Shape;1804;p283"/>
          <p:cNvSpPr txBox="1"/>
          <p:nvPr/>
        </p:nvSpPr>
        <p:spPr>
          <a:xfrm>
            <a:off x="8281896" y="4339900"/>
            <a:ext cx="1724209" cy="1454801"/>
          </a:xfrm>
          <a:prstGeom prst="rect">
            <a:avLst/>
          </a:prstGeom>
          <a:noFill/>
          <a:ln>
            <a:noFill/>
          </a:ln>
        </p:spPr>
        <p:txBody>
          <a:bodyPr spcFirstLastPara="1" wrap="square" lIns="91425" tIns="45700" rIns="91425" bIns="45700" anchor="t" anchorCtr="0">
            <a:noAutofit/>
          </a:bodyPr>
          <a:lstStyle/>
          <a:p>
            <a:pPr algn="ctr"/>
            <a:r>
              <a:rPr lang="en-US" sz="2400" b="1" i="1">
                <a:solidFill>
                  <a:schemeClr val="dk1"/>
                </a:solidFill>
                <a:latin typeface="Arial"/>
                <a:ea typeface="Arial"/>
                <a:cs typeface="Arial"/>
                <a:sym typeface="Arial"/>
              </a:rPr>
              <a:t>Should I work instead of college?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1"/>
                                        </p:tgtEl>
                                        <p:attrNameLst>
                                          <p:attrName>style.visibility</p:attrName>
                                        </p:attrNameLst>
                                      </p:cBhvr>
                                      <p:to>
                                        <p:strVal val="visible"/>
                                      </p:to>
                                    </p:set>
                                    <p:animEffect transition="in" filter="fade">
                                      <p:cBhvr>
                                        <p:cTn id="7" dur="500"/>
                                        <p:tgtEl>
                                          <p:spTgt spid="18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3"/>
                                        </p:tgtEl>
                                        <p:attrNameLst>
                                          <p:attrName>style.visibility</p:attrName>
                                        </p:attrNameLst>
                                      </p:cBhvr>
                                      <p:to>
                                        <p:strVal val="visible"/>
                                      </p:to>
                                    </p:set>
                                    <p:animEffect transition="in" filter="fade">
                                      <p:cBhvr>
                                        <p:cTn id="12"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284"/>
          <p:cNvSpPr txBox="1">
            <a:spLocks noGrp="1"/>
          </p:cNvSpPr>
          <p:nvPr>
            <p:ph type="title"/>
          </p:nvPr>
        </p:nvSpPr>
        <p:spPr>
          <a:xfrm>
            <a:off x="1981200" y="3048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We All Confront Choice</a:t>
            </a:r>
            <a:endParaRPr/>
          </a:p>
        </p:txBody>
      </p:sp>
      <p:pic>
        <p:nvPicPr>
          <p:cNvPr id="1811" name="Google Shape;1811;p284"/>
          <p:cNvPicPr preferRelativeResize="0"/>
          <p:nvPr/>
        </p:nvPicPr>
        <p:blipFill rotWithShape="1">
          <a:blip r:embed="rId3">
            <a:alphaModFix/>
          </a:blip>
          <a:srcRect/>
          <a:stretch/>
        </p:blipFill>
        <p:spPr>
          <a:xfrm>
            <a:off x="4267200" y="1371600"/>
            <a:ext cx="3854450" cy="5486400"/>
          </a:xfrm>
          <a:prstGeom prst="rect">
            <a:avLst/>
          </a:prstGeom>
          <a:noFill/>
          <a:ln>
            <a:noFill/>
          </a:ln>
        </p:spPr>
      </p:pic>
      <p:sp>
        <p:nvSpPr>
          <p:cNvPr id="1812" name="Google Shape;1812;p284"/>
          <p:cNvSpPr/>
          <p:nvPr/>
        </p:nvSpPr>
        <p:spPr>
          <a:xfrm rot="10800000">
            <a:off x="2133600" y="4038600"/>
            <a:ext cx="2438400" cy="1905000"/>
          </a:xfrm>
          <a:prstGeom prst="wedgeEllipseCallout">
            <a:avLst>
              <a:gd name="adj1" fmla="val -40759"/>
              <a:gd name="adj2" fmla="val 69995"/>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13" name="Google Shape;1813;p284"/>
          <p:cNvSpPr txBox="1"/>
          <p:nvPr/>
        </p:nvSpPr>
        <p:spPr>
          <a:xfrm>
            <a:off x="2490696" y="4317581"/>
            <a:ext cx="1724209" cy="1347038"/>
          </a:xfrm>
          <a:prstGeom prst="rect">
            <a:avLst/>
          </a:prstGeom>
          <a:noFill/>
          <a:ln>
            <a:noFill/>
          </a:ln>
        </p:spPr>
        <p:txBody>
          <a:bodyPr spcFirstLastPara="1" wrap="square" lIns="91425" tIns="45700" rIns="91425" bIns="45700" anchor="t" anchorCtr="0">
            <a:noAutofit/>
          </a:bodyPr>
          <a:lstStyle/>
          <a:p>
            <a:pPr algn="ctr"/>
            <a:endParaRPr sz="2400" b="1" i="1">
              <a:solidFill>
                <a:schemeClr val="dk1"/>
              </a:solidFill>
              <a:latin typeface="Arial"/>
              <a:ea typeface="Arial"/>
              <a:cs typeface="Arial"/>
              <a:sym typeface="Arial"/>
            </a:endParaRPr>
          </a:p>
          <a:p>
            <a:pPr algn="ctr"/>
            <a:r>
              <a:rPr lang="en-US" sz="2400" b="1" i="1">
                <a:solidFill>
                  <a:schemeClr val="dk1"/>
                </a:solidFill>
                <a:latin typeface="Arial"/>
                <a:ea typeface="Arial"/>
                <a:cs typeface="Arial"/>
                <a:sym typeface="Arial"/>
              </a:rPr>
              <a:t>A school teacher?</a:t>
            </a:r>
            <a:endParaRPr/>
          </a:p>
        </p:txBody>
      </p:sp>
      <p:sp>
        <p:nvSpPr>
          <p:cNvPr id="1814" name="Google Shape;1814;p284"/>
          <p:cNvSpPr/>
          <p:nvPr/>
        </p:nvSpPr>
        <p:spPr>
          <a:xfrm rot="10800000">
            <a:off x="7924800" y="4038600"/>
            <a:ext cx="2438400" cy="1905000"/>
          </a:xfrm>
          <a:prstGeom prst="wedgeEllipseCallout">
            <a:avLst>
              <a:gd name="adj1" fmla="val 54880"/>
              <a:gd name="adj2" fmla="val 70829"/>
            </a:avLst>
          </a:prstGeom>
          <a:solidFill>
            <a:srgbClr val="99FF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15" name="Google Shape;1815;p284"/>
          <p:cNvSpPr txBox="1"/>
          <p:nvPr/>
        </p:nvSpPr>
        <p:spPr>
          <a:xfrm>
            <a:off x="8281896" y="4317581"/>
            <a:ext cx="1724209" cy="1347038"/>
          </a:xfrm>
          <a:prstGeom prst="rect">
            <a:avLst/>
          </a:prstGeom>
          <a:noFill/>
          <a:ln>
            <a:noFill/>
          </a:ln>
        </p:spPr>
        <p:txBody>
          <a:bodyPr spcFirstLastPara="1" wrap="square" lIns="91425" tIns="45700" rIns="91425" bIns="45700" anchor="t" anchorCtr="0">
            <a:noAutofit/>
          </a:bodyPr>
          <a:lstStyle/>
          <a:p>
            <a:pPr algn="ctr"/>
            <a:endParaRPr sz="1000" b="1" i="1">
              <a:solidFill>
                <a:schemeClr val="dk1"/>
              </a:solidFill>
              <a:latin typeface="Arial"/>
              <a:ea typeface="Arial"/>
              <a:cs typeface="Arial"/>
              <a:sym typeface="Arial"/>
            </a:endParaRPr>
          </a:p>
          <a:p>
            <a:pPr algn="ctr"/>
            <a:r>
              <a:rPr lang="en-US" sz="2400" b="1" i="1">
                <a:solidFill>
                  <a:schemeClr val="dk1"/>
                </a:solidFill>
                <a:latin typeface="Arial"/>
                <a:ea typeface="Arial"/>
                <a:cs typeface="Arial"/>
                <a:sym typeface="Arial"/>
              </a:rPr>
              <a:t>A business person?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2"/>
                                        </p:tgtEl>
                                        <p:attrNameLst>
                                          <p:attrName>style.visibility</p:attrName>
                                        </p:attrNameLst>
                                      </p:cBhvr>
                                      <p:to>
                                        <p:strVal val="visible"/>
                                      </p:to>
                                    </p:set>
                                    <p:animEffect transition="in" filter="fade">
                                      <p:cBhvr>
                                        <p:cTn id="7" dur="500"/>
                                        <p:tgtEl>
                                          <p:spTgt spid="18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4"/>
                                        </p:tgtEl>
                                        <p:attrNameLst>
                                          <p:attrName>style.visibility</p:attrName>
                                        </p:attrNameLst>
                                      </p:cBhvr>
                                      <p:to>
                                        <p:strVal val="visible"/>
                                      </p:to>
                                    </p:set>
                                    <p:animEffect transition="in" filter="fade">
                                      <p:cBhvr>
                                        <p:cTn id="12" dur="500"/>
                                        <p:tgtEl>
                                          <p:spTgt spid="1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pic>
        <p:nvPicPr>
          <p:cNvPr id="1820" name="Google Shape;1820;p285"/>
          <p:cNvPicPr preferRelativeResize="0">
            <a:picLocks noGrp="1"/>
          </p:cNvPicPr>
          <p:nvPr>
            <p:ph sz="half" idx="1"/>
          </p:nvPr>
        </p:nvPicPr>
        <p:blipFill rotWithShape="1">
          <a:blip r:embed="rId3">
            <a:alphaModFix/>
          </a:blip>
          <a:stretch/>
        </p:blipFill>
        <p:spPr>
          <a:xfrm>
            <a:off x="3417903" y="3528543"/>
            <a:ext cx="5181600" cy="3235939"/>
          </a:xfrm>
          <a:prstGeom prst="rect">
            <a:avLst/>
          </a:prstGeom>
          <a:noFill/>
          <a:ln>
            <a:noFill/>
          </a:ln>
        </p:spPr>
      </p:pic>
      <p:sp>
        <p:nvSpPr>
          <p:cNvPr id="1821" name="Google Shape;1821;p285"/>
          <p:cNvSpPr/>
          <p:nvPr/>
        </p:nvSpPr>
        <p:spPr>
          <a:xfrm rot="10800000">
            <a:off x="1668742" y="1424457"/>
            <a:ext cx="2133600" cy="1905000"/>
          </a:xfrm>
          <a:prstGeom prst="wedgeEllipseCallout">
            <a:avLst>
              <a:gd name="adj1" fmla="val -131601"/>
              <a:gd name="adj2" fmla="val -92903"/>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22" name="Google Shape;1822;p285"/>
          <p:cNvSpPr txBox="1"/>
          <p:nvPr/>
        </p:nvSpPr>
        <p:spPr>
          <a:xfrm>
            <a:off x="1981199" y="1516676"/>
            <a:ext cx="1508683" cy="1347038"/>
          </a:xfrm>
          <a:prstGeom prst="rect">
            <a:avLst/>
          </a:prstGeom>
          <a:noFill/>
          <a:ln>
            <a:noFill/>
          </a:ln>
        </p:spPr>
        <p:txBody>
          <a:bodyPr spcFirstLastPara="1" wrap="square" lIns="91425" tIns="45700" rIns="91425" bIns="45700" anchor="t" anchorCtr="0">
            <a:noAutofit/>
          </a:bodyPr>
          <a:lstStyle/>
          <a:p>
            <a:pPr algn="ctr"/>
            <a:endParaRPr sz="2400" b="1" i="1" dirty="0">
              <a:solidFill>
                <a:schemeClr val="dk1"/>
              </a:solidFill>
              <a:latin typeface="Arial"/>
              <a:ea typeface="Arial"/>
              <a:cs typeface="Arial"/>
              <a:sym typeface="Arial"/>
            </a:endParaRPr>
          </a:p>
          <a:p>
            <a:pPr algn="ctr"/>
            <a:r>
              <a:rPr lang="en-US" sz="2400" b="1" i="1" dirty="0">
                <a:solidFill>
                  <a:schemeClr val="dk1"/>
                </a:solidFill>
                <a:latin typeface="Arial"/>
                <a:ea typeface="Arial"/>
                <a:cs typeface="Arial"/>
                <a:sym typeface="Arial"/>
              </a:rPr>
              <a:t>Support cause A</a:t>
            </a:r>
            <a:endParaRPr dirty="0"/>
          </a:p>
        </p:txBody>
      </p:sp>
      <p:sp>
        <p:nvSpPr>
          <p:cNvPr id="1823" name="Google Shape;1823;p285"/>
          <p:cNvSpPr/>
          <p:nvPr/>
        </p:nvSpPr>
        <p:spPr>
          <a:xfrm rot="10800000">
            <a:off x="8237259" y="1306801"/>
            <a:ext cx="2286000" cy="1828800"/>
          </a:xfrm>
          <a:prstGeom prst="wedgeEllipseCallout">
            <a:avLst>
              <a:gd name="adj1" fmla="val 140953"/>
              <a:gd name="adj2" fmla="val -101955"/>
            </a:avLst>
          </a:prstGeom>
          <a:solidFill>
            <a:srgbClr val="99FF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24" name="Google Shape;1824;p285"/>
          <p:cNvSpPr txBox="1"/>
          <p:nvPr/>
        </p:nvSpPr>
        <p:spPr>
          <a:xfrm>
            <a:off x="8599503" y="1646691"/>
            <a:ext cx="1616446" cy="1293157"/>
          </a:xfrm>
          <a:prstGeom prst="rect">
            <a:avLst/>
          </a:prstGeom>
          <a:noFill/>
          <a:ln>
            <a:noFill/>
          </a:ln>
        </p:spPr>
        <p:txBody>
          <a:bodyPr spcFirstLastPara="1" wrap="square" lIns="91425" tIns="45700" rIns="91425" bIns="45700" anchor="t" anchorCtr="0">
            <a:noAutofit/>
          </a:bodyPr>
          <a:lstStyle/>
          <a:p>
            <a:pPr algn="ctr"/>
            <a:endParaRPr sz="1000" b="1" i="1" dirty="0">
              <a:solidFill>
                <a:schemeClr val="dk1"/>
              </a:solidFill>
              <a:latin typeface="Arial"/>
              <a:ea typeface="Arial"/>
              <a:cs typeface="Arial"/>
              <a:sym typeface="Arial"/>
            </a:endParaRPr>
          </a:p>
          <a:p>
            <a:pPr algn="ctr"/>
            <a:r>
              <a:rPr lang="en-US" sz="2400" b="1" i="1" dirty="0">
                <a:solidFill>
                  <a:schemeClr val="dk1"/>
                </a:solidFill>
                <a:latin typeface="Arial"/>
                <a:ea typeface="Arial"/>
                <a:cs typeface="Arial"/>
                <a:sym typeface="Arial"/>
              </a:rPr>
              <a:t>Support cause B?</a:t>
            </a:r>
            <a:endParaRPr dirty="0"/>
          </a:p>
        </p:txBody>
      </p:sp>
      <p:sp>
        <p:nvSpPr>
          <p:cNvPr id="8" name="Google Shape;1810;p284">
            <a:extLst>
              <a:ext uri="{FF2B5EF4-FFF2-40B4-BE49-F238E27FC236}">
                <a16:creationId xmlns:a16="http://schemas.microsoft.com/office/drawing/2014/main" id="{6EAEDC70-323D-48C3-82EB-F97D10D2D745}"/>
              </a:ext>
            </a:extLst>
          </p:cNvPr>
          <p:cNvSpPr txBox="1">
            <a:spLocks/>
          </p:cNvSpPr>
          <p:nvPr/>
        </p:nvSpPr>
        <p:spPr>
          <a:xfrm>
            <a:off x="1986349" y="-6144"/>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FFFF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4400" b="0" i="0" u="none" strike="noStrike" kern="0" cap="none" spc="0" normalizeH="0" baseline="0" noProof="0" dirty="0">
                <a:ln>
                  <a:noFill/>
                </a:ln>
                <a:solidFill>
                  <a:schemeClr val="tx1"/>
                </a:solidFill>
                <a:effectLst/>
                <a:uLnTx/>
                <a:uFillTx/>
                <a:latin typeface="Arial"/>
                <a:cs typeface="Arial"/>
                <a:sym typeface="Arial"/>
              </a:rPr>
              <a:t>We All Co</a:t>
            </a:r>
            <a:r>
              <a:rPr kumimoji="0" lang="en-US" sz="4400" b="0" i="0" strike="noStrike" kern="0" cap="none" spc="0" normalizeH="0" baseline="0" noProof="0" dirty="0">
                <a:ln>
                  <a:noFill/>
                </a:ln>
                <a:solidFill>
                  <a:schemeClr val="tx1"/>
                </a:solidFill>
                <a:effectLst/>
                <a:uLnTx/>
                <a:uFillTx/>
                <a:latin typeface="Arial"/>
                <a:cs typeface="Arial"/>
                <a:sym typeface="Arial"/>
              </a:rPr>
              <a:t>nfront</a:t>
            </a:r>
            <a:r>
              <a:rPr kumimoji="0" lang="en-US" sz="4400" b="0" i="0" u="none" strike="noStrike" kern="0" cap="none" spc="0" normalizeH="0" baseline="0" noProof="0" dirty="0">
                <a:ln>
                  <a:noFill/>
                </a:ln>
                <a:solidFill>
                  <a:schemeClr val="tx1"/>
                </a:solidFill>
                <a:effectLst/>
                <a:uLnTx/>
                <a:uFillTx/>
                <a:latin typeface="Arial"/>
                <a:cs typeface="Arial"/>
                <a:sym typeface="Arial"/>
              </a:rPr>
              <a:t> Choice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1"/>
                                        </p:tgtEl>
                                        <p:attrNameLst>
                                          <p:attrName>style.visibility</p:attrName>
                                        </p:attrNameLst>
                                      </p:cBhvr>
                                      <p:to>
                                        <p:strVal val="visible"/>
                                      </p:to>
                                    </p:set>
                                    <p:animEffect transition="in" filter="fade">
                                      <p:cBhvr>
                                        <p:cTn id="7" dur="500"/>
                                        <p:tgtEl>
                                          <p:spTgt spid="18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3"/>
                                        </p:tgtEl>
                                        <p:attrNameLst>
                                          <p:attrName>style.visibility</p:attrName>
                                        </p:attrNameLst>
                                      </p:cBhvr>
                                      <p:to>
                                        <p:strVal val="visible"/>
                                      </p:to>
                                    </p:set>
                                    <p:animEffect transition="in" filter="fade">
                                      <p:cBhvr>
                                        <p:cTn id="12" dur="500"/>
                                        <p:tgtEl>
                                          <p:spTgt spid="1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2006539" y="2114895"/>
            <a:ext cx="8175171" cy="4247317"/>
          </a:xfrm>
          <a:prstGeom prst="rect">
            <a:avLst/>
          </a:prstGeom>
          <a:noFill/>
        </p:spPr>
        <p:txBody>
          <a:bodyPr wrap="square" rtlCol="0" anchor="t">
            <a:spAutoFit/>
          </a:bodyPr>
          <a:lstStyle/>
          <a:p>
            <a:pPr fontAlgn="base">
              <a:spcBef>
                <a:spcPct val="0"/>
              </a:spcBef>
              <a:spcAft>
                <a:spcPct val="0"/>
              </a:spcAft>
            </a:pPr>
            <a:r>
              <a:rPr lang="en-US" dirty="0">
                <a:solidFill>
                  <a:prstClr val="black"/>
                </a:solidFill>
                <a:latin typeface="Arial"/>
                <a:ea typeface="ＭＳ Ｐゴシック"/>
                <a:cs typeface="Arial"/>
              </a:rPr>
              <a:t>You can now access CEE’s professional development webinars directly on EconEdLink.org! To receive these new professional development benefits, </a:t>
            </a:r>
            <a:r>
              <a:rPr lang="en-US" b="1" dirty="0">
                <a:solidFill>
                  <a:prstClr val="black"/>
                </a:solidFill>
                <a:latin typeface="Arial"/>
                <a:ea typeface="ＭＳ Ｐゴシック"/>
                <a:cs typeface="Arial"/>
              </a:rPr>
              <a:t>become an EconEdLink </a:t>
            </a:r>
            <a:r>
              <a:rPr lang="en-US" b="1" dirty="0">
                <a:solidFill>
                  <a:prstClr val="black"/>
                </a:solidFill>
                <a:latin typeface="Arial"/>
                <a:ea typeface="ＭＳ Ｐゴシック"/>
                <a:cs typeface="Arial"/>
                <a:hlinkClick r:id="rId3"/>
              </a:rPr>
              <a:t>member</a:t>
            </a:r>
            <a:r>
              <a:rPr lang="en-US" dirty="0">
                <a:solidFill>
                  <a:prstClr val="black"/>
                </a:solidFill>
                <a:latin typeface="Arial"/>
                <a:ea typeface="ＭＳ Ｐゴシック"/>
                <a:cs typeface="Arial"/>
              </a:rPr>
              <a:t>. As a member, you will now be able to: </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Automatically receive a professional development certificate via e-mail within 24 hours after viewing any webinar for a minimum of 45 minutes</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Register for upcoming webinars with a simple one-click process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Easily download presentations, lesson plan materials and activities for each webinar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Search and view all webinars at your convenience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Save webinars to your EconEdLink dashboard for easy access to the event</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a:ea typeface="ＭＳ Ｐゴシック"/>
              <a:cs typeface="Arial"/>
            </a:endParaRPr>
          </a:p>
          <a:p>
            <a:pPr algn="ctr" fontAlgn="base">
              <a:spcBef>
                <a:spcPct val="0"/>
              </a:spcBef>
              <a:spcAft>
                <a:spcPct val="0"/>
              </a:spcAft>
            </a:pPr>
            <a:r>
              <a:rPr lang="en-US" dirty="0">
                <a:solidFill>
                  <a:prstClr val="black"/>
                </a:solidFill>
                <a:latin typeface="Arial"/>
                <a:ea typeface="ＭＳ Ｐゴシック"/>
                <a:cs typeface="Arial"/>
              </a:rPr>
              <a:t>You may access our new </a:t>
            </a:r>
            <a:r>
              <a:rPr lang="en-US" b="1" dirty="0">
                <a:solidFill>
                  <a:prstClr val="black"/>
                </a:solidFill>
                <a:latin typeface="Arial"/>
                <a:ea typeface="ＭＳ Ｐゴシック"/>
                <a:cs typeface="Arial"/>
              </a:rPr>
              <a:t>Professional Development</a:t>
            </a:r>
            <a:r>
              <a:rPr lang="en-US" dirty="0">
                <a:solidFill>
                  <a:prstClr val="black"/>
                </a:solidFill>
                <a:latin typeface="Arial"/>
                <a:ea typeface="ＭＳ Ｐゴシック"/>
                <a:cs typeface="Arial"/>
              </a:rPr>
              <a:t> page </a:t>
            </a:r>
            <a:r>
              <a:rPr lang="en-US" dirty="0">
                <a:solidFill>
                  <a:prstClr val="black"/>
                </a:solidFill>
                <a:latin typeface="Arial"/>
                <a:ea typeface="ＭＳ Ｐゴシック"/>
                <a:cs typeface="Arial"/>
                <a:hlinkClick r:id="rId4"/>
              </a:rPr>
              <a:t>here</a:t>
            </a:r>
            <a:endParaRPr lang="en-US" dirty="0">
              <a:solidFill>
                <a:prstClr val="black"/>
              </a:solidFill>
              <a:latin typeface="Arial"/>
              <a:ea typeface="ＭＳ Ｐゴシック"/>
              <a:cs typeface="Arial"/>
            </a:endParaRPr>
          </a:p>
          <a:p>
            <a:pPr fontAlgn="base">
              <a:spcBef>
                <a:spcPct val="0"/>
              </a:spcBef>
              <a:spcAft>
                <a:spcPct val="0"/>
              </a:spcAft>
            </a:pPr>
            <a:endParaRPr lang="en-US" dirty="0">
              <a:solidFill>
                <a:prstClr val="black"/>
              </a:solidFill>
              <a:latin typeface="Arial"/>
              <a:ea typeface="ＭＳ Ｐゴシック"/>
              <a:cs typeface="Arial"/>
            </a:endParaRPr>
          </a:p>
        </p:txBody>
      </p:sp>
    </p:spTree>
    <p:extLst>
      <p:ext uri="{BB962C8B-B14F-4D97-AF65-F5344CB8AC3E}">
        <p14:creationId xmlns:p14="http://schemas.microsoft.com/office/powerpoint/2010/main" val="297669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286"/>
          <p:cNvSpPr txBox="1">
            <a:spLocks noGrp="1"/>
          </p:cNvSpPr>
          <p:nvPr>
            <p:ph type="title"/>
          </p:nvPr>
        </p:nvSpPr>
        <p:spPr>
          <a:xfrm>
            <a:off x="1981200" y="3048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We All Confront Choice</a:t>
            </a:r>
            <a:endParaRPr/>
          </a:p>
        </p:txBody>
      </p:sp>
      <p:pic>
        <p:nvPicPr>
          <p:cNvPr id="1831" name="Google Shape;1831;p286"/>
          <p:cNvPicPr preferRelativeResize="0"/>
          <p:nvPr/>
        </p:nvPicPr>
        <p:blipFill rotWithShape="1">
          <a:blip r:embed="rId3">
            <a:alphaModFix/>
          </a:blip>
          <a:srcRect/>
          <a:stretch/>
        </p:blipFill>
        <p:spPr>
          <a:xfrm>
            <a:off x="2286001" y="2362200"/>
            <a:ext cx="7245767" cy="4495800"/>
          </a:xfrm>
          <a:prstGeom prst="rect">
            <a:avLst/>
          </a:prstGeom>
          <a:noFill/>
          <a:ln>
            <a:noFill/>
          </a:ln>
        </p:spPr>
      </p:pic>
      <p:sp>
        <p:nvSpPr>
          <p:cNvPr id="1832" name="Google Shape;1832;p286"/>
          <p:cNvSpPr/>
          <p:nvPr/>
        </p:nvSpPr>
        <p:spPr>
          <a:xfrm rot="10800000">
            <a:off x="2286000" y="1524000"/>
            <a:ext cx="2133600" cy="1905000"/>
          </a:xfrm>
          <a:prstGeom prst="wedgeEllipseCallout">
            <a:avLst>
              <a:gd name="adj1" fmla="val -140571"/>
              <a:gd name="adj2" fmla="val -60531"/>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33" name="Google Shape;1833;p286"/>
          <p:cNvSpPr txBox="1"/>
          <p:nvPr/>
        </p:nvSpPr>
        <p:spPr>
          <a:xfrm>
            <a:off x="2598459" y="1802981"/>
            <a:ext cx="1508683" cy="1347038"/>
          </a:xfrm>
          <a:prstGeom prst="rect">
            <a:avLst/>
          </a:prstGeom>
          <a:noFill/>
          <a:ln>
            <a:noFill/>
          </a:ln>
        </p:spPr>
        <p:txBody>
          <a:bodyPr spcFirstLastPara="1" wrap="square" lIns="91425" tIns="45700" rIns="91425" bIns="45700" anchor="t" anchorCtr="0">
            <a:noAutofit/>
          </a:bodyPr>
          <a:lstStyle/>
          <a:p>
            <a:pPr algn="ctr"/>
            <a:endParaRPr sz="2400" b="1" i="1">
              <a:solidFill>
                <a:schemeClr val="dk1"/>
              </a:solidFill>
              <a:latin typeface="Arial"/>
              <a:ea typeface="Arial"/>
              <a:cs typeface="Arial"/>
              <a:sym typeface="Arial"/>
            </a:endParaRPr>
          </a:p>
          <a:p>
            <a:pPr algn="ctr"/>
            <a:r>
              <a:rPr lang="en-US" sz="2400" b="1" i="1">
                <a:solidFill>
                  <a:schemeClr val="dk1"/>
                </a:solidFill>
                <a:latin typeface="Arial"/>
                <a:ea typeface="Arial"/>
                <a:cs typeface="Arial"/>
                <a:sym typeface="Arial"/>
              </a:rPr>
              <a:t>Rob a bank?</a:t>
            </a:r>
            <a:endParaRPr/>
          </a:p>
        </p:txBody>
      </p:sp>
      <p:sp>
        <p:nvSpPr>
          <p:cNvPr id="1834" name="Google Shape;1834;p286"/>
          <p:cNvSpPr/>
          <p:nvPr/>
        </p:nvSpPr>
        <p:spPr>
          <a:xfrm rot="10800000">
            <a:off x="8229600" y="1524000"/>
            <a:ext cx="2133600" cy="1828800"/>
          </a:xfrm>
          <a:prstGeom prst="wedgeEllipseCallout">
            <a:avLst>
              <a:gd name="adj1" fmla="val 137963"/>
              <a:gd name="adj2" fmla="val -65908"/>
            </a:avLst>
          </a:prstGeom>
          <a:solidFill>
            <a:srgbClr val="99FFCC"/>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35" name="Google Shape;1835;p286"/>
          <p:cNvSpPr txBox="1"/>
          <p:nvPr/>
        </p:nvSpPr>
        <p:spPr>
          <a:xfrm>
            <a:off x="8542060" y="1791822"/>
            <a:ext cx="1508683" cy="1293157"/>
          </a:xfrm>
          <a:prstGeom prst="rect">
            <a:avLst/>
          </a:prstGeom>
          <a:noFill/>
          <a:ln>
            <a:noFill/>
          </a:ln>
        </p:spPr>
        <p:txBody>
          <a:bodyPr spcFirstLastPara="1" wrap="square" lIns="91425" tIns="45700" rIns="91425" bIns="45700" anchor="t" anchorCtr="0">
            <a:noAutofit/>
          </a:bodyPr>
          <a:lstStyle/>
          <a:p>
            <a:pPr algn="ctr"/>
            <a:endParaRPr sz="1000" b="1" i="1">
              <a:solidFill>
                <a:schemeClr val="dk1"/>
              </a:solidFill>
              <a:latin typeface="Arial"/>
              <a:ea typeface="Arial"/>
              <a:cs typeface="Arial"/>
              <a:sym typeface="Arial"/>
            </a:endParaRPr>
          </a:p>
          <a:p>
            <a:pPr algn="ctr"/>
            <a:r>
              <a:rPr lang="en-US" sz="2400" b="1" i="1">
                <a:solidFill>
                  <a:schemeClr val="dk1"/>
                </a:solidFill>
                <a:latin typeface="Arial"/>
                <a:ea typeface="Arial"/>
                <a:cs typeface="Arial"/>
                <a:sym typeface="Arial"/>
              </a:rPr>
              <a:t>Rob a house?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2"/>
                                        </p:tgtEl>
                                        <p:attrNameLst>
                                          <p:attrName>style.visibility</p:attrName>
                                        </p:attrNameLst>
                                      </p:cBhvr>
                                      <p:to>
                                        <p:strVal val="visible"/>
                                      </p:to>
                                    </p:set>
                                    <p:animEffect transition="in" filter="fade">
                                      <p:cBhvr>
                                        <p:cTn id="7" dur="500"/>
                                        <p:tgtEl>
                                          <p:spTgt spid="18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4"/>
                                        </p:tgtEl>
                                        <p:attrNameLst>
                                          <p:attrName>style.visibility</p:attrName>
                                        </p:attrNameLst>
                                      </p:cBhvr>
                                      <p:to>
                                        <p:strVal val="visible"/>
                                      </p:to>
                                    </p:set>
                                    <p:animEffect transition="in" filter="fade">
                                      <p:cBhvr>
                                        <p:cTn id="12" dur="500"/>
                                        <p:tgtEl>
                                          <p:spTgt spid="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Google Shape;1849;p28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r>
              <a:rPr lang="en-US"/>
              <a:t>More on Scarcity</a:t>
            </a:r>
            <a:endParaRPr/>
          </a:p>
        </p:txBody>
      </p:sp>
      <p:sp>
        <p:nvSpPr>
          <p:cNvPr id="1850" name="Google Shape;1850;p288"/>
          <p:cNvSpPr txBox="1">
            <a:spLocks noGrp="1"/>
          </p:cNvSpPr>
          <p:nvPr>
            <p:ph idx="1"/>
          </p:nvPr>
        </p:nvSpPr>
        <p:spPr>
          <a:xfrm>
            <a:off x="2514600" y="1828800"/>
            <a:ext cx="7467600" cy="32766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pPr>
            <a:r>
              <a:rPr lang="en-US" dirty="0"/>
              <a:t>Wants  &gt;  Availability</a:t>
            </a:r>
            <a:endParaRPr dirty="0"/>
          </a:p>
          <a:p>
            <a:pPr marL="342900" indent="-139700">
              <a:buNone/>
            </a:pPr>
            <a:endParaRPr dirty="0"/>
          </a:p>
          <a:p>
            <a:pPr marL="742950" lvl="1" indent="-285750">
              <a:spcBef>
                <a:spcPts val="560"/>
              </a:spcBef>
              <a:buSzPts val="2800"/>
              <a:buFont typeface="Arial"/>
              <a:buChar char="–"/>
            </a:pPr>
            <a:r>
              <a:rPr lang="en-US" dirty="0"/>
              <a:t>or</a:t>
            </a:r>
            <a:endParaRPr dirty="0"/>
          </a:p>
          <a:p>
            <a:pPr marL="342900" indent="-139700">
              <a:buNone/>
            </a:pPr>
            <a:endParaRPr dirty="0"/>
          </a:p>
          <a:p>
            <a:pPr marL="342900" indent="-342900"/>
            <a:r>
              <a:rPr lang="en-US" dirty="0"/>
              <a:t>Unlimited wants  &gt;  Limited </a:t>
            </a:r>
            <a:r>
              <a:rPr lang="en-US" b="1" i="1" dirty="0"/>
              <a:t>resources</a:t>
            </a:r>
            <a:endParaRPr dirty="0"/>
          </a:p>
        </p:txBody>
      </p:sp>
      <p:grpSp>
        <p:nvGrpSpPr>
          <p:cNvPr id="1851" name="Google Shape;1851;p288"/>
          <p:cNvGrpSpPr/>
          <p:nvPr/>
        </p:nvGrpSpPr>
        <p:grpSpPr>
          <a:xfrm>
            <a:off x="5256924" y="4668767"/>
            <a:ext cx="4725276" cy="1164101"/>
            <a:chOff x="2592" y="3031"/>
            <a:chExt cx="2656" cy="827"/>
          </a:xfrm>
        </p:grpSpPr>
        <p:sp>
          <p:nvSpPr>
            <p:cNvPr id="1852" name="Google Shape;1852;p288"/>
            <p:cNvSpPr/>
            <p:nvPr/>
          </p:nvSpPr>
          <p:spPr>
            <a:xfrm rot="-5400000">
              <a:off x="3848" y="2159"/>
              <a:ext cx="186" cy="1929"/>
            </a:xfrm>
            <a:prstGeom prst="leftBrace">
              <a:avLst>
                <a:gd name="adj1" fmla="val 63333"/>
                <a:gd name="adj2" fmla="val 50000"/>
              </a:avLst>
            </a:prstGeom>
            <a:noFill/>
            <a:ln w="38100" cap="flat" cmpd="sng">
              <a:solidFill>
                <a:srgbClr val="3399FF"/>
              </a:solidFill>
              <a:prstDash val="solid"/>
              <a:round/>
              <a:headEnd type="none" w="sm" len="sm"/>
              <a:tailEnd type="none" w="sm" len="sm"/>
            </a:ln>
          </p:spPr>
          <p:txBody>
            <a:bodyPr spcFirstLastPara="1" wrap="square" lIns="91425" tIns="45700" rIns="91425" bIns="45700" anchor="ctr" anchorCtr="0">
              <a:noAutofit/>
            </a:bodyPr>
            <a:lstStyle/>
            <a:p>
              <a:endParaRPr>
                <a:solidFill>
                  <a:schemeClr val="dk1"/>
                </a:solidFill>
                <a:latin typeface="Arial"/>
                <a:ea typeface="Arial"/>
                <a:cs typeface="Arial"/>
                <a:sym typeface="Arial"/>
              </a:endParaRPr>
            </a:p>
          </p:txBody>
        </p:sp>
        <p:sp>
          <p:nvSpPr>
            <p:cNvPr id="1853" name="Google Shape;1853;p288"/>
            <p:cNvSpPr txBox="1"/>
            <p:nvPr/>
          </p:nvSpPr>
          <p:spPr>
            <a:xfrm>
              <a:off x="2592" y="3355"/>
              <a:ext cx="2656" cy="503"/>
            </a:xfrm>
            <a:prstGeom prst="rect">
              <a:avLst/>
            </a:prstGeom>
            <a:noFill/>
            <a:ln w="28575" cap="flat" cmpd="sng">
              <a:solidFill>
                <a:srgbClr val="3399FF"/>
              </a:solidFill>
              <a:prstDash val="solid"/>
              <a:miter lim="800000"/>
              <a:headEnd type="none" w="sm" len="sm"/>
              <a:tailEnd type="none" w="sm" len="sm"/>
            </a:ln>
          </p:spPr>
          <p:txBody>
            <a:bodyPr spcFirstLastPara="1" wrap="square" lIns="91425" tIns="45700" rIns="91425" bIns="45700" anchor="t" anchorCtr="0">
              <a:noAutofit/>
            </a:bodyPr>
            <a:lstStyle/>
            <a:p>
              <a:pPr algn="ctr"/>
              <a:r>
                <a:rPr lang="en-US" sz="2000" b="1" i="1" u="sng">
                  <a:solidFill>
                    <a:srgbClr val="FF99FF"/>
                  </a:solidFill>
                  <a:latin typeface="Arial"/>
                  <a:ea typeface="Arial"/>
                  <a:cs typeface="Arial"/>
                  <a:sym typeface="Arial"/>
                </a:rPr>
                <a:t>factors of production</a:t>
              </a:r>
              <a:r>
                <a:rPr lang="en-US" sz="2000" b="1" i="1">
                  <a:solidFill>
                    <a:srgbClr val="FF99FF"/>
                  </a:solidFill>
                  <a:latin typeface="Arial"/>
                  <a:ea typeface="Arial"/>
                  <a:cs typeface="Arial"/>
                  <a:sym typeface="Arial"/>
                </a:rPr>
                <a:t> </a:t>
              </a:r>
              <a:r>
                <a:rPr lang="en-US" sz="2000">
                  <a:solidFill>
                    <a:schemeClr val="lt1"/>
                  </a:solidFill>
                  <a:latin typeface="Arial"/>
                  <a:ea typeface="Arial"/>
                  <a:cs typeface="Arial"/>
                  <a:sym typeface="Arial"/>
                </a:rPr>
                <a:t>available to produce goods &amp; services</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289"/>
          <p:cNvSpPr txBox="1">
            <a:spLocks noGrp="1"/>
          </p:cNvSpPr>
          <p:nvPr>
            <p:ph type="title"/>
          </p:nvPr>
        </p:nvSpPr>
        <p:spPr>
          <a:xfrm>
            <a:off x="2057400" y="457200"/>
            <a:ext cx="7772400" cy="1143000"/>
          </a:xfrm>
          <a:prstGeom prst="rect">
            <a:avLst/>
          </a:prstGeom>
          <a:noFill/>
          <a:ln>
            <a:noFill/>
          </a:ln>
        </p:spPr>
        <p:txBody>
          <a:bodyPr spcFirstLastPara="1" vert="horz" wrap="square" lIns="91425" tIns="45700" rIns="91425" bIns="45700" rtlCol="0" anchor="ctr" anchorCtr="0">
            <a:noAutofit/>
          </a:bodyPr>
          <a:lstStyle/>
          <a:p>
            <a:r>
              <a:rPr lang="en-US" i="1"/>
              <a:t>Scarcity Is Not An Option!</a:t>
            </a:r>
            <a:endParaRPr/>
          </a:p>
        </p:txBody>
      </p:sp>
      <p:sp>
        <p:nvSpPr>
          <p:cNvPr id="1859" name="Google Shape;1859;p289"/>
          <p:cNvSpPr txBox="1">
            <a:spLocks noGrp="1"/>
          </p:cNvSpPr>
          <p:nvPr>
            <p:ph idx="1"/>
          </p:nvPr>
        </p:nvSpPr>
        <p:spPr>
          <a:xfrm>
            <a:off x="1800450" y="1886725"/>
            <a:ext cx="8029200" cy="1143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pPr>
            <a:r>
              <a:rPr lang="en-US" i="1" dirty="0"/>
              <a:t>What are the scarce resources used in producing the bag of M&amp;Ms?</a:t>
            </a:r>
            <a:endParaRPr sz="3200" dirty="0"/>
          </a:p>
        </p:txBody>
      </p:sp>
      <p:sp>
        <p:nvSpPr>
          <p:cNvPr id="1866" name="Google Shape;1866;p289"/>
          <p:cNvSpPr txBox="1">
            <a:spLocks noGrp="1"/>
          </p:cNvSpPr>
          <p:nvPr>
            <p:ph type="body" idx="4294967295"/>
          </p:nvPr>
        </p:nvSpPr>
        <p:spPr>
          <a:xfrm>
            <a:off x="0" y="2898775"/>
            <a:ext cx="6875463" cy="2708275"/>
          </a:xfrm>
          <a:prstGeom prst="rect">
            <a:avLst/>
          </a:prstGeom>
          <a:noFill/>
          <a:ln>
            <a:noFill/>
          </a:ln>
        </p:spPr>
        <p:txBody>
          <a:bodyPr spcFirstLastPara="1" vert="horz" wrap="square" lIns="91425" tIns="45700" rIns="91425" bIns="45700" rtlCol="0" anchor="t" anchorCtr="0">
            <a:noAutofit/>
          </a:bodyPr>
          <a:lstStyle/>
          <a:p>
            <a:pPr marL="342900" indent="-146050">
              <a:spcBef>
                <a:spcPts val="0"/>
              </a:spcBef>
              <a:buSzPts val="100"/>
            </a:pPr>
            <a:endParaRPr sz="300" i="1" dirty="0"/>
          </a:p>
          <a:p>
            <a:pPr marL="1143000" lvl="2" indent="-228600">
              <a:spcBef>
                <a:spcPts val="640"/>
              </a:spcBef>
              <a:buClr>
                <a:schemeClr val="dk1"/>
              </a:buClr>
              <a:buSzPts val="3200"/>
              <a:buFont typeface="Times New Roman"/>
              <a:buChar char="•"/>
            </a:pPr>
            <a:r>
              <a:rPr lang="en-US" sz="3200" dirty="0"/>
              <a:t> natural resources (land)</a:t>
            </a:r>
            <a:endParaRPr dirty="0"/>
          </a:p>
          <a:p>
            <a:pPr marL="1143000" lvl="2" indent="-228600">
              <a:spcBef>
                <a:spcPts val="640"/>
              </a:spcBef>
              <a:buClr>
                <a:schemeClr val="dk1"/>
              </a:buClr>
              <a:buSzPts val="3200"/>
              <a:buFont typeface="Times New Roman"/>
              <a:buChar char="•"/>
            </a:pPr>
            <a:r>
              <a:rPr lang="en-US" sz="3200" dirty="0"/>
              <a:t> human resources (labor)</a:t>
            </a:r>
            <a:endParaRPr dirty="0"/>
          </a:p>
          <a:p>
            <a:pPr marL="1600200" lvl="3" indent="-228600">
              <a:spcBef>
                <a:spcPts val="640"/>
              </a:spcBef>
              <a:buClr>
                <a:schemeClr val="dk1"/>
              </a:buClr>
              <a:buSzPts val="3200"/>
              <a:buFont typeface="Times New Roman"/>
              <a:buChar char="–"/>
            </a:pPr>
            <a:r>
              <a:rPr lang="en-US" sz="3200" dirty="0"/>
              <a:t>entrepreneurship</a:t>
            </a:r>
            <a:endParaRPr dirty="0"/>
          </a:p>
          <a:p>
            <a:pPr marL="1143000" lvl="2" indent="-228600">
              <a:spcBef>
                <a:spcPts val="640"/>
              </a:spcBef>
              <a:buClr>
                <a:schemeClr val="dk1"/>
              </a:buClr>
              <a:buSzPts val="3200"/>
              <a:buFont typeface="Times New Roman"/>
              <a:buChar char="•"/>
            </a:pPr>
            <a:r>
              <a:rPr lang="en-US" sz="3200" dirty="0"/>
              <a:t> man-made resources (capital)</a:t>
            </a:r>
            <a:endParaRPr dirty="0"/>
          </a:p>
          <a:p>
            <a:pPr marL="1143000" lvl="2" indent="-25400">
              <a:spcBef>
                <a:spcPts val="640"/>
              </a:spcBef>
              <a:buClr>
                <a:schemeClr val="dk1"/>
              </a:buClr>
              <a:buSzPts val="3200"/>
              <a:buNone/>
            </a:pPr>
            <a:endParaRPr sz="3200" dirty="0"/>
          </a:p>
        </p:txBody>
      </p:sp>
      <p:grpSp>
        <p:nvGrpSpPr>
          <p:cNvPr id="1860" name="Google Shape;1860;p289"/>
          <p:cNvGrpSpPr/>
          <p:nvPr/>
        </p:nvGrpSpPr>
        <p:grpSpPr>
          <a:xfrm>
            <a:off x="1170271" y="2974606"/>
            <a:ext cx="7842000" cy="2381250"/>
            <a:chOff x="768" y="1632"/>
            <a:chExt cx="4940" cy="1500"/>
          </a:xfrm>
        </p:grpSpPr>
        <p:sp>
          <p:nvSpPr>
            <p:cNvPr id="1861" name="Google Shape;1861;p289"/>
            <p:cNvSpPr/>
            <p:nvPr/>
          </p:nvSpPr>
          <p:spPr>
            <a:xfrm>
              <a:off x="768" y="1632"/>
              <a:ext cx="3300" cy="15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cxnSp>
          <p:nvCxnSpPr>
            <p:cNvPr id="1862" name="Google Shape;1862;p289"/>
            <p:cNvCxnSpPr/>
            <p:nvPr/>
          </p:nvCxnSpPr>
          <p:spPr>
            <a:xfrm rot="10800000">
              <a:off x="3987" y="2376"/>
              <a:ext cx="900" cy="0"/>
            </a:xfrm>
            <a:prstGeom prst="straightConnector1">
              <a:avLst/>
            </a:prstGeom>
            <a:noFill/>
            <a:ln w="76200" cap="flat" cmpd="sng">
              <a:solidFill>
                <a:srgbClr val="0033CC"/>
              </a:solidFill>
              <a:prstDash val="solid"/>
              <a:round/>
              <a:headEnd type="none" w="med" len="med"/>
              <a:tailEnd type="triangle" w="med" len="med"/>
            </a:ln>
          </p:spPr>
        </p:cxnSp>
        <p:sp>
          <p:nvSpPr>
            <p:cNvPr id="1863" name="Google Shape;1863;p289"/>
            <p:cNvSpPr/>
            <p:nvPr/>
          </p:nvSpPr>
          <p:spPr>
            <a:xfrm>
              <a:off x="4508" y="1999"/>
              <a:ext cx="1200" cy="600"/>
            </a:xfrm>
            <a:prstGeom prst="rect">
              <a:avLst/>
            </a:prstGeom>
            <a:solidFill>
              <a:srgbClr val="99FFCC"/>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800">
                  <a:solidFill>
                    <a:srgbClr val="000000"/>
                  </a:solidFill>
                  <a:latin typeface="Times New Roman"/>
                  <a:ea typeface="Times New Roman"/>
                  <a:cs typeface="Times New Roman"/>
                  <a:sym typeface="Times New Roman"/>
                </a:rPr>
                <a:t>technology</a:t>
              </a:r>
              <a:endParaRPr sz="2000">
                <a:solidFill>
                  <a:srgbClr val="000000"/>
                </a:solidFill>
                <a:latin typeface="Times New Roman"/>
                <a:ea typeface="Times New Roman"/>
                <a:cs typeface="Times New Roman"/>
                <a:sym typeface="Times New Roman"/>
              </a:endParaRPr>
            </a:p>
          </p:txBody>
        </p:sp>
      </p:grpSp>
      <p:sp>
        <p:nvSpPr>
          <p:cNvPr id="1865" name="Google Shape;1865;p289">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6">
                                            <p:txEl>
                                              <p:pRg st="1" end="1"/>
                                            </p:txEl>
                                          </p:spTgt>
                                        </p:tgtEl>
                                        <p:attrNameLst>
                                          <p:attrName>style.visibility</p:attrName>
                                        </p:attrNameLst>
                                      </p:cBhvr>
                                      <p:to>
                                        <p:strVal val="visible"/>
                                      </p:to>
                                    </p:set>
                                    <p:animEffect transition="in" filter="fade">
                                      <p:cBhvr>
                                        <p:cTn id="7" dur="1000"/>
                                        <p:tgtEl>
                                          <p:spTgt spid="18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6">
                                            <p:txEl>
                                              <p:pRg st="2" end="2"/>
                                            </p:txEl>
                                          </p:spTgt>
                                        </p:tgtEl>
                                        <p:attrNameLst>
                                          <p:attrName>style.visibility</p:attrName>
                                        </p:attrNameLst>
                                      </p:cBhvr>
                                      <p:to>
                                        <p:strVal val="visible"/>
                                      </p:to>
                                    </p:set>
                                    <p:animEffect transition="in" filter="fade">
                                      <p:cBhvr>
                                        <p:cTn id="12" dur="1000"/>
                                        <p:tgtEl>
                                          <p:spTgt spid="18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6">
                                            <p:txEl>
                                              <p:pRg st="3" end="3"/>
                                            </p:txEl>
                                          </p:spTgt>
                                        </p:tgtEl>
                                        <p:attrNameLst>
                                          <p:attrName>style.visibility</p:attrName>
                                        </p:attrNameLst>
                                      </p:cBhvr>
                                      <p:to>
                                        <p:strVal val="visible"/>
                                      </p:to>
                                    </p:set>
                                    <p:animEffect transition="in" filter="fade">
                                      <p:cBhvr>
                                        <p:cTn id="17" dur="1000"/>
                                        <p:tgtEl>
                                          <p:spTgt spid="186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6">
                                            <p:txEl>
                                              <p:pRg st="4" end="4"/>
                                            </p:txEl>
                                          </p:spTgt>
                                        </p:tgtEl>
                                        <p:attrNameLst>
                                          <p:attrName>style.visibility</p:attrName>
                                        </p:attrNameLst>
                                      </p:cBhvr>
                                      <p:to>
                                        <p:strVal val="visible"/>
                                      </p:to>
                                    </p:set>
                                    <p:animEffect transition="in" filter="fade">
                                      <p:cBhvr>
                                        <p:cTn id="22" dur="1000"/>
                                        <p:tgtEl>
                                          <p:spTgt spid="186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60"/>
                                        </p:tgtEl>
                                        <p:attrNameLst>
                                          <p:attrName>style.visibility</p:attrName>
                                        </p:attrNameLst>
                                      </p:cBhvr>
                                      <p:to>
                                        <p:strVal val="visible"/>
                                      </p:to>
                                    </p:set>
                                    <p:animEffect transition="in" filter="fade">
                                      <p:cBhvr>
                                        <p:cTn id="27" dur="1000"/>
                                        <p:tgtEl>
                                          <p:spTgt spid="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290"/>
          <p:cNvSpPr/>
          <p:nvPr/>
        </p:nvSpPr>
        <p:spPr>
          <a:xfrm>
            <a:off x="5520000" y="228600"/>
            <a:ext cx="56778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6000"/>
            </a:pPr>
            <a:r>
              <a:rPr lang="en-US" sz="6000" i="1">
                <a:solidFill>
                  <a:srgbClr val="FFFF00"/>
                </a:solidFill>
                <a:latin typeface="Times New Roman"/>
                <a:ea typeface="Times New Roman"/>
                <a:cs typeface="Times New Roman"/>
                <a:sym typeface="Times New Roman"/>
              </a:rPr>
              <a:t>Scarcity</a:t>
            </a:r>
            <a:endParaRPr/>
          </a:p>
        </p:txBody>
      </p:sp>
      <p:sp>
        <p:nvSpPr>
          <p:cNvPr id="1874" name="Google Shape;1874;p290"/>
          <p:cNvSpPr/>
          <p:nvPr/>
        </p:nvSpPr>
        <p:spPr>
          <a:xfrm>
            <a:off x="5257800" y="1600200"/>
            <a:ext cx="5181600" cy="5029200"/>
          </a:xfrm>
          <a:prstGeom prst="rect">
            <a:avLst/>
          </a:prstGeom>
          <a:noFill/>
          <a:ln>
            <a:noFill/>
          </a:ln>
        </p:spPr>
        <p:txBody>
          <a:bodyPr spcFirstLastPara="1" wrap="square" lIns="91425" tIns="45700" rIns="91425" bIns="45700" anchor="t" anchorCtr="0">
            <a:noAutofit/>
          </a:bodyPr>
          <a:lstStyle/>
          <a:p>
            <a:pPr marL="342900" indent="-342900">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For a free good . . .</a:t>
            </a:r>
            <a:r>
              <a:rPr lang="en-US" sz="2400">
                <a:solidFill>
                  <a:srgbClr val="FFFFFF"/>
                </a:solidFill>
                <a:latin typeface="Times New Roman"/>
                <a:ea typeface="Times New Roman"/>
                <a:cs typeface="Times New Roman"/>
                <a:sym typeface="Times New Roman"/>
              </a:rPr>
              <a:t> </a:t>
            </a:r>
            <a:endParaRPr/>
          </a:p>
          <a:p>
            <a:pPr marL="1371600" lvl="2" indent="-457200">
              <a:spcBef>
                <a:spcPts val="560"/>
              </a:spcBef>
              <a:buClr>
                <a:srgbClr val="FFFFFF"/>
              </a:buClr>
              <a:buSzPts val="2800"/>
              <a:buFont typeface="Noto Sans Symbols"/>
              <a:buChar char="▪"/>
            </a:pPr>
            <a:r>
              <a:rPr lang="en-US" sz="2800">
                <a:solidFill>
                  <a:srgbClr val="FFFFFF"/>
                </a:solidFill>
                <a:latin typeface="Times New Roman"/>
                <a:ea typeface="Times New Roman"/>
                <a:cs typeface="Times New Roman"/>
                <a:sym typeface="Times New Roman"/>
              </a:rPr>
              <a:t>wants  &gt;  available</a:t>
            </a:r>
            <a:endParaRPr/>
          </a:p>
          <a:p>
            <a:pPr marL="1143000" lvl="2" indent="-139700">
              <a:spcBef>
                <a:spcPts val="280"/>
              </a:spcBef>
              <a:buClr>
                <a:schemeClr val="dk1"/>
              </a:buClr>
              <a:buSzPts val="1400"/>
            </a:pPr>
            <a:endParaRPr sz="1400">
              <a:solidFill>
                <a:srgbClr val="FFFFFF"/>
              </a:solidFill>
              <a:latin typeface="Times New Roman"/>
              <a:ea typeface="Times New Roman"/>
              <a:cs typeface="Times New Roman"/>
              <a:sym typeface="Times New Roman"/>
            </a:endParaRPr>
          </a:p>
          <a:p>
            <a:pPr marL="742950" lvl="1" indent="-285750">
              <a:spcBef>
                <a:spcPts val="480"/>
              </a:spcBef>
              <a:buClr>
                <a:srgbClr val="FFFFFF"/>
              </a:buClr>
              <a:buSzPts val="2400"/>
              <a:buFont typeface="Times New Roman"/>
              <a:buChar char="–"/>
            </a:pPr>
            <a:r>
              <a:rPr lang="en-US" sz="2400">
                <a:solidFill>
                  <a:srgbClr val="FFFFFF"/>
                </a:solidFill>
                <a:latin typeface="Times New Roman"/>
                <a:ea typeface="Times New Roman"/>
                <a:cs typeface="Times New Roman"/>
                <a:sym typeface="Times New Roman"/>
              </a:rPr>
              <a:t>How about . . . </a:t>
            </a:r>
            <a:endParaRPr/>
          </a:p>
        </p:txBody>
      </p:sp>
      <p:pic>
        <p:nvPicPr>
          <p:cNvPr id="1875" name="Google Shape;1875;p290" descr="AN04220_"/>
          <p:cNvPicPr preferRelativeResize="0"/>
          <p:nvPr/>
        </p:nvPicPr>
        <p:blipFill rotWithShape="1">
          <a:blip r:embed="rId3">
            <a:alphaModFix/>
          </a:blip>
          <a:srcRect/>
          <a:stretch/>
        </p:blipFill>
        <p:spPr>
          <a:xfrm>
            <a:off x="1536600" y="914399"/>
            <a:ext cx="3778250" cy="5029201"/>
          </a:xfrm>
          <a:prstGeom prst="rect">
            <a:avLst/>
          </a:prstGeom>
          <a:solidFill>
            <a:srgbClr val="99FFCC"/>
          </a:solidFill>
          <a:ln>
            <a:noFill/>
          </a:ln>
        </p:spPr>
      </p:pic>
      <p:sp>
        <p:nvSpPr>
          <p:cNvPr id="1876" name="Google Shape;1876;p290"/>
          <p:cNvSpPr/>
          <p:nvPr/>
        </p:nvSpPr>
        <p:spPr>
          <a:xfrm>
            <a:off x="5257800" y="3429000"/>
            <a:ext cx="5181600" cy="4876800"/>
          </a:xfrm>
          <a:prstGeom prst="rect">
            <a:avLst/>
          </a:prstGeom>
          <a:noFill/>
          <a:ln>
            <a:noFill/>
          </a:ln>
        </p:spPr>
        <p:txBody>
          <a:bodyPr spcFirstLastPara="1" wrap="square" lIns="91425" tIns="45700" rIns="91425" bIns="45700" anchor="t" anchorCtr="0">
            <a:noAutofit/>
          </a:bodyPr>
          <a:lstStyle/>
          <a:p>
            <a:pPr marL="1257300" lvl="2" indent="-342900">
              <a:buClr>
                <a:srgbClr val="FFFFFF"/>
              </a:buClr>
              <a:buSzPts val="2400"/>
              <a:buFont typeface="Noto Sans Symbols"/>
              <a:buChar char="▪"/>
            </a:pPr>
            <a:r>
              <a:rPr lang="en-US" sz="2400" dirty="0">
                <a:solidFill>
                  <a:srgbClr val="FFFFFF"/>
                </a:solidFill>
                <a:latin typeface="Times New Roman"/>
                <a:ea typeface="Times New Roman"/>
                <a:cs typeface="Times New Roman"/>
                <a:sym typeface="Times New Roman"/>
              </a:rPr>
              <a:t>Mosquitoes in Colorado in January?  </a:t>
            </a:r>
            <a:endParaRPr dirty="0"/>
          </a:p>
          <a:p>
            <a:pPr marL="1600200" lvl="3" indent="-228600">
              <a:spcBef>
                <a:spcPts val="480"/>
              </a:spcBef>
              <a:buClr>
                <a:srgbClr val="FFFFFF"/>
              </a:buClr>
              <a:buSzPts val="2400"/>
              <a:buFont typeface="Times New Roman"/>
              <a:buChar char="–"/>
            </a:pPr>
            <a:r>
              <a:rPr lang="en-US" sz="2400" dirty="0">
                <a:solidFill>
                  <a:srgbClr val="FFFFFF"/>
                </a:solidFill>
                <a:latin typeface="Times New Roman"/>
                <a:ea typeface="Times New Roman"/>
                <a:cs typeface="Times New Roman"/>
                <a:sym typeface="Times New Roman"/>
              </a:rPr>
              <a:t>Fit </a:t>
            </a:r>
            <a:r>
              <a:rPr lang="en-US" sz="2400" i="1" dirty="0">
                <a:solidFill>
                  <a:srgbClr val="FFFFFF"/>
                </a:solidFill>
                <a:latin typeface="Times New Roman"/>
                <a:ea typeface="Times New Roman"/>
                <a:cs typeface="Times New Roman"/>
                <a:sym typeface="Times New Roman"/>
              </a:rPr>
              <a:t>scarcity </a:t>
            </a:r>
            <a:r>
              <a:rPr lang="en-US" sz="2400" dirty="0">
                <a:solidFill>
                  <a:srgbClr val="FFFFFF"/>
                </a:solidFill>
                <a:latin typeface="Times New Roman"/>
                <a:ea typeface="Times New Roman"/>
                <a:cs typeface="Times New Roman"/>
                <a:sym typeface="Times New Roman"/>
              </a:rPr>
              <a:t>definition?</a:t>
            </a:r>
            <a:endParaRPr dirty="0"/>
          </a:p>
          <a:p>
            <a:pPr marL="2057400" lvl="4" indent="-228600">
              <a:spcBef>
                <a:spcPts val="480"/>
              </a:spcBef>
              <a:buClr>
                <a:srgbClr val="FFFFFF"/>
              </a:buClr>
              <a:buSzPts val="2400"/>
              <a:buFont typeface="Times New Roman"/>
              <a:buChar char="»"/>
            </a:pPr>
            <a:r>
              <a:rPr lang="en-US" sz="2400" dirty="0">
                <a:solidFill>
                  <a:srgbClr val="FFFFFF"/>
                </a:solidFill>
                <a:latin typeface="Times New Roman"/>
                <a:ea typeface="Times New Roman"/>
                <a:cs typeface="Times New Roman"/>
                <a:sym typeface="Times New Roman"/>
              </a:rPr>
              <a:t>No because</a:t>
            </a:r>
            <a:endParaRPr dirty="0"/>
          </a:p>
          <a:p>
            <a:pPr marL="2057400" lvl="4" indent="-228600">
              <a:spcBef>
                <a:spcPts val="480"/>
              </a:spcBef>
              <a:buClr>
                <a:srgbClr val="FFFFFF"/>
              </a:buClr>
              <a:buSzPts val="2400"/>
              <a:buFont typeface="Times New Roman"/>
              <a:buChar char="»"/>
            </a:pPr>
            <a:r>
              <a:rPr lang="en-US" sz="2400" dirty="0">
                <a:solidFill>
                  <a:srgbClr val="FFFFFF"/>
                </a:solidFill>
                <a:latin typeface="Times New Roman"/>
                <a:ea typeface="Times New Roman"/>
                <a:cs typeface="Times New Roman"/>
                <a:sym typeface="Times New Roman"/>
              </a:rPr>
              <a:t>there are few, </a:t>
            </a:r>
            <a:endParaRPr dirty="0"/>
          </a:p>
          <a:p>
            <a:pPr marL="2057400" lvl="4" indent="-228600">
              <a:spcBef>
                <a:spcPts val="480"/>
              </a:spcBef>
              <a:buClr>
                <a:srgbClr val="FFFFFF"/>
              </a:buClr>
              <a:buSzPts val="2400"/>
              <a:buFont typeface="Times New Roman"/>
              <a:buChar char="»"/>
            </a:pPr>
            <a:r>
              <a:rPr lang="en-US" sz="2400" dirty="0">
                <a:solidFill>
                  <a:srgbClr val="FFFFFF"/>
                </a:solidFill>
                <a:latin typeface="Times New Roman"/>
                <a:ea typeface="Times New Roman"/>
                <a:cs typeface="Times New Roman"/>
                <a:sym typeface="Times New Roman"/>
              </a:rPr>
              <a:t>but available &gt; wants</a:t>
            </a:r>
            <a:endParaRPr dirty="0"/>
          </a:p>
          <a:p>
            <a:pPr marL="2057400" lvl="4" indent="-228600">
              <a:spcBef>
                <a:spcPts val="480"/>
              </a:spcBef>
              <a:buClr>
                <a:srgbClr val="FFFFFF"/>
              </a:buClr>
              <a:buSzPts val="2400"/>
            </a:pPr>
            <a:r>
              <a:rPr lang="en-US" sz="2400" i="1" dirty="0">
                <a:solidFill>
                  <a:srgbClr val="FFFFFF"/>
                </a:solidFill>
                <a:latin typeface="Times New Roman"/>
                <a:ea typeface="Times New Roman"/>
                <a:cs typeface="Times New Roman"/>
                <a:sym typeface="Times New Roman"/>
              </a:rPr>
              <a:t>   →  not</a:t>
            </a:r>
            <a:r>
              <a:rPr lang="en-US" sz="2400" dirty="0">
                <a:solidFill>
                  <a:srgbClr val="FFFFFF"/>
                </a:solidFill>
                <a:latin typeface="Times New Roman"/>
                <a:ea typeface="Times New Roman"/>
                <a:cs typeface="Times New Roman"/>
                <a:sym typeface="Times New Roman"/>
              </a:rPr>
              <a:t> scarce</a:t>
            </a:r>
            <a:endParaRPr dirty="0"/>
          </a:p>
          <a:p>
            <a:pPr marL="1600200" lvl="3" indent="-76200">
              <a:spcBef>
                <a:spcPts val="480"/>
              </a:spcBef>
              <a:buClr>
                <a:schemeClr val="dk1"/>
              </a:buClr>
              <a:buSzPts val="2400"/>
            </a:pPr>
            <a:endParaRPr sz="2400" dirty="0">
              <a:solidFill>
                <a:srgbClr val="FFFFFF"/>
              </a:solidFill>
              <a:latin typeface="Times New Roman"/>
              <a:ea typeface="Times New Roman"/>
              <a:cs typeface="Times New Roman"/>
              <a:sym typeface="Times New Roman"/>
            </a:endParaRPr>
          </a:p>
        </p:txBody>
      </p:sp>
      <p:sp>
        <p:nvSpPr>
          <p:cNvPr id="1878" name="Google Shape;1878;p290">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4">
                                            <p:txEl>
                                              <p:pRg st="0" end="0"/>
                                            </p:txEl>
                                          </p:spTgt>
                                        </p:tgtEl>
                                        <p:attrNameLst>
                                          <p:attrName>style.visibility</p:attrName>
                                        </p:attrNameLst>
                                      </p:cBhvr>
                                      <p:to>
                                        <p:strVal val="visible"/>
                                      </p:to>
                                    </p:set>
                                    <p:animEffect transition="in" filter="fade">
                                      <p:cBhvr>
                                        <p:cTn id="7" dur="500"/>
                                        <p:tgtEl>
                                          <p:spTgt spid="1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4">
                                            <p:txEl>
                                              <p:pRg st="1" end="1"/>
                                            </p:txEl>
                                          </p:spTgt>
                                        </p:tgtEl>
                                        <p:attrNameLst>
                                          <p:attrName>style.visibility</p:attrName>
                                        </p:attrNameLst>
                                      </p:cBhvr>
                                      <p:to>
                                        <p:strVal val="visible"/>
                                      </p:to>
                                    </p:set>
                                    <p:animEffect transition="in" filter="fade">
                                      <p:cBhvr>
                                        <p:cTn id="12" dur="500"/>
                                        <p:tgtEl>
                                          <p:spTgt spid="18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4">
                                            <p:txEl>
                                              <p:pRg st="3" end="3"/>
                                            </p:txEl>
                                          </p:spTgt>
                                        </p:tgtEl>
                                        <p:attrNameLst>
                                          <p:attrName>style.visibility</p:attrName>
                                        </p:attrNameLst>
                                      </p:cBhvr>
                                      <p:to>
                                        <p:strVal val="visible"/>
                                      </p:to>
                                    </p:set>
                                    <p:animEffect transition="in" filter="fade">
                                      <p:cBhvr>
                                        <p:cTn id="17" dur="500"/>
                                        <p:tgtEl>
                                          <p:spTgt spid="1874">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75"/>
                                        </p:tgtEl>
                                        <p:attrNameLst>
                                          <p:attrName>style.visibility</p:attrName>
                                        </p:attrNameLst>
                                      </p:cBhvr>
                                      <p:to>
                                        <p:strVal val="visible"/>
                                      </p:to>
                                    </p:set>
                                    <p:animEffect transition="in" filter="fade">
                                      <p:cBhvr>
                                        <p:cTn id="21" dur="500"/>
                                        <p:tgtEl>
                                          <p:spTgt spid="18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76">
                                            <p:txEl>
                                              <p:pRg st="0" end="0"/>
                                            </p:txEl>
                                          </p:spTgt>
                                        </p:tgtEl>
                                        <p:attrNameLst>
                                          <p:attrName>style.visibility</p:attrName>
                                        </p:attrNameLst>
                                      </p:cBhvr>
                                      <p:to>
                                        <p:strVal val="visible"/>
                                      </p:to>
                                    </p:set>
                                    <p:animEffect transition="in" filter="fade">
                                      <p:cBhvr>
                                        <p:cTn id="26" dur="500"/>
                                        <p:tgtEl>
                                          <p:spTgt spid="187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76">
                                            <p:txEl>
                                              <p:pRg st="1" end="1"/>
                                            </p:txEl>
                                          </p:spTgt>
                                        </p:tgtEl>
                                        <p:attrNameLst>
                                          <p:attrName>style.visibility</p:attrName>
                                        </p:attrNameLst>
                                      </p:cBhvr>
                                      <p:to>
                                        <p:strVal val="visible"/>
                                      </p:to>
                                    </p:set>
                                    <p:animEffect transition="in" filter="fade">
                                      <p:cBhvr>
                                        <p:cTn id="31" dur="500"/>
                                        <p:tgtEl>
                                          <p:spTgt spid="187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76">
                                            <p:txEl>
                                              <p:pRg st="2" end="2"/>
                                            </p:txEl>
                                          </p:spTgt>
                                        </p:tgtEl>
                                        <p:attrNameLst>
                                          <p:attrName>style.visibility</p:attrName>
                                        </p:attrNameLst>
                                      </p:cBhvr>
                                      <p:to>
                                        <p:strVal val="visible"/>
                                      </p:to>
                                    </p:set>
                                    <p:animEffect transition="in" filter="fade">
                                      <p:cBhvr>
                                        <p:cTn id="36" dur="500"/>
                                        <p:tgtEl>
                                          <p:spTgt spid="1876">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876">
                                            <p:txEl>
                                              <p:pRg st="3" end="3"/>
                                            </p:txEl>
                                          </p:spTgt>
                                        </p:tgtEl>
                                        <p:attrNameLst>
                                          <p:attrName>style.visibility</p:attrName>
                                        </p:attrNameLst>
                                      </p:cBhvr>
                                      <p:to>
                                        <p:strVal val="visible"/>
                                      </p:to>
                                    </p:set>
                                    <p:animEffect transition="in" filter="fade">
                                      <p:cBhvr>
                                        <p:cTn id="39" dur="500"/>
                                        <p:tgtEl>
                                          <p:spTgt spid="187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876">
                                            <p:txEl>
                                              <p:pRg st="4" end="4"/>
                                            </p:txEl>
                                          </p:spTgt>
                                        </p:tgtEl>
                                        <p:attrNameLst>
                                          <p:attrName>style.visibility</p:attrName>
                                        </p:attrNameLst>
                                      </p:cBhvr>
                                      <p:to>
                                        <p:strVal val="visible"/>
                                      </p:to>
                                    </p:set>
                                    <p:animEffect transition="in" filter="fade">
                                      <p:cBhvr>
                                        <p:cTn id="44" dur="500"/>
                                        <p:tgtEl>
                                          <p:spTgt spid="1876">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876">
                                            <p:txEl>
                                              <p:pRg st="5" end="5"/>
                                            </p:txEl>
                                          </p:spTgt>
                                        </p:tgtEl>
                                        <p:attrNameLst>
                                          <p:attrName>style.visibility</p:attrName>
                                        </p:attrNameLst>
                                      </p:cBhvr>
                                      <p:to>
                                        <p:strVal val="visible"/>
                                      </p:to>
                                    </p:set>
                                    <p:animEffect transition="in" filter="fade">
                                      <p:cBhvr>
                                        <p:cTn id="47" dur="500"/>
                                        <p:tgtEl>
                                          <p:spTgt spid="18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291"/>
          <p:cNvSpPr/>
          <p:nvPr/>
        </p:nvSpPr>
        <p:spPr>
          <a:xfrm>
            <a:off x="259355" y="228600"/>
            <a:ext cx="77724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6000"/>
            </a:pPr>
            <a:r>
              <a:rPr lang="en-US" sz="6000" i="1">
                <a:solidFill>
                  <a:srgbClr val="FFFF00"/>
                </a:solidFill>
                <a:latin typeface="Times New Roman"/>
                <a:ea typeface="Times New Roman"/>
                <a:cs typeface="Times New Roman"/>
                <a:sym typeface="Times New Roman"/>
              </a:rPr>
              <a:t>Scarcity</a:t>
            </a:r>
            <a:endParaRPr/>
          </a:p>
        </p:txBody>
      </p:sp>
      <p:sp>
        <p:nvSpPr>
          <p:cNvPr id="1886" name="Google Shape;1886;p291"/>
          <p:cNvSpPr/>
          <p:nvPr/>
        </p:nvSpPr>
        <p:spPr>
          <a:xfrm>
            <a:off x="1524000" y="1524000"/>
            <a:ext cx="5255400" cy="2911200"/>
          </a:xfrm>
          <a:prstGeom prst="rect">
            <a:avLst/>
          </a:prstGeom>
          <a:noFill/>
          <a:ln>
            <a:noFill/>
          </a:ln>
        </p:spPr>
        <p:txBody>
          <a:bodyPr spcFirstLastPara="1" wrap="square" lIns="91425" tIns="45700" rIns="91425" bIns="45700" anchor="t" anchorCtr="0">
            <a:noAutofit/>
          </a:bodyPr>
          <a:lstStyle/>
          <a:p>
            <a:pPr marL="342900" indent="-342900">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For a free good . . .</a:t>
            </a:r>
            <a:r>
              <a:rPr lang="en-US" sz="2400">
                <a:solidFill>
                  <a:srgbClr val="FFFFFF"/>
                </a:solidFill>
                <a:latin typeface="Times New Roman"/>
                <a:ea typeface="Times New Roman"/>
                <a:cs typeface="Times New Roman"/>
                <a:sym typeface="Times New Roman"/>
              </a:rPr>
              <a:t> </a:t>
            </a:r>
            <a:endParaRPr/>
          </a:p>
          <a:p>
            <a:pPr marL="1143000" lvl="2" indent="-228600">
              <a:spcBef>
                <a:spcPts val="560"/>
              </a:spcBef>
              <a:buClr>
                <a:srgbClr val="FFFFFF"/>
              </a:buClr>
              <a:buSzPts val="2800"/>
              <a:buFont typeface="Times New Roman"/>
              <a:buChar char="•"/>
            </a:pPr>
            <a:r>
              <a:rPr lang="en-US" sz="2800">
                <a:solidFill>
                  <a:srgbClr val="FFFFFF"/>
                </a:solidFill>
                <a:latin typeface="Times New Roman"/>
                <a:ea typeface="Times New Roman"/>
                <a:cs typeface="Times New Roman"/>
                <a:sym typeface="Times New Roman"/>
              </a:rPr>
              <a:t>wants  &gt;  available</a:t>
            </a:r>
            <a:endParaRPr/>
          </a:p>
          <a:p>
            <a:pPr marL="1143000" lvl="2" indent="-76200">
              <a:spcBef>
                <a:spcPts val="480"/>
              </a:spcBef>
              <a:buClr>
                <a:schemeClr val="dk1"/>
              </a:buClr>
              <a:buSzPts val="2400"/>
            </a:pPr>
            <a:endParaRPr sz="2400">
              <a:solidFill>
                <a:srgbClr val="FFFFFF"/>
              </a:solidFill>
              <a:latin typeface="Times New Roman"/>
              <a:ea typeface="Times New Roman"/>
              <a:cs typeface="Times New Roman"/>
              <a:sym typeface="Times New Roman"/>
            </a:endParaRPr>
          </a:p>
          <a:p>
            <a:pPr marL="742950" lvl="1" indent="-285750">
              <a:spcBef>
                <a:spcPts val="480"/>
              </a:spcBef>
              <a:buClr>
                <a:srgbClr val="FFFFFF"/>
              </a:buClr>
              <a:buSzPts val="2400"/>
              <a:buFont typeface="Times New Roman"/>
              <a:buChar char="–"/>
            </a:pPr>
            <a:r>
              <a:rPr lang="en-US" sz="2400">
                <a:solidFill>
                  <a:srgbClr val="FFFFFF"/>
                </a:solidFill>
                <a:latin typeface="Times New Roman"/>
                <a:ea typeface="Times New Roman"/>
                <a:cs typeface="Times New Roman"/>
                <a:sym typeface="Times New Roman"/>
              </a:rPr>
              <a:t>How about . . . </a:t>
            </a:r>
            <a:endParaRPr/>
          </a:p>
          <a:p>
            <a:pPr marL="1600200" lvl="3" indent="-228600">
              <a:spcBef>
                <a:spcPts val="480"/>
              </a:spcBef>
              <a:buClr>
                <a:srgbClr val="FFFFFF"/>
              </a:buClr>
              <a:buSzPts val="2400"/>
              <a:buFont typeface="Times New Roman"/>
              <a:buChar char="–"/>
            </a:pPr>
            <a:r>
              <a:rPr lang="en-US" sz="2400">
                <a:solidFill>
                  <a:srgbClr val="FFFFFF"/>
                </a:solidFill>
                <a:latin typeface="Times New Roman"/>
                <a:ea typeface="Times New Roman"/>
                <a:cs typeface="Times New Roman"/>
                <a:sym typeface="Times New Roman"/>
              </a:rPr>
              <a:t>Water in Colorado in normal month of September </a:t>
            </a:r>
            <a:endParaRPr/>
          </a:p>
        </p:txBody>
      </p:sp>
      <p:pic>
        <p:nvPicPr>
          <p:cNvPr id="1887" name="Google Shape;1887;p291"/>
          <p:cNvPicPr preferRelativeResize="0"/>
          <p:nvPr/>
        </p:nvPicPr>
        <p:blipFill rotWithShape="1">
          <a:blip r:embed="rId3">
            <a:alphaModFix/>
          </a:blip>
          <a:srcRect/>
          <a:stretch/>
        </p:blipFill>
        <p:spPr>
          <a:xfrm>
            <a:off x="6803550" y="565843"/>
            <a:ext cx="4038600" cy="6261732"/>
          </a:xfrm>
          <a:prstGeom prst="rect">
            <a:avLst/>
          </a:prstGeom>
          <a:noFill/>
          <a:ln>
            <a:noFill/>
          </a:ln>
        </p:spPr>
      </p:pic>
      <p:sp>
        <p:nvSpPr>
          <p:cNvPr id="1888" name="Google Shape;1888;p291"/>
          <p:cNvSpPr/>
          <p:nvPr/>
        </p:nvSpPr>
        <p:spPr>
          <a:xfrm>
            <a:off x="1687876" y="4223572"/>
            <a:ext cx="4964400" cy="2604000"/>
          </a:xfrm>
          <a:prstGeom prst="rect">
            <a:avLst/>
          </a:prstGeom>
          <a:noFill/>
          <a:ln>
            <a:noFill/>
          </a:ln>
        </p:spPr>
        <p:txBody>
          <a:bodyPr spcFirstLastPara="1" wrap="square" lIns="91425" tIns="45700" rIns="91425" bIns="45700" anchor="t" anchorCtr="0">
            <a:noAutofit/>
          </a:bodyPr>
          <a:lstStyle/>
          <a:p>
            <a:pPr marL="1600200" lvl="3" indent="-177800">
              <a:buClr>
                <a:schemeClr val="dk1"/>
              </a:buClr>
              <a:buSzPts val="800"/>
            </a:pPr>
            <a:endParaRPr sz="800">
              <a:solidFill>
                <a:srgbClr val="FFFFFF"/>
              </a:solidFill>
              <a:latin typeface="Times New Roman"/>
              <a:ea typeface="Times New Roman"/>
              <a:cs typeface="Times New Roman"/>
              <a:sym typeface="Times New Roman"/>
            </a:endParaRPr>
          </a:p>
          <a:p>
            <a:pPr marL="1600200" lvl="3" indent="-228600">
              <a:spcBef>
                <a:spcPts val="480"/>
              </a:spcBef>
              <a:buClr>
                <a:srgbClr val="FFFFFF"/>
              </a:buClr>
              <a:buSzPts val="2400"/>
              <a:buFont typeface="Times New Roman"/>
              <a:buChar char="–"/>
            </a:pPr>
            <a:r>
              <a:rPr lang="en-US" sz="2400" i="1">
                <a:solidFill>
                  <a:srgbClr val="FFFFFF"/>
                </a:solidFill>
                <a:latin typeface="Times New Roman"/>
                <a:ea typeface="Times New Roman"/>
                <a:cs typeface="Times New Roman"/>
                <a:sym typeface="Times New Roman"/>
              </a:rPr>
              <a:t>Scarce</a:t>
            </a:r>
            <a:r>
              <a:rPr lang="en-US" sz="2400">
                <a:solidFill>
                  <a:srgbClr val="FFFFFF"/>
                </a:solidFill>
                <a:latin typeface="Times New Roman"/>
                <a:ea typeface="Times New Roman"/>
                <a:cs typeface="Times New Roman"/>
                <a:sym typeface="Times New Roman"/>
              </a:rPr>
              <a:t>?</a:t>
            </a:r>
            <a:endParaRPr/>
          </a:p>
          <a:p>
            <a:pPr marL="2057400" lvl="4" indent="-228600">
              <a:spcBef>
                <a:spcPts val="480"/>
              </a:spcBef>
              <a:buClr>
                <a:srgbClr val="FFFFFF"/>
              </a:buClr>
              <a:buSzPts val="2400"/>
              <a:buFont typeface="Times New Roman"/>
              <a:buChar char="»"/>
            </a:pPr>
            <a:r>
              <a:rPr lang="en-US" sz="2400">
                <a:solidFill>
                  <a:srgbClr val="FFFFFF"/>
                </a:solidFill>
                <a:latin typeface="Times New Roman"/>
                <a:ea typeface="Times New Roman"/>
                <a:cs typeface="Times New Roman"/>
                <a:sym typeface="Times New Roman"/>
              </a:rPr>
              <a:t>Yes, there is much available</a:t>
            </a:r>
            <a:endParaRPr/>
          </a:p>
          <a:p>
            <a:pPr marL="2057400" lvl="4" indent="-228600">
              <a:spcBef>
                <a:spcPts val="480"/>
              </a:spcBef>
              <a:buClr>
                <a:srgbClr val="FFFFFF"/>
              </a:buClr>
              <a:buSzPts val="2400"/>
              <a:buFont typeface="Times New Roman"/>
              <a:buChar char="»"/>
            </a:pPr>
            <a:r>
              <a:rPr lang="en-US" sz="2400">
                <a:solidFill>
                  <a:srgbClr val="FFFFFF"/>
                </a:solidFill>
                <a:latin typeface="Times New Roman"/>
                <a:ea typeface="Times New Roman"/>
                <a:cs typeface="Times New Roman"/>
                <a:sym typeface="Times New Roman"/>
              </a:rPr>
              <a:t> but wants &gt; available</a:t>
            </a:r>
            <a:endParaRPr/>
          </a:p>
          <a:p>
            <a:pPr marL="2057400" lvl="4" indent="-228600">
              <a:spcBef>
                <a:spcPts val="480"/>
              </a:spcBef>
              <a:buClr>
                <a:srgbClr val="FFFFFF"/>
              </a:buClr>
              <a:buSzPts val="2400"/>
            </a:pPr>
            <a:r>
              <a:rPr lang="en-US" sz="2400">
                <a:solidFill>
                  <a:srgbClr val="FFFFFF"/>
                </a:solidFill>
                <a:latin typeface="Times New Roman"/>
                <a:ea typeface="Times New Roman"/>
                <a:cs typeface="Times New Roman"/>
                <a:sym typeface="Times New Roman"/>
              </a:rPr>
              <a:t>    →  scarce</a:t>
            </a:r>
            <a:endParaRPr/>
          </a:p>
          <a:p>
            <a:pPr marL="1600200" lvl="3" indent="-76200">
              <a:spcBef>
                <a:spcPts val="480"/>
              </a:spcBef>
              <a:buClr>
                <a:schemeClr val="dk1"/>
              </a:buClr>
              <a:buSzPts val="2400"/>
            </a:pPr>
            <a:endParaRPr sz="2400">
              <a:solidFill>
                <a:srgbClr val="FFFFFF"/>
              </a:solidFill>
              <a:latin typeface="Times New Roman"/>
              <a:ea typeface="Times New Roman"/>
              <a:cs typeface="Times New Roman"/>
              <a:sym typeface="Times New Roman"/>
            </a:endParaRPr>
          </a:p>
          <a:p>
            <a:pPr marL="1143000" lvl="2" indent="-228600">
              <a:spcBef>
                <a:spcPts val="880"/>
              </a:spcBef>
              <a:buClr>
                <a:schemeClr val="dk1"/>
              </a:buClr>
              <a:buSzPts val="4400"/>
            </a:pPr>
            <a:endParaRPr sz="4400" i="1">
              <a:solidFill>
                <a:srgbClr val="FFFFFF"/>
              </a:solidFill>
              <a:latin typeface="Times New Roman"/>
              <a:ea typeface="Times New Roman"/>
              <a:cs typeface="Times New Roman"/>
              <a:sym typeface="Times New Roman"/>
            </a:endParaRPr>
          </a:p>
        </p:txBody>
      </p:sp>
      <p:sp>
        <p:nvSpPr>
          <p:cNvPr id="1890" name="Google Shape;1890;p291">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8">
                                            <p:txEl>
                                              <p:pRg st="1" end="1"/>
                                            </p:txEl>
                                          </p:spTgt>
                                        </p:tgtEl>
                                        <p:attrNameLst>
                                          <p:attrName>style.visibility</p:attrName>
                                        </p:attrNameLst>
                                      </p:cBhvr>
                                      <p:to>
                                        <p:strVal val="visible"/>
                                      </p:to>
                                    </p:set>
                                    <p:animEffect transition="in" filter="fade">
                                      <p:cBhvr>
                                        <p:cTn id="7" dur="1000"/>
                                        <p:tgtEl>
                                          <p:spTgt spid="18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8">
                                            <p:txEl>
                                              <p:pRg st="2" end="2"/>
                                            </p:txEl>
                                          </p:spTgt>
                                        </p:tgtEl>
                                        <p:attrNameLst>
                                          <p:attrName>style.visibility</p:attrName>
                                        </p:attrNameLst>
                                      </p:cBhvr>
                                      <p:to>
                                        <p:strVal val="visible"/>
                                      </p:to>
                                    </p:set>
                                    <p:animEffect transition="in" filter="fade">
                                      <p:cBhvr>
                                        <p:cTn id="12" dur="1000"/>
                                        <p:tgtEl>
                                          <p:spTgt spid="18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8">
                                            <p:txEl>
                                              <p:pRg st="3" end="3"/>
                                            </p:txEl>
                                          </p:spTgt>
                                        </p:tgtEl>
                                        <p:attrNameLst>
                                          <p:attrName>style.visibility</p:attrName>
                                        </p:attrNameLst>
                                      </p:cBhvr>
                                      <p:to>
                                        <p:strVal val="visible"/>
                                      </p:to>
                                    </p:set>
                                    <p:animEffect transition="in" filter="fade">
                                      <p:cBhvr>
                                        <p:cTn id="17" dur="1000"/>
                                        <p:tgtEl>
                                          <p:spTgt spid="188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88">
                                            <p:txEl>
                                              <p:pRg st="4" end="4"/>
                                            </p:txEl>
                                          </p:spTgt>
                                        </p:tgtEl>
                                        <p:attrNameLst>
                                          <p:attrName>style.visibility</p:attrName>
                                        </p:attrNameLst>
                                      </p:cBhvr>
                                      <p:to>
                                        <p:strVal val="visible"/>
                                      </p:to>
                                    </p:set>
                                    <p:animEffect transition="in" filter="fade">
                                      <p:cBhvr>
                                        <p:cTn id="20" dur="1000"/>
                                        <p:tgtEl>
                                          <p:spTgt spid="18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292"/>
          <p:cNvSpPr txBox="1">
            <a:spLocks noGrp="1"/>
          </p:cNvSpPr>
          <p:nvPr>
            <p:ph type="title"/>
          </p:nvPr>
        </p:nvSpPr>
        <p:spPr>
          <a:xfrm>
            <a:off x="1981200" y="304800"/>
            <a:ext cx="8001000" cy="1219200"/>
          </a:xfrm>
          <a:prstGeom prst="rect">
            <a:avLst/>
          </a:prstGeom>
          <a:noFill/>
          <a:ln>
            <a:noFill/>
          </a:ln>
        </p:spPr>
        <p:txBody>
          <a:bodyPr spcFirstLastPara="1" vert="horz" wrap="square" lIns="91425" tIns="45700" rIns="91425" bIns="45700" rtlCol="0" anchor="ctr" anchorCtr="0">
            <a:noAutofit/>
          </a:bodyPr>
          <a:lstStyle/>
          <a:p>
            <a:r>
              <a:rPr lang="en-US" i="1"/>
              <a:t>Key Economic Proposition</a:t>
            </a:r>
            <a:endParaRPr/>
          </a:p>
        </p:txBody>
      </p:sp>
      <p:sp>
        <p:nvSpPr>
          <p:cNvPr id="1897" name="Google Shape;1897;p292"/>
          <p:cNvSpPr txBox="1">
            <a:spLocks noGrp="1"/>
          </p:cNvSpPr>
          <p:nvPr>
            <p:ph type="body" idx="1"/>
          </p:nvPr>
        </p:nvSpPr>
        <p:spPr>
          <a:xfrm>
            <a:off x="1905000" y="2133601"/>
            <a:ext cx="8382000" cy="2438399"/>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4000"/>
              <a:buFont typeface="Arial"/>
              <a:buChar char="•"/>
            </a:pPr>
            <a:r>
              <a:rPr lang="en-US" sz="4000" b="1" i="1"/>
              <a:t> </a:t>
            </a:r>
            <a:r>
              <a:rPr lang="en-US" sz="3600" b="1" i="1"/>
              <a:t>Scarcity necessitates choice</a:t>
            </a:r>
            <a:endParaRPr/>
          </a:p>
          <a:p>
            <a:pPr marL="742950" lvl="1" indent="-285750">
              <a:spcBef>
                <a:spcPts val="640"/>
              </a:spcBef>
              <a:buSzPts val="3200"/>
              <a:buFont typeface="Arial"/>
              <a:buChar char="–"/>
            </a:pPr>
            <a:r>
              <a:rPr lang="en-US" sz="3200" b="1"/>
              <a:t>people choose &amp; </a:t>
            </a:r>
            <a:endParaRPr/>
          </a:p>
          <a:p>
            <a:pPr marL="742950" lvl="1" indent="-285750">
              <a:spcBef>
                <a:spcPts val="640"/>
              </a:spcBef>
              <a:buClr>
                <a:srgbClr val="FF99FF"/>
              </a:buClr>
              <a:buSzPts val="3200"/>
              <a:buFont typeface="Arial"/>
              <a:buChar char="–"/>
            </a:pPr>
            <a:r>
              <a:rPr lang="en-US" sz="3200" b="1" i="1">
                <a:solidFill>
                  <a:srgbClr val="FF99FF"/>
                </a:solidFill>
              </a:rPr>
              <a:t>choices determine social outcomes</a:t>
            </a:r>
            <a:endParaRPr/>
          </a:p>
          <a:p>
            <a:pPr marL="742950" lvl="1" indent="-196850">
              <a:spcBef>
                <a:spcPts val="280"/>
              </a:spcBef>
              <a:buSzPts val="1400"/>
              <a:buNone/>
            </a:pPr>
            <a:endParaRPr sz="1400"/>
          </a:p>
          <a:p>
            <a:pPr marL="742950" lvl="1" indent="-196850">
              <a:spcBef>
                <a:spcPts val="280"/>
              </a:spcBef>
              <a:buSzPts val="1400"/>
              <a:buNone/>
            </a:pPr>
            <a:endParaRPr sz="1400"/>
          </a:p>
        </p:txBody>
      </p:sp>
      <p:pic>
        <p:nvPicPr>
          <p:cNvPr id="1896" name="Google Shape;1896;p292"/>
          <p:cNvPicPr preferRelativeResize="0"/>
          <p:nvPr/>
        </p:nvPicPr>
        <p:blipFill rotWithShape="1">
          <a:blip r:embed="rId3">
            <a:alphaModFix/>
          </a:blip>
          <a:srcRect/>
          <a:stretch/>
        </p:blipFill>
        <p:spPr>
          <a:xfrm>
            <a:off x="4289809" y="4149968"/>
            <a:ext cx="2894763" cy="2210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7">
                                            <p:txEl>
                                              <p:pRg st="0" end="0"/>
                                            </p:txEl>
                                          </p:spTgt>
                                        </p:tgtEl>
                                        <p:attrNameLst>
                                          <p:attrName>style.visibility</p:attrName>
                                        </p:attrNameLst>
                                      </p:cBhvr>
                                      <p:to>
                                        <p:strVal val="visible"/>
                                      </p:to>
                                    </p:set>
                                    <p:animEffect transition="in" filter="fade">
                                      <p:cBhvr>
                                        <p:cTn id="7" dur="500"/>
                                        <p:tgtEl>
                                          <p:spTgt spid="18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7">
                                            <p:txEl>
                                              <p:pRg st="1" end="1"/>
                                            </p:txEl>
                                          </p:spTgt>
                                        </p:tgtEl>
                                        <p:attrNameLst>
                                          <p:attrName>style.visibility</p:attrName>
                                        </p:attrNameLst>
                                      </p:cBhvr>
                                      <p:to>
                                        <p:strVal val="visible"/>
                                      </p:to>
                                    </p:set>
                                    <p:animEffect transition="in" filter="fade">
                                      <p:cBhvr>
                                        <p:cTn id="12" dur="500"/>
                                        <p:tgtEl>
                                          <p:spTgt spid="18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7">
                                            <p:txEl>
                                              <p:pRg st="2" end="2"/>
                                            </p:txEl>
                                          </p:spTgt>
                                        </p:tgtEl>
                                        <p:attrNameLst>
                                          <p:attrName>style.visibility</p:attrName>
                                        </p:attrNameLst>
                                      </p:cBhvr>
                                      <p:to>
                                        <p:strVal val="visible"/>
                                      </p:to>
                                    </p:set>
                                    <p:animEffect transition="in" filter="fade">
                                      <p:cBhvr>
                                        <p:cTn id="17" dur="500"/>
                                        <p:tgtEl>
                                          <p:spTgt spid="18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Image Placeholder 4">
            <a:extLst>
              <a:ext uri="{FF2B5EF4-FFF2-40B4-BE49-F238E27FC236}">
                <a16:creationId xmlns:a16="http://schemas.microsoft.com/office/drawing/2014/main" id="{16A88377-ACCD-4F73-BD22-FF6EA485F78B}"/>
              </a:ext>
            </a:extLst>
          </p:cNvPr>
          <p:cNvPicPr>
            <a:picLocks noGrp="1" noChangeAspect="1"/>
          </p:cNvPicPr>
          <p:nvPr>
            <p:ph type="clipArt" idx="2"/>
          </p:nvPr>
        </p:nvPicPr>
        <p:blipFill>
          <a:blip r:embed="rId2"/>
          <a:stretch>
            <a:fillRect/>
          </a:stretch>
        </p:blipFill>
        <p:spPr>
          <a:xfrm>
            <a:off x="509451" y="640079"/>
            <a:ext cx="11286309" cy="5564777"/>
          </a:xfrm>
          <a:prstGeom prst="rect">
            <a:avLst/>
          </a:prstGeom>
        </p:spPr>
      </p:pic>
      <p:pic>
        <p:nvPicPr>
          <p:cNvPr id="6" name="Picture 5">
            <a:extLst>
              <a:ext uri="{FF2B5EF4-FFF2-40B4-BE49-F238E27FC236}">
                <a16:creationId xmlns:a16="http://schemas.microsoft.com/office/drawing/2014/main" id="{69E8E441-AB9F-49B2-85B9-4345B31F3452}"/>
              </a:ext>
            </a:extLst>
          </p:cNvPr>
          <p:cNvPicPr/>
          <p:nvPr/>
        </p:nvPicPr>
        <p:blipFill>
          <a:blip r:embed="rId3"/>
          <a:stretch>
            <a:fillRect/>
          </a:stretch>
        </p:blipFill>
        <p:spPr>
          <a:xfrm>
            <a:off x="679269" y="522514"/>
            <a:ext cx="10855234" cy="5826035"/>
          </a:xfrm>
          <a:prstGeom prst="rect">
            <a:avLst/>
          </a:prstGeom>
        </p:spPr>
      </p:pic>
    </p:spTree>
    <p:extLst>
      <p:ext uri="{BB962C8B-B14F-4D97-AF65-F5344CB8AC3E}">
        <p14:creationId xmlns:p14="http://schemas.microsoft.com/office/powerpoint/2010/main" val="216619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#2</a:t>
            </a:r>
          </a:p>
        </p:txBody>
      </p:sp>
      <p:sp>
        <p:nvSpPr>
          <p:cNvPr id="3" name="TextBox 2"/>
          <p:cNvSpPr txBox="1"/>
          <p:nvPr/>
        </p:nvSpPr>
        <p:spPr>
          <a:xfrm>
            <a:off x="107872" y="2604424"/>
            <a:ext cx="11611155" cy="2499467"/>
          </a:xfrm>
          <a:prstGeom prst="rect">
            <a:avLst/>
          </a:prstGeom>
          <a:noFill/>
        </p:spPr>
        <p:txBody>
          <a:bodyPr wrap="square" rtlCol="0">
            <a:spAutoFit/>
          </a:bodyPr>
          <a:lstStyle/>
          <a:p>
            <a:pPr algn="ctr">
              <a:lnSpc>
                <a:spcPct val="150000"/>
              </a:lnSpc>
            </a:pPr>
            <a:r>
              <a:rPr lang="en-US" sz="7200" dirty="0"/>
              <a:t>OPPORTUNITY COST</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36330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312"/>
          <p:cNvSpPr txBox="1">
            <a:spLocks noGrp="1"/>
          </p:cNvSpPr>
          <p:nvPr>
            <p:ph type="title"/>
          </p:nvPr>
        </p:nvSpPr>
        <p:spPr>
          <a:xfrm>
            <a:off x="1636712" y="533400"/>
            <a:ext cx="5922900" cy="11637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Is </a:t>
            </a:r>
            <a:r>
              <a:rPr lang="en-US" i="1"/>
              <a:t>Facebook</a:t>
            </a:r>
            <a:r>
              <a:rPr lang="en-US"/>
              <a:t> Free?</a:t>
            </a:r>
            <a:endParaRPr/>
          </a:p>
        </p:txBody>
      </p:sp>
      <p:sp>
        <p:nvSpPr>
          <p:cNvPr id="2061" name="Google Shape;2061;p312"/>
          <p:cNvSpPr txBox="1">
            <a:spLocks noGrp="1"/>
          </p:cNvSpPr>
          <p:nvPr>
            <p:ph idx="1"/>
          </p:nvPr>
        </p:nvSpPr>
        <p:spPr>
          <a:xfrm>
            <a:off x="2133600" y="2209800"/>
            <a:ext cx="7924800" cy="42672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FF99FF"/>
              </a:buClr>
              <a:buSzPts val="3200"/>
              <a:buFont typeface="Times New Roman"/>
              <a:buChar char="•"/>
            </a:pPr>
            <a:r>
              <a:rPr lang="en-US" i="1" dirty="0">
                <a:solidFill>
                  <a:srgbClr val="FF99FF"/>
                </a:solidFill>
              </a:rPr>
              <a:t>Breakout Room Discussion</a:t>
            </a:r>
            <a:endParaRPr dirty="0"/>
          </a:p>
          <a:p>
            <a:pPr marL="742950" lvl="1" indent="-285750">
              <a:spcBef>
                <a:spcPts val="560"/>
              </a:spcBef>
              <a:buClr>
                <a:schemeClr val="dk1"/>
              </a:buClr>
              <a:buSzPts val="2800"/>
              <a:buFont typeface="Times New Roman"/>
              <a:buChar char="–"/>
            </a:pPr>
            <a:r>
              <a:rPr lang="en-US" dirty="0"/>
              <a:t>About 2-3 minutes, then back to main room</a:t>
            </a:r>
            <a:endParaRPr dirty="0"/>
          </a:p>
          <a:p>
            <a:pPr marL="742950" lvl="1" indent="-285750">
              <a:spcBef>
                <a:spcPts val="560"/>
              </a:spcBef>
              <a:buClr>
                <a:schemeClr val="dk1"/>
              </a:buClr>
              <a:buSzPts val="2800"/>
              <a:buFont typeface="Times New Roman"/>
              <a:buChar char="–"/>
            </a:pPr>
            <a:r>
              <a:rPr lang="en-US" dirty="0"/>
              <a:t>One person in your group will report </a:t>
            </a:r>
            <a:endParaRPr dirty="0"/>
          </a:p>
          <a:p>
            <a:pPr marL="971550" lvl="1" indent="-387350">
              <a:spcBef>
                <a:spcPts val="400"/>
              </a:spcBef>
              <a:buClr>
                <a:schemeClr val="dk1"/>
              </a:buClr>
              <a:buSzPts val="2000"/>
              <a:buNone/>
            </a:pPr>
            <a:endParaRPr sz="2000" dirty="0"/>
          </a:p>
          <a:p>
            <a:pPr marL="57150" indent="0">
              <a:spcBef>
                <a:spcPts val="640"/>
              </a:spcBef>
              <a:buClr>
                <a:schemeClr val="dk1"/>
              </a:buClr>
              <a:buSzPts val="3200"/>
              <a:buNone/>
            </a:pPr>
            <a:r>
              <a:rPr lang="en-US" dirty="0"/>
              <a:t>Questions to consider:</a:t>
            </a:r>
            <a:endParaRPr dirty="0"/>
          </a:p>
          <a:p>
            <a:pPr marL="342900" indent="-342900">
              <a:spcBef>
                <a:spcPts val="640"/>
              </a:spcBef>
              <a:buClr>
                <a:schemeClr val="dk1"/>
              </a:buClr>
              <a:buSzPts val="3200"/>
              <a:buFont typeface="Times New Roman"/>
              <a:buChar char="•"/>
            </a:pPr>
            <a:r>
              <a:rPr lang="en-US" dirty="0"/>
              <a:t>If free, why?  </a:t>
            </a:r>
            <a:endParaRPr dirty="0"/>
          </a:p>
          <a:p>
            <a:pPr marL="342900" indent="-342900">
              <a:spcBef>
                <a:spcPts val="640"/>
              </a:spcBef>
              <a:buClr>
                <a:schemeClr val="dk1"/>
              </a:buClr>
              <a:buSzPts val="3200"/>
              <a:buFont typeface="Times New Roman"/>
              <a:buChar char="•"/>
            </a:pPr>
            <a:r>
              <a:rPr lang="en-US" dirty="0"/>
              <a:t>If not free, why not … what is the cost?</a:t>
            </a:r>
            <a:endParaRPr dirty="0"/>
          </a:p>
        </p:txBody>
      </p:sp>
      <p:pic>
        <p:nvPicPr>
          <p:cNvPr id="2062" name="Google Shape;2062;p312" descr="Image result for facebook logo"/>
          <p:cNvPicPr preferRelativeResize="0"/>
          <p:nvPr/>
        </p:nvPicPr>
        <p:blipFill rotWithShape="1">
          <a:blip r:embed="rId3">
            <a:alphaModFix/>
          </a:blip>
          <a:srcRect/>
          <a:stretch/>
        </p:blipFill>
        <p:spPr>
          <a:xfrm>
            <a:off x="7559675" y="293688"/>
            <a:ext cx="2381250" cy="2381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1">
                                            <p:txEl>
                                              <p:pRg st="0" end="0"/>
                                            </p:txEl>
                                          </p:spTgt>
                                        </p:tgtEl>
                                        <p:attrNameLst>
                                          <p:attrName>style.visibility</p:attrName>
                                        </p:attrNameLst>
                                      </p:cBhvr>
                                      <p:to>
                                        <p:strVal val="visible"/>
                                      </p:to>
                                    </p:set>
                                    <p:animEffect transition="in" filter="fade">
                                      <p:cBhvr>
                                        <p:cTn id="7" dur="500"/>
                                        <p:tgtEl>
                                          <p:spTgt spid="2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1">
                                            <p:txEl>
                                              <p:pRg st="1" end="1"/>
                                            </p:txEl>
                                          </p:spTgt>
                                        </p:tgtEl>
                                        <p:attrNameLst>
                                          <p:attrName>style.visibility</p:attrName>
                                        </p:attrNameLst>
                                      </p:cBhvr>
                                      <p:to>
                                        <p:strVal val="visible"/>
                                      </p:to>
                                    </p:set>
                                    <p:animEffect transition="in" filter="fade">
                                      <p:cBhvr>
                                        <p:cTn id="12" dur="500"/>
                                        <p:tgtEl>
                                          <p:spTgt spid="20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1">
                                            <p:txEl>
                                              <p:pRg st="2" end="2"/>
                                            </p:txEl>
                                          </p:spTgt>
                                        </p:tgtEl>
                                        <p:attrNameLst>
                                          <p:attrName>style.visibility</p:attrName>
                                        </p:attrNameLst>
                                      </p:cBhvr>
                                      <p:to>
                                        <p:strVal val="visible"/>
                                      </p:to>
                                    </p:set>
                                    <p:animEffect transition="in" filter="fade">
                                      <p:cBhvr>
                                        <p:cTn id="17" dur="500"/>
                                        <p:tgtEl>
                                          <p:spTgt spid="20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1">
                                            <p:txEl>
                                              <p:pRg st="4" end="4"/>
                                            </p:txEl>
                                          </p:spTgt>
                                        </p:tgtEl>
                                        <p:attrNameLst>
                                          <p:attrName>style.visibility</p:attrName>
                                        </p:attrNameLst>
                                      </p:cBhvr>
                                      <p:to>
                                        <p:strVal val="visible"/>
                                      </p:to>
                                    </p:set>
                                    <p:animEffect transition="in" filter="fade">
                                      <p:cBhvr>
                                        <p:cTn id="22" dur="500"/>
                                        <p:tgtEl>
                                          <p:spTgt spid="206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1">
                                            <p:txEl>
                                              <p:pRg st="5" end="5"/>
                                            </p:txEl>
                                          </p:spTgt>
                                        </p:tgtEl>
                                        <p:attrNameLst>
                                          <p:attrName>style.visibility</p:attrName>
                                        </p:attrNameLst>
                                      </p:cBhvr>
                                      <p:to>
                                        <p:strVal val="visible"/>
                                      </p:to>
                                    </p:set>
                                    <p:animEffect transition="in" filter="fade">
                                      <p:cBhvr>
                                        <p:cTn id="27" dur="500"/>
                                        <p:tgtEl>
                                          <p:spTgt spid="206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1">
                                            <p:txEl>
                                              <p:pRg st="6" end="6"/>
                                            </p:txEl>
                                          </p:spTgt>
                                        </p:tgtEl>
                                        <p:attrNameLst>
                                          <p:attrName>style.visibility</p:attrName>
                                        </p:attrNameLst>
                                      </p:cBhvr>
                                      <p:to>
                                        <p:strVal val="visible"/>
                                      </p:to>
                                    </p:set>
                                    <p:animEffect transition="in" filter="fade">
                                      <p:cBhvr>
                                        <p:cTn id="32" dur="500"/>
                                        <p:tgtEl>
                                          <p:spTgt spid="206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314"/>
          <p:cNvSpPr txBox="1">
            <a:spLocks noGrp="1"/>
          </p:cNvSpPr>
          <p:nvPr>
            <p:ph type="title"/>
          </p:nvPr>
        </p:nvSpPr>
        <p:spPr>
          <a:xfrm>
            <a:off x="2133600" y="228600"/>
            <a:ext cx="7772400" cy="1143000"/>
          </a:xfrm>
          <a:prstGeom prst="rect">
            <a:avLst/>
          </a:prstGeom>
          <a:noFill/>
          <a:ln>
            <a:noFill/>
          </a:ln>
        </p:spPr>
        <p:txBody>
          <a:bodyPr spcFirstLastPara="1" vert="horz" wrap="square" lIns="91425" tIns="45700" rIns="91425" bIns="45700" rtlCol="0" anchor="ctr" anchorCtr="0">
            <a:noAutofit/>
          </a:bodyPr>
          <a:lstStyle/>
          <a:p>
            <a:r>
              <a:rPr lang="en-US"/>
              <a:t>Candy Bar Activity</a:t>
            </a:r>
            <a:endParaRPr/>
          </a:p>
        </p:txBody>
      </p:sp>
      <p:sp>
        <p:nvSpPr>
          <p:cNvPr id="2087" name="Google Shape;2087;p314"/>
          <p:cNvSpPr txBox="1">
            <a:spLocks noGrp="1"/>
          </p:cNvSpPr>
          <p:nvPr>
            <p:ph type="body" idx="1"/>
          </p:nvPr>
        </p:nvSpPr>
        <p:spPr>
          <a:xfrm>
            <a:off x="1905000" y="1447800"/>
            <a:ext cx="8229600" cy="2590800"/>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3200"/>
              <a:buFont typeface="Times New Roman"/>
              <a:buChar char="•"/>
            </a:pPr>
            <a:r>
              <a:rPr lang="en-US" dirty="0"/>
              <a:t>One Volunteer, please?</a:t>
            </a:r>
            <a:endParaRPr dirty="0"/>
          </a:p>
          <a:p>
            <a:pPr marL="342900">
              <a:spcBef>
                <a:spcPts val="640"/>
              </a:spcBef>
              <a:buSzPts val="3200"/>
              <a:buFont typeface="Times New Roman"/>
              <a:buChar char="•"/>
            </a:pPr>
            <a:r>
              <a:rPr lang="en-US" dirty="0"/>
              <a:t>Suppose:</a:t>
            </a:r>
            <a:endParaRPr dirty="0"/>
          </a:p>
          <a:p>
            <a:pPr marL="742950" lvl="1" indent="-285750">
              <a:spcBef>
                <a:spcPts val="560"/>
              </a:spcBef>
              <a:buSzPts val="2800"/>
              <a:buFont typeface="Times New Roman"/>
              <a:buChar char="–"/>
            </a:pPr>
            <a:r>
              <a:rPr lang="en-US" dirty="0"/>
              <a:t>I will give you ONE of these three candy bars</a:t>
            </a:r>
            <a:endParaRPr dirty="0"/>
          </a:p>
          <a:p>
            <a:pPr marL="742950" lvl="1" indent="-285750">
              <a:spcBef>
                <a:spcPts val="560"/>
              </a:spcBef>
              <a:buSzPts val="2800"/>
              <a:buFont typeface="Times New Roman"/>
              <a:buChar char="–"/>
            </a:pPr>
            <a:r>
              <a:rPr lang="en-US" dirty="0"/>
              <a:t>Before you select the one you want, please rank order them, 1, 2 and 3</a:t>
            </a:r>
            <a:endParaRPr dirty="0"/>
          </a:p>
          <a:p>
            <a:pPr marL="342900" indent="-139700">
              <a:spcBef>
                <a:spcPts val="640"/>
              </a:spcBef>
              <a:buSzPts val="3200"/>
              <a:buNone/>
            </a:pPr>
            <a:endParaRPr dirty="0"/>
          </a:p>
          <a:p>
            <a:pPr marL="342900" indent="-139700">
              <a:spcBef>
                <a:spcPts val="640"/>
              </a:spcBef>
              <a:buSzPts val="3200"/>
              <a:buNone/>
            </a:pPr>
            <a:endParaRPr dirty="0"/>
          </a:p>
          <a:p>
            <a:pPr marL="742950" lvl="1" indent="-133350">
              <a:spcBef>
                <a:spcPts val="480"/>
              </a:spcBef>
              <a:buSzPts val="2400"/>
              <a:buNone/>
            </a:pPr>
            <a:endParaRPr dirty="0"/>
          </a:p>
        </p:txBody>
      </p:sp>
      <p:pic>
        <p:nvPicPr>
          <p:cNvPr id="2077" name="Google Shape;2077;p314" descr="History of… Twix |"/>
          <p:cNvPicPr preferRelativeResize="0"/>
          <p:nvPr/>
        </p:nvPicPr>
        <p:blipFill rotWithShape="1">
          <a:blip r:embed="rId3">
            <a:alphaModFix/>
          </a:blip>
          <a:srcRect/>
          <a:stretch/>
        </p:blipFill>
        <p:spPr>
          <a:xfrm rot="-3847341">
            <a:off x="4853456" y="4887550"/>
            <a:ext cx="2332687" cy="964122"/>
          </a:xfrm>
          <a:prstGeom prst="rect">
            <a:avLst/>
          </a:prstGeom>
          <a:noFill/>
          <a:ln>
            <a:noFill/>
          </a:ln>
        </p:spPr>
      </p:pic>
      <p:grpSp>
        <p:nvGrpSpPr>
          <p:cNvPr id="2078" name="Google Shape;2078;p314"/>
          <p:cNvGrpSpPr/>
          <p:nvPr/>
        </p:nvGrpSpPr>
        <p:grpSpPr>
          <a:xfrm>
            <a:off x="9313296" y="4256989"/>
            <a:ext cx="2251602" cy="2372411"/>
            <a:chOff x="5438575" y="4088116"/>
            <a:chExt cx="2251602" cy="2372411"/>
          </a:xfrm>
        </p:grpSpPr>
        <p:pic>
          <p:nvPicPr>
            <p:cNvPr id="2079" name="Google Shape;2079;p314" descr="Hershey Bar Chocolate Bar Milk The Hershey Company, PNG ..."/>
            <p:cNvPicPr preferRelativeResize="0"/>
            <p:nvPr/>
          </p:nvPicPr>
          <p:blipFill rotWithShape="1">
            <a:blip r:embed="rId4">
              <a:alphaModFix/>
            </a:blip>
            <a:srcRect/>
            <a:stretch/>
          </p:blipFill>
          <p:spPr>
            <a:xfrm rot="-3534178">
              <a:off x="5438575" y="4155608"/>
              <a:ext cx="2251602" cy="2251602"/>
            </a:xfrm>
            <a:prstGeom prst="rect">
              <a:avLst/>
            </a:prstGeom>
            <a:noFill/>
            <a:ln>
              <a:noFill/>
            </a:ln>
          </p:spPr>
        </p:pic>
        <p:sp>
          <p:nvSpPr>
            <p:cNvPr id="2082" name="Google Shape;2082;p314"/>
            <p:cNvSpPr/>
            <p:nvPr/>
          </p:nvSpPr>
          <p:spPr>
            <a:xfrm rot="1833897">
              <a:off x="5581629" y="6120539"/>
              <a:ext cx="753960" cy="339988"/>
            </a:xfrm>
            <a:prstGeom prst="rect">
              <a:avLst/>
            </a:prstGeom>
            <a:solidFill>
              <a:schemeClr val="dk2"/>
            </a:solidFill>
            <a:ln>
              <a:noFill/>
            </a:ln>
          </p:spPr>
          <p:txBody>
            <a:bodyPr spcFirstLastPara="1" wrap="square" lIns="91425" tIns="45700" rIns="91425" bIns="45700" anchor="t" anchorCtr="0">
              <a:noAutofit/>
            </a:bodyPr>
            <a:lstStyle/>
            <a:p>
              <a:pPr>
                <a:buClr>
                  <a:schemeClr val="lt1"/>
                </a:buClr>
                <a:buSzPts val="2400"/>
              </a:pPr>
              <a:endParaRPr sz="2400">
                <a:solidFill>
                  <a:schemeClr val="lt1"/>
                </a:solidFill>
                <a:latin typeface="Arial"/>
                <a:ea typeface="Arial"/>
                <a:cs typeface="Arial"/>
                <a:sym typeface="Arial"/>
              </a:endParaRPr>
            </a:p>
          </p:txBody>
        </p:sp>
        <p:sp>
          <p:nvSpPr>
            <p:cNvPr id="2083" name="Google Shape;2083;p314"/>
            <p:cNvSpPr/>
            <p:nvPr/>
          </p:nvSpPr>
          <p:spPr>
            <a:xfrm rot="1833421">
              <a:off x="6733677" y="4088116"/>
              <a:ext cx="847962" cy="342148"/>
            </a:xfrm>
            <a:prstGeom prst="rect">
              <a:avLst/>
            </a:prstGeom>
            <a:solidFill>
              <a:schemeClr val="dk2"/>
            </a:solidFill>
            <a:ln>
              <a:noFill/>
            </a:ln>
          </p:spPr>
          <p:txBody>
            <a:bodyPr spcFirstLastPara="1" wrap="square" lIns="91425" tIns="45700" rIns="91425" bIns="45700" anchor="t" anchorCtr="0">
              <a:noAutofit/>
            </a:bodyPr>
            <a:lstStyle/>
            <a:p>
              <a:pPr>
                <a:buClr>
                  <a:schemeClr val="lt1"/>
                </a:buClr>
                <a:buSzPts val="2400"/>
              </a:pPr>
              <a:endParaRPr sz="2400">
                <a:solidFill>
                  <a:schemeClr val="lt1"/>
                </a:solidFill>
                <a:latin typeface="Arial"/>
                <a:ea typeface="Arial"/>
                <a:cs typeface="Arial"/>
                <a:sym typeface="Arial"/>
              </a:endParaRPr>
            </a:p>
          </p:txBody>
        </p:sp>
      </p:grpSp>
      <p:pic>
        <p:nvPicPr>
          <p:cNvPr id="2085" name="Google Shape;2085;p314" descr="Best 52+ Snickers Background on HipWallpaper | Snickers Bar ..."/>
          <p:cNvPicPr preferRelativeResize="0"/>
          <p:nvPr/>
        </p:nvPicPr>
        <p:blipFill rotWithShape="1">
          <a:blip r:embed="rId5">
            <a:alphaModFix/>
          </a:blip>
          <a:srcRect/>
          <a:stretch/>
        </p:blipFill>
        <p:spPr>
          <a:xfrm rot="17835353">
            <a:off x="288551" y="3977734"/>
            <a:ext cx="3716460" cy="27837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7">
                                            <p:txEl>
                                              <p:pRg st="0" end="0"/>
                                            </p:txEl>
                                          </p:spTgt>
                                        </p:tgtEl>
                                        <p:attrNameLst>
                                          <p:attrName>style.visibility</p:attrName>
                                        </p:attrNameLst>
                                      </p:cBhvr>
                                      <p:to>
                                        <p:strVal val="visible"/>
                                      </p:to>
                                    </p:set>
                                    <p:animEffect transition="in" filter="fade">
                                      <p:cBhvr>
                                        <p:cTn id="7" dur="500"/>
                                        <p:tgtEl>
                                          <p:spTgt spid="20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7">
                                            <p:txEl>
                                              <p:pRg st="1" end="1"/>
                                            </p:txEl>
                                          </p:spTgt>
                                        </p:tgtEl>
                                        <p:attrNameLst>
                                          <p:attrName>style.visibility</p:attrName>
                                        </p:attrNameLst>
                                      </p:cBhvr>
                                      <p:to>
                                        <p:strVal val="visible"/>
                                      </p:to>
                                    </p:set>
                                    <p:animEffect transition="in" filter="fade">
                                      <p:cBhvr>
                                        <p:cTn id="12" dur="500"/>
                                        <p:tgtEl>
                                          <p:spTgt spid="20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7">
                                            <p:txEl>
                                              <p:pRg st="2" end="2"/>
                                            </p:txEl>
                                          </p:spTgt>
                                        </p:tgtEl>
                                        <p:attrNameLst>
                                          <p:attrName>style.visibility</p:attrName>
                                        </p:attrNameLst>
                                      </p:cBhvr>
                                      <p:to>
                                        <p:strVal val="visible"/>
                                      </p:to>
                                    </p:set>
                                    <p:animEffect transition="in" filter="fade">
                                      <p:cBhvr>
                                        <p:cTn id="17" dur="500"/>
                                        <p:tgtEl>
                                          <p:spTgt spid="20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7">
                                            <p:txEl>
                                              <p:pRg st="3" end="3"/>
                                            </p:txEl>
                                          </p:spTgt>
                                        </p:tgtEl>
                                        <p:attrNameLst>
                                          <p:attrName>style.visibility</p:attrName>
                                        </p:attrNameLst>
                                      </p:cBhvr>
                                      <p:to>
                                        <p:strVal val="visible"/>
                                      </p:to>
                                    </p:set>
                                    <p:animEffect transition="in" filter="fade">
                                      <p:cBhvr>
                                        <p:cTn id="22" dur="500"/>
                                        <p:tgtEl>
                                          <p:spTgt spid="20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a:effectLst>
                <a:glow>
                  <a:srgbClr val="4F81BD">
                    <a:alpha val="0"/>
                  </a:srgbClr>
                </a:glow>
                <a:outerShdw blurRad="50800" dist="50800" dir="5400000" algn="ctr" rotWithShape="0">
                  <a:srgbClr val="000000">
                    <a:alpha val="0"/>
                  </a:srgbClr>
                </a:outerShdw>
                <a:reflection stA="0" endPos="65000" dist="50800" dir="5400000" sy="-100000" algn="bl" rotWithShape="0"/>
              </a:effectLst>
              <a:ea typeface="ＭＳ Ｐゴシック"/>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2112956" y="2359260"/>
            <a:ext cx="8175171" cy="2862322"/>
          </a:xfrm>
          <a:prstGeom prst="rect">
            <a:avLst/>
          </a:prstGeom>
          <a:noFill/>
        </p:spPr>
        <p:txBody>
          <a:bodyPr wrap="square" rtlCol="0" anchor="t">
            <a:spAutoFit/>
          </a:bodyPr>
          <a:lstStyle/>
          <a:p>
            <a:pPr fontAlgn="base">
              <a:spcBef>
                <a:spcPct val="0"/>
              </a:spcBef>
              <a:spcAft>
                <a:spcPct val="0"/>
              </a:spcAft>
            </a:pPr>
            <a:r>
              <a:rPr lang="en-US" dirty="0">
                <a:solidFill>
                  <a:prstClr val="black"/>
                </a:solidFill>
                <a:latin typeface="Arial"/>
                <a:ea typeface="ＭＳ Ｐゴシック"/>
              </a:rPr>
              <a:t>To earn your professional development certificate for this webinar, you must:</a:t>
            </a:r>
          </a:p>
          <a:p>
            <a:pPr fontAlgn="base">
              <a:spcBef>
                <a:spcPct val="0"/>
              </a:spcBef>
              <a:spcAft>
                <a:spcPct val="0"/>
              </a:spcAft>
            </a:pPr>
            <a:endParaRPr lang="en-US" dirty="0">
              <a:solidFill>
                <a:prstClr val="black"/>
              </a:solidFill>
              <a:latin typeface="Arial"/>
              <a:ea typeface="ＭＳ Ｐゴシック"/>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solidFill>
                  <a:prstClr val="black"/>
                </a:solidFill>
                <a:latin typeface="Arial"/>
                <a:ea typeface="ＭＳ Ｐゴシック"/>
              </a:rPr>
              <a:t>via e-mail within 24 hours.</a:t>
            </a:r>
          </a:p>
          <a:p>
            <a:pPr fontAlgn="base">
              <a:spcBef>
                <a:spcPct val="0"/>
              </a:spcBef>
              <a:spcAft>
                <a:spcPct val="0"/>
              </a:spcAft>
            </a:pPr>
            <a:endParaRPr lang="en-US" dirty="0">
              <a:solidFill>
                <a:prstClr val="black"/>
              </a:solidFill>
              <a:latin typeface="Arial"/>
              <a:ea typeface="ＭＳ Ｐゴシック"/>
            </a:endParaRPr>
          </a:p>
          <a:p>
            <a:pPr fontAlgn="base">
              <a:spcBef>
                <a:spcPct val="0"/>
              </a:spcBef>
              <a:spcAft>
                <a:spcPct val="0"/>
              </a:spcAft>
            </a:pPr>
            <a:r>
              <a:rPr lang="en-US" dirty="0">
                <a:solidFill>
                  <a:prstClr val="black"/>
                </a:solidFill>
                <a:latin typeface="Arial"/>
                <a:ea typeface="ＭＳ Ｐゴシック"/>
                <a:cs typeface="Arial"/>
              </a:rPr>
              <a:t>Accessing resources: </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pitchFamily="-108" charset="0"/>
              <a:ea typeface="ＭＳ Ｐゴシック" pitchFamily="-108" charset="-128"/>
              <a:cs typeface="Arial"/>
            </a:endParaRPr>
          </a:p>
          <a:p>
            <a:pPr marL="285750" indent="-285750" fontAlgn="base">
              <a:spcBef>
                <a:spcPct val="0"/>
              </a:spcBef>
              <a:spcAft>
                <a:spcPct val="0"/>
              </a:spcAft>
              <a:buFont typeface="Arial,Sans-Serif"/>
              <a:buChar char="•"/>
            </a:pPr>
            <a:r>
              <a:rPr lang="en-US" dirty="0">
                <a:solidFill>
                  <a:prstClr val="black"/>
                </a:solidFill>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pPr fontAlgn="base">
              <a:spcBef>
                <a:spcPct val="0"/>
              </a:spcBef>
              <a:spcAft>
                <a:spcPct val="0"/>
              </a:spcAft>
            </a:pPr>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25422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315"/>
          <p:cNvSpPr txBox="1">
            <a:spLocks noGrp="1"/>
          </p:cNvSpPr>
          <p:nvPr>
            <p:ph type="title"/>
          </p:nvPr>
        </p:nvSpPr>
        <p:spPr>
          <a:xfrm>
            <a:off x="2133600" y="141288"/>
            <a:ext cx="7924800" cy="11463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What Did Candy Bar Cost You?</a:t>
            </a:r>
            <a:endParaRPr/>
          </a:p>
        </p:txBody>
      </p:sp>
      <p:sp>
        <p:nvSpPr>
          <p:cNvPr id="2093" name="Google Shape;2093;p315"/>
          <p:cNvSpPr txBox="1">
            <a:spLocks noGrp="1"/>
          </p:cNvSpPr>
          <p:nvPr>
            <p:ph idx="1"/>
          </p:nvPr>
        </p:nvSpPr>
        <p:spPr>
          <a:xfrm>
            <a:off x="2286000" y="1449388"/>
            <a:ext cx="7772400" cy="4114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buFont typeface="Times New Roman"/>
              <a:buChar char="•"/>
            </a:pPr>
            <a:r>
              <a:rPr lang="en-US" i="1" dirty="0"/>
              <a:t>What you give up to get something</a:t>
            </a:r>
            <a:r>
              <a:rPr lang="en-US" dirty="0"/>
              <a:t>:</a:t>
            </a:r>
            <a:endParaRPr dirty="0"/>
          </a:p>
          <a:p>
            <a:pPr marL="342900" indent="-292100">
              <a:spcBef>
                <a:spcPts val="160"/>
              </a:spcBef>
              <a:buClr>
                <a:schemeClr val="lt1"/>
              </a:buClr>
              <a:buSzPts val="800"/>
              <a:buNone/>
            </a:pPr>
            <a:endParaRPr sz="800" dirty="0"/>
          </a:p>
          <a:p>
            <a:pPr marL="742950" lvl="1" indent="-285750">
              <a:spcBef>
                <a:spcPts val="560"/>
              </a:spcBef>
              <a:buClr>
                <a:schemeClr val="lt1"/>
              </a:buClr>
              <a:buSzPts val="2800"/>
              <a:buFont typeface="Times New Roman"/>
              <a:buChar char="–"/>
            </a:pPr>
            <a:r>
              <a:rPr lang="en-US" dirty="0"/>
              <a:t>Give up comfortable, risk-free life – </a:t>
            </a:r>
            <a:endParaRPr dirty="0"/>
          </a:p>
          <a:p>
            <a:pPr lvl="3">
              <a:spcBef>
                <a:spcPts val="480"/>
              </a:spcBef>
              <a:buClr>
                <a:schemeClr val="lt1"/>
              </a:buClr>
              <a:buSzPts val="2400"/>
              <a:buFont typeface="Times New Roman"/>
              <a:buChar char="–"/>
            </a:pPr>
            <a:r>
              <a:rPr lang="en-US" sz="2400" dirty="0"/>
              <a:t>volunteer</a:t>
            </a:r>
            <a:endParaRPr dirty="0"/>
          </a:p>
          <a:p>
            <a:pPr lvl="3">
              <a:spcBef>
                <a:spcPts val="480"/>
              </a:spcBef>
              <a:buClr>
                <a:schemeClr val="lt1"/>
              </a:buClr>
              <a:buSzPts val="2400"/>
              <a:buFont typeface="Times New Roman"/>
              <a:buChar char="–"/>
            </a:pPr>
            <a:r>
              <a:rPr lang="en-US" sz="2400" dirty="0"/>
              <a:t>incur risk – not sure what asked to do</a:t>
            </a:r>
            <a:endParaRPr sz="2400" dirty="0"/>
          </a:p>
          <a:p>
            <a:pPr lvl="2" indent="-266700">
              <a:spcBef>
                <a:spcPts val="480"/>
              </a:spcBef>
              <a:buSzPts val="2400"/>
            </a:pPr>
            <a:r>
              <a:rPr lang="en-US" dirty="0"/>
              <a:t>referred to as </a:t>
            </a:r>
            <a:r>
              <a:rPr lang="en-US" b="1" i="1" dirty="0">
                <a:solidFill>
                  <a:srgbClr val="33CCFF"/>
                </a:solidFill>
              </a:rPr>
              <a:t>transactions costs</a:t>
            </a:r>
            <a:endParaRPr sz="2400" b="1" i="1" dirty="0">
              <a:solidFill>
                <a:srgbClr val="33CCFF"/>
              </a:solidFill>
            </a:endParaRPr>
          </a:p>
          <a:p>
            <a:pPr marL="742950" lvl="1" indent="-234950">
              <a:spcBef>
                <a:spcPts val="160"/>
              </a:spcBef>
              <a:buClr>
                <a:schemeClr val="lt1"/>
              </a:buClr>
              <a:buSzPts val="800"/>
              <a:buNone/>
            </a:pPr>
            <a:endParaRPr sz="800" dirty="0"/>
          </a:p>
          <a:p>
            <a:pPr marL="742950" indent="0">
              <a:spcBef>
                <a:spcPts val="560"/>
              </a:spcBef>
              <a:buNone/>
            </a:pPr>
            <a:endParaRPr sz="400" dirty="0"/>
          </a:p>
          <a:p>
            <a:pPr marL="742950" lvl="1" indent="-285750">
              <a:spcBef>
                <a:spcPts val="560"/>
              </a:spcBef>
              <a:buClr>
                <a:schemeClr val="lt1"/>
              </a:buClr>
              <a:buSzPts val="2800"/>
              <a:buFont typeface="Times New Roman"/>
              <a:buChar char="–"/>
            </a:pPr>
            <a:endParaRPr lang="en-US" dirty="0"/>
          </a:p>
          <a:p>
            <a:pPr marL="742950" lvl="1" indent="-285750">
              <a:spcBef>
                <a:spcPts val="560"/>
              </a:spcBef>
              <a:buClr>
                <a:schemeClr val="lt1"/>
              </a:buClr>
              <a:buSzPts val="2800"/>
              <a:buFont typeface="Times New Roman"/>
              <a:buChar char="–"/>
            </a:pPr>
            <a:r>
              <a:rPr lang="en-US" dirty="0"/>
              <a:t>Best foregone alternative candy bar</a:t>
            </a:r>
            <a:endParaRPr dirty="0"/>
          </a:p>
        </p:txBody>
      </p:sp>
      <p:sp>
        <p:nvSpPr>
          <p:cNvPr id="2094" name="Google Shape;2094;p315"/>
          <p:cNvSpPr/>
          <p:nvPr/>
        </p:nvSpPr>
        <p:spPr>
          <a:xfrm>
            <a:off x="3070225" y="2076425"/>
            <a:ext cx="5578500" cy="1622591"/>
          </a:xfrm>
          <a:prstGeom prst="rect">
            <a:avLst/>
          </a:prstGeom>
          <a:noFill/>
          <a:ln w="28575" cap="flat" cmpd="sng">
            <a:solidFill>
              <a:srgbClr val="FF99FF"/>
            </a:solidFill>
            <a:prstDash val="solid"/>
            <a:round/>
            <a:headEnd type="none" w="sm" len="sm"/>
            <a:tailEnd type="none" w="sm" len="sm"/>
          </a:ln>
        </p:spPr>
        <p:txBody>
          <a:bodyPr spcFirstLastPara="1" wrap="square" lIns="91425" tIns="45700" rIns="91425" bIns="45700" anchor="t" anchorCtr="0">
            <a:noAutofit/>
          </a:bodyPr>
          <a:lstStyle/>
          <a:p>
            <a:pPr>
              <a:buClr>
                <a:schemeClr val="lt1"/>
              </a:buClr>
              <a:buSzPts val="2400"/>
            </a:pPr>
            <a:endParaRPr sz="2400">
              <a:solidFill>
                <a:srgbClr val="FFFFFF"/>
              </a:solidFill>
              <a:latin typeface="Arial"/>
              <a:ea typeface="Arial"/>
              <a:cs typeface="Arial"/>
              <a:sym typeface="Arial"/>
            </a:endParaRPr>
          </a:p>
        </p:txBody>
      </p:sp>
      <p:sp>
        <p:nvSpPr>
          <p:cNvPr id="2095" name="Google Shape;2095;p315"/>
          <p:cNvSpPr txBox="1"/>
          <p:nvPr/>
        </p:nvSpPr>
        <p:spPr>
          <a:xfrm>
            <a:off x="8686800" y="2857438"/>
            <a:ext cx="1524000" cy="830400"/>
          </a:xfrm>
          <a:prstGeom prst="rect">
            <a:avLst/>
          </a:prstGeom>
          <a:noFill/>
          <a:ln w="28575" cap="flat" cmpd="sng">
            <a:solidFill>
              <a:srgbClr val="FF99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2400"/>
            </a:pPr>
            <a:r>
              <a:rPr lang="en-US" sz="2400" i="1">
                <a:solidFill>
                  <a:srgbClr val="FFFFFF"/>
                </a:solidFill>
                <a:latin typeface="Arial"/>
                <a:ea typeface="Arial"/>
                <a:cs typeface="Arial"/>
                <a:sym typeface="Arial"/>
              </a:rPr>
              <a:t>Explicit cost</a:t>
            </a:r>
            <a:endParaRPr/>
          </a:p>
        </p:txBody>
      </p:sp>
      <p:sp>
        <p:nvSpPr>
          <p:cNvPr id="2096" name="Google Shape;2096;p315"/>
          <p:cNvSpPr/>
          <p:nvPr/>
        </p:nvSpPr>
        <p:spPr>
          <a:xfrm>
            <a:off x="2980913" y="4058609"/>
            <a:ext cx="5578500" cy="766452"/>
          </a:xfrm>
          <a:prstGeom prst="rect">
            <a:avLst/>
          </a:prstGeom>
          <a:noFill/>
          <a:ln w="28575" cap="flat" cmpd="sng">
            <a:solidFill>
              <a:srgbClr val="00FFFF"/>
            </a:solidFill>
            <a:prstDash val="solid"/>
            <a:round/>
            <a:headEnd type="none" w="sm" len="sm"/>
            <a:tailEnd type="none" w="sm" len="sm"/>
          </a:ln>
        </p:spPr>
        <p:txBody>
          <a:bodyPr spcFirstLastPara="1" wrap="square" lIns="91425" tIns="45700" rIns="91425" bIns="45700" anchor="t" anchorCtr="0">
            <a:noAutofit/>
          </a:bodyPr>
          <a:lstStyle/>
          <a:p>
            <a:pPr>
              <a:buClr>
                <a:schemeClr val="lt1"/>
              </a:buClr>
              <a:buSzPts val="2400"/>
            </a:pPr>
            <a:endParaRPr sz="2400">
              <a:solidFill>
                <a:srgbClr val="FFFFFF"/>
              </a:solidFill>
              <a:latin typeface="Arial"/>
              <a:ea typeface="Arial"/>
              <a:cs typeface="Arial"/>
              <a:sym typeface="Arial"/>
            </a:endParaRPr>
          </a:p>
        </p:txBody>
      </p:sp>
      <p:sp>
        <p:nvSpPr>
          <p:cNvPr id="2097" name="Google Shape;2097;p315"/>
          <p:cNvSpPr txBox="1"/>
          <p:nvPr/>
        </p:nvSpPr>
        <p:spPr>
          <a:xfrm>
            <a:off x="8648700" y="4057637"/>
            <a:ext cx="1600200" cy="830400"/>
          </a:xfrm>
          <a:prstGeom prst="rect">
            <a:avLst/>
          </a:prstGeom>
          <a:noFill/>
          <a:ln w="28575" cap="flat" cmpd="sng">
            <a:solidFill>
              <a:srgbClr val="00FF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2400"/>
            </a:pPr>
            <a:r>
              <a:rPr lang="en-US" sz="2400" i="1">
                <a:solidFill>
                  <a:srgbClr val="FFFFFF"/>
                </a:solidFill>
                <a:latin typeface="Arial"/>
                <a:ea typeface="Arial"/>
                <a:cs typeface="Arial"/>
                <a:sym typeface="Arial"/>
              </a:rPr>
              <a:t>Implicit cost</a:t>
            </a:r>
            <a:endParaRPr/>
          </a:p>
        </p:txBody>
      </p:sp>
      <p:sp>
        <p:nvSpPr>
          <p:cNvPr id="2098" name="Google Shape;2098;p315"/>
          <p:cNvSpPr txBox="1"/>
          <p:nvPr/>
        </p:nvSpPr>
        <p:spPr>
          <a:xfrm>
            <a:off x="8352148" y="5419723"/>
            <a:ext cx="2054100" cy="8304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2400"/>
            </a:pPr>
            <a:r>
              <a:rPr lang="en-US" sz="2400" i="1">
                <a:solidFill>
                  <a:srgbClr val="FFFFFF"/>
                </a:solidFill>
                <a:latin typeface="Arial"/>
                <a:ea typeface="Arial"/>
                <a:cs typeface="Arial"/>
                <a:sym typeface="Arial"/>
              </a:rPr>
              <a:t>Opportunity Cost</a:t>
            </a:r>
            <a:endParaRPr/>
          </a:p>
        </p:txBody>
      </p:sp>
      <p:cxnSp>
        <p:nvCxnSpPr>
          <p:cNvPr id="2099" name="Google Shape;2099;p315"/>
          <p:cNvCxnSpPr/>
          <p:nvPr/>
        </p:nvCxnSpPr>
        <p:spPr>
          <a:xfrm>
            <a:off x="8382000" y="5257800"/>
            <a:ext cx="2133600" cy="0"/>
          </a:xfrm>
          <a:prstGeom prst="straightConnector1">
            <a:avLst/>
          </a:prstGeom>
          <a:noFill/>
          <a:ln w="28575" cap="flat" cmpd="sng">
            <a:solidFill>
              <a:schemeClr val="lt1"/>
            </a:solidFill>
            <a:prstDash val="solid"/>
            <a:round/>
            <a:headEnd type="none" w="med" len="med"/>
            <a:tailEnd type="none" w="med" len="med"/>
          </a:ln>
        </p:spPr>
      </p:cxnSp>
      <p:sp>
        <p:nvSpPr>
          <p:cNvPr id="2100" name="Google Shape;2100;p315"/>
          <p:cNvSpPr txBox="1"/>
          <p:nvPr/>
        </p:nvSpPr>
        <p:spPr>
          <a:xfrm>
            <a:off x="9254325" y="3595620"/>
            <a:ext cx="609600" cy="462000"/>
          </a:xfrm>
          <a:prstGeom prst="rect">
            <a:avLst/>
          </a:prstGeom>
          <a:noFill/>
          <a:ln>
            <a:noFill/>
          </a:ln>
        </p:spPr>
        <p:txBody>
          <a:bodyPr spcFirstLastPara="1" wrap="square" lIns="91425" tIns="45700" rIns="91425" bIns="45700" anchor="t" anchorCtr="0">
            <a:noAutofit/>
          </a:bodyPr>
          <a:lstStyle/>
          <a:p>
            <a:pPr>
              <a:buClr>
                <a:srgbClr val="FFFFFF"/>
              </a:buClr>
              <a:buSzPts val="2400"/>
            </a:pPr>
            <a:r>
              <a:rPr lang="en-US" sz="2700">
                <a:solidFill>
                  <a:srgbClr val="FFFFFF"/>
                </a:solidFill>
                <a:latin typeface="Arial"/>
                <a:ea typeface="Arial"/>
                <a:cs typeface="Arial"/>
                <a:sym typeface="Arial"/>
              </a:rPr>
              <a:t>+</a:t>
            </a:r>
            <a:endParaRPr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3">
                                            <p:txEl>
                                              <p:pRg st="0" end="0"/>
                                            </p:txEl>
                                          </p:spTgt>
                                        </p:tgtEl>
                                        <p:attrNameLst>
                                          <p:attrName>style.visibility</p:attrName>
                                        </p:attrNameLst>
                                      </p:cBhvr>
                                      <p:to>
                                        <p:strVal val="visible"/>
                                      </p:to>
                                    </p:set>
                                    <p:animEffect transition="in" filter="fade">
                                      <p:cBhvr>
                                        <p:cTn id="7" dur="500"/>
                                        <p:tgtEl>
                                          <p:spTgt spid="20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3">
                                            <p:txEl>
                                              <p:pRg st="2" end="2"/>
                                            </p:txEl>
                                          </p:spTgt>
                                        </p:tgtEl>
                                        <p:attrNameLst>
                                          <p:attrName>style.visibility</p:attrName>
                                        </p:attrNameLst>
                                      </p:cBhvr>
                                      <p:to>
                                        <p:strVal val="visible"/>
                                      </p:to>
                                    </p:set>
                                    <p:animEffect transition="in" filter="fade">
                                      <p:cBhvr>
                                        <p:cTn id="12" dur="500"/>
                                        <p:tgtEl>
                                          <p:spTgt spid="20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3">
                                            <p:txEl>
                                              <p:pRg st="3" end="3"/>
                                            </p:txEl>
                                          </p:spTgt>
                                        </p:tgtEl>
                                        <p:attrNameLst>
                                          <p:attrName>style.visibility</p:attrName>
                                        </p:attrNameLst>
                                      </p:cBhvr>
                                      <p:to>
                                        <p:strVal val="visible"/>
                                      </p:to>
                                    </p:set>
                                    <p:animEffect transition="in" filter="fade">
                                      <p:cBhvr>
                                        <p:cTn id="17" dur="500"/>
                                        <p:tgtEl>
                                          <p:spTgt spid="20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3">
                                            <p:txEl>
                                              <p:pRg st="4" end="4"/>
                                            </p:txEl>
                                          </p:spTgt>
                                        </p:tgtEl>
                                        <p:attrNameLst>
                                          <p:attrName>style.visibility</p:attrName>
                                        </p:attrNameLst>
                                      </p:cBhvr>
                                      <p:to>
                                        <p:strVal val="visible"/>
                                      </p:to>
                                    </p:set>
                                    <p:animEffect transition="in" filter="fade">
                                      <p:cBhvr>
                                        <p:cTn id="22" dur="500"/>
                                        <p:tgtEl>
                                          <p:spTgt spid="20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3">
                                            <p:txEl>
                                              <p:pRg st="5" end="5"/>
                                            </p:txEl>
                                          </p:spTgt>
                                        </p:tgtEl>
                                        <p:attrNameLst>
                                          <p:attrName>style.visibility</p:attrName>
                                        </p:attrNameLst>
                                      </p:cBhvr>
                                      <p:to>
                                        <p:strVal val="visible"/>
                                      </p:to>
                                    </p:set>
                                    <p:animEffect transition="in" filter="fade">
                                      <p:cBhvr>
                                        <p:cTn id="27" dur="500"/>
                                        <p:tgtEl>
                                          <p:spTgt spid="209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3">
                                            <p:txEl>
                                              <p:pRg st="9" end="9"/>
                                            </p:txEl>
                                          </p:spTgt>
                                        </p:tgtEl>
                                        <p:attrNameLst>
                                          <p:attrName>style.visibility</p:attrName>
                                        </p:attrNameLst>
                                      </p:cBhvr>
                                      <p:to>
                                        <p:strVal val="visible"/>
                                      </p:to>
                                    </p:set>
                                    <p:animEffect transition="in" filter="fade">
                                      <p:cBhvr>
                                        <p:cTn id="32" dur="500"/>
                                        <p:tgtEl>
                                          <p:spTgt spid="209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4"/>
                                        </p:tgtEl>
                                        <p:attrNameLst>
                                          <p:attrName>style.visibility</p:attrName>
                                        </p:attrNameLst>
                                      </p:cBhvr>
                                      <p:to>
                                        <p:strVal val="visible"/>
                                      </p:to>
                                    </p:set>
                                    <p:animEffect transition="in" filter="fade">
                                      <p:cBhvr>
                                        <p:cTn id="37" dur="500"/>
                                        <p:tgtEl>
                                          <p:spTgt spid="2094"/>
                                        </p:tgtEl>
                                      </p:cBhvr>
                                    </p:animEffect>
                                  </p:childTnLst>
                                </p:cTn>
                              </p:par>
                              <p:par>
                                <p:cTn id="38" presetID="10" presetClass="entr" presetSubtype="0" fill="hold" nodeType="withEffect">
                                  <p:stCondLst>
                                    <p:cond delay="0"/>
                                  </p:stCondLst>
                                  <p:childTnLst>
                                    <p:set>
                                      <p:cBhvr>
                                        <p:cTn id="39" dur="1" fill="hold">
                                          <p:stCondLst>
                                            <p:cond delay="0"/>
                                          </p:stCondLst>
                                        </p:cTn>
                                        <p:tgtEl>
                                          <p:spTgt spid="2095"/>
                                        </p:tgtEl>
                                        <p:attrNameLst>
                                          <p:attrName>style.visibility</p:attrName>
                                        </p:attrNameLst>
                                      </p:cBhvr>
                                      <p:to>
                                        <p:strVal val="visible"/>
                                      </p:to>
                                    </p:set>
                                    <p:animEffect transition="in" filter="fade">
                                      <p:cBhvr>
                                        <p:cTn id="40" dur="500"/>
                                        <p:tgtEl>
                                          <p:spTgt spid="209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00"/>
                                        </p:tgtEl>
                                        <p:attrNameLst>
                                          <p:attrName>style.visibility</p:attrName>
                                        </p:attrNameLst>
                                      </p:cBhvr>
                                      <p:to>
                                        <p:strVal val="visible"/>
                                      </p:to>
                                    </p:set>
                                    <p:animEffect transition="in" filter="fade">
                                      <p:cBhvr>
                                        <p:cTn id="45" dur="500"/>
                                        <p:tgtEl>
                                          <p:spTgt spid="210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96"/>
                                        </p:tgtEl>
                                        <p:attrNameLst>
                                          <p:attrName>style.visibility</p:attrName>
                                        </p:attrNameLst>
                                      </p:cBhvr>
                                      <p:to>
                                        <p:strVal val="visible"/>
                                      </p:to>
                                    </p:set>
                                    <p:animEffect transition="in" filter="fade">
                                      <p:cBhvr>
                                        <p:cTn id="50" dur="500"/>
                                        <p:tgtEl>
                                          <p:spTgt spid="2096"/>
                                        </p:tgtEl>
                                      </p:cBhvr>
                                    </p:animEffect>
                                  </p:childTnLst>
                                </p:cTn>
                              </p:par>
                              <p:par>
                                <p:cTn id="51" presetID="10" presetClass="entr" presetSubtype="0" fill="hold" nodeType="withEffect">
                                  <p:stCondLst>
                                    <p:cond delay="0"/>
                                  </p:stCondLst>
                                  <p:childTnLst>
                                    <p:set>
                                      <p:cBhvr>
                                        <p:cTn id="52" dur="1" fill="hold">
                                          <p:stCondLst>
                                            <p:cond delay="0"/>
                                          </p:stCondLst>
                                        </p:cTn>
                                        <p:tgtEl>
                                          <p:spTgt spid="2097"/>
                                        </p:tgtEl>
                                        <p:attrNameLst>
                                          <p:attrName>style.visibility</p:attrName>
                                        </p:attrNameLst>
                                      </p:cBhvr>
                                      <p:to>
                                        <p:strVal val="visible"/>
                                      </p:to>
                                    </p:set>
                                    <p:animEffect transition="in" filter="fade">
                                      <p:cBhvr>
                                        <p:cTn id="53" dur="500"/>
                                        <p:tgtEl>
                                          <p:spTgt spid="2097"/>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99"/>
                                        </p:tgtEl>
                                        <p:attrNameLst>
                                          <p:attrName>style.visibility</p:attrName>
                                        </p:attrNameLst>
                                      </p:cBhvr>
                                      <p:to>
                                        <p:strVal val="visible"/>
                                      </p:to>
                                    </p:set>
                                    <p:animEffect transition="in" filter="fade">
                                      <p:cBhvr>
                                        <p:cTn id="57" dur="500"/>
                                        <p:tgtEl>
                                          <p:spTgt spid="2099"/>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098"/>
                                        </p:tgtEl>
                                        <p:attrNameLst>
                                          <p:attrName>style.visibility</p:attrName>
                                        </p:attrNameLst>
                                      </p:cBhvr>
                                      <p:to>
                                        <p:strVal val="visible"/>
                                      </p:to>
                                    </p:set>
                                    <p:animEffect transition="in" filter="fade">
                                      <p:cBhvr>
                                        <p:cTn id="61" dur="500"/>
                                        <p:tgtEl>
                                          <p:spTgt spid="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pic>
        <p:nvPicPr>
          <p:cNvPr id="2105" name="Google Shape;2105;p316"/>
          <p:cNvPicPr preferRelativeResize="0"/>
          <p:nvPr/>
        </p:nvPicPr>
        <p:blipFill rotWithShape="1">
          <a:blip r:embed="rId3">
            <a:alphaModFix/>
          </a:blip>
          <a:srcRect/>
          <a:stretch/>
        </p:blipFill>
        <p:spPr>
          <a:xfrm>
            <a:off x="7010400" y="1524000"/>
            <a:ext cx="4156074" cy="5334000"/>
          </a:xfrm>
          <a:prstGeom prst="rect">
            <a:avLst/>
          </a:prstGeom>
          <a:noFill/>
          <a:ln>
            <a:noFill/>
          </a:ln>
        </p:spPr>
      </p:pic>
      <p:sp>
        <p:nvSpPr>
          <p:cNvPr id="2106" name="Google Shape;2106;p316"/>
          <p:cNvSpPr txBox="1">
            <a:spLocks noGrp="1"/>
          </p:cNvSpPr>
          <p:nvPr>
            <p:ph type="title"/>
          </p:nvPr>
        </p:nvSpPr>
        <p:spPr>
          <a:xfrm>
            <a:off x="2133600" y="228600"/>
            <a:ext cx="7772400" cy="1143000"/>
          </a:xfrm>
          <a:prstGeom prst="rect">
            <a:avLst/>
          </a:prstGeom>
          <a:noFill/>
          <a:ln>
            <a:noFill/>
          </a:ln>
        </p:spPr>
        <p:txBody>
          <a:bodyPr spcFirstLastPara="1" vert="horz" wrap="square" lIns="91425" tIns="45700" rIns="91425" bIns="45700" rtlCol="0" anchor="ctr" anchorCtr="0">
            <a:noAutofit/>
          </a:bodyPr>
          <a:lstStyle/>
          <a:p>
            <a:r>
              <a:rPr lang="en-US" i="1"/>
              <a:t>Opportunity Cost</a:t>
            </a:r>
            <a:endParaRPr/>
          </a:p>
        </p:txBody>
      </p:sp>
      <p:sp>
        <p:nvSpPr>
          <p:cNvPr id="2107" name="Google Shape;2107;p316"/>
          <p:cNvSpPr txBox="1">
            <a:spLocks noGrp="1"/>
          </p:cNvSpPr>
          <p:nvPr>
            <p:ph type="body" idx="1"/>
          </p:nvPr>
        </p:nvSpPr>
        <p:spPr>
          <a:xfrm>
            <a:off x="1905000" y="1905000"/>
            <a:ext cx="6324600" cy="5257800"/>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2800"/>
              <a:buFont typeface="Times New Roman"/>
              <a:buChar char="•"/>
            </a:pPr>
            <a:r>
              <a:rPr lang="en-US"/>
              <a:t>Opportunity </a:t>
            </a:r>
            <a:r>
              <a:rPr lang="en-US" i="1"/>
              <a:t>lost</a:t>
            </a:r>
            <a:r>
              <a:rPr lang="en-US"/>
              <a:t>  </a:t>
            </a:r>
            <a:r>
              <a:rPr lang="en-US">
                <a:latin typeface="Times New Roman"/>
                <a:ea typeface="Times New Roman"/>
                <a:cs typeface="Times New Roman"/>
                <a:sym typeface="Times New Roman"/>
              </a:rPr>
              <a:t>→ </a:t>
            </a:r>
            <a:r>
              <a:rPr lang="en-US"/>
              <a:t> opportunity </a:t>
            </a:r>
            <a:r>
              <a:rPr lang="en-US" i="1"/>
              <a:t>cost</a:t>
            </a:r>
            <a:endParaRPr i="1"/>
          </a:p>
          <a:p>
            <a:pPr marL="1143000" lvl="2" indent="-165100">
              <a:spcBef>
                <a:spcPts val="200"/>
              </a:spcBef>
              <a:buSzPts val="1000"/>
              <a:buNone/>
            </a:pPr>
            <a:endParaRPr sz="1000"/>
          </a:p>
          <a:p>
            <a:pPr marL="742950" lvl="1" indent="-285750">
              <a:spcBef>
                <a:spcPts val="560"/>
              </a:spcBef>
              <a:buSzPts val="2800"/>
              <a:buFont typeface="Times New Roman"/>
              <a:buChar char="–"/>
            </a:pPr>
            <a:r>
              <a:rPr lang="en-US"/>
              <a:t>Value of the best foregone alternative</a:t>
            </a:r>
            <a:endParaRPr/>
          </a:p>
          <a:p>
            <a:pPr marL="1600200" lvl="3" indent="-114300">
              <a:buNone/>
            </a:pPr>
            <a:endParaRPr/>
          </a:p>
          <a:p>
            <a:pPr marL="1143000" lvl="2" indent="-114300">
              <a:buNone/>
            </a:pPr>
            <a:endParaRPr sz="1800"/>
          </a:p>
          <a:p>
            <a:pPr marL="742950" lvl="1" indent="-285750">
              <a:spcBef>
                <a:spcPts val="560"/>
              </a:spcBef>
              <a:buSzPts val="2800"/>
              <a:buFont typeface="Times New Roman"/>
              <a:buChar char="–"/>
            </a:pPr>
            <a:r>
              <a:rPr lang="en-US" i="1"/>
              <a:t>“Choosing is refusing”</a:t>
            </a:r>
            <a:endParaRPr/>
          </a:p>
          <a:p>
            <a:pPr marL="742950" lvl="1" indent="-222250">
              <a:spcBef>
                <a:spcPts val="200"/>
              </a:spcBef>
              <a:buSzPts val="1000"/>
              <a:buNone/>
            </a:pPr>
            <a:endParaRPr sz="1000" i="1"/>
          </a:p>
          <a:p>
            <a:pPr marL="1600200" lvl="3" indent="-228600">
              <a:spcBef>
                <a:spcPts val="560"/>
              </a:spcBef>
              <a:buSzPts val="2800"/>
              <a:buFont typeface="Times New Roman"/>
              <a:buChar char="–"/>
            </a:pPr>
            <a:r>
              <a:rPr lang="en-US" sz="2800"/>
              <a:t>choose A, refuse B – </a:t>
            </a:r>
            <a:endParaRPr/>
          </a:p>
          <a:p>
            <a:pPr marL="1600200" lvl="3" indent="-165100">
              <a:spcBef>
                <a:spcPts val="200"/>
              </a:spcBef>
              <a:buSzPts val="1000"/>
              <a:buNone/>
            </a:pPr>
            <a:endParaRPr sz="1000"/>
          </a:p>
          <a:p>
            <a:pPr marL="2057400" lvl="4" indent="-228600">
              <a:spcBef>
                <a:spcPts val="560"/>
              </a:spcBef>
              <a:buSzPts val="2800"/>
              <a:buFont typeface="Times New Roman"/>
              <a:buChar char="»"/>
            </a:pPr>
            <a:r>
              <a:rPr lang="en-US" sz="2800"/>
              <a:t>cost of A is value of</a:t>
            </a:r>
            <a:r>
              <a:rPr lang="en-US" sz="2400"/>
              <a:t> </a:t>
            </a:r>
            <a:r>
              <a:rPr lang="en-US" sz="2800"/>
              <a:t>B</a:t>
            </a:r>
            <a:endParaRPr sz="2800" i="1"/>
          </a:p>
          <a:p>
            <a:pPr marL="742950" lvl="1" indent="-133350">
              <a:spcBef>
                <a:spcPts val="480"/>
              </a:spcBef>
              <a:buSzPts val="2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7">
                                            <p:txEl>
                                              <p:pRg st="0" end="0"/>
                                            </p:txEl>
                                          </p:spTgt>
                                        </p:tgtEl>
                                        <p:attrNameLst>
                                          <p:attrName>style.visibility</p:attrName>
                                        </p:attrNameLst>
                                      </p:cBhvr>
                                      <p:to>
                                        <p:strVal val="visible"/>
                                      </p:to>
                                    </p:set>
                                    <p:animEffect transition="in" filter="fade">
                                      <p:cBhvr>
                                        <p:cTn id="7" dur="1000"/>
                                        <p:tgtEl>
                                          <p:spTgt spid="2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7">
                                            <p:txEl>
                                              <p:pRg st="2" end="2"/>
                                            </p:txEl>
                                          </p:spTgt>
                                        </p:tgtEl>
                                        <p:attrNameLst>
                                          <p:attrName>style.visibility</p:attrName>
                                        </p:attrNameLst>
                                      </p:cBhvr>
                                      <p:to>
                                        <p:strVal val="visible"/>
                                      </p:to>
                                    </p:set>
                                    <p:animEffect transition="in" filter="fade">
                                      <p:cBhvr>
                                        <p:cTn id="12" dur="1000"/>
                                        <p:tgtEl>
                                          <p:spTgt spid="21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7">
                                            <p:txEl>
                                              <p:pRg st="5" end="5"/>
                                            </p:txEl>
                                          </p:spTgt>
                                        </p:tgtEl>
                                        <p:attrNameLst>
                                          <p:attrName>style.visibility</p:attrName>
                                        </p:attrNameLst>
                                      </p:cBhvr>
                                      <p:to>
                                        <p:strVal val="visible"/>
                                      </p:to>
                                    </p:set>
                                    <p:animEffect transition="in" filter="fade">
                                      <p:cBhvr>
                                        <p:cTn id="17" dur="1000"/>
                                        <p:tgtEl>
                                          <p:spTgt spid="210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7">
                                            <p:txEl>
                                              <p:pRg st="7" end="7"/>
                                            </p:txEl>
                                          </p:spTgt>
                                        </p:tgtEl>
                                        <p:attrNameLst>
                                          <p:attrName>style.visibility</p:attrName>
                                        </p:attrNameLst>
                                      </p:cBhvr>
                                      <p:to>
                                        <p:strVal val="visible"/>
                                      </p:to>
                                    </p:set>
                                    <p:animEffect transition="in" filter="fade">
                                      <p:cBhvr>
                                        <p:cTn id="22" dur="1000"/>
                                        <p:tgtEl>
                                          <p:spTgt spid="2107">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7">
                                            <p:txEl>
                                              <p:pRg st="9" end="9"/>
                                            </p:txEl>
                                          </p:spTgt>
                                        </p:tgtEl>
                                        <p:attrNameLst>
                                          <p:attrName>style.visibility</p:attrName>
                                        </p:attrNameLst>
                                      </p:cBhvr>
                                      <p:to>
                                        <p:strVal val="visible"/>
                                      </p:to>
                                    </p:set>
                                    <p:animEffect transition="in" filter="fade">
                                      <p:cBhvr>
                                        <p:cTn id="27" dur="1000"/>
                                        <p:tgtEl>
                                          <p:spTgt spid="2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Google Shape;2113;p317"/>
          <p:cNvSpPr/>
          <p:nvPr/>
        </p:nvSpPr>
        <p:spPr>
          <a:xfrm>
            <a:off x="1986150" y="381000"/>
            <a:ext cx="77724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5400"/>
            </a:pPr>
            <a:r>
              <a:rPr lang="en-US" sz="5400" dirty="0">
                <a:solidFill>
                  <a:srgbClr val="FFFF00"/>
                </a:solidFill>
                <a:latin typeface="Times New Roman"/>
                <a:ea typeface="Times New Roman"/>
                <a:cs typeface="Times New Roman"/>
                <a:sym typeface="Times New Roman"/>
              </a:rPr>
              <a:t>Key Concept </a:t>
            </a:r>
            <a:endParaRPr dirty="0"/>
          </a:p>
        </p:txBody>
      </p:sp>
      <p:sp>
        <p:nvSpPr>
          <p:cNvPr id="2114" name="Google Shape;2114;p317"/>
          <p:cNvSpPr/>
          <p:nvPr/>
        </p:nvSpPr>
        <p:spPr>
          <a:xfrm>
            <a:off x="1986150" y="1524000"/>
            <a:ext cx="7408800" cy="44052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1080"/>
              </a:spcBef>
              <a:spcAft>
                <a:spcPts val="0"/>
              </a:spcAft>
              <a:buClr>
                <a:srgbClr val="FFFFFF"/>
              </a:buClr>
              <a:buSzPts val="5400"/>
              <a:buFont typeface="Times New Roman"/>
              <a:buChar char="•"/>
              <a:tabLst/>
              <a:defRPr/>
            </a:pPr>
            <a:r>
              <a:rPr kumimoji="0" lang="en-US" sz="54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Choice involves cost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2057400" marR="0" lvl="4" indent="-228600" algn="l" defTabSz="914400" rtl="0" eaLnBrk="1" fontAlgn="auto" latinLnBrk="0" hangingPunct="1">
              <a:lnSpc>
                <a:spcPct val="100000"/>
              </a:lnSpc>
              <a:spcBef>
                <a:spcPts val="720"/>
              </a:spcBef>
              <a:spcAft>
                <a:spcPts val="0"/>
              </a:spcAft>
              <a:buClr>
                <a:srgbClr val="FFFFFF"/>
              </a:buClr>
              <a:buSzPts val="3600"/>
              <a:buFont typeface="Times New Roman"/>
              <a:buChar char="»"/>
              <a:tabLst/>
              <a:defRPr/>
            </a:pPr>
            <a:r>
              <a:rPr kumimoji="0" lang="en-US" sz="3600" b="0"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opportunity cost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342900" indent="-63500">
              <a:buClr>
                <a:schemeClr val="dk1"/>
              </a:buClr>
              <a:buSzPts val="4400"/>
            </a:pPr>
            <a:endParaRPr sz="4400" i="1" dirty="0">
              <a:solidFill>
                <a:schemeClr val="dk1"/>
              </a:solidFill>
              <a:latin typeface="Times New Roman"/>
              <a:ea typeface="Times New Roman"/>
              <a:cs typeface="Times New Roman"/>
              <a:sym typeface="Times New Roman"/>
            </a:endParaRPr>
          </a:p>
          <a:p>
            <a:pPr marL="342900" indent="-342900">
              <a:spcBef>
                <a:spcPts val="1080"/>
              </a:spcBef>
              <a:buClr>
                <a:schemeClr val="dk1"/>
              </a:buClr>
              <a:buSzPts val="5400"/>
              <a:buFont typeface="Times New Roman"/>
              <a:buChar char="•"/>
            </a:pPr>
            <a:r>
              <a:rPr lang="en-US" sz="5400" i="1" dirty="0">
                <a:solidFill>
                  <a:schemeClr val="dk1"/>
                </a:solidFill>
                <a:latin typeface="Times New Roman"/>
                <a:ea typeface="Times New Roman"/>
                <a:cs typeface="Times New Roman"/>
                <a:sym typeface="Times New Roman"/>
              </a:rPr>
              <a:t> Choice involves cost</a:t>
            </a:r>
            <a:endParaRPr dirty="0"/>
          </a:p>
          <a:p>
            <a:pPr marL="2057400" lvl="4" indent="-228600">
              <a:spcBef>
                <a:spcPts val="720"/>
              </a:spcBef>
              <a:buClr>
                <a:schemeClr val="dk1"/>
              </a:buClr>
              <a:buSzPts val="3600"/>
              <a:buFont typeface="Times New Roman"/>
              <a:buChar char="»"/>
            </a:pPr>
            <a:r>
              <a:rPr lang="en-US" sz="3600" i="1" dirty="0">
                <a:solidFill>
                  <a:schemeClr val="dk1"/>
                </a:solidFill>
                <a:latin typeface="Times New Roman"/>
                <a:ea typeface="Times New Roman"/>
                <a:cs typeface="Times New Roman"/>
                <a:sym typeface="Times New Roman"/>
              </a:rPr>
              <a:t> </a:t>
            </a:r>
            <a:r>
              <a:rPr lang="en-US" sz="3600" b="1" i="1" dirty="0">
                <a:solidFill>
                  <a:schemeClr val="dk1"/>
                </a:solidFill>
                <a:latin typeface="Times New Roman"/>
                <a:ea typeface="Times New Roman"/>
                <a:cs typeface="Times New Roman"/>
                <a:sym typeface="Times New Roman"/>
              </a:rPr>
              <a:t>opportunity cost</a:t>
            </a:r>
            <a:endParaRPr dirty="0"/>
          </a:p>
        </p:txBody>
      </p:sp>
      <p:pic>
        <p:nvPicPr>
          <p:cNvPr id="2115" name="Google Shape;2115;p317"/>
          <p:cNvPicPr preferRelativeResize="0"/>
          <p:nvPr/>
        </p:nvPicPr>
        <p:blipFill rotWithShape="1">
          <a:blip r:embed="rId3">
            <a:alphaModFix/>
          </a:blip>
          <a:srcRect/>
          <a:stretch/>
        </p:blipFill>
        <p:spPr>
          <a:xfrm>
            <a:off x="4622241" y="3838470"/>
            <a:ext cx="4509201" cy="23764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31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Examples</a:t>
            </a:r>
            <a:endParaRPr/>
          </a:p>
        </p:txBody>
      </p:sp>
      <p:sp>
        <p:nvSpPr>
          <p:cNvPr id="2122" name="Google Shape;2122;p318"/>
          <p:cNvSpPr txBox="1">
            <a:spLocks noGrp="1"/>
          </p:cNvSpPr>
          <p:nvPr>
            <p:ph idx="1"/>
          </p:nvPr>
        </p:nvSpPr>
        <p:spPr>
          <a:xfrm>
            <a:off x="1743000" y="1341450"/>
            <a:ext cx="9001200" cy="5287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2800"/>
              <a:buFont typeface="Arial"/>
              <a:buChar char="•"/>
            </a:pPr>
            <a:r>
              <a:rPr lang="en-US" i="1" dirty="0"/>
              <a:t>Opportunity cost</a:t>
            </a:r>
            <a:r>
              <a:rPr lang="en-US" dirty="0"/>
              <a:t> of joining our seminar today?</a:t>
            </a:r>
            <a:endParaRPr dirty="0"/>
          </a:p>
          <a:p>
            <a:pPr marL="0" indent="0">
              <a:spcBef>
                <a:spcPts val="480"/>
              </a:spcBef>
              <a:buNone/>
            </a:pPr>
            <a:endParaRPr sz="2400" dirty="0"/>
          </a:p>
          <a:p>
            <a:pPr marL="342900" indent="-139700">
              <a:spcBef>
                <a:spcPts val="640"/>
              </a:spcBef>
              <a:buClr>
                <a:schemeClr val="lt1"/>
              </a:buClr>
              <a:buSzPts val="3200"/>
              <a:buNone/>
            </a:pPr>
            <a:endParaRPr dirty="0"/>
          </a:p>
        </p:txBody>
      </p:sp>
      <p:sp>
        <p:nvSpPr>
          <p:cNvPr id="2124" name="Google Shape;2124;p318">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2">
                                            <p:txEl>
                                              <p:pRg st="0" end="0"/>
                                            </p:txEl>
                                          </p:spTgt>
                                        </p:tgtEl>
                                        <p:attrNameLst>
                                          <p:attrName>style.visibility</p:attrName>
                                        </p:attrNameLst>
                                      </p:cBhvr>
                                      <p:to>
                                        <p:strVal val="visible"/>
                                      </p:to>
                                    </p:set>
                                    <p:animEffect transition="in" filter="fade">
                                      <p:cBhvr>
                                        <p:cTn id="7" dur="500"/>
                                        <p:tgtEl>
                                          <p:spTgt spid="2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p31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Examples</a:t>
            </a:r>
            <a:endParaRPr/>
          </a:p>
        </p:txBody>
      </p:sp>
      <p:sp>
        <p:nvSpPr>
          <p:cNvPr id="2131" name="Google Shape;2131;p319"/>
          <p:cNvSpPr txBox="1">
            <a:spLocks noGrp="1"/>
          </p:cNvSpPr>
          <p:nvPr>
            <p:ph idx="1"/>
          </p:nvPr>
        </p:nvSpPr>
        <p:spPr>
          <a:xfrm>
            <a:off x="1729000" y="1371600"/>
            <a:ext cx="8939100" cy="1591500"/>
          </a:xfrm>
          <a:prstGeom prst="rect">
            <a:avLst/>
          </a:prstGeom>
          <a:noFill/>
          <a:ln>
            <a:noFill/>
          </a:ln>
        </p:spPr>
        <p:txBody>
          <a:bodyPr spcFirstLastPara="1" vert="horz" wrap="square" lIns="91425" tIns="45700" rIns="91425" bIns="45700" rtlCol="0" anchor="t" anchorCtr="0">
            <a:noAutofit/>
          </a:bodyPr>
          <a:lstStyle/>
          <a:p>
            <a:pPr marL="342900" indent="-406400">
              <a:spcBef>
                <a:spcPts val="0"/>
              </a:spcBef>
              <a:buSzPts val="2800"/>
            </a:pPr>
            <a:r>
              <a:rPr lang="en-US" i="1" dirty="0"/>
              <a:t>Opportunity cost</a:t>
            </a:r>
            <a:r>
              <a:rPr lang="en-US" dirty="0"/>
              <a:t> of joining our seminar today?</a:t>
            </a:r>
            <a:endParaRPr dirty="0"/>
          </a:p>
          <a:p>
            <a:pPr marL="742950" lvl="1" indent="-285750">
              <a:spcBef>
                <a:spcPts val="480"/>
              </a:spcBef>
              <a:buSzPts val="2400"/>
              <a:buFont typeface="Arial"/>
              <a:buChar char="–"/>
            </a:pPr>
            <a:r>
              <a:rPr lang="en-US" dirty="0"/>
              <a:t>is what you gave up to be in class:</a:t>
            </a:r>
            <a:endParaRPr dirty="0"/>
          </a:p>
          <a:p>
            <a:pPr lvl="2">
              <a:spcBef>
                <a:spcPts val="400"/>
              </a:spcBef>
              <a:buSzPts val="2000"/>
              <a:buFont typeface="Arial"/>
              <a:buChar char="•"/>
            </a:pPr>
            <a:r>
              <a:rPr lang="en-US" dirty="0"/>
              <a:t>sleep, income you could earn, grading papers, hike in park, …</a:t>
            </a:r>
            <a:endParaRPr dirty="0"/>
          </a:p>
          <a:p>
            <a:pPr marL="342900" indent="-139700">
              <a:spcBef>
                <a:spcPts val="640"/>
              </a:spcBef>
              <a:buClr>
                <a:schemeClr val="lt1"/>
              </a:buClr>
              <a:buSzPts val="3200"/>
              <a:buNone/>
            </a:pPr>
            <a:endParaRPr dirty="0"/>
          </a:p>
        </p:txBody>
      </p:sp>
      <p:sp>
        <p:nvSpPr>
          <p:cNvPr id="2134" name="Google Shape;2134;p319"/>
          <p:cNvSpPr txBox="1">
            <a:spLocks noGrp="1"/>
          </p:cNvSpPr>
          <p:nvPr>
            <p:ph type="body" idx="4294967295"/>
          </p:nvPr>
        </p:nvSpPr>
        <p:spPr>
          <a:xfrm>
            <a:off x="3743325" y="2963863"/>
            <a:ext cx="8448675" cy="874712"/>
          </a:xfrm>
          <a:prstGeom prst="rect">
            <a:avLst/>
          </a:prstGeom>
          <a:noFill/>
          <a:ln>
            <a:noFill/>
          </a:ln>
        </p:spPr>
        <p:txBody>
          <a:bodyPr spcFirstLastPara="1" vert="horz" wrap="square" lIns="91425" tIns="45700" rIns="91425" bIns="45700" rtlCol="0" anchor="t" anchorCtr="0">
            <a:noAutofit/>
          </a:bodyPr>
          <a:lstStyle/>
          <a:p>
            <a:pPr marL="342900" indent="-342900">
              <a:spcBef>
                <a:spcPts val="560"/>
              </a:spcBef>
              <a:buClr>
                <a:schemeClr val="lt1"/>
              </a:buClr>
              <a:buSzPts val="2800"/>
              <a:buFont typeface="Arial"/>
              <a:buChar char="•"/>
            </a:pPr>
            <a:r>
              <a:rPr lang="en-US"/>
              <a:t>Cost of changing the oil in your own car?</a:t>
            </a:r>
            <a:endParaRPr/>
          </a:p>
          <a:p>
            <a:pPr marL="342900" indent="-139700">
              <a:spcBef>
                <a:spcPts val="640"/>
              </a:spcBef>
              <a:buClr>
                <a:schemeClr val="lt1"/>
              </a:buClr>
              <a:buSzPts val="3200"/>
              <a:buNone/>
            </a:pPr>
            <a:endParaRPr/>
          </a:p>
        </p:txBody>
      </p:sp>
      <p:sp>
        <p:nvSpPr>
          <p:cNvPr id="2133" name="Google Shape;2133;p319">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Effect transition="in" filter="fade">
                                      <p:cBhvr>
                                        <p:cTn id="7" dur="1000"/>
                                        <p:tgtEl>
                                          <p:spTgt spid="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320"/>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Examples</a:t>
            </a:r>
            <a:endParaRPr/>
          </a:p>
        </p:txBody>
      </p:sp>
      <p:sp>
        <p:nvSpPr>
          <p:cNvPr id="2141" name="Google Shape;2141;p320"/>
          <p:cNvSpPr txBox="1">
            <a:spLocks noGrp="1"/>
          </p:cNvSpPr>
          <p:nvPr>
            <p:ph idx="1"/>
          </p:nvPr>
        </p:nvSpPr>
        <p:spPr>
          <a:xfrm>
            <a:off x="2057400" y="1371600"/>
            <a:ext cx="8430600" cy="3132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666666"/>
              </a:buClr>
              <a:buSzPts val="2800"/>
              <a:buFont typeface="Arial"/>
              <a:buChar char="•"/>
            </a:pPr>
            <a:r>
              <a:rPr lang="en-US" dirty="0">
                <a:solidFill>
                  <a:srgbClr val="666666"/>
                </a:solidFill>
              </a:rPr>
              <a:t>Cost of joining our class today?</a:t>
            </a:r>
            <a:endParaRPr dirty="0">
              <a:solidFill>
                <a:srgbClr val="666666"/>
              </a:solidFill>
            </a:endParaRPr>
          </a:p>
          <a:p>
            <a:pPr marL="742950" lvl="1" indent="-285750">
              <a:spcBef>
                <a:spcPts val="480"/>
              </a:spcBef>
              <a:buClr>
                <a:srgbClr val="666666"/>
              </a:buClr>
              <a:buSzPts val="2400"/>
              <a:buFont typeface="Arial"/>
              <a:buChar char="–"/>
            </a:pPr>
            <a:r>
              <a:rPr lang="en-US" dirty="0">
                <a:solidFill>
                  <a:srgbClr val="666666"/>
                </a:solidFill>
              </a:rPr>
              <a:t>is what you gave up to be in class:</a:t>
            </a:r>
            <a:endParaRPr dirty="0">
              <a:solidFill>
                <a:srgbClr val="666666"/>
              </a:solidFill>
            </a:endParaRPr>
          </a:p>
          <a:p>
            <a:pPr lvl="2">
              <a:spcBef>
                <a:spcPts val="400"/>
              </a:spcBef>
              <a:buClr>
                <a:srgbClr val="666666"/>
              </a:buClr>
              <a:buSzPts val="2000"/>
              <a:buFont typeface="Arial"/>
              <a:buChar char="•"/>
            </a:pPr>
            <a:r>
              <a:rPr lang="en-US" dirty="0">
                <a:solidFill>
                  <a:srgbClr val="666666"/>
                </a:solidFill>
              </a:rPr>
              <a:t>sleep, income you could earn, grading papers, hike in park, …</a:t>
            </a:r>
            <a:endParaRPr dirty="0">
              <a:solidFill>
                <a:srgbClr val="666666"/>
              </a:solidFill>
            </a:endParaRPr>
          </a:p>
          <a:p>
            <a:pPr marL="342900" indent="-279400">
              <a:spcBef>
                <a:spcPts val="200"/>
              </a:spcBef>
              <a:buClr>
                <a:schemeClr val="lt1"/>
              </a:buClr>
              <a:buSzPts val="1000"/>
              <a:buNone/>
            </a:pPr>
            <a:endParaRPr sz="1000" dirty="0"/>
          </a:p>
          <a:p>
            <a:pPr marL="342900" indent="-342900">
              <a:spcBef>
                <a:spcPts val="560"/>
              </a:spcBef>
              <a:buClr>
                <a:schemeClr val="lt1"/>
              </a:buClr>
              <a:buSzPts val="2800"/>
              <a:buFont typeface="Arial"/>
              <a:buChar char="•"/>
            </a:pPr>
            <a:r>
              <a:rPr lang="en-US" dirty="0"/>
              <a:t>Cost of changing the oil in your own car?</a:t>
            </a:r>
            <a:endParaRPr dirty="0"/>
          </a:p>
          <a:p>
            <a:pPr marL="742950" lvl="1" indent="-285750">
              <a:spcBef>
                <a:spcPts val="480"/>
              </a:spcBef>
              <a:buClr>
                <a:schemeClr val="lt1"/>
              </a:buClr>
              <a:buSzPts val="2400"/>
              <a:buFont typeface="Arial"/>
              <a:buChar char="–"/>
            </a:pPr>
            <a:r>
              <a:rPr lang="en-US" dirty="0"/>
              <a:t>Oil, filter</a:t>
            </a:r>
            <a:endParaRPr dirty="0"/>
          </a:p>
          <a:p>
            <a:pPr marL="742950" lvl="1" indent="-285750">
              <a:spcBef>
                <a:spcPts val="480"/>
              </a:spcBef>
              <a:buClr>
                <a:schemeClr val="lt1"/>
              </a:buClr>
              <a:buSzPts val="2400"/>
              <a:buFont typeface="Arial"/>
              <a:buChar char="–"/>
            </a:pPr>
            <a:r>
              <a:rPr lang="en-US" dirty="0"/>
              <a:t>Time – what you would have done</a:t>
            </a:r>
            <a:endParaRPr dirty="0"/>
          </a:p>
          <a:p>
            <a:pPr marL="0" indent="0">
              <a:spcBef>
                <a:spcPts val="560"/>
              </a:spcBef>
              <a:buNone/>
            </a:pPr>
            <a:endParaRPr dirty="0"/>
          </a:p>
        </p:txBody>
      </p:sp>
      <p:sp>
        <p:nvSpPr>
          <p:cNvPr id="2145" name="Google Shape;2145;p320"/>
          <p:cNvSpPr txBox="1">
            <a:spLocks noGrp="1"/>
          </p:cNvSpPr>
          <p:nvPr>
            <p:ph type="body" idx="4294967295"/>
          </p:nvPr>
        </p:nvSpPr>
        <p:spPr>
          <a:xfrm>
            <a:off x="0" y="4713288"/>
            <a:ext cx="7772400" cy="830262"/>
          </a:xfrm>
          <a:prstGeom prst="rect">
            <a:avLst/>
          </a:prstGeom>
          <a:noFill/>
          <a:ln>
            <a:noFill/>
          </a:ln>
        </p:spPr>
        <p:txBody>
          <a:bodyPr spcFirstLastPara="1" vert="horz" wrap="square" lIns="91425" tIns="45700" rIns="91425" bIns="45700" rtlCol="0" anchor="t" anchorCtr="0">
            <a:noAutofit/>
          </a:bodyPr>
          <a:lstStyle/>
          <a:p>
            <a:pPr marL="342900" indent="-342900">
              <a:spcBef>
                <a:spcPts val="560"/>
              </a:spcBef>
              <a:buClr>
                <a:schemeClr val="lt1"/>
              </a:buClr>
              <a:buSzPts val="2800"/>
              <a:buFont typeface="Arial"/>
              <a:buChar char="•"/>
            </a:pPr>
            <a:r>
              <a:rPr lang="en-US"/>
              <a:t>Cost of going to a concert downtown?</a:t>
            </a:r>
            <a:endParaRPr/>
          </a:p>
        </p:txBody>
      </p:sp>
      <p:sp>
        <p:nvSpPr>
          <p:cNvPr id="2142" name="Google Shape;2142;p320"/>
          <p:cNvSpPr txBox="1"/>
          <p:nvPr/>
        </p:nvSpPr>
        <p:spPr>
          <a:xfrm>
            <a:off x="7772400" y="3133656"/>
            <a:ext cx="1524000" cy="381000"/>
          </a:xfrm>
          <a:prstGeom prst="rect">
            <a:avLst/>
          </a:prstGeom>
          <a:noFill/>
          <a:ln w="28575" cap="flat" cmpd="sng">
            <a:solidFill>
              <a:srgbClr val="66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dirty="0">
                <a:solidFill>
                  <a:srgbClr val="FFFFFF"/>
                </a:solidFill>
                <a:latin typeface="Arial"/>
                <a:ea typeface="Arial"/>
                <a:cs typeface="Arial"/>
                <a:sym typeface="Arial"/>
              </a:rPr>
              <a:t>Explicit cost</a:t>
            </a:r>
            <a:endParaRPr dirty="0"/>
          </a:p>
        </p:txBody>
      </p:sp>
      <p:sp>
        <p:nvSpPr>
          <p:cNvPr id="2143" name="Google Shape;2143;p320"/>
          <p:cNvSpPr txBox="1"/>
          <p:nvPr/>
        </p:nvSpPr>
        <p:spPr>
          <a:xfrm>
            <a:off x="7772400" y="3590844"/>
            <a:ext cx="1524000" cy="381000"/>
          </a:xfrm>
          <a:prstGeom prst="rect">
            <a:avLst/>
          </a:prstGeom>
          <a:noFill/>
          <a:ln w="28575" cap="flat" cmpd="sng">
            <a:solidFill>
              <a:srgbClr val="66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dirty="0">
                <a:solidFill>
                  <a:srgbClr val="FFFFFF"/>
                </a:solidFill>
                <a:latin typeface="Arial"/>
                <a:ea typeface="Arial"/>
                <a:cs typeface="Arial"/>
                <a:sym typeface="Arial"/>
              </a:rPr>
              <a:t>Implicit cost</a:t>
            </a:r>
            <a:endParaRPr dirty="0"/>
          </a:p>
        </p:txBody>
      </p:sp>
      <p:sp>
        <p:nvSpPr>
          <p:cNvPr id="2144" name="Google Shape;2144;p320"/>
          <p:cNvSpPr txBox="1"/>
          <p:nvPr/>
        </p:nvSpPr>
        <p:spPr>
          <a:xfrm>
            <a:off x="7239000" y="3996582"/>
            <a:ext cx="2590800" cy="369900"/>
          </a:xfrm>
          <a:prstGeom prst="rect">
            <a:avLst/>
          </a:prstGeom>
          <a:noFill/>
          <a:ln w="28575" cap="flat" cmpd="sng">
            <a:solidFill>
              <a:srgbClr val="66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dirty="0">
                <a:solidFill>
                  <a:srgbClr val="FFFFFF"/>
                </a:solidFill>
                <a:latin typeface="Arial"/>
                <a:ea typeface="Arial"/>
                <a:cs typeface="Arial"/>
                <a:sym typeface="Arial"/>
              </a:rPr>
              <a:t>Total </a:t>
            </a:r>
            <a:r>
              <a:rPr lang="en-US" i="1" dirty="0">
                <a:solidFill>
                  <a:srgbClr val="FFFFFF"/>
                </a:solidFill>
                <a:latin typeface="Arial"/>
                <a:ea typeface="Arial"/>
                <a:cs typeface="Arial"/>
                <a:sym typeface="Arial"/>
              </a:rPr>
              <a:t>opportunity cost</a:t>
            </a:r>
            <a:endParaRPr dirty="0"/>
          </a:p>
        </p:txBody>
      </p:sp>
      <p:sp>
        <p:nvSpPr>
          <p:cNvPr id="2147" name="Google Shape;2147;p320">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2"/>
                                        </p:tgtEl>
                                        <p:attrNameLst>
                                          <p:attrName>style.visibility</p:attrName>
                                        </p:attrNameLst>
                                      </p:cBhvr>
                                      <p:to>
                                        <p:strVal val="visible"/>
                                      </p:to>
                                    </p:set>
                                    <p:animEffect transition="in" filter="fade">
                                      <p:cBhvr>
                                        <p:cTn id="7" dur="1000"/>
                                        <p:tgtEl>
                                          <p:spTgt spid="2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3"/>
                                        </p:tgtEl>
                                        <p:attrNameLst>
                                          <p:attrName>style.visibility</p:attrName>
                                        </p:attrNameLst>
                                      </p:cBhvr>
                                      <p:to>
                                        <p:strVal val="visible"/>
                                      </p:to>
                                    </p:set>
                                    <p:animEffect transition="in" filter="fade">
                                      <p:cBhvr>
                                        <p:cTn id="12" dur="1000"/>
                                        <p:tgtEl>
                                          <p:spTgt spid="21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4"/>
                                        </p:tgtEl>
                                        <p:attrNameLst>
                                          <p:attrName>style.visibility</p:attrName>
                                        </p:attrNameLst>
                                      </p:cBhvr>
                                      <p:to>
                                        <p:strVal val="visible"/>
                                      </p:to>
                                    </p:set>
                                    <p:animEffect transition="in" filter="fade">
                                      <p:cBhvr>
                                        <p:cTn id="17" dur="1000"/>
                                        <p:tgtEl>
                                          <p:spTgt spid="21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5"/>
                                        </p:tgtEl>
                                        <p:attrNameLst>
                                          <p:attrName>style.visibility</p:attrName>
                                        </p:attrNameLst>
                                      </p:cBhvr>
                                      <p:to>
                                        <p:strVal val="visible"/>
                                      </p:to>
                                    </p:set>
                                    <p:animEffect transition="in" filter="fade">
                                      <p:cBhvr>
                                        <p:cTn id="22" dur="1000"/>
                                        <p:tgtEl>
                                          <p:spTgt spid="2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3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Examples</a:t>
            </a:r>
            <a:endParaRPr/>
          </a:p>
        </p:txBody>
      </p:sp>
      <p:sp>
        <p:nvSpPr>
          <p:cNvPr id="2154" name="Google Shape;2154;p321"/>
          <p:cNvSpPr txBox="1">
            <a:spLocks noGrp="1"/>
          </p:cNvSpPr>
          <p:nvPr>
            <p:ph idx="1"/>
          </p:nvPr>
        </p:nvSpPr>
        <p:spPr>
          <a:xfrm>
            <a:off x="2057400" y="1371600"/>
            <a:ext cx="8430600" cy="3132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rgbClr val="666666"/>
              </a:buClr>
              <a:buSzPts val="2800"/>
              <a:buFont typeface="Arial"/>
              <a:buChar char="•"/>
            </a:pPr>
            <a:r>
              <a:rPr lang="en-US" dirty="0">
                <a:solidFill>
                  <a:srgbClr val="666666"/>
                </a:solidFill>
              </a:rPr>
              <a:t>Cost of joining our class today?</a:t>
            </a:r>
            <a:endParaRPr dirty="0">
              <a:solidFill>
                <a:srgbClr val="666666"/>
              </a:solidFill>
            </a:endParaRPr>
          </a:p>
          <a:p>
            <a:pPr marL="742950" lvl="1" indent="-285750">
              <a:spcBef>
                <a:spcPts val="480"/>
              </a:spcBef>
              <a:buClr>
                <a:srgbClr val="666666"/>
              </a:buClr>
              <a:buSzPts val="2400"/>
              <a:buFont typeface="Arial"/>
              <a:buChar char="–"/>
            </a:pPr>
            <a:r>
              <a:rPr lang="en-US" dirty="0">
                <a:solidFill>
                  <a:srgbClr val="666666"/>
                </a:solidFill>
              </a:rPr>
              <a:t>is what you gave up to be in class:</a:t>
            </a:r>
            <a:endParaRPr dirty="0">
              <a:solidFill>
                <a:srgbClr val="666666"/>
              </a:solidFill>
            </a:endParaRPr>
          </a:p>
          <a:p>
            <a:pPr lvl="2">
              <a:spcBef>
                <a:spcPts val="400"/>
              </a:spcBef>
              <a:buClr>
                <a:srgbClr val="666666"/>
              </a:buClr>
              <a:buSzPts val="2000"/>
              <a:buFont typeface="Arial"/>
              <a:buChar char="•"/>
            </a:pPr>
            <a:r>
              <a:rPr lang="en-US" dirty="0">
                <a:solidFill>
                  <a:srgbClr val="666666"/>
                </a:solidFill>
              </a:rPr>
              <a:t>sleep, income you could earn, grading papers, hike in park, …</a:t>
            </a:r>
            <a:endParaRPr dirty="0">
              <a:solidFill>
                <a:srgbClr val="666666"/>
              </a:solidFill>
            </a:endParaRPr>
          </a:p>
          <a:p>
            <a:pPr marL="342900" indent="-279400">
              <a:spcBef>
                <a:spcPts val="200"/>
              </a:spcBef>
              <a:buClr>
                <a:schemeClr val="lt1"/>
              </a:buClr>
              <a:buSzPts val="1000"/>
              <a:buNone/>
            </a:pPr>
            <a:endParaRPr sz="400" dirty="0">
              <a:solidFill>
                <a:srgbClr val="666666"/>
              </a:solidFill>
            </a:endParaRPr>
          </a:p>
          <a:p>
            <a:pPr marL="342900" indent="-342900">
              <a:spcBef>
                <a:spcPts val="560"/>
              </a:spcBef>
              <a:buClr>
                <a:srgbClr val="666666"/>
              </a:buClr>
              <a:buSzPts val="2800"/>
              <a:buFont typeface="Arial"/>
              <a:buChar char="•"/>
            </a:pPr>
            <a:r>
              <a:rPr lang="en-US" dirty="0">
                <a:solidFill>
                  <a:srgbClr val="666666"/>
                </a:solidFill>
              </a:rPr>
              <a:t>Cost of changing the oil in your own car?</a:t>
            </a:r>
            <a:endParaRPr dirty="0">
              <a:solidFill>
                <a:srgbClr val="666666"/>
              </a:solidFill>
            </a:endParaRPr>
          </a:p>
          <a:p>
            <a:pPr marL="742950" lvl="1" indent="-285750">
              <a:spcBef>
                <a:spcPts val="480"/>
              </a:spcBef>
              <a:buClr>
                <a:srgbClr val="666666"/>
              </a:buClr>
              <a:buSzPts val="2400"/>
              <a:buFont typeface="Arial"/>
              <a:buChar char="–"/>
            </a:pPr>
            <a:r>
              <a:rPr lang="en-US" dirty="0">
                <a:solidFill>
                  <a:srgbClr val="666666"/>
                </a:solidFill>
              </a:rPr>
              <a:t>Oil, filter</a:t>
            </a:r>
            <a:endParaRPr dirty="0">
              <a:solidFill>
                <a:srgbClr val="666666"/>
              </a:solidFill>
            </a:endParaRPr>
          </a:p>
          <a:p>
            <a:pPr marL="742950" lvl="1" indent="-285750">
              <a:spcBef>
                <a:spcPts val="480"/>
              </a:spcBef>
              <a:buClr>
                <a:srgbClr val="666666"/>
              </a:buClr>
              <a:buSzPts val="2400"/>
              <a:buFont typeface="Arial"/>
              <a:buChar char="–"/>
            </a:pPr>
            <a:r>
              <a:rPr lang="en-US" dirty="0">
                <a:solidFill>
                  <a:srgbClr val="666666"/>
                </a:solidFill>
              </a:rPr>
              <a:t>Time – what you would have done</a:t>
            </a:r>
            <a:endParaRPr dirty="0">
              <a:solidFill>
                <a:srgbClr val="666666"/>
              </a:solidFill>
            </a:endParaRPr>
          </a:p>
          <a:p>
            <a:pPr marL="0" indent="0">
              <a:spcBef>
                <a:spcPts val="560"/>
              </a:spcBef>
              <a:buNone/>
            </a:pPr>
            <a:endParaRPr dirty="0"/>
          </a:p>
        </p:txBody>
      </p:sp>
      <p:sp>
        <p:nvSpPr>
          <p:cNvPr id="2164" name="Google Shape;2164;p321"/>
          <p:cNvSpPr txBox="1">
            <a:spLocks noGrp="1"/>
          </p:cNvSpPr>
          <p:nvPr>
            <p:ph type="body" idx="4294967295"/>
          </p:nvPr>
        </p:nvSpPr>
        <p:spPr>
          <a:xfrm>
            <a:off x="1943990" y="4412013"/>
            <a:ext cx="8710612" cy="2173287"/>
          </a:xfrm>
          <a:prstGeom prst="rect">
            <a:avLst/>
          </a:prstGeom>
          <a:noFill/>
          <a:ln>
            <a:noFill/>
          </a:ln>
        </p:spPr>
        <p:txBody>
          <a:bodyPr spcFirstLastPara="1" vert="horz" wrap="square" lIns="91425" tIns="45700" rIns="91425" bIns="45700" rtlCol="0" anchor="t" anchorCtr="0">
            <a:noAutofit/>
          </a:bodyPr>
          <a:lstStyle/>
          <a:p>
            <a:pPr marL="342900" indent="-342900">
              <a:spcBef>
                <a:spcPts val="560"/>
              </a:spcBef>
              <a:buClr>
                <a:schemeClr val="lt1"/>
              </a:buClr>
              <a:buSzPts val="2800"/>
              <a:buFont typeface="Arial"/>
              <a:buChar char="•"/>
            </a:pPr>
            <a:r>
              <a:rPr lang="en-US" dirty="0"/>
              <a:t>Cost of going to a concert downtown?</a:t>
            </a:r>
            <a:endParaRPr dirty="0"/>
          </a:p>
          <a:p>
            <a:pPr marL="742950" lvl="1" indent="-285750">
              <a:spcBef>
                <a:spcPts val="480"/>
              </a:spcBef>
              <a:buClr>
                <a:schemeClr val="lt1"/>
              </a:buClr>
              <a:buSzPts val="2400"/>
              <a:buFont typeface="Arial"/>
              <a:buChar char="–"/>
            </a:pPr>
            <a:r>
              <a:rPr lang="en-US" dirty="0"/>
              <a:t>Concert ticket price</a:t>
            </a:r>
            <a:endParaRPr dirty="0"/>
          </a:p>
          <a:p>
            <a:pPr marL="742950" lvl="1" indent="-285750">
              <a:spcBef>
                <a:spcPts val="480"/>
              </a:spcBef>
              <a:buClr>
                <a:schemeClr val="lt1"/>
              </a:buClr>
              <a:buSzPts val="2400"/>
              <a:buFont typeface="Arial"/>
              <a:buChar char="–"/>
            </a:pPr>
            <a:r>
              <a:rPr lang="en-US" dirty="0"/>
              <a:t>Gas, parking</a:t>
            </a:r>
            <a:endParaRPr dirty="0"/>
          </a:p>
          <a:p>
            <a:pPr marL="742950" lvl="1" indent="-285750">
              <a:spcBef>
                <a:spcPts val="480"/>
              </a:spcBef>
              <a:buClr>
                <a:schemeClr val="lt1"/>
              </a:buClr>
              <a:buSzPts val="2400"/>
              <a:buFont typeface="Arial"/>
              <a:buChar char="–"/>
            </a:pPr>
            <a:r>
              <a:rPr lang="en-US" dirty="0"/>
              <a:t>Time – what you gave up to attend</a:t>
            </a:r>
            <a:endParaRPr dirty="0"/>
          </a:p>
        </p:txBody>
      </p:sp>
      <p:sp>
        <p:nvSpPr>
          <p:cNvPr id="2158" name="Google Shape;2158;p321"/>
          <p:cNvSpPr txBox="1"/>
          <p:nvPr/>
        </p:nvSpPr>
        <p:spPr>
          <a:xfrm>
            <a:off x="7620000" y="5105400"/>
            <a:ext cx="1447800" cy="381000"/>
          </a:xfrm>
          <a:prstGeom prst="rect">
            <a:avLst/>
          </a:prstGeom>
          <a:noFill/>
          <a:ln w="28575" cap="flat" cmpd="sng">
            <a:solidFill>
              <a:srgbClr val="FF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a:solidFill>
                  <a:srgbClr val="FFFFFF"/>
                </a:solidFill>
                <a:latin typeface="Arial"/>
                <a:ea typeface="Arial"/>
                <a:cs typeface="Arial"/>
                <a:sym typeface="Arial"/>
              </a:rPr>
              <a:t>Explicit cost</a:t>
            </a:r>
            <a:endParaRPr/>
          </a:p>
        </p:txBody>
      </p:sp>
      <p:sp>
        <p:nvSpPr>
          <p:cNvPr id="2159" name="Google Shape;2159;p321"/>
          <p:cNvSpPr txBox="1"/>
          <p:nvPr/>
        </p:nvSpPr>
        <p:spPr>
          <a:xfrm>
            <a:off x="7620000" y="6019800"/>
            <a:ext cx="1447800" cy="381000"/>
          </a:xfrm>
          <a:prstGeom prst="rect">
            <a:avLst/>
          </a:prstGeom>
          <a:noFill/>
          <a:ln w="28575" cap="flat" cmpd="sng">
            <a:solidFill>
              <a:srgbClr val="FF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a:solidFill>
                  <a:srgbClr val="FFFFFF"/>
                </a:solidFill>
                <a:latin typeface="Arial"/>
                <a:ea typeface="Arial"/>
                <a:cs typeface="Arial"/>
                <a:sym typeface="Arial"/>
              </a:rPr>
              <a:t>Implicit cost</a:t>
            </a:r>
            <a:endParaRPr/>
          </a:p>
        </p:txBody>
      </p:sp>
      <p:sp>
        <p:nvSpPr>
          <p:cNvPr id="2160" name="Google Shape;2160;p321"/>
          <p:cNvSpPr txBox="1"/>
          <p:nvPr/>
        </p:nvSpPr>
        <p:spPr>
          <a:xfrm>
            <a:off x="7620000" y="5562600"/>
            <a:ext cx="1447800" cy="381000"/>
          </a:xfrm>
          <a:prstGeom prst="rect">
            <a:avLst/>
          </a:prstGeom>
          <a:noFill/>
          <a:ln w="28575" cap="flat" cmpd="sng">
            <a:solidFill>
              <a:srgbClr val="FFCCFF"/>
            </a:solidFill>
            <a:prstDash val="solid"/>
            <a:miter lim="800000"/>
            <a:headEnd type="none" w="sm" len="sm"/>
            <a:tailEnd type="none" w="sm" len="sm"/>
          </a:ln>
        </p:spPr>
        <p:txBody>
          <a:bodyPr spcFirstLastPara="1" wrap="square" lIns="91425" tIns="45700" rIns="91425" bIns="45700" anchor="t" anchorCtr="0">
            <a:noAutofit/>
          </a:bodyPr>
          <a:lstStyle/>
          <a:p>
            <a:pPr algn="ctr">
              <a:buClr>
                <a:srgbClr val="FFFFFF"/>
              </a:buClr>
              <a:buSzPts val="1800"/>
            </a:pPr>
            <a:r>
              <a:rPr lang="en-US">
                <a:solidFill>
                  <a:srgbClr val="FFFFFF"/>
                </a:solidFill>
                <a:latin typeface="Arial"/>
                <a:ea typeface="Arial"/>
                <a:cs typeface="Arial"/>
                <a:sym typeface="Arial"/>
              </a:rPr>
              <a:t>Explicit cost</a:t>
            </a:r>
            <a:endParaRPr/>
          </a:p>
        </p:txBody>
      </p:sp>
      <p:grpSp>
        <p:nvGrpSpPr>
          <p:cNvPr id="2161" name="Google Shape;2161;p321"/>
          <p:cNvGrpSpPr/>
          <p:nvPr/>
        </p:nvGrpSpPr>
        <p:grpSpPr>
          <a:xfrm>
            <a:off x="9144000" y="5029200"/>
            <a:ext cx="1524000" cy="1447800"/>
            <a:chOff x="7620000" y="5257800"/>
            <a:chExt cx="1524000" cy="1447800"/>
          </a:xfrm>
        </p:grpSpPr>
        <p:sp>
          <p:nvSpPr>
            <p:cNvPr id="2162" name="Google Shape;2162;p321"/>
            <p:cNvSpPr txBox="1"/>
            <p:nvPr/>
          </p:nvSpPr>
          <p:spPr>
            <a:xfrm>
              <a:off x="7772400" y="5486400"/>
              <a:ext cx="1371600" cy="914400"/>
            </a:xfrm>
            <a:prstGeom prst="rect">
              <a:avLst/>
            </a:prstGeom>
            <a:noFill/>
            <a:ln>
              <a:noFill/>
            </a:ln>
          </p:spPr>
          <p:txBody>
            <a:bodyPr spcFirstLastPara="1" wrap="square" lIns="91425" tIns="45700" rIns="91425" bIns="45700" anchor="t" anchorCtr="0">
              <a:noAutofit/>
            </a:bodyPr>
            <a:lstStyle/>
            <a:p>
              <a:pPr algn="ctr">
                <a:buClr>
                  <a:srgbClr val="FFCCFF"/>
                </a:buClr>
                <a:buSzPts val="1800"/>
              </a:pPr>
              <a:r>
                <a:rPr lang="en-US">
                  <a:solidFill>
                    <a:srgbClr val="FFCCFF"/>
                  </a:solidFill>
                  <a:latin typeface="Arial"/>
                  <a:ea typeface="Arial"/>
                  <a:cs typeface="Arial"/>
                  <a:sym typeface="Arial"/>
                </a:rPr>
                <a:t>Total </a:t>
              </a:r>
              <a:r>
                <a:rPr lang="en-US" i="1">
                  <a:solidFill>
                    <a:srgbClr val="FFCCFF"/>
                  </a:solidFill>
                  <a:latin typeface="Arial"/>
                  <a:ea typeface="Arial"/>
                  <a:cs typeface="Arial"/>
                  <a:sym typeface="Arial"/>
                </a:rPr>
                <a:t>opportunity cost</a:t>
              </a:r>
              <a:endParaRPr/>
            </a:p>
          </p:txBody>
        </p:sp>
        <p:sp>
          <p:nvSpPr>
            <p:cNvPr id="2163" name="Google Shape;2163;p321"/>
            <p:cNvSpPr/>
            <p:nvPr/>
          </p:nvSpPr>
          <p:spPr>
            <a:xfrm>
              <a:off x="7620000" y="5257800"/>
              <a:ext cx="228600" cy="1447800"/>
            </a:xfrm>
            <a:prstGeom prst="rightBrace">
              <a:avLst>
                <a:gd name="adj1" fmla="val 8333"/>
                <a:gd name="adj2" fmla="val 50000"/>
              </a:avLst>
            </a:prstGeom>
            <a:noFill/>
            <a:ln w="28575" cap="flat" cmpd="sng">
              <a:solidFill>
                <a:srgbClr val="FFCCFF"/>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rgbClr val="000000"/>
                </a:solidFill>
                <a:latin typeface="Times New Roman"/>
                <a:ea typeface="Times New Roman"/>
                <a:cs typeface="Times New Roman"/>
                <a:sym typeface="Times New Roman"/>
              </a:endParaRPr>
            </a:p>
          </p:txBody>
        </p:sp>
      </p:grpSp>
      <p:sp>
        <p:nvSpPr>
          <p:cNvPr id="2165" name="Google Shape;2165;p321">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8"/>
                                        </p:tgtEl>
                                        <p:attrNameLst>
                                          <p:attrName>style.visibility</p:attrName>
                                        </p:attrNameLst>
                                      </p:cBhvr>
                                      <p:to>
                                        <p:strVal val="visible"/>
                                      </p:to>
                                    </p:set>
                                    <p:animEffect transition="in" filter="fade">
                                      <p:cBhvr>
                                        <p:cTn id="7" dur="500"/>
                                        <p:tgtEl>
                                          <p:spTgt spid="2158"/>
                                        </p:tgtEl>
                                      </p:cBhvr>
                                    </p:animEffect>
                                  </p:childTnLst>
                                </p:cTn>
                              </p:par>
                              <p:par>
                                <p:cTn id="8" presetID="10" presetClass="entr" presetSubtype="0" fill="hold" nodeType="withEffect">
                                  <p:stCondLst>
                                    <p:cond delay="0"/>
                                  </p:stCondLst>
                                  <p:childTnLst>
                                    <p:set>
                                      <p:cBhvr>
                                        <p:cTn id="9" dur="1" fill="hold">
                                          <p:stCondLst>
                                            <p:cond delay="0"/>
                                          </p:stCondLst>
                                        </p:cTn>
                                        <p:tgtEl>
                                          <p:spTgt spid="2160"/>
                                        </p:tgtEl>
                                        <p:attrNameLst>
                                          <p:attrName>style.visibility</p:attrName>
                                        </p:attrNameLst>
                                      </p:cBhvr>
                                      <p:to>
                                        <p:strVal val="visible"/>
                                      </p:to>
                                    </p:set>
                                    <p:animEffect transition="in" filter="fade">
                                      <p:cBhvr>
                                        <p:cTn id="10" dur="500"/>
                                        <p:tgtEl>
                                          <p:spTgt spid="21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9"/>
                                        </p:tgtEl>
                                        <p:attrNameLst>
                                          <p:attrName>style.visibility</p:attrName>
                                        </p:attrNameLst>
                                      </p:cBhvr>
                                      <p:to>
                                        <p:strVal val="visible"/>
                                      </p:to>
                                    </p:set>
                                    <p:animEffect transition="in" filter="fade">
                                      <p:cBhvr>
                                        <p:cTn id="15" dur="500"/>
                                        <p:tgtEl>
                                          <p:spTgt spid="21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61"/>
                                        </p:tgtEl>
                                        <p:attrNameLst>
                                          <p:attrName>style.visibility</p:attrName>
                                        </p:attrNameLst>
                                      </p:cBhvr>
                                      <p:to>
                                        <p:strVal val="visible"/>
                                      </p:to>
                                    </p:set>
                                    <p:animEffect transition="in" filter="fade">
                                      <p:cBhvr>
                                        <p:cTn id="20" dur="500"/>
                                        <p:tgtEl>
                                          <p:spTgt spid="2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322"/>
          <p:cNvSpPr txBox="1">
            <a:spLocks noGrp="1"/>
          </p:cNvSpPr>
          <p:nvPr>
            <p:ph type="title"/>
          </p:nvPr>
        </p:nvSpPr>
        <p:spPr>
          <a:xfrm>
            <a:off x="2209800" y="536575"/>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b="1" i="1"/>
              <a:t>Opportunity Cost </a:t>
            </a:r>
            <a:r>
              <a:rPr lang="en-US"/>
              <a:t>Question</a:t>
            </a:r>
            <a:endParaRPr/>
          </a:p>
        </p:txBody>
      </p:sp>
      <p:sp>
        <p:nvSpPr>
          <p:cNvPr id="2171" name="Google Shape;2171;p322"/>
          <p:cNvSpPr txBox="1">
            <a:spLocks noGrp="1"/>
          </p:cNvSpPr>
          <p:nvPr>
            <p:ph idx="1"/>
          </p:nvPr>
        </p:nvSpPr>
        <p:spPr>
          <a:xfrm>
            <a:off x="1524000" y="1850750"/>
            <a:ext cx="9144000" cy="4876800"/>
          </a:xfrm>
          <a:prstGeom prst="rect">
            <a:avLst/>
          </a:prstGeom>
          <a:noFill/>
          <a:ln>
            <a:noFill/>
          </a:ln>
        </p:spPr>
        <p:txBody>
          <a:bodyPr spcFirstLastPara="1" vert="horz" wrap="square" lIns="91425" tIns="45700" rIns="91425" bIns="45700" rtlCol="0" anchor="t" anchorCtr="0">
            <a:noAutofit/>
          </a:bodyPr>
          <a:lstStyle/>
          <a:p>
            <a:pPr marL="742950" lvl="1" indent="-285750">
              <a:spcBef>
                <a:spcPts val="0"/>
              </a:spcBef>
              <a:buClr>
                <a:schemeClr val="dk1"/>
              </a:buClr>
              <a:buSzPts val="2800"/>
              <a:buFont typeface="Times New Roman"/>
              <a:buChar char="–"/>
            </a:pPr>
            <a:r>
              <a:rPr lang="en-US" i="1"/>
              <a:t>You win $100 in a basketball pool.</a:t>
            </a:r>
            <a:endParaRPr/>
          </a:p>
          <a:p>
            <a:pPr marL="742950" lvl="1" indent="-285750">
              <a:spcBef>
                <a:spcPts val="560"/>
              </a:spcBef>
              <a:buClr>
                <a:schemeClr val="dk1"/>
              </a:buClr>
              <a:buSzPts val="2800"/>
              <a:buFont typeface="Times New Roman"/>
              <a:buChar char="–"/>
            </a:pPr>
            <a:r>
              <a:rPr lang="en-US" i="1"/>
              <a:t>You have a choice between spending the money now or putting it away for a year in a bank account that pays 2% interest per year.</a:t>
            </a:r>
            <a:endParaRPr/>
          </a:p>
          <a:p>
            <a:pPr marL="742950" lvl="1" indent="-209550">
              <a:spcBef>
                <a:spcPts val="240"/>
              </a:spcBef>
              <a:buClr>
                <a:schemeClr val="dk1"/>
              </a:buClr>
              <a:buSzPts val="1200"/>
              <a:buNone/>
            </a:pPr>
            <a:endParaRPr sz="1200" i="1"/>
          </a:p>
          <a:p>
            <a:pPr marL="742950" lvl="1" indent="-285750">
              <a:spcBef>
                <a:spcPts val="560"/>
              </a:spcBef>
              <a:buClr>
                <a:schemeClr val="dk1"/>
              </a:buClr>
              <a:buSzPts val="2800"/>
              <a:buFont typeface="Times New Roman"/>
              <a:buChar char="–"/>
            </a:pPr>
            <a:r>
              <a:rPr lang="en-US"/>
              <a:t>What is the </a:t>
            </a:r>
            <a:r>
              <a:rPr lang="en-US" b="1" i="1">
                <a:solidFill>
                  <a:srgbClr val="00FFCC"/>
                </a:solidFill>
              </a:rPr>
              <a:t>opportunity cost </a:t>
            </a:r>
            <a:r>
              <a:rPr lang="en-US"/>
              <a:t>of spending the $100 now?</a:t>
            </a:r>
            <a:endParaRPr/>
          </a:p>
          <a:p>
            <a:pPr marL="1143000" indent="0">
              <a:spcBef>
                <a:spcPts val="480"/>
              </a:spcBef>
              <a:buNone/>
            </a:pPr>
            <a:endParaRPr/>
          </a:p>
        </p:txBody>
      </p:sp>
      <p:sp>
        <p:nvSpPr>
          <p:cNvPr id="2173" name="Google Shape;2173;p322">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1">
                                            <p:txEl>
                                              <p:pRg st="0" end="0"/>
                                            </p:txEl>
                                          </p:spTgt>
                                        </p:tgtEl>
                                        <p:attrNameLst>
                                          <p:attrName>style.visibility</p:attrName>
                                        </p:attrNameLst>
                                      </p:cBhvr>
                                      <p:to>
                                        <p:strVal val="visible"/>
                                      </p:to>
                                    </p:set>
                                    <p:animEffect transition="in" filter="fade">
                                      <p:cBhvr>
                                        <p:cTn id="7" dur="500"/>
                                        <p:tgtEl>
                                          <p:spTgt spid="2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1">
                                            <p:txEl>
                                              <p:pRg st="1" end="1"/>
                                            </p:txEl>
                                          </p:spTgt>
                                        </p:tgtEl>
                                        <p:attrNameLst>
                                          <p:attrName>style.visibility</p:attrName>
                                        </p:attrNameLst>
                                      </p:cBhvr>
                                      <p:to>
                                        <p:strVal val="visible"/>
                                      </p:to>
                                    </p:set>
                                    <p:animEffect transition="in" filter="fade">
                                      <p:cBhvr>
                                        <p:cTn id="12" dur="500"/>
                                        <p:tgtEl>
                                          <p:spTgt spid="2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1">
                                            <p:txEl>
                                              <p:pRg st="3" end="3"/>
                                            </p:txEl>
                                          </p:spTgt>
                                        </p:tgtEl>
                                        <p:attrNameLst>
                                          <p:attrName>style.visibility</p:attrName>
                                        </p:attrNameLst>
                                      </p:cBhvr>
                                      <p:to>
                                        <p:strVal val="visible"/>
                                      </p:to>
                                    </p:set>
                                    <p:animEffect transition="in" filter="fade">
                                      <p:cBhvr>
                                        <p:cTn id="17" dur="500"/>
                                        <p:tgtEl>
                                          <p:spTgt spid="2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323"/>
          <p:cNvSpPr txBox="1">
            <a:spLocks noGrp="1"/>
          </p:cNvSpPr>
          <p:nvPr>
            <p:ph type="title"/>
          </p:nvPr>
        </p:nvSpPr>
        <p:spPr>
          <a:xfrm>
            <a:off x="2209800" y="536575"/>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b="1" i="1"/>
              <a:t>Opportunity Cost </a:t>
            </a:r>
            <a:r>
              <a:rPr lang="en-US"/>
              <a:t>Question</a:t>
            </a:r>
            <a:endParaRPr/>
          </a:p>
        </p:txBody>
      </p:sp>
      <p:sp>
        <p:nvSpPr>
          <p:cNvPr id="2179" name="Google Shape;2179;p323"/>
          <p:cNvSpPr txBox="1">
            <a:spLocks noGrp="1"/>
          </p:cNvSpPr>
          <p:nvPr>
            <p:ph idx="1"/>
          </p:nvPr>
        </p:nvSpPr>
        <p:spPr>
          <a:xfrm>
            <a:off x="1524000" y="1882225"/>
            <a:ext cx="8759100" cy="4789500"/>
          </a:xfrm>
          <a:prstGeom prst="rect">
            <a:avLst/>
          </a:prstGeom>
          <a:noFill/>
          <a:ln>
            <a:noFill/>
          </a:ln>
        </p:spPr>
        <p:txBody>
          <a:bodyPr spcFirstLastPara="1" vert="horz" wrap="square" lIns="91425" tIns="45700" rIns="91425" bIns="45700" rtlCol="0" anchor="t" anchorCtr="0">
            <a:noAutofit/>
          </a:bodyPr>
          <a:lstStyle/>
          <a:p>
            <a:pPr marL="742950" lvl="1" indent="-285750">
              <a:spcBef>
                <a:spcPts val="0"/>
              </a:spcBef>
              <a:buClr>
                <a:schemeClr val="dk1"/>
              </a:buClr>
              <a:buSzPts val="2800"/>
              <a:buFont typeface="Times New Roman"/>
              <a:buChar char="–"/>
            </a:pPr>
            <a:r>
              <a:rPr lang="en-US" i="1" dirty="0"/>
              <a:t>You win $100 in a basketball pool.</a:t>
            </a:r>
            <a:endParaRPr dirty="0"/>
          </a:p>
          <a:p>
            <a:pPr marL="742950" lvl="1" indent="-285750">
              <a:spcBef>
                <a:spcPts val="560"/>
              </a:spcBef>
              <a:buClr>
                <a:schemeClr val="dk1"/>
              </a:buClr>
              <a:buSzPts val="2800"/>
              <a:buFont typeface="Times New Roman"/>
              <a:buChar char="–"/>
            </a:pPr>
            <a:r>
              <a:rPr lang="en-US" i="1" dirty="0"/>
              <a:t>You have a choice between spending the money now or putting it away for a year in a bank account that pays 2% interest per year.</a:t>
            </a:r>
            <a:endParaRPr dirty="0"/>
          </a:p>
          <a:p>
            <a:pPr marL="742950" lvl="1" indent="-209550">
              <a:spcBef>
                <a:spcPts val="240"/>
              </a:spcBef>
              <a:buClr>
                <a:schemeClr val="dk1"/>
              </a:buClr>
              <a:buSzPts val="1200"/>
              <a:buNone/>
            </a:pPr>
            <a:endParaRPr sz="1200" i="1" dirty="0"/>
          </a:p>
          <a:p>
            <a:pPr marL="742950" lvl="1" indent="-285750">
              <a:spcBef>
                <a:spcPts val="560"/>
              </a:spcBef>
              <a:buClr>
                <a:schemeClr val="dk1"/>
              </a:buClr>
              <a:buSzPts val="2800"/>
              <a:buFont typeface="Times New Roman"/>
              <a:buChar char="–"/>
            </a:pPr>
            <a:r>
              <a:rPr lang="en-US" dirty="0"/>
              <a:t>What is the </a:t>
            </a:r>
            <a:r>
              <a:rPr lang="en-US" b="1" i="1" dirty="0">
                <a:solidFill>
                  <a:srgbClr val="00FFCC"/>
                </a:solidFill>
              </a:rPr>
              <a:t>opportunity cost </a:t>
            </a:r>
            <a:r>
              <a:rPr lang="en-US" dirty="0"/>
              <a:t>of spending the $100 now?</a:t>
            </a:r>
            <a:endParaRPr dirty="0"/>
          </a:p>
          <a:p>
            <a:pPr lvl="2">
              <a:spcBef>
                <a:spcPts val="480"/>
              </a:spcBef>
              <a:buClr>
                <a:schemeClr val="dk1"/>
              </a:buClr>
              <a:buSzPts val="2400"/>
              <a:buNone/>
            </a:pPr>
            <a:r>
              <a:rPr lang="en-US" dirty="0"/>
              <a:t>    $100 given up for future spending</a:t>
            </a:r>
            <a:endParaRPr dirty="0"/>
          </a:p>
          <a:p>
            <a:pPr lvl="2">
              <a:spcBef>
                <a:spcPts val="480"/>
              </a:spcBef>
              <a:buClr>
                <a:schemeClr val="dk1"/>
              </a:buClr>
              <a:buSzPts val="2400"/>
              <a:buNone/>
            </a:pPr>
            <a:r>
              <a:rPr lang="en-US" u="sng" dirty="0"/>
              <a:t>   +   $2 </a:t>
            </a:r>
            <a:r>
              <a:rPr lang="en-US" dirty="0"/>
              <a:t>interest foregone</a:t>
            </a:r>
            <a:endParaRPr dirty="0"/>
          </a:p>
          <a:p>
            <a:pPr lvl="2">
              <a:spcBef>
                <a:spcPts val="480"/>
              </a:spcBef>
              <a:buClr>
                <a:schemeClr val="dk1"/>
              </a:buClr>
              <a:buSzPts val="2400"/>
              <a:buFont typeface="Times New Roman"/>
              <a:buChar char="•"/>
            </a:pPr>
            <a:r>
              <a:rPr lang="en-US" dirty="0"/>
              <a:t> $102</a:t>
            </a:r>
            <a:endParaRPr dirty="0"/>
          </a:p>
        </p:txBody>
      </p:sp>
      <p:sp>
        <p:nvSpPr>
          <p:cNvPr id="2187" name="Google Shape;2187;p323">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324"/>
          <p:cNvSpPr txBox="1">
            <a:spLocks noGrp="1"/>
          </p:cNvSpPr>
          <p:nvPr>
            <p:ph type="title"/>
          </p:nvPr>
        </p:nvSpPr>
        <p:spPr>
          <a:xfrm>
            <a:off x="4572000" y="228600"/>
            <a:ext cx="5791200" cy="17526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b="1" i="1"/>
              <a:t>Opportunity Cost </a:t>
            </a:r>
            <a:r>
              <a:rPr lang="en-US"/>
              <a:t>Question</a:t>
            </a:r>
            <a:endParaRPr/>
          </a:p>
        </p:txBody>
      </p:sp>
      <p:sp>
        <p:nvSpPr>
          <p:cNvPr id="2194" name="Google Shape;2194;p324"/>
          <p:cNvSpPr txBox="1">
            <a:spLocks noGrp="1"/>
          </p:cNvSpPr>
          <p:nvPr>
            <p:ph idx="1"/>
          </p:nvPr>
        </p:nvSpPr>
        <p:spPr>
          <a:xfrm>
            <a:off x="3803763" y="1981200"/>
            <a:ext cx="8153400" cy="4800600"/>
          </a:xfrm>
          <a:prstGeom prst="rect">
            <a:avLst/>
          </a:prstGeom>
          <a:noFill/>
          <a:ln>
            <a:noFill/>
          </a:ln>
        </p:spPr>
        <p:txBody>
          <a:bodyPr spcFirstLastPara="1" vert="horz" wrap="square" lIns="91425" tIns="45700" rIns="91425" bIns="45700" rtlCol="0" anchor="t" anchorCtr="0">
            <a:noAutofit/>
          </a:bodyPr>
          <a:lstStyle/>
          <a:p>
            <a:pPr marL="742950" lvl="1" indent="-285750">
              <a:spcBef>
                <a:spcPts val="0"/>
              </a:spcBef>
              <a:buClr>
                <a:schemeClr val="dk1"/>
              </a:buClr>
              <a:buSzPts val="2800"/>
              <a:buFont typeface="Times New Roman"/>
              <a:buChar char="–"/>
            </a:pPr>
            <a:r>
              <a:rPr lang="en-US" i="1" dirty="0"/>
              <a:t>You have 50,000 frequent flyer miles.</a:t>
            </a:r>
            <a:endParaRPr dirty="0"/>
          </a:p>
          <a:p>
            <a:pPr marL="742950" lvl="1" indent="-285750">
              <a:spcBef>
                <a:spcPts val="560"/>
              </a:spcBef>
              <a:buClr>
                <a:schemeClr val="dk1"/>
              </a:buClr>
              <a:buSzPts val="2800"/>
              <a:buFont typeface="Times New Roman"/>
              <a:buChar char="–"/>
            </a:pPr>
            <a:r>
              <a:rPr lang="en-US" i="1" dirty="0"/>
              <a:t>You could exchange your miles for a round-trip ticket to Bermuda over the holiday break.</a:t>
            </a:r>
            <a:endParaRPr dirty="0"/>
          </a:p>
          <a:p>
            <a:pPr marL="742950" lvl="1" indent="-285750">
              <a:spcBef>
                <a:spcPts val="560"/>
              </a:spcBef>
              <a:buClr>
                <a:schemeClr val="dk1"/>
              </a:buClr>
              <a:buSzPts val="2800"/>
              <a:buFont typeface="Times New Roman"/>
              <a:buChar char="–"/>
            </a:pPr>
            <a:r>
              <a:rPr lang="en-US" i="1" dirty="0"/>
              <a:t>Does this mean your flight to Bermuda is free?</a:t>
            </a:r>
            <a:endParaRPr dirty="0"/>
          </a:p>
          <a:p>
            <a:pPr marL="742950" lvl="1" indent="-209550">
              <a:spcBef>
                <a:spcPts val="240"/>
              </a:spcBef>
              <a:buClr>
                <a:schemeClr val="dk1"/>
              </a:buClr>
              <a:buSzPts val="1200"/>
              <a:buNone/>
            </a:pPr>
            <a:endParaRPr sz="1200" i="1" dirty="0"/>
          </a:p>
          <a:p>
            <a:pPr marL="742950" lvl="1" indent="-285750">
              <a:spcBef>
                <a:spcPts val="560"/>
              </a:spcBef>
              <a:buClr>
                <a:schemeClr val="dk1"/>
              </a:buClr>
              <a:buSzPts val="2800"/>
              <a:buFont typeface="Times New Roman"/>
              <a:buChar char="–"/>
            </a:pPr>
            <a:r>
              <a:rPr lang="en-US" dirty="0"/>
              <a:t>What is the </a:t>
            </a:r>
            <a:r>
              <a:rPr lang="en-US" b="1" i="1" dirty="0">
                <a:solidFill>
                  <a:srgbClr val="00FFCC"/>
                </a:solidFill>
              </a:rPr>
              <a:t>opportunity cost </a:t>
            </a:r>
            <a:r>
              <a:rPr lang="en-US" dirty="0"/>
              <a:t>of using your frequent flyer miles for a Bermuda ticket?</a:t>
            </a:r>
            <a:endParaRPr dirty="0"/>
          </a:p>
          <a:p>
            <a:pPr lvl="2">
              <a:spcBef>
                <a:spcPts val="480"/>
              </a:spcBef>
              <a:buClr>
                <a:schemeClr val="dk1"/>
              </a:buClr>
              <a:buSzPts val="2400"/>
              <a:buFont typeface="Times New Roman"/>
              <a:buChar char="•"/>
            </a:pPr>
            <a:r>
              <a:rPr lang="en-US" dirty="0"/>
              <a:t>Give up using 50,000 miles for flight somewhere else</a:t>
            </a:r>
            <a:endParaRPr dirty="0"/>
          </a:p>
          <a:p>
            <a:pPr lvl="3">
              <a:spcBef>
                <a:spcPts val="480"/>
              </a:spcBef>
              <a:buClr>
                <a:schemeClr val="dk1"/>
              </a:buClr>
              <a:buSzPts val="2400"/>
              <a:buFont typeface="Times New Roman"/>
              <a:buChar char="–"/>
            </a:pPr>
            <a:r>
              <a:rPr lang="en-US" sz="2400" dirty="0"/>
              <a:t>perhaps London or Hawaii</a:t>
            </a:r>
            <a:endParaRPr dirty="0"/>
          </a:p>
        </p:txBody>
      </p:sp>
      <p:pic>
        <p:nvPicPr>
          <p:cNvPr id="2193" name="Google Shape;2193;p324" descr="j0396996"/>
          <p:cNvPicPr preferRelativeResize="0"/>
          <p:nvPr/>
        </p:nvPicPr>
        <p:blipFill rotWithShape="1">
          <a:blip r:embed="rId3">
            <a:alphaModFix/>
          </a:blip>
          <a:srcRect/>
          <a:stretch/>
        </p:blipFill>
        <p:spPr>
          <a:xfrm>
            <a:off x="1721951" y="-12"/>
            <a:ext cx="2743199" cy="304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4">
                                            <p:txEl>
                                              <p:pRg st="0" end="0"/>
                                            </p:txEl>
                                          </p:spTgt>
                                        </p:tgtEl>
                                        <p:attrNameLst>
                                          <p:attrName>style.visibility</p:attrName>
                                        </p:attrNameLst>
                                      </p:cBhvr>
                                      <p:to>
                                        <p:strVal val="visible"/>
                                      </p:to>
                                    </p:set>
                                    <p:animEffect transition="in" filter="fade">
                                      <p:cBhvr>
                                        <p:cTn id="7" dur="500"/>
                                        <p:tgtEl>
                                          <p:spTgt spid="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4">
                                            <p:txEl>
                                              <p:pRg st="1" end="1"/>
                                            </p:txEl>
                                          </p:spTgt>
                                        </p:tgtEl>
                                        <p:attrNameLst>
                                          <p:attrName>style.visibility</p:attrName>
                                        </p:attrNameLst>
                                      </p:cBhvr>
                                      <p:to>
                                        <p:strVal val="visible"/>
                                      </p:to>
                                    </p:set>
                                    <p:animEffect transition="in" filter="fade">
                                      <p:cBhvr>
                                        <p:cTn id="12" dur="500"/>
                                        <p:tgtEl>
                                          <p:spTgt spid="2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4">
                                            <p:txEl>
                                              <p:pRg st="2" end="2"/>
                                            </p:txEl>
                                          </p:spTgt>
                                        </p:tgtEl>
                                        <p:attrNameLst>
                                          <p:attrName>style.visibility</p:attrName>
                                        </p:attrNameLst>
                                      </p:cBhvr>
                                      <p:to>
                                        <p:strVal val="visible"/>
                                      </p:to>
                                    </p:set>
                                    <p:animEffect transition="in" filter="fade">
                                      <p:cBhvr>
                                        <p:cTn id="17" dur="500"/>
                                        <p:tgtEl>
                                          <p:spTgt spid="2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4">
                                            <p:txEl>
                                              <p:pRg st="4" end="4"/>
                                            </p:txEl>
                                          </p:spTgt>
                                        </p:tgtEl>
                                        <p:attrNameLst>
                                          <p:attrName>style.visibility</p:attrName>
                                        </p:attrNameLst>
                                      </p:cBhvr>
                                      <p:to>
                                        <p:strVal val="visible"/>
                                      </p:to>
                                    </p:set>
                                    <p:animEffect transition="in" filter="fade">
                                      <p:cBhvr>
                                        <p:cTn id="22" dur="500"/>
                                        <p:tgtEl>
                                          <p:spTgt spid="219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4">
                                            <p:txEl>
                                              <p:pRg st="5" end="5"/>
                                            </p:txEl>
                                          </p:spTgt>
                                        </p:tgtEl>
                                        <p:attrNameLst>
                                          <p:attrName>style.visibility</p:attrName>
                                        </p:attrNameLst>
                                      </p:cBhvr>
                                      <p:to>
                                        <p:strVal val="visible"/>
                                      </p:to>
                                    </p:set>
                                    <p:animEffect transition="in" filter="fade">
                                      <p:cBhvr>
                                        <p:cTn id="27" dur="500"/>
                                        <p:tgtEl>
                                          <p:spTgt spid="219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4">
                                            <p:txEl>
                                              <p:pRg st="6" end="6"/>
                                            </p:txEl>
                                          </p:spTgt>
                                        </p:tgtEl>
                                        <p:attrNameLst>
                                          <p:attrName>style.visibility</p:attrName>
                                        </p:attrNameLst>
                                      </p:cBhvr>
                                      <p:to>
                                        <p:strVal val="visible"/>
                                      </p:to>
                                    </p:set>
                                    <p:animEffect transition="in" filter="fade">
                                      <p:cBhvr>
                                        <p:cTn id="32" dur="500"/>
                                        <p:tgtEl>
                                          <p:spTgt spid="21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Agenda for Today’s Session</a:t>
            </a:r>
          </a:p>
        </p:txBody>
      </p:sp>
      <p:sp>
        <p:nvSpPr>
          <p:cNvPr id="3" name="TextBox 2"/>
          <p:cNvSpPr txBox="1"/>
          <p:nvPr/>
        </p:nvSpPr>
        <p:spPr>
          <a:xfrm>
            <a:off x="258792" y="1716657"/>
            <a:ext cx="11611155" cy="4992457"/>
          </a:xfrm>
          <a:prstGeom prst="rect">
            <a:avLst/>
          </a:prstGeom>
          <a:noFill/>
        </p:spPr>
        <p:txBody>
          <a:bodyPr wrap="square" rtlCol="0">
            <a:spAutoFit/>
          </a:bodyPr>
          <a:lstStyle/>
          <a:p>
            <a:pPr marL="857250" indent="-857250">
              <a:lnSpc>
                <a:spcPct val="150000"/>
              </a:lnSpc>
              <a:buFont typeface="Wingdings" panose="05000000000000000000" pitchFamily="2" charset="2"/>
              <a:buChar char="Ø"/>
            </a:pPr>
            <a:r>
              <a:rPr lang="en-US" sz="3600" dirty="0"/>
              <a:t>Focus on Key Concepts – Choice and Opportunity Cost</a:t>
            </a:r>
          </a:p>
          <a:p>
            <a:pPr marL="857250" indent="-857250">
              <a:lnSpc>
                <a:spcPct val="150000"/>
              </a:lnSpc>
              <a:buFont typeface="Wingdings" panose="05000000000000000000" pitchFamily="2" charset="2"/>
              <a:buChar char="Ø"/>
            </a:pPr>
            <a:r>
              <a:rPr lang="en-US" sz="3600" dirty="0"/>
              <a:t>Focus on Key Concepts – Incentives and </a:t>
            </a:r>
          </a:p>
          <a:p>
            <a:pPr>
              <a:lnSpc>
                <a:spcPct val="150000"/>
              </a:lnSpc>
            </a:pPr>
            <a:r>
              <a:rPr lang="en-US" sz="3600" dirty="0"/>
              <a:t>		Unintended Consequences</a:t>
            </a:r>
          </a:p>
          <a:p>
            <a:pPr marL="857250" indent="-857250">
              <a:lnSpc>
                <a:spcPct val="150000"/>
              </a:lnSpc>
              <a:buFont typeface="Wingdings" panose="05000000000000000000" pitchFamily="2" charset="2"/>
              <a:buChar char="Ø"/>
            </a:pPr>
            <a:r>
              <a:rPr lang="en-US" sz="3600" dirty="0"/>
              <a:t>Resources for K-8 Teachers on the topics</a:t>
            </a:r>
          </a:p>
          <a:p>
            <a:pPr marL="857250" indent="-857250">
              <a:lnSpc>
                <a:spcPct val="150000"/>
              </a:lnSpc>
              <a:buFont typeface="Wingdings" panose="05000000000000000000" pitchFamily="2" charset="2"/>
              <a:buChar char="Ø"/>
            </a:pPr>
            <a:r>
              <a:rPr lang="en-US" sz="3600" dirty="0"/>
              <a:t>We will do a few short activities in Nearpod as well</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225509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325"/>
          <p:cNvSpPr txBox="1">
            <a:spLocks noGrp="1"/>
          </p:cNvSpPr>
          <p:nvPr>
            <p:ph type="title"/>
          </p:nvPr>
        </p:nvSpPr>
        <p:spPr>
          <a:xfrm>
            <a:off x="1752600" y="457200"/>
            <a:ext cx="8686800" cy="914400"/>
          </a:xfrm>
          <a:prstGeom prst="rect">
            <a:avLst/>
          </a:prstGeom>
          <a:noFill/>
          <a:ln>
            <a:noFill/>
          </a:ln>
        </p:spPr>
        <p:txBody>
          <a:bodyPr spcFirstLastPara="1" vert="horz" wrap="square" lIns="91425" tIns="45700" rIns="91425" bIns="45700" rtlCol="0" anchor="ctr" anchorCtr="0">
            <a:noAutofit/>
          </a:bodyPr>
          <a:lstStyle/>
          <a:p>
            <a:r>
              <a:rPr lang="en-US" sz="4000" dirty="0"/>
              <a:t>Your Alarm Went Off </a:t>
            </a:r>
            <a:r>
              <a:rPr lang="en-US" sz="4000" b="1" i="1" dirty="0">
                <a:solidFill>
                  <a:srgbClr val="FF99FF"/>
                </a:solidFill>
              </a:rPr>
              <a:t>Today</a:t>
            </a:r>
            <a:r>
              <a:rPr lang="en-US" sz="4000" dirty="0"/>
              <a:t> at 6 AM</a:t>
            </a:r>
            <a:endParaRPr dirty="0"/>
          </a:p>
        </p:txBody>
      </p:sp>
      <p:sp>
        <p:nvSpPr>
          <p:cNvPr id="2201" name="Google Shape;2201;p325"/>
          <p:cNvSpPr txBox="1">
            <a:spLocks noGrp="1"/>
          </p:cNvSpPr>
          <p:nvPr>
            <p:ph type="body" idx="1"/>
          </p:nvPr>
        </p:nvSpPr>
        <p:spPr>
          <a:xfrm>
            <a:off x="4876800" y="1524000"/>
            <a:ext cx="5486400" cy="5105400"/>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2800"/>
              <a:buFont typeface="Times New Roman"/>
              <a:buChar char="•"/>
            </a:pPr>
            <a:r>
              <a:rPr lang="en-US"/>
              <a:t>What choice did you face?  What alternatives did you face?</a:t>
            </a:r>
            <a:endParaRPr/>
          </a:p>
          <a:p>
            <a:pPr marL="742950" lvl="1" indent="-285750">
              <a:spcBef>
                <a:spcPts val="560"/>
              </a:spcBef>
              <a:buSzPts val="2800"/>
              <a:buFont typeface="Times New Roman"/>
              <a:buChar char="–"/>
            </a:pPr>
            <a:r>
              <a:rPr lang="en-US"/>
              <a:t>Get up</a:t>
            </a:r>
            <a:endParaRPr/>
          </a:p>
          <a:p>
            <a:pPr marL="742950" lvl="1" indent="-285750">
              <a:spcBef>
                <a:spcPts val="560"/>
              </a:spcBef>
              <a:buSzPts val="2800"/>
              <a:buFont typeface="Times New Roman"/>
              <a:buChar char="–"/>
            </a:pPr>
            <a:r>
              <a:rPr lang="en-US"/>
              <a:t>Don’t get up (i.e, get up later)</a:t>
            </a:r>
            <a:endParaRPr/>
          </a:p>
          <a:p>
            <a:pPr marL="742950" lvl="1" indent="-107950">
              <a:spcBef>
                <a:spcPts val="560"/>
              </a:spcBef>
              <a:buSzPts val="2800"/>
              <a:buNone/>
            </a:pPr>
            <a:endParaRPr/>
          </a:p>
          <a:p>
            <a:pPr marL="342900">
              <a:spcBef>
                <a:spcPts val="560"/>
              </a:spcBef>
              <a:buSzPts val="2800"/>
              <a:buFont typeface="Times New Roman"/>
              <a:buChar char="•"/>
            </a:pPr>
            <a:r>
              <a:rPr lang="en-US"/>
              <a:t>Why did you have to make a choice?</a:t>
            </a:r>
            <a:endParaRPr/>
          </a:p>
          <a:p>
            <a:pPr marL="742950" lvl="1" indent="-285750">
              <a:spcBef>
                <a:spcPts val="560"/>
              </a:spcBef>
              <a:buSzPts val="2800"/>
              <a:buFont typeface="Times New Roman"/>
              <a:buChar char="–"/>
            </a:pPr>
            <a:r>
              <a:rPr lang="en-US"/>
              <a:t>Can’t get up &amp; stay in bed at same time</a:t>
            </a:r>
            <a:endParaRPr/>
          </a:p>
          <a:p>
            <a:pPr marL="1143000" lvl="2" indent="-228600">
              <a:spcBef>
                <a:spcPts val="560"/>
              </a:spcBef>
              <a:buSzPts val="2800"/>
              <a:buFont typeface="Times New Roman"/>
              <a:buChar char="•"/>
            </a:pPr>
            <a:r>
              <a:rPr lang="en-US" sz="2800"/>
              <a:t>Scarcity!</a:t>
            </a:r>
            <a:endParaRPr/>
          </a:p>
        </p:txBody>
      </p:sp>
      <p:pic>
        <p:nvPicPr>
          <p:cNvPr id="2202" name="Google Shape;2202;p325" descr="MCBD09749_0000[1]"/>
          <p:cNvPicPr preferRelativeResize="0">
            <a:picLocks noGrp="1"/>
          </p:cNvPicPr>
          <p:nvPr>
            <p:ph type="body" idx="2"/>
          </p:nvPr>
        </p:nvPicPr>
        <p:blipFill rotWithShape="1">
          <a:blip r:embed="rId3">
            <a:alphaModFix/>
          </a:blip>
          <a:srcRect/>
          <a:stretch/>
        </p:blipFill>
        <p:spPr>
          <a:xfrm>
            <a:off x="1295400" y="3581400"/>
            <a:ext cx="3657600" cy="3657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1">
                                            <p:txEl>
                                              <p:pRg st="0" end="0"/>
                                            </p:txEl>
                                          </p:spTgt>
                                        </p:tgtEl>
                                        <p:attrNameLst>
                                          <p:attrName>style.visibility</p:attrName>
                                        </p:attrNameLst>
                                      </p:cBhvr>
                                      <p:to>
                                        <p:strVal val="visible"/>
                                      </p:to>
                                    </p:set>
                                    <p:animEffect transition="in" filter="fade">
                                      <p:cBhvr>
                                        <p:cTn id="7" dur="500"/>
                                        <p:tgtEl>
                                          <p:spTgt spid="22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1">
                                            <p:txEl>
                                              <p:pRg st="1" end="1"/>
                                            </p:txEl>
                                          </p:spTgt>
                                        </p:tgtEl>
                                        <p:attrNameLst>
                                          <p:attrName>style.visibility</p:attrName>
                                        </p:attrNameLst>
                                      </p:cBhvr>
                                      <p:to>
                                        <p:strVal val="visible"/>
                                      </p:to>
                                    </p:set>
                                    <p:animEffect transition="in" filter="fade">
                                      <p:cBhvr>
                                        <p:cTn id="12" dur="500"/>
                                        <p:tgtEl>
                                          <p:spTgt spid="22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1">
                                            <p:txEl>
                                              <p:pRg st="2" end="2"/>
                                            </p:txEl>
                                          </p:spTgt>
                                        </p:tgtEl>
                                        <p:attrNameLst>
                                          <p:attrName>style.visibility</p:attrName>
                                        </p:attrNameLst>
                                      </p:cBhvr>
                                      <p:to>
                                        <p:strVal val="visible"/>
                                      </p:to>
                                    </p:set>
                                    <p:animEffect transition="in" filter="fade">
                                      <p:cBhvr>
                                        <p:cTn id="17" dur="500"/>
                                        <p:tgtEl>
                                          <p:spTgt spid="22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1">
                                            <p:txEl>
                                              <p:pRg st="4" end="4"/>
                                            </p:txEl>
                                          </p:spTgt>
                                        </p:tgtEl>
                                        <p:attrNameLst>
                                          <p:attrName>style.visibility</p:attrName>
                                        </p:attrNameLst>
                                      </p:cBhvr>
                                      <p:to>
                                        <p:strVal val="visible"/>
                                      </p:to>
                                    </p:set>
                                    <p:animEffect transition="in" filter="fade">
                                      <p:cBhvr>
                                        <p:cTn id="22" dur="500"/>
                                        <p:tgtEl>
                                          <p:spTgt spid="220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1">
                                            <p:txEl>
                                              <p:pRg st="5" end="5"/>
                                            </p:txEl>
                                          </p:spTgt>
                                        </p:tgtEl>
                                        <p:attrNameLst>
                                          <p:attrName>style.visibility</p:attrName>
                                        </p:attrNameLst>
                                      </p:cBhvr>
                                      <p:to>
                                        <p:strVal val="visible"/>
                                      </p:to>
                                    </p:set>
                                    <p:animEffect transition="in" filter="fade">
                                      <p:cBhvr>
                                        <p:cTn id="27" dur="500"/>
                                        <p:tgtEl>
                                          <p:spTgt spid="220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1">
                                            <p:txEl>
                                              <p:pRg st="6" end="6"/>
                                            </p:txEl>
                                          </p:spTgt>
                                        </p:tgtEl>
                                        <p:attrNameLst>
                                          <p:attrName>style.visibility</p:attrName>
                                        </p:attrNameLst>
                                      </p:cBhvr>
                                      <p:to>
                                        <p:strVal val="visible"/>
                                      </p:to>
                                    </p:set>
                                    <p:animEffect transition="in" filter="fade">
                                      <p:cBhvr>
                                        <p:cTn id="32" dur="500"/>
                                        <p:tgtEl>
                                          <p:spTgt spid="22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Google Shape;2238;p329"/>
          <p:cNvSpPr txBox="1">
            <a:spLocks noGrp="1"/>
          </p:cNvSpPr>
          <p:nvPr>
            <p:ph type="title"/>
          </p:nvPr>
        </p:nvSpPr>
        <p:spPr>
          <a:xfrm>
            <a:off x="2209800" y="300932"/>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t>Benefits of Each Alternative?</a:t>
            </a:r>
            <a:endParaRPr dirty="0"/>
          </a:p>
        </p:txBody>
      </p:sp>
      <p:sp>
        <p:nvSpPr>
          <p:cNvPr id="2239" name="Google Shape;2239;p329"/>
          <p:cNvSpPr txBox="1">
            <a:spLocks noGrp="1"/>
          </p:cNvSpPr>
          <p:nvPr>
            <p:ph sz="half" idx="1"/>
          </p:nvPr>
        </p:nvSpPr>
        <p:spPr>
          <a:xfrm>
            <a:off x="2085975" y="1277574"/>
            <a:ext cx="4191000" cy="3033597"/>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1200"/>
              <a:buNone/>
            </a:pPr>
            <a:endParaRPr sz="1200" u="sng" dirty="0"/>
          </a:p>
          <a:p>
            <a:pPr marL="342900" indent="-342900">
              <a:spcBef>
                <a:spcPts val="560"/>
              </a:spcBef>
              <a:buClr>
                <a:schemeClr val="dk1"/>
              </a:buClr>
              <a:buSzPts val="2800"/>
              <a:buFont typeface="Times New Roman"/>
              <a:buChar char="•"/>
            </a:pPr>
            <a:r>
              <a:rPr lang="en-US" b="1" u="sng" dirty="0"/>
              <a:t>Get Up Early</a:t>
            </a:r>
          </a:p>
          <a:p>
            <a:pPr marL="342900" indent="-342900">
              <a:spcBef>
                <a:spcPts val="560"/>
              </a:spcBef>
              <a:buClr>
                <a:schemeClr val="dk1"/>
              </a:buClr>
              <a:buSzPts val="2800"/>
              <a:buFont typeface="Times New Roman"/>
              <a:buChar char="•"/>
            </a:pPr>
            <a:endParaRPr lang="en-US" sz="1400" dirty="0"/>
          </a:p>
          <a:p>
            <a:pPr marL="342900" indent="-342900">
              <a:spcBef>
                <a:spcPts val="560"/>
              </a:spcBef>
              <a:buClr>
                <a:schemeClr val="dk1"/>
              </a:buClr>
              <a:buSzPts val="2800"/>
              <a:buFont typeface="Times New Roman"/>
              <a:buChar char="•"/>
            </a:pPr>
            <a:r>
              <a:rPr lang="en-US" dirty="0"/>
              <a:t>Don’t have to rush</a:t>
            </a:r>
            <a:endParaRPr dirty="0"/>
          </a:p>
          <a:p>
            <a:pPr marL="342900" indent="-279400">
              <a:spcBef>
                <a:spcPts val="200"/>
              </a:spcBef>
              <a:buClr>
                <a:schemeClr val="dk1"/>
              </a:buClr>
              <a:buSzPts val="1000"/>
              <a:buNone/>
            </a:pPr>
            <a:endParaRPr sz="1000" dirty="0"/>
          </a:p>
          <a:p>
            <a:pPr marL="342900" indent="-342900">
              <a:spcBef>
                <a:spcPts val="560"/>
              </a:spcBef>
              <a:buClr>
                <a:schemeClr val="dk1"/>
              </a:buClr>
              <a:buSzPts val="2800"/>
              <a:buFont typeface="Times New Roman"/>
              <a:buChar char="•"/>
            </a:pPr>
            <a:r>
              <a:rPr lang="en-US" dirty="0"/>
              <a:t>Time for coffee &amp; bagel</a:t>
            </a:r>
            <a:endParaRPr dirty="0"/>
          </a:p>
          <a:p>
            <a:pPr marL="342900" indent="-279400">
              <a:spcBef>
                <a:spcPts val="200"/>
              </a:spcBef>
              <a:buClr>
                <a:schemeClr val="dk1"/>
              </a:buClr>
              <a:buSzPts val="1000"/>
              <a:buNone/>
            </a:pPr>
            <a:endParaRPr sz="1000" dirty="0"/>
          </a:p>
          <a:p>
            <a:pPr marL="342900" indent="-342900">
              <a:spcBef>
                <a:spcPts val="560"/>
              </a:spcBef>
              <a:buClr>
                <a:schemeClr val="dk1"/>
              </a:buClr>
              <a:buSzPts val="2800"/>
              <a:buFont typeface="Times New Roman"/>
              <a:buChar char="•"/>
            </a:pPr>
            <a:r>
              <a:rPr lang="en-US" dirty="0"/>
              <a:t>Time to review econ</a:t>
            </a:r>
            <a:endParaRPr dirty="0"/>
          </a:p>
        </p:txBody>
      </p:sp>
      <p:sp>
        <p:nvSpPr>
          <p:cNvPr id="2240" name="Google Shape;2240;p329"/>
          <p:cNvSpPr txBox="1">
            <a:spLocks noGrp="1"/>
          </p:cNvSpPr>
          <p:nvPr>
            <p:ph sz="half" idx="2"/>
          </p:nvPr>
        </p:nvSpPr>
        <p:spPr>
          <a:xfrm>
            <a:off x="6610350" y="1312615"/>
            <a:ext cx="4114800" cy="296351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1000"/>
              <a:buNone/>
            </a:pPr>
            <a:endParaRPr sz="1000" dirty="0"/>
          </a:p>
          <a:p>
            <a:pPr marL="342900" indent="-342900">
              <a:spcBef>
                <a:spcPts val="560"/>
              </a:spcBef>
              <a:buClr>
                <a:schemeClr val="dk1"/>
              </a:buClr>
              <a:buSzPts val="2800"/>
              <a:buFont typeface="Times New Roman"/>
              <a:buChar char="•"/>
            </a:pPr>
            <a:r>
              <a:rPr lang="en-US" b="1" u="sng" dirty="0"/>
              <a:t>Get Up Later</a:t>
            </a:r>
          </a:p>
          <a:p>
            <a:pPr marL="342900" indent="-342900">
              <a:spcBef>
                <a:spcPts val="560"/>
              </a:spcBef>
              <a:buClr>
                <a:schemeClr val="dk1"/>
              </a:buClr>
              <a:buSzPts val="2800"/>
              <a:buFont typeface="Times New Roman"/>
              <a:buChar char="•"/>
            </a:pPr>
            <a:endParaRPr lang="en-US" sz="1400" b="1" u="sng" dirty="0"/>
          </a:p>
          <a:p>
            <a:pPr marL="342900" indent="-342900">
              <a:spcBef>
                <a:spcPts val="560"/>
              </a:spcBef>
              <a:buClr>
                <a:schemeClr val="dk1"/>
              </a:buClr>
              <a:buSzPts val="2800"/>
              <a:buFont typeface="Times New Roman"/>
              <a:buChar char="•"/>
            </a:pPr>
            <a:r>
              <a:rPr lang="en-US" dirty="0"/>
              <a:t>Sleep longer</a:t>
            </a:r>
            <a:endParaRPr dirty="0"/>
          </a:p>
          <a:p>
            <a:pPr marL="342900" indent="-279400">
              <a:spcBef>
                <a:spcPts val="200"/>
              </a:spcBef>
              <a:buClr>
                <a:schemeClr val="dk1"/>
              </a:buClr>
              <a:buSzPts val="1000"/>
              <a:buNone/>
            </a:pPr>
            <a:endParaRPr sz="1000" dirty="0"/>
          </a:p>
          <a:p>
            <a:pPr marL="342900" indent="-342900">
              <a:spcBef>
                <a:spcPts val="560"/>
              </a:spcBef>
              <a:buClr>
                <a:schemeClr val="dk1"/>
              </a:buClr>
              <a:buSzPts val="2800"/>
              <a:buFont typeface="Times New Roman"/>
              <a:buChar char="•"/>
            </a:pPr>
            <a:r>
              <a:rPr lang="en-US" dirty="0"/>
              <a:t>Stay warm</a:t>
            </a:r>
            <a:endParaRPr dirty="0"/>
          </a:p>
          <a:p>
            <a:pPr marL="342900" indent="-342900">
              <a:spcBef>
                <a:spcPts val="160"/>
              </a:spcBef>
              <a:buClr>
                <a:schemeClr val="dk1"/>
              </a:buClr>
              <a:buSzPts val="800"/>
              <a:buNone/>
            </a:pPr>
            <a:r>
              <a:rPr lang="en-US" sz="800" dirty="0"/>
              <a:t> </a:t>
            </a:r>
            <a:endParaRPr dirty="0"/>
          </a:p>
          <a:p>
            <a:pPr marL="342900" indent="-342900">
              <a:spcBef>
                <a:spcPts val="560"/>
              </a:spcBef>
              <a:buClr>
                <a:schemeClr val="dk1"/>
              </a:buClr>
              <a:buSzPts val="2800"/>
              <a:buFont typeface="Times New Roman"/>
              <a:buChar char="•"/>
            </a:pPr>
            <a:r>
              <a:rPr lang="en-US" dirty="0"/>
              <a:t>More alert during day       </a:t>
            </a:r>
            <a:endParaRPr dirty="0"/>
          </a:p>
        </p:txBody>
      </p:sp>
      <p:sp>
        <p:nvSpPr>
          <p:cNvPr id="2242" name="Google Shape;2242;p329"/>
          <p:cNvSpPr txBox="1"/>
          <p:nvPr/>
        </p:nvSpPr>
        <p:spPr>
          <a:xfrm>
            <a:off x="1676400" y="4311173"/>
            <a:ext cx="9048750" cy="476175"/>
          </a:xfrm>
          <a:prstGeom prst="rect">
            <a:avLst/>
          </a:prstGeom>
          <a:noFill/>
          <a:ln>
            <a:noFill/>
          </a:ln>
        </p:spPr>
        <p:txBody>
          <a:bodyPr spcFirstLastPara="1" wrap="square" lIns="91425" tIns="45700" rIns="91425" bIns="45700" anchor="t" anchorCtr="0">
            <a:noAutofit/>
          </a:bodyPr>
          <a:lstStyle/>
          <a:p>
            <a:pPr>
              <a:buClr>
                <a:srgbClr val="FF6699"/>
              </a:buClr>
              <a:buSzPts val="2800"/>
            </a:pPr>
            <a:r>
              <a:rPr lang="en-US" sz="2800" b="1">
                <a:solidFill>
                  <a:srgbClr val="FF6699"/>
                </a:solidFill>
                <a:latin typeface="Times New Roman"/>
                <a:ea typeface="Times New Roman"/>
                <a:cs typeface="Times New Roman"/>
                <a:sym typeface="Times New Roman"/>
              </a:rPr>
              <a:t>Suppose you choose </a:t>
            </a:r>
            <a:r>
              <a:rPr lang="en-US" sz="2800" b="1" i="1">
                <a:solidFill>
                  <a:srgbClr val="FF6699"/>
                </a:solidFill>
                <a:latin typeface="Times New Roman"/>
                <a:ea typeface="Times New Roman"/>
                <a:cs typeface="Times New Roman"/>
                <a:sym typeface="Times New Roman"/>
              </a:rPr>
              <a:t>get up now</a:t>
            </a:r>
            <a:r>
              <a:rPr lang="en-US" sz="2800" b="1">
                <a:solidFill>
                  <a:srgbClr val="FF6699"/>
                </a:solidFill>
                <a:latin typeface="Times New Roman"/>
                <a:ea typeface="Times New Roman"/>
                <a:cs typeface="Times New Roman"/>
                <a:sym typeface="Times New Roman"/>
              </a:rPr>
              <a:t> … what do you give up?</a:t>
            </a:r>
            <a:r>
              <a:rPr lang="en-US" sz="2400" b="1">
                <a:solidFill>
                  <a:schemeClr val="dk1"/>
                </a:solidFill>
                <a:latin typeface="Times New Roman"/>
                <a:ea typeface="Times New Roman"/>
                <a:cs typeface="Times New Roman"/>
                <a:sym typeface="Times New Roman"/>
              </a:rPr>
              <a:t>  </a:t>
            </a:r>
            <a:endParaRPr/>
          </a:p>
        </p:txBody>
      </p:sp>
      <p:sp>
        <p:nvSpPr>
          <p:cNvPr id="2246" name="Google Shape;2246;p329"/>
          <p:cNvSpPr txBox="1"/>
          <p:nvPr/>
        </p:nvSpPr>
        <p:spPr>
          <a:xfrm>
            <a:off x="2705100" y="4807788"/>
            <a:ext cx="6781800" cy="523800"/>
          </a:xfrm>
          <a:prstGeom prst="rect">
            <a:avLst/>
          </a:prstGeom>
          <a:noFill/>
          <a:ln>
            <a:noFill/>
          </a:ln>
        </p:spPr>
        <p:txBody>
          <a:bodyPr spcFirstLastPara="1" wrap="square" lIns="91425" tIns="45700" rIns="91425" bIns="45700" anchor="t" anchorCtr="0">
            <a:noAutofit/>
          </a:bodyPr>
          <a:lstStyle/>
          <a:p>
            <a:pPr indent="-177800">
              <a:buClr>
                <a:srgbClr val="FF6699"/>
              </a:buClr>
              <a:buSzPts val="2800"/>
              <a:buFont typeface="Times New Roman"/>
              <a:buChar char="•"/>
            </a:pPr>
            <a:r>
              <a:rPr lang="en-US" sz="2800" b="1">
                <a:solidFill>
                  <a:srgbClr val="FF6699"/>
                </a:solidFill>
                <a:latin typeface="Times New Roman"/>
                <a:ea typeface="Times New Roman"/>
                <a:cs typeface="Times New Roman"/>
                <a:sym typeface="Times New Roman"/>
              </a:rPr>
              <a:t>  More sleep, staying warm, being alert</a:t>
            </a:r>
            <a:endParaRPr/>
          </a:p>
        </p:txBody>
      </p:sp>
      <p:sp>
        <p:nvSpPr>
          <p:cNvPr id="2248" name="Google Shape;2248;p329"/>
          <p:cNvSpPr txBox="1"/>
          <p:nvPr/>
        </p:nvSpPr>
        <p:spPr>
          <a:xfrm>
            <a:off x="1752600" y="5351989"/>
            <a:ext cx="9048750" cy="476312"/>
          </a:xfrm>
          <a:prstGeom prst="rect">
            <a:avLst/>
          </a:prstGeom>
          <a:noFill/>
          <a:ln>
            <a:noFill/>
          </a:ln>
        </p:spPr>
        <p:txBody>
          <a:bodyPr spcFirstLastPara="1" wrap="square" lIns="91425" tIns="45700" rIns="91425" bIns="45700" anchor="t" anchorCtr="0">
            <a:noAutofit/>
          </a:bodyPr>
          <a:lstStyle/>
          <a:p>
            <a:pPr>
              <a:buClr>
                <a:srgbClr val="00FFCC"/>
              </a:buClr>
              <a:buSzPts val="2800"/>
            </a:pPr>
            <a:r>
              <a:rPr lang="en-US" sz="2800" b="1">
                <a:solidFill>
                  <a:srgbClr val="00FFCC"/>
                </a:solidFill>
                <a:latin typeface="Times New Roman"/>
                <a:ea typeface="Times New Roman"/>
                <a:cs typeface="Times New Roman"/>
                <a:sym typeface="Times New Roman"/>
              </a:rPr>
              <a:t>Suppose you choose </a:t>
            </a:r>
            <a:r>
              <a:rPr lang="en-US" sz="2800" b="1" i="1">
                <a:solidFill>
                  <a:srgbClr val="00FFCC"/>
                </a:solidFill>
                <a:latin typeface="Times New Roman"/>
                <a:ea typeface="Times New Roman"/>
                <a:cs typeface="Times New Roman"/>
                <a:sym typeface="Times New Roman"/>
              </a:rPr>
              <a:t>get up later</a:t>
            </a:r>
            <a:r>
              <a:rPr lang="en-US" sz="2800" b="1">
                <a:solidFill>
                  <a:srgbClr val="00FFCC"/>
                </a:solidFill>
                <a:latin typeface="Times New Roman"/>
                <a:ea typeface="Times New Roman"/>
                <a:cs typeface="Times New Roman"/>
                <a:sym typeface="Times New Roman"/>
              </a:rPr>
              <a:t> … what do you give up?</a:t>
            </a:r>
            <a:endParaRPr/>
          </a:p>
        </p:txBody>
      </p:sp>
      <p:sp>
        <p:nvSpPr>
          <p:cNvPr id="2251" name="Google Shape;2251;p329"/>
          <p:cNvSpPr txBox="1"/>
          <p:nvPr/>
        </p:nvSpPr>
        <p:spPr>
          <a:xfrm>
            <a:off x="2695575" y="5828300"/>
            <a:ext cx="7162800" cy="519000"/>
          </a:xfrm>
          <a:prstGeom prst="rect">
            <a:avLst/>
          </a:prstGeom>
          <a:noFill/>
          <a:ln>
            <a:noFill/>
          </a:ln>
        </p:spPr>
        <p:txBody>
          <a:bodyPr spcFirstLastPara="1" wrap="square" lIns="91425" tIns="45700" rIns="91425" bIns="45700" anchor="t" anchorCtr="0">
            <a:noAutofit/>
          </a:bodyPr>
          <a:lstStyle/>
          <a:p>
            <a:pPr indent="-177800">
              <a:buClr>
                <a:srgbClr val="00FFCC"/>
              </a:buClr>
              <a:buSzPts val="2800"/>
              <a:buFont typeface="Times New Roman"/>
              <a:buChar char="•"/>
            </a:pPr>
            <a:r>
              <a:rPr lang="en-US" sz="2800">
                <a:solidFill>
                  <a:srgbClr val="00FFCC"/>
                </a:solidFill>
                <a:latin typeface="Times New Roman"/>
                <a:ea typeface="Times New Roman"/>
                <a:cs typeface="Times New Roman"/>
                <a:sym typeface="Times New Roman"/>
              </a:rPr>
              <a:t>  Not having to rush, coffee/bagel, review time</a:t>
            </a:r>
            <a:endParaRPr/>
          </a:p>
        </p:txBody>
      </p:sp>
      <p:sp>
        <p:nvSpPr>
          <p:cNvPr id="2252" name="Google Shape;2252;p329">
            <a:hlinkClick r:id="rId3"/>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6"/>
                                        </p:tgtEl>
                                        <p:attrNameLst>
                                          <p:attrName>style.visibility</p:attrName>
                                        </p:attrNameLst>
                                      </p:cBhvr>
                                      <p:to>
                                        <p:strVal val="visible"/>
                                      </p:to>
                                    </p:set>
                                    <p:animEffect transition="in" filter="fade">
                                      <p:cBhvr>
                                        <p:cTn id="7" dur="500"/>
                                        <p:tgtEl>
                                          <p:spTgt spid="2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1"/>
                                        </p:tgtEl>
                                        <p:attrNameLst>
                                          <p:attrName>style.visibility</p:attrName>
                                        </p:attrNameLst>
                                      </p:cBhvr>
                                      <p:to>
                                        <p:strVal val="visible"/>
                                      </p:to>
                                    </p:set>
                                    <p:animEffect transition="in" filter="fade">
                                      <p:cBhvr>
                                        <p:cTn id="12" dur="500"/>
                                        <p:tgtEl>
                                          <p:spTgt spid="2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330"/>
          <p:cNvSpPr txBox="1">
            <a:spLocks noGrp="1"/>
          </p:cNvSpPr>
          <p:nvPr>
            <p:ph type="title"/>
          </p:nvPr>
        </p:nvSpPr>
        <p:spPr>
          <a:xfrm>
            <a:off x="1981200" y="6858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i="1" dirty="0"/>
              <a:t>Opportunity Cost  </a:t>
            </a:r>
            <a:r>
              <a:rPr lang="en-US" dirty="0"/>
              <a:t>↔  Cost</a:t>
            </a:r>
            <a:endParaRPr dirty="0"/>
          </a:p>
        </p:txBody>
      </p:sp>
      <p:sp>
        <p:nvSpPr>
          <p:cNvPr id="2259" name="Google Shape;2259;p330"/>
          <p:cNvSpPr txBox="1">
            <a:spLocks noGrp="1"/>
          </p:cNvSpPr>
          <p:nvPr>
            <p:ph idx="1"/>
          </p:nvPr>
        </p:nvSpPr>
        <p:spPr>
          <a:xfrm>
            <a:off x="2133600" y="2143218"/>
            <a:ext cx="7924800" cy="36539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buFont typeface="Times New Roman"/>
              <a:buChar char="•"/>
            </a:pPr>
            <a:r>
              <a:rPr lang="en-US" dirty="0"/>
              <a:t>Value of best foregone alternative</a:t>
            </a:r>
            <a:endParaRPr dirty="0"/>
          </a:p>
          <a:p>
            <a:pPr marL="342900" indent="-139700">
              <a:spcBef>
                <a:spcPts val="640"/>
              </a:spcBef>
              <a:buClr>
                <a:schemeClr val="dk1"/>
              </a:buClr>
              <a:buSzPts val="3200"/>
              <a:buNone/>
            </a:pPr>
            <a:endParaRPr dirty="0"/>
          </a:p>
          <a:p>
            <a:pPr marL="342900" indent="-139700">
              <a:spcBef>
                <a:spcPts val="640"/>
              </a:spcBef>
              <a:buClr>
                <a:schemeClr val="dk1"/>
              </a:buClr>
              <a:buSzPts val="3200"/>
              <a:buNone/>
            </a:pPr>
            <a:endParaRPr dirty="0"/>
          </a:p>
          <a:p>
            <a:pPr marL="342900" indent="-342900">
              <a:spcBef>
                <a:spcPts val="640"/>
              </a:spcBef>
              <a:buClr>
                <a:schemeClr val="dk1"/>
              </a:buClr>
              <a:buSzPts val="3200"/>
              <a:buFont typeface="Times New Roman"/>
              <a:buChar char="•"/>
            </a:pPr>
            <a:r>
              <a:rPr lang="en-US" i="1" dirty="0"/>
              <a:t>“What you have to give up to get something”</a:t>
            </a:r>
          </a:p>
          <a:p>
            <a:pPr marL="342900" indent="-342900">
              <a:spcBef>
                <a:spcPts val="640"/>
              </a:spcBef>
              <a:buClr>
                <a:schemeClr val="dk1"/>
              </a:buClr>
              <a:buSzPts val="3200"/>
              <a:buFont typeface="Times New Roman"/>
              <a:buChar char="•"/>
            </a:pPr>
            <a:endParaRPr lang="en-US" i="1" dirty="0"/>
          </a:p>
          <a:p>
            <a:pPr marL="342900" indent="-342900">
              <a:spcBef>
                <a:spcPts val="640"/>
              </a:spcBef>
              <a:buClr>
                <a:schemeClr val="dk1"/>
              </a:buClr>
              <a:buSzPts val="3200"/>
              <a:buFont typeface="Times New Roman"/>
              <a:buChar char="•"/>
            </a:pPr>
            <a:endParaRPr lang="en-US" i="1" dirty="0"/>
          </a:p>
          <a:p>
            <a:pPr marL="342900" indent="-342900">
              <a:spcBef>
                <a:spcPts val="640"/>
              </a:spcBef>
              <a:buClr>
                <a:schemeClr val="dk1"/>
              </a:buClr>
              <a:buSzPts val="3200"/>
              <a:buFont typeface="Times New Roman"/>
              <a:buChar char="•"/>
            </a:pPr>
            <a:r>
              <a:rPr lang="en-US" i="1" dirty="0">
                <a:solidFill>
                  <a:srgbClr val="FFFF00"/>
                </a:solidFill>
              </a:rPr>
              <a:t>What does this look like for bigger decisions . . . ?</a:t>
            </a:r>
            <a:endParaRP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332"/>
          <p:cNvSpPr txBox="1">
            <a:spLocks noGrp="1"/>
          </p:cNvSpPr>
          <p:nvPr>
            <p:ph type="title"/>
          </p:nvPr>
        </p:nvSpPr>
        <p:spPr>
          <a:xfrm>
            <a:off x="1676400" y="381000"/>
            <a:ext cx="8743800" cy="12192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4000" i="1"/>
              <a:t>Sustainable Development Goals </a:t>
            </a:r>
            <a:r>
              <a:rPr lang="en-US" sz="4000"/>
              <a:t>(SDG)</a:t>
            </a:r>
            <a:endParaRPr sz="2400"/>
          </a:p>
        </p:txBody>
      </p:sp>
      <p:sp>
        <p:nvSpPr>
          <p:cNvPr id="2272" name="Google Shape;2272;p332"/>
          <p:cNvSpPr txBox="1">
            <a:spLocks noGrp="1"/>
          </p:cNvSpPr>
          <p:nvPr>
            <p:ph idx="1"/>
          </p:nvPr>
        </p:nvSpPr>
        <p:spPr>
          <a:xfrm>
            <a:off x="1940250" y="1756750"/>
            <a:ext cx="8480100" cy="735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buFont typeface="Times New Roman"/>
              <a:buChar char="•"/>
            </a:pPr>
            <a:r>
              <a:rPr lang="en-US"/>
              <a:t> List of global challenges identified by U.N.</a:t>
            </a:r>
            <a:endParaRPr/>
          </a:p>
        </p:txBody>
      </p:sp>
      <p:sp>
        <p:nvSpPr>
          <p:cNvPr id="2273" name="Google Shape;2273;p332"/>
          <p:cNvSpPr txBox="1">
            <a:spLocks noGrp="1"/>
          </p:cNvSpPr>
          <p:nvPr>
            <p:ph type="body" idx="4294967295"/>
          </p:nvPr>
        </p:nvSpPr>
        <p:spPr>
          <a:xfrm>
            <a:off x="1940250" y="2648300"/>
            <a:ext cx="8480425" cy="130651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buFont typeface="Times New Roman"/>
              <a:buChar char="•"/>
            </a:pPr>
            <a:r>
              <a:rPr lang="en-US" dirty="0"/>
              <a:t> Sequel to the </a:t>
            </a:r>
            <a:r>
              <a:rPr lang="en-US" i="1" dirty="0"/>
              <a:t>Millennium Development Goals    </a:t>
            </a:r>
            <a:endParaRPr dirty="0"/>
          </a:p>
          <a:p>
            <a:pPr marL="0" indent="0">
              <a:spcBef>
                <a:spcPts val="0"/>
              </a:spcBef>
              <a:buClr>
                <a:schemeClr val="lt1"/>
              </a:buClr>
              <a:buSzPts val="3200"/>
              <a:buNone/>
            </a:pPr>
            <a:r>
              <a:rPr lang="en-US" i="1" dirty="0"/>
              <a:t>    </a:t>
            </a:r>
            <a:r>
              <a:rPr lang="en-US" dirty="0"/>
              <a:t>adopted in 2000 with target end in 2015</a:t>
            </a:r>
            <a:endParaRPr dirty="0"/>
          </a:p>
          <a:p>
            <a:pPr marL="0" indent="0">
              <a:spcBef>
                <a:spcPts val="0"/>
              </a:spcBef>
              <a:buClr>
                <a:schemeClr val="lt1"/>
              </a:buClr>
              <a:buSzPts val="3200"/>
              <a:buNone/>
            </a:pPr>
            <a:endParaRPr dirty="0"/>
          </a:p>
          <a:p>
            <a:pPr marL="0" indent="0">
              <a:spcBef>
                <a:spcPts val="640"/>
              </a:spcBef>
              <a:buClr>
                <a:schemeClr val="lt1"/>
              </a:buClr>
              <a:buSzPts val="3200"/>
              <a:buNone/>
            </a:pPr>
            <a:endParaRPr dirty="0"/>
          </a:p>
        </p:txBody>
      </p:sp>
      <p:sp>
        <p:nvSpPr>
          <p:cNvPr id="2274" name="Google Shape;2274;p332"/>
          <p:cNvSpPr txBox="1">
            <a:spLocks noGrp="1"/>
          </p:cNvSpPr>
          <p:nvPr>
            <p:ph type="body" idx="4294967295"/>
          </p:nvPr>
        </p:nvSpPr>
        <p:spPr>
          <a:xfrm>
            <a:off x="1985887" y="3954813"/>
            <a:ext cx="8124825" cy="140811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buFont typeface="Times New Roman"/>
              <a:buChar char="•"/>
            </a:pPr>
            <a:r>
              <a:rPr lang="en-US" dirty="0"/>
              <a:t> SDGs:   Adopted in 2015 with targets  </a:t>
            </a:r>
            <a:endParaRPr dirty="0"/>
          </a:p>
          <a:p>
            <a:pPr marL="342900" indent="0">
              <a:spcBef>
                <a:spcPts val="0"/>
              </a:spcBef>
              <a:buNone/>
            </a:pPr>
            <a:r>
              <a:rPr lang="en-US" dirty="0"/>
              <a:t> achieved by 2030 </a:t>
            </a:r>
            <a:endParaRPr dirty="0"/>
          </a:p>
          <a:p>
            <a:pPr marL="0" indent="0">
              <a:spcBef>
                <a:spcPts val="640"/>
              </a:spcBef>
              <a:buClr>
                <a:schemeClr val="lt1"/>
              </a:buClr>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2">
                                            <p:txEl>
                                              <p:pRg st="0" end="0"/>
                                            </p:txEl>
                                          </p:spTgt>
                                        </p:tgtEl>
                                        <p:attrNameLst>
                                          <p:attrName>style.visibility</p:attrName>
                                        </p:attrNameLst>
                                      </p:cBhvr>
                                      <p:to>
                                        <p:strVal val="visible"/>
                                      </p:to>
                                    </p:set>
                                    <p:animEffect transition="in" filter="fade">
                                      <p:cBhvr>
                                        <p:cTn id="7" dur="500"/>
                                        <p:tgtEl>
                                          <p:spTgt spid="2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3"/>
                                        </p:tgtEl>
                                        <p:attrNameLst>
                                          <p:attrName>style.visibility</p:attrName>
                                        </p:attrNameLst>
                                      </p:cBhvr>
                                      <p:to>
                                        <p:strVal val="visible"/>
                                      </p:to>
                                    </p:set>
                                    <p:animEffect transition="in" filter="fade">
                                      <p:cBhvr>
                                        <p:cTn id="12" dur="1000"/>
                                        <p:tgtEl>
                                          <p:spTgt spid="22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4"/>
                                        </p:tgtEl>
                                        <p:attrNameLst>
                                          <p:attrName>style.visibility</p:attrName>
                                        </p:attrNameLst>
                                      </p:cBhvr>
                                      <p:to>
                                        <p:strVal val="visible"/>
                                      </p:to>
                                    </p:set>
                                    <p:animEffect transition="in" filter="fade">
                                      <p:cBhvr>
                                        <p:cTn id="17" dur="1000"/>
                                        <p:tgtEl>
                                          <p:spTgt spid="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1674EF09-A707-48B1-91A5-D8EA716FCA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806" y="247902"/>
            <a:ext cx="10684519" cy="6362196"/>
          </a:xfrm>
        </p:spPr>
      </p:pic>
    </p:spTree>
    <p:extLst>
      <p:ext uri="{BB962C8B-B14F-4D97-AF65-F5344CB8AC3E}">
        <p14:creationId xmlns:p14="http://schemas.microsoft.com/office/powerpoint/2010/main" val="2621059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sp>
        <p:nvSpPr>
          <p:cNvPr id="2279" name="Google Shape;2279;p333"/>
          <p:cNvSpPr txBox="1">
            <a:spLocks noGrp="1"/>
          </p:cNvSpPr>
          <p:nvPr>
            <p:ph type="title"/>
          </p:nvPr>
        </p:nvSpPr>
        <p:spPr>
          <a:xfrm>
            <a:off x="1764383" y="183823"/>
            <a:ext cx="8663100" cy="10668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a:t>United Nations’ </a:t>
            </a:r>
            <a:r>
              <a:rPr lang="en-US" sz="3200" i="1"/>
              <a:t>Sustainable Development Goals</a:t>
            </a:r>
            <a:endParaRPr sz="3200"/>
          </a:p>
        </p:txBody>
      </p:sp>
      <p:sp>
        <p:nvSpPr>
          <p:cNvPr id="2280" name="Google Shape;2280;p333"/>
          <p:cNvSpPr txBox="1">
            <a:spLocks noGrp="1"/>
          </p:cNvSpPr>
          <p:nvPr>
            <p:ph idx="1"/>
          </p:nvPr>
        </p:nvSpPr>
        <p:spPr>
          <a:xfrm>
            <a:off x="1901072" y="1294615"/>
            <a:ext cx="8763000" cy="5334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2800"/>
              <a:buFont typeface="Times New Roman"/>
              <a:buChar char="•"/>
            </a:pPr>
            <a:r>
              <a:rPr lang="en-US"/>
              <a:t>  1:  No Poverty</a:t>
            </a:r>
            <a:endParaRPr/>
          </a:p>
          <a:p>
            <a:pPr marL="342900" indent="-342900">
              <a:spcBef>
                <a:spcPts val="1200"/>
              </a:spcBef>
              <a:buClr>
                <a:schemeClr val="lt1"/>
              </a:buClr>
              <a:buSzPts val="2800"/>
              <a:buFont typeface="Times New Roman"/>
              <a:buChar char="•"/>
            </a:pPr>
            <a:r>
              <a:rPr lang="en-US"/>
              <a:t>  2:	 Zero Hunger</a:t>
            </a:r>
            <a:endParaRPr/>
          </a:p>
          <a:p>
            <a:pPr marL="342900" indent="-342900">
              <a:spcBef>
                <a:spcPts val="1200"/>
              </a:spcBef>
              <a:buClr>
                <a:schemeClr val="lt1"/>
              </a:buClr>
              <a:buSzPts val="2800"/>
              <a:buFont typeface="Times New Roman"/>
              <a:buChar char="•"/>
            </a:pPr>
            <a:r>
              <a:rPr lang="en-US"/>
              <a:t>  3: 	 Good Health and Well-being</a:t>
            </a:r>
            <a:endParaRPr/>
          </a:p>
          <a:p>
            <a:pPr marL="342900" indent="-342900">
              <a:spcBef>
                <a:spcPts val="1200"/>
              </a:spcBef>
              <a:buClr>
                <a:schemeClr val="lt1"/>
              </a:buClr>
              <a:buSzPts val="2800"/>
              <a:buFont typeface="Times New Roman"/>
              <a:buChar char="•"/>
            </a:pPr>
            <a:r>
              <a:rPr lang="en-US"/>
              <a:t>  4: 	 Quality Education</a:t>
            </a:r>
            <a:endParaRPr/>
          </a:p>
          <a:p>
            <a:pPr marL="342900" indent="-342900">
              <a:spcBef>
                <a:spcPts val="1200"/>
              </a:spcBef>
              <a:buClr>
                <a:schemeClr val="lt1"/>
              </a:buClr>
              <a:buSzPts val="2800"/>
              <a:buFont typeface="Times New Roman"/>
              <a:buChar char="•"/>
            </a:pPr>
            <a:r>
              <a:rPr lang="en-US"/>
              <a:t>  5: 	 Gender Equality</a:t>
            </a:r>
            <a:endParaRPr/>
          </a:p>
          <a:p>
            <a:pPr marL="342900" indent="-342900">
              <a:spcBef>
                <a:spcPts val="1200"/>
              </a:spcBef>
              <a:buClr>
                <a:schemeClr val="lt1"/>
              </a:buClr>
              <a:buSzPts val="2800"/>
              <a:buFont typeface="Times New Roman"/>
              <a:buChar char="•"/>
            </a:pPr>
            <a:r>
              <a:rPr lang="en-US"/>
              <a:t>  6: 	 Clean Water and Sanitation</a:t>
            </a:r>
            <a:endParaRPr/>
          </a:p>
          <a:p>
            <a:pPr marL="342900" indent="-342900">
              <a:spcBef>
                <a:spcPts val="1200"/>
              </a:spcBef>
              <a:buClr>
                <a:schemeClr val="lt1"/>
              </a:buClr>
              <a:buSzPts val="2800"/>
              <a:buFont typeface="Times New Roman"/>
              <a:buChar char="•"/>
            </a:pPr>
            <a:r>
              <a:rPr lang="en-US"/>
              <a:t>  7: 	 Affordable and Clean Energy</a:t>
            </a:r>
            <a:endParaRPr/>
          </a:p>
          <a:p>
            <a:pPr marL="342900" indent="-342900">
              <a:spcBef>
                <a:spcPts val="1200"/>
              </a:spcBef>
              <a:buClr>
                <a:schemeClr val="lt1"/>
              </a:buClr>
              <a:buSzPts val="2800"/>
              <a:buFont typeface="Times New Roman"/>
              <a:buChar char="•"/>
            </a:pPr>
            <a:r>
              <a:rPr lang="en-US"/>
              <a:t>  8: 	 Decent Work and Economic Growth</a:t>
            </a:r>
            <a:endParaRPr/>
          </a:p>
          <a:p>
            <a:pPr marL="342900" indent="-342900">
              <a:spcBef>
                <a:spcPts val="1200"/>
              </a:spcBef>
              <a:buClr>
                <a:schemeClr val="lt1"/>
              </a:buClr>
              <a:buSzPts val="2800"/>
              <a:buFont typeface="Times New Roman"/>
              <a:buChar char="•"/>
            </a:pPr>
            <a:r>
              <a:rPr lang="en-US"/>
              <a:t>  9: 	 Industry, Innovation and Infrastructure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334"/>
          <p:cNvSpPr txBox="1">
            <a:spLocks noGrp="1"/>
          </p:cNvSpPr>
          <p:nvPr>
            <p:ph type="title"/>
          </p:nvPr>
        </p:nvSpPr>
        <p:spPr>
          <a:xfrm>
            <a:off x="2057400" y="1524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The UN’s SDGs</a:t>
            </a:r>
            <a:endParaRPr/>
          </a:p>
        </p:txBody>
      </p:sp>
      <p:sp>
        <p:nvSpPr>
          <p:cNvPr id="2286" name="Google Shape;2286;p334"/>
          <p:cNvSpPr txBox="1">
            <a:spLocks noGrp="1"/>
          </p:cNvSpPr>
          <p:nvPr>
            <p:ph idx="1"/>
          </p:nvPr>
        </p:nvSpPr>
        <p:spPr>
          <a:xfrm>
            <a:off x="1828800" y="1308755"/>
            <a:ext cx="8686800" cy="52005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2800"/>
              <a:buFont typeface="Times New Roman"/>
              <a:buChar char="•"/>
            </a:pPr>
            <a:r>
              <a:rPr lang="en-US"/>
              <a:t> 10:  Reduced Inequality</a:t>
            </a:r>
            <a:endParaRPr/>
          </a:p>
          <a:p>
            <a:pPr marL="342900" indent="-342900">
              <a:spcBef>
                <a:spcPts val="1800"/>
              </a:spcBef>
              <a:buClr>
                <a:schemeClr val="lt1"/>
              </a:buClr>
              <a:buSzPts val="2800"/>
              <a:buFont typeface="Times New Roman"/>
              <a:buChar char="•"/>
            </a:pPr>
            <a:r>
              <a:rPr lang="en-US"/>
              <a:t> 11:  Sustainable Cities and Communities</a:t>
            </a:r>
            <a:endParaRPr/>
          </a:p>
          <a:p>
            <a:pPr marL="342900" indent="-342900">
              <a:spcBef>
                <a:spcPts val="1800"/>
              </a:spcBef>
              <a:buClr>
                <a:schemeClr val="lt1"/>
              </a:buClr>
              <a:buSzPts val="2800"/>
              <a:buFont typeface="Times New Roman"/>
              <a:buChar char="•"/>
            </a:pPr>
            <a:r>
              <a:rPr lang="en-US"/>
              <a:t> 12:  Responsible Consumption &amp; Production</a:t>
            </a:r>
            <a:endParaRPr/>
          </a:p>
          <a:p>
            <a:pPr marL="342900" indent="-342900">
              <a:spcBef>
                <a:spcPts val="1800"/>
              </a:spcBef>
              <a:buClr>
                <a:schemeClr val="lt1"/>
              </a:buClr>
              <a:buSzPts val="2800"/>
              <a:buFont typeface="Times New Roman"/>
              <a:buChar char="•"/>
            </a:pPr>
            <a:r>
              <a:rPr lang="en-US"/>
              <a:t> 13:  Climate Action</a:t>
            </a:r>
            <a:endParaRPr/>
          </a:p>
          <a:p>
            <a:pPr marL="342900" indent="-342900">
              <a:spcBef>
                <a:spcPts val="1800"/>
              </a:spcBef>
              <a:buClr>
                <a:schemeClr val="lt1"/>
              </a:buClr>
              <a:buSzPts val="2800"/>
              <a:buFont typeface="Times New Roman"/>
              <a:buChar char="•"/>
            </a:pPr>
            <a:r>
              <a:rPr lang="en-US"/>
              <a:t> 14:  Life Below Water</a:t>
            </a:r>
            <a:endParaRPr/>
          </a:p>
          <a:p>
            <a:pPr marL="342900" indent="-342900">
              <a:spcBef>
                <a:spcPts val="1800"/>
              </a:spcBef>
              <a:buClr>
                <a:schemeClr val="lt1"/>
              </a:buClr>
              <a:buSzPts val="2800"/>
              <a:buFont typeface="Times New Roman"/>
              <a:buChar char="•"/>
            </a:pPr>
            <a:r>
              <a:rPr lang="en-US"/>
              <a:t> 15:  Life on Land</a:t>
            </a:r>
            <a:endParaRPr/>
          </a:p>
          <a:p>
            <a:pPr marL="342900" indent="-342900">
              <a:spcBef>
                <a:spcPts val="1800"/>
              </a:spcBef>
              <a:buClr>
                <a:schemeClr val="lt1"/>
              </a:buClr>
              <a:buSzPts val="2800"/>
              <a:buFont typeface="Times New Roman"/>
              <a:buChar char="•"/>
            </a:pPr>
            <a:r>
              <a:rPr lang="en-US"/>
              <a:t> 16:  Peace and Justice Strong Institutions</a:t>
            </a:r>
            <a:endParaRPr/>
          </a:p>
          <a:p>
            <a:pPr marL="342900" indent="-342900">
              <a:spcBef>
                <a:spcPts val="1800"/>
              </a:spcBef>
              <a:buClr>
                <a:schemeClr val="lt1"/>
              </a:buClr>
              <a:buSzPts val="2800"/>
              <a:buFont typeface="Times New Roman"/>
              <a:buChar char="•"/>
            </a:pPr>
            <a:r>
              <a:rPr lang="en-US"/>
              <a:t> 17:  Partnerships to achieve the Goal</a:t>
            </a:r>
            <a:br>
              <a:rPr lang="en-US" sz="2400"/>
            </a:b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90"/>
        <p:cNvGrpSpPr/>
        <p:nvPr/>
      </p:nvGrpSpPr>
      <p:grpSpPr>
        <a:xfrm>
          <a:off x="0" y="0"/>
          <a:ext cx="0" cy="0"/>
          <a:chOff x="0" y="0"/>
          <a:chExt cx="0" cy="0"/>
        </a:xfrm>
      </p:grpSpPr>
      <p:sp>
        <p:nvSpPr>
          <p:cNvPr id="2291" name="Google Shape;2291;p335"/>
          <p:cNvSpPr txBox="1">
            <a:spLocks noGrp="1"/>
          </p:cNvSpPr>
          <p:nvPr>
            <p:ph type="title"/>
          </p:nvPr>
        </p:nvSpPr>
        <p:spPr>
          <a:xfrm>
            <a:off x="2209800" y="3810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i="1"/>
              <a:t>Post-2015 Consensus</a:t>
            </a:r>
            <a:br>
              <a:rPr lang="en-US"/>
            </a:br>
            <a:r>
              <a:rPr lang="en-US" sz="2400"/>
              <a:t>(Sequel to the </a:t>
            </a:r>
            <a:r>
              <a:rPr lang="en-US" sz="2400" i="1"/>
              <a:t>Copenhagen Consensus</a:t>
            </a:r>
            <a:r>
              <a:rPr lang="en-US" sz="2400"/>
              <a:t>)</a:t>
            </a:r>
            <a:endParaRPr/>
          </a:p>
        </p:txBody>
      </p:sp>
      <p:sp>
        <p:nvSpPr>
          <p:cNvPr id="2292" name="Google Shape;2292;p335"/>
          <p:cNvSpPr txBox="1">
            <a:spLocks noGrp="1"/>
          </p:cNvSpPr>
          <p:nvPr>
            <p:ph idx="1"/>
          </p:nvPr>
        </p:nvSpPr>
        <p:spPr>
          <a:xfrm>
            <a:off x="2057400" y="1905000"/>
            <a:ext cx="8363100" cy="46482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lt1"/>
              </a:buClr>
              <a:buSzPts val="3200"/>
              <a:buFont typeface="Times New Roman"/>
              <a:buChar char="•"/>
            </a:pPr>
            <a:r>
              <a:rPr lang="en-US" dirty="0"/>
              <a:t>Bjorn Lomborg’s </a:t>
            </a:r>
            <a:r>
              <a:rPr lang="en-US" i="1" dirty="0"/>
              <a:t>Copenhagen Consensus Centre </a:t>
            </a:r>
            <a:r>
              <a:rPr lang="en-US" dirty="0"/>
              <a:t>commissioned a </a:t>
            </a:r>
            <a:r>
              <a:rPr lang="en-US" i="1" dirty="0"/>
              <a:t>Post-2015 Consensus</a:t>
            </a:r>
            <a:endParaRPr dirty="0"/>
          </a:p>
          <a:p>
            <a:pPr marL="0" indent="0">
              <a:spcBef>
                <a:spcPts val="160"/>
              </a:spcBef>
              <a:buClr>
                <a:schemeClr val="lt1"/>
              </a:buClr>
              <a:buSzPts val="800"/>
              <a:buNone/>
            </a:pPr>
            <a:endParaRPr sz="800" dirty="0"/>
          </a:p>
          <a:p>
            <a:pPr marL="0" indent="0">
              <a:spcBef>
                <a:spcPts val="160"/>
              </a:spcBef>
              <a:buClr>
                <a:schemeClr val="lt1"/>
              </a:buClr>
              <a:buSzPts val="800"/>
              <a:buNone/>
            </a:pPr>
            <a:endParaRPr sz="800" dirty="0"/>
          </a:p>
          <a:p>
            <a:pPr marL="342900" indent="-342900">
              <a:spcBef>
                <a:spcPts val="640"/>
              </a:spcBef>
              <a:buClr>
                <a:schemeClr val="lt1"/>
              </a:buClr>
              <a:buSzPts val="3200"/>
              <a:buFont typeface="Times New Roman"/>
              <a:buChar char="•"/>
            </a:pPr>
            <a:r>
              <a:rPr lang="en-US" dirty="0"/>
              <a:t>60 teams of economists (along with UN, NGOs &amp; business leaders)</a:t>
            </a:r>
            <a:endParaRPr dirty="0"/>
          </a:p>
          <a:p>
            <a:pPr lvl="2">
              <a:spcBef>
                <a:spcPts val="480"/>
              </a:spcBef>
              <a:buClr>
                <a:schemeClr val="lt1"/>
              </a:buClr>
              <a:buSzPts val="2400"/>
              <a:buFont typeface="Times New Roman"/>
              <a:buChar char="•"/>
            </a:pPr>
            <a:r>
              <a:rPr lang="en-US" dirty="0"/>
              <a:t>three Nobel Laureates in Economic Science</a:t>
            </a:r>
            <a:endParaRPr sz="1200" i="1" dirty="0"/>
          </a:p>
        </p:txBody>
      </p:sp>
      <p:sp>
        <p:nvSpPr>
          <p:cNvPr id="2293" name="Google Shape;2293;p335"/>
          <p:cNvSpPr txBox="1">
            <a:spLocks noGrp="1"/>
          </p:cNvSpPr>
          <p:nvPr>
            <p:ph type="body" idx="4294967295"/>
          </p:nvPr>
        </p:nvSpPr>
        <p:spPr>
          <a:xfrm>
            <a:off x="3829050" y="4718050"/>
            <a:ext cx="8362950" cy="1835150"/>
          </a:xfrm>
          <a:prstGeom prst="rect">
            <a:avLst/>
          </a:prstGeom>
          <a:noFill/>
          <a:ln>
            <a:noFill/>
          </a:ln>
        </p:spPr>
        <p:txBody>
          <a:bodyPr spcFirstLastPara="1" vert="horz" wrap="square" lIns="91425" tIns="45700" rIns="91425" bIns="45700" rtlCol="0" anchor="t" anchorCtr="0">
            <a:noAutofit/>
          </a:bodyPr>
          <a:lstStyle/>
          <a:p>
            <a:pPr lvl="2" indent="-177800">
              <a:spcBef>
                <a:spcPts val="160"/>
              </a:spcBef>
              <a:buClr>
                <a:schemeClr val="lt1"/>
              </a:buClr>
              <a:buSzPts val="800"/>
              <a:buNone/>
            </a:pPr>
            <a:endParaRPr sz="800"/>
          </a:p>
          <a:p>
            <a:pPr lvl="2" indent="-177800">
              <a:spcBef>
                <a:spcPts val="160"/>
              </a:spcBef>
              <a:buClr>
                <a:schemeClr val="lt1"/>
              </a:buClr>
              <a:buSzPts val="800"/>
              <a:buNone/>
            </a:pPr>
            <a:endParaRPr sz="800"/>
          </a:p>
          <a:p>
            <a:pPr marL="342900" indent="-342900">
              <a:spcBef>
                <a:spcPts val="640"/>
              </a:spcBef>
              <a:buClr>
                <a:schemeClr val="lt1"/>
              </a:buClr>
              <a:buSzPts val="3200"/>
              <a:buFont typeface="Times New Roman"/>
              <a:buChar char="•"/>
            </a:pPr>
            <a:r>
              <a:rPr lang="en-US"/>
              <a:t>Task:  identify which of 17 SDGs should be    </a:t>
            </a:r>
            <a:endParaRPr/>
          </a:p>
          <a:p>
            <a:pPr marL="0" indent="0">
              <a:spcBef>
                <a:spcPts val="0"/>
              </a:spcBef>
              <a:buClr>
                <a:schemeClr val="lt1"/>
              </a:buClr>
              <a:buSzPts val="3200"/>
              <a:buNone/>
            </a:pPr>
            <a:r>
              <a:rPr lang="en-US"/>
              <a:t>	     given highest priority (benefit/cost)</a:t>
            </a:r>
            <a:endParaRPr/>
          </a:p>
          <a:p>
            <a:pPr marL="0" indent="0">
              <a:spcBef>
                <a:spcPts val="240"/>
              </a:spcBef>
              <a:buClr>
                <a:schemeClr val="lt1"/>
              </a:buClr>
              <a:buSzPts val="1200"/>
              <a:buNone/>
            </a:pPr>
            <a:endParaRPr sz="1200"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2">
                                            <p:txEl>
                                              <p:pRg st="0" end="0"/>
                                            </p:txEl>
                                          </p:spTgt>
                                        </p:tgtEl>
                                        <p:attrNameLst>
                                          <p:attrName>style.visibility</p:attrName>
                                        </p:attrNameLst>
                                      </p:cBhvr>
                                      <p:to>
                                        <p:strVal val="visible"/>
                                      </p:to>
                                    </p:set>
                                    <p:animEffect transition="in" filter="fade">
                                      <p:cBhvr>
                                        <p:cTn id="7" dur="500"/>
                                        <p:tgtEl>
                                          <p:spTgt spid="2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2">
                                            <p:txEl>
                                              <p:pRg st="3" end="3"/>
                                            </p:txEl>
                                          </p:spTgt>
                                        </p:tgtEl>
                                        <p:attrNameLst>
                                          <p:attrName>style.visibility</p:attrName>
                                        </p:attrNameLst>
                                      </p:cBhvr>
                                      <p:to>
                                        <p:strVal val="visible"/>
                                      </p:to>
                                    </p:set>
                                    <p:animEffect transition="in" filter="fade">
                                      <p:cBhvr>
                                        <p:cTn id="12" dur="500"/>
                                        <p:tgtEl>
                                          <p:spTgt spid="229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2">
                                            <p:txEl>
                                              <p:pRg st="4" end="4"/>
                                            </p:txEl>
                                          </p:spTgt>
                                        </p:tgtEl>
                                        <p:attrNameLst>
                                          <p:attrName>style.visibility</p:attrName>
                                        </p:attrNameLst>
                                      </p:cBhvr>
                                      <p:to>
                                        <p:strVal val="visible"/>
                                      </p:to>
                                    </p:set>
                                    <p:animEffect transition="in" filter="fade">
                                      <p:cBhvr>
                                        <p:cTn id="17" dur="500"/>
                                        <p:tgtEl>
                                          <p:spTgt spid="229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93"/>
                                        </p:tgtEl>
                                        <p:attrNameLst>
                                          <p:attrName>style.visibility</p:attrName>
                                        </p:attrNameLst>
                                      </p:cBhvr>
                                      <p:to>
                                        <p:strVal val="visible"/>
                                      </p:to>
                                    </p:set>
                                    <p:animEffect transition="in" filter="fade">
                                      <p:cBhvr>
                                        <p:cTn id="22" dur="1000"/>
                                        <p:tgtEl>
                                          <p:spTgt spid="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with medium confidence">
            <a:extLst>
              <a:ext uri="{FF2B5EF4-FFF2-40B4-BE49-F238E27FC236}">
                <a16:creationId xmlns:a16="http://schemas.microsoft.com/office/drawing/2014/main" id="{85527E75-309F-45F7-B876-18EC0AE3D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6665" y="169862"/>
            <a:ext cx="10533810" cy="6497637"/>
          </a:xfrm>
        </p:spPr>
      </p:pic>
    </p:spTree>
    <p:extLst>
      <p:ext uri="{BB962C8B-B14F-4D97-AF65-F5344CB8AC3E}">
        <p14:creationId xmlns:p14="http://schemas.microsoft.com/office/powerpoint/2010/main" val="1299792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ebsite&#10;&#10;Description automatically generated with low confidence">
            <a:extLst>
              <a:ext uri="{FF2B5EF4-FFF2-40B4-BE49-F238E27FC236}">
                <a16:creationId xmlns:a16="http://schemas.microsoft.com/office/drawing/2014/main" id="{DE47EEEC-BB56-4CB8-A835-361689FD2D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143" y="138474"/>
            <a:ext cx="11431432" cy="6548076"/>
          </a:xfrm>
        </p:spPr>
      </p:pic>
    </p:spTree>
    <p:extLst>
      <p:ext uri="{BB962C8B-B14F-4D97-AF65-F5344CB8AC3E}">
        <p14:creationId xmlns:p14="http://schemas.microsoft.com/office/powerpoint/2010/main" val="268034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Objectives</a:t>
            </a:r>
          </a:p>
        </p:txBody>
      </p:sp>
      <p:sp>
        <p:nvSpPr>
          <p:cNvPr id="3" name="TextBox 2"/>
          <p:cNvSpPr txBox="1"/>
          <p:nvPr/>
        </p:nvSpPr>
        <p:spPr>
          <a:xfrm>
            <a:off x="258791" y="2100705"/>
            <a:ext cx="11611155" cy="3962751"/>
          </a:xfrm>
          <a:prstGeom prst="rect">
            <a:avLst/>
          </a:prstGeom>
          <a:noFill/>
        </p:spPr>
        <p:txBody>
          <a:bodyPr wrap="square" rtlCol="0">
            <a:spAutoFit/>
          </a:bodyPr>
          <a:lstStyle/>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understand key concepts of the </a:t>
            </a:r>
            <a:r>
              <a:rPr lang="en-US" sz="3200" i="1" dirty="0">
                <a:latin typeface="Calibri" panose="020F0502020204030204" pitchFamily="34" charset="0"/>
                <a:ea typeface="Calibri" panose="020F0502020204030204" pitchFamily="34" charset="0"/>
                <a:cs typeface="Times New Roman" panose="02020603050405020304" pitchFamily="18" charset="0"/>
              </a:rPr>
              <a:t>economic way of thinking.</a:t>
            </a:r>
          </a:p>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learn how to use and explain concepts like scarcity, choice, opportunity cost, and incentives that form the heart of K-8 standards.</a:t>
            </a:r>
          </a:p>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learn about and experience lessons/activities for the K-8 classroom, including a variety of resources.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2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17C0C2AD-2655-4B8A-B9BF-6D40598D77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61" y="160689"/>
            <a:ext cx="11833863" cy="6563961"/>
          </a:xfrm>
        </p:spPr>
      </p:pic>
    </p:spTree>
    <p:extLst>
      <p:ext uri="{BB962C8B-B14F-4D97-AF65-F5344CB8AC3E}">
        <p14:creationId xmlns:p14="http://schemas.microsoft.com/office/powerpoint/2010/main" val="469999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pic>
        <p:nvPicPr>
          <p:cNvPr id="2298" name="Google Shape;2298;p336"/>
          <p:cNvPicPr preferRelativeResize="0"/>
          <p:nvPr/>
        </p:nvPicPr>
        <p:blipFill rotWithShape="1">
          <a:blip r:embed="rId3">
            <a:alphaModFix/>
          </a:blip>
          <a:srcRect/>
          <a:stretch/>
        </p:blipFill>
        <p:spPr>
          <a:xfrm>
            <a:off x="1447801" y="-20425"/>
            <a:ext cx="5728493" cy="7328129"/>
          </a:xfrm>
          <a:prstGeom prst="rect">
            <a:avLst/>
          </a:prstGeom>
          <a:noFill/>
          <a:ln>
            <a:noFill/>
          </a:ln>
        </p:spPr>
      </p:pic>
      <p:sp>
        <p:nvSpPr>
          <p:cNvPr id="2299" name="Google Shape;2299;p336"/>
          <p:cNvSpPr txBox="1">
            <a:spLocks noGrp="1"/>
          </p:cNvSpPr>
          <p:nvPr>
            <p:ph type="title"/>
          </p:nvPr>
        </p:nvSpPr>
        <p:spPr>
          <a:xfrm>
            <a:off x="1219200" y="0"/>
            <a:ext cx="9525000" cy="1371600"/>
          </a:xfrm>
          <a:prstGeom prst="rect">
            <a:avLst/>
          </a:prstGeom>
          <a:solidFill>
            <a:schemeClr val="dk2"/>
          </a:solidFill>
          <a:ln>
            <a:noFill/>
          </a:ln>
        </p:spPr>
        <p:txBody>
          <a:bodyPr spcFirstLastPara="1" vert="horz" wrap="square" lIns="91425" tIns="45700" rIns="91425" bIns="45700" rtlCol="0" anchor="ctr" anchorCtr="0">
            <a:noAutofit/>
          </a:bodyPr>
          <a:lstStyle/>
          <a:p>
            <a:pPr algn="ctr">
              <a:spcBef>
                <a:spcPts val="0"/>
              </a:spcBef>
            </a:pPr>
            <a:r>
              <a:rPr lang="en-US"/>
              <a:t>Benefits/$ Spent for Targets of SDG</a:t>
            </a:r>
            <a:br>
              <a:rPr lang="en-US"/>
            </a:br>
            <a:r>
              <a:rPr lang="en-US" sz="2400"/>
              <a:t>(the </a:t>
            </a:r>
            <a:r>
              <a:rPr lang="en-US" sz="2400" i="1"/>
              <a:t>no brainers </a:t>
            </a:r>
            <a:r>
              <a:rPr lang="en-US" sz="2400"/>
              <a:t>to pursue) </a:t>
            </a:r>
            <a:endParaRPr/>
          </a:p>
        </p:txBody>
      </p:sp>
      <p:sp>
        <p:nvSpPr>
          <p:cNvPr id="2300" name="Google Shape;2300;p336"/>
          <p:cNvSpPr txBox="1"/>
          <p:nvPr/>
        </p:nvSpPr>
        <p:spPr>
          <a:xfrm>
            <a:off x="7239000" y="1676400"/>
            <a:ext cx="3246600" cy="1247700"/>
          </a:xfrm>
          <a:prstGeom prst="rect">
            <a:avLst/>
          </a:prstGeom>
          <a:noFill/>
          <a:ln>
            <a:noFill/>
          </a:ln>
        </p:spPr>
        <p:txBody>
          <a:bodyPr spcFirstLastPara="1" wrap="square" lIns="91425" tIns="45700" rIns="91425" bIns="45700" anchor="t" anchorCtr="0">
            <a:noAutofit/>
          </a:bodyPr>
          <a:lstStyle/>
          <a:p>
            <a:pPr indent="-203200">
              <a:buClr>
                <a:srgbClr val="FFFF00"/>
              </a:buClr>
              <a:buSzPts val="3200"/>
              <a:buFont typeface="Arial"/>
              <a:buChar char="•"/>
            </a:pPr>
            <a:r>
              <a:rPr lang="en-US" sz="3200">
                <a:solidFill>
                  <a:srgbClr val="FFFF00"/>
                </a:solidFill>
                <a:latin typeface="Arial"/>
                <a:ea typeface="Arial"/>
                <a:cs typeface="Arial"/>
                <a:sym typeface="Arial"/>
              </a:rPr>
              <a:t> Why not pursue </a:t>
            </a:r>
            <a:endParaRPr/>
          </a:p>
          <a:p>
            <a:r>
              <a:rPr lang="en-US" sz="3200">
                <a:solidFill>
                  <a:srgbClr val="FFFF00"/>
                </a:solidFill>
                <a:latin typeface="Arial"/>
                <a:ea typeface="Arial"/>
                <a:cs typeface="Arial"/>
                <a:sym typeface="Arial"/>
              </a:rPr>
              <a:t>   all SDGs?</a:t>
            </a:r>
            <a:endParaRPr/>
          </a:p>
          <a:p>
            <a:r>
              <a:rPr lang="en-US" sz="2400">
                <a:solidFill>
                  <a:schemeClr val="lt1"/>
                </a:solidFill>
                <a:latin typeface="Arial"/>
                <a:ea typeface="Arial"/>
                <a:cs typeface="Arial"/>
                <a:sym typeface="Arial"/>
              </a:rPr>
              <a:t> </a:t>
            </a:r>
            <a:endParaRPr/>
          </a:p>
          <a:p>
            <a:pPr lvl="1"/>
            <a:endParaRPr>
              <a:solidFill>
                <a:srgbClr val="FF6699"/>
              </a:solidFill>
              <a:latin typeface="Arial"/>
              <a:ea typeface="Arial"/>
              <a:cs typeface="Arial"/>
              <a:sym typeface="Arial"/>
            </a:endParaRPr>
          </a:p>
        </p:txBody>
      </p:sp>
      <p:sp>
        <p:nvSpPr>
          <p:cNvPr id="2301" name="Google Shape;2301;p336"/>
          <p:cNvSpPr txBox="1"/>
          <p:nvPr/>
        </p:nvSpPr>
        <p:spPr>
          <a:xfrm>
            <a:off x="7239000" y="3228900"/>
            <a:ext cx="3330900" cy="2002200"/>
          </a:xfrm>
          <a:prstGeom prst="rect">
            <a:avLst/>
          </a:prstGeom>
          <a:noFill/>
          <a:ln>
            <a:noFill/>
          </a:ln>
        </p:spPr>
        <p:txBody>
          <a:bodyPr spcFirstLastPara="1" wrap="square" lIns="91425" tIns="45700" rIns="91425" bIns="45700" anchor="t" anchorCtr="0">
            <a:noAutofit/>
          </a:bodyPr>
          <a:lstStyle/>
          <a:p>
            <a:pPr>
              <a:buClr>
                <a:srgbClr val="FFFF00"/>
              </a:buClr>
              <a:buSzPts val="3200"/>
            </a:pPr>
            <a:r>
              <a:rPr lang="en-US" sz="3600" b="1" dirty="0">
                <a:solidFill>
                  <a:srgbClr val="FF6699"/>
                </a:solidFill>
                <a:latin typeface="Arial"/>
                <a:ea typeface="Arial"/>
                <a:cs typeface="Arial"/>
                <a:sym typeface="Arial"/>
              </a:rPr>
              <a:t> Scarcity</a:t>
            </a:r>
            <a:endParaRPr dirty="0"/>
          </a:p>
          <a:p>
            <a:pPr lvl="1">
              <a:buClr>
                <a:srgbClr val="FF0000"/>
              </a:buClr>
              <a:buSzPts val="3600"/>
            </a:pPr>
            <a:endParaRPr sz="3600" b="1" dirty="0">
              <a:solidFill>
                <a:srgbClr val="FF6699"/>
              </a:solidFill>
              <a:latin typeface="Arial"/>
              <a:ea typeface="Arial"/>
              <a:cs typeface="Arial"/>
              <a:sym typeface="Arial"/>
            </a:endParaRPr>
          </a:p>
          <a:p>
            <a:pPr marL="0" lvl="1"/>
            <a:r>
              <a:rPr lang="en-US" sz="3600" b="1" dirty="0">
                <a:solidFill>
                  <a:srgbClr val="FF6699"/>
                </a:solidFill>
              </a:rPr>
              <a:t>   </a:t>
            </a:r>
            <a:r>
              <a:rPr lang="en-US" sz="3600" b="1" dirty="0">
                <a:solidFill>
                  <a:srgbClr val="FF6699"/>
                </a:solidFill>
                <a:latin typeface="Arial"/>
                <a:ea typeface="Arial"/>
                <a:cs typeface="Arial"/>
                <a:sym typeface="Arial"/>
              </a:rPr>
              <a:t>→ Choice</a:t>
            </a:r>
            <a:endParaRPr dirty="0">
              <a:solidFill>
                <a:srgbClr val="FF66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0"/>
                                        </p:tgtEl>
                                        <p:attrNameLst>
                                          <p:attrName>style.visibility</p:attrName>
                                        </p:attrNameLst>
                                      </p:cBhvr>
                                      <p:to>
                                        <p:strVal val="visible"/>
                                      </p:to>
                                    </p:set>
                                    <p:animEffect transition="in" filter="fade">
                                      <p:cBhvr>
                                        <p:cTn id="7" dur="500"/>
                                        <p:tgtEl>
                                          <p:spTgt spid="2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1"/>
                                        </p:tgtEl>
                                        <p:attrNameLst>
                                          <p:attrName>style.visibility</p:attrName>
                                        </p:attrNameLst>
                                      </p:cBhvr>
                                      <p:to>
                                        <p:strVal val="visible"/>
                                      </p:to>
                                    </p:set>
                                    <p:animEffect transition="in" filter="fade">
                                      <p:cBhvr>
                                        <p:cTn id="12" dur="1000"/>
                                        <p:tgtEl>
                                          <p:spTgt spid="2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7" name="Google Shape;2307;p337"/>
          <p:cNvSpPr txBox="1">
            <a:spLocks noGrp="1"/>
          </p:cNvSpPr>
          <p:nvPr>
            <p:ph type="title"/>
          </p:nvPr>
        </p:nvSpPr>
        <p:spPr>
          <a:xfrm>
            <a:off x="1905000" y="642166"/>
            <a:ext cx="5924700" cy="11637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So, Is </a:t>
            </a:r>
            <a:r>
              <a:rPr lang="en-US" i="1"/>
              <a:t>Facebook</a:t>
            </a:r>
            <a:r>
              <a:rPr lang="en-US"/>
              <a:t> Free?</a:t>
            </a:r>
            <a:endParaRPr/>
          </a:p>
        </p:txBody>
      </p:sp>
      <p:sp>
        <p:nvSpPr>
          <p:cNvPr id="2306" name="Google Shape;2306;p337"/>
          <p:cNvSpPr txBox="1">
            <a:spLocks noGrp="1"/>
          </p:cNvSpPr>
          <p:nvPr>
            <p:ph idx="1"/>
          </p:nvPr>
        </p:nvSpPr>
        <p:spPr>
          <a:xfrm>
            <a:off x="1905000" y="2105750"/>
            <a:ext cx="8534400" cy="4191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buFont typeface="Times New Roman"/>
              <a:buChar char="•"/>
            </a:pPr>
            <a:r>
              <a:rPr lang="en-US"/>
              <a:t>NO!</a:t>
            </a:r>
            <a:endParaRPr/>
          </a:p>
          <a:p>
            <a:pPr marL="342900" indent="-342900">
              <a:spcBef>
                <a:spcPts val="640"/>
              </a:spcBef>
              <a:buClr>
                <a:schemeClr val="dk1"/>
              </a:buClr>
              <a:buSzPts val="3200"/>
              <a:buFont typeface="Times New Roman"/>
              <a:buChar char="•"/>
            </a:pPr>
            <a:r>
              <a:rPr lang="en-US"/>
              <a:t>What is the </a:t>
            </a:r>
            <a:r>
              <a:rPr lang="en-US" i="1"/>
              <a:t>opportunity cost </a:t>
            </a:r>
            <a:r>
              <a:rPr lang="en-US"/>
              <a:t>of using </a:t>
            </a:r>
            <a:r>
              <a:rPr lang="en-US" i="1"/>
              <a:t>Facebook</a:t>
            </a:r>
            <a:r>
              <a:rPr lang="en-US"/>
              <a:t>?</a:t>
            </a:r>
            <a:endParaRPr/>
          </a:p>
          <a:p>
            <a:pPr marL="342900" indent="-342900">
              <a:spcBef>
                <a:spcPts val="640"/>
              </a:spcBef>
              <a:buClr>
                <a:schemeClr val="dk1"/>
              </a:buClr>
              <a:buSzPts val="3200"/>
              <a:buFont typeface="Times New Roman"/>
              <a:buChar char="•"/>
            </a:pPr>
            <a:r>
              <a:rPr lang="en-US"/>
              <a:t>Facts:</a:t>
            </a:r>
            <a:endParaRPr/>
          </a:p>
          <a:p>
            <a:pPr marL="742950" lvl="1" indent="-285750">
              <a:spcBef>
                <a:spcPts val="560"/>
              </a:spcBef>
              <a:buClr>
                <a:schemeClr val="dk1"/>
              </a:buClr>
              <a:buSzPts val="2800"/>
              <a:buFont typeface="Times New Roman"/>
              <a:buChar char="–"/>
            </a:pPr>
            <a:r>
              <a:rPr lang="en-US"/>
              <a:t>Average college student use:   1 hour per day</a:t>
            </a:r>
            <a:endParaRPr/>
          </a:p>
          <a:p>
            <a:pPr marL="742950" lvl="1" indent="-285750">
              <a:spcBef>
                <a:spcPts val="560"/>
              </a:spcBef>
              <a:buClr>
                <a:schemeClr val="dk1"/>
              </a:buClr>
              <a:buSzPts val="2800"/>
              <a:buFont typeface="Times New Roman"/>
              <a:buChar char="–"/>
            </a:pPr>
            <a:r>
              <a:rPr lang="en-US" i="1"/>
              <a:t>Opportunity cost </a:t>
            </a:r>
            <a:r>
              <a:rPr lang="en-US"/>
              <a:t>of an hour of time?</a:t>
            </a:r>
            <a:endParaRPr/>
          </a:p>
          <a:p>
            <a:pPr lvl="2">
              <a:spcBef>
                <a:spcPts val="480"/>
              </a:spcBef>
              <a:buClr>
                <a:schemeClr val="dk1"/>
              </a:buClr>
              <a:buSzPts val="2400"/>
              <a:buFont typeface="Times New Roman"/>
              <a:buChar char="•"/>
            </a:pPr>
            <a:r>
              <a:rPr lang="en-US"/>
              <a:t>Median wage for 16 – 24 year old (2018)?   </a:t>
            </a:r>
            <a:r>
              <a:rPr lang="en-US">
                <a:latin typeface="Times New Roman"/>
                <a:ea typeface="Times New Roman"/>
                <a:cs typeface="Times New Roman"/>
                <a:sym typeface="Times New Roman"/>
              </a:rPr>
              <a:t>≈ $14 per hour</a:t>
            </a:r>
            <a:endParaRPr/>
          </a:p>
          <a:p>
            <a:pPr marL="914400" lvl="2" indent="0">
              <a:spcBef>
                <a:spcPts val="480"/>
              </a:spcBef>
              <a:buClr>
                <a:schemeClr val="dk1"/>
              </a:buClr>
              <a:buSzPts val="2400"/>
              <a:buNone/>
            </a:pPr>
            <a:r>
              <a:rPr lang="en-US">
                <a:latin typeface="Times New Roman"/>
                <a:ea typeface="Times New Roman"/>
                <a:cs typeface="Times New Roman"/>
                <a:sym typeface="Times New Roman"/>
              </a:rPr>
              <a:t>   →    ≈ $12/hour after tax  (low wage → low tax)</a:t>
            </a:r>
            <a:endParaRPr/>
          </a:p>
          <a:p>
            <a:pPr lvl="2">
              <a:spcBef>
                <a:spcPts val="480"/>
              </a:spcBef>
              <a:buClr>
                <a:schemeClr val="dk1"/>
              </a:buClr>
              <a:buSzPts val="2400"/>
              <a:buFont typeface="Times New Roman"/>
              <a:buChar char="•"/>
            </a:pPr>
            <a:r>
              <a:rPr lang="en-US"/>
              <a:t>Total </a:t>
            </a:r>
            <a:r>
              <a:rPr lang="en-US" i="1"/>
              <a:t>opportunity cost</a:t>
            </a:r>
            <a:r>
              <a:rPr lang="en-US"/>
              <a:t>:  $12 x 365  =  $4,380</a:t>
            </a:r>
            <a:endParaRPr/>
          </a:p>
        </p:txBody>
      </p:sp>
      <p:pic>
        <p:nvPicPr>
          <p:cNvPr id="2308" name="Google Shape;2308;p337" descr="Image result for facebook logo"/>
          <p:cNvPicPr preferRelativeResize="0"/>
          <p:nvPr/>
        </p:nvPicPr>
        <p:blipFill rotWithShape="1">
          <a:blip r:embed="rId3">
            <a:alphaModFix/>
          </a:blip>
          <a:srcRect/>
          <a:stretch/>
        </p:blipFill>
        <p:spPr>
          <a:xfrm>
            <a:off x="7865022" y="250825"/>
            <a:ext cx="2381250" cy="2381250"/>
          </a:xfrm>
          <a:prstGeom prst="rect">
            <a:avLst/>
          </a:prstGeom>
          <a:noFill/>
          <a:ln>
            <a:noFill/>
          </a:ln>
        </p:spPr>
      </p:pic>
      <p:sp>
        <p:nvSpPr>
          <p:cNvPr id="2309" name="Google Shape;2309;p337">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6">
                                            <p:txEl>
                                              <p:pRg st="0" end="0"/>
                                            </p:txEl>
                                          </p:spTgt>
                                        </p:tgtEl>
                                        <p:attrNameLst>
                                          <p:attrName>style.visibility</p:attrName>
                                        </p:attrNameLst>
                                      </p:cBhvr>
                                      <p:to>
                                        <p:strVal val="visible"/>
                                      </p:to>
                                    </p:set>
                                    <p:animEffect transition="in" filter="fade">
                                      <p:cBhvr>
                                        <p:cTn id="7" dur="500"/>
                                        <p:tgtEl>
                                          <p:spTgt spid="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6">
                                            <p:txEl>
                                              <p:pRg st="1" end="1"/>
                                            </p:txEl>
                                          </p:spTgt>
                                        </p:tgtEl>
                                        <p:attrNameLst>
                                          <p:attrName>style.visibility</p:attrName>
                                        </p:attrNameLst>
                                      </p:cBhvr>
                                      <p:to>
                                        <p:strVal val="visible"/>
                                      </p:to>
                                    </p:set>
                                    <p:animEffect transition="in" filter="fade">
                                      <p:cBhvr>
                                        <p:cTn id="12" dur="500"/>
                                        <p:tgtEl>
                                          <p:spTgt spid="2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6">
                                            <p:txEl>
                                              <p:pRg st="2" end="2"/>
                                            </p:txEl>
                                          </p:spTgt>
                                        </p:tgtEl>
                                        <p:attrNameLst>
                                          <p:attrName>style.visibility</p:attrName>
                                        </p:attrNameLst>
                                      </p:cBhvr>
                                      <p:to>
                                        <p:strVal val="visible"/>
                                      </p:to>
                                    </p:set>
                                    <p:animEffect transition="in" filter="fade">
                                      <p:cBhvr>
                                        <p:cTn id="17" dur="500"/>
                                        <p:tgtEl>
                                          <p:spTgt spid="2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6">
                                            <p:txEl>
                                              <p:pRg st="3" end="3"/>
                                            </p:txEl>
                                          </p:spTgt>
                                        </p:tgtEl>
                                        <p:attrNameLst>
                                          <p:attrName>style.visibility</p:attrName>
                                        </p:attrNameLst>
                                      </p:cBhvr>
                                      <p:to>
                                        <p:strVal val="visible"/>
                                      </p:to>
                                    </p:set>
                                    <p:animEffect transition="in" filter="fade">
                                      <p:cBhvr>
                                        <p:cTn id="22" dur="500"/>
                                        <p:tgtEl>
                                          <p:spTgt spid="2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6">
                                            <p:txEl>
                                              <p:pRg st="4" end="4"/>
                                            </p:txEl>
                                          </p:spTgt>
                                        </p:tgtEl>
                                        <p:attrNameLst>
                                          <p:attrName>style.visibility</p:attrName>
                                        </p:attrNameLst>
                                      </p:cBhvr>
                                      <p:to>
                                        <p:strVal val="visible"/>
                                      </p:to>
                                    </p:set>
                                    <p:animEffect transition="in" filter="fade">
                                      <p:cBhvr>
                                        <p:cTn id="27" dur="500"/>
                                        <p:tgtEl>
                                          <p:spTgt spid="2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6">
                                            <p:txEl>
                                              <p:pRg st="5" end="5"/>
                                            </p:txEl>
                                          </p:spTgt>
                                        </p:tgtEl>
                                        <p:attrNameLst>
                                          <p:attrName>style.visibility</p:attrName>
                                        </p:attrNameLst>
                                      </p:cBhvr>
                                      <p:to>
                                        <p:strVal val="visible"/>
                                      </p:to>
                                    </p:set>
                                    <p:animEffect transition="in" filter="fade">
                                      <p:cBhvr>
                                        <p:cTn id="32" dur="500"/>
                                        <p:tgtEl>
                                          <p:spTgt spid="2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06">
                                            <p:txEl>
                                              <p:pRg st="6" end="6"/>
                                            </p:txEl>
                                          </p:spTgt>
                                        </p:tgtEl>
                                        <p:attrNameLst>
                                          <p:attrName>style.visibility</p:attrName>
                                        </p:attrNameLst>
                                      </p:cBhvr>
                                      <p:to>
                                        <p:strVal val="visible"/>
                                      </p:to>
                                    </p:set>
                                    <p:animEffect transition="in" filter="fade">
                                      <p:cBhvr>
                                        <p:cTn id="37" dur="500"/>
                                        <p:tgtEl>
                                          <p:spTgt spid="230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06">
                                            <p:txEl>
                                              <p:pRg st="7" end="7"/>
                                            </p:txEl>
                                          </p:spTgt>
                                        </p:tgtEl>
                                        <p:attrNameLst>
                                          <p:attrName>style.visibility</p:attrName>
                                        </p:attrNameLst>
                                      </p:cBhvr>
                                      <p:to>
                                        <p:strVal val="visible"/>
                                      </p:to>
                                    </p:set>
                                    <p:animEffect transition="in" filter="fade">
                                      <p:cBhvr>
                                        <p:cTn id="42" dur="500"/>
                                        <p:tgtEl>
                                          <p:spTgt spid="23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sp>
        <p:nvSpPr>
          <p:cNvPr id="2315" name="Google Shape;2315;p338"/>
          <p:cNvSpPr txBox="1">
            <a:spLocks noGrp="1"/>
          </p:cNvSpPr>
          <p:nvPr>
            <p:ph type="title"/>
          </p:nvPr>
        </p:nvSpPr>
        <p:spPr>
          <a:xfrm>
            <a:off x="2209800" y="3048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Your </a:t>
            </a:r>
            <a:r>
              <a:rPr lang="en-US" u="sng"/>
              <a:t>Choice</a:t>
            </a:r>
            <a:r>
              <a:rPr lang="en-US"/>
              <a:t> to Use</a:t>
            </a:r>
            <a:r>
              <a:rPr lang="en-US" i="1"/>
              <a:t> Facebook!</a:t>
            </a:r>
            <a:endParaRPr/>
          </a:p>
        </p:txBody>
      </p:sp>
      <p:sp>
        <p:nvSpPr>
          <p:cNvPr id="2314" name="Google Shape;2314;p338"/>
          <p:cNvSpPr txBox="1">
            <a:spLocks noGrp="1"/>
          </p:cNvSpPr>
          <p:nvPr>
            <p:ph idx="1"/>
          </p:nvPr>
        </p:nvSpPr>
        <p:spPr>
          <a:xfrm>
            <a:off x="1981200" y="1905000"/>
            <a:ext cx="8534400" cy="41910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buFont typeface="Times New Roman"/>
              <a:buChar char="•"/>
            </a:pPr>
            <a:r>
              <a:rPr lang="en-US"/>
              <a:t>Economists will NOT tell you what to do</a:t>
            </a:r>
            <a:endParaRPr/>
          </a:p>
          <a:p>
            <a:pPr marL="742950" lvl="1" indent="-285750">
              <a:spcBef>
                <a:spcPts val="560"/>
              </a:spcBef>
              <a:buClr>
                <a:schemeClr val="dk1"/>
              </a:buClr>
              <a:buSzPts val="2800"/>
              <a:buFont typeface="Times New Roman"/>
              <a:buChar char="–"/>
            </a:pPr>
            <a:r>
              <a:rPr lang="en-US"/>
              <a:t>Our objective is to help you identify the tradeoffs</a:t>
            </a:r>
            <a:endParaRPr/>
          </a:p>
          <a:p>
            <a:pPr marL="457200" lvl="1" indent="0">
              <a:spcBef>
                <a:spcPts val="560"/>
              </a:spcBef>
              <a:buClr>
                <a:schemeClr val="dk1"/>
              </a:buClr>
              <a:buSzPts val="2800"/>
              <a:buNone/>
            </a:pPr>
            <a:r>
              <a:rPr lang="en-US"/>
              <a:t>    </a:t>
            </a:r>
            <a:r>
              <a:rPr lang="en-US">
                <a:latin typeface="Times New Roman"/>
                <a:ea typeface="Times New Roman"/>
                <a:cs typeface="Times New Roman"/>
                <a:sym typeface="Times New Roman"/>
              </a:rPr>
              <a:t>→ This is </a:t>
            </a:r>
            <a:r>
              <a:rPr lang="en-US" i="1">
                <a:solidFill>
                  <a:srgbClr val="FF99FF"/>
                </a:solidFill>
                <a:latin typeface="Times New Roman"/>
                <a:ea typeface="Times New Roman"/>
                <a:cs typeface="Times New Roman"/>
                <a:sym typeface="Times New Roman"/>
              </a:rPr>
              <a:t>positive</a:t>
            </a:r>
            <a:r>
              <a:rPr lang="en-US">
                <a:solidFill>
                  <a:srgbClr val="FF99FF"/>
                </a:solidFill>
                <a:latin typeface="Times New Roman"/>
                <a:ea typeface="Times New Roman"/>
                <a:cs typeface="Times New Roman"/>
                <a:sym typeface="Times New Roman"/>
              </a:rPr>
              <a:t> economics </a:t>
            </a:r>
            <a:r>
              <a:rPr lang="en-US">
                <a:latin typeface="Times New Roman"/>
                <a:ea typeface="Times New Roman"/>
                <a:cs typeface="Times New Roman"/>
                <a:sym typeface="Times New Roman"/>
              </a:rPr>
              <a:t>(using data to support)</a:t>
            </a:r>
            <a:endParaRPr/>
          </a:p>
          <a:p>
            <a:pPr marL="457200" lvl="1" indent="0">
              <a:spcBef>
                <a:spcPts val="560"/>
              </a:spcBef>
              <a:buClr>
                <a:schemeClr val="dk1"/>
              </a:buClr>
              <a:buSzPts val="2800"/>
              <a:buNone/>
            </a:pPr>
            <a:endParaRPr>
              <a:latin typeface="Times New Roman"/>
              <a:ea typeface="Times New Roman"/>
              <a:cs typeface="Times New Roman"/>
              <a:sym typeface="Times New Roman"/>
            </a:endParaRPr>
          </a:p>
          <a:p>
            <a:pPr marL="342900" indent="-342900">
              <a:spcBef>
                <a:spcPts val="640"/>
              </a:spcBef>
              <a:buClr>
                <a:srgbClr val="00FF99"/>
              </a:buClr>
              <a:buSzPts val="3200"/>
              <a:buFont typeface="Times New Roman"/>
              <a:buChar char="•"/>
            </a:pPr>
            <a:r>
              <a:rPr lang="en-US" i="1">
                <a:solidFill>
                  <a:srgbClr val="00FF99"/>
                </a:solidFill>
                <a:latin typeface="Times New Roman"/>
                <a:ea typeface="Times New Roman"/>
                <a:cs typeface="Times New Roman"/>
                <a:sym typeface="Times New Roman"/>
              </a:rPr>
              <a:t>Normative</a:t>
            </a:r>
            <a:r>
              <a:rPr lang="en-US">
                <a:latin typeface="Times New Roman"/>
                <a:ea typeface="Times New Roman"/>
                <a:cs typeface="Times New Roman"/>
                <a:sym typeface="Times New Roman"/>
              </a:rPr>
              <a:t> issues?</a:t>
            </a:r>
            <a:endParaRPr/>
          </a:p>
          <a:p>
            <a:pPr marL="742950" lvl="1" indent="-285750">
              <a:spcBef>
                <a:spcPts val="560"/>
              </a:spcBef>
              <a:buClr>
                <a:schemeClr val="dk1"/>
              </a:buClr>
              <a:buSzPts val="2800"/>
              <a:buFont typeface="Times New Roman"/>
              <a:buChar char="–"/>
            </a:pPr>
            <a:r>
              <a:rPr lang="en-US"/>
              <a:t>Assuming $12 per hour, the </a:t>
            </a:r>
            <a:r>
              <a:rPr lang="en-US" i="1"/>
              <a:t>opportunity cost </a:t>
            </a:r>
            <a:r>
              <a:rPr lang="en-US"/>
              <a:t>of using </a:t>
            </a:r>
            <a:r>
              <a:rPr lang="en-US" i="1"/>
              <a:t>Facebook</a:t>
            </a:r>
            <a:r>
              <a:rPr lang="en-US"/>
              <a:t> for an hour a day is $4,380</a:t>
            </a:r>
            <a:endParaRPr/>
          </a:p>
          <a:p>
            <a:pPr marL="742950" lvl="1" indent="-285750">
              <a:spcBef>
                <a:spcPts val="560"/>
              </a:spcBef>
              <a:buClr>
                <a:schemeClr val="dk1"/>
              </a:buClr>
              <a:buSzPts val="2800"/>
              <a:buFont typeface="Times New Roman"/>
              <a:buChar char="–"/>
            </a:pPr>
            <a:r>
              <a:rPr lang="en-US"/>
              <a:t>Users weigh this cost versus the benefit received</a:t>
            </a:r>
            <a:endParaRPr/>
          </a:p>
          <a:p>
            <a:pPr marL="742950" lvl="1" indent="-107950">
              <a:spcBef>
                <a:spcPts val="560"/>
              </a:spcBef>
              <a:buClr>
                <a:schemeClr val="dk1"/>
              </a:buClr>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
                                            <p:txEl>
                                              <p:pRg st="0" end="0"/>
                                            </p:txEl>
                                          </p:spTgt>
                                        </p:tgtEl>
                                        <p:attrNameLst>
                                          <p:attrName>style.visibility</p:attrName>
                                        </p:attrNameLst>
                                      </p:cBhvr>
                                      <p:to>
                                        <p:strVal val="visible"/>
                                      </p:to>
                                    </p:set>
                                    <p:animEffect transition="in" filter="fade">
                                      <p:cBhvr>
                                        <p:cTn id="7" dur="500"/>
                                        <p:tgtEl>
                                          <p:spTgt spid="2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4">
                                            <p:txEl>
                                              <p:pRg st="1" end="1"/>
                                            </p:txEl>
                                          </p:spTgt>
                                        </p:tgtEl>
                                        <p:attrNameLst>
                                          <p:attrName>style.visibility</p:attrName>
                                        </p:attrNameLst>
                                      </p:cBhvr>
                                      <p:to>
                                        <p:strVal val="visible"/>
                                      </p:to>
                                    </p:set>
                                    <p:animEffect transition="in" filter="fade">
                                      <p:cBhvr>
                                        <p:cTn id="12" dur="500"/>
                                        <p:tgtEl>
                                          <p:spTgt spid="2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4">
                                            <p:txEl>
                                              <p:pRg st="2" end="2"/>
                                            </p:txEl>
                                          </p:spTgt>
                                        </p:tgtEl>
                                        <p:attrNameLst>
                                          <p:attrName>style.visibility</p:attrName>
                                        </p:attrNameLst>
                                      </p:cBhvr>
                                      <p:to>
                                        <p:strVal val="visible"/>
                                      </p:to>
                                    </p:set>
                                    <p:animEffect transition="in" filter="fade">
                                      <p:cBhvr>
                                        <p:cTn id="17" dur="500"/>
                                        <p:tgtEl>
                                          <p:spTgt spid="23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4">
                                            <p:txEl>
                                              <p:pRg st="4" end="4"/>
                                            </p:txEl>
                                          </p:spTgt>
                                        </p:tgtEl>
                                        <p:attrNameLst>
                                          <p:attrName>style.visibility</p:attrName>
                                        </p:attrNameLst>
                                      </p:cBhvr>
                                      <p:to>
                                        <p:strVal val="visible"/>
                                      </p:to>
                                    </p:set>
                                    <p:animEffect transition="in" filter="fade">
                                      <p:cBhvr>
                                        <p:cTn id="22" dur="500"/>
                                        <p:tgtEl>
                                          <p:spTgt spid="23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4">
                                            <p:txEl>
                                              <p:pRg st="5" end="5"/>
                                            </p:txEl>
                                          </p:spTgt>
                                        </p:tgtEl>
                                        <p:attrNameLst>
                                          <p:attrName>style.visibility</p:attrName>
                                        </p:attrNameLst>
                                      </p:cBhvr>
                                      <p:to>
                                        <p:strVal val="visible"/>
                                      </p:to>
                                    </p:set>
                                    <p:animEffect transition="in" filter="fade">
                                      <p:cBhvr>
                                        <p:cTn id="27" dur="500"/>
                                        <p:tgtEl>
                                          <p:spTgt spid="23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14">
                                            <p:txEl>
                                              <p:pRg st="6" end="6"/>
                                            </p:txEl>
                                          </p:spTgt>
                                        </p:tgtEl>
                                        <p:attrNameLst>
                                          <p:attrName>style.visibility</p:attrName>
                                        </p:attrNameLst>
                                      </p:cBhvr>
                                      <p:to>
                                        <p:strVal val="visible"/>
                                      </p:to>
                                    </p:set>
                                    <p:animEffect transition="in" filter="fade">
                                      <p:cBhvr>
                                        <p:cTn id="32" dur="500"/>
                                        <p:tgtEl>
                                          <p:spTgt spid="23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339"/>
          <p:cNvSpPr txBox="1">
            <a:spLocks noGrp="1"/>
          </p:cNvSpPr>
          <p:nvPr>
            <p:ph idx="1"/>
          </p:nvPr>
        </p:nvSpPr>
        <p:spPr>
          <a:xfrm>
            <a:off x="2819400" y="3783013"/>
            <a:ext cx="3162300" cy="2541600"/>
          </a:xfrm>
          <a:prstGeom prst="rect">
            <a:avLst/>
          </a:prstGeom>
          <a:noFill/>
          <a:ln w="9525" cap="flat" cmpd="sng">
            <a:solidFill>
              <a:srgbClr val="33CCFF"/>
            </a:solidFill>
            <a:prstDash val="solid"/>
            <a:miter lim="800000"/>
            <a:headEnd type="none" w="sm" len="sm"/>
            <a:tailEnd type="none" w="sm" len="sm"/>
          </a:ln>
        </p:spPr>
        <p:txBody>
          <a:bodyPr spcFirstLastPara="1" vert="horz" wrap="square" lIns="91425" tIns="45700" rIns="91425" bIns="45700" rtlCol="0" anchor="t" anchorCtr="0">
            <a:noAutofit/>
          </a:bodyPr>
          <a:lstStyle/>
          <a:p>
            <a:pPr marL="342900" indent="-342900">
              <a:spcBef>
                <a:spcPts val="0"/>
              </a:spcBef>
              <a:buClr>
                <a:schemeClr val="dk1"/>
              </a:buClr>
              <a:buSzPts val="2800"/>
              <a:buFont typeface="Times New Roman"/>
              <a:buChar char="•"/>
            </a:pPr>
            <a:r>
              <a:rPr lang="en-US" dirty="0"/>
              <a:t>Up-to-date with friends &amp; family</a:t>
            </a:r>
            <a:endParaRPr dirty="0"/>
          </a:p>
          <a:p>
            <a:pPr marL="342900" indent="-342900">
              <a:spcBef>
                <a:spcPts val="560"/>
              </a:spcBef>
              <a:buClr>
                <a:schemeClr val="dk1"/>
              </a:buClr>
              <a:buSzPts val="2800"/>
              <a:buFont typeface="Times New Roman"/>
              <a:buChar char="•"/>
            </a:pPr>
            <a:r>
              <a:rPr lang="en-US" dirty="0"/>
              <a:t>Formation of new friendships</a:t>
            </a:r>
            <a:endParaRPr dirty="0"/>
          </a:p>
          <a:p>
            <a:pPr marL="342900" indent="-342900">
              <a:spcBef>
                <a:spcPts val="560"/>
              </a:spcBef>
              <a:buClr>
                <a:schemeClr val="dk1"/>
              </a:buClr>
              <a:buSzPts val="2800"/>
              <a:buFont typeface="Times New Roman"/>
              <a:buChar char="•"/>
            </a:pPr>
            <a:r>
              <a:rPr lang="en-US" dirty="0"/>
              <a:t>Entertaining </a:t>
            </a:r>
            <a:endParaRPr dirty="0"/>
          </a:p>
        </p:txBody>
      </p:sp>
      <p:pic>
        <p:nvPicPr>
          <p:cNvPr id="2321" name="Google Shape;2321;p339"/>
          <p:cNvPicPr preferRelativeResize="0"/>
          <p:nvPr/>
        </p:nvPicPr>
        <p:blipFill rotWithShape="1">
          <a:blip r:embed="rId3">
            <a:alphaModFix/>
          </a:blip>
          <a:srcRect/>
          <a:stretch/>
        </p:blipFill>
        <p:spPr>
          <a:xfrm>
            <a:off x="3543301" y="0"/>
            <a:ext cx="5105401" cy="3754438"/>
          </a:xfrm>
          <a:prstGeom prst="rect">
            <a:avLst/>
          </a:prstGeom>
          <a:solidFill>
            <a:schemeClr val="accent1"/>
          </a:solidFill>
          <a:ln>
            <a:noFill/>
          </a:ln>
        </p:spPr>
      </p:pic>
      <p:sp>
        <p:nvSpPr>
          <p:cNvPr id="2322" name="Google Shape;2322;p339"/>
          <p:cNvSpPr txBox="1"/>
          <p:nvPr/>
        </p:nvSpPr>
        <p:spPr>
          <a:xfrm>
            <a:off x="4076700" y="2763838"/>
            <a:ext cx="914400" cy="457200"/>
          </a:xfrm>
          <a:prstGeom prst="rect">
            <a:avLst/>
          </a:prstGeom>
          <a:noFill/>
          <a:ln>
            <a:noFill/>
          </a:ln>
        </p:spPr>
        <p:txBody>
          <a:bodyPr spcFirstLastPara="1" wrap="square" lIns="91425" tIns="45700" rIns="91425" bIns="45700" anchor="t" anchorCtr="0">
            <a:noAutofit/>
          </a:bodyPr>
          <a:lstStyle/>
          <a:p>
            <a:pPr algn="ctr">
              <a:buClr>
                <a:srgbClr val="33CCFF"/>
              </a:buClr>
              <a:buSzPts val="2400"/>
            </a:pPr>
            <a:r>
              <a:rPr lang="en-US" sz="2400" b="1">
                <a:solidFill>
                  <a:srgbClr val="33CCFF"/>
                </a:solidFill>
                <a:latin typeface="Times New Roman"/>
                <a:ea typeface="Times New Roman"/>
                <a:cs typeface="Times New Roman"/>
                <a:sym typeface="Times New Roman"/>
              </a:rPr>
              <a:t>B(X)</a:t>
            </a:r>
            <a:endParaRPr/>
          </a:p>
        </p:txBody>
      </p:sp>
      <p:sp>
        <p:nvSpPr>
          <p:cNvPr id="2323" name="Google Shape;2323;p339"/>
          <p:cNvSpPr txBox="1"/>
          <p:nvPr/>
        </p:nvSpPr>
        <p:spPr>
          <a:xfrm>
            <a:off x="7200900" y="2763838"/>
            <a:ext cx="914400" cy="457200"/>
          </a:xfrm>
          <a:prstGeom prst="rect">
            <a:avLst/>
          </a:prstGeom>
          <a:noFill/>
          <a:ln>
            <a:noFill/>
          </a:ln>
        </p:spPr>
        <p:txBody>
          <a:bodyPr spcFirstLastPara="1" wrap="square" lIns="91425" tIns="45700" rIns="91425" bIns="45700" anchor="t" anchorCtr="0">
            <a:noAutofit/>
          </a:bodyPr>
          <a:lstStyle/>
          <a:p>
            <a:pPr algn="ctr">
              <a:buClr>
                <a:srgbClr val="FF99FF"/>
              </a:buClr>
              <a:buSzPts val="2400"/>
            </a:pPr>
            <a:r>
              <a:rPr lang="en-US" sz="2400" b="1">
                <a:solidFill>
                  <a:srgbClr val="FF99FF"/>
                </a:solidFill>
                <a:latin typeface="Times New Roman"/>
                <a:ea typeface="Times New Roman"/>
                <a:cs typeface="Times New Roman"/>
                <a:sym typeface="Times New Roman"/>
              </a:rPr>
              <a:t>C(X)</a:t>
            </a:r>
            <a:endParaRPr/>
          </a:p>
        </p:txBody>
      </p:sp>
      <p:sp>
        <p:nvSpPr>
          <p:cNvPr id="2324" name="Google Shape;2324;p339"/>
          <p:cNvSpPr txBox="1"/>
          <p:nvPr/>
        </p:nvSpPr>
        <p:spPr>
          <a:xfrm>
            <a:off x="6096000" y="3765550"/>
            <a:ext cx="3162300" cy="2559000"/>
          </a:xfrm>
          <a:prstGeom prst="rect">
            <a:avLst/>
          </a:prstGeom>
          <a:noFill/>
          <a:ln w="9525" cap="flat" cmpd="sng">
            <a:solidFill>
              <a:srgbClr val="FF99FF"/>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800"/>
            </a:pPr>
            <a:r>
              <a:rPr lang="en-US" sz="2800" dirty="0">
                <a:solidFill>
                  <a:schemeClr val="dk1"/>
                </a:solidFill>
                <a:latin typeface="Times New Roman"/>
                <a:ea typeface="Times New Roman"/>
                <a:cs typeface="Times New Roman"/>
                <a:sym typeface="Times New Roman"/>
              </a:rPr>
              <a:t> </a:t>
            </a:r>
            <a:r>
              <a:rPr lang="en-US" sz="2800" dirty="0">
                <a:ea typeface="Times New Roman"/>
                <a:cs typeface="Times New Roman"/>
                <a:sym typeface="Times New Roman"/>
              </a:rPr>
              <a:t>What you could do with the $4,280 </a:t>
            </a:r>
            <a:r>
              <a:rPr lang="en-US" sz="2800" dirty="0">
                <a:solidFill>
                  <a:schemeClr val="dk1"/>
                </a:solidFill>
                <a:latin typeface="Times New Roman"/>
                <a:ea typeface="Times New Roman"/>
                <a:cs typeface="Times New Roman"/>
                <a:sym typeface="Times New Roman"/>
              </a:rPr>
              <a:t>$4,380 per year:</a:t>
            </a:r>
            <a:endParaRPr dirty="0"/>
          </a:p>
          <a:p>
            <a:pPr marL="742950" lvl="1" indent="-285750">
              <a:spcBef>
                <a:spcPts val="560"/>
              </a:spcBef>
              <a:buClr>
                <a:schemeClr val="dk1"/>
              </a:buClr>
              <a:buSzPts val="2800"/>
              <a:buFont typeface="Times New Roman"/>
              <a:buChar char="–"/>
            </a:pPr>
            <a:r>
              <a:rPr lang="en-US" sz="2800" dirty="0">
                <a:solidFill>
                  <a:schemeClr val="dk1"/>
                </a:solidFill>
                <a:latin typeface="Times New Roman"/>
                <a:ea typeface="Times New Roman"/>
                <a:cs typeface="Times New Roman"/>
                <a:sym typeface="Times New Roman"/>
              </a:rPr>
              <a:t>What could you buy with $4,380?</a:t>
            </a:r>
            <a:endParaRPr dirty="0"/>
          </a:p>
        </p:txBody>
      </p:sp>
      <p:sp>
        <p:nvSpPr>
          <p:cNvPr id="2326" name="Google Shape;2326;p339">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0">
                                            <p:txEl>
                                              <p:pRg st="0" end="0"/>
                                            </p:txEl>
                                          </p:spTgt>
                                        </p:tgtEl>
                                        <p:attrNameLst>
                                          <p:attrName>style.visibility</p:attrName>
                                        </p:attrNameLst>
                                      </p:cBhvr>
                                      <p:to>
                                        <p:strVal val="visible"/>
                                      </p:to>
                                    </p:set>
                                    <p:animEffect transition="in" filter="fade">
                                      <p:cBhvr>
                                        <p:cTn id="7" dur="500"/>
                                        <p:tgtEl>
                                          <p:spTgt spid="23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0">
                                            <p:txEl>
                                              <p:pRg st="1" end="1"/>
                                            </p:txEl>
                                          </p:spTgt>
                                        </p:tgtEl>
                                        <p:attrNameLst>
                                          <p:attrName>style.visibility</p:attrName>
                                        </p:attrNameLst>
                                      </p:cBhvr>
                                      <p:to>
                                        <p:strVal val="visible"/>
                                      </p:to>
                                    </p:set>
                                    <p:animEffect transition="in" filter="fade">
                                      <p:cBhvr>
                                        <p:cTn id="12" dur="500"/>
                                        <p:tgtEl>
                                          <p:spTgt spid="23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0">
                                            <p:txEl>
                                              <p:pRg st="2" end="2"/>
                                            </p:txEl>
                                          </p:spTgt>
                                        </p:tgtEl>
                                        <p:attrNameLst>
                                          <p:attrName>style.visibility</p:attrName>
                                        </p:attrNameLst>
                                      </p:cBhvr>
                                      <p:to>
                                        <p:strVal val="visible"/>
                                      </p:to>
                                    </p:set>
                                    <p:animEffect transition="in" filter="fade">
                                      <p:cBhvr>
                                        <p:cTn id="17" dur="500"/>
                                        <p:tgtEl>
                                          <p:spTgt spid="23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4"/>
                                        </p:tgtEl>
                                        <p:attrNameLst>
                                          <p:attrName>style.visibility</p:attrName>
                                        </p:attrNameLst>
                                      </p:cBhvr>
                                      <p:to>
                                        <p:strVal val="visible"/>
                                      </p:to>
                                    </p:set>
                                    <p:animEffect transition="in" filter="fade">
                                      <p:cBhvr>
                                        <p:cTn id="22" dur="500"/>
                                        <p:tgtEl>
                                          <p:spTgt spid="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website&#10;&#10;Description automatically generated">
            <a:extLst>
              <a:ext uri="{FF2B5EF4-FFF2-40B4-BE49-F238E27FC236}">
                <a16:creationId xmlns:a16="http://schemas.microsoft.com/office/drawing/2014/main" id="{48E54AD7-C0CD-4AC9-B723-1F820AF8C4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852"/>
            <a:ext cx="10421559" cy="6841147"/>
          </a:xfrm>
        </p:spPr>
      </p:pic>
    </p:spTree>
    <p:extLst>
      <p:ext uri="{BB962C8B-B14F-4D97-AF65-F5344CB8AC3E}">
        <p14:creationId xmlns:p14="http://schemas.microsoft.com/office/powerpoint/2010/main" val="4208408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#3</a:t>
            </a:r>
          </a:p>
        </p:txBody>
      </p:sp>
      <p:sp>
        <p:nvSpPr>
          <p:cNvPr id="3" name="TextBox 2"/>
          <p:cNvSpPr txBox="1"/>
          <p:nvPr/>
        </p:nvSpPr>
        <p:spPr>
          <a:xfrm>
            <a:off x="143382" y="2560036"/>
            <a:ext cx="11611155" cy="2499467"/>
          </a:xfrm>
          <a:prstGeom prst="rect">
            <a:avLst/>
          </a:prstGeom>
          <a:noFill/>
        </p:spPr>
        <p:txBody>
          <a:bodyPr wrap="square" rtlCol="0">
            <a:spAutoFit/>
          </a:bodyPr>
          <a:lstStyle/>
          <a:p>
            <a:pPr algn="ctr">
              <a:lnSpc>
                <a:spcPct val="150000"/>
              </a:lnSpc>
            </a:pPr>
            <a:r>
              <a:rPr lang="en-US" sz="7200" dirty="0"/>
              <a:t>INCENTIVES</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4198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Google Shape;2435;p349"/>
          <p:cNvSpPr txBox="1">
            <a:spLocks noGrp="1"/>
          </p:cNvSpPr>
          <p:nvPr>
            <p:ph type="title"/>
          </p:nvPr>
        </p:nvSpPr>
        <p:spPr>
          <a:xfrm>
            <a:off x="2133600" y="106490"/>
            <a:ext cx="7772400" cy="1143000"/>
          </a:xfrm>
          <a:prstGeom prst="rect">
            <a:avLst/>
          </a:prstGeom>
          <a:noFill/>
          <a:ln>
            <a:noFill/>
          </a:ln>
        </p:spPr>
        <p:txBody>
          <a:bodyPr spcFirstLastPara="1" vert="horz" wrap="square" lIns="91425" tIns="45700" rIns="91425" bIns="45700" rtlCol="0" anchor="ctr" anchorCtr="0">
            <a:noAutofit/>
          </a:bodyPr>
          <a:lstStyle/>
          <a:p>
            <a:r>
              <a:rPr lang="en-US"/>
              <a:t>Candy Bar Activity</a:t>
            </a:r>
            <a:endParaRPr/>
          </a:p>
        </p:txBody>
      </p:sp>
      <p:sp>
        <p:nvSpPr>
          <p:cNvPr id="2440" name="Google Shape;2440;p349"/>
          <p:cNvSpPr txBox="1">
            <a:spLocks noGrp="1"/>
          </p:cNvSpPr>
          <p:nvPr>
            <p:ph type="body" idx="1"/>
          </p:nvPr>
        </p:nvSpPr>
        <p:spPr>
          <a:xfrm>
            <a:off x="1855509" y="1234008"/>
            <a:ext cx="8229600" cy="2590800"/>
          </a:xfrm>
          <a:prstGeom prst="rect">
            <a:avLst/>
          </a:prstGeom>
          <a:noFill/>
          <a:ln>
            <a:noFill/>
          </a:ln>
        </p:spPr>
        <p:txBody>
          <a:bodyPr spcFirstLastPara="1" vert="horz" wrap="square" lIns="91425" tIns="45700" rIns="91425" bIns="45700" rtlCol="0" anchor="t" anchorCtr="0">
            <a:noAutofit/>
          </a:bodyPr>
          <a:lstStyle/>
          <a:p>
            <a:pPr marL="342900">
              <a:spcBef>
                <a:spcPts val="0"/>
              </a:spcBef>
              <a:buSzPts val="3200"/>
              <a:buFont typeface="Times New Roman"/>
              <a:buChar char="•"/>
            </a:pPr>
            <a:r>
              <a:rPr lang="en-US"/>
              <a:t>One Volunteer, please?</a:t>
            </a:r>
            <a:endParaRPr/>
          </a:p>
          <a:p>
            <a:pPr marL="342900">
              <a:spcBef>
                <a:spcPts val="640"/>
              </a:spcBef>
              <a:buSzPts val="3200"/>
              <a:buFont typeface="Times New Roman"/>
              <a:buChar char="•"/>
            </a:pPr>
            <a:r>
              <a:rPr lang="en-US"/>
              <a:t>Suppose:</a:t>
            </a:r>
            <a:endParaRPr/>
          </a:p>
          <a:p>
            <a:pPr marL="742950" lvl="1" indent="-285750">
              <a:spcBef>
                <a:spcPts val="560"/>
              </a:spcBef>
              <a:buSzPts val="2800"/>
              <a:buFont typeface="Times New Roman"/>
              <a:buChar char="–"/>
            </a:pPr>
            <a:r>
              <a:rPr lang="en-US"/>
              <a:t>I will give you ONE of these two candy bars</a:t>
            </a:r>
            <a:endParaRPr/>
          </a:p>
          <a:p>
            <a:pPr marL="742950" lvl="1" indent="-285750">
              <a:spcBef>
                <a:spcPts val="560"/>
              </a:spcBef>
              <a:buSzPts val="2800"/>
              <a:buFont typeface="Times New Roman"/>
              <a:buChar char="–"/>
            </a:pPr>
            <a:r>
              <a:rPr lang="en-US"/>
              <a:t>Before you select the one you want, please rank order them, 1 and 2</a:t>
            </a:r>
            <a:endParaRPr/>
          </a:p>
          <a:p>
            <a:pPr marL="342900" indent="-139700">
              <a:spcBef>
                <a:spcPts val="640"/>
              </a:spcBef>
              <a:buSzPts val="3200"/>
              <a:buNone/>
            </a:pPr>
            <a:endParaRPr/>
          </a:p>
          <a:p>
            <a:pPr marL="342900" indent="-139700">
              <a:spcBef>
                <a:spcPts val="640"/>
              </a:spcBef>
              <a:buSzPts val="3200"/>
              <a:buNone/>
            </a:pPr>
            <a:endParaRPr/>
          </a:p>
          <a:p>
            <a:pPr marL="742950" lvl="1" indent="-133350">
              <a:spcBef>
                <a:spcPts val="480"/>
              </a:spcBef>
              <a:buSzPts val="2400"/>
              <a:buNone/>
            </a:pPr>
            <a:endParaRPr/>
          </a:p>
        </p:txBody>
      </p:sp>
      <p:pic>
        <p:nvPicPr>
          <p:cNvPr id="2436" name="Google Shape;2436;p349" descr="History of… Twix |"/>
          <p:cNvPicPr preferRelativeResize="0"/>
          <p:nvPr/>
        </p:nvPicPr>
        <p:blipFill rotWithShape="1">
          <a:blip r:embed="rId3">
            <a:alphaModFix/>
          </a:blip>
          <a:srcRect/>
          <a:stretch/>
        </p:blipFill>
        <p:spPr>
          <a:xfrm rot="-3847341">
            <a:off x="9136964" y="4283675"/>
            <a:ext cx="2883028" cy="1191584"/>
          </a:xfrm>
          <a:prstGeom prst="rect">
            <a:avLst/>
          </a:prstGeom>
          <a:noFill/>
          <a:ln>
            <a:noFill/>
          </a:ln>
        </p:spPr>
      </p:pic>
      <p:pic>
        <p:nvPicPr>
          <p:cNvPr id="2438" name="Google Shape;2438;p349" descr="Best 52+ Snickers Background on HipWallpaper | Snickers Bar ..."/>
          <p:cNvPicPr preferRelativeResize="0"/>
          <p:nvPr/>
        </p:nvPicPr>
        <p:blipFill rotWithShape="1">
          <a:blip r:embed="rId4">
            <a:alphaModFix/>
          </a:blip>
          <a:srcRect/>
          <a:stretch/>
        </p:blipFill>
        <p:spPr>
          <a:xfrm rot="17835353">
            <a:off x="272586" y="4067671"/>
            <a:ext cx="3294795" cy="1672676"/>
          </a:xfrm>
          <a:prstGeom prst="rect">
            <a:avLst/>
          </a:prstGeom>
          <a:noFill/>
          <a:ln>
            <a:noFill/>
          </a:ln>
        </p:spPr>
      </p:pic>
      <p:pic>
        <p:nvPicPr>
          <p:cNvPr id="2441" name="Google Shape;2441;p349"/>
          <p:cNvPicPr preferRelativeResize="0"/>
          <p:nvPr/>
        </p:nvPicPr>
        <p:blipFill>
          <a:blip r:embed="rId5">
            <a:alphaModFix/>
          </a:blip>
          <a:stretch>
            <a:fillRect/>
          </a:stretch>
        </p:blipFill>
        <p:spPr>
          <a:xfrm rot="-1878476">
            <a:off x="2237923" y="4357910"/>
            <a:ext cx="2657385" cy="1497124"/>
          </a:xfrm>
          <a:prstGeom prst="rect">
            <a:avLst/>
          </a:prstGeom>
          <a:noFill/>
          <a:ln>
            <a:noFill/>
          </a:ln>
        </p:spPr>
      </p:pic>
      <p:pic>
        <p:nvPicPr>
          <p:cNvPr id="2442" name="Google Shape;2442;p349"/>
          <p:cNvPicPr preferRelativeResize="0"/>
          <p:nvPr/>
        </p:nvPicPr>
        <p:blipFill>
          <a:blip r:embed="rId5">
            <a:alphaModFix/>
          </a:blip>
          <a:stretch>
            <a:fillRect/>
          </a:stretch>
        </p:blipFill>
        <p:spPr>
          <a:xfrm rot="-1851626">
            <a:off x="4901112" y="4875428"/>
            <a:ext cx="2657386" cy="1497125"/>
          </a:xfrm>
          <a:prstGeom prst="rect">
            <a:avLst/>
          </a:prstGeom>
          <a:noFill/>
          <a:ln>
            <a:noFill/>
          </a:ln>
        </p:spPr>
      </p:pic>
      <p:pic>
        <p:nvPicPr>
          <p:cNvPr id="2443" name="Google Shape;2443;p349"/>
          <p:cNvPicPr preferRelativeResize="0"/>
          <p:nvPr/>
        </p:nvPicPr>
        <p:blipFill>
          <a:blip r:embed="rId5">
            <a:alphaModFix/>
          </a:blip>
          <a:stretch>
            <a:fillRect/>
          </a:stretch>
        </p:blipFill>
        <p:spPr>
          <a:xfrm rot="-1851626">
            <a:off x="4901464" y="3493038"/>
            <a:ext cx="2657386" cy="1497125"/>
          </a:xfrm>
          <a:prstGeom prst="rect">
            <a:avLst/>
          </a:prstGeom>
          <a:noFill/>
          <a:ln>
            <a:noFill/>
          </a:ln>
        </p:spPr>
      </p:pic>
      <p:pic>
        <p:nvPicPr>
          <p:cNvPr id="2444" name="Google Shape;2444;p349"/>
          <p:cNvPicPr preferRelativeResize="0"/>
          <p:nvPr/>
        </p:nvPicPr>
        <p:blipFill>
          <a:blip r:embed="rId5">
            <a:alphaModFix/>
          </a:blip>
          <a:stretch>
            <a:fillRect/>
          </a:stretch>
        </p:blipFill>
        <p:spPr>
          <a:xfrm rot="-1851626">
            <a:off x="7418774" y="3825086"/>
            <a:ext cx="2657386" cy="149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0">
                                            <p:txEl>
                                              <p:pRg st="0" end="0"/>
                                            </p:txEl>
                                          </p:spTgt>
                                        </p:tgtEl>
                                        <p:attrNameLst>
                                          <p:attrName>style.visibility</p:attrName>
                                        </p:attrNameLst>
                                      </p:cBhvr>
                                      <p:to>
                                        <p:strVal val="visible"/>
                                      </p:to>
                                    </p:set>
                                    <p:animEffect transition="in" filter="fade">
                                      <p:cBhvr>
                                        <p:cTn id="7" dur="500"/>
                                        <p:tgtEl>
                                          <p:spTgt spid="24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0">
                                            <p:txEl>
                                              <p:pRg st="1" end="1"/>
                                            </p:txEl>
                                          </p:spTgt>
                                        </p:tgtEl>
                                        <p:attrNameLst>
                                          <p:attrName>style.visibility</p:attrName>
                                        </p:attrNameLst>
                                      </p:cBhvr>
                                      <p:to>
                                        <p:strVal val="visible"/>
                                      </p:to>
                                    </p:set>
                                    <p:animEffect transition="in" filter="fade">
                                      <p:cBhvr>
                                        <p:cTn id="12" dur="500"/>
                                        <p:tgtEl>
                                          <p:spTgt spid="24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0">
                                            <p:txEl>
                                              <p:pRg st="2" end="2"/>
                                            </p:txEl>
                                          </p:spTgt>
                                        </p:tgtEl>
                                        <p:attrNameLst>
                                          <p:attrName>style.visibility</p:attrName>
                                        </p:attrNameLst>
                                      </p:cBhvr>
                                      <p:to>
                                        <p:strVal val="visible"/>
                                      </p:to>
                                    </p:set>
                                    <p:animEffect transition="in" filter="fade">
                                      <p:cBhvr>
                                        <p:cTn id="17" dur="500"/>
                                        <p:tgtEl>
                                          <p:spTgt spid="24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0">
                                            <p:txEl>
                                              <p:pRg st="3" end="3"/>
                                            </p:txEl>
                                          </p:spTgt>
                                        </p:tgtEl>
                                        <p:attrNameLst>
                                          <p:attrName>style.visibility</p:attrName>
                                        </p:attrNameLst>
                                      </p:cBhvr>
                                      <p:to>
                                        <p:strVal val="visible"/>
                                      </p:to>
                                    </p:set>
                                    <p:animEffect transition="in" filter="fade">
                                      <p:cBhvr>
                                        <p:cTn id="22" dur="500"/>
                                        <p:tgtEl>
                                          <p:spTgt spid="24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1"/>
                                        </p:tgtEl>
                                        <p:attrNameLst>
                                          <p:attrName>style.visibility</p:attrName>
                                        </p:attrNameLst>
                                      </p:cBhvr>
                                      <p:to>
                                        <p:strVal val="visible"/>
                                      </p:to>
                                    </p:set>
                                    <p:animEffect transition="in" filter="fade">
                                      <p:cBhvr>
                                        <p:cTn id="27" dur="1000"/>
                                        <p:tgtEl>
                                          <p:spTgt spid="24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2"/>
                                        </p:tgtEl>
                                        <p:attrNameLst>
                                          <p:attrName>style.visibility</p:attrName>
                                        </p:attrNameLst>
                                      </p:cBhvr>
                                      <p:to>
                                        <p:strVal val="visible"/>
                                      </p:to>
                                    </p:set>
                                    <p:animEffect transition="in" filter="fade">
                                      <p:cBhvr>
                                        <p:cTn id="32" dur="1000"/>
                                        <p:tgtEl>
                                          <p:spTgt spid="24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43"/>
                                        </p:tgtEl>
                                        <p:attrNameLst>
                                          <p:attrName>style.visibility</p:attrName>
                                        </p:attrNameLst>
                                      </p:cBhvr>
                                      <p:to>
                                        <p:strVal val="visible"/>
                                      </p:to>
                                    </p:set>
                                    <p:animEffect transition="in" filter="fade">
                                      <p:cBhvr>
                                        <p:cTn id="37" dur="1000"/>
                                        <p:tgtEl>
                                          <p:spTgt spid="24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44"/>
                                        </p:tgtEl>
                                        <p:attrNameLst>
                                          <p:attrName>style.visibility</p:attrName>
                                        </p:attrNameLst>
                                      </p:cBhvr>
                                      <p:to>
                                        <p:strVal val="visible"/>
                                      </p:to>
                                    </p:set>
                                    <p:animEffect transition="in" filter="fade">
                                      <p:cBhvr>
                                        <p:cTn id="42" dur="1000"/>
                                        <p:tgtEl>
                                          <p:spTgt spid="2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sp>
        <p:nvSpPr>
          <p:cNvPr id="2449" name="Google Shape;2449;p350"/>
          <p:cNvSpPr txBox="1">
            <a:spLocks noGrp="1"/>
          </p:cNvSpPr>
          <p:nvPr>
            <p:ph type="title"/>
          </p:nvPr>
        </p:nvSpPr>
        <p:spPr>
          <a:xfrm>
            <a:off x="2133600" y="381000"/>
            <a:ext cx="7772400" cy="1143000"/>
          </a:xfrm>
          <a:prstGeom prst="rect">
            <a:avLst/>
          </a:prstGeom>
          <a:noFill/>
          <a:ln>
            <a:noFill/>
          </a:ln>
        </p:spPr>
        <p:txBody>
          <a:bodyPr spcFirstLastPara="1" vert="horz" wrap="square" lIns="91425" tIns="45700" rIns="91425" bIns="45700" rtlCol="0" anchor="ctr" anchorCtr="0">
            <a:noAutofit/>
          </a:bodyPr>
          <a:lstStyle/>
          <a:p>
            <a:r>
              <a:rPr lang="en-US" i="1"/>
              <a:t>Play It Again, Sam</a:t>
            </a:r>
            <a:endParaRPr/>
          </a:p>
        </p:txBody>
      </p:sp>
      <p:sp>
        <p:nvSpPr>
          <p:cNvPr id="2450" name="Google Shape;2450;p350"/>
          <p:cNvSpPr txBox="1">
            <a:spLocks noGrp="1"/>
          </p:cNvSpPr>
          <p:nvPr>
            <p:ph type="body" idx="1"/>
          </p:nvPr>
        </p:nvSpPr>
        <p:spPr>
          <a:xfrm>
            <a:off x="2743200" y="1676400"/>
            <a:ext cx="5118000" cy="4648200"/>
          </a:xfrm>
          <a:prstGeom prst="rect">
            <a:avLst/>
          </a:prstGeom>
          <a:noFill/>
          <a:ln>
            <a:noFill/>
          </a:ln>
        </p:spPr>
        <p:txBody>
          <a:bodyPr spcFirstLastPara="1" vert="horz" wrap="square" lIns="91425" tIns="45700" rIns="91425" bIns="45700" rtlCol="0" anchor="t" anchorCtr="0">
            <a:noAutofit/>
          </a:bodyPr>
          <a:lstStyle/>
          <a:p>
            <a:pPr marL="800100" lvl="1">
              <a:spcBef>
                <a:spcPts val="0"/>
              </a:spcBef>
              <a:buSzPts val="2400"/>
              <a:buNone/>
            </a:pPr>
            <a:endParaRPr/>
          </a:p>
          <a:p>
            <a:pPr marL="342900">
              <a:spcBef>
                <a:spcPts val="720"/>
              </a:spcBef>
              <a:buSzPts val="3600"/>
              <a:buFont typeface="Times New Roman"/>
              <a:buChar char="•"/>
            </a:pPr>
            <a:r>
              <a:rPr lang="en-US" sz="3600"/>
              <a:t> Raise the cost</a:t>
            </a:r>
            <a:endParaRPr/>
          </a:p>
          <a:p>
            <a:pPr marL="800100" lvl="1" indent="-215900">
              <a:spcBef>
                <a:spcPts val="400"/>
              </a:spcBef>
              <a:buSzPts val="2000"/>
              <a:buNone/>
            </a:pPr>
            <a:endParaRPr sz="2000"/>
          </a:p>
          <a:p>
            <a:pPr marL="800100" lvl="1">
              <a:spcBef>
                <a:spcPts val="640"/>
              </a:spcBef>
              <a:buSzPts val="3200"/>
              <a:buFont typeface="Times New Roman"/>
              <a:buChar char="–"/>
            </a:pPr>
            <a:r>
              <a:rPr lang="en-US" sz="3200"/>
              <a:t>if  </a:t>
            </a:r>
            <a:r>
              <a:rPr lang="en-US" sz="4800"/>
              <a:t>C(X)</a:t>
            </a:r>
            <a:r>
              <a:rPr lang="en-US" sz="3200"/>
              <a:t>  &gt;  B(X),</a:t>
            </a:r>
            <a:r>
              <a:rPr lang="en-US"/>
              <a:t> </a:t>
            </a:r>
            <a:endParaRPr/>
          </a:p>
          <a:p>
            <a:pPr marL="1200150" lvl="2" indent="-285750">
              <a:spcBef>
                <a:spcPts val="560"/>
              </a:spcBef>
              <a:buSzPts val="2800"/>
              <a:buFont typeface="Times New Roman"/>
              <a:buChar char="•"/>
            </a:pPr>
            <a:r>
              <a:rPr lang="en-US" sz="2800"/>
              <a:t>choose another bar</a:t>
            </a:r>
            <a:endParaRPr/>
          </a:p>
        </p:txBody>
      </p:sp>
      <p:pic>
        <p:nvPicPr>
          <p:cNvPr id="2451" name="Google Shape;2451;p350"/>
          <p:cNvPicPr preferRelativeResize="0"/>
          <p:nvPr/>
        </p:nvPicPr>
        <p:blipFill rotWithShape="1">
          <a:blip r:embed="rId3">
            <a:alphaModFix/>
          </a:blip>
          <a:srcRect/>
          <a:stretch/>
        </p:blipFill>
        <p:spPr>
          <a:xfrm>
            <a:off x="5257800" y="2971800"/>
            <a:ext cx="5105400" cy="34464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0">
                                            <p:txEl>
                                              <p:pRg st="1" end="1"/>
                                            </p:txEl>
                                          </p:spTgt>
                                        </p:tgtEl>
                                        <p:attrNameLst>
                                          <p:attrName>style.visibility</p:attrName>
                                        </p:attrNameLst>
                                      </p:cBhvr>
                                      <p:to>
                                        <p:strVal val="visible"/>
                                      </p:to>
                                    </p:set>
                                    <p:animEffect transition="in" filter="fade">
                                      <p:cBhvr>
                                        <p:cTn id="7" dur="1000"/>
                                        <p:tgtEl>
                                          <p:spTgt spid="24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0">
                                            <p:txEl>
                                              <p:pRg st="3" end="3"/>
                                            </p:txEl>
                                          </p:spTgt>
                                        </p:tgtEl>
                                        <p:attrNameLst>
                                          <p:attrName>style.visibility</p:attrName>
                                        </p:attrNameLst>
                                      </p:cBhvr>
                                      <p:to>
                                        <p:strVal val="visible"/>
                                      </p:to>
                                    </p:set>
                                    <p:animEffect transition="in" filter="fade">
                                      <p:cBhvr>
                                        <p:cTn id="12" dur="1000"/>
                                        <p:tgtEl>
                                          <p:spTgt spid="245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0">
                                            <p:txEl>
                                              <p:pRg st="4" end="4"/>
                                            </p:txEl>
                                          </p:spTgt>
                                        </p:tgtEl>
                                        <p:attrNameLst>
                                          <p:attrName>style.visibility</p:attrName>
                                        </p:attrNameLst>
                                      </p:cBhvr>
                                      <p:to>
                                        <p:strVal val="visible"/>
                                      </p:to>
                                    </p:set>
                                    <p:animEffect transition="in" filter="fade">
                                      <p:cBhvr>
                                        <p:cTn id="17" dur="1000"/>
                                        <p:tgtEl>
                                          <p:spTgt spid="24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456"/>
        <p:cNvGrpSpPr/>
        <p:nvPr/>
      </p:nvGrpSpPr>
      <p:grpSpPr>
        <a:xfrm>
          <a:off x="0" y="0"/>
          <a:ext cx="0" cy="0"/>
          <a:chOff x="0" y="0"/>
          <a:chExt cx="0" cy="0"/>
        </a:xfrm>
      </p:grpSpPr>
      <p:sp>
        <p:nvSpPr>
          <p:cNvPr id="2457" name="Google Shape;2457;p351"/>
          <p:cNvSpPr/>
          <p:nvPr/>
        </p:nvSpPr>
        <p:spPr>
          <a:xfrm>
            <a:off x="2209800" y="533400"/>
            <a:ext cx="77724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5400"/>
            </a:pPr>
            <a:r>
              <a:rPr lang="en-US" sz="5400" i="1">
                <a:solidFill>
                  <a:srgbClr val="FFFF00"/>
                </a:solidFill>
                <a:latin typeface="Times New Roman"/>
                <a:ea typeface="Times New Roman"/>
                <a:cs typeface="Times New Roman"/>
                <a:sym typeface="Times New Roman"/>
              </a:rPr>
              <a:t>Key</a:t>
            </a:r>
            <a:r>
              <a:rPr lang="en-US" sz="5400">
                <a:solidFill>
                  <a:srgbClr val="FFFF00"/>
                </a:solidFill>
                <a:latin typeface="Times New Roman"/>
                <a:ea typeface="Times New Roman"/>
                <a:cs typeface="Times New Roman"/>
                <a:sym typeface="Times New Roman"/>
              </a:rPr>
              <a:t> Concept</a:t>
            </a:r>
            <a:endParaRPr/>
          </a:p>
        </p:txBody>
      </p:sp>
      <p:sp>
        <p:nvSpPr>
          <p:cNvPr id="2458" name="Google Shape;2458;p351"/>
          <p:cNvSpPr/>
          <p:nvPr/>
        </p:nvSpPr>
        <p:spPr>
          <a:xfrm>
            <a:off x="2209800" y="2097088"/>
            <a:ext cx="7704000" cy="4405200"/>
          </a:xfrm>
          <a:prstGeom prst="rect">
            <a:avLst/>
          </a:prstGeom>
          <a:noFill/>
          <a:ln>
            <a:noFill/>
          </a:ln>
        </p:spPr>
        <p:txBody>
          <a:bodyPr spcFirstLastPara="1" wrap="square" lIns="91425" tIns="45700" rIns="91425" bIns="45700" anchor="t" anchorCtr="0">
            <a:noAutofit/>
          </a:bodyPr>
          <a:lstStyle/>
          <a:p>
            <a:pPr marL="342900" lvl="0" indent="-342900">
              <a:buClr>
                <a:srgbClr val="FFFFFF"/>
              </a:buClr>
              <a:buSzPts val="4400"/>
              <a:buFont typeface="Times New Roman"/>
              <a:buChar char="•"/>
            </a:pPr>
            <a:r>
              <a:rPr lang="en-US" sz="4400" i="1" kern="0" dirty="0">
                <a:solidFill>
                  <a:srgbClr val="FFFFFF"/>
                </a:solidFill>
                <a:latin typeface="Times New Roman"/>
                <a:ea typeface="Times New Roman"/>
                <a:cs typeface="Times New Roman"/>
                <a:sym typeface="Times New Roman"/>
              </a:rPr>
              <a:t>“People respond to incentives</a:t>
            </a:r>
            <a:endParaRPr lang="en-US" sz="1400" kern="0" dirty="0">
              <a:solidFill>
                <a:srgbClr val="000000"/>
              </a:solidFill>
              <a:latin typeface="Arial"/>
              <a:cs typeface="Arial"/>
              <a:sym typeface="Arial"/>
            </a:endParaRPr>
          </a:p>
          <a:p>
            <a:pPr lvl="1">
              <a:spcBef>
                <a:spcPts val="480"/>
              </a:spcBef>
              <a:buClr>
                <a:srgbClr val="FFFFFF"/>
              </a:buClr>
              <a:buSzPts val="2400"/>
            </a:pPr>
            <a:r>
              <a:rPr lang="en-US" sz="2400" i="1" kern="0" dirty="0">
                <a:solidFill>
                  <a:srgbClr val="FFFFFF"/>
                </a:solidFill>
                <a:latin typeface="Times New Roman"/>
                <a:ea typeface="Times New Roman"/>
                <a:cs typeface="Times New Roman"/>
                <a:sym typeface="Times New Roman"/>
              </a:rPr>
              <a:t>and the rest is commentary!”</a:t>
            </a:r>
          </a:p>
          <a:p>
            <a:pPr marL="800100" lvl="1" indent="-342900">
              <a:spcBef>
                <a:spcPts val="480"/>
              </a:spcBef>
              <a:buClr>
                <a:srgbClr val="FFFFFF"/>
              </a:buClr>
              <a:buSzPts val="2400"/>
              <a:buFont typeface="Times New Roman"/>
              <a:buChar char="–"/>
            </a:pPr>
            <a:r>
              <a:rPr lang="en-US" sz="2000" kern="0" dirty="0">
                <a:solidFill>
                  <a:srgbClr val="FFFFFF"/>
                </a:solidFill>
                <a:latin typeface="Times New Roman"/>
                <a:ea typeface="Times New Roman"/>
                <a:cs typeface="Times New Roman"/>
                <a:sym typeface="Times New Roman"/>
              </a:rPr>
              <a:t>Steven Landsburg, </a:t>
            </a:r>
            <a:r>
              <a:rPr lang="en-US" sz="2000" i="1" u="sng" kern="0" dirty="0">
                <a:solidFill>
                  <a:srgbClr val="FFFFFF"/>
                </a:solidFill>
                <a:latin typeface="Times New Roman"/>
                <a:ea typeface="Times New Roman"/>
                <a:cs typeface="Times New Roman"/>
                <a:sym typeface="Times New Roman"/>
              </a:rPr>
              <a:t>The Armchair </a:t>
            </a:r>
            <a:r>
              <a:rPr lang="en-US" sz="2000" i="1" u="sng" kern="0" dirty="0" err="1">
                <a:solidFill>
                  <a:srgbClr val="FFFFFF"/>
                </a:solidFill>
                <a:latin typeface="Times New Roman"/>
                <a:ea typeface="Times New Roman"/>
                <a:cs typeface="Times New Roman"/>
                <a:sym typeface="Times New Roman"/>
              </a:rPr>
              <a:t>Economist</a:t>
            </a:r>
            <a:r>
              <a:rPr lang="en-US" sz="4400" i="1" dirty="0" err="1">
                <a:solidFill>
                  <a:schemeClr val="dk1"/>
                </a:solidFill>
                <a:latin typeface="Times New Roman"/>
                <a:ea typeface="Times New Roman"/>
                <a:cs typeface="Times New Roman"/>
                <a:sym typeface="Times New Roman"/>
              </a:rPr>
              <a:t>pond</a:t>
            </a:r>
            <a:r>
              <a:rPr lang="en-US" sz="4400" i="1" dirty="0">
                <a:solidFill>
                  <a:schemeClr val="dk1"/>
                </a:solidFill>
                <a:latin typeface="Times New Roman"/>
                <a:ea typeface="Times New Roman"/>
                <a:cs typeface="Times New Roman"/>
                <a:sym typeface="Times New Roman"/>
              </a:rPr>
              <a:t> to incentives</a:t>
            </a:r>
            <a:endParaRPr dirty="0"/>
          </a:p>
          <a:p>
            <a:pPr marL="800100" lvl="1" indent="-342900">
              <a:spcBef>
                <a:spcPts val="480"/>
              </a:spcBef>
              <a:buClr>
                <a:schemeClr val="dk1"/>
              </a:buClr>
              <a:buSzPts val="2400"/>
              <a:buFont typeface="Times New Roman"/>
              <a:buChar char="–"/>
            </a:pPr>
            <a:r>
              <a:rPr lang="en-US" sz="2400" i="1" dirty="0">
                <a:solidFill>
                  <a:schemeClr val="dk1"/>
                </a:solidFill>
                <a:latin typeface="Times New Roman"/>
                <a:ea typeface="Times New Roman"/>
                <a:cs typeface="Times New Roman"/>
                <a:sym typeface="Times New Roman"/>
              </a:rPr>
              <a:t>and the rest is commentary!”</a:t>
            </a:r>
            <a:endParaRPr sz="4000" dirty="0">
              <a:solidFill>
                <a:schemeClr val="dk1"/>
              </a:solidFill>
              <a:latin typeface="Times New Roman"/>
              <a:ea typeface="Times New Roman"/>
              <a:cs typeface="Times New Roman"/>
              <a:sym typeface="Times New Roman"/>
            </a:endParaRPr>
          </a:p>
          <a:p>
            <a:pPr marL="1600200" lvl="3" indent="-228600">
              <a:spcBef>
                <a:spcPts val="400"/>
              </a:spcBef>
              <a:buClr>
                <a:schemeClr val="dk1"/>
              </a:buClr>
              <a:buSzPts val="2000"/>
              <a:buFont typeface="Times New Roman"/>
              <a:buChar char="–"/>
            </a:pPr>
            <a:r>
              <a:rPr lang="en-US" sz="2000" dirty="0">
                <a:solidFill>
                  <a:schemeClr val="dk1"/>
                </a:solidFill>
                <a:latin typeface="Times New Roman"/>
                <a:ea typeface="Times New Roman"/>
                <a:cs typeface="Times New Roman"/>
                <a:sym typeface="Times New Roman"/>
              </a:rPr>
              <a:t>Steven Landsburg, </a:t>
            </a:r>
            <a:r>
              <a:rPr lang="en-US" sz="2000" i="1" u="sng" dirty="0">
                <a:solidFill>
                  <a:schemeClr val="dk1"/>
                </a:solidFill>
                <a:latin typeface="Times New Roman"/>
                <a:ea typeface="Times New Roman"/>
                <a:cs typeface="Times New Roman"/>
                <a:sym typeface="Times New Roman"/>
              </a:rPr>
              <a:t>The Armchair Economist</a:t>
            </a:r>
            <a:endParaRPr sz="3200" u="sng" dirty="0">
              <a:solidFill>
                <a:schemeClr val="dk1"/>
              </a:solidFill>
              <a:latin typeface="Times New Roman"/>
              <a:ea typeface="Times New Roman"/>
              <a:cs typeface="Times New Roman"/>
              <a:sym typeface="Times New Roman"/>
            </a:endParaRPr>
          </a:p>
        </p:txBody>
      </p:sp>
      <p:pic>
        <p:nvPicPr>
          <p:cNvPr id="2459" name="Google Shape;2459;p351"/>
          <p:cNvPicPr preferRelativeResize="0"/>
          <p:nvPr/>
        </p:nvPicPr>
        <p:blipFill rotWithShape="1">
          <a:blip r:embed="rId3">
            <a:alphaModFix/>
          </a:blip>
          <a:srcRect/>
          <a:stretch/>
        </p:blipFill>
        <p:spPr>
          <a:xfrm>
            <a:off x="4191002" y="4149969"/>
            <a:ext cx="3958212" cy="23524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58">
                                            <p:txEl>
                                              <p:pRg st="0" end="0"/>
                                            </p:txEl>
                                          </p:spTgt>
                                        </p:tgtEl>
                                        <p:attrNameLst>
                                          <p:attrName>style.visibility</p:attrName>
                                        </p:attrNameLst>
                                      </p:cBhvr>
                                      <p:to>
                                        <p:strVal val="visible"/>
                                      </p:to>
                                    </p:set>
                                    <p:animEffect transition="in" filter="fade">
                                      <p:cBhvr>
                                        <p:cTn id="7" dur="500"/>
                                        <p:tgtEl>
                                          <p:spTgt spid="24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8">
                                            <p:txEl>
                                              <p:pRg st="1" end="1"/>
                                            </p:txEl>
                                          </p:spTgt>
                                        </p:tgtEl>
                                        <p:attrNameLst>
                                          <p:attrName>style.visibility</p:attrName>
                                        </p:attrNameLst>
                                      </p:cBhvr>
                                      <p:to>
                                        <p:strVal val="visible"/>
                                      </p:to>
                                    </p:set>
                                    <p:animEffect transition="in" filter="fade">
                                      <p:cBhvr>
                                        <p:cTn id="10" dur="500"/>
                                        <p:tgtEl>
                                          <p:spTgt spid="245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8">
                                            <p:txEl>
                                              <p:pRg st="2" end="2"/>
                                            </p:txEl>
                                          </p:spTgt>
                                        </p:tgtEl>
                                        <p:attrNameLst>
                                          <p:attrName>style.visibility</p:attrName>
                                        </p:attrNameLst>
                                      </p:cBhvr>
                                      <p:to>
                                        <p:strVal val="visible"/>
                                      </p:to>
                                    </p:set>
                                    <p:animEffect transition="in" filter="fade">
                                      <p:cBhvr>
                                        <p:cTn id="13" dur="500"/>
                                        <p:tgtEl>
                                          <p:spTgt spid="245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8">
                                            <p:txEl>
                                              <p:pRg st="3" end="3"/>
                                            </p:txEl>
                                          </p:spTgt>
                                        </p:tgtEl>
                                        <p:attrNameLst>
                                          <p:attrName>style.visibility</p:attrName>
                                        </p:attrNameLst>
                                      </p:cBhvr>
                                      <p:to>
                                        <p:strVal val="visible"/>
                                      </p:to>
                                    </p:set>
                                    <p:animEffect transition="in" filter="fade">
                                      <p:cBhvr>
                                        <p:cTn id="16" dur="500"/>
                                        <p:tgtEl>
                                          <p:spTgt spid="245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58">
                                            <p:txEl>
                                              <p:pRg st="4" end="4"/>
                                            </p:txEl>
                                          </p:spTgt>
                                        </p:tgtEl>
                                        <p:attrNameLst>
                                          <p:attrName>style.visibility</p:attrName>
                                        </p:attrNameLst>
                                      </p:cBhvr>
                                      <p:to>
                                        <p:strVal val="visible"/>
                                      </p:to>
                                    </p:set>
                                    <p:animEffect transition="in" filter="fade">
                                      <p:cBhvr>
                                        <p:cTn id="19" dur="500"/>
                                        <p:tgtEl>
                                          <p:spTgt spid="24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Colorado State Standards</a:t>
            </a:r>
          </a:p>
        </p:txBody>
      </p:sp>
      <p:sp>
        <p:nvSpPr>
          <p:cNvPr id="3" name="TextBox 2"/>
          <p:cNvSpPr txBox="1"/>
          <p:nvPr/>
        </p:nvSpPr>
        <p:spPr>
          <a:xfrm>
            <a:off x="129395" y="1619003"/>
            <a:ext cx="11869947" cy="5523563"/>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Preschool, Standard 3 Economics, “Individuals have many wants and have to make choices”, specifically identify choices that individuals can make and explain how they earn money and use it to make choices among their various wants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Kindergarten, Standard 3 Economics, “Individuals make choices based on wants”, specifically identify the costs and benefits of a choice an individual makes when acquiring an item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Kindergarten, Standard 3 Economics, “Describe choices people make about how to use the money they earn”, specifically recognizing choices people make and how decisions are made, and giving examples of the difference between spending income on something you want versus something you need</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1</a:t>
            </a:r>
            <a:r>
              <a:rPr lang="en-US" sz="2000" baseline="30000" dirty="0">
                <a:latin typeface="Calibri" panose="020F0502020204030204" pitchFamily="34" charset="0"/>
                <a:ea typeface="Calibri" panose="020F0502020204030204" pitchFamily="34" charset="0"/>
                <a:cs typeface="Times New Roman" panose="02020603050405020304" pitchFamily="18" charset="0"/>
              </a:rPr>
              <a:t>st</a:t>
            </a:r>
            <a:r>
              <a:rPr lang="en-US" sz="2000" dirty="0">
                <a:latin typeface="Calibri" panose="020F0502020204030204" pitchFamily="34" charset="0"/>
                <a:ea typeface="Calibri" panose="020F0502020204030204" pitchFamily="34" charset="0"/>
                <a:cs typeface="Times New Roman" panose="02020603050405020304" pitchFamily="18" charset="0"/>
              </a:rPr>
              <a:t> Grade, Standard 3 Economics, “Individuals work in different types of jobs to earn an income”, specifically compare at least two different job choices that individuals have with respect to the benefits and costs of each job</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2</a:t>
            </a:r>
            <a:r>
              <a:rPr lang="en-US" sz="2000" baseline="30000" dirty="0">
                <a:latin typeface="Calibri" panose="020F0502020204030204" pitchFamily="34" charset="0"/>
                <a:ea typeface="Calibri" panose="020F0502020204030204" pitchFamily="34" charset="0"/>
                <a:cs typeface="Times New Roman" panose="02020603050405020304" pitchFamily="18" charset="0"/>
              </a:rPr>
              <a:t>nd</a:t>
            </a:r>
            <a:r>
              <a:rPr lang="en-US" sz="2000" dirty="0">
                <a:latin typeface="Calibri" panose="020F0502020204030204" pitchFamily="34" charset="0"/>
                <a:ea typeface="Calibri" panose="020F0502020204030204" pitchFamily="34" charset="0"/>
                <a:cs typeface="Times New Roman" panose="02020603050405020304" pitchFamily="18" charset="0"/>
              </a:rPr>
              <a:t> Grade, Standard 3 Economics, “Resources are scarce, so individuals may not have access to the goods and services they want”, specifically being able to explain scarcity, give examples of choices people make when resources are scarce, and identifying possible solutions when there are limited resources and unlimited wants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6781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64"/>
        <p:cNvGrpSpPr/>
        <p:nvPr/>
      </p:nvGrpSpPr>
      <p:grpSpPr>
        <a:xfrm>
          <a:off x="0" y="0"/>
          <a:ext cx="0" cy="0"/>
          <a:chOff x="0" y="0"/>
          <a:chExt cx="0" cy="0"/>
        </a:xfrm>
      </p:grpSpPr>
      <p:sp>
        <p:nvSpPr>
          <p:cNvPr id="2465" name="Google Shape;2465;p352"/>
          <p:cNvSpPr/>
          <p:nvPr/>
        </p:nvSpPr>
        <p:spPr>
          <a:xfrm>
            <a:off x="1828800" y="195263"/>
            <a:ext cx="8436000" cy="838200"/>
          </a:xfrm>
          <a:prstGeom prst="rect">
            <a:avLst/>
          </a:prstGeom>
          <a:noFill/>
          <a:ln>
            <a:noFill/>
          </a:ln>
        </p:spPr>
        <p:txBody>
          <a:bodyPr spcFirstLastPara="1" wrap="square" lIns="91425" tIns="45700" rIns="91425" bIns="45700" anchor="ctr" anchorCtr="0">
            <a:noAutofit/>
          </a:bodyPr>
          <a:lstStyle/>
          <a:p>
            <a:pPr algn="ctr">
              <a:buClr>
                <a:srgbClr val="FFFF00"/>
              </a:buClr>
              <a:buSzPts val="4000"/>
            </a:pPr>
            <a:r>
              <a:rPr lang="en-US" sz="4000" i="1">
                <a:solidFill>
                  <a:srgbClr val="FFFF00"/>
                </a:solidFill>
                <a:latin typeface="Times New Roman"/>
                <a:ea typeface="Times New Roman"/>
                <a:cs typeface="Times New Roman"/>
                <a:sym typeface="Times New Roman"/>
              </a:rPr>
              <a:t>Intended Consequences</a:t>
            </a:r>
            <a:endParaRPr sz="4000">
              <a:solidFill>
                <a:srgbClr val="FFFF00"/>
              </a:solidFill>
              <a:latin typeface="Times New Roman"/>
              <a:ea typeface="Times New Roman"/>
              <a:cs typeface="Times New Roman"/>
              <a:sym typeface="Times New Roman"/>
            </a:endParaRPr>
          </a:p>
        </p:txBody>
      </p:sp>
      <p:sp>
        <p:nvSpPr>
          <p:cNvPr id="2466" name="Google Shape;2466;p352"/>
          <p:cNvSpPr/>
          <p:nvPr/>
        </p:nvSpPr>
        <p:spPr>
          <a:xfrm>
            <a:off x="1981200" y="1295400"/>
            <a:ext cx="8301000" cy="44958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800"/>
              </a:spcBef>
              <a:spcAft>
                <a:spcPts val="0"/>
              </a:spcAft>
              <a:buClr>
                <a:srgbClr val="FFFFFF"/>
              </a:buClr>
              <a:buSzPts val="4000"/>
              <a:buFont typeface="Times New Roman"/>
              <a:buChar char="•"/>
              <a:tabLst/>
              <a:defRPr/>
            </a:pPr>
            <a:r>
              <a:rPr kumimoji="0" lang="en-US" sz="4000" b="0"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If people respond to incentives . . .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800"/>
              </a:spcBef>
              <a:spcAft>
                <a:spcPts val="0"/>
              </a:spcAft>
              <a:buClr>
                <a:srgbClr val="FFFFFF"/>
              </a:buClr>
              <a:buSzPts val="4000"/>
              <a:buFont typeface="Times New Roman"/>
              <a:buNone/>
              <a:tabLst/>
              <a:defRPr/>
            </a:pPr>
            <a:r>
              <a:rPr kumimoji="0" lang="en-US" sz="4000" b="0"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720"/>
              </a:spcBef>
              <a:spcAft>
                <a:spcPts val="0"/>
              </a:spcAft>
              <a:buClr>
                <a:srgbClr val="FFFFFF"/>
              </a:buClr>
              <a:buSzPts val="3600"/>
              <a:buFont typeface="Times New Roman"/>
              <a:buChar char="–"/>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 then behavior can be altered in desired or intended ways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800100" marR="0" lvl="1" indent="-114300" algn="l" defTabSz="914400" rtl="0" eaLnBrk="1" fontAlgn="auto" latinLnBrk="0" hangingPunct="1">
              <a:lnSpc>
                <a:spcPct val="100000"/>
              </a:lnSpc>
              <a:spcBef>
                <a:spcPts val="720"/>
              </a:spcBef>
              <a:spcAft>
                <a:spcPts val="0"/>
              </a:spcAft>
              <a:buClr>
                <a:srgbClr val="FFFFFF"/>
              </a:buClr>
              <a:buSzPts val="3600"/>
              <a:buFont typeface="Times New Roman"/>
              <a:buNone/>
              <a:tabLst/>
              <a:defRPr/>
            </a:pPr>
            <a:endPar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R="0" lvl="1" algn="l" defTabSz="914400" rtl="0" eaLnBrk="1" fontAlgn="auto" latinLnBrk="0" hangingPunct="1">
              <a:lnSpc>
                <a:spcPct val="100000"/>
              </a:lnSpc>
              <a:spcBef>
                <a:spcPts val="720"/>
              </a:spcBef>
              <a:spcAft>
                <a:spcPts val="0"/>
              </a:spcAft>
              <a:buClr>
                <a:srgbClr val="FFFFFF"/>
              </a:buClr>
              <a:buSzPts val="3600"/>
              <a:tabLst/>
              <a:defRPr/>
            </a:pPr>
            <a:r>
              <a:rPr kumimoji="0" lang="en-US" sz="3600" b="1" i="1"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rPr>
              <a:t>For example …  </a:t>
            </a:r>
            <a:endParaRPr kumimoji="0" lang="en-US" sz="2800" b="0" i="0" u="none"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a:p>
            <a:pPr marL="342900" indent="-139700">
              <a:buClr>
                <a:schemeClr val="dk1"/>
              </a:buClr>
              <a:buSzPts val="3200"/>
            </a:pPr>
            <a:endParaRPr sz="3200" dirty="0">
              <a:solidFill>
                <a:schemeClr val="dk1"/>
              </a:solidFill>
              <a:latin typeface="Times New Roman"/>
              <a:ea typeface="Times New Roman"/>
              <a:cs typeface="Times New Roman"/>
              <a:sym typeface="Times New Roman"/>
            </a:endParaRPr>
          </a:p>
          <a:p>
            <a:pPr marL="342900" indent="-342900">
              <a:spcBef>
                <a:spcPts val="800"/>
              </a:spcBef>
              <a:buClr>
                <a:schemeClr val="dk1"/>
              </a:buClr>
              <a:buSzPts val="4000"/>
              <a:buFont typeface="Times New Roman"/>
              <a:buChar char="•"/>
            </a:pPr>
            <a:r>
              <a:rPr lang="en-US" sz="4000" dirty="0">
                <a:solidFill>
                  <a:schemeClr val="dk1"/>
                </a:solidFill>
                <a:latin typeface="Times New Roman"/>
                <a:ea typeface="Times New Roman"/>
                <a:cs typeface="Times New Roman"/>
                <a:sym typeface="Times New Roman"/>
              </a:rPr>
              <a:t>If people respond to incentives . . . </a:t>
            </a:r>
            <a:endParaRPr dirty="0"/>
          </a:p>
          <a:p>
            <a:pPr marL="342900" indent="-342900">
              <a:spcBef>
                <a:spcPts val="800"/>
              </a:spcBef>
              <a:buClr>
                <a:schemeClr val="dk1"/>
              </a:buClr>
              <a:buSzPts val="4000"/>
            </a:pPr>
            <a:r>
              <a:rPr lang="en-US" sz="4000" dirty="0">
                <a:solidFill>
                  <a:schemeClr val="dk1"/>
                </a:solidFill>
                <a:latin typeface="Times New Roman"/>
                <a:ea typeface="Times New Roman"/>
                <a:cs typeface="Times New Roman"/>
                <a:sym typeface="Times New Roman"/>
              </a:rPr>
              <a:t>	</a:t>
            </a:r>
            <a:endParaRPr dirty="0"/>
          </a:p>
          <a:p>
            <a:pPr marL="800100" lvl="1" indent="-342900">
              <a:spcBef>
                <a:spcPts val="720"/>
              </a:spcBef>
              <a:buClr>
                <a:schemeClr val="dk1"/>
              </a:buClr>
              <a:buSzPts val="3600"/>
              <a:buFont typeface="Times New Roman"/>
              <a:buChar char="–"/>
            </a:pPr>
            <a:r>
              <a:rPr lang="en-US" sz="3600" b="1" i="1" dirty="0">
                <a:solidFill>
                  <a:schemeClr val="dk1"/>
                </a:solidFill>
                <a:latin typeface="Times New Roman"/>
                <a:ea typeface="Times New Roman"/>
                <a:cs typeface="Times New Roman"/>
                <a:sym typeface="Times New Roman"/>
              </a:rPr>
              <a:t> then behavior can be altered in desired or intended ways </a:t>
            </a:r>
            <a:endParaRPr dirty="0"/>
          </a:p>
          <a:p>
            <a:pPr marL="800100" lvl="1" indent="-114300">
              <a:spcBef>
                <a:spcPts val="720"/>
              </a:spcBef>
              <a:buClr>
                <a:schemeClr val="dk1"/>
              </a:buClr>
              <a:buSzPts val="3600"/>
            </a:pPr>
            <a:endParaRPr sz="3600" b="1" i="1" dirty="0">
              <a:solidFill>
                <a:schemeClr val="dk1"/>
              </a:solidFill>
              <a:latin typeface="Times New Roman"/>
              <a:ea typeface="Times New Roman"/>
              <a:cs typeface="Times New Roman"/>
              <a:sym typeface="Times New Roman"/>
            </a:endParaRPr>
          </a:p>
          <a:p>
            <a:pPr marL="800100" lvl="1" indent="-342900">
              <a:spcBef>
                <a:spcPts val="720"/>
              </a:spcBef>
              <a:buClr>
                <a:schemeClr val="dk1"/>
              </a:buClr>
              <a:buSzPts val="3600"/>
              <a:buFont typeface="Times New Roman"/>
              <a:buChar char="–"/>
            </a:pPr>
            <a:r>
              <a:rPr lang="en-US" sz="3600" b="1" i="1" dirty="0">
                <a:solidFill>
                  <a:schemeClr val="dk1"/>
                </a:solidFill>
                <a:latin typeface="Times New Roman"/>
                <a:ea typeface="Times New Roman"/>
                <a:cs typeface="Times New Roman"/>
                <a:sym typeface="Times New Roman"/>
              </a:rPr>
              <a:t>For example …  </a:t>
            </a:r>
            <a:endParaRPr sz="2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pic>
        <p:nvPicPr>
          <p:cNvPr id="2482" name="Google Shape;2482;p354" descr="[chart]"/>
          <p:cNvPicPr preferRelativeResize="0"/>
          <p:nvPr/>
        </p:nvPicPr>
        <p:blipFill rotWithShape="1">
          <a:blip r:embed="rId3">
            <a:alphaModFix/>
          </a:blip>
          <a:srcRect/>
          <a:stretch/>
        </p:blipFill>
        <p:spPr>
          <a:xfrm>
            <a:off x="1524001" y="381000"/>
            <a:ext cx="5026025" cy="6477000"/>
          </a:xfrm>
          <a:prstGeom prst="rect">
            <a:avLst/>
          </a:prstGeom>
          <a:noFill/>
          <a:ln>
            <a:noFill/>
          </a:ln>
        </p:spPr>
      </p:pic>
      <p:sp>
        <p:nvSpPr>
          <p:cNvPr id="2483" name="Google Shape;2483;p354"/>
          <p:cNvSpPr txBox="1"/>
          <p:nvPr/>
        </p:nvSpPr>
        <p:spPr>
          <a:xfrm>
            <a:off x="6781800" y="609600"/>
            <a:ext cx="3505200" cy="396900"/>
          </a:xfrm>
          <a:prstGeom prst="rect">
            <a:avLst/>
          </a:prstGeom>
          <a:noFill/>
          <a:ln>
            <a:noFill/>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Arial"/>
              <a:ea typeface="Arial"/>
              <a:cs typeface="Arial"/>
              <a:sym typeface="Arial"/>
            </a:endParaRPr>
          </a:p>
        </p:txBody>
      </p:sp>
      <p:sp>
        <p:nvSpPr>
          <p:cNvPr id="2484" name="Google Shape;2484;p354"/>
          <p:cNvSpPr/>
          <p:nvPr/>
        </p:nvSpPr>
        <p:spPr>
          <a:xfrm>
            <a:off x="6711518" y="381000"/>
            <a:ext cx="5273336" cy="6048300"/>
          </a:xfrm>
          <a:prstGeom prst="rect">
            <a:avLst/>
          </a:prstGeom>
          <a:noFill/>
          <a:ln>
            <a:noFill/>
          </a:ln>
        </p:spPr>
        <p:txBody>
          <a:bodyPr spcFirstLastPara="1" wrap="square" lIns="91425" tIns="45700" rIns="91425" bIns="45700" anchor="t" anchorCtr="0">
            <a:noAutofit/>
          </a:bodyPr>
          <a:lstStyle/>
          <a:p>
            <a:pPr marL="342900" indent="-342900">
              <a:lnSpc>
                <a:spcPct val="80000"/>
              </a:lnSpc>
              <a:buClr>
                <a:srgbClr val="FFFF00"/>
              </a:buClr>
              <a:buSzPts val="3200"/>
              <a:buFont typeface="Times New Roman"/>
              <a:buChar char="•"/>
            </a:pPr>
            <a:r>
              <a:rPr lang="en-US" sz="3200" b="1" i="1" dirty="0">
                <a:solidFill>
                  <a:srgbClr val="FFFF00"/>
                </a:solidFill>
                <a:latin typeface="Times New Roman"/>
                <a:ea typeface="Times New Roman"/>
                <a:cs typeface="Times New Roman"/>
                <a:sym typeface="Times New Roman"/>
              </a:rPr>
              <a:t>Congestion Pricing</a:t>
            </a:r>
            <a:endParaRPr dirty="0"/>
          </a:p>
          <a:p>
            <a:pPr marL="742950" lvl="1" indent="-28575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Tolls/taxes during peak traffic periods’</a:t>
            </a:r>
          </a:p>
          <a:p>
            <a:pPr marL="342900" lvl="0" indent="-165100">
              <a:lnSpc>
                <a:spcPct val="80000"/>
              </a:lnSpc>
              <a:spcBef>
                <a:spcPts val="560"/>
              </a:spcBef>
              <a:buClr>
                <a:srgbClr val="FFFFFF"/>
              </a:buClr>
              <a:buSzPts val="2800"/>
            </a:pPr>
            <a:endParaRPr lang="en-US" sz="1200" b="1" i="1" kern="0" dirty="0">
              <a:solidFill>
                <a:srgbClr val="FFFFFF"/>
              </a:solidFill>
              <a:latin typeface="Times New Roman"/>
              <a:ea typeface="Times New Roman"/>
              <a:cs typeface="Times New Roman"/>
              <a:sym typeface="Times New Roman"/>
            </a:endParaRPr>
          </a:p>
          <a:p>
            <a:pPr marL="342900" lvl="0" indent="-3429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Idea dates to 1950s</a:t>
            </a:r>
            <a:endParaRPr lang="en-US" sz="1400" kern="0" dirty="0">
              <a:solidFill>
                <a:srgbClr val="000000"/>
              </a:solidFill>
              <a:latin typeface="Arial"/>
              <a:cs typeface="Arial"/>
              <a:sym typeface="Arial"/>
            </a:endParaRPr>
          </a:p>
          <a:p>
            <a:pPr marL="342900" lvl="0" indent="-317500">
              <a:lnSpc>
                <a:spcPct val="80000"/>
              </a:lnSpc>
              <a:spcBef>
                <a:spcPts val="80"/>
              </a:spcBef>
              <a:buClr>
                <a:srgbClr val="FFFFFF"/>
              </a:buClr>
              <a:buSzPts val="400"/>
            </a:pPr>
            <a:endParaRPr lang="en-US" sz="400" kern="0" dirty="0">
              <a:solidFill>
                <a:srgbClr val="FFFFFF"/>
              </a:solidFill>
              <a:latin typeface="Times New Roman"/>
              <a:ea typeface="Times New Roman"/>
              <a:cs typeface="Times New Roman"/>
              <a:sym typeface="Times New Roman"/>
            </a:endParaRPr>
          </a:p>
          <a:p>
            <a:pPr marL="742950" lvl="1" indent="-28575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William </a:t>
            </a:r>
            <a:r>
              <a:rPr lang="en-US" sz="2800" kern="0" dirty="0" err="1">
                <a:solidFill>
                  <a:srgbClr val="FFFFFF"/>
                </a:solidFill>
                <a:latin typeface="Times New Roman"/>
                <a:ea typeface="Times New Roman"/>
                <a:cs typeface="Times New Roman"/>
                <a:sym typeface="Times New Roman"/>
              </a:rPr>
              <a:t>Vickrey</a:t>
            </a:r>
            <a:endParaRPr lang="en-US" sz="1400" kern="0" dirty="0">
              <a:solidFill>
                <a:srgbClr val="000000"/>
              </a:solidFill>
              <a:latin typeface="Arial"/>
              <a:cs typeface="Arial"/>
              <a:sym typeface="Arial"/>
            </a:endParaRPr>
          </a:p>
          <a:p>
            <a:pPr marL="742950" lvl="1" indent="-273050">
              <a:lnSpc>
                <a:spcPct val="80000"/>
              </a:lnSpc>
              <a:spcBef>
                <a:spcPts val="40"/>
              </a:spcBef>
              <a:buClr>
                <a:srgbClr val="FFFFFF"/>
              </a:buClr>
              <a:buSzPts val="200"/>
            </a:pPr>
            <a:endParaRPr lang="en-US" sz="200" kern="0" dirty="0">
              <a:solidFill>
                <a:srgbClr val="FFFFFF"/>
              </a:solidFill>
              <a:latin typeface="Times New Roman"/>
              <a:ea typeface="Times New Roman"/>
              <a:cs typeface="Times New Roman"/>
              <a:sym typeface="Times New Roman"/>
            </a:endParaRPr>
          </a:p>
          <a:p>
            <a:pPr marL="1143000" lvl="2" indent="-2286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Nobel Prize economist</a:t>
            </a:r>
          </a:p>
          <a:p>
            <a:pPr marL="1371600" lvl="0">
              <a:lnSpc>
                <a:spcPct val="80000"/>
              </a:lnSpc>
              <a:spcBef>
                <a:spcPts val="560"/>
              </a:spcBef>
              <a:buClr>
                <a:srgbClr val="000000"/>
              </a:buClr>
            </a:pPr>
            <a:endParaRPr lang="en-US" sz="1000" kern="0" dirty="0">
              <a:solidFill>
                <a:srgbClr val="FFFFFF"/>
              </a:solidFill>
              <a:latin typeface="Times New Roman"/>
              <a:ea typeface="Times New Roman"/>
              <a:cs typeface="Times New Roman"/>
              <a:sym typeface="Times New Roman"/>
            </a:endParaRPr>
          </a:p>
          <a:p>
            <a:pPr marL="457200" lvl="0" indent="-4064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Started in Stockholm in 2007</a:t>
            </a:r>
          </a:p>
          <a:p>
            <a:pPr marL="914400" lvl="1" indent="-4064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Singapore</a:t>
            </a:r>
          </a:p>
          <a:p>
            <a:pPr marL="914400" lvl="1" indent="-4064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London</a:t>
            </a:r>
          </a:p>
          <a:p>
            <a:pPr marL="914400" lvl="1" indent="-406400">
              <a:lnSpc>
                <a:spcPct val="80000"/>
              </a:lnSpc>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NYC</a:t>
            </a:r>
          </a:p>
          <a:p>
            <a:pPr marL="742950" lvl="1" indent="-285750">
              <a:lnSpc>
                <a:spcPct val="80000"/>
              </a:lnSpc>
              <a:spcBef>
                <a:spcPts val="560"/>
              </a:spcBef>
              <a:buClr>
                <a:schemeClr val="dk1"/>
              </a:buClr>
              <a:buSzPts val="2800"/>
              <a:buFont typeface="Times New Roman"/>
              <a:buChar char="–"/>
            </a:pPr>
            <a:r>
              <a:rPr lang="en-US" sz="2800" dirty="0">
                <a:solidFill>
                  <a:schemeClr val="dk1"/>
                </a:solidFill>
                <a:latin typeface="Times New Roman"/>
                <a:ea typeface="Times New Roman"/>
                <a:cs typeface="Times New Roman"/>
                <a:sym typeface="Times New Roman"/>
              </a:rPr>
              <a:t>Tolls/taxes during peak traffic </a:t>
            </a:r>
            <a:r>
              <a:rPr lang="en-US" sz="2800" dirty="0" err="1">
                <a:solidFill>
                  <a:schemeClr val="dk1"/>
                </a:solidFill>
                <a:latin typeface="Times New Roman"/>
                <a:ea typeface="Times New Roman"/>
                <a:cs typeface="Times New Roman"/>
                <a:sym typeface="Times New Roman"/>
              </a:rPr>
              <a:t>perio</a:t>
            </a:r>
            <a:endParaRPr sz="2800" dirty="0">
              <a:solidFill>
                <a:schemeClr val="dk1"/>
              </a:solidFill>
              <a:latin typeface="Times New Roman"/>
              <a:ea typeface="Times New Roman"/>
              <a:cs typeface="Times New Roman"/>
              <a:sym typeface="Times New Roman"/>
            </a:endParaRPr>
          </a:p>
          <a:p>
            <a:pPr>
              <a:lnSpc>
                <a:spcPct val="80000"/>
              </a:lnSpc>
              <a:spcBef>
                <a:spcPts val="560"/>
              </a:spcBef>
            </a:pPr>
            <a:endParaRPr sz="2800" dirty="0">
              <a:solidFill>
                <a:schemeClr val="dk1"/>
              </a:solidFill>
              <a:latin typeface="Times New Roman"/>
              <a:ea typeface="Times New Roman"/>
              <a:cs typeface="Times New Roman"/>
              <a:sym typeface="Times New Roman"/>
            </a:endParaRPr>
          </a:p>
          <a:p>
            <a:pPr>
              <a:lnSpc>
                <a:spcPct val="80000"/>
              </a:lnSpc>
              <a:spcBef>
                <a:spcPts val="560"/>
              </a:spcBef>
            </a:pPr>
            <a:endParaRPr sz="2800" dirty="0">
              <a:solidFill>
                <a:schemeClr val="dk1"/>
              </a:solidFill>
              <a:latin typeface="Times New Roman"/>
              <a:ea typeface="Times New Roman"/>
              <a:cs typeface="Times New Roman"/>
              <a:sym typeface="Times New Roman"/>
            </a:endParaRPr>
          </a:p>
          <a:p>
            <a:pPr marL="342900" indent="-266700">
              <a:lnSpc>
                <a:spcPct val="80000"/>
              </a:lnSpc>
              <a:spcBef>
                <a:spcPts val="240"/>
              </a:spcBef>
              <a:buClr>
                <a:schemeClr val="dk1"/>
              </a:buClr>
              <a:buSzPts val="1200"/>
            </a:pPr>
            <a:endParaRPr sz="1200" u="sng"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4">
                                            <p:txEl>
                                              <p:pRg st="0" end="0"/>
                                            </p:txEl>
                                          </p:spTgt>
                                        </p:tgtEl>
                                        <p:attrNameLst>
                                          <p:attrName>style.visibility</p:attrName>
                                        </p:attrNameLst>
                                      </p:cBhvr>
                                      <p:to>
                                        <p:strVal val="visible"/>
                                      </p:to>
                                    </p:set>
                                    <p:animEffect transition="in" filter="fade">
                                      <p:cBhvr>
                                        <p:cTn id="7" dur="500"/>
                                        <p:tgtEl>
                                          <p:spTgt spid="2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4">
                                            <p:txEl>
                                              <p:pRg st="13" end="13"/>
                                            </p:txEl>
                                          </p:spTgt>
                                        </p:tgtEl>
                                        <p:attrNameLst>
                                          <p:attrName>style.visibility</p:attrName>
                                        </p:attrNameLst>
                                      </p:cBhvr>
                                      <p:to>
                                        <p:strVal val="visible"/>
                                      </p:to>
                                    </p:set>
                                    <p:animEffect transition="in" filter="fade">
                                      <p:cBhvr>
                                        <p:cTn id="12" dur="500"/>
                                        <p:tgtEl>
                                          <p:spTgt spid="2484">
                                            <p:txEl>
                                              <p:pRg st="13" end="1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4">
                                            <p:txEl>
                                              <p:pRg st="1" end="1"/>
                                            </p:txEl>
                                          </p:spTgt>
                                        </p:tgtEl>
                                        <p:attrNameLst>
                                          <p:attrName>style.visibility</p:attrName>
                                        </p:attrNameLst>
                                      </p:cBhvr>
                                      <p:to>
                                        <p:strVal val="visible"/>
                                      </p:to>
                                    </p:set>
                                    <p:animEffect transition="in" filter="fade">
                                      <p:cBhvr>
                                        <p:cTn id="17" dur="500"/>
                                        <p:tgtEl>
                                          <p:spTgt spid="24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4">
                                            <p:txEl>
                                              <p:pRg st="3" end="3"/>
                                            </p:txEl>
                                          </p:spTgt>
                                        </p:tgtEl>
                                        <p:attrNameLst>
                                          <p:attrName>style.visibility</p:attrName>
                                        </p:attrNameLst>
                                      </p:cBhvr>
                                      <p:to>
                                        <p:strVal val="visible"/>
                                      </p:to>
                                    </p:set>
                                    <p:animEffect transition="in" filter="fade">
                                      <p:cBhvr>
                                        <p:cTn id="22" dur="500"/>
                                        <p:tgtEl>
                                          <p:spTgt spid="24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84">
                                            <p:txEl>
                                              <p:pRg st="5" end="5"/>
                                            </p:txEl>
                                          </p:spTgt>
                                        </p:tgtEl>
                                        <p:attrNameLst>
                                          <p:attrName>style.visibility</p:attrName>
                                        </p:attrNameLst>
                                      </p:cBhvr>
                                      <p:to>
                                        <p:strVal val="visible"/>
                                      </p:to>
                                    </p:set>
                                    <p:animEffect transition="in" filter="fade">
                                      <p:cBhvr>
                                        <p:cTn id="27" dur="500"/>
                                        <p:tgtEl>
                                          <p:spTgt spid="248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84">
                                            <p:txEl>
                                              <p:pRg st="7" end="7"/>
                                            </p:txEl>
                                          </p:spTgt>
                                        </p:tgtEl>
                                        <p:attrNameLst>
                                          <p:attrName>style.visibility</p:attrName>
                                        </p:attrNameLst>
                                      </p:cBhvr>
                                      <p:to>
                                        <p:strVal val="visible"/>
                                      </p:to>
                                    </p:set>
                                    <p:animEffect transition="in" filter="fade">
                                      <p:cBhvr>
                                        <p:cTn id="32" dur="500"/>
                                        <p:tgtEl>
                                          <p:spTgt spid="248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84">
                                            <p:txEl>
                                              <p:pRg st="9" end="9"/>
                                            </p:txEl>
                                          </p:spTgt>
                                        </p:tgtEl>
                                        <p:attrNameLst>
                                          <p:attrName>style.visibility</p:attrName>
                                        </p:attrNameLst>
                                      </p:cBhvr>
                                      <p:to>
                                        <p:strVal val="visible"/>
                                      </p:to>
                                    </p:set>
                                    <p:animEffect transition="in" filter="fade">
                                      <p:cBhvr>
                                        <p:cTn id="37" dur="500"/>
                                        <p:tgtEl>
                                          <p:spTgt spid="2484">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84">
                                            <p:txEl>
                                              <p:pRg st="10" end="10"/>
                                            </p:txEl>
                                          </p:spTgt>
                                        </p:tgtEl>
                                        <p:attrNameLst>
                                          <p:attrName>style.visibility</p:attrName>
                                        </p:attrNameLst>
                                      </p:cBhvr>
                                      <p:to>
                                        <p:strVal val="visible"/>
                                      </p:to>
                                    </p:set>
                                    <p:animEffect transition="in" filter="fade">
                                      <p:cBhvr>
                                        <p:cTn id="42" dur="500"/>
                                        <p:tgtEl>
                                          <p:spTgt spid="2484">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84">
                                            <p:txEl>
                                              <p:pRg st="11" end="11"/>
                                            </p:txEl>
                                          </p:spTgt>
                                        </p:tgtEl>
                                        <p:attrNameLst>
                                          <p:attrName>style.visibility</p:attrName>
                                        </p:attrNameLst>
                                      </p:cBhvr>
                                      <p:to>
                                        <p:strVal val="visible"/>
                                      </p:to>
                                    </p:set>
                                    <p:animEffect transition="in" filter="fade">
                                      <p:cBhvr>
                                        <p:cTn id="47" dur="500"/>
                                        <p:tgtEl>
                                          <p:spTgt spid="2484">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84">
                                            <p:txEl>
                                              <p:pRg st="12" end="12"/>
                                            </p:txEl>
                                          </p:spTgt>
                                        </p:tgtEl>
                                        <p:attrNameLst>
                                          <p:attrName>style.visibility</p:attrName>
                                        </p:attrNameLst>
                                      </p:cBhvr>
                                      <p:to>
                                        <p:strVal val="visible"/>
                                      </p:to>
                                    </p:set>
                                    <p:animEffect transition="in" filter="fade">
                                      <p:cBhvr>
                                        <p:cTn id="52" dur="500"/>
                                        <p:tgtEl>
                                          <p:spTgt spid="2484">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82"/>
                                        </p:tgtEl>
                                        <p:attrNameLst>
                                          <p:attrName>style.visibility</p:attrName>
                                        </p:attrNameLst>
                                      </p:cBhvr>
                                      <p:to>
                                        <p:strVal val="visible"/>
                                      </p:to>
                                    </p:set>
                                    <p:animEffect transition="in" filter="fade">
                                      <p:cBhvr>
                                        <p:cTn id="57" dur="500"/>
                                        <p:tgtEl>
                                          <p:spTgt spid="2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pic>
        <p:nvPicPr>
          <p:cNvPr id="2490" name="Google Shape;2490;p355" descr="[map]"/>
          <p:cNvPicPr preferRelativeResize="0"/>
          <p:nvPr/>
        </p:nvPicPr>
        <p:blipFill rotWithShape="1">
          <a:blip r:embed="rId3">
            <a:alphaModFix/>
          </a:blip>
          <a:srcRect/>
          <a:stretch/>
        </p:blipFill>
        <p:spPr>
          <a:xfrm>
            <a:off x="1524000" y="0"/>
            <a:ext cx="9144000" cy="708501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95"/>
        <p:cNvGrpSpPr/>
        <p:nvPr/>
      </p:nvGrpSpPr>
      <p:grpSpPr>
        <a:xfrm>
          <a:off x="0" y="0"/>
          <a:ext cx="0" cy="0"/>
          <a:chOff x="0" y="0"/>
          <a:chExt cx="0" cy="0"/>
        </a:xfrm>
      </p:grpSpPr>
      <p:sp>
        <p:nvSpPr>
          <p:cNvPr id="2496" name="Google Shape;2496;p356"/>
          <p:cNvSpPr txBox="1">
            <a:spLocks noGrp="1"/>
          </p:cNvSpPr>
          <p:nvPr>
            <p:ph type="title" idx="4294967295"/>
          </p:nvPr>
        </p:nvSpPr>
        <p:spPr>
          <a:xfrm>
            <a:off x="4419600" y="2286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t>Results in Stockholm Trial</a:t>
            </a:r>
            <a:endParaRPr/>
          </a:p>
        </p:txBody>
      </p:sp>
      <p:sp>
        <p:nvSpPr>
          <p:cNvPr id="2497" name="Google Shape;2497;p356"/>
          <p:cNvSpPr txBox="1">
            <a:spLocks noGrp="1"/>
          </p:cNvSpPr>
          <p:nvPr>
            <p:ph type="body" idx="4294967295"/>
          </p:nvPr>
        </p:nvSpPr>
        <p:spPr>
          <a:xfrm>
            <a:off x="3733800" y="1371600"/>
            <a:ext cx="8458200" cy="4876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buFont typeface="Times New Roman"/>
              <a:buChar char="•"/>
            </a:pPr>
            <a:r>
              <a:rPr lang="en-US" i="1"/>
              <a:t>“People changed their habits.”</a:t>
            </a:r>
            <a:endParaRPr/>
          </a:p>
          <a:p>
            <a:pPr marL="342900" indent="-279400">
              <a:spcBef>
                <a:spcPts val="200"/>
              </a:spcBef>
              <a:buClr>
                <a:schemeClr val="dk1"/>
              </a:buClr>
              <a:buSzPts val="1000"/>
              <a:buNone/>
            </a:pPr>
            <a:endParaRPr sz="1000" i="1"/>
          </a:p>
          <a:p>
            <a:pPr marL="742950" lvl="1" indent="-285750">
              <a:spcBef>
                <a:spcPts val="1400"/>
              </a:spcBef>
              <a:buClr>
                <a:schemeClr val="dk1"/>
              </a:buClr>
              <a:buSzPts val="2800"/>
              <a:buFont typeface="Times New Roman"/>
              <a:buChar char="–"/>
            </a:pPr>
            <a:r>
              <a:rPr lang="en-US"/>
              <a:t>Traffic passing over the loop: 	down 22%</a:t>
            </a:r>
            <a:endParaRPr sz="400"/>
          </a:p>
          <a:p>
            <a:pPr marL="742950" lvl="1" indent="-285750">
              <a:spcBef>
                <a:spcPts val="1400"/>
              </a:spcBef>
              <a:buClr>
                <a:schemeClr val="dk1"/>
              </a:buClr>
              <a:buSzPts val="2800"/>
              <a:buFont typeface="Times New Roman"/>
              <a:buChar char="–"/>
            </a:pPr>
            <a:r>
              <a:rPr lang="en-US"/>
              <a:t>Traffic accidents with injury: 	down 5 – 10%</a:t>
            </a:r>
            <a:endParaRPr/>
          </a:p>
          <a:p>
            <a:pPr marL="742950" lvl="1" indent="-285750">
              <a:spcBef>
                <a:spcPts val="1400"/>
              </a:spcBef>
              <a:buClr>
                <a:schemeClr val="dk1"/>
              </a:buClr>
              <a:buSzPts val="2800"/>
              <a:buFont typeface="Times New Roman"/>
              <a:buChar char="–"/>
            </a:pPr>
            <a:r>
              <a:rPr lang="en-US"/>
              <a:t>Exhaust emissions (inner city): 	down 14%</a:t>
            </a:r>
            <a:endParaRPr/>
          </a:p>
          <a:p>
            <a:pPr marL="742950" lvl="1" indent="-285750">
              <a:spcBef>
                <a:spcPts val="1400"/>
              </a:spcBef>
              <a:buClr>
                <a:schemeClr val="dk1"/>
              </a:buClr>
              <a:buSzPts val="2800"/>
              <a:buFont typeface="Times New Roman"/>
              <a:buChar char="–"/>
            </a:pPr>
            <a:r>
              <a:rPr lang="en-US"/>
              <a:t>Rush hour drive time:	down 33%</a:t>
            </a:r>
            <a:endParaRPr/>
          </a:p>
          <a:p>
            <a:pPr marL="742950" lvl="1" indent="-107950">
              <a:spcBef>
                <a:spcPts val="560"/>
              </a:spcBef>
              <a:buClr>
                <a:schemeClr val="dk1"/>
              </a:buClr>
              <a:buSzPts val="2800"/>
              <a:buNone/>
            </a:pPr>
            <a:endParaRPr/>
          </a:p>
          <a:p>
            <a:pPr marL="742950" lvl="1" indent="-285750">
              <a:spcBef>
                <a:spcPts val="1120"/>
              </a:spcBef>
              <a:buClr>
                <a:schemeClr val="dk1"/>
              </a:buClr>
              <a:buSzPts val="2800"/>
              <a:buFont typeface="Times New Roman"/>
              <a:buChar char="–"/>
            </a:pPr>
            <a:r>
              <a:rPr lang="en-US"/>
              <a:t>Public inner-city bus use:	up 9%</a:t>
            </a:r>
            <a:endParaRPr/>
          </a:p>
          <a:p>
            <a:pPr marL="742950" lvl="1" indent="-285750">
              <a:spcBef>
                <a:spcPts val="1120"/>
              </a:spcBef>
              <a:buClr>
                <a:schemeClr val="dk1"/>
              </a:buClr>
              <a:buSzPts val="2800"/>
              <a:buFont typeface="Times New Roman"/>
              <a:buChar char="–"/>
            </a:pPr>
            <a:r>
              <a:rPr lang="en-US"/>
              <a:t>All forms of public transport:	up 6%</a:t>
            </a:r>
            <a:endParaRPr/>
          </a:p>
          <a:p>
            <a:pPr marL="742950" lvl="1" indent="-107950">
              <a:spcBef>
                <a:spcPts val="1120"/>
              </a:spcBef>
              <a:buClr>
                <a:schemeClr val="dk1"/>
              </a:buClr>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7">
                                            <p:txEl>
                                              <p:pRg st="0" end="0"/>
                                            </p:txEl>
                                          </p:spTgt>
                                        </p:tgtEl>
                                        <p:attrNameLst>
                                          <p:attrName>style.visibility</p:attrName>
                                        </p:attrNameLst>
                                      </p:cBhvr>
                                      <p:to>
                                        <p:strVal val="visible"/>
                                      </p:to>
                                    </p:set>
                                    <p:animEffect transition="in" filter="fade">
                                      <p:cBhvr>
                                        <p:cTn id="7" dur="500"/>
                                        <p:tgtEl>
                                          <p:spTgt spid="24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7">
                                            <p:txEl>
                                              <p:pRg st="2" end="2"/>
                                            </p:txEl>
                                          </p:spTgt>
                                        </p:tgtEl>
                                        <p:attrNameLst>
                                          <p:attrName>style.visibility</p:attrName>
                                        </p:attrNameLst>
                                      </p:cBhvr>
                                      <p:to>
                                        <p:strVal val="visible"/>
                                      </p:to>
                                    </p:set>
                                    <p:animEffect transition="in" filter="fade">
                                      <p:cBhvr>
                                        <p:cTn id="12" dur="500"/>
                                        <p:tgtEl>
                                          <p:spTgt spid="249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7">
                                            <p:txEl>
                                              <p:pRg st="3" end="3"/>
                                            </p:txEl>
                                          </p:spTgt>
                                        </p:tgtEl>
                                        <p:attrNameLst>
                                          <p:attrName>style.visibility</p:attrName>
                                        </p:attrNameLst>
                                      </p:cBhvr>
                                      <p:to>
                                        <p:strVal val="visible"/>
                                      </p:to>
                                    </p:set>
                                    <p:animEffect transition="in" filter="fade">
                                      <p:cBhvr>
                                        <p:cTn id="17" dur="500"/>
                                        <p:tgtEl>
                                          <p:spTgt spid="249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7">
                                            <p:txEl>
                                              <p:pRg st="4" end="4"/>
                                            </p:txEl>
                                          </p:spTgt>
                                        </p:tgtEl>
                                        <p:attrNameLst>
                                          <p:attrName>style.visibility</p:attrName>
                                        </p:attrNameLst>
                                      </p:cBhvr>
                                      <p:to>
                                        <p:strVal val="visible"/>
                                      </p:to>
                                    </p:set>
                                    <p:animEffect transition="in" filter="fade">
                                      <p:cBhvr>
                                        <p:cTn id="22" dur="500"/>
                                        <p:tgtEl>
                                          <p:spTgt spid="249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7">
                                            <p:txEl>
                                              <p:pRg st="5" end="5"/>
                                            </p:txEl>
                                          </p:spTgt>
                                        </p:tgtEl>
                                        <p:attrNameLst>
                                          <p:attrName>style.visibility</p:attrName>
                                        </p:attrNameLst>
                                      </p:cBhvr>
                                      <p:to>
                                        <p:strVal val="visible"/>
                                      </p:to>
                                    </p:set>
                                    <p:animEffect transition="in" filter="fade">
                                      <p:cBhvr>
                                        <p:cTn id="27" dur="500"/>
                                        <p:tgtEl>
                                          <p:spTgt spid="249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97">
                                            <p:txEl>
                                              <p:pRg st="7" end="7"/>
                                            </p:txEl>
                                          </p:spTgt>
                                        </p:tgtEl>
                                        <p:attrNameLst>
                                          <p:attrName>style.visibility</p:attrName>
                                        </p:attrNameLst>
                                      </p:cBhvr>
                                      <p:to>
                                        <p:strVal val="visible"/>
                                      </p:to>
                                    </p:set>
                                    <p:animEffect transition="in" filter="fade">
                                      <p:cBhvr>
                                        <p:cTn id="32" dur="500"/>
                                        <p:tgtEl>
                                          <p:spTgt spid="249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97">
                                            <p:txEl>
                                              <p:pRg st="8" end="8"/>
                                            </p:txEl>
                                          </p:spTgt>
                                        </p:tgtEl>
                                        <p:attrNameLst>
                                          <p:attrName>style.visibility</p:attrName>
                                        </p:attrNameLst>
                                      </p:cBhvr>
                                      <p:to>
                                        <p:strVal val="visible"/>
                                      </p:to>
                                    </p:set>
                                    <p:animEffect transition="in" filter="fade">
                                      <p:cBhvr>
                                        <p:cTn id="37" dur="500"/>
                                        <p:tgtEl>
                                          <p:spTgt spid="249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p358"/>
          <p:cNvSpPr txBox="1">
            <a:spLocks noGrp="1"/>
          </p:cNvSpPr>
          <p:nvPr>
            <p:ph type="title"/>
          </p:nvPr>
        </p:nvSpPr>
        <p:spPr>
          <a:xfrm>
            <a:off x="1828800" y="457200"/>
            <a:ext cx="8534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600" i="1"/>
              <a:t>Intended Consequences </a:t>
            </a:r>
            <a:r>
              <a:rPr lang="en-US" sz="3600"/>
              <a:t>of Connecticut Law</a:t>
            </a:r>
            <a:br>
              <a:rPr lang="en-US" sz="3959"/>
            </a:br>
            <a:r>
              <a:rPr lang="en-US" sz="1979"/>
              <a:t>(effective in 2008)</a:t>
            </a:r>
            <a:endParaRPr/>
          </a:p>
        </p:txBody>
      </p:sp>
      <p:sp>
        <p:nvSpPr>
          <p:cNvPr id="2510" name="Google Shape;2510;p358"/>
          <p:cNvSpPr txBox="1">
            <a:spLocks noGrp="1"/>
          </p:cNvSpPr>
          <p:nvPr>
            <p:ph idx="1"/>
          </p:nvPr>
        </p:nvSpPr>
        <p:spPr>
          <a:xfrm>
            <a:off x="2209800" y="2057400"/>
            <a:ext cx="6667500" cy="44958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buFont typeface="Times New Roman"/>
              <a:buChar char="•"/>
            </a:pPr>
            <a:r>
              <a:rPr lang="en-US" dirty="0"/>
              <a:t>To qualify for the written test to get a </a:t>
            </a:r>
            <a:r>
              <a:rPr lang="en-US" i="1" dirty="0"/>
              <a:t>learner’s</a:t>
            </a:r>
            <a:r>
              <a:rPr lang="en-US" dirty="0"/>
              <a:t> driving permit:</a:t>
            </a:r>
            <a:endParaRPr dirty="0"/>
          </a:p>
          <a:p>
            <a:pPr marL="742950" lvl="1" indent="-285750">
              <a:spcBef>
                <a:spcPts val="560"/>
              </a:spcBef>
              <a:buClr>
                <a:schemeClr val="dk1"/>
              </a:buClr>
              <a:buSzPts val="2800"/>
              <a:buFont typeface="Times New Roman"/>
              <a:buChar char="–"/>
            </a:pPr>
            <a:r>
              <a:rPr lang="en-US" dirty="0"/>
              <a:t>16 &amp; 17 year </a:t>
            </a:r>
            <a:r>
              <a:rPr lang="en-US" dirty="0" err="1"/>
              <a:t>olds</a:t>
            </a:r>
            <a:r>
              <a:rPr lang="en-US" dirty="0"/>
              <a:t> must take 8 hours of a “Safe Driving Class”</a:t>
            </a:r>
            <a:endParaRPr dirty="0"/>
          </a:p>
          <a:p>
            <a:pPr marL="742950" lvl="1" indent="-285750">
              <a:spcBef>
                <a:spcPts val="560"/>
              </a:spcBef>
              <a:buClr>
                <a:schemeClr val="dk1"/>
              </a:buClr>
              <a:buSzPts val="2800"/>
              <a:buFont typeface="Times New Roman"/>
              <a:buChar char="–"/>
            </a:pPr>
            <a:r>
              <a:rPr lang="en-US" dirty="0"/>
              <a:t>Parent must attend 2 of these hours</a:t>
            </a:r>
            <a:endParaRPr dirty="0"/>
          </a:p>
          <a:p>
            <a:pPr marL="742950" lvl="1" indent="-196850">
              <a:spcBef>
                <a:spcPts val="280"/>
              </a:spcBef>
              <a:buClr>
                <a:schemeClr val="dk1"/>
              </a:buClr>
              <a:buSzPts val="1400"/>
              <a:buNone/>
            </a:pPr>
            <a:endParaRPr sz="1400" dirty="0"/>
          </a:p>
          <a:p>
            <a:pPr marL="342900" indent="-342900">
              <a:spcBef>
                <a:spcPts val="640"/>
              </a:spcBef>
              <a:buClr>
                <a:schemeClr val="dk1"/>
              </a:buClr>
              <a:buSzPts val="3200"/>
              <a:buFont typeface="Times New Roman"/>
              <a:buChar char="•"/>
            </a:pPr>
            <a:endParaRPr lang="en-US" dirty="0"/>
          </a:p>
          <a:p>
            <a:pPr marL="342900" indent="-342900">
              <a:spcBef>
                <a:spcPts val="640"/>
              </a:spcBef>
              <a:buClr>
                <a:schemeClr val="dk1"/>
              </a:buClr>
              <a:buSzPts val="3200"/>
              <a:buFont typeface="Times New Roman"/>
              <a:buChar char="•"/>
            </a:pPr>
            <a:r>
              <a:rPr lang="en-US" dirty="0"/>
              <a:t>In addition,</a:t>
            </a:r>
            <a:endParaRPr dirty="0"/>
          </a:p>
          <a:p>
            <a:pPr marL="742950" lvl="1" indent="-285750">
              <a:spcBef>
                <a:spcPts val="560"/>
              </a:spcBef>
              <a:buClr>
                <a:schemeClr val="dk1"/>
              </a:buClr>
              <a:buSzPts val="2800"/>
              <a:buFont typeface="Times New Roman"/>
              <a:buChar char="–"/>
            </a:pPr>
            <a:r>
              <a:rPr lang="en-US" dirty="0"/>
              <a:t>law severely </a:t>
            </a:r>
            <a:r>
              <a:rPr lang="en-US" i="1" dirty="0"/>
              <a:t>limits the kinds of driving you can</a:t>
            </a:r>
            <a:r>
              <a:rPr lang="en-US" dirty="0"/>
              <a:t> do with these permits</a:t>
            </a:r>
            <a:endParaRPr dirty="0"/>
          </a:p>
        </p:txBody>
      </p:sp>
      <p:sp>
        <p:nvSpPr>
          <p:cNvPr id="2511" name="Google Shape;2511;p358"/>
          <p:cNvSpPr/>
          <p:nvPr/>
        </p:nvSpPr>
        <p:spPr>
          <a:xfrm>
            <a:off x="2539014" y="2896340"/>
            <a:ext cx="6471636" cy="1408960"/>
          </a:xfrm>
          <a:prstGeom prst="rect">
            <a:avLst/>
          </a:prstGeom>
          <a:noFill/>
          <a:ln w="28575" cap="flat" cmpd="sng">
            <a:solidFill>
              <a:srgbClr val="FF66FF"/>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
        <p:nvSpPr>
          <p:cNvPr id="2513" name="Google Shape;2513;p358"/>
          <p:cNvSpPr/>
          <p:nvPr/>
        </p:nvSpPr>
        <p:spPr>
          <a:xfrm>
            <a:off x="2539014" y="4736236"/>
            <a:ext cx="6471636" cy="1229558"/>
          </a:xfrm>
          <a:prstGeom prst="rect">
            <a:avLst/>
          </a:prstGeom>
          <a:noFill/>
          <a:ln w="28575" cap="flat"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a:buClr>
                <a:schemeClr val="dk1"/>
              </a:buClr>
              <a:buSzPts val="2400"/>
            </a:pPr>
            <a:endParaRPr sz="24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0">
                                            <p:txEl>
                                              <p:pRg st="0" end="0"/>
                                            </p:txEl>
                                          </p:spTgt>
                                        </p:tgtEl>
                                        <p:attrNameLst>
                                          <p:attrName>style.visibility</p:attrName>
                                        </p:attrNameLst>
                                      </p:cBhvr>
                                      <p:to>
                                        <p:strVal val="visible"/>
                                      </p:to>
                                    </p:set>
                                    <p:animEffect transition="in" filter="fade">
                                      <p:cBhvr>
                                        <p:cTn id="7" dur="500"/>
                                        <p:tgtEl>
                                          <p:spTgt spid="25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0">
                                            <p:txEl>
                                              <p:pRg st="1" end="1"/>
                                            </p:txEl>
                                          </p:spTgt>
                                        </p:tgtEl>
                                        <p:attrNameLst>
                                          <p:attrName>style.visibility</p:attrName>
                                        </p:attrNameLst>
                                      </p:cBhvr>
                                      <p:to>
                                        <p:strVal val="visible"/>
                                      </p:to>
                                    </p:set>
                                    <p:animEffect transition="in" filter="fade">
                                      <p:cBhvr>
                                        <p:cTn id="12" dur="500"/>
                                        <p:tgtEl>
                                          <p:spTgt spid="25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10">
                                            <p:txEl>
                                              <p:pRg st="2" end="2"/>
                                            </p:txEl>
                                          </p:spTgt>
                                        </p:tgtEl>
                                        <p:attrNameLst>
                                          <p:attrName>style.visibility</p:attrName>
                                        </p:attrNameLst>
                                      </p:cBhvr>
                                      <p:to>
                                        <p:strVal val="visible"/>
                                      </p:to>
                                    </p:set>
                                    <p:animEffect transition="in" filter="fade">
                                      <p:cBhvr>
                                        <p:cTn id="17" dur="500"/>
                                        <p:tgtEl>
                                          <p:spTgt spid="25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10">
                                            <p:txEl>
                                              <p:pRg st="5" end="5"/>
                                            </p:txEl>
                                          </p:spTgt>
                                        </p:tgtEl>
                                        <p:attrNameLst>
                                          <p:attrName>style.visibility</p:attrName>
                                        </p:attrNameLst>
                                      </p:cBhvr>
                                      <p:to>
                                        <p:strVal val="visible"/>
                                      </p:to>
                                    </p:set>
                                    <p:animEffect transition="in" filter="fade">
                                      <p:cBhvr>
                                        <p:cTn id="22" dur="500"/>
                                        <p:tgtEl>
                                          <p:spTgt spid="25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0">
                                            <p:txEl>
                                              <p:pRg st="6" end="6"/>
                                            </p:txEl>
                                          </p:spTgt>
                                        </p:tgtEl>
                                        <p:attrNameLst>
                                          <p:attrName>style.visibility</p:attrName>
                                        </p:attrNameLst>
                                      </p:cBhvr>
                                      <p:to>
                                        <p:strVal val="visible"/>
                                      </p:to>
                                    </p:set>
                                    <p:animEffect transition="in" filter="fade">
                                      <p:cBhvr>
                                        <p:cTn id="27" dur="500"/>
                                        <p:tgtEl>
                                          <p:spTgt spid="251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11"/>
                                        </p:tgtEl>
                                        <p:attrNameLst>
                                          <p:attrName>style.visibility</p:attrName>
                                        </p:attrNameLst>
                                      </p:cBhvr>
                                      <p:to>
                                        <p:strVal val="visible"/>
                                      </p:to>
                                    </p:set>
                                    <p:animEffect transition="in" filter="fade">
                                      <p:cBhvr>
                                        <p:cTn id="32" dur="500"/>
                                        <p:tgtEl>
                                          <p:spTgt spid="25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13"/>
                                        </p:tgtEl>
                                        <p:attrNameLst>
                                          <p:attrName>style.visibility</p:attrName>
                                        </p:attrNameLst>
                                      </p:cBhvr>
                                      <p:to>
                                        <p:strVal val="visible"/>
                                      </p:to>
                                    </p:set>
                                    <p:animEffect transition="in" filter="fade">
                                      <p:cBhvr>
                                        <p:cTn id="37" dur="500"/>
                                        <p:tgtEl>
                                          <p:spTgt spid="2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pic>
        <p:nvPicPr>
          <p:cNvPr id="2519" name="Google Shape;2519;p359" descr="http://media.economist.com/sites/default/files/images/blog_sites/_0000s_0009_free-exchange.png?1328719121"/>
          <p:cNvPicPr preferRelativeResize="0"/>
          <p:nvPr/>
        </p:nvPicPr>
        <p:blipFill rotWithShape="1">
          <a:blip r:embed="rId3">
            <a:alphaModFix/>
          </a:blip>
          <a:srcRect/>
          <a:stretch/>
        </p:blipFill>
        <p:spPr>
          <a:xfrm>
            <a:off x="3505200" y="1295400"/>
            <a:ext cx="5818188" cy="4419600"/>
          </a:xfrm>
          <a:prstGeom prst="rect">
            <a:avLst/>
          </a:prstGeom>
          <a:noFill/>
          <a:ln>
            <a:noFill/>
          </a:ln>
        </p:spPr>
      </p:pic>
      <p:sp>
        <p:nvSpPr>
          <p:cNvPr id="2520" name="Google Shape;2520;p359"/>
          <p:cNvSpPr txBox="1">
            <a:spLocks noGrp="1"/>
          </p:cNvSpPr>
          <p:nvPr>
            <p:ph type="title"/>
          </p:nvPr>
        </p:nvSpPr>
        <p:spPr>
          <a:xfrm>
            <a:off x="2209800" y="228600"/>
            <a:ext cx="77724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i="1"/>
              <a:t>People Respond to Incentives</a:t>
            </a:r>
            <a:endParaRPr/>
          </a:p>
        </p:txBody>
      </p:sp>
      <p:sp>
        <p:nvSpPr>
          <p:cNvPr id="2521" name="Google Shape;2521;p359"/>
          <p:cNvSpPr txBox="1">
            <a:spLocks noGrp="1"/>
          </p:cNvSpPr>
          <p:nvPr>
            <p:ph sz="half" idx="1"/>
          </p:nvPr>
        </p:nvSpPr>
        <p:spPr>
          <a:xfrm>
            <a:off x="6248400" y="5486400"/>
            <a:ext cx="4267200" cy="1219200"/>
          </a:xfrm>
          <a:prstGeom prst="rect">
            <a:avLst/>
          </a:prstGeom>
          <a:noFill/>
          <a:ln w="28575" cap="flat" cmpd="sng">
            <a:solidFill>
              <a:srgbClr val="FF66FF"/>
            </a:solidFill>
            <a:prstDash val="solid"/>
            <a:miter lim="800000"/>
            <a:headEnd type="none" w="sm" len="sm"/>
            <a:tailEnd type="none" w="sm" len="sm"/>
          </a:ln>
        </p:spPr>
        <p:txBody>
          <a:bodyPr spcFirstLastPara="1" vert="horz" wrap="square" lIns="91425" tIns="45700" rIns="91425" bIns="45700" rtlCol="0" anchor="t" anchorCtr="0">
            <a:noAutofit/>
          </a:bodyPr>
          <a:lstStyle/>
          <a:p>
            <a:pPr marL="342900" indent="-342900">
              <a:spcBef>
                <a:spcPts val="0"/>
              </a:spcBef>
              <a:buClr>
                <a:schemeClr val="lt1"/>
              </a:buClr>
              <a:buSzPts val="2000"/>
              <a:buFont typeface="Arial"/>
              <a:buChar char="•"/>
            </a:pPr>
            <a:r>
              <a:rPr lang="en-US" sz="2000" u="sng"/>
              <a:t>Cost</a:t>
            </a:r>
            <a:r>
              <a:rPr lang="en-US" sz="2000"/>
              <a:t> of getting permit rises:</a:t>
            </a:r>
            <a:endParaRPr/>
          </a:p>
          <a:p>
            <a:pPr marL="742950" lvl="1" indent="-285750">
              <a:spcBef>
                <a:spcPts val="400"/>
              </a:spcBef>
              <a:buClr>
                <a:schemeClr val="lt1"/>
              </a:buClr>
              <a:buSzPts val="2000"/>
              <a:buFont typeface="Times New Roman"/>
              <a:buChar char="–"/>
            </a:pPr>
            <a:r>
              <a:rPr lang="en-US" sz="2000"/>
              <a:t>Hassle factor of the new legal restrictions looms large. </a:t>
            </a:r>
            <a:endParaRPr/>
          </a:p>
          <a:p>
            <a:pPr marL="742950" lvl="1" indent="-285750">
              <a:spcBef>
                <a:spcPts val="680"/>
              </a:spcBef>
              <a:buClr>
                <a:schemeClr val="lt1"/>
              </a:buClr>
              <a:buSzPts val="3400"/>
              <a:buNone/>
            </a:pPr>
            <a:r>
              <a:rPr lang="en-US" sz="3400"/>
              <a:t>	</a:t>
            </a:r>
            <a:endParaRPr/>
          </a:p>
          <a:p>
            <a:pPr marL="342900" indent="-165100">
              <a:spcBef>
                <a:spcPts val="560"/>
              </a:spcBef>
              <a:buClr>
                <a:schemeClr val="lt1"/>
              </a:buClr>
              <a:buSzPts val="2800"/>
              <a:buNone/>
            </a:pPr>
            <a:endParaRPr/>
          </a:p>
        </p:txBody>
      </p:sp>
      <p:sp>
        <p:nvSpPr>
          <p:cNvPr id="2522" name="Google Shape;2522;p359"/>
          <p:cNvSpPr txBox="1">
            <a:spLocks noGrp="1"/>
          </p:cNvSpPr>
          <p:nvPr>
            <p:ph sz="half" idx="2"/>
          </p:nvPr>
        </p:nvSpPr>
        <p:spPr>
          <a:xfrm>
            <a:off x="1752600" y="5486400"/>
            <a:ext cx="4422900" cy="1219200"/>
          </a:xfrm>
          <a:prstGeom prst="rect">
            <a:avLst/>
          </a:prstGeom>
          <a:noFill/>
          <a:ln w="28575" cap="flat" cmpd="sng">
            <a:solidFill>
              <a:srgbClr val="66FF99"/>
            </a:solidFill>
            <a:prstDash val="solid"/>
            <a:miter lim="800000"/>
            <a:headEnd type="none" w="sm" len="sm"/>
            <a:tailEnd type="none" w="sm" len="sm"/>
          </a:ln>
        </p:spPr>
        <p:txBody>
          <a:bodyPr spcFirstLastPara="1" vert="horz" wrap="square" lIns="91425" tIns="45700" rIns="91425" bIns="45700" rtlCol="0" anchor="t" anchorCtr="0">
            <a:noAutofit/>
          </a:bodyPr>
          <a:lstStyle/>
          <a:p>
            <a:pPr marL="342900" indent="-342900">
              <a:spcBef>
                <a:spcPts val="0"/>
              </a:spcBef>
              <a:buClr>
                <a:schemeClr val="lt1"/>
              </a:buClr>
              <a:buSzPts val="2000"/>
              <a:buFont typeface="Arial"/>
              <a:buChar char="•"/>
            </a:pPr>
            <a:r>
              <a:rPr lang="en-US" sz="2000" u="sng"/>
              <a:t>Benefit</a:t>
            </a:r>
            <a:r>
              <a:rPr lang="en-US" sz="2000"/>
              <a:t> of a permit falls:</a:t>
            </a:r>
            <a:endParaRPr/>
          </a:p>
          <a:p>
            <a:pPr marL="742950" lvl="1" indent="-285750">
              <a:spcBef>
                <a:spcPts val="400"/>
              </a:spcBef>
              <a:buClr>
                <a:schemeClr val="lt1"/>
              </a:buClr>
              <a:buSzPts val="2000"/>
              <a:buFont typeface="Times New Roman"/>
              <a:buChar char="–"/>
            </a:pPr>
            <a:r>
              <a:rPr lang="en-US" sz="2000"/>
              <a:t>less that you can do with a permit if you do qualify. </a:t>
            </a:r>
            <a:endParaRPr/>
          </a:p>
          <a:p>
            <a:pPr marL="342900" indent="-165100">
              <a:spcBef>
                <a:spcPts val="560"/>
              </a:spcBef>
              <a:buClr>
                <a:schemeClr val="lt1"/>
              </a:buClr>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1">
                                            <p:txEl>
                                              <p:pRg st="0" end="0"/>
                                            </p:txEl>
                                          </p:spTgt>
                                        </p:tgtEl>
                                        <p:attrNameLst>
                                          <p:attrName>style.visibility</p:attrName>
                                        </p:attrNameLst>
                                      </p:cBhvr>
                                      <p:to>
                                        <p:strVal val="visible"/>
                                      </p:to>
                                    </p:set>
                                    <p:animEffect transition="in" filter="fade">
                                      <p:cBhvr>
                                        <p:cTn id="7" dur="500"/>
                                        <p:tgtEl>
                                          <p:spTgt spid="25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1">
                                            <p:txEl>
                                              <p:pRg st="1" end="1"/>
                                            </p:txEl>
                                          </p:spTgt>
                                        </p:tgtEl>
                                        <p:attrNameLst>
                                          <p:attrName>style.visibility</p:attrName>
                                        </p:attrNameLst>
                                      </p:cBhvr>
                                      <p:to>
                                        <p:strVal val="visible"/>
                                      </p:to>
                                    </p:set>
                                    <p:animEffect transition="in" filter="fade">
                                      <p:cBhvr>
                                        <p:cTn id="12" dur="500"/>
                                        <p:tgtEl>
                                          <p:spTgt spid="25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1">
                                            <p:txEl>
                                              <p:pRg st="2" end="2"/>
                                            </p:txEl>
                                          </p:spTgt>
                                        </p:tgtEl>
                                        <p:attrNameLst>
                                          <p:attrName>style.visibility</p:attrName>
                                        </p:attrNameLst>
                                      </p:cBhvr>
                                      <p:to>
                                        <p:strVal val="visible"/>
                                      </p:to>
                                    </p:set>
                                    <p:animEffect transition="in" filter="fade">
                                      <p:cBhvr>
                                        <p:cTn id="17" dur="500"/>
                                        <p:tgtEl>
                                          <p:spTgt spid="25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360"/>
          <p:cNvSpPr txBox="1">
            <a:spLocks noGrp="1"/>
          </p:cNvSpPr>
          <p:nvPr>
            <p:ph type="title"/>
          </p:nvPr>
        </p:nvSpPr>
        <p:spPr>
          <a:xfrm>
            <a:off x="1981200" y="228600"/>
            <a:ext cx="8229600" cy="9447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dirty="0"/>
              <a:t>Impact of the Connecticut Law?</a:t>
            </a:r>
            <a:endParaRPr dirty="0"/>
          </a:p>
        </p:txBody>
      </p:sp>
      <p:sp>
        <p:nvSpPr>
          <p:cNvPr id="2529" name="Google Shape;2529;p360"/>
          <p:cNvSpPr txBox="1">
            <a:spLocks noGrp="1"/>
          </p:cNvSpPr>
          <p:nvPr>
            <p:ph idx="1"/>
          </p:nvPr>
        </p:nvSpPr>
        <p:spPr>
          <a:xfrm>
            <a:off x="1905000" y="1295400"/>
            <a:ext cx="8305800" cy="4830900"/>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2400"/>
              <a:buFont typeface="Times New Roman"/>
              <a:buChar char="•"/>
            </a:pPr>
            <a:r>
              <a:rPr lang="en-US" sz="2400" dirty="0"/>
              <a:t>Deter young people from getting permits &amp; licenses. </a:t>
            </a:r>
            <a:endParaRPr dirty="0"/>
          </a:p>
          <a:p>
            <a:pPr marL="742950" lvl="1" indent="-285750">
              <a:spcBef>
                <a:spcPts val="480"/>
              </a:spcBef>
              <a:buClr>
                <a:schemeClr val="dk1"/>
              </a:buClr>
              <a:buSzPts val="2400"/>
              <a:buFont typeface="Times New Roman"/>
              <a:buChar char="–"/>
            </a:pPr>
            <a:r>
              <a:rPr lang="en-US" dirty="0"/>
              <a:t>16-year-olds that were </a:t>
            </a:r>
            <a:r>
              <a:rPr lang="en-US" i="1" dirty="0"/>
              <a:t>licensed</a:t>
            </a:r>
            <a:r>
              <a:rPr lang="en-US" dirty="0"/>
              <a:t> to drive:</a:t>
            </a:r>
            <a:endParaRPr dirty="0"/>
          </a:p>
          <a:p>
            <a:pPr lvl="2">
              <a:spcBef>
                <a:spcPts val="480"/>
              </a:spcBef>
              <a:buClr>
                <a:schemeClr val="dk1"/>
              </a:buClr>
              <a:buSzPts val="2400"/>
              <a:buFont typeface="Times New Roman"/>
              <a:buChar char="•"/>
            </a:pPr>
            <a:r>
              <a:rPr lang="en-US" dirty="0"/>
              <a:t>2001: 	42%</a:t>
            </a:r>
            <a:endParaRPr dirty="0"/>
          </a:p>
          <a:p>
            <a:pPr lvl="2">
              <a:spcBef>
                <a:spcPts val="480"/>
              </a:spcBef>
              <a:buClr>
                <a:schemeClr val="dk1"/>
              </a:buClr>
              <a:buSzPts val="2400"/>
              <a:buFont typeface="Times New Roman"/>
              <a:buChar char="•"/>
            </a:pPr>
            <a:r>
              <a:rPr lang="en-US" dirty="0"/>
              <a:t>2010:	29% </a:t>
            </a:r>
            <a:endParaRPr dirty="0"/>
          </a:p>
          <a:p>
            <a:pPr marL="342900" indent="-190500">
              <a:spcBef>
                <a:spcPts val="480"/>
              </a:spcBef>
              <a:buClr>
                <a:schemeClr val="dk1"/>
              </a:buClr>
              <a:buSzPts val="2400"/>
              <a:buNone/>
            </a:pPr>
            <a:endParaRPr sz="2400" dirty="0"/>
          </a:p>
        </p:txBody>
      </p:sp>
      <p:pic>
        <p:nvPicPr>
          <p:cNvPr id="2530" name="Google Shape;2530;p360" descr="http://www.freakonomics.com/wp-content/uploads/2011/08/learnerpermits1.png"/>
          <p:cNvPicPr preferRelativeResize="0"/>
          <p:nvPr/>
        </p:nvPicPr>
        <p:blipFill rotWithShape="1">
          <a:blip r:embed="rId3">
            <a:alphaModFix/>
          </a:blip>
          <a:srcRect/>
          <a:stretch/>
        </p:blipFill>
        <p:spPr>
          <a:xfrm>
            <a:off x="2819400" y="3048000"/>
            <a:ext cx="6326188" cy="3810000"/>
          </a:xfrm>
          <a:prstGeom prst="rect">
            <a:avLst/>
          </a:prstGeom>
          <a:noFill/>
          <a:ln>
            <a:noFill/>
          </a:ln>
        </p:spPr>
      </p:pic>
      <p:sp>
        <p:nvSpPr>
          <p:cNvPr id="2531" name="Google Shape;2531;p360"/>
          <p:cNvSpPr/>
          <p:nvPr/>
        </p:nvSpPr>
        <p:spPr>
          <a:xfrm>
            <a:off x="8077200" y="2971800"/>
            <a:ext cx="1143000" cy="3886200"/>
          </a:xfrm>
          <a:prstGeom prst="rect">
            <a:avLst/>
          </a:prstGeom>
          <a:solidFill>
            <a:srgbClr val="000000"/>
          </a:solidFill>
          <a:ln>
            <a:noFill/>
          </a:ln>
        </p:spPr>
        <p:txBody>
          <a:bodyPr spcFirstLastPara="1" wrap="square" lIns="91425" tIns="45700" rIns="91425" bIns="45700" anchor="ctr" anchorCtr="0">
            <a:noAutofit/>
          </a:bodyPr>
          <a:lstStyle/>
          <a:p>
            <a:pPr algn="ctr"/>
            <a:endParaRPr sz="24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9">
                                            <p:txEl>
                                              <p:pRg st="0" end="0"/>
                                            </p:txEl>
                                          </p:spTgt>
                                        </p:tgtEl>
                                        <p:attrNameLst>
                                          <p:attrName>style.visibility</p:attrName>
                                        </p:attrNameLst>
                                      </p:cBhvr>
                                      <p:to>
                                        <p:strVal val="visible"/>
                                      </p:to>
                                    </p:set>
                                    <p:animEffect transition="in" filter="fade">
                                      <p:cBhvr>
                                        <p:cTn id="7" dur="500"/>
                                        <p:tgtEl>
                                          <p:spTgt spid="25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9">
                                            <p:txEl>
                                              <p:pRg st="1" end="1"/>
                                            </p:txEl>
                                          </p:spTgt>
                                        </p:tgtEl>
                                        <p:attrNameLst>
                                          <p:attrName>style.visibility</p:attrName>
                                        </p:attrNameLst>
                                      </p:cBhvr>
                                      <p:to>
                                        <p:strVal val="visible"/>
                                      </p:to>
                                    </p:set>
                                    <p:animEffect transition="in" filter="fade">
                                      <p:cBhvr>
                                        <p:cTn id="12" dur="500"/>
                                        <p:tgtEl>
                                          <p:spTgt spid="25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9">
                                            <p:txEl>
                                              <p:pRg st="2" end="2"/>
                                            </p:txEl>
                                          </p:spTgt>
                                        </p:tgtEl>
                                        <p:attrNameLst>
                                          <p:attrName>style.visibility</p:attrName>
                                        </p:attrNameLst>
                                      </p:cBhvr>
                                      <p:to>
                                        <p:strVal val="visible"/>
                                      </p:to>
                                    </p:set>
                                    <p:animEffect transition="in" filter="fade">
                                      <p:cBhvr>
                                        <p:cTn id="17" dur="500"/>
                                        <p:tgtEl>
                                          <p:spTgt spid="25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9">
                                            <p:txEl>
                                              <p:pRg st="3" end="3"/>
                                            </p:txEl>
                                          </p:spTgt>
                                        </p:tgtEl>
                                        <p:attrNameLst>
                                          <p:attrName>style.visibility</p:attrName>
                                        </p:attrNameLst>
                                      </p:cBhvr>
                                      <p:to>
                                        <p:strVal val="visible"/>
                                      </p:to>
                                    </p:set>
                                    <p:animEffect transition="in" filter="fade">
                                      <p:cBhvr>
                                        <p:cTn id="22" dur="500"/>
                                        <p:tgtEl>
                                          <p:spTgt spid="25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30"/>
                                        </p:tgtEl>
                                        <p:attrNameLst>
                                          <p:attrName>style.visibility</p:attrName>
                                        </p:attrNameLst>
                                      </p:cBhvr>
                                      <p:to>
                                        <p:strVal val="visible"/>
                                      </p:to>
                                    </p:set>
                                    <p:animEffect transition="in" filter="fade">
                                      <p:cBhvr>
                                        <p:cTn id="27" dur="500"/>
                                        <p:tgtEl>
                                          <p:spTgt spid="25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531"/>
                                        </p:tgtEl>
                                      </p:cBhvr>
                                    </p:animEffect>
                                    <p:set>
                                      <p:cBhvr>
                                        <p:cTn id="32" dur="1" fill="hold">
                                          <p:stCondLst>
                                            <p:cond delay="500"/>
                                          </p:stCondLst>
                                        </p:cTn>
                                        <p:tgtEl>
                                          <p:spTgt spid="25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4" name="Google Shape;2574;p366"/>
          <p:cNvSpPr/>
          <p:nvPr/>
        </p:nvSpPr>
        <p:spPr>
          <a:xfrm>
            <a:off x="1828800" y="457200"/>
            <a:ext cx="8436000" cy="838200"/>
          </a:xfrm>
          <a:prstGeom prst="rect">
            <a:avLst/>
          </a:prstGeom>
          <a:noFill/>
          <a:ln>
            <a:noFill/>
          </a:ln>
        </p:spPr>
        <p:txBody>
          <a:bodyPr spcFirstLastPara="1" wrap="square" lIns="91425" tIns="45700" rIns="91425" bIns="45700" anchor="ctr" anchorCtr="0">
            <a:noAutofit/>
          </a:bodyPr>
          <a:lstStyle/>
          <a:p>
            <a:pPr algn="ctr"/>
            <a:r>
              <a:rPr lang="en-US" sz="4000">
                <a:solidFill>
                  <a:srgbClr val="FFFF00"/>
                </a:solidFill>
                <a:latin typeface="Arial"/>
                <a:ea typeface="Arial"/>
                <a:cs typeface="Arial"/>
                <a:sym typeface="Arial"/>
              </a:rPr>
              <a:t>Consequences</a:t>
            </a:r>
            <a:endParaRPr/>
          </a:p>
        </p:txBody>
      </p:sp>
      <p:sp>
        <p:nvSpPr>
          <p:cNvPr id="2575" name="Google Shape;2575;p366"/>
          <p:cNvSpPr/>
          <p:nvPr/>
        </p:nvSpPr>
        <p:spPr>
          <a:xfrm>
            <a:off x="2214563" y="1839913"/>
            <a:ext cx="7964400" cy="4445100"/>
          </a:xfrm>
          <a:prstGeom prst="rect">
            <a:avLst/>
          </a:prstGeom>
          <a:noFill/>
          <a:ln>
            <a:noFill/>
          </a:ln>
        </p:spPr>
        <p:txBody>
          <a:bodyPr spcFirstLastPara="1" wrap="square" lIns="91425" tIns="45700" rIns="91425" bIns="45700" anchor="t" anchorCtr="0">
            <a:noAutofit/>
          </a:bodyPr>
          <a:lstStyle/>
          <a:p>
            <a:pPr>
              <a:buClr>
                <a:srgbClr val="FFFF00"/>
              </a:buClr>
              <a:buSzPts val="2688"/>
            </a:pPr>
            <a:r>
              <a:rPr lang="en-US" sz="3200" dirty="0">
                <a:solidFill>
                  <a:schemeClr val="lt1"/>
                </a:solidFill>
                <a:latin typeface="Arial"/>
                <a:ea typeface="Arial"/>
                <a:cs typeface="Arial"/>
                <a:sym typeface="Arial"/>
              </a:rPr>
              <a:t>People respond to incentives causing</a:t>
            </a:r>
            <a:endParaRPr dirty="0"/>
          </a:p>
          <a:p>
            <a:pPr marL="342900" indent="-342900">
              <a:spcBef>
                <a:spcPts val="320"/>
              </a:spcBef>
              <a:buClr>
                <a:srgbClr val="FFFF00"/>
              </a:buClr>
              <a:buSzPts val="1344"/>
            </a:pPr>
            <a:endParaRPr sz="1600" dirty="0">
              <a:solidFill>
                <a:schemeClr val="lt1"/>
              </a:solidFill>
              <a:latin typeface="Arial"/>
              <a:ea typeface="Arial"/>
              <a:cs typeface="Arial"/>
              <a:sym typeface="Arial"/>
            </a:endParaRPr>
          </a:p>
          <a:p>
            <a:pPr marL="800100" lvl="1" indent="-342900">
              <a:spcBef>
                <a:spcPts val="640"/>
              </a:spcBef>
              <a:buClr>
                <a:srgbClr val="FFFF00"/>
              </a:buClr>
              <a:buSzPts val="2688"/>
              <a:buFont typeface="Noto Sans Symbols"/>
              <a:buChar char="●"/>
            </a:pPr>
            <a:r>
              <a:rPr lang="en-US" sz="3200" b="1" i="1" dirty="0">
                <a:solidFill>
                  <a:schemeClr val="lt1"/>
                </a:solidFill>
                <a:latin typeface="Arial"/>
                <a:ea typeface="Arial"/>
                <a:cs typeface="Arial"/>
                <a:sym typeface="Arial"/>
              </a:rPr>
              <a:t>intended consequences, and </a:t>
            </a:r>
            <a:endParaRPr dirty="0"/>
          </a:p>
          <a:p>
            <a:pPr marL="800100" lvl="1" indent="-342900">
              <a:spcBef>
                <a:spcPts val="360"/>
              </a:spcBef>
              <a:buClr>
                <a:srgbClr val="FFFF00"/>
              </a:buClr>
              <a:buSzPts val="1512"/>
            </a:pPr>
            <a:endParaRPr b="1" i="1" dirty="0">
              <a:solidFill>
                <a:schemeClr val="lt1"/>
              </a:solidFill>
              <a:latin typeface="Arial"/>
              <a:ea typeface="Arial"/>
              <a:cs typeface="Arial"/>
              <a:sym typeface="Arial"/>
            </a:endParaRPr>
          </a:p>
          <a:p>
            <a:pPr marL="800100" lvl="1" indent="-342900">
              <a:spcBef>
                <a:spcPts val="800"/>
              </a:spcBef>
              <a:buClr>
                <a:srgbClr val="FFFF00"/>
              </a:buClr>
              <a:buSzPts val="3360"/>
              <a:buFont typeface="Noto Sans Symbols"/>
              <a:buChar char="●"/>
            </a:pPr>
            <a:r>
              <a:rPr lang="en-US" sz="4000" b="1" i="1" dirty="0">
                <a:solidFill>
                  <a:schemeClr val="lt1"/>
                </a:solidFill>
                <a:latin typeface="Arial"/>
                <a:ea typeface="Arial"/>
                <a:cs typeface="Arial"/>
                <a:sym typeface="Arial"/>
              </a:rPr>
              <a:t>unintended consequences</a:t>
            </a:r>
            <a:endParaRPr sz="4000" dirty="0">
              <a:solidFill>
                <a:schemeClr val="lt1"/>
              </a:solidFill>
              <a:latin typeface="Arial"/>
              <a:ea typeface="Arial"/>
              <a:cs typeface="Arial"/>
              <a:sym typeface="Arial"/>
            </a:endParaRPr>
          </a:p>
          <a:p>
            <a:pPr lvl="2">
              <a:spcBef>
                <a:spcPts val="640"/>
              </a:spcBef>
              <a:buClr>
                <a:srgbClr val="FFFF00"/>
              </a:buClr>
              <a:buSzPts val="3200"/>
            </a:pPr>
            <a:r>
              <a:rPr lang="en-US" sz="3200" dirty="0">
                <a:solidFill>
                  <a:schemeClr val="lt1"/>
                </a:solidFill>
                <a:latin typeface="Arial"/>
                <a:ea typeface="Arial"/>
                <a:cs typeface="Arial"/>
                <a:sym typeface="Arial"/>
              </a:rPr>
              <a:t>can offset the intended benefits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5">
                                            <p:txEl>
                                              <p:pRg st="0" end="0"/>
                                            </p:txEl>
                                          </p:spTgt>
                                        </p:tgtEl>
                                        <p:attrNameLst>
                                          <p:attrName>style.visibility</p:attrName>
                                        </p:attrNameLst>
                                      </p:cBhvr>
                                      <p:to>
                                        <p:strVal val="visible"/>
                                      </p:to>
                                    </p:set>
                                    <p:animEffect transition="in" filter="fade">
                                      <p:cBhvr>
                                        <p:cTn id="7" dur="500"/>
                                        <p:tgtEl>
                                          <p:spTgt spid="25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75">
                                            <p:txEl>
                                              <p:pRg st="2" end="2"/>
                                            </p:txEl>
                                          </p:spTgt>
                                        </p:tgtEl>
                                        <p:attrNameLst>
                                          <p:attrName>style.visibility</p:attrName>
                                        </p:attrNameLst>
                                      </p:cBhvr>
                                      <p:to>
                                        <p:strVal val="visible"/>
                                      </p:to>
                                    </p:set>
                                    <p:animEffect transition="in" filter="fade">
                                      <p:cBhvr>
                                        <p:cTn id="10" dur="500"/>
                                        <p:tgtEl>
                                          <p:spTgt spid="257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75">
                                            <p:txEl>
                                              <p:pRg st="4" end="4"/>
                                            </p:txEl>
                                          </p:spTgt>
                                        </p:tgtEl>
                                        <p:attrNameLst>
                                          <p:attrName>style.visibility</p:attrName>
                                        </p:attrNameLst>
                                      </p:cBhvr>
                                      <p:to>
                                        <p:strVal val="visible"/>
                                      </p:to>
                                    </p:set>
                                    <p:animEffect transition="in" filter="fade">
                                      <p:cBhvr>
                                        <p:cTn id="13" dur="500"/>
                                        <p:tgtEl>
                                          <p:spTgt spid="257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75">
                                            <p:txEl>
                                              <p:pRg st="5" end="5"/>
                                            </p:txEl>
                                          </p:spTgt>
                                        </p:tgtEl>
                                        <p:attrNameLst>
                                          <p:attrName>style.visibility</p:attrName>
                                        </p:attrNameLst>
                                      </p:cBhvr>
                                      <p:to>
                                        <p:strVal val="visible"/>
                                      </p:to>
                                    </p:set>
                                    <p:animEffect transition="in" filter="fade">
                                      <p:cBhvr>
                                        <p:cTn id="16" dur="500"/>
                                        <p:tgtEl>
                                          <p:spTgt spid="25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B91C0BC9-DCBA-48F3-95EA-C8CC55BEF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362" y="70969"/>
            <a:ext cx="9145276" cy="6716062"/>
          </a:xfrm>
          <a:prstGeom prst="rect">
            <a:avLst/>
          </a:prstGeom>
        </p:spPr>
      </p:pic>
    </p:spTree>
    <p:extLst>
      <p:ext uri="{BB962C8B-B14F-4D97-AF65-F5344CB8AC3E}">
        <p14:creationId xmlns:p14="http://schemas.microsoft.com/office/powerpoint/2010/main" val="26494657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367"/>
          <p:cNvSpPr/>
          <p:nvPr/>
        </p:nvSpPr>
        <p:spPr>
          <a:xfrm>
            <a:off x="2192338" y="242888"/>
            <a:ext cx="7772400" cy="1143000"/>
          </a:xfrm>
          <a:prstGeom prst="rect">
            <a:avLst/>
          </a:prstGeom>
          <a:noFill/>
          <a:ln>
            <a:noFill/>
          </a:ln>
        </p:spPr>
        <p:txBody>
          <a:bodyPr spcFirstLastPara="1" wrap="square" lIns="91425" tIns="45700" rIns="91425" bIns="45700" anchor="ctr" anchorCtr="0">
            <a:noAutofit/>
          </a:bodyPr>
          <a:lstStyle/>
          <a:p>
            <a:pPr algn="ctr"/>
            <a:r>
              <a:rPr lang="en-US" sz="4000" i="1">
                <a:solidFill>
                  <a:srgbClr val="FFFF00"/>
                </a:solidFill>
                <a:latin typeface="Arial"/>
                <a:ea typeface="Arial"/>
                <a:cs typeface="Arial"/>
                <a:sym typeface="Arial"/>
              </a:rPr>
              <a:t>People Respond to Incentives</a:t>
            </a:r>
            <a:endParaRPr sz="4000">
              <a:solidFill>
                <a:srgbClr val="FFFF00"/>
              </a:solidFill>
              <a:latin typeface="Arial"/>
              <a:ea typeface="Arial"/>
              <a:cs typeface="Arial"/>
              <a:sym typeface="Arial"/>
            </a:endParaRPr>
          </a:p>
        </p:txBody>
      </p:sp>
      <p:pic>
        <p:nvPicPr>
          <p:cNvPr id="2581" name="Google Shape;2581;p367"/>
          <p:cNvPicPr preferRelativeResize="0"/>
          <p:nvPr/>
        </p:nvPicPr>
        <p:blipFill rotWithShape="1">
          <a:blip r:embed="rId3">
            <a:alphaModFix/>
          </a:blip>
          <a:srcRect/>
          <a:stretch/>
        </p:blipFill>
        <p:spPr>
          <a:xfrm>
            <a:off x="2590801" y="4584701"/>
            <a:ext cx="1069975" cy="2273299"/>
          </a:xfrm>
          <a:prstGeom prst="rect">
            <a:avLst/>
          </a:prstGeom>
          <a:solidFill>
            <a:schemeClr val="accent1"/>
          </a:solidFill>
          <a:ln>
            <a:noFill/>
          </a:ln>
        </p:spPr>
      </p:pic>
      <p:sp>
        <p:nvSpPr>
          <p:cNvPr id="2582" name="Google Shape;2582;p367"/>
          <p:cNvSpPr/>
          <p:nvPr/>
        </p:nvSpPr>
        <p:spPr>
          <a:xfrm>
            <a:off x="4648200" y="1870075"/>
            <a:ext cx="5562600" cy="4267200"/>
          </a:xfrm>
          <a:prstGeom prst="rect">
            <a:avLst/>
          </a:prstGeom>
          <a:noFill/>
          <a:ln>
            <a:noFill/>
          </a:ln>
        </p:spPr>
        <p:txBody>
          <a:bodyPr spcFirstLastPara="1" wrap="square" lIns="91425" tIns="45700" rIns="91425" bIns="45700" anchor="t" anchorCtr="0">
            <a:noAutofit/>
          </a:bodyPr>
          <a:lstStyle/>
          <a:p>
            <a:pPr marL="342900" indent="-342900">
              <a:buClr>
                <a:srgbClr val="FFFF00"/>
              </a:buClr>
              <a:buSzPts val="2352"/>
              <a:buFont typeface="Arial"/>
              <a:buChar char="●"/>
            </a:pPr>
            <a:r>
              <a:rPr lang="en-US" sz="2800">
                <a:solidFill>
                  <a:schemeClr val="lt1"/>
                </a:solidFill>
                <a:latin typeface="Arial"/>
                <a:ea typeface="Arial"/>
                <a:cs typeface="Arial"/>
                <a:sym typeface="Arial"/>
              </a:rPr>
              <a:t>Mandated auto protection</a:t>
            </a:r>
            <a:endParaRPr/>
          </a:p>
          <a:p>
            <a:pPr marL="800100" lvl="1" indent="-342900">
              <a:spcBef>
                <a:spcPts val="560"/>
              </a:spcBef>
              <a:buClr>
                <a:srgbClr val="FFFF00"/>
              </a:buClr>
              <a:buSzPts val="2352"/>
              <a:buFont typeface="Noto Sans Symbols"/>
              <a:buChar char="●"/>
            </a:pPr>
            <a:r>
              <a:rPr lang="en-US" sz="2800">
                <a:solidFill>
                  <a:schemeClr val="lt1"/>
                </a:solidFill>
                <a:latin typeface="Arial"/>
                <a:ea typeface="Arial"/>
                <a:cs typeface="Arial"/>
                <a:sym typeface="Arial"/>
              </a:rPr>
              <a:t>seat belts </a:t>
            </a:r>
            <a:endParaRPr/>
          </a:p>
          <a:p>
            <a:pPr marL="800100" lvl="1" indent="-342900">
              <a:spcBef>
                <a:spcPts val="560"/>
              </a:spcBef>
              <a:buClr>
                <a:srgbClr val="FFFF00"/>
              </a:buClr>
              <a:buSzPts val="2352"/>
              <a:buFont typeface="Noto Sans Symbols"/>
              <a:buChar char="●"/>
            </a:pPr>
            <a:r>
              <a:rPr lang="en-US" sz="2800">
                <a:solidFill>
                  <a:schemeClr val="lt1"/>
                </a:solidFill>
                <a:latin typeface="Arial"/>
                <a:ea typeface="Arial"/>
                <a:cs typeface="Arial"/>
                <a:sym typeface="Arial"/>
              </a:rPr>
              <a:t>air bags</a:t>
            </a:r>
            <a:endParaRPr/>
          </a:p>
          <a:p>
            <a:pPr marL="800100" lvl="1" indent="-342900">
              <a:spcBef>
                <a:spcPts val="560"/>
              </a:spcBef>
              <a:buClr>
                <a:srgbClr val="FFFF00"/>
              </a:buClr>
              <a:buSzPts val="2352"/>
              <a:buFont typeface="Noto Sans Symbols"/>
              <a:buChar char="●"/>
            </a:pPr>
            <a:r>
              <a:rPr lang="en-US" sz="2800">
                <a:solidFill>
                  <a:schemeClr val="lt1"/>
                </a:solidFill>
                <a:latin typeface="Arial"/>
                <a:ea typeface="Arial"/>
                <a:cs typeface="Arial"/>
                <a:sym typeface="Arial"/>
              </a:rPr>
              <a:t>antilock brakes</a:t>
            </a:r>
            <a:endParaRPr/>
          </a:p>
          <a:p>
            <a:pPr marL="800100" lvl="1" indent="-193548">
              <a:spcBef>
                <a:spcPts val="560"/>
              </a:spcBef>
              <a:buClr>
                <a:srgbClr val="FFFF00"/>
              </a:buClr>
              <a:buSzPts val="2352"/>
            </a:pPr>
            <a:endParaRPr sz="2800">
              <a:solidFill>
                <a:schemeClr val="lt1"/>
              </a:solidFill>
              <a:latin typeface="Arial"/>
              <a:ea typeface="Arial"/>
              <a:cs typeface="Arial"/>
              <a:sym typeface="Arial"/>
            </a:endParaRPr>
          </a:p>
          <a:p>
            <a:pPr marL="342900" indent="-342900">
              <a:spcBef>
                <a:spcPts val="560"/>
              </a:spcBef>
              <a:buClr>
                <a:srgbClr val="FFFF00"/>
              </a:buClr>
              <a:buSzPts val="2352"/>
              <a:buFont typeface="Arial"/>
              <a:buChar char="●"/>
            </a:pPr>
            <a:r>
              <a:rPr lang="en-US" sz="2800">
                <a:solidFill>
                  <a:schemeClr val="lt1"/>
                </a:solidFill>
                <a:latin typeface="Arial"/>
                <a:ea typeface="Arial"/>
                <a:cs typeface="Arial"/>
                <a:sym typeface="Arial"/>
              </a:rPr>
              <a:t>Intended consequence?</a:t>
            </a:r>
            <a:endParaRPr/>
          </a:p>
          <a:p>
            <a:pPr marL="800100" lvl="1" indent="-342900">
              <a:spcBef>
                <a:spcPts val="560"/>
              </a:spcBef>
              <a:buClr>
                <a:srgbClr val="FFFF00"/>
              </a:buClr>
              <a:buSzPts val="2352"/>
              <a:buFont typeface="Noto Sans Symbols"/>
              <a:buChar char="●"/>
            </a:pPr>
            <a:r>
              <a:rPr lang="en-US" sz="2800" i="1">
                <a:solidFill>
                  <a:schemeClr val="lt1"/>
                </a:solidFill>
                <a:latin typeface="Arial"/>
                <a:ea typeface="Arial"/>
                <a:cs typeface="Arial"/>
                <a:sym typeface="Arial"/>
              </a:rPr>
              <a:t>“Seat belts save lives!”</a:t>
            </a:r>
            <a:endParaRPr sz="2400" i="1">
              <a:solidFill>
                <a:schemeClr val="lt1"/>
              </a:solidFill>
              <a:latin typeface="Arial"/>
              <a:ea typeface="Arial"/>
              <a:cs typeface="Arial"/>
              <a:sym typeface="Arial"/>
            </a:endParaRPr>
          </a:p>
          <a:p>
            <a:pPr marL="342900" indent="-214884">
              <a:spcBef>
                <a:spcPts val="480"/>
              </a:spcBef>
              <a:buClr>
                <a:srgbClr val="FFFF00"/>
              </a:buClr>
              <a:buSzPts val="2016"/>
            </a:pPr>
            <a:endParaRPr sz="2400">
              <a:solidFill>
                <a:schemeClr val="lt1"/>
              </a:solidFill>
              <a:latin typeface="Arial"/>
              <a:ea typeface="Arial"/>
              <a:cs typeface="Arial"/>
              <a:sym typeface="Arial"/>
            </a:endParaRPr>
          </a:p>
          <a:p>
            <a:pPr marL="342900" indent="-246888">
              <a:spcBef>
                <a:spcPts val="360"/>
              </a:spcBef>
              <a:buClr>
                <a:srgbClr val="FFFF00"/>
              </a:buClr>
              <a:buSzPts val="1512"/>
            </a:pPr>
            <a:endParaRPr>
              <a:solidFill>
                <a:schemeClr val="lt1"/>
              </a:solidFill>
              <a:latin typeface="Arial"/>
              <a:ea typeface="Arial"/>
              <a:cs typeface="Arial"/>
              <a:sym typeface="Arial"/>
            </a:endParaRPr>
          </a:p>
        </p:txBody>
      </p:sp>
      <p:sp>
        <p:nvSpPr>
          <p:cNvPr id="2583" name="Google Shape;2583;p367"/>
          <p:cNvSpPr/>
          <p:nvPr/>
        </p:nvSpPr>
        <p:spPr>
          <a:xfrm>
            <a:off x="2133600" y="3657600"/>
            <a:ext cx="457200" cy="3200400"/>
          </a:xfrm>
          <a:prstGeom prst="rect">
            <a:avLst/>
          </a:prstGeom>
          <a:solidFill>
            <a:srgbClr val="FF0000"/>
          </a:solid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2">
                                            <p:txEl>
                                              <p:pRg st="0" end="0"/>
                                            </p:txEl>
                                          </p:spTgt>
                                        </p:tgtEl>
                                        <p:attrNameLst>
                                          <p:attrName>style.visibility</p:attrName>
                                        </p:attrNameLst>
                                      </p:cBhvr>
                                      <p:to>
                                        <p:strVal val="visible"/>
                                      </p:to>
                                    </p:set>
                                    <p:animEffect transition="in" filter="fade">
                                      <p:cBhvr>
                                        <p:cTn id="7" dur="500"/>
                                        <p:tgtEl>
                                          <p:spTgt spid="25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2">
                                            <p:txEl>
                                              <p:pRg st="1" end="1"/>
                                            </p:txEl>
                                          </p:spTgt>
                                        </p:tgtEl>
                                        <p:attrNameLst>
                                          <p:attrName>style.visibility</p:attrName>
                                        </p:attrNameLst>
                                      </p:cBhvr>
                                      <p:to>
                                        <p:strVal val="visible"/>
                                      </p:to>
                                    </p:set>
                                    <p:animEffect transition="in" filter="fade">
                                      <p:cBhvr>
                                        <p:cTn id="12" dur="500"/>
                                        <p:tgtEl>
                                          <p:spTgt spid="25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2">
                                            <p:txEl>
                                              <p:pRg st="2" end="2"/>
                                            </p:txEl>
                                          </p:spTgt>
                                        </p:tgtEl>
                                        <p:attrNameLst>
                                          <p:attrName>style.visibility</p:attrName>
                                        </p:attrNameLst>
                                      </p:cBhvr>
                                      <p:to>
                                        <p:strVal val="visible"/>
                                      </p:to>
                                    </p:set>
                                    <p:animEffect transition="in" filter="fade">
                                      <p:cBhvr>
                                        <p:cTn id="17" dur="500"/>
                                        <p:tgtEl>
                                          <p:spTgt spid="25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2">
                                            <p:txEl>
                                              <p:pRg st="3" end="3"/>
                                            </p:txEl>
                                          </p:spTgt>
                                        </p:tgtEl>
                                        <p:attrNameLst>
                                          <p:attrName>style.visibility</p:attrName>
                                        </p:attrNameLst>
                                      </p:cBhvr>
                                      <p:to>
                                        <p:strVal val="visible"/>
                                      </p:to>
                                    </p:set>
                                    <p:animEffect transition="in" filter="fade">
                                      <p:cBhvr>
                                        <p:cTn id="22" dur="500"/>
                                        <p:tgtEl>
                                          <p:spTgt spid="25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82">
                                            <p:txEl>
                                              <p:pRg st="5" end="5"/>
                                            </p:txEl>
                                          </p:spTgt>
                                        </p:tgtEl>
                                        <p:attrNameLst>
                                          <p:attrName>style.visibility</p:attrName>
                                        </p:attrNameLst>
                                      </p:cBhvr>
                                      <p:to>
                                        <p:strVal val="visible"/>
                                      </p:to>
                                    </p:set>
                                    <p:animEffect transition="in" filter="fade">
                                      <p:cBhvr>
                                        <p:cTn id="27" dur="500"/>
                                        <p:tgtEl>
                                          <p:spTgt spid="258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82">
                                            <p:txEl>
                                              <p:pRg st="6" end="6"/>
                                            </p:txEl>
                                          </p:spTgt>
                                        </p:tgtEl>
                                        <p:attrNameLst>
                                          <p:attrName>style.visibility</p:attrName>
                                        </p:attrNameLst>
                                      </p:cBhvr>
                                      <p:to>
                                        <p:strVal val="visible"/>
                                      </p:to>
                                    </p:set>
                                    <p:animEffect transition="in" filter="fade">
                                      <p:cBhvr>
                                        <p:cTn id="32" dur="500"/>
                                        <p:tgtEl>
                                          <p:spTgt spid="2582">
                                            <p:txEl>
                                              <p:pRg st="6" end="6"/>
                                            </p:txEl>
                                          </p:spTgt>
                                        </p:tgtEl>
                                      </p:cBhvr>
                                    </p:animEffect>
                                  </p:childTnLst>
                                </p:cTn>
                              </p:par>
                            </p:childTnLst>
                          </p:cTn>
                        </p:par>
                        <p:par>
                          <p:cTn id="33" fill="hold">
                            <p:stCondLst>
                              <p:cond delay="500"/>
                            </p:stCondLst>
                            <p:childTnLst>
                              <p:par>
                                <p:cTn id="34" presetID="2" presetClass="entr" presetSubtype="2" fill="hold" nodeType="afterEffect">
                                  <p:stCondLst>
                                    <p:cond delay="0"/>
                                  </p:stCondLst>
                                  <p:childTnLst>
                                    <p:set>
                                      <p:cBhvr>
                                        <p:cTn id="35" dur="1" fill="hold">
                                          <p:stCondLst>
                                            <p:cond delay="0"/>
                                          </p:stCondLst>
                                        </p:cTn>
                                        <p:tgtEl>
                                          <p:spTgt spid="2581"/>
                                        </p:tgtEl>
                                        <p:attrNameLst>
                                          <p:attrName>style.visibility</p:attrName>
                                        </p:attrNameLst>
                                      </p:cBhvr>
                                      <p:to>
                                        <p:strVal val="visible"/>
                                      </p:to>
                                    </p:set>
                                    <p:anim calcmode="lin" valueType="num">
                                      <p:cBhvr additive="base">
                                        <p:cTn id="36" dur="500"/>
                                        <p:tgtEl>
                                          <p:spTgt spid="25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Colorado State Standards (</a:t>
            </a:r>
            <a:r>
              <a:rPr lang="en-US" sz="5400" dirty="0" err="1">
                <a:solidFill>
                  <a:schemeClr val="bg1"/>
                </a:solidFill>
              </a:rPr>
              <a:t>con’t</a:t>
            </a:r>
            <a:r>
              <a:rPr lang="en-US" sz="5400" dirty="0">
                <a:solidFill>
                  <a:schemeClr val="bg1"/>
                </a:solidFill>
              </a:rPr>
              <a:t>)</a:t>
            </a:r>
          </a:p>
        </p:txBody>
      </p:sp>
      <p:sp>
        <p:nvSpPr>
          <p:cNvPr id="4" name="Rectangle 3"/>
          <p:cNvSpPr/>
          <p:nvPr/>
        </p:nvSpPr>
        <p:spPr>
          <a:xfrm>
            <a:off x="106481" y="1688396"/>
            <a:ext cx="11915775" cy="5091650"/>
          </a:xfrm>
          <a:prstGeom prst="rect">
            <a:avLst/>
          </a:prstGeom>
        </p:spPr>
        <p:txBody>
          <a:bodyPr wrap="square">
            <a:spAutoFit/>
          </a:bodyPr>
          <a:lstStyle/>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2</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“Investigate costs and benefits to make informed financial decisions”, specifically assessing priorities when making financial decisions and predicting positive and negative consequences when making financial decisions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4</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“Determine the opportunity cost when making a choice”, specifically defining choice and opportunity cost, determining the relationship between long-term goals and opportunity cost, and analyzing scenarios of choices including opportunity cost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5</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“Examine how individuals use financial institutions to manage personal finances”, specifically what risks and benefits are associated with spending versus saving and investing, and how individuals research, analyze, and make choices regarding their needs when using financial institutions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“Investigate how societies create different economic systems in the Western Hemisphere”, specifically describe how economic systems allocate resources, how scarce resources are distributed in different types of economic systems, and study how and why individuals make decisions about purchases in different locations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361884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2588" name="Google Shape;2588;p368"/>
          <p:cNvSpPr/>
          <p:nvPr/>
        </p:nvSpPr>
        <p:spPr>
          <a:xfrm>
            <a:off x="2230438" y="0"/>
            <a:ext cx="7772400" cy="1143000"/>
          </a:xfrm>
          <a:prstGeom prst="rect">
            <a:avLst/>
          </a:prstGeom>
          <a:noFill/>
          <a:ln>
            <a:noFill/>
          </a:ln>
        </p:spPr>
        <p:txBody>
          <a:bodyPr spcFirstLastPara="1" wrap="square" lIns="91425" tIns="45700" rIns="91425" bIns="45700" anchor="ctr" anchorCtr="0">
            <a:noAutofit/>
          </a:bodyPr>
          <a:lstStyle/>
          <a:p>
            <a:pPr algn="ctr"/>
            <a:r>
              <a:rPr lang="en-US" sz="4000">
                <a:solidFill>
                  <a:srgbClr val="FFFF00"/>
                </a:solidFill>
                <a:latin typeface="Arial"/>
                <a:ea typeface="Arial"/>
                <a:cs typeface="Arial"/>
                <a:sym typeface="Arial"/>
              </a:rPr>
              <a:t>Driving Speed</a:t>
            </a:r>
            <a:endParaRPr/>
          </a:p>
        </p:txBody>
      </p:sp>
      <p:pic>
        <p:nvPicPr>
          <p:cNvPr id="2589" name="Google Shape;2589;p368"/>
          <p:cNvPicPr preferRelativeResize="0"/>
          <p:nvPr/>
        </p:nvPicPr>
        <p:blipFill rotWithShape="1">
          <a:blip r:embed="rId3">
            <a:alphaModFix/>
          </a:blip>
          <a:srcRect/>
          <a:stretch/>
        </p:blipFill>
        <p:spPr>
          <a:xfrm>
            <a:off x="2057401" y="1143000"/>
            <a:ext cx="5926137" cy="1546226"/>
          </a:xfrm>
          <a:prstGeom prst="rect">
            <a:avLst/>
          </a:prstGeom>
          <a:noFill/>
          <a:ln>
            <a:noFill/>
          </a:ln>
        </p:spPr>
      </p:pic>
      <p:sp>
        <p:nvSpPr>
          <p:cNvPr id="2590" name="Google Shape;2590;p368"/>
          <p:cNvSpPr/>
          <p:nvPr/>
        </p:nvSpPr>
        <p:spPr>
          <a:xfrm>
            <a:off x="3722700" y="3000375"/>
            <a:ext cx="5002200" cy="1546200"/>
          </a:xfrm>
          <a:prstGeom prst="rect">
            <a:avLst/>
          </a:prstGeom>
          <a:noFill/>
          <a:ln>
            <a:noFill/>
          </a:ln>
        </p:spPr>
        <p:txBody>
          <a:bodyPr spcFirstLastPara="1" wrap="square" lIns="91425" tIns="45700" rIns="91425" bIns="45700" anchor="t" anchorCtr="0">
            <a:noAutofit/>
          </a:bodyPr>
          <a:lstStyle/>
          <a:p>
            <a:pPr marL="342900" indent="-342900">
              <a:buClr>
                <a:srgbClr val="FFFF00"/>
              </a:buClr>
              <a:buSzPts val="2016"/>
              <a:buFont typeface="Arial"/>
              <a:buChar char="●"/>
            </a:pPr>
            <a:r>
              <a:rPr lang="en-US" sz="2400">
                <a:solidFill>
                  <a:schemeClr val="lt1"/>
                </a:solidFill>
                <a:latin typeface="Arial"/>
                <a:ea typeface="Arial"/>
                <a:cs typeface="Arial"/>
                <a:sym typeface="Arial"/>
              </a:rPr>
              <a:t>Benefits of driving fast, B(X)?</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Get there faster</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Thrill</a:t>
            </a:r>
            <a:endParaRPr sz="2400">
              <a:solidFill>
                <a:schemeClr val="lt1"/>
              </a:solidFill>
              <a:latin typeface="Arial"/>
              <a:ea typeface="Arial"/>
              <a:cs typeface="Arial"/>
              <a:sym typeface="Arial"/>
            </a:endParaRPr>
          </a:p>
        </p:txBody>
      </p:sp>
      <p:cxnSp>
        <p:nvCxnSpPr>
          <p:cNvPr id="2591" name="Google Shape;2591;p368"/>
          <p:cNvCxnSpPr/>
          <p:nvPr/>
        </p:nvCxnSpPr>
        <p:spPr>
          <a:xfrm>
            <a:off x="1524000" y="2590800"/>
            <a:ext cx="9144000" cy="0"/>
          </a:xfrm>
          <a:prstGeom prst="straightConnector1">
            <a:avLst/>
          </a:prstGeom>
          <a:noFill/>
          <a:ln w="76200" cap="flat" cmpd="sng">
            <a:solidFill>
              <a:schemeClr val="dk1"/>
            </a:solidFill>
            <a:prstDash val="solid"/>
            <a:round/>
            <a:headEnd type="none" w="med" len="med"/>
            <a:tailEnd type="none" w="med" len="med"/>
          </a:ln>
        </p:spPr>
      </p:cxnSp>
      <p:sp>
        <p:nvSpPr>
          <p:cNvPr id="2593" name="Google Shape;2593;p368">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0">
                                            <p:txEl>
                                              <p:pRg st="0" end="0"/>
                                            </p:txEl>
                                          </p:spTgt>
                                        </p:tgtEl>
                                        <p:attrNameLst>
                                          <p:attrName>style.visibility</p:attrName>
                                        </p:attrNameLst>
                                      </p:cBhvr>
                                      <p:to>
                                        <p:strVal val="visible"/>
                                      </p:to>
                                    </p:set>
                                    <p:animEffect transition="in" filter="fade">
                                      <p:cBhvr>
                                        <p:cTn id="7" dur="500"/>
                                        <p:tgtEl>
                                          <p:spTgt spid="25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0">
                                            <p:txEl>
                                              <p:pRg st="1" end="1"/>
                                            </p:txEl>
                                          </p:spTgt>
                                        </p:tgtEl>
                                        <p:attrNameLst>
                                          <p:attrName>style.visibility</p:attrName>
                                        </p:attrNameLst>
                                      </p:cBhvr>
                                      <p:to>
                                        <p:strVal val="visible"/>
                                      </p:to>
                                    </p:set>
                                    <p:animEffect transition="in" filter="fade">
                                      <p:cBhvr>
                                        <p:cTn id="12" dur="500"/>
                                        <p:tgtEl>
                                          <p:spTgt spid="25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90">
                                            <p:txEl>
                                              <p:pRg st="2" end="2"/>
                                            </p:txEl>
                                          </p:spTgt>
                                        </p:tgtEl>
                                        <p:attrNameLst>
                                          <p:attrName>style.visibility</p:attrName>
                                        </p:attrNameLst>
                                      </p:cBhvr>
                                      <p:to>
                                        <p:strVal val="visible"/>
                                      </p:to>
                                    </p:set>
                                    <p:animEffect transition="in" filter="fade">
                                      <p:cBhvr>
                                        <p:cTn id="17" dur="500"/>
                                        <p:tgtEl>
                                          <p:spTgt spid="25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369"/>
          <p:cNvSpPr/>
          <p:nvPr/>
        </p:nvSpPr>
        <p:spPr>
          <a:xfrm>
            <a:off x="2230438" y="0"/>
            <a:ext cx="7772400" cy="1143000"/>
          </a:xfrm>
          <a:prstGeom prst="rect">
            <a:avLst/>
          </a:prstGeom>
          <a:noFill/>
          <a:ln>
            <a:noFill/>
          </a:ln>
        </p:spPr>
        <p:txBody>
          <a:bodyPr spcFirstLastPara="1" wrap="square" lIns="91425" tIns="45700" rIns="91425" bIns="45700" anchor="ctr" anchorCtr="0">
            <a:noAutofit/>
          </a:bodyPr>
          <a:lstStyle/>
          <a:p>
            <a:pPr algn="ctr"/>
            <a:r>
              <a:rPr lang="en-US" sz="4000">
                <a:solidFill>
                  <a:srgbClr val="FFFF00"/>
                </a:solidFill>
                <a:latin typeface="Arial"/>
                <a:ea typeface="Arial"/>
                <a:cs typeface="Arial"/>
                <a:sym typeface="Arial"/>
              </a:rPr>
              <a:t>Driving Speed</a:t>
            </a:r>
            <a:endParaRPr/>
          </a:p>
        </p:txBody>
      </p:sp>
      <p:pic>
        <p:nvPicPr>
          <p:cNvPr id="2599" name="Google Shape;2599;p369"/>
          <p:cNvPicPr preferRelativeResize="0"/>
          <p:nvPr/>
        </p:nvPicPr>
        <p:blipFill rotWithShape="1">
          <a:blip r:embed="rId3">
            <a:alphaModFix/>
          </a:blip>
          <a:srcRect/>
          <a:stretch/>
        </p:blipFill>
        <p:spPr>
          <a:xfrm>
            <a:off x="2057401" y="1143000"/>
            <a:ext cx="5926137" cy="1546226"/>
          </a:xfrm>
          <a:prstGeom prst="rect">
            <a:avLst/>
          </a:prstGeom>
          <a:noFill/>
          <a:ln>
            <a:noFill/>
          </a:ln>
        </p:spPr>
      </p:pic>
      <p:sp>
        <p:nvSpPr>
          <p:cNvPr id="2600" name="Google Shape;2600;p369"/>
          <p:cNvSpPr/>
          <p:nvPr/>
        </p:nvSpPr>
        <p:spPr>
          <a:xfrm>
            <a:off x="3722688" y="3000375"/>
            <a:ext cx="5030700" cy="3516300"/>
          </a:xfrm>
          <a:prstGeom prst="rect">
            <a:avLst/>
          </a:prstGeom>
          <a:noFill/>
          <a:ln>
            <a:noFill/>
          </a:ln>
        </p:spPr>
        <p:txBody>
          <a:bodyPr spcFirstLastPara="1" wrap="square" lIns="91425" tIns="45700" rIns="91425" bIns="45700" anchor="t" anchorCtr="0">
            <a:noAutofit/>
          </a:bodyPr>
          <a:lstStyle/>
          <a:p>
            <a:pPr marL="342900" indent="-342900">
              <a:buClr>
                <a:srgbClr val="434343"/>
              </a:buClr>
              <a:buSzPts val="2016"/>
              <a:buFont typeface="Arial"/>
              <a:buChar char="●"/>
            </a:pPr>
            <a:r>
              <a:rPr lang="en-US" sz="2400">
                <a:solidFill>
                  <a:srgbClr val="434343"/>
                </a:solidFill>
                <a:latin typeface="Arial"/>
                <a:ea typeface="Arial"/>
                <a:cs typeface="Arial"/>
                <a:sym typeface="Arial"/>
              </a:rPr>
              <a:t>Benefits of driving fast, B(X)?</a:t>
            </a:r>
            <a:endParaRPr>
              <a:solidFill>
                <a:srgbClr val="434343"/>
              </a:solidFill>
            </a:endParaRPr>
          </a:p>
          <a:p>
            <a:pPr marL="800100" lvl="1" indent="-342900">
              <a:spcBef>
                <a:spcPts val="480"/>
              </a:spcBef>
              <a:buClr>
                <a:srgbClr val="434343"/>
              </a:buClr>
              <a:buSzPts val="2016"/>
              <a:buFont typeface="Noto Sans Symbols"/>
              <a:buChar char="●"/>
            </a:pPr>
            <a:r>
              <a:rPr lang="en-US" sz="2400">
                <a:solidFill>
                  <a:srgbClr val="434343"/>
                </a:solidFill>
                <a:latin typeface="Arial"/>
                <a:ea typeface="Arial"/>
                <a:cs typeface="Arial"/>
                <a:sym typeface="Arial"/>
              </a:rPr>
              <a:t>Get there faster</a:t>
            </a:r>
            <a:endParaRPr>
              <a:solidFill>
                <a:srgbClr val="434343"/>
              </a:solidFill>
            </a:endParaRPr>
          </a:p>
          <a:p>
            <a:pPr marL="800100" lvl="1" indent="-342900">
              <a:spcBef>
                <a:spcPts val="480"/>
              </a:spcBef>
              <a:buClr>
                <a:srgbClr val="434343"/>
              </a:buClr>
              <a:buSzPts val="2016"/>
              <a:buFont typeface="Noto Sans Symbols"/>
              <a:buChar char="●"/>
            </a:pPr>
            <a:r>
              <a:rPr lang="en-US" sz="2400">
                <a:solidFill>
                  <a:srgbClr val="434343"/>
                </a:solidFill>
                <a:latin typeface="Arial"/>
                <a:ea typeface="Arial"/>
                <a:cs typeface="Arial"/>
                <a:sym typeface="Arial"/>
              </a:rPr>
              <a:t>Thrill</a:t>
            </a:r>
            <a:endParaRPr sz="2400">
              <a:solidFill>
                <a:srgbClr val="434343"/>
              </a:solidFill>
              <a:latin typeface="Arial"/>
              <a:ea typeface="Arial"/>
              <a:cs typeface="Arial"/>
              <a:sym typeface="Arial"/>
            </a:endParaRPr>
          </a:p>
        </p:txBody>
      </p:sp>
      <p:cxnSp>
        <p:nvCxnSpPr>
          <p:cNvPr id="2601" name="Google Shape;2601;p369"/>
          <p:cNvCxnSpPr/>
          <p:nvPr/>
        </p:nvCxnSpPr>
        <p:spPr>
          <a:xfrm>
            <a:off x="1524000" y="2590800"/>
            <a:ext cx="9144000" cy="0"/>
          </a:xfrm>
          <a:prstGeom prst="straightConnector1">
            <a:avLst/>
          </a:prstGeom>
          <a:noFill/>
          <a:ln w="76200" cap="flat" cmpd="sng">
            <a:solidFill>
              <a:schemeClr val="dk1"/>
            </a:solidFill>
            <a:prstDash val="solid"/>
            <a:round/>
            <a:headEnd type="none" w="med" len="med"/>
            <a:tailEnd type="none" w="med" len="med"/>
          </a:ln>
        </p:spPr>
      </p:cxnSp>
      <p:sp>
        <p:nvSpPr>
          <p:cNvPr id="2603" name="Google Shape;2603;p369">
            <a:hlinkClick r:id="rId4"/>
          </p:cNvPr>
          <p:cNvSpPr/>
          <p:nvPr/>
        </p:nvSpPr>
        <p:spPr>
          <a:xfrm>
            <a:off x="1524000" y="5207000"/>
            <a:ext cx="12600" cy="12600"/>
          </a:xfrm>
          <a:prstGeom prst="rect">
            <a:avLst/>
          </a:prstGeom>
          <a:noFill/>
          <a:ln>
            <a:noFill/>
          </a:ln>
        </p:spPr>
        <p:txBody>
          <a:bodyPr spcFirstLastPara="1" wrap="square" lIns="91425" tIns="91425" rIns="91425" bIns="91425" anchor="ctr" anchorCtr="0">
            <a:noAutofit/>
          </a:bodyPr>
          <a:lstStyle/>
          <a:p>
            <a:endParaRPr/>
          </a:p>
        </p:txBody>
      </p:sp>
      <p:sp>
        <p:nvSpPr>
          <p:cNvPr id="2604" name="Google Shape;2604;p369"/>
          <p:cNvSpPr/>
          <p:nvPr/>
        </p:nvSpPr>
        <p:spPr>
          <a:xfrm>
            <a:off x="3722700" y="4391025"/>
            <a:ext cx="5230800" cy="1933500"/>
          </a:xfrm>
          <a:prstGeom prst="rect">
            <a:avLst/>
          </a:prstGeom>
          <a:noFill/>
          <a:ln>
            <a:noFill/>
          </a:ln>
        </p:spPr>
        <p:txBody>
          <a:bodyPr spcFirstLastPara="1" wrap="square" lIns="91425" tIns="45700" rIns="91425" bIns="45700" anchor="t" anchorCtr="0">
            <a:noAutofit/>
          </a:bodyPr>
          <a:lstStyle/>
          <a:p>
            <a:pPr marL="342900" indent="-342900">
              <a:spcBef>
                <a:spcPts val="480"/>
              </a:spcBef>
              <a:buClr>
                <a:srgbClr val="FFFF00"/>
              </a:buClr>
              <a:buSzPts val="2016"/>
              <a:buFont typeface="Arial"/>
              <a:buChar char="●"/>
            </a:pPr>
            <a:r>
              <a:rPr lang="en-US" sz="2400">
                <a:solidFill>
                  <a:schemeClr val="lt1"/>
                </a:solidFill>
                <a:latin typeface="Arial"/>
                <a:ea typeface="Arial"/>
                <a:cs typeface="Arial"/>
                <a:sym typeface="Arial"/>
              </a:rPr>
              <a:t>Costs of driving fast, C(X)?</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Ticket, fine</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Accident, injury</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Insurance premium</a:t>
            </a: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4">
                                            <p:txEl>
                                              <p:pRg st="0" end="0"/>
                                            </p:txEl>
                                          </p:spTgt>
                                        </p:tgtEl>
                                        <p:attrNameLst>
                                          <p:attrName>style.visibility</p:attrName>
                                        </p:attrNameLst>
                                      </p:cBhvr>
                                      <p:to>
                                        <p:strVal val="visible"/>
                                      </p:to>
                                    </p:set>
                                    <p:animEffect transition="in" filter="fade">
                                      <p:cBhvr>
                                        <p:cTn id="7" dur="1000"/>
                                        <p:tgtEl>
                                          <p:spTgt spid="2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04">
                                            <p:txEl>
                                              <p:pRg st="1" end="1"/>
                                            </p:txEl>
                                          </p:spTgt>
                                        </p:tgtEl>
                                        <p:attrNameLst>
                                          <p:attrName>style.visibility</p:attrName>
                                        </p:attrNameLst>
                                      </p:cBhvr>
                                      <p:to>
                                        <p:strVal val="visible"/>
                                      </p:to>
                                    </p:set>
                                    <p:animEffect transition="in" filter="fade">
                                      <p:cBhvr>
                                        <p:cTn id="12" dur="1000"/>
                                        <p:tgtEl>
                                          <p:spTgt spid="2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4">
                                            <p:txEl>
                                              <p:pRg st="2" end="2"/>
                                            </p:txEl>
                                          </p:spTgt>
                                        </p:tgtEl>
                                        <p:attrNameLst>
                                          <p:attrName>style.visibility</p:attrName>
                                        </p:attrNameLst>
                                      </p:cBhvr>
                                      <p:to>
                                        <p:strVal val="visible"/>
                                      </p:to>
                                    </p:set>
                                    <p:animEffect transition="in" filter="fade">
                                      <p:cBhvr>
                                        <p:cTn id="17" dur="1000"/>
                                        <p:tgtEl>
                                          <p:spTgt spid="2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04">
                                            <p:txEl>
                                              <p:pRg st="3" end="3"/>
                                            </p:txEl>
                                          </p:spTgt>
                                        </p:tgtEl>
                                        <p:attrNameLst>
                                          <p:attrName>style.visibility</p:attrName>
                                        </p:attrNameLst>
                                      </p:cBhvr>
                                      <p:to>
                                        <p:strVal val="visible"/>
                                      </p:to>
                                    </p:set>
                                    <p:animEffect transition="in" filter="fade">
                                      <p:cBhvr>
                                        <p:cTn id="22" dur="1000"/>
                                        <p:tgtEl>
                                          <p:spTgt spid="2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08"/>
        <p:cNvGrpSpPr/>
        <p:nvPr/>
      </p:nvGrpSpPr>
      <p:grpSpPr>
        <a:xfrm>
          <a:off x="0" y="0"/>
          <a:ext cx="0" cy="0"/>
          <a:chOff x="0" y="0"/>
          <a:chExt cx="0" cy="0"/>
        </a:xfrm>
      </p:grpSpPr>
      <p:sp>
        <p:nvSpPr>
          <p:cNvPr id="2609" name="Google Shape;2609;p370"/>
          <p:cNvSpPr/>
          <p:nvPr/>
        </p:nvSpPr>
        <p:spPr>
          <a:xfrm>
            <a:off x="2209800" y="152400"/>
            <a:ext cx="7772400" cy="1143000"/>
          </a:xfrm>
          <a:prstGeom prst="rect">
            <a:avLst/>
          </a:prstGeom>
          <a:noFill/>
          <a:ln>
            <a:noFill/>
          </a:ln>
        </p:spPr>
        <p:txBody>
          <a:bodyPr spcFirstLastPara="1" wrap="square" lIns="91425" tIns="45700" rIns="91425" bIns="45700" anchor="ctr" anchorCtr="0">
            <a:noAutofit/>
          </a:bodyPr>
          <a:lstStyle/>
          <a:p>
            <a:pPr algn="ctr"/>
            <a:r>
              <a:rPr lang="en-US" sz="4000">
                <a:solidFill>
                  <a:srgbClr val="FFFF00"/>
                </a:solidFill>
                <a:latin typeface="Arial"/>
                <a:ea typeface="Arial"/>
                <a:cs typeface="Arial"/>
                <a:sym typeface="Arial"/>
              </a:rPr>
              <a:t>Driving and Snow</a:t>
            </a:r>
            <a:endParaRPr/>
          </a:p>
        </p:txBody>
      </p:sp>
      <p:sp>
        <p:nvSpPr>
          <p:cNvPr id="2610" name="Google Shape;2610;p370"/>
          <p:cNvSpPr/>
          <p:nvPr/>
        </p:nvSpPr>
        <p:spPr>
          <a:xfrm>
            <a:off x="1828800" y="1371600"/>
            <a:ext cx="5459400" cy="4845000"/>
          </a:xfrm>
          <a:prstGeom prst="rect">
            <a:avLst/>
          </a:prstGeom>
          <a:noFill/>
          <a:ln>
            <a:noFill/>
          </a:ln>
        </p:spPr>
        <p:txBody>
          <a:bodyPr spcFirstLastPara="1" wrap="square" lIns="91425" tIns="45700" rIns="91425" bIns="45700" anchor="t" anchorCtr="0">
            <a:noAutofit/>
          </a:bodyPr>
          <a:lstStyle/>
          <a:p>
            <a:pPr marL="342900" indent="-342900">
              <a:buClr>
                <a:srgbClr val="FFFF00"/>
              </a:buClr>
              <a:buSzPts val="2352"/>
              <a:buFont typeface="Arial"/>
              <a:buChar char="●"/>
            </a:pPr>
            <a:r>
              <a:rPr lang="en-US" sz="2800">
                <a:solidFill>
                  <a:schemeClr val="lt1"/>
                </a:solidFill>
                <a:latin typeface="Arial"/>
                <a:ea typeface="Arial"/>
                <a:cs typeface="Arial"/>
                <a:sym typeface="Arial"/>
              </a:rPr>
              <a:t>What happens when it snows?</a:t>
            </a:r>
            <a:endParaRPr/>
          </a:p>
          <a:p>
            <a:pPr marL="800100" lvl="1" indent="-342900">
              <a:spcBef>
                <a:spcPts val="560"/>
              </a:spcBef>
              <a:buClr>
                <a:srgbClr val="FFFF00"/>
              </a:buClr>
              <a:buSzPts val="2352"/>
              <a:buFont typeface="Noto Sans Symbols"/>
              <a:buChar char="●"/>
            </a:pPr>
            <a:r>
              <a:rPr lang="en-US" sz="2800">
                <a:solidFill>
                  <a:schemeClr val="lt1"/>
                </a:solidFill>
                <a:latin typeface="Arial"/>
                <a:ea typeface="Arial"/>
                <a:cs typeface="Arial"/>
                <a:sym typeface="Arial"/>
              </a:rPr>
              <a:t>On average, people slow down.</a:t>
            </a:r>
            <a:endParaRPr/>
          </a:p>
          <a:p>
            <a:pPr marL="800100" lvl="1" indent="-342900">
              <a:spcBef>
                <a:spcPts val="400"/>
              </a:spcBef>
              <a:buClr>
                <a:srgbClr val="FFFF00"/>
              </a:buClr>
              <a:buSzPts val="1680"/>
            </a:pPr>
            <a:endParaRPr sz="2000">
              <a:solidFill>
                <a:schemeClr val="lt1"/>
              </a:solidFill>
              <a:latin typeface="Arial"/>
              <a:ea typeface="Arial"/>
              <a:cs typeface="Arial"/>
              <a:sym typeface="Arial"/>
            </a:endParaRPr>
          </a:p>
          <a:p>
            <a:pPr marL="800100" lvl="1" indent="-342900">
              <a:spcBef>
                <a:spcPts val="560"/>
              </a:spcBef>
              <a:buClr>
                <a:srgbClr val="FFFF00"/>
              </a:buClr>
              <a:buSzPts val="2352"/>
              <a:buFont typeface="Noto Sans Symbols"/>
              <a:buChar char="●"/>
            </a:pPr>
            <a:r>
              <a:rPr lang="en-US" sz="2800">
                <a:solidFill>
                  <a:schemeClr val="lt1"/>
                </a:solidFill>
                <a:latin typeface="Arial"/>
                <a:ea typeface="Arial"/>
                <a:cs typeface="Arial"/>
                <a:sym typeface="Arial"/>
              </a:rPr>
              <a:t>Why?</a:t>
            </a:r>
            <a:endParaRPr/>
          </a:p>
          <a:p>
            <a:pPr marL="1200150" lvl="2" indent="-285750">
              <a:spcBef>
                <a:spcPts val="560"/>
              </a:spcBef>
              <a:buClr>
                <a:srgbClr val="FFFF00"/>
              </a:buClr>
              <a:buSzPts val="2800"/>
              <a:buFont typeface="Noto Sans Symbols"/>
              <a:buChar char="⬥"/>
            </a:pPr>
            <a:r>
              <a:rPr lang="en-US" sz="2800">
                <a:solidFill>
                  <a:schemeClr val="lt1"/>
                </a:solidFill>
                <a:latin typeface="Arial"/>
                <a:ea typeface="Arial"/>
                <a:cs typeface="Arial"/>
                <a:sym typeface="Arial"/>
              </a:rPr>
              <a:t>C(X) goes up </a:t>
            </a:r>
            <a:endParaRPr/>
          </a:p>
          <a:p>
            <a:pPr marL="1200150" lvl="2" indent="-285750">
              <a:spcBef>
                <a:spcPts val="560"/>
              </a:spcBef>
              <a:buClr>
                <a:srgbClr val="FFFF00"/>
              </a:buClr>
              <a:buSzPts val="2800"/>
              <a:buFont typeface="Noto Sans Symbols"/>
              <a:buChar char="⬥"/>
            </a:pPr>
            <a:r>
              <a:rPr lang="en-US" sz="2800">
                <a:solidFill>
                  <a:schemeClr val="lt1"/>
                </a:solidFill>
                <a:latin typeface="Arial"/>
                <a:ea typeface="Arial"/>
                <a:cs typeface="Arial"/>
                <a:sym typeface="Arial"/>
              </a:rPr>
              <a:t>for many, C(X) now exceeds B(X), </a:t>
            </a:r>
            <a:endParaRPr/>
          </a:p>
          <a:p>
            <a:pPr marL="1600200" lvl="3" indent="-228600">
              <a:spcBef>
                <a:spcPts val="560"/>
              </a:spcBef>
              <a:buClr>
                <a:schemeClr val="lt1"/>
              </a:buClr>
              <a:buSzPts val="2800"/>
              <a:buFont typeface="Times New Roman"/>
              <a:buChar char="–"/>
            </a:pPr>
            <a:r>
              <a:rPr lang="en-US" sz="2800" i="1">
                <a:solidFill>
                  <a:schemeClr val="lt1"/>
                </a:solidFill>
                <a:latin typeface="Times New Roman"/>
                <a:ea typeface="Times New Roman"/>
                <a:cs typeface="Times New Roman"/>
                <a:sym typeface="Times New Roman"/>
              </a:rPr>
              <a:t>people respond to incentives</a:t>
            </a:r>
            <a:endParaRPr/>
          </a:p>
        </p:txBody>
      </p:sp>
      <p:pic>
        <p:nvPicPr>
          <p:cNvPr id="2611" name="Google Shape;2611;p370"/>
          <p:cNvPicPr preferRelativeResize="0"/>
          <p:nvPr/>
        </p:nvPicPr>
        <p:blipFill rotWithShape="1">
          <a:blip r:embed="rId3">
            <a:alphaModFix/>
          </a:blip>
          <a:srcRect/>
          <a:stretch/>
        </p:blipFill>
        <p:spPr>
          <a:xfrm>
            <a:off x="6793505" y="2438400"/>
            <a:ext cx="3874497" cy="3614738"/>
          </a:xfrm>
          <a:prstGeom prst="rect">
            <a:avLst/>
          </a:prstGeom>
          <a:solidFill>
            <a:srgbClr val="00FFCC"/>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0">
                                            <p:txEl>
                                              <p:pRg st="0" end="0"/>
                                            </p:txEl>
                                          </p:spTgt>
                                        </p:tgtEl>
                                        <p:attrNameLst>
                                          <p:attrName>style.visibility</p:attrName>
                                        </p:attrNameLst>
                                      </p:cBhvr>
                                      <p:to>
                                        <p:strVal val="visible"/>
                                      </p:to>
                                    </p:set>
                                    <p:animEffect transition="in" filter="fade">
                                      <p:cBhvr>
                                        <p:cTn id="7" dur="500"/>
                                        <p:tgtEl>
                                          <p:spTgt spid="26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0">
                                            <p:txEl>
                                              <p:pRg st="1" end="1"/>
                                            </p:txEl>
                                          </p:spTgt>
                                        </p:tgtEl>
                                        <p:attrNameLst>
                                          <p:attrName>style.visibility</p:attrName>
                                        </p:attrNameLst>
                                      </p:cBhvr>
                                      <p:to>
                                        <p:strVal val="visible"/>
                                      </p:to>
                                    </p:set>
                                    <p:animEffect transition="in" filter="fade">
                                      <p:cBhvr>
                                        <p:cTn id="12" dur="500"/>
                                        <p:tgtEl>
                                          <p:spTgt spid="26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0">
                                            <p:txEl>
                                              <p:pRg st="3" end="3"/>
                                            </p:txEl>
                                          </p:spTgt>
                                        </p:tgtEl>
                                        <p:attrNameLst>
                                          <p:attrName>style.visibility</p:attrName>
                                        </p:attrNameLst>
                                      </p:cBhvr>
                                      <p:to>
                                        <p:strVal val="visible"/>
                                      </p:to>
                                    </p:set>
                                    <p:animEffect transition="in" filter="fade">
                                      <p:cBhvr>
                                        <p:cTn id="17" dur="500"/>
                                        <p:tgtEl>
                                          <p:spTgt spid="26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10">
                                            <p:txEl>
                                              <p:pRg st="4" end="4"/>
                                            </p:txEl>
                                          </p:spTgt>
                                        </p:tgtEl>
                                        <p:attrNameLst>
                                          <p:attrName>style.visibility</p:attrName>
                                        </p:attrNameLst>
                                      </p:cBhvr>
                                      <p:to>
                                        <p:strVal val="visible"/>
                                      </p:to>
                                    </p:set>
                                    <p:animEffect transition="in" filter="fade">
                                      <p:cBhvr>
                                        <p:cTn id="22" dur="500"/>
                                        <p:tgtEl>
                                          <p:spTgt spid="26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0">
                                            <p:txEl>
                                              <p:pRg st="5" end="5"/>
                                            </p:txEl>
                                          </p:spTgt>
                                        </p:tgtEl>
                                        <p:attrNameLst>
                                          <p:attrName>style.visibility</p:attrName>
                                        </p:attrNameLst>
                                      </p:cBhvr>
                                      <p:to>
                                        <p:strVal val="visible"/>
                                      </p:to>
                                    </p:set>
                                    <p:animEffect transition="in" filter="fade">
                                      <p:cBhvr>
                                        <p:cTn id="27" dur="500"/>
                                        <p:tgtEl>
                                          <p:spTgt spid="26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0">
                                            <p:txEl>
                                              <p:pRg st="6" end="6"/>
                                            </p:txEl>
                                          </p:spTgt>
                                        </p:tgtEl>
                                        <p:attrNameLst>
                                          <p:attrName>style.visibility</p:attrName>
                                        </p:attrNameLst>
                                      </p:cBhvr>
                                      <p:to>
                                        <p:strVal val="visible"/>
                                      </p:to>
                                    </p:set>
                                    <p:animEffect transition="in" filter="fade">
                                      <p:cBhvr>
                                        <p:cTn id="32" dur="500"/>
                                        <p:tgtEl>
                                          <p:spTgt spid="26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371"/>
          <p:cNvSpPr/>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r>
              <a:rPr lang="en-US" sz="4000">
                <a:solidFill>
                  <a:srgbClr val="FFFF00"/>
                </a:solidFill>
                <a:latin typeface="Arial"/>
                <a:ea typeface="Arial"/>
                <a:cs typeface="Arial"/>
                <a:sym typeface="Arial"/>
              </a:rPr>
              <a:t>Driving &amp; Seat Belts</a:t>
            </a:r>
            <a:endParaRPr/>
          </a:p>
        </p:txBody>
      </p:sp>
      <p:pic>
        <p:nvPicPr>
          <p:cNvPr id="2617" name="Google Shape;2617;p371"/>
          <p:cNvPicPr preferRelativeResize="0"/>
          <p:nvPr/>
        </p:nvPicPr>
        <p:blipFill rotWithShape="1">
          <a:blip r:embed="rId3">
            <a:alphaModFix/>
          </a:blip>
          <a:srcRect/>
          <a:stretch/>
        </p:blipFill>
        <p:spPr>
          <a:xfrm>
            <a:off x="6621464" y="1495426"/>
            <a:ext cx="4259261" cy="3917949"/>
          </a:xfrm>
          <a:prstGeom prst="rect">
            <a:avLst/>
          </a:prstGeom>
          <a:noFill/>
          <a:ln>
            <a:noFill/>
          </a:ln>
        </p:spPr>
      </p:pic>
      <p:sp>
        <p:nvSpPr>
          <p:cNvPr id="2618" name="Google Shape;2618;p371"/>
          <p:cNvSpPr/>
          <p:nvPr/>
        </p:nvSpPr>
        <p:spPr>
          <a:xfrm>
            <a:off x="1881188" y="1387475"/>
            <a:ext cx="4743600" cy="4816500"/>
          </a:xfrm>
          <a:prstGeom prst="rect">
            <a:avLst/>
          </a:prstGeom>
          <a:noFill/>
          <a:ln>
            <a:noFill/>
          </a:ln>
        </p:spPr>
        <p:txBody>
          <a:bodyPr spcFirstLastPara="1" wrap="square" lIns="91425" tIns="45700" rIns="91425" bIns="45700" anchor="t" anchorCtr="0">
            <a:noAutofit/>
          </a:bodyPr>
          <a:lstStyle/>
          <a:p>
            <a:pPr marL="342900" indent="-342900">
              <a:buClr>
                <a:srgbClr val="FFFF00"/>
              </a:buClr>
              <a:buSzPts val="2016"/>
              <a:buFont typeface="Arial"/>
              <a:buChar char="●"/>
            </a:pPr>
            <a:r>
              <a:rPr lang="en-US" sz="2400">
                <a:solidFill>
                  <a:schemeClr val="lt1"/>
                </a:solidFill>
                <a:latin typeface="Arial"/>
                <a:ea typeface="Arial"/>
                <a:cs typeface="Arial"/>
                <a:sym typeface="Arial"/>
              </a:rPr>
              <a:t>What happens when people wear seat belts?</a:t>
            </a:r>
            <a:endParaRPr/>
          </a:p>
          <a:p>
            <a:pPr marL="800100" lvl="1" indent="-342900">
              <a:spcBef>
                <a:spcPts val="480"/>
              </a:spcBef>
              <a:buClr>
                <a:srgbClr val="FFFF00"/>
              </a:buClr>
              <a:buSzPts val="2016"/>
              <a:buFont typeface="Noto Sans Symbols"/>
              <a:buChar char="●"/>
            </a:pPr>
            <a:r>
              <a:rPr lang="en-US" sz="2400">
                <a:solidFill>
                  <a:schemeClr val="lt1"/>
                </a:solidFill>
                <a:latin typeface="Arial"/>
                <a:ea typeface="Arial"/>
                <a:cs typeface="Arial"/>
                <a:sym typeface="Arial"/>
              </a:rPr>
              <a:t>C(X) goes down</a:t>
            </a:r>
            <a:endParaRPr/>
          </a:p>
          <a:p>
            <a:pPr marL="1200150" lvl="2" indent="-285750">
              <a:spcBef>
                <a:spcPts val="560"/>
              </a:spcBef>
              <a:buClr>
                <a:srgbClr val="FFFF00"/>
              </a:buClr>
              <a:buSzPts val="2800"/>
              <a:buFont typeface="Noto Sans Symbols"/>
              <a:buChar char="⬥"/>
            </a:pPr>
            <a:r>
              <a:rPr lang="en-US" sz="2800">
                <a:solidFill>
                  <a:schemeClr val="lt1"/>
                </a:solidFill>
                <a:latin typeface="Arial"/>
                <a:ea typeface="Arial"/>
                <a:cs typeface="Arial"/>
                <a:sym typeface="Arial"/>
              </a:rPr>
              <a:t>B(X) &gt; C(X) for some</a:t>
            </a:r>
            <a:endParaRPr/>
          </a:p>
          <a:p>
            <a:pPr marL="1200150" lvl="2" indent="-285750">
              <a:spcBef>
                <a:spcPts val="560"/>
              </a:spcBef>
              <a:buClr>
                <a:srgbClr val="FFFF00"/>
              </a:buClr>
              <a:buSzPts val="2800"/>
              <a:buFont typeface="Noto Sans Symbols"/>
              <a:buChar char="⬥"/>
            </a:pPr>
            <a:r>
              <a:rPr lang="en-US" sz="2800">
                <a:solidFill>
                  <a:schemeClr val="lt1"/>
                </a:solidFill>
                <a:latin typeface="Arial"/>
                <a:ea typeface="Arial"/>
                <a:cs typeface="Arial"/>
                <a:sym typeface="Arial"/>
              </a:rPr>
              <a:t>who now drive faster</a:t>
            </a:r>
            <a:endParaRPr/>
          </a:p>
          <a:p>
            <a:pPr marL="1200150" lvl="2" indent="-285750">
              <a:spcBef>
                <a:spcPts val="560"/>
              </a:spcBef>
              <a:buClr>
                <a:srgbClr val="FFFF00"/>
              </a:buClr>
              <a:buSzPts val="2800"/>
              <a:buFont typeface="Noto Sans Symbols"/>
              <a:buChar char="⬥"/>
            </a:pPr>
            <a:r>
              <a:rPr lang="en-US" sz="2800">
                <a:solidFill>
                  <a:schemeClr val="lt1"/>
                </a:solidFill>
                <a:latin typeface="Arial"/>
                <a:ea typeface="Arial"/>
                <a:cs typeface="Arial"/>
                <a:sym typeface="Arial"/>
              </a:rPr>
              <a:t>more accidents</a:t>
            </a:r>
            <a:endParaRPr/>
          </a:p>
          <a:p>
            <a:pPr marL="1200150" lvl="2" indent="-222250">
              <a:spcBef>
                <a:spcPts val="200"/>
              </a:spcBef>
              <a:buClr>
                <a:srgbClr val="FFFF00"/>
              </a:buClr>
              <a:buSzPts val="1000"/>
            </a:pPr>
            <a:endParaRPr sz="1000">
              <a:solidFill>
                <a:schemeClr val="lt1"/>
              </a:solidFill>
              <a:latin typeface="Arial"/>
              <a:ea typeface="Arial"/>
              <a:cs typeface="Arial"/>
              <a:sym typeface="Arial"/>
            </a:endParaRPr>
          </a:p>
          <a:p>
            <a:pPr marL="342900" indent="-342900">
              <a:spcBef>
                <a:spcPts val="480"/>
              </a:spcBef>
              <a:buClr>
                <a:srgbClr val="FFFF00"/>
              </a:buClr>
              <a:buSzPts val="2016"/>
              <a:buFont typeface="Arial"/>
              <a:buChar char="●"/>
            </a:pPr>
            <a:r>
              <a:rPr lang="en-US" sz="2400" i="1">
                <a:solidFill>
                  <a:schemeClr val="lt1"/>
                </a:solidFill>
                <a:latin typeface="Arial"/>
                <a:ea typeface="Arial"/>
                <a:cs typeface="Arial"/>
                <a:sym typeface="Arial"/>
              </a:rPr>
              <a:t>Unintended consequence</a:t>
            </a:r>
            <a:r>
              <a:rPr lang="en-US" sz="2400">
                <a:solidFill>
                  <a:schemeClr val="lt1"/>
                </a:solidFill>
                <a:latin typeface="Arial"/>
                <a:ea typeface="Arial"/>
                <a:cs typeface="Arial"/>
                <a:sym typeface="Arial"/>
              </a:rPr>
              <a:t>?</a:t>
            </a:r>
            <a:endParaRPr/>
          </a:p>
          <a:p>
            <a:pPr marL="800100" lvl="1" indent="-342900">
              <a:spcBef>
                <a:spcPts val="480"/>
              </a:spcBef>
              <a:buClr>
                <a:srgbClr val="FFFF00"/>
              </a:buClr>
              <a:buSzPts val="2016"/>
              <a:buFont typeface="Noto Sans Symbols"/>
              <a:buChar char="●"/>
            </a:pPr>
            <a:r>
              <a:rPr lang="en-US" sz="2400" i="1">
                <a:solidFill>
                  <a:schemeClr val="lt1"/>
                </a:solidFill>
                <a:latin typeface="Arial"/>
                <a:ea typeface="Arial"/>
                <a:cs typeface="Arial"/>
                <a:sym typeface="Arial"/>
              </a:rPr>
              <a:t>Seat belts increase injury!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8">
                                            <p:txEl>
                                              <p:pRg st="0" end="0"/>
                                            </p:txEl>
                                          </p:spTgt>
                                        </p:tgtEl>
                                        <p:attrNameLst>
                                          <p:attrName>style.visibility</p:attrName>
                                        </p:attrNameLst>
                                      </p:cBhvr>
                                      <p:to>
                                        <p:strVal val="visible"/>
                                      </p:to>
                                    </p:set>
                                    <p:animEffect transition="in" filter="fade">
                                      <p:cBhvr>
                                        <p:cTn id="7" dur="500"/>
                                        <p:tgtEl>
                                          <p:spTgt spid="2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8">
                                            <p:txEl>
                                              <p:pRg st="1" end="1"/>
                                            </p:txEl>
                                          </p:spTgt>
                                        </p:tgtEl>
                                        <p:attrNameLst>
                                          <p:attrName>style.visibility</p:attrName>
                                        </p:attrNameLst>
                                      </p:cBhvr>
                                      <p:to>
                                        <p:strVal val="visible"/>
                                      </p:to>
                                    </p:set>
                                    <p:animEffect transition="in" filter="fade">
                                      <p:cBhvr>
                                        <p:cTn id="12" dur="500"/>
                                        <p:tgtEl>
                                          <p:spTgt spid="2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8">
                                            <p:txEl>
                                              <p:pRg st="2" end="2"/>
                                            </p:txEl>
                                          </p:spTgt>
                                        </p:tgtEl>
                                        <p:attrNameLst>
                                          <p:attrName>style.visibility</p:attrName>
                                        </p:attrNameLst>
                                      </p:cBhvr>
                                      <p:to>
                                        <p:strVal val="visible"/>
                                      </p:to>
                                    </p:set>
                                    <p:animEffect transition="in" filter="fade">
                                      <p:cBhvr>
                                        <p:cTn id="17" dur="500"/>
                                        <p:tgtEl>
                                          <p:spTgt spid="26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18">
                                            <p:txEl>
                                              <p:pRg st="3" end="3"/>
                                            </p:txEl>
                                          </p:spTgt>
                                        </p:tgtEl>
                                        <p:attrNameLst>
                                          <p:attrName>style.visibility</p:attrName>
                                        </p:attrNameLst>
                                      </p:cBhvr>
                                      <p:to>
                                        <p:strVal val="visible"/>
                                      </p:to>
                                    </p:set>
                                    <p:animEffect transition="in" filter="fade">
                                      <p:cBhvr>
                                        <p:cTn id="22" dur="500"/>
                                        <p:tgtEl>
                                          <p:spTgt spid="26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18">
                                            <p:txEl>
                                              <p:pRg st="4" end="4"/>
                                            </p:txEl>
                                          </p:spTgt>
                                        </p:tgtEl>
                                        <p:attrNameLst>
                                          <p:attrName>style.visibility</p:attrName>
                                        </p:attrNameLst>
                                      </p:cBhvr>
                                      <p:to>
                                        <p:strVal val="visible"/>
                                      </p:to>
                                    </p:set>
                                    <p:animEffect transition="in" filter="fade">
                                      <p:cBhvr>
                                        <p:cTn id="27" dur="500"/>
                                        <p:tgtEl>
                                          <p:spTgt spid="26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18">
                                            <p:txEl>
                                              <p:pRg st="6" end="6"/>
                                            </p:txEl>
                                          </p:spTgt>
                                        </p:tgtEl>
                                        <p:attrNameLst>
                                          <p:attrName>style.visibility</p:attrName>
                                        </p:attrNameLst>
                                      </p:cBhvr>
                                      <p:to>
                                        <p:strVal val="visible"/>
                                      </p:to>
                                    </p:set>
                                    <p:animEffect transition="in" filter="fade">
                                      <p:cBhvr>
                                        <p:cTn id="32" dur="500"/>
                                        <p:tgtEl>
                                          <p:spTgt spid="261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18">
                                            <p:txEl>
                                              <p:pRg st="7" end="7"/>
                                            </p:txEl>
                                          </p:spTgt>
                                        </p:tgtEl>
                                        <p:attrNameLst>
                                          <p:attrName>style.visibility</p:attrName>
                                        </p:attrNameLst>
                                      </p:cBhvr>
                                      <p:to>
                                        <p:strVal val="visible"/>
                                      </p:to>
                                    </p:set>
                                    <p:animEffect transition="in" filter="fade">
                                      <p:cBhvr>
                                        <p:cTn id="37" dur="500"/>
                                        <p:tgtEl>
                                          <p:spTgt spid="26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372"/>
          <p:cNvSpPr/>
          <p:nvPr/>
        </p:nvSpPr>
        <p:spPr>
          <a:xfrm>
            <a:off x="2286000" y="247650"/>
            <a:ext cx="77724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4400"/>
            </a:pPr>
            <a:r>
              <a:rPr lang="en-US" sz="4400" i="1">
                <a:solidFill>
                  <a:srgbClr val="FFFF00"/>
                </a:solidFill>
                <a:latin typeface="Times New Roman"/>
                <a:ea typeface="Times New Roman"/>
                <a:cs typeface="Times New Roman"/>
                <a:sym typeface="Times New Roman"/>
              </a:rPr>
              <a:t>Unintended Consequences</a:t>
            </a:r>
            <a:br>
              <a:rPr lang="en-US" sz="4400" i="1">
                <a:solidFill>
                  <a:srgbClr val="FFFF00"/>
                </a:solidFill>
                <a:latin typeface="Times New Roman"/>
                <a:ea typeface="Times New Roman"/>
                <a:cs typeface="Times New Roman"/>
                <a:sym typeface="Times New Roman"/>
              </a:rPr>
            </a:br>
            <a:r>
              <a:rPr lang="en-US" sz="3200">
                <a:solidFill>
                  <a:srgbClr val="FFFF00"/>
                </a:solidFill>
                <a:latin typeface="Times New Roman"/>
                <a:ea typeface="Times New Roman"/>
                <a:cs typeface="Times New Roman"/>
                <a:sym typeface="Times New Roman"/>
              </a:rPr>
              <a:t>Example</a:t>
            </a:r>
            <a:endParaRPr/>
          </a:p>
        </p:txBody>
      </p:sp>
      <p:pic>
        <p:nvPicPr>
          <p:cNvPr id="2625" name="Google Shape;2625;p372"/>
          <p:cNvPicPr preferRelativeResize="0"/>
          <p:nvPr/>
        </p:nvPicPr>
        <p:blipFill rotWithShape="1">
          <a:blip r:embed="rId3">
            <a:alphaModFix/>
          </a:blip>
          <a:srcRect/>
          <a:stretch/>
        </p:blipFill>
        <p:spPr>
          <a:xfrm>
            <a:off x="1524000" y="2133601"/>
            <a:ext cx="4495800" cy="3298825"/>
          </a:xfrm>
          <a:prstGeom prst="rect">
            <a:avLst/>
          </a:prstGeom>
          <a:noFill/>
          <a:ln>
            <a:noFill/>
          </a:ln>
        </p:spPr>
      </p:pic>
      <p:sp>
        <p:nvSpPr>
          <p:cNvPr id="2626" name="Google Shape;2626;p372"/>
          <p:cNvSpPr/>
          <p:nvPr/>
        </p:nvSpPr>
        <p:spPr>
          <a:xfrm>
            <a:off x="5692775" y="1828800"/>
            <a:ext cx="4621200" cy="4675200"/>
          </a:xfrm>
          <a:prstGeom prst="rect">
            <a:avLst/>
          </a:prstGeom>
          <a:noFill/>
          <a:ln>
            <a:noFill/>
          </a:ln>
        </p:spPr>
        <p:txBody>
          <a:bodyPr spcFirstLastPara="1" wrap="square" lIns="91425" tIns="45700" rIns="91425" bIns="45700" anchor="t" anchorCtr="0">
            <a:noAutofit/>
          </a:bodyPr>
          <a:lstStyle/>
          <a:p>
            <a:pPr marL="342900" lvl="0" indent="-342900">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Mandated ski helmets?</a:t>
            </a:r>
            <a:endParaRPr lang="en-US" sz="1400" kern="0" dirty="0">
              <a:solidFill>
                <a:srgbClr val="000000"/>
              </a:solidFill>
              <a:latin typeface="Arial"/>
              <a:cs typeface="Arial"/>
              <a:sym typeface="Arial"/>
            </a:endParaRPr>
          </a:p>
          <a:p>
            <a:pPr marL="342900" lvl="0" indent="-254000">
              <a:spcBef>
                <a:spcPts val="280"/>
              </a:spcBef>
              <a:buClr>
                <a:srgbClr val="FFFFFF"/>
              </a:buClr>
              <a:buSzPts val="1400"/>
            </a:pPr>
            <a:endParaRPr lang="en-US" sz="1400" kern="0" dirty="0">
              <a:solidFill>
                <a:srgbClr val="FFFFFF"/>
              </a:solidFill>
              <a:latin typeface="Times New Roman"/>
              <a:ea typeface="Times New Roman"/>
              <a:cs typeface="Times New Roman"/>
              <a:sym typeface="Times New Roman"/>
            </a:endParaRPr>
          </a:p>
          <a:p>
            <a:pPr marL="342900" lvl="0" indent="-342900">
              <a:spcBef>
                <a:spcPts val="560"/>
              </a:spcBef>
              <a:buClr>
                <a:srgbClr val="FFFFFF"/>
              </a:buClr>
              <a:buSzPts val="2800"/>
              <a:buFont typeface="Times New Roman"/>
              <a:buChar char="•"/>
            </a:pPr>
            <a:r>
              <a:rPr lang="en-US" sz="2800" u="sng" kern="0" dirty="0">
                <a:solidFill>
                  <a:srgbClr val="FFFFFF"/>
                </a:solidFill>
                <a:latin typeface="Times New Roman"/>
                <a:ea typeface="Times New Roman"/>
                <a:cs typeface="Times New Roman"/>
                <a:sym typeface="Times New Roman"/>
              </a:rPr>
              <a:t>Intended</a:t>
            </a:r>
            <a:r>
              <a:rPr lang="en-US" sz="2800" kern="0" dirty="0">
                <a:solidFill>
                  <a:srgbClr val="FFFFFF"/>
                </a:solidFill>
                <a:latin typeface="Times New Roman"/>
                <a:ea typeface="Times New Roman"/>
                <a:cs typeface="Times New Roman"/>
                <a:sym typeface="Times New Roman"/>
              </a:rPr>
              <a:t> consequence?</a:t>
            </a:r>
            <a:endParaRPr lang="en-US" sz="1400" kern="0" dirty="0">
              <a:solidFill>
                <a:srgbClr val="000000"/>
              </a:solidFill>
              <a:latin typeface="Arial"/>
              <a:cs typeface="Arial"/>
              <a:sym typeface="Arial"/>
            </a:endParaRPr>
          </a:p>
          <a:p>
            <a:pPr marL="800100" lvl="1" indent="-342900">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Helmets reduce injury</a:t>
            </a:r>
            <a:endParaRPr lang="en-US" sz="1400" kern="0" dirty="0">
              <a:solidFill>
                <a:srgbClr val="000000"/>
              </a:solidFill>
              <a:latin typeface="Arial"/>
              <a:cs typeface="Arial"/>
              <a:sym typeface="Arial"/>
            </a:endParaRPr>
          </a:p>
          <a:p>
            <a:pPr marL="800100" lvl="1" indent="-254000">
              <a:spcBef>
                <a:spcPts val="280"/>
              </a:spcBef>
              <a:buClr>
                <a:srgbClr val="FFFFFF"/>
              </a:buClr>
              <a:buSzPts val="1400"/>
            </a:pPr>
            <a:endParaRPr lang="en-US" sz="1400" kern="0" dirty="0">
              <a:solidFill>
                <a:srgbClr val="FFFFFF"/>
              </a:solidFill>
              <a:latin typeface="Times New Roman"/>
              <a:ea typeface="Times New Roman"/>
              <a:cs typeface="Times New Roman"/>
              <a:sym typeface="Times New Roman"/>
            </a:endParaRPr>
          </a:p>
          <a:p>
            <a:pPr marL="342900" lvl="0" indent="-342900">
              <a:spcBef>
                <a:spcPts val="560"/>
              </a:spcBef>
              <a:buClr>
                <a:srgbClr val="FFFFFF"/>
              </a:buClr>
              <a:buSzPts val="2800"/>
              <a:buFont typeface="Times New Roman"/>
              <a:buChar char="•"/>
            </a:pPr>
            <a:r>
              <a:rPr lang="en-US" sz="2800" i="1" u="sng" kern="0" dirty="0">
                <a:solidFill>
                  <a:srgbClr val="FFFFFF"/>
                </a:solidFill>
                <a:latin typeface="Times New Roman"/>
                <a:ea typeface="Times New Roman"/>
                <a:cs typeface="Times New Roman"/>
                <a:sym typeface="Times New Roman"/>
              </a:rPr>
              <a:t>Unintended</a:t>
            </a:r>
            <a:r>
              <a:rPr lang="en-US" sz="2800" kern="0" dirty="0">
                <a:solidFill>
                  <a:srgbClr val="FFFFFF"/>
                </a:solidFill>
                <a:latin typeface="Times New Roman"/>
                <a:ea typeface="Times New Roman"/>
                <a:cs typeface="Times New Roman"/>
                <a:sym typeface="Times New Roman"/>
              </a:rPr>
              <a:t> consequence?</a:t>
            </a:r>
            <a:endParaRPr lang="en-US" sz="1400" kern="0" dirty="0">
              <a:solidFill>
                <a:srgbClr val="000000"/>
              </a:solidFill>
              <a:latin typeface="Arial"/>
              <a:cs typeface="Arial"/>
              <a:sym typeface="Arial"/>
            </a:endParaRPr>
          </a:p>
          <a:p>
            <a:pPr marL="800100" lvl="1" indent="-342900">
              <a:spcBef>
                <a:spcPts val="560"/>
              </a:spcBef>
              <a:buClr>
                <a:srgbClr val="FFFFFF"/>
              </a:buClr>
              <a:buSzPts val="2800"/>
              <a:buFont typeface="Times New Roman"/>
              <a:buChar char="–"/>
            </a:pPr>
            <a:r>
              <a:rPr lang="en-US" sz="2800" kern="0" dirty="0">
                <a:solidFill>
                  <a:srgbClr val="FFFFFF"/>
                </a:solidFill>
                <a:latin typeface="Times New Roman"/>
                <a:ea typeface="Times New Roman"/>
                <a:cs typeface="Times New Roman"/>
                <a:sym typeface="Times New Roman"/>
              </a:rPr>
              <a:t>Lower cost leads to faster skiing and more accidents.</a:t>
            </a:r>
            <a:endParaRPr lang="en-US" sz="1400" kern="0" dirty="0">
              <a:solidFill>
                <a:srgbClr val="000000"/>
              </a:solidFill>
              <a:latin typeface="Arial"/>
              <a:cs typeface="Arial"/>
              <a:sym typeface="Arial"/>
            </a:endParaRPr>
          </a:p>
          <a:p>
            <a:pPr marL="342900" indent="-342900">
              <a:buClr>
                <a:schemeClr val="dk1"/>
              </a:buClr>
              <a:buSzPts val="2800"/>
              <a:buFont typeface="Times New Roman"/>
              <a:buChar char="•"/>
            </a:pPr>
            <a:r>
              <a:rPr lang="en-US" sz="2800" dirty="0">
                <a:solidFill>
                  <a:schemeClr val="dk1"/>
                </a:solidFill>
                <a:latin typeface="Times New Roman"/>
                <a:ea typeface="Times New Roman"/>
                <a:cs typeface="Times New Roman"/>
                <a:sym typeface="Times New Roman"/>
              </a:rPr>
              <a:t>Mandated ski helmets?</a:t>
            </a:r>
            <a:endParaRPr dirty="0"/>
          </a:p>
          <a:p>
            <a:pPr marL="342900" indent="-254000">
              <a:spcBef>
                <a:spcPts val="280"/>
              </a:spcBef>
              <a:buClr>
                <a:schemeClr val="dk1"/>
              </a:buClr>
              <a:buSzPts val="1400"/>
            </a:pPr>
            <a:endParaRPr sz="1400" dirty="0">
              <a:solidFill>
                <a:schemeClr val="dk1"/>
              </a:solidFill>
              <a:latin typeface="Times New Roman"/>
              <a:ea typeface="Times New Roman"/>
              <a:cs typeface="Times New Roman"/>
              <a:sym typeface="Times New Roman"/>
            </a:endParaRPr>
          </a:p>
          <a:p>
            <a:pPr marL="342900" indent="-342900">
              <a:spcBef>
                <a:spcPts val="560"/>
              </a:spcBef>
              <a:buClr>
                <a:schemeClr val="dk1"/>
              </a:buClr>
              <a:buSzPts val="2800"/>
              <a:buFont typeface="Times New Roman"/>
              <a:buChar char="•"/>
            </a:pPr>
            <a:r>
              <a:rPr lang="en-US" sz="2800" u="sng" dirty="0">
                <a:solidFill>
                  <a:schemeClr val="dk1"/>
                </a:solidFill>
                <a:latin typeface="Times New Roman"/>
                <a:ea typeface="Times New Roman"/>
                <a:cs typeface="Times New Roman"/>
                <a:sym typeface="Times New Roman"/>
              </a:rPr>
              <a:t>Intended</a:t>
            </a:r>
            <a:r>
              <a:rPr lang="en-US" sz="2800" dirty="0">
                <a:solidFill>
                  <a:schemeClr val="dk1"/>
                </a:solidFill>
                <a:latin typeface="Times New Roman"/>
                <a:ea typeface="Times New Roman"/>
                <a:cs typeface="Times New Roman"/>
                <a:sym typeface="Times New Roman"/>
              </a:rPr>
              <a:t> consequence?</a:t>
            </a:r>
            <a:endParaRPr dirty="0"/>
          </a:p>
          <a:p>
            <a:pPr marL="800100" lvl="1" indent="-342900">
              <a:spcBef>
                <a:spcPts val="560"/>
              </a:spcBef>
              <a:buClr>
                <a:schemeClr val="dk1"/>
              </a:buClr>
              <a:buSzPts val="2800"/>
              <a:buFont typeface="Times New Roman"/>
              <a:buChar char="–"/>
            </a:pPr>
            <a:r>
              <a:rPr lang="en-US" sz="2800" dirty="0">
                <a:solidFill>
                  <a:schemeClr val="dk1"/>
                </a:solidFill>
                <a:latin typeface="Times New Roman"/>
                <a:ea typeface="Times New Roman"/>
                <a:cs typeface="Times New Roman"/>
                <a:sym typeface="Times New Roman"/>
              </a:rPr>
              <a:t>Helmets reduce injury</a:t>
            </a:r>
            <a:endParaRPr dirty="0"/>
          </a:p>
          <a:p>
            <a:pPr marL="800100" lvl="1" indent="-254000">
              <a:spcBef>
                <a:spcPts val="280"/>
              </a:spcBef>
              <a:buClr>
                <a:schemeClr val="dk1"/>
              </a:buClr>
              <a:buSzPts val="1400"/>
            </a:pPr>
            <a:endParaRPr sz="1400" dirty="0">
              <a:solidFill>
                <a:schemeClr val="dk1"/>
              </a:solidFill>
              <a:latin typeface="Times New Roman"/>
              <a:ea typeface="Times New Roman"/>
              <a:cs typeface="Times New Roman"/>
              <a:sym typeface="Times New Roman"/>
            </a:endParaRPr>
          </a:p>
          <a:p>
            <a:pPr marL="342900" indent="-342900">
              <a:spcBef>
                <a:spcPts val="560"/>
              </a:spcBef>
              <a:buClr>
                <a:schemeClr val="dk1"/>
              </a:buClr>
              <a:buSzPts val="2800"/>
              <a:buFont typeface="Times New Roman"/>
              <a:buChar char="•"/>
            </a:pPr>
            <a:r>
              <a:rPr lang="en-US" sz="2800" i="1" u="sng" dirty="0">
                <a:solidFill>
                  <a:schemeClr val="dk1"/>
                </a:solidFill>
                <a:latin typeface="Times New Roman"/>
                <a:ea typeface="Times New Roman"/>
                <a:cs typeface="Times New Roman"/>
                <a:sym typeface="Times New Roman"/>
              </a:rPr>
              <a:t>Unintended</a:t>
            </a:r>
            <a:r>
              <a:rPr lang="en-US" sz="2800" dirty="0">
                <a:solidFill>
                  <a:schemeClr val="dk1"/>
                </a:solidFill>
                <a:latin typeface="Times New Roman"/>
                <a:ea typeface="Times New Roman"/>
                <a:cs typeface="Times New Roman"/>
                <a:sym typeface="Times New Roman"/>
              </a:rPr>
              <a:t> consequence?</a:t>
            </a:r>
            <a:endParaRPr dirty="0"/>
          </a:p>
          <a:p>
            <a:pPr marL="800100" lvl="1" indent="-342900">
              <a:spcBef>
                <a:spcPts val="560"/>
              </a:spcBef>
              <a:buClr>
                <a:schemeClr val="dk1"/>
              </a:buClr>
              <a:buSzPts val="2800"/>
              <a:buFont typeface="Times New Roman"/>
              <a:buChar char="–"/>
            </a:pPr>
            <a:r>
              <a:rPr lang="en-US" sz="2800" dirty="0">
                <a:solidFill>
                  <a:schemeClr val="dk1"/>
                </a:solidFill>
                <a:latin typeface="Times New Roman"/>
                <a:ea typeface="Times New Roman"/>
                <a:cs typeface="Times New Roman"/>
                <a:sym typeface="Times New Roman"/>
              </a:rPr>
              <a:t>Lower cost leads to faster skiing and more accidents.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6">
                                            <p:txEl>
                                              <p:pRg st="0" end="0"/>
                                            </p:txEl>
                                          </p:spTgt>
                                        </p:tgtEl>
                                        <p:attrNameLst>
                                          <p:attrName>style.visibility</p:attrName>
                                        </p:attrNameLst>
                                      </p:cBhvr>
                                      <p:to>
                                        <p:strVal val="visible"/>
                                      </p:to>
                                    </p:set>
                                    <p:animEffect transition="in" filter="fade">
                                      <p:cBhvr>
                                        <p:cTn id="7" dur="500"/>
                                        <p:tgtEl>
                                          <p:spTgt spid="2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6">
                                            <p:txEl>
                                              <p:pRg st="2" end="2"/>
                                            </p:txEl>
                                          </p:spTgt>
                                        </p:tgtEl>
                                        <p:attrNameLst>
                                          <p:attrName>style.visibility</p:attrName>
                                        </p:attrNameLst>
                                      </p:cBhvr>
                                      <p:to>
                                        <p:strVal val="visible"/>
                                      </p:to>
                                    </p:set>
                                    <p:animEffect transition="in" filter="fade">
                                      <p:cBhvr>
                                        <p:cTn id="12" dur="500"/>
                                        <p:tgtEl>
                                          <p:spTgt spid="26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26">
                                            <p:txEl>
                                              <p:pRg st="3" end="3"/>
                                            </p:txEl>
                                          </p:spTgt>
                                        </p:tgtEl>
                                        <p:attrNameLst>
                                          <p:attrName>style.visibility</p:attrName>
                                        </p:attrNameLst>
                                      </p:cBhvr>
                                      <p:to>
                                        <p:strVal val="visible"/>
                                      </p:to>
                                    </p:set>
                                    <p:animEffect transition="in" filter="fade">
                                      <p:cBhvr>
                                        <p:cTn id="17" dur="500"/>
                                        <p:tgtEl>
                                          <p:spTgt spid="262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26">
                                            <p:txEl>
                                              <p:pRg st="5" end="5"/>
                                            </p:txEl>
                                          </p:spTgt>
                                        </p:tgtEl>
                                        <p:attrNameLst>
                                          <p:attrName>style.visibility</p:attrName>
                                        </p:attrNameLst>
                                      </p:cBhvr>
                                      <p:to>
                                        <p:strVal val="visible"/>
                                      </p:to>
                                    </p:set>
                                    <p:animEffect transition="in" filter="fade">
                                      <p:cBhvr>
                                        <p:cTn id="22" dur="500"/>
                                        <p:tgtEl>
                                          <p:spTgt spid="262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26">
                                            <p:txEl>
                                              <p:pRg st="6" end="6"/>
                                            </p:txEl>
                                          </p:spTgt>
                                        </p:tgtEl>
                                        <p:attrNameLst>
                                          <p:attrName>style.visibility</p:attrName>
                                        </p:attrNameLst>
                                      </p:cBhvr>
                                      <p:to>
                                        <p:strVal val="visible"/>
                                      </p:to>
                                    </p:set>
                                    <p:animEffect transition="in" filter="fade">
                                      <p:cBhvr>
                                        <p:cTn id="27" dur="500"/>
                                        <p:tgtEl>
                                          <p:spTgt spid="262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26">
                                            <p:txEl>
                                              <p:pRg st="7" end="7"/>
                                            </p:txEl>
                                          </p:spTgt>
                                        </p:tgtEl>
                                        <p:attrNameLst>
                                          <p:attrName>style.visibility</p:attrName>
                                        </p:attrNameLst>
                                      </p:cBhvr>
                                      <p:to>
                                        <p:strVal val="visible"/>
                                      </p:to>
                                    </p:set>
                                    <p:animEffect transition="in" filter="fade">
                                      <p:cBhvr>
                                        <p:cTn id="32" dur="500"/>
                                        <p:tgtEl>
                                          <p:spTgt spid="262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26">
                                            <p:txEl>
                                              <p:pRg st="9" end="9"/>
                                            </p:txEl>
                                          </p:spTgt>
                                        </p:tgtEl>
                                        <p:attrNameLst>
                                          <p:attrName>style.visibility</p:attrName>
                                        </p:attrNameLst>
                                      </p:cBhvr>
                                      <p:to>
                                        <p:strVal val="visible"/>
                                      </p:to>
                                    </p:set>
                                    <p:animEffect transition="in" filter="fade">
                                      <p:cBhvr>
                                        <p:cTn id="37" dur="500"/>
                                        <p:tgtEl>
                                          <p:spTgt spid="262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26">
                                            <p:txEl>
                                              <p:pRg st="10" end="10"/>
                                            </p:txEl>
                                          </p:spTgt>
                                        </p:tgtEl>
                                        <p:attrNameLst>
                                          <p:attrName>style.visibility</p:attrName>
                                        </p:attrNameLst>
                                      </p:cBhvr>
                                      <p:to>
                                        <p:strVal val="visible"/>
                                      </p:to>
                                    </p:set>
                                    <p:animEffect transition="in" filter="fade">
                                      <p:cBhvr>
                                        <p:cTn id="42" dur="500"/>
                                        <p:tgtEl>
                                          <p:spTgt spid="262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26">
                                            <p:txEl>
                                              <p:pRg st="12" end="12"/>
                                            </p:txEl>
                                          </p:spTgt>
                                        </p:tgtEl>
                                        <p:attrNameLst>
                                          <p:attrName>style.visibility</p:attrName>
                                        </p:attrNameLst>
                                      </p:cBhvr>
                                      <p:to>
                                        <p:strVal val="visible"/>
                                      </p:to>
                                    </p:set>
                                    <p:animEffect transition="in" filter="fade">
                                      <p:cBhvr>
                                        <p:cTn id="47" dur="500"/>
                                        <p:tgtEl>
                                          <p:spTgt spid="2626">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26">
                                            <p:txEl>
                                              <p:pRg st="13" end="13"/>
                                            </p:txEl>
                                          </p:spTgt>
                                        </p:tgtEl>
                                        <p:attrNameLst>
                                          <p:attrName>style.visibility</p:attrName>
                                        </p:attrNameLst>
                                      </p:cBhvr>
                                      <p:to>
                                        <p:strVal val="visible"/>
                                      </p:to>
                                    </p:set>
                                    <p:animEffect transition="in" filter="fade">
                                      <p:cBhvr>
                                        <p:cTn id="52" dur="500"/>
                                        <p:tgtEl>
                                          <p:spTgt spid="262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378"/>
          <p:cNvSpPr/>
          <p:nvPr/>
        </p:nvSpPr>
        <p:spPr>
          <a:xfrm>
            <a:off x="2019300" y="509588"/>
            <a:ext cx="8153400" cy="1143000"/>
          </a:xfrm>
          <a:prstGeom prst="rect">
            <a:avLst/>
          </a:prstGeom>
          <a:noFill/>
          <a:ln>
            <a:noFill/>
          </a:ln>
        </p:spPr>
        <p:txBody>
          <a:bodyPr spcFirstLastPara="1" wrap="square" lIns="91425" tIns="45700" rIns="91425" bIns="45700" anchor="ctr" anchorCtr="0">
            <a:noAutofit/>
          </a:bodyPr>
          <a:lstStyle/>
          <a:p>
            <a:pPr algn="ctr">
              <a:buClr>
                <a:srgbClr val="FFFF00"/>
              </a:buClr>
              <a:buSzPts val="5400"/>
            </a:pPr>
            <a:r>
              <a:rPr lang="en-US" sz="5400" dirty="0">
                <a:solidFill>
                  <a:srgbClr val="FFFF00"/>
                </a:solidFill>
                <a:latin typeface="Times New Roman"/>
                <a:ea typeface="Times New Roman"/>
                <a:cs typeface="Times New Roman"/>
                <a:sym typeface="Times New Roman"/>
              </a:rPr>
              <a:t>Once Again – </a:t>
            </a:r>
            <a:r>
              <a:rPr lang="en-US" sz="5400" i="1" dirty="0">
                <a:solidFill>
                  <a:srgbClr val="FFFF00"/>
                </a:solidFill>
                <a:latin typeface="Times New Roman"/>
                <a:ea typeface="Times New Roman"/>
                <a:cs typeface="Times New Roman"/>
                <a:sym typeface="Times New Roman"/>
              </a:rPr>
              <a:t> </a:t>
            </a:r>
            <a:r>
              <a:rPr lang="en-US" sz="5400" dirty="0">
                <a:solidFill>
                  <a:srgbClr val="FFFF00"/>
                </a:solidFill>
                <a:latin typeface="Times New Roman"/>
                <a:ea typeface="Times New Roman"/>
                <a:cs typeface="Times New Roman"/>
                <a:sym typeface="Times New Roman"/>
              </a:rPr>
              <a:t>Key Concept</a:t>
            </a:r>
            <a:endParaRPr dirty="0"/>
          </a:p>
        </p:txBody>
      </p:sp>
      <p:sp>
        <p:nvSpPr>
          <p:cNvPr id="2675" name="Google Shape;2675;p378"/>
          <p:cNvSpPr/>
          <p:nvPr/>
        </p:nvSpPr>
        <p:spPr>
          <a:xfrm>
            <a:off x="2362200" y="2238375"/>
            <a:ext cx="7467600" cy="4100400"/>
          </a:xfrm>
          <a:prstGeom prst="rect">
            <a:avLst/>
          </a:prstGeom>
          <a:noFill/>
          <a:ln>
            <a:noFill/>
          </a:ln>
        </p:spPr>
        <p:txBody>
          <a:bodyPr spcFirstLastPara="1" wrap="square" lIns="91425" tIns="45700" rIns="91425" bIns="45700" anchor="t" anchorCtr="0">
            <a:noAutofit/>
          </a:bodyPr>
          <a:lstStyle/>
          <a:p>
            <a:pPr marL="571500" indent="-571500">
              <a:buClr>
                <a:schemeClr val="dk1"/>
              </a:buClr>
              <a:buSzPts val="4400"/>
              <a:buFont typeface="Wingdings" panose="05000000000000000000" pitchFamily="2" charset="2"/>
              <a:buChar char="§"/>
            </a:pPr>
            <a:r>
              <a:rPr lang="en-US" sz="4400" b="1" i="1" kern="0" dirty="0">
                <a:solidFill>
                  <a:srgbClr val="FFFFFF"/>
                </a:solidFill>
                <a:latin typeface="Times New Roman"/>
                <a:ea typeface="Times New Roman"/>
                <a:cs typeface="Times New Roman"/>
                <a:sym typeface="Times New Roman"/>
              </a:rPr>
              <a:t>People respond to incentives </a:t>
            </a:r>
            <a:r>
              <a:rPr lang="en-US" sz="4400" b="1" i="1" dirty="0">
                <a:solidFill>
                  <a:schemeClr val="dk1"/>
                </a:solidFill>
                <a:latin typeface="Times New Roman"/>
                <a:ea typeface="Times New Roman"/>
                <a:cs typeface="Times New Roman"/>
                <a:sym typeface="Times New Roman"/>
              </a:rPr>
              <a:t>People respond to incentives</a:t>
            </a:r>
            <a:endParaRPr dirty="0"/>
          </a:p>
        </p:txBody>
      </p:sp>
      <p:pic>
        <p:nvPicPr>
          <p:cNvPr id="2676" name="Google Shape;2676;p378"/>
          <p:cNvPicPr preferRelativeResize="0"/>
          <p:nvPr/>
        </p:nvPicPr>
        <p:blipFill rotWithShape="1">
          <a:blip r:embed="rId3">
            <a:alphaModFix/>
          </a:blip>
          <a:srcRect/>
          <a:stretch/>
        </p:blipFill>
        <p:spPr>
          <a:xfrm>
            <a:off x="3810000" y="3200400"/>
            <a:ext cx="5221288" cy="31480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5">
                                            <p:txEl>
                                              <p:pRg st="0" end="0"/>
                                            </p:txEl>
                                          </p:spTgt>
                                        </p:tgtEl>
                                        <p:attrNameLst>
                                          <p:attrName>style.visibility</p:attrName>
                                        </p:attrNameLst>
                                      </p:cBhvr>
                                      <p:to>
                                        <p:strVal val="visible"/>
                                      </p:to>
                                    </p:set>
                                    <p:animEffect transition="in" filter="fade">
                                      <p:cBhvr>
                                        <p:cTn id="7" dur="500"/>
                                        <p:tgtEl>
                                          <p:spTgt spid="2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Parting Shots</a:t>
            </a:r>
          </a:p>
        </p:txBody>
      </p:sp>
      <p:sp>
        <p:nvSpPr>
          <p:cNvPr id="3" name="TextBox 2"/>
          <p:cNvSpPr txBox="1"/>
          <p:nvPr/>
        </p:nvSpPr>
        <p:spPr>
          <a:xfrm>
            <a:off x="258792" y="1716657"/>
            <a:ext cx="11611155" cy="4448013"/>
          </a:xfrm>
          <a:prstGeom prst="rect">
            <a:avLst/>
          </a:prstGeom>
          <a:noFill/>
        </p:spPr>
        <p:txBody>
          <a:bodyPr wrap="square" rtlCol="0">
            <a:spAutoFit/>
          </a:bodyPr>
          <a:lstStyle/>
          <a:p>
            <a:pPr>
              <a:lnSpc>
                <a:spcPct val="150000"/>
              </a:lnSpc>
            </a:pPr>
            <a:r>
              <a:rPr lang="en-US" sz="3200" b="1" dirty="0"/>
              <a:t>Future Professional Development Sessions with CEE:</a:t>
            </a:r>
          </a:p>
          <a:p>
            <a:pPr>
              <a:lnSpc>
                <a:spcPct val="150000"/>
              </a:lnSpc>
            </a:pPr>
            <a:r>
              <a:rPr lang="en-US" sz="3200" dirty="0"/>
              <a:t>	Wed, May 5</a:t>
            </a:r>
            <a:r>
              <a:rPr lang="en-US" sz="3200" baseline="30000" dirty="0"/>
              <a:t>th</a:t>
            </a:r>
            <a:r>
              <a:rPr lang="en-US" sz="3200" dirty="0"/>
              <a:t> – Personal and Corporate Debt, 6-7pm ET</a:t>
            </a:r>
          </a:p>
          <a:p>
            <a:pPr>
              <a:lnSpc>
                <a:spcPct val="150000"/>
              </a:lnSpc>
            </a:pPr>
            <a:endParaRPr lang="en-US" sz="3200" dirty="0"/>
          </a:p>
          <a:p>
            <a:pPr>
              <a:lnSpc>
                <a:spcPct val="150000"/>
              </a:lnSpc>
            </a:pPr>
            <a:r>
              <a:rPr lang="en-US" sz="3200" b="1" dirty="0"/>
              <a:t>Future Professional Development Sessions with NGPF:</a:t>
            </a:r>
          </a:p>
          <a:p>
            <a:pPr>
              <a:lnSpc>
                <a:spcPct val="150000"/>
              </a:lnSpc>
            </a:pPr>
            <a:r>
              <a:rPr lang="en-US" sz="3200" dirty="0"/>
              <a:t>	Wed, May 19</a:t>
            </a:r>
            <a:r>
              <a:rPr lang="en-US" sz="3200" baseline="30000" dirty="0"/>
              <a:t>th</a:t>
            </a:r>
            <a:r>
              <a:rPr lang="en-US" sz="3200" dirty="0"/>
              <a:t> – Using NGPF Arcade Games, 6-7pm ET</a:t>
            </a:r>
          </a:p>
          <a:p>
            <a:pPr>
              <a:lnSpc>
                <a:spcPct val="150000"/>
              </a:lnSpc>
            </a:pPr>
            <a:endParaRPr lang="en-US" sz="3200" dirty="0"/>
          </a:p>
        </p:txBody>
      </p:sp>
    </p:spTree>
    <p:extLst>
      <p:ext uri="{BB962C8B-B14F-4D97-AF65-F5344CB8AC3E}">
        <p14:creationId xmlns:p14="http://schemas.microsoft.com/office/powerpoint/2010/main" val="27424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1125" y="78580"/>
            <a:ext cx="9105900" cy="6829426"/>
          </a:xfrm>
          <a:prstGeom prst="rect">
            <a:avLst/>
          </a:prstGeom>
        </p:spPr>
      </p:pic>
    </p:spTree>
    <p:extLst>
      <p:ext uri="{BB962C8B-B14F-4D97-AF65-F5344CB8AC3E}">
        <p14:creationId xmlns:p14="http://schemas.microsoft.com/office/powerpoint/2010/main" val="8063199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57337" y="0"/>
            <a:ext cx="9077325" cy="6807995"/>
          </a:xfrm>
          <a:prstGeom prst="rect">
            <a:avLst/>
          </a:prstGeom>
        </p:spPr>
      </p:pic>
    </p:spTree>
    <p:extLst>
      <p:ext uri="{BB962C8B-B14F-4D97-AF65-F5344CB8AC3E}">
        <p14:creationId xmlns:p14="http://schemas.microsoft.com/office/powerpoint/2010/main" val="52799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5285073" y="917489"/>
            <a:ext cx="5382927" cy="1066393"/>
          </a:xfrm>
          <a:prstGeom prst="rect">
            <a:avLst/>
          </a:prstGeom>
        </p:spPr>
      </p:pic>
      <p:sp>
        <p:nvSpPr>
          <p:cNvPr id="21" name="Rectangle 20"/>
          <p:cNvSpPr/>
          <p:nvPr/>
        </p:nvSpPr>
        <p:spPr>
          <a:xfrm>
            <a:off x="1524001" y="5542258"/>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152400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644" y="1105432"/>
            <a:ext cx="3420644" cy="463285"/>
          </a:xfrm>
          <a:prstGeom prst="rect">
            <a:avLst/>
          </a:prstGeom>
        </p:spPr>
      </p:pic>
      <p:sp>
        <p:nvSpPr>
          <p:cNvPr id="6" name="TextBox 5"/>
          <p:cNvSpPr txBox="1"/>
          <p:nvPr/>
        </p:nvSpPr>
        <p:spPr>
          <a:xfrm>
            <a:off x="2175165" y="1568715"/>
            <a:ext cx="2308605" cy="369332"/>
          </a:xfrm>
          <a:prstGeom prst="rect">
            <a:avLst/>
          </a:prstGeom>
          <a:noFill/>
        </p:spPr>
        <p:txBody>
          <a:bodyPr wrap="square" rtlCol="0">
            <a:spAutoFit/>
          </a:bodyPr>
          <a:lstStyle/>
          <a:p>
            <a:r>
              <a:rPr lang="en-US" i="1" dirty="0">
                <a:solidFill>
                  <a:srgbClr val="0873BB"/>
                </a:solidFill>
                <a:latin typeface="Arial" charset="0"/>
                <a:ea typeface="Arial" charset="0"/>
                <a:cs typeface="Arial" charset="0"/>
              </a:rPr>
              <a:t>We’ve gone Virtual!</a:t>
            </a:r>
          </a:p>
        </p:txBody>
      </p:sp>
      <p:sp>
        <p:nvSpPr>
          <p:cNvPr id="9" name="TextBox 8"/>
          <p:cNvSpPr txBox="1"/>
          <p:nvPr/>
        </p:nvSpPr>
        <p:spPr>
          <a:xfrm>
            <a:off x="1764644" y="2194444"/>
            <a:ext cx="2625278" cy="2228815"/>
          </a:xfrm>
          <a:prstGeom prst="rect">
            <a:avLst/>
          </a:prstGeom>
          <a:noFill/>
        </p:spPr>
        <p:txBody>
          <a:bodyPr wrap="square" rtlCol="0">
            <a:spAutoFit/>
          </a:bodyPr>
          <a:lstStyle/>
          <a:p>
            <a:pPr>
              <a:lnSpc>
                <a:spcPts val="1350"/>
              </a:lnSpc>
            </a:pPr>
            <a:r>
              <a:rPr lang="en-US" dirty="0">
                <a:solidFill>
                  <a:srgbClr val="CADB2C"/>
                </a:solidFill>
                <a:latin typeface="Arial" charset="0"/>
                <a:ea typeface="Arial" charset="0"/>
                <a:cs typeface="Arial" charset="0"/>
              </a:rPr>
              <a:t>Teach Economics?</a:t>
            </a:r>
          </a:p>
          <a:p>
            <a:pPr>
              <a:lnSpc>
                <a:spcPts val="1350"/>
              </a:lnSpc>
            </a:pPr>
            <a:r>
              <a:rPr lang="en-US" sz="1050" b="1" dirty="0">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dirty="0">
              <a:solidFill>
                <a:schemeClr val="bg1"/>
              </a:solidFill>
              <a:latin typeface="Arial" charset="0"/>
              <a:ea typeface="Arial" charset="0"/>
              <a:cs typeface="Arial" charset="0"/>
            </a:endParaRPr>
          </a:p>
          <a:p>
            <a:pPr>
              <a:lnSpc>
                <a:spcPts val="1350"/>
              </a:lnSpc>
            </a:pPr>
            <a:r>
              <a:rPr lang="en-US" dirty="0">
                <a:solidFill>
                  <a:srgbClr val="CADB2C"/>
                </a:solidFill>
                <a:latin typeface="Arial" charset="0"/>
                <a:ea typeface="Arial" charset="0"/>
                <a:cs typeface="Arial" charset="0"/>
              </a:rPr>
              <a:t>Why Play?</a:t>
            </a:r>
          </a:p>
          <a:p>
            <a:pPr>
              <a:lnSpc>
                <a:spcPts val="1350"/>
              </a:lnSpc>
            </a:pPr>
            <a:r>
              <a:rPr lang="en-US" sz="1050" b="1" dirty="0">
                <a:solidFill>
                  <a:srgbClr val="CADB2C"/>
                </a:solidFill>
                <a:latin typeface="Arial" charset="0"/>
                <a:ea typeface="Arial" charset="0"/>
                <a:cs typeface="Arial" charset="0"/>
              </a:rPr>
              <a:t>•</a:t>
            </a:r>
            <a:r>
              <a:rPr lang="en-US" sz="1050" dirty="0">
                <a:solidFill>
                  <a:srgbClr val="CADB2C"/>
                </a:solidFill>
                <a:latin typeface="Arial" charset="0"/>
                <a:ea typeface="Arial" charset="0"/>
                <a:cs typeface="Arial" charset="0"/>
              </a:rPr>
              <a:t> </a:t>
            </a:r>
            <a:r>
              <a:rPr lang="en-US" sz="1050" dirty="0">
                <a:solidFill>
                  <a:schemeClr val="bg1"/>
                </a:solidFill>
                <a:latin typeface="Arial" charset="0"/>
                <a:ea typeface="Arial" charset="0"/>
                <a:cs typeface="Arial" charset="0"/>
              </a:rPr>
              <a:t>Fun team learning experience</a:t>
            </a:r>
          </a:p>
          <a:p>
            <a:pPr>
              <a:lnSpc>
                <a:spcPts val="1350"/>
              </a:lnSpc>
            </a:pPr>
            <a:r>
              <a:rPr lang="en-US" sz="1050" b="1"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Great for college applications</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No other challenge like this </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Online participation makes access easy</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Chance for cash prizes</a:t>
            </a:r>
          </a:p>
          <a:p>
            <a:endParaRPr lang="en-US" sz="1050" dirty="0">
              <a:solidFill>
                <a:schemeClr val="bg1"/>
              </a:solidFill>
              <a:latin typeface="Arial" charset="0"/>
              <a:ea typeface="Arial" charset="0"/>
              <a:cs typeface="Arial" charset="0"/>
            </a:endParaRPr>
          </a:p>
        </p:txBody>
      </p:sp>
      <p:sp>
        <p:nvSpPr>
          <p:cNvPr id="12" name="TextBox 11"/>
          <p:cNvSpPr txBox="1"/>
          <p:nvPr/>
        </p:nvSpPr>
        <p:spPr>
          <a:xfrm>
            <a:off x="4637786" y="2092651"/>
            <a:ext cx="3217233" cy="3672800"/>
          </a:xfrm>
          <a:prstGeom prst="rect">
            <a:avLst/>
          </a:prstGeom>
          <a:noFill/>
        </p:spPr>
        <p:txBody>
          <a:bodyPr wrap="square" rtlCol="0" anchor="t">
            <a:spAutoFit/>
          </a:bodyPr>
          <a:lstStyle/>
          <a:p>
            <a:r>
              <a:rPr lang="en-US" dirty="0">
                <a:solidFill>
                  <a:srgbClr val="CADB2C"/>
                </a:solidFill>
                <a:latin typeface="Arial" charset="0"/>
                <a:ea typeface="Arial" charset="0"/>
                <a:cs typeface="Arial" charset="0"/>
              </a:rPr>
              <a:t>How it Works</a:t>
            </a:r>
          </a:p>
          <a:p>
            <a:pPr>
              <a:lnSpc>
                <a:spcPts val="1350"/>
              </a:lnSpc>
            </a:pPr>
            <a:r>
              <a:rPr lang="en-US" sz="1200" b="1" dirty="0">
                <a:solidFill>
                  <a:srgbClr val="FFC000"/>
                </a:solidFill>
                <a:latin typeface="Arial" charset="0"/>
                <a:ea typeface="Arial" charset="0"/>
                <a:cs typeface="Arial" charset="0"/>
              </a:rPr>
              <a:t>Teams register </a:t>
            </a:r>
          </a:p>
          <a:p>
            <a:pPr>
              <a:lnSpc>
                <a:spcPts val="1350"/>
              </a:lnSpc>
            </a:pPr>
            <a:r>
              <a:rPr lang="en-US" sz="1050" dirty="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Teams compete within their state</a:t>
            </a:r>
          </a:p>
          <a:p>
            <a:pPr>
              <a:lnSpc>
                <a:spcPts val="1350"/>
              </a:lnSpc>
            </a:pPr>
            <a:r>
              <a:rPr lang="en-US" sz="1050" dirty="0">
                <a:solidFill>
                  <a:schemeClr val="bg1"/>
                </a:solidFill>
                <a:latin typeface="Arial" charset="0"/>
                <a:ea typeface="Arial" charset="0"/>
                <a:cs typeface="Arial" charset="0"/>
              </a:rPr>
              <a:t>Compete to win your state competition for a </a:t>
            </a:r>
            <a:br>
              <a:rPr lang="en-US" sz="1050" dirty="0">
                <a:solidFill>
                  <a:schemeClr val="bg1"/>
                </a:solidFill>
                <a:latin typeface="Arial" charset="0"/>
                <a:ea typeface="Arial" charset="0"/>
                <a:cs typeface="Arial" charset="0"/>
              </a:rPr>
            </a:br>
            <a:r>
              <a:rPr lang="en-US" sz="1050" dirty="0">
                <a:solidFill>
                  <a:schemeClr val="bg1"/>
                </a:solidFill>
                <a:latin typeface="Arial" charset="0"/>
                <a:ea typeface="Arial" charset="0"/>
                <a:cs typeface="Arial" charset="0"/>
              </a:rPr>
              <a:t>chance to advance to the National Semi-Finals.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Semi-Finals:  May 3-20, 2021</a:t>
            </a:r>
          </a:p>
          <a:p>
            <a:pPr>
              <a:lnSpc>
                <a:spcPts val="1350"/>
              </a:lnSpc>
            </a:pPr>
            <a:r>
              <a:rPr lang="en-US" sz="105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Finals: May 22-24, 2021</a:t>
            </a:r>
          </a:p>
          <a:p>
            <a:pPr>
              <a:lnSpc>
                <a:spcPts val="1350"/>
              </a:lnSpc>
            </a:pPr>
            <a:r>
              <a:rPr lang="en-US" sz="105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dirty="0">
              <a:solidFill>
                <a:schemeClr val="bg1"/>
              </a:solidFill>
              <a:latin typeface="Arial" charset="0"/>
              <a:ea typeface="Arial" charset="0"/>
              <a:cs typeface="Arial" charset="0"/>
            </a:endParaRPr>
          </a:p>
        </p:txBody>
      </p:sp>
      <p:sp>
        <p:nvSpPr>
          <p:cNvPr id="13" name="TextBox 12"/>
          <p:cNvSpPr txBox="1"/>
          <p:nvPr/>
        </p:nvSpPr>
        <p:spPr>
          <a:xfrm>
            <a:off x="8079409" y="3698687"/>
            <a:ext cx="2356982" cy="1810752"/>
          </a:xfrm>
          <a:prstGeom prst="rect">
            <a:avLst/>
          </a:prstGeom>
          <a:noFill/>
        </p:spPr>
        <p:txBody>
          <a:bodyPr wrap="square" rtlCol="0">
            <a:spAutoFit/>
          </a:bodyPr>
          <a:lstStyle/>
          <a:p>
            <a:pPr>
              <a:lnSpc>
                <a:spcPts val="1800"/>
              </a:lnSpc>
            </a:pPr>
            <a:r>
              <a:rPr lang="en-US" dirty="0">
                <a:solidFill>
                  <a:srgbClr val="CADB2A"/>
                </a:solidFill>
                <a:latin typeface="Arial" charset="0"/>
                <a:ea typeface="Arial" charset="0"/>
                <a:cs typeface="Arial" charset="0"/>
              </a:rPr>
              <a:t>Two divisions based on experience level</a:t>
            </a:r>
            <a:r>
              <a:rPr lang="en-US" b="1" dirty="0">
                <a:solidFill>
                  <a:srgbClr val="74BEE9"/>
                </a:solidFill>
                <a:latin typeface="Arial" charset="0"/>
                <a:ea typeface="Arial" charset="0"/>
                <a:cs typeface="Arial" charset="0"/>
              </a:rPr>
              <a:t> </a:t>
            </a:r>
            <a:endParaRPr lang="en-US" b="1" dirty="0">
              <a:solidFill>
                <a:srgbClr val="000000"/>
              </a:solidFill>
              <a:latin typeface="Arial" charset="0"/>
              <a:ea typeface="Arial" charset="0"/>
              <a:cs typeface="Arial" charset="0"/>
            </a:endParaRP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David Ricardo </a:t>
            </a:r>
            <a:r>
              <a:rPr lang="en-US" sz="1050" dirty="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Adam Smith </a:t>
            </a:r>
            <a:r>
              <a:rPr lang="en-US" sz="1050" dirty="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1764644" y="5578571"/>
            <a:ext cx="5738459" cy="369332"/>
          </a:xfrm>
          <a:prstGeom prst="rect">
            <a:avLst/>
          </a:prstGeom>
          <a:noFill/>
        </p:spPr>
        <p:txBody>
          <a:bodyPr wrap="square"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8102882" y="2079214"/>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8857" y="5589134"/>
            <a:ext cx="705005" cy="368855"/>
          </a:xfrm>
          <a:prstGeom prst="rect">
            <a:avLst/>
          </a:prstGeom>
        </p:spPr>
      </p:pic>
      <p:sp>
        <p:nvSpPr>
          <p:cNvPr id="7" name="Rectangle 6"/>
          <p:cNvSpPr/>
          <p:nvPr/>
        </p:nvSpPr>
        <p:spPr>
          <a:xfrm>
            <a:off x="152400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6238909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Colorado State Standards (</a:t>
            </a:r>
            <a:r>
              <a:rPr lang="en-US" sz="5400" dirty="0" err="1">
                <a:solidFill>
                  <a:schemeClr val="bg1"/>
                </a:solidFill>
              </a:rPr>
              <a:t>con’t</a:t>
            </a:r>
            <a:r>
              <a:rPr lang="en-US" sz="5400" dirty="0">
                <a:solidFill>
                  <a:schemeClr val="bg1"/>
                </a:solidFill>
              </a:rPr>
              <a:t>)</a:t>
            </a:r>
          </a:p>
        </p:txBody>
      </p:sp>
      <p:sp>
        <p:nvSpPr>
          <p:cNvPr id="4" name="Rectangle 3"/>
          <p:cNvSpPr/>
          <p:nvPr/>
        </p:nvSpPr>
        <p:spPr>
          <a:xfrm>
            <a:off x="138112" y="1564109"/>
            <a:ext cx="11915775" cy="5750292"/>
          </a:xfrm>
          <a:prstGeom prst="rect">
            <a:avLst/>
          </a:prstGeom>
        </p:spPr>
        <p:txBody>
          <a:bodyPr wrap="square">
            <a:spAutoFit/>
          </a:bodyPr>
          <a:lstStyle/>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“Investigate the role of consumers within the Western Hemisphere”, specifically explore how consumer spending decisions and demand impact market economies, and analyze how external factors might influence spending decisions for different individuals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7</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“Investigate the role of consumers within the Eastern Hemisphere”, specifically summarize how the distribution of resources impacts consumerism, and compare/contrast choices available to consumers within different cultures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8</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“Examine the role of consumer decisions and taxes within the market economies of early American history”, specifically that people make particular choices because they are responding to the underlying incentives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High School, Standard 3 Economics, “Productive resources are scarce; therefore, choices are made about how individuals, businesses, governments, and nonprofits allocate those resources”, specifically how economic thinkers assume that every choice, whether by governments, businesses, nonprofits, or individuals, has an opportunity cost; how positive and negative incentives influence the choices made by those same groups; and be able to explain how effective decision-making requires comparing the additional (marginal) costs of alternatives with the additional (marginal) benefits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687546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23999"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523999" y="3325933"/>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524002" y="5517382"/>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1764644" y="5578571"/>
            <a:ext cx="5738459"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8857" y="5589134"/>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4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0918" y="1046765"/>
            <a:ext cx="2912432" cy="833114"/>
          </a:xfrm>
          <a:prstGeom prst="rect">
            <a:avLst/>
          </a:prstGeom>
        </p:spPr>
      </p:pic>
      <p:sp>
        <p:nvSpPr>
          <p:cNvPr id="8" name="TextBox 7"/>
          <p:cNvSpPr txBox="1"/>
          <p:nvPr/>
        </p:nvSpPr>
        <p:spPr>
          <a:xfrm>
            <a:off x="1524000" y="2398284"/>
            <a:ext cx="4034118" cy="605294"/>
          </a:xfrm>
          <a:prstGeom prst="rect">
            <a:avLst/>
          </a:prstGeom>
          <a:noFill/>
        </p:spPr>
        <p:txBody>
          <a:bodyPr wrap="square" rtlCol="0">
            <a:spAutoFit/>
          </a:bodyPr>
          <a:lstStyle/>
          <a:p>
            <a:pPr algn="ctr">
              <a:lnSpc>
                <a:spcPts val="2025"/>
              </a:lnSpc>
            </a:pPr>
            <a:r>
              <a:rPr lang="en-US" sz="1500" dirty="0">
                <a:solidFill>
                  <a:schemeClr val="bg1"/>
                </a:solidFill>
                <a:latin typeface="Arial" charset="0"/>
                <a:ea typeface="Arial" charset="0"/>
                <a:cs typeface="Arial" charset="0"/>
              </a:rPr>
              <a:t>FIND YOUR LOCAL COMPETITION</a:t>
            </a:r>
            <a:br>
              <a:rPr lang="en-US" sz="1500" dirty="0">
                <a:solidFill>
                  <a:schemeClr val="bg1"/>
                </a:solidFill>
                <a:latin typeface="Arial" charset="0"/>
                <a:ea typeface="Arial" charset="0"/>
                <a:cs typeface="Arial" charset="0"/>
              </a:rPr>
            </a:br>
            <a:r>
              <a:rPr lang="en-US" sz="1500" dirty="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118" y="1973381"/>
            <a:ext cx="1360648" cy="1352552"/>
          </a:xfrm>
          <a:prstGeom prst="rect">
            <a:avLst/>
          </a:prstGeom>
        </p:spPr>
      </p:pic>
      <p:sp>
        <p:nvSpPr>
          <p:cNvPr id="17" name="TextBox 16"/>
          <p:cNvSpPr txBox="1"/>
          <p:nvPr/>
        </p:nvSpPr>
        <p:spPr>
          <a:xfrm>
            <a:off x="1835300" y="3424072"/>
            <a:ext cx="5449421" cy="1772280"/>
          </a:xfrm>
          <a:prstGeom prst="rect">
            <a:avLst/>
          </a:prstGeom>
          <a:noFill/>
        </p:spPr>
        <p:txBody>
          <a:bodyPr wrap="square" rtlCol="0">
            <a:spAutoFit/>
          </a:bodyPr>
          <a:lstStyle/>
          <a:p>
            <a:pPr>
              <a:lnSpc>
                <a:spcPts val="1275"/>
              </a:lnSpc>
              <a:spcAft>
                <a:spcPts val="450"/>
              </a:spcAft>
            </a:pPr>
            <a:r>
              <a:rPr lang="en-US" sz="1050" dirty="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dirty="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dirty="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dirty="0">
              <a:solidFill>
                <a:schemeClr val="bg1"/>
              </a:solidFill>
              <a:latin typeface="Arial" charset="0"/>
              <a:ea typeface="Arial" charset="0"/>
              <a:cs typeface="Arial" charset="0"/>
            </a:endParaRPr>
          </a:p>
        </p:txBody>
      </p:sp>
      <p:sp>
        <p:nvSpPr>
          <p:cNvPr id="22" name="TextBox 21"/>
          <p:cNvSpPr txBox="1"/>
          <p:nvPr/>
        </p:nvSpPr>
        <p:spPr>
          <a:xfrm>
            <a:off x="2772560" y="4961008"/>
            <a:ext cx="5275281" cy="415498"/>
          </a:xfrm>
          <a:prstGeom prst="rect">
            <a:avLst/>
          </a:prstGeom>
          <a:noFill/>
        </p:spPr>
        <p:txBody>
          <a:bodyPr wrap="square" rtlCol="0" anchor="t">
            <a:spAutoFit/>
          </a:bodyPr>
          <a:lstStyle/>
          <a:p>
            <a:r>
              <a:rPr lang="en-US" sz="1050" b="1" dirty="0">
                <a:solidFill>
                  <a:srgbClr val="CADB2C"/>
                </a:solidFill>
                <a:latin typeface="Arial" charset="0"/>
                <a:ea typeface="Arial" charset="0"/>
                <a:cs typeface="Arial" charset="0"/>
              </a:rPr>
              <a:t>Semi-Finals: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First round elimination via online multiple-choice questions.</a:t>
            </a:r>
          </a:p>
          <a:p>
            <a:r>
              <a:rPr lang="en-US" sz="1050" b="1" dirty="0">
                <a:solidFill>
                  <a:srgbClr val="CADB2C"/>
                </a:solidFill>
                <a:latin typeface="Arial" charset="0"/>
                <a:ea typeface="Arial" charset="0"/>
                <a:cs typeface="Arial" charset="0"/>
              </a:rPr>
              <a:t>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1911146" y="5003493"/>
            <a:ext cx="893308" cy="298459"/>
          </a:xfrm>
          <a:prstGeom prst="rect">
            <a:avLst/>
          </a:prstGeom>
        </p:spPr>
      </p:pic>
      <p:sp>
        <p:nvSpPr>
          <p:cNvPr id="23" name="TextBox 22"/>
          <p:cNvSpPr txBox="1"/>
          <p:nvPr/>
        </p:nvSpPr>
        <p:spPr>
          <a:xfrm>
            <a:off x="1911144" y="5052932"/>
            <a:ext cx="1053529" cy="230832"/>
          </a:xfrm>
          <a:prstGeom prst="rect">
            <a:avLst/>
          </a:prstGeom>
          <a:noFill/>
        </p:spPr>
        <p:txBody>
          <a:bodyPr wrap="square" rtlCol="0">
            <a:spAutoFit/>
          </a:bodyPr>
          <a:lstStyle/>
          <a:p>
            <a:r>
              <a:rPr lang="en-US" sz="900" b="1" dirty="0">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7503103" y="954740"/>
            <a:ext cx="3164895" cy="4636979"/>
          </a:xfrm>
          <a:prstGeom prst="rect">
            <a:avLst/>
          </a:prstGeom>
        </p:spPr>
      </p:pic>
      <p:sp>
        <p:nvSpPr>
          <p:cNvPr id="7" name="Rectangle 6"/>
          <p:cNvSpPr/>
          <p:nvPr/>
        </p:nvSpPr>
        <p:spPr>
          <a:xfrm>
            <a:off x="1524000" y="857252"/>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28700930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1523999"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Winners receive: </a:t>
            </a:r>
          </a:p>
          <a:p>
            <a:pPr marL="214313" indent="-214313">
              <a:buFont typeface="Arial" panose="020B0604020202020204" pitchFamily="34" charset="0"/>
              <a:buChar char="•"/>
            </a:pPr>
            <a:r>
              <a:rPr lang="en-US" sz="1500" b="1" dirty="0"/>
              <a:t>A cash award of $5,000</a:t>
            </a:r>
            <a:endParaRPr lang="en-US" sz="1500" dirty="0"/>
          </a:p>
          <a:p>
            <a:pPr marL="214313" indent="-214313">
              <a:buFont typeface="Arial" panose="020B0604020202020204" pitchFamily="34" charset="0"/>
              <a:buChar char="•"/>
            </a:pPr>
            <a:r>
              <a:rPr lang="en-US" sz="1500" b="1" dirty="0"/>
              <a:t>A cash award of $2,500 for their school to support economic education</a:t>
            </a:r>
            <a:endParaRPr lang="en-US" sz="1500" dirty="0"/>
          </a:p>
          <a:p>
            <a:pPr marL="214313" indent="-214313">
              <a:buFont typeface="Arial" panose="020B0604020202020204" pitchFamily="34" charset="0"/>
              <a:buChar char="•"/>
            </a:pPr>
            <a:r>
              <a:rPr lang="en-US" sz="1500" b="1" dirty="0"/>
              <a:t>Recognition at our annual Visionary Awards convening</a:t>
            </a:r>
          </a:p>
          <a:p>
            <a:endParaRPr lang="en-US" sz="1200" dirty="0"/>
          </a:p>
        </p:txBody>
      </p:sp>
      <p:sp>
        <p:nvSpPr>
          <p:cNvPr id="24" name="Rectangle 23"/>
          <p:cNvSpPr/>
          <p:nvPr/>
        </p:nvSpPr>
        <p:spPr>
          <a:xfrm>
            <a:off x="1523999" y="3315571"/>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524002" y="5517382"/>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211" y="1053690"/>
            <a:ext cx="474290" cy="812090"/>
          </a:xfrm>
          <a:prstGeom prst="rect">
            <a:avLst/>
          </a:prstGeom>
        </p:spPr>
      </p:pic>
      <p:sp>
        <p:nvSpPr>
          <p:cNvPr id="8" name="TextBox 7"/>
          <p:cNvSpPr txBox="1"/>
          <p:nvPr/>
        </p:nvSpPr>
        <p:spPr>
          <a:xfrm>
            <a:off x="2946772" y="911844"/>
            <a:ext cx="4034118" cy="830997"/>
          </a:xfrm>
          <a:prstGeom prst="rect">
            <a:avLst/>
          </a:prstGeom>
          <a:noFill/>
        </p:spPr>
        <p:txBody>
          <a:bodyPr wrap="square" rtlCol="0">
            <a:spAutoFit/>
          </a:bodyPr>
          <a:lstStyle/>
          <a:p>
            <a:pPr algn="ctr">
              <a:spcBef>
                <a:spcPts val="450"/>
              </a:spcBef>
              <a:spcAft>
                <a:spcPts val="450"/>
              </a:spcAft>
            </a:pPr>
            <a:r>
              <a:rPr lang="en-US" sz="2400" dirty="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1397184" y="3278018"/>
            <a:ext cx="9144000" cy="2734659"/>
          </a:xfrm>
          <a:prstGeom prst="rect">
            <a:avLst/>
          </a:prstGeom>
          <a:noFill/>
        </p:spPr>
        <p:txBody>
          <a:bodyPr wrap="square" lIns="68580" tIns="34290" rIns="68580" bIns="34290" rtlCol="0" anchor="t">
            <a:spAutoFit/>
          </a:bodyPr>
          <a:lstStyle/>
          <a:p>
            <a:pPr algn="ctr"/>
            <a:r>
              <a:rPr lang="en-US" sz="1200" dirty="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200" dirty="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200" b="1" u="sng" dirty="0">
                <a:solidFill>
                  <a:schemeClr val="bg1"/>
                </a:solidFill>
              </a:rPr>
              <a:t>Sound like you or someone you know?</a:t>
            </a:r>
          </a:p>
          <a:p>
            <a:pPr algn="ctr"/>
            <a:r>
              <a:rPr lang="en-US" sz="1200" dirty="0">
                <a:solidFill>
                  <a:schemeClr val="bg1"/>
                </a:solidFill>
              </a:rPr>
              <a:t>Applicants must teach in one of the</a:t>
            </a:r>
          </a:p>
          <a:p>
            <a:pPr algn="ctr"/>
            <a:r>
              <a:rPr lang="en-US" sz="1200" dirty="0">
                <a:solidFill>
                  <a:schemeClr val="bg1"/>
                </a:solidFill>
              </a:rPr>
              <a:t>Twelve </a:t>
            </a:r>
            <a:r>
              <a:rPr lang="en-US" sz="1200" b="1" dirty="0">
                <a:solidFill>
                  <a:schemeClr val="bg1"/>
                </a:solidFill>
              </a:rPr>
              <a:t>New York</a:t>
            </a:r>
            <a:r>
              <a:rPr lang="en-US" sz="1200" dirty="0">
                <a:solidFill>
                  <a:schemeClr val="bg1"/>
                </a:solidFill>
              </a:rPr>
              <a:t> state counties (New York, Kings, Bronx, Richmond, Queens, Nassau, Suffolk, Westchester, Putnam, Rockland, Orange and Duchess)</a:t>
            </a:r>
            <a:endParaRPr lang="en-US" sz="1200" dirty="0">
              <a:solidFill>
                <a:schemeClr val="bg1"/>
              </a:solidFill>
              <a:cs typeface="Calibri"/>
            </a:endParaRPr>
          </a:p>
          <a:p>
            <a:pPr algn="ctr"/>
            <a:r>
              <a:rPr lang="en-US" sz="1200" dirty="0">
                <a:solidFill>
                  <a:schemeClr val="bg1"/>
                </a:solidFill>
              </a:rPr>
              <a:t>Eight </a:t>
            </a:r>
            <a:r>
              <a:rPr lang="en-US" sz="1200" b="1" dirty="0">
                <a:solidFill>
                  <a:schemeClr val="bg1"/>
                </a:solidFill>
              </a:rPr>
              <a:t>New Jersey</a:t>
            </a:r>
            <a:r>
              <a:rPr lang="en-US" sz="1200" dirty="0">
                <a:solidFill>
                  <a:schemeClr val="bg1"/>
                </a:solidFill>
              </a:rPr>
              <a:t> counties (Bergen, Passaic, Essex, Hudson, Middlesex, Union, Morris, Monmouth), or the</a:t>
            </a:r>
          </a:p>
          <a:p>
            <a:pPr algn="ctr"/>
            <a:r>
              <a:rPr lang="en-US" sz="1200" dirty="0">
                <a:solidFill>
                  <a:schemeClr val="bg1"/>
                </a:solidFill>
              </a:rPr>
              <a:t>Two </a:t>
            </a:r>
            <a:r>
              <a:rPr lang="en-US" sz="1200" b="1" dirty="0">
                <a:solidFill>
                  <a:schemeClr val="bg1"/>
                </a:solidFill>
              </a:rPr>
              <a:t>Connecticut </a:t>
            </a:r>
            <a:r>
              <a:rPr lang="en-US" sz="1200" dirty="0">
                <a:solidFill>
                  <a:schemeClr val="bg1"/>
                </a:solidFill>
              </a:rPr>
              <a:t>counties (Fairfield and New Haven)</a:t>
            </a:r>
          </a:p>
          <a:p>
            <a:pPr algn="ctr"/>
            <a:r>
              <a:rPr lang="en-US" sz="1200" b="1" u="sng" dirty="0">
                <a:solidFill>
                  <a:schemeClr val="bg1"/>
                </a:solidFill>
              </a:rPr>
              <a:t>Application will be launched on Friday February 19</a:t>
            </a:r>
            <a:r>
              <a:rPr lang="en-US" sz="1200" b="1" u="sng" baseline="30000" dirty="0">
                <a:solidFill>
                  <a:schemeClr val="bg1"/>
                </a:solidFill>
              </a:rPr>
              <a:t>th</a:t>
            </a:r>
            <a:r>
              <a:rPr lang="en-US" sz="1200" b="1" u="sng" dirty="0">
                <a:solidFill>
                  <a:schemeClr val="bg1"/>
                </a:solidFill>
              </a:rPr>
              <a:t> 2021</a:t>
            </a:r>
            <a:endParaRPr lang="en-US" sz="1200" b="1" u="sng" dirty="0">
              <a:solidFill>
                <a:schemeClr val="bg1"/>
              </a:solidFill>
              <a:cs typeface="Calibri"/>
            </a:endParaRPr>
          </a:p>
          <a:p>
            <a:pPr algn="ctr"/>
            <a:endParaRPr lang="en-US" sz="1600" b="1" u="sng" dirty="0">
              <a:solidFill>
                <a:schemeClr val="bg1"/>
              </a:solidFill>
            </a:endParaRPr>
          </a:p>
          <a:p>
            <a:pPr algn="ctr"/>
            <a:r>
              <a:rPr lang="en-US" sz="1600" b="1" u="sng" dirty="0">
                <a:solidFill>
                  <a:schemeClr val="bg1"/>
                </a:solidFill>
              </a:rPr>
              <a:t>You can access the application </a:t>
            </a:r>
            <a:r>
              <a:rPr lang="en-US" sz="1600" b="1" u="sng" dirty="0">
                <a:solidFill>
                  <a:schemeClr val="accent2"/>
                </a:solidFill>
                <a:hlinkClick r:id="rId3">
                  <a:extLst>
                    <a:ext uri="{A12FA001-AC4F-418D-AE19-62706E023703}">
                      <ahyp:hlinkClr xmlns:ahyp="http://schemas.microsoft.com/office/drawing/2018/hyperlinkcolor" val="tx"/>
                    </a:ext>
                  </a:extLst>
                </a:hlinkClick>
              </a:rPr>
              <a:t>here</a:t>
            </a:r>
            <a:r>
              <a:rPr lang="en-US" sz="1500" b="1" u="sng" dirty="0">
                <a:solidFill>
                  <a:schemeClr val="accent2"/>
                </a:solidFill>
              </a:rPr>
              <a:t>. </a:t>
            </a:r>
          </a:p>
          <a:p>
            <a:pPr>
              <a:lnSpc>
                <a:spcPts val="1200"/>
              </a:lnSpc>
              <a:spcAft>
                <a:spcPts val="300"/>
              </a:spcAft>
            </a:pPr>
            <a:endParaRPr lang="en-US" sz="900" dirty="0">
              <a:solidFill>
                <a:schemeClr val="bg1"/>
              </a:solidFill>
              <a:latin typeface="Arial" charset="0"/>
              <a:ea typeface="Arial" charset="0"/>
              <a:cs typeface="Arial" charset="0"/>
            </a:endParaRPr>
          </a:p>
        </p:txBody>
      </p:sp>
      <p:sp>
        <p:nvSpPr>
          <p:cNvPr id="22" name="TextBox 21"/>
          <p:cNvSpPr txBox="1"/>
          <p:nvPr/>
        </p:nvSpPr>
        <p:spPr>
          <a:xfrm>
            <a:off x="3550580" y="5946156"/>
            <a:ext cx="5275281" cy="523220"/>
          </a:xfrm>
          <a:prstGeom prst="rect">
            <a:avLst/>
          </a:prstGeom>
          <a:noFill/>
        </p:spPr>
        <p:txBody>
          <a:bodyPr wrap="square" rtlCol="0" anchor="t">
            <a:spAutoFit/>
          </a:bodyPr>
          <a:lstStyle/>
          <a:p>
            <a:pPr algn="ctr"/>
            <a:r>
              <a:rPr lang="en-US" sz="1400" dirty="0">
                <a:solidFill>
                  <a:srgbClr val="92D050"/>
                </a:solidFill>
              </a:rPr>
              <a:t>Please feel free to e-mail us at </a:t>
            </a:r>
            <a:r>
              <a:rPr lang="en-US" sz="1400" b="1" u="sng" dirty="0">
                <a:solidFill>
                  <a:srgbClr val="92D050"/>
                </a:solidFill>
                <a:hlinkClick r:id="rId4">
                  <a:extLst>
                    <a:ext uri="{A12FA001-AC4F-418D-AE19-62706E023703}">
                      <ahyp:hlinkClr xmlns:ahyp="http://schemas.microsoft.com/office/drawing/2018/hyperlinkcolor" val="tx"/>
                    </a:ext>
                  </a:extLst>
                </a:hlinkClick>
              </a:rPr>
              <a:t>rrivera@councilforeconed.org</a:t>
            </a:r>
            <a:r>
              <a:rPr lang="en-US" sz="1400" dirty="0">
                <a:solidFill>
                  <a:srgbClr val="92D050"/>
                </a:solidFill>
              </a:rPr>
              <a:t> </a:t>
            </a:r>
          </a:p>
          <a:p>
            <a:pPr algn="ctr"/>
            <a:r>
              <a:rPr lang="en-US" sz="1400" dirty="0">
                <a:solidFill>
                  <a:srgbClr val="92D050"/>
                </a:solidFill>
              </a:rPr>
              <a:t>with any questions you have</a:t>
            </a:r>
            <a:r>
              <a:rPr lang="en-US" sz="1400" dirty="0"/>
              <a:t>.</a:t>
            </a:r>
            <a:endParaRPr lang="en-US" sz="1400" dirty="0">
              <a:latin typeface="Arial" charset="0"/>
              <a:ea typeface="Arial" charset="0"/>
              <a:cs typeface="Arial" charset="0"/>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9199" t="8792" b="18140"/>
          <a:stretch/>
        </p:blipFill>
        <p:spPr>
          <a:xfrm>
            <a:off x="1650816" y="5609836"/>
            <a:ext cx="893308" cy="298459"/>
          </a:xfrm>
          <a:prstGeom prst="rect">
            <a:avLst/>
          </a:prstGeom>
        </p:spPr>
      </p:pic>
      <p:sp>
        <p:nvSpPr>
          <p:cNvPr id="23" name="TextBox 22"/>
          <p:cNvSpPr txBox="1"/>
          <p:nvPr/>
        </p:nvSpPr>
        <p:spPr>
          <a:xfrm>
            <a:off x="1670568" y="5632107"/>
            <a:ext cx="934682" cy="253916"/>
          </a:xfrm>
          <a:prstGeom prst="rect">
            <a:avLst/>
          </a:prstGeom>
          <a:noFill/>
        </p:spPr>
        <p:txBody>
          <a:bodyPr wrap="square" rtlCol="0">
            <a:spAutoFit/>
          </a:bodyPr>
          <a:lstStyle/>
          <a:p>
            <a:r>
              <a:rPr lang="en-US" sz="1050" b="1" dirty="0">
                <a:solidFill>
                  <a:schemeClr val="bg1"/>
                </a:solidFill>
                <a:latin typeface="Arial" charset="0"/>
                <a:ea typeface="Arial" charset="0"/>
                <a:cs typeface="Arial" charset="0"/>
              </a:rPr>
              <a:t>CONTACT</a:t>
            </a:r>
          </a:p>
        </p:txBody>
      </p:sp>
      <p:sp>
        <p:nvSpPr>
          <p:cNvPr id="7" name="Rectangle 6"/>
          <p:cNvSpPr/>
          <p:nvPr/>
        </p:nvSpPr>
        <p:spPr>
          <a:xfrm flipV="1">
            <a:off x="1397184" y="966437"/>
            <a:ext cx="9270816" cy="4571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7142752" y="972282"/>
            <a:ext cx="3525248" cy="2361917"/>
          </a:xfrm>
          <a:prstGeom prst="rect">
            <a:avLst/>
          </a:prstGeom>
        </p:spPr>
      </p:pic>
    </p:spTree>
    <p:extLst>
      <p:ext uri="{BB962C8B-B14F-4D97-AF65-F5344CB8AC3E}">
        <p14:creationId xmlns:p14="http://schemas.microsoft.com/office/powerpoint/2010/main" val="19447682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#1</a:t>
            </a:r>
          </a:p>
        </p:txBody>
      </p:sp>
      <p:sp>
        <p:nvSpPr>
          <p:cNvPr id="3" name="TextBox 2"/>
          <p:cNvSpPr txBox="1"/>
          <p:nvPr/>
        </p:nvSpPr>
        <p:spPr>
          <a:xfrm>
            <a:off x="143382" y="2560036"/>
            <a:ext cx="11611155" cy="2499467"/>
          </a:xfrm>
          <a:prstGeom prst="rect">
            <a:avLst/>
          </a:prstGeom>
          <a:noFill/>
        </p:spPr>
        <p:txBody>
          <a:bodyPr wrap="square" rtlCol="0">
            <a:spAutoFit/>
          </a:bodyPr>
          <a:lstStyle/>
          <a:p>
            <a:pPr algn="ctr">
              <a:lnSpc>
                <a:spcPct val="150000"/>
              </a:lnSpc>
            </a:pPr>
            <a:r>
              <a:rPr lang="en-US" sz="7200" dirty="0"/>
              <a:t>SCARCITY</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9698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4E8C2D-E5E7-4A06-A561-D428F9342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728C18-D75A-4831-872A-88147FBDBA11}">
  <ds:schemaRefs>
    <ds:schemaRef ds:uri="http://schemas.microsoft.com/sharepoint/v3/contenttype/forms"/>
  </ds:schemaRefs>
</ds:datastoreItem>
</file>

<file path=customXml/itemProps3.xml><?xml version="1.0" encoding="utf-8"?>
<ds:datastoreItem xmlns:ds="http://schemas.openxmlformats.org/officeDocument/2006/customXml" ds:itemID="{D938E98E-60B0-4D56-9537-383BA0B8E4E8}">
  <ds:schemaRefs>
    <ds:schemaRef ds:uri="bfa4db11-c700-41fb-b639-f7e6b4e680b5"/>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9cd82c5b-74c9-4827-94f1-5bf219ae6b20"/>
  </ds:schemaRefs>
</ds:datastoreItem>
</file>

<file path=docProps/app.xml><?xml version="1.0" encoding="utf-8"?>
<Properties xmlns="http://schemas.openxmlformats.org/officeDocument/2006/extended-properties" xmlns:vt="http://schemas.openxmlformats.org/officeDocument/2006/docPropsVTypes">
  <TotalTime>9906</TotalTime>
  <Words>4344</Words>
  <Application>Microsoft Office PowerPoint</Application>
  <PresentationFormat>Widescreen</PresentationFormat>
  <Paragraphs>617</Paragraphs>
  <Slides>81</Slides>
  <Notes>60</Notes>
  <HiddenSlides>0</HiddenSlides>
  <MMClips>0</MMClips>
  <ScaleCrop>false</ScaleCrop>
  <HeadingPairs>
    <vt:vector size="4" baseType="variant">
      <vt:variant>
        <vt:lpstr>Theme</vt:lpstr>
      </vt:variant>
      <vt:variant>
        <vt:i4>7</vt:i4>
      </vt:variant>
      <vt:variant>
        <vt:lpstr>Slide Titles</vt:lpstr>
      </vt:variant>
      <vt:variant>
        <vt:i4>81</vt:i4>
      </vt:variant>
    </vt:vector>
  </HeadingPairs>
  <TitlesOfParts>
    <vt:vector size="88" baseType="lpstr">
      <vt:lpstr>Office Theme</vt:lpstr>
      <vt:lpstr>1_Office Theme</vt:lpstr>
      <vt:lpstr>3_Office Theme</vt:lpstr>
      <vt:lpstr>2_Office Theme</vt:lpstr>
      <vt:lpstr>4_Office Theme</vt:lpstr>
      <vt:lpstr>5_Office Theme</vt:lpstr>
      <vt:lpstr>6_Office Theme</vt:lpstr>
      <vt:lpstr>K- 8 Essential Concepts</vt:lpstr>
      <vt:lpstr>EconEdLink Membership</vt:lpstr>
      <vt:lpstr>Professional Development Certificate</vt:lpstr>
      <vt:lpstr>PowerPoint Presentation</vt:lpstr>
      <vt:lpstr>PowerPoint Presentation</vt:lpstr>
      <vt:lpstr>PowerPoint Presentation</vt:lpstr>
      <vt:lpstr>PowerPoint Presentation</vt:lpstr>
      <vt:lpstr>PowerPoint Presentation</vt:lpstr>
      <vt:lpstr>PowerPoint Presentation</vt:lpstr>
      <vt:lpstr>A Treat in the Classroom</vt:lpstr>
      <vt:lpstr>Scarcity</vt:lpstr>
      <vt:lpstr>PowerPoint Presentation</vt:lpstr>
      <vt:lpstr>Scarcity            Choice</vt:lpstr>
      <vt:lpstr>Average Citizen on Economics?</vt:lpstr>
      <vt:lpstr>Key Concept</vt:lpstr>
      <vt:lpstr>Daily, Small Choices</vt:lpstr>
      <vt:lpstr>Big, Strategic Decisions</vt:lpstr>
      <vt:lpstr>We All Confront Choice</vt:lpstr>
      <vt:lpstr>PowerPoint Presentation</vt:lpstr>
      <vt:lpstr>We All Confront Choice</vt:lpstr>
      <vt:lpstr>More on Scarcity</vt:lpstr>
      <vt:lpstr>Scarcity Is Not An Option!</vt:lpstr>
      <vt:lpstr>PowerPoint Presentation</vt:lpstr>
      <vt:lpstr>PowerPoint Presentation</vt:lpstr>
      <vt:lpstr>Key Economic Proposition</vt:lpstr>
      <vt:lpstr>PowerPoint Presentation</vt:lpstr>
      <vt:lpstr>PowerPoint Presentation</vt:lpstr>
      <vt:lpstr>Is Facebook Free?</vt:lpstr>
      <vt:lpstr>Candy Bar Activity</vt:lpstr>
      <vt:lpstr>What Did Candy Bar Cost You?</vt:lpstr>
      <vt:lpstr>Opportunity Cost</vt:lpstr>
      <vt:lpstr>PowerPoint Presentation</vt:lpstr>
      <vt:lpstr>Examples</vt:lpstr>
      <vt:lpstr>Examples</vt:lpstr>
      <vt:lpstr>Examples</vt:lpstr>
      <vt:lpstr>Examples</vt:lpstr>
      <vt:lpstr>Opportunity Cost Question</vt:lpstr>
      <vt:lpstr>Opportunity Cost Question</vt:lpstr>
      <vt:lpstr>Opportunity Cost Question</vt:lpstr>
      <vt:lpstr>Your Alarm Went Off Today at 6 AM</vt:lpstr>
      <vt:lpstr>Benefits of Each Alternative?</vt:lpstr>
      <vt:lpstr>Opportunity Cost  ↔  Cost</vt:lpstr>
      <vt:lpstr>Sustainable Development Goals (SDG)</vt:lpstr>
      <vt:lpstr>PowerPoint Presentation</vt:lpstr>
      <vt:lpstr>United Nations’ Sustainable Development Goals</vt:lpstr>
      <vt:lpstr>The UN’s SDGs</vt:lpstr>
      <vt:lpstr>Post-2015 Consensus (Sequel to the Copenhagen Consensus)</vt:lpstr>
      <vt:lpstr>PowerPoint Presentation</vt:lpstr>
      <vt:lpstr>PowerPoint Presentation</vt:lpstr>
      <vt:lpstr>PowerPoint Presentation</vt:lpstr>
      <vt:lpstr>Benefits/$ Spent for Targets of SDG (the no brainers to pursue) </vt:lpstr>
      <vt:lpstr>So, Is Facebook Free?</vt:lpstr>
      <vt:lpstr>Your Choice to Use Facebook!</vt:lpstr>
      <vt:lpstr>PowerPoint Presentation</vt:lpstr>
      <vt:lpstr>PowerPoint Presentation</vt:lpstr>
      <vt:lpstr>PowerPoint Presentation</vt:lpstr>
      <vt:lpstr>Candy Bar Activity</vt:lpstr>
      <vt:lpstr>Play It Again, Sam</vt:lpstr>
      <vt:lpstr>PowerPoint Presentation</vt:lpstr>
      <vt:lpstr>PowerPoint Presentation</vt:lpstr>
      <vt:lpstr>PowerPoint Presentation</vt:lpstr>
      <vt:lpstr>PowerPoint Presentation</vt:lpstr>
      <vt:lpstr>Results in Stockholm Trial</vt:lpstr>
      <vt:lpstr>Intended Consequences of Connecticut Law (effective in 2008)</vt:lpstr>
      <vt:lpstr>People Respond to Incentives</vt:lpstr>
      <vt:lpstr>Impact of the Connecticut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c:creator>
  <cp:lastModifiedBy>Jarvon Carson</cp:lastModifiedBy>
  <cp:revision>182</cp:revision>
  <dcterms:created xsi:type="dcterms:W3CDTF">2020-05-31T01:27:11Z</dcterms:created>
  <dcterms:modified xsi:type="dcterms:W3CDTF">2021-04-23T17:30:41Z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