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sldIdLst>
    <p:sldId id="256" r:id="rId5"/>
    <p:sldId id="259" r:id="rId6"/>
    <p:sldId id="260" r:id="rId7"/>
    <p:sldId id="258" r:id="rId8"/>
    <p:sldId id="261" r:id="rId9"/>
    <p:sldId id="271" r:id="rId10"/>
    <p:sldId id="270" r:id="rId11"/>
    <p:sldId id="263" r:id="rId12"/>
    <p:sldId id="277" r:id="rId13"/>
    <p:sldId id="276" r:id="rId14"/>
    <p:sldId id="278" r:id="rId15"/>
    <p:sldId id="275" r:id="rId16"/>
    <p:sldId id="265" r:id="rId17"/>
    <p:sldId id="279" r:id="rId18"/>
    <p:sldId id="266" r:id="rId19"/>
    <p:sldId id="282" r:id="rId20"/>
    <p:sldId id="283" r:id="rId21"/>
    <p:sldId id="284" r:id="rId22"/>
    <p:sldId id="280" r:id="rId23"/>
    <p:sldId id="285" r:id="rId24"/>
    <p:sldId id="286" r:id="rId25"/>
    <p:sldId id="281" r:id="rId26"/>
    <p:sldId id="287" r:id="rId27"/>
    <p:sldId id="267" r:id="rId28"/>
    <p:sldId id="288" r:id="rId29"/>
    <p:sldId id="289" r:id="rId30"/>
    <p:sldId id="290" r:id="rId31"/>
    <p:sldId id="268" r:id="rId32"/>
    <p:sldId id="291" r:id="rId33"/>
    <p:sldId id="293" r:id="rId34"/>
    <p:sldId id="292" r:id="rId35"/>
    <p:sldId id="295" r:id="rId36"/>
    <p:sldId id="257" r:id="rId37"/>
    <p:sldId id="296" r:id="rId38"/>
    <p:sldId id="297" r:id="rId39"/>
    <p:sldId id="29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329A53-A0D8-434C-ACC6-DA0ABCDC3C98}" v="1" dt="2021-04-15T19:00:08.4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896" autoAdjust="0"/>
  </p:normalViewPr>
  <p:slideViewPr>
    <p:cSldViewPr snapToGrid="0">
      <p:cViewPr varScale="1">
        <p:scale>
          <a:sx n="69" d="100"/>
          <a:sy n="69" d="100"/>
        </p:scale>
        <p:origin x="123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von Carson" userId="f1f62c45-4a19-4f8e-934b-b4c64f876624" providerId="ADAL" clId="{A3329A53-A0D8-434C-ACC6-DA0ABCDC3C98}"/>
    <pc:docChg chg="custSel addSld modSld">
      <pc:chgData name="Jarvon Carson" userId="f1f62c45-4a19-4f8e-934b-b4c64f876624" providerId="ADAL" clId="{A3329A53-A0D8-434C-ACC6-DA0ABCDC3C98}" dt="2021-04-15T19:10:37.219" v="26" actId="20577"/>
      <pc:docMkLst>
        <pc:docMk/>
      </pc:docMkLst>
      <pc:sldChg chg="modSp mod modNotesTx">
        <pc:chgData name="Jarvon Carson" userId="f1f62c45-4a19-4f8e-934b-b4c64f876624" providerId="ADAL" clId="{A3329A53-A0D8-434C-ACC6-DA0ABCDC3C98}" dt="2021-04-15T19:08:02.732" v="21" actId="20577"/>
        <pc:sldMkLst>
          <pc:docMk/>
          <pc:sldMk cId="3732961332" sldId="258"/>
        </pc:sldMkLst>
        <pc:spChg chg="mod">
          <ac:chgData name="Jarvon Carson" userId="f1f62c45-4a19-4f8e-934b-b4c64f876624" providerId="ADAL" clId="{A3329A53-A0D8-434C-ACC6-DA0ABCDC3C98}" dt="2021-04-15T19:08:02.732" v="21" actId="20577"/>
          <ac:spMkLst>
            <pc:docMk/>
            <pc:sldMk cId="3732961332" sldId="258"/>
            <ac:spMk id="17" creationId="{84F78FA5-544D-439C-8C54-70EF08096945}"/>
          </ac:spMkLst>
        </pc:spChg>
      </pc:sldChg>
      <pc:sldChg chg="modNotesTx">
        <pc:chgData name="Jarvon Carson" userId="f1f62c45-4a19-4f8e-934b-b4c64f876624" providerId="ADAL" clId="{A3329A53-A0D8-434C-ACC6-DA0ABCDC3C98}" dt="2021-04-15T19:03:49.570" v="7" actId="20577"/>
        <pc:sldMkLst>
          <pc:docMk/>
          <pc:sldMk cId="2297990150" sldId="266"/>
        </pc:sldMkLst>
      </pc:sldChg>
      <pc:sldChg chg="modNotesTx">
        <pc:chgData name="Jarvon Carson" userId="f1f62c45-4a19-4f8e-934b-b4c64f876624" providerId="ADAL" clId="{A3329A53-A0D8-434C-ACC6-DA0ABCDC3C98}" dt="2021-04-15T19:04:28.992" v="11" actId="20577"/>
        <pc:sldMkLst>
          <pc:docMk/>
          <pc:sldMk cId="3417822053" sldId="275"/>
        </pc:sldMkLst>
      </pc:sldChg>
      <pc:sldChg chg="modNotesTx">
        <pc:chgData name="Jarvon Carson" userId="f1f62c45-4a19-4f8e-934b-b4c64f876624" providerId="ADAL" clId="{A3329A53-A0D8-434C-ACC6-DA0ABCDC3C98}" dt="2021-04-15T19:05:26.069" v="13" actId="20577"/>
        <pc:sldMkLst>
          <pc:docMk/>
          <pc:sldMk cId="3485392848" sldId="276"/>
        </pc:sldMkLst>
      </pc:sldChg>
      <pc:sldChg chg="modNotesTx">
        <pc:chgData name="Jarvon Carson" userId="f1f62c45-4a19-4f8e-934b-b4c64f876624" providerId="ADAL" clId="{A3329A53-A0D8-434C-ACC6-DA0ABCDC3C98}" dt="2021-04-15T19:06:06.014" v="17" actId="20577"/>
        <pc:sldMkLst>
          <pc:docMk/>
          <pc:sldMk cId="1324703887" sldId="277"/>
        </pc:sldMkLst>
      </pc:sldChg>
      <pc:sldChg chg="modSp mod">
        <pc:chgData name="Jarvon Carson" userId="f1f62c45-4a19-4f8e-934b-b4c64f876624" providerId="ADAL" clId="{A3329A53-A0D8-434C-ACC6-DA0ABCDC3C98}" dt="2021-04-15T19:09:42.748" v="23" actId="20577"/>
        <pc:sldMkLst>
          <pc:docMk/>
          <pc:sldMk cId="242012048" sldId="278"/>
        </pc:sldMkLst>
        <pc:graphicFrameChg chg="modGraphic">
          <ac:chgData name="Jarvon Carson" userId="f1f62c45-4a19-4f8e-934b-b4c64f876624" providerId="ADAL" clId="{A3329A53-A0D8-434C-ACC6-DA0ABCDC3C98}" dt="2021-04-15T19:09:42.748" v="23" actId="20577"/>
          <ac:graphicFrameMkLst>
            <pc:docMk/>
            <pc:sldMk cId="242012048" sldId="278"/>
            <ac:graphicFrameMk id="17" creationId="{D6292E21-4957-4E71-B062-69D3B2406DFE}"/>
          </ac:graphicFrameMkLst>
        </pc:graphicFrameChg>
      </pc:sldChg>
      <pc:sldChg chg="modSp mod">
        <pc:chgData name="Jarvon Carson" userId="f1f62c45-4a19-4f8e-934b-b4c64f876624" providerId="ADAL" clId="{A3329A53-A0D8-434C-ACC6-DA0ABCDC3C98}" dt="2021-04-15T19:10:37.219" v="26" actId="20577"/>
        <pc:sldMkLst>
          <pc:docMk/>
          <pc:sldMk cId="2669032091" sldId="281"/>
        </pc:sldMkLst>
        <pc:spChg chg="mod">
          <ac:chgData name="Jarvon Carson" userId="f1f62c45-4a19-4f8e-934b-b4c64f876624" providerId="ADAL" clId="{A3329A53-A0D8-434C-ACC6-DA0ABCDC3C98}" dt="2021-04-15T19:10:37.219" v="26" actId="20577"/>
          <ac:spMkLst>
            <pc:docMk/>
            <pc:sldMk cId="2669032091" sldId="281"/>
            <ac:spMk id="4" creationId="{5EEFD526-6159-47E9-A647-BAB407888551}"/>
          </ac:spMkLst>
        </pc:spChg>
      </pc:sldChg>
      <pc:sldChg chg="modNotesTx">
        <pc:chgData name="Jarvon Carson" userId="f1f62c45-4a19-4f8e-934b-b4c64f876624" providerId="ADAL" clId="{A3329A53-A0D8-434C-ACC6-DA0ABCDC3C98}" dt="2021-04-15T19:01:41.648" v="2" actId="20577"/>
        <pc:sldMkLst>
          <pc:docMk/>
          <pc:sldMk cId="3187990225" sldId="288"/>
        </pc:sldMkLst>
      </pc:sldChg>
      <pc:sldChg chg="add">
        <pc:chgData name="Jarvon Carson" userId="f1f62c45-4a19-4f8e-934b-b4c64f876624" providerId="ADAL" clId="{A3329A53-A0D8-434C-ACC6-DA0ABCDC3C98}" dt="2021-04-15T19:00:08.454" v="0"/>
        <pc:sldMkLst>
          <pc:docMk/>
          <pc:sldMk cId="1492239085" sldId="296"/>
        </pc:sldMkLst>
      </pc:sldChg>
      <pc:sldChg chg="add">
        <pc:chgData name="Jarvon Carson" userId="f1f62c45-4a19-4f8e-934b-b4c64f876624" providerId="ADAL" clId="{A3329A53-A0D8-434C-ACC6-DA0ABCDC3C98}" dt="2021-04-15T19:00:08.454" v="0"/>
        <pc:sldMkLst>
          <pc:docMk/>
          <pc:sldMk cId="33294878" sldId="297"/>
        </pc:sldMkLst>
      </pc:sldChg>
      <pc:sldChg chg="add">
        <pc:chgData name="Jarvon Carson" userId="f1f62c45-4a19-4f8e-934b-b4c64f876624" providerId="ADAL" clId="{A3329A53-A0D8-434C-ACC6-DA0ABCDC3C98}" dt="2021-04-15T19:00:08.454" v="0"/>
        <pc:sldMkLst>
          <pc:docMk/>
          <pc:sldMk cId="2747782567" sldId="2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CEF55-3D3C-460D-BEC6-F3092A98CDEC}" type="datetimeFigureOut">
              <a:rPr lang="en-US" smtClean="0"/>
              <a:t>4/15/2021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621C64-94F6-48A1-AEEA-E22AD3EF0CD8}" type="slidenum">
              <a:rPr lang="en-US" smtClean="0"/>
              <a:t>‹#›</a:t>
            </a:fld>
            <a:endParaRPr lang="en-US"/>
          </a:p>
        </p:txBody>
      </p:sp>
    </p:spTree>
    <p:extLst>
      <p:ext uri="{BB962C8B-B14F-4D97-AF65-F5344CB8AC3E}">
        <p14:creationId xmlns:p14="http://schemas.microsoft.com/office/powerpoint/2010/main" val="2403931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and welcome this webinar. And thank you Jarvon for such a kind introduction!</a:t>
            </a:r>
          </a:p>
          <a:p>
            <a:r>
              <a:rPr lang="en-US" dirty="0"/>
              <a:t>My name is Tori Yauch and I am here tonight to talk a bit about Behavioral Finance. We all aim to save, to invest, and to put away funds so that our future or the future of the next generation is secured. </a:t>
            </a:r>
          </a:p>
          <a:p>
            <a:r>
              <a:rPr lang="en-US" dirty="0"/>
              <a:t>But for many of us, these goals can seem difficult to achieve, impossible to manage, and just a struggle to accomplish.</a:t>
            </a:r>
          </a:p>
          <a:p>
            <a:r>
              <a:rPr lang="en-US" dirty="0"/>
              <a:t>We’re here tonight to learn a bit about these struggles and how understanding them can make us more effective at saving and investing money.</a:t>
            </a:r>
          </a:p>
        </p:txBody>
      </p:sp>
      <p:sp>
        <p:nvSpPr>
          <p:cNvPr id="4" name="Slide Number Placeholder 3"/>
          <p:cNvSpPr>
            <a:spLocks noGrp="1"/>
          </p:cNvSpPr>
          <p:nvPr>
            <p:ph type="sldNum" sz="quarter" idx="5"/>
          </p:nvPr>
        </p:nvSpPr>
        <p:spPr/>
        <p:txBody>
          <a:bodyPr/>
          <a:lstStyle/>
          <a:p>
            <a:fld id="{E8621C64-94F6-48A1-AEEA-E22AD3EF0CD8}" type="slidenum">
              <a:rPr lang="en-US" smtClean="0"/>
              <a:t>1</a:t>
            </a:fld>
            <a:endParaRPr lang="en-US"/>
          </a:p>
        </p:txBody>
      </p:sp>
    </p:spTree>
    <p:extLst>
      <p:ext uri="{BB962C8B-B14F-4D97-AF65-F5344CB8AC3E}">
        <p14:creationId xmlns:p14="http://schemas.microsoft.com/office/powerpoint/2010/main" val="3822453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was our opening performance!</a:t>
            </a:r>
          </a:p>
          <a:p>
            <a:r>
              <a:rPr lang="en-US" dirty="0"/>
              <a:t>On to the main event; the content of this webinar and ways to talk about behavioral finance in the classroom.</a:t>
            </a:r>
          </a:p>
        </p:txBody>
      </p:sp>
      <p:sp>
        <p:nvSpPr>
          <p:cNvPr id="4" name="Slide Number Placeholder 3"/>
          <p:cNvSpPr>
            <a:spLocks noGrp="1"/>
          </p:cNvSpPr>
          <p:nvPr>
            <p:ph type="sldNum" sz="quarter" idx="5"/>
          </p:nvPr>
        </p:nvSpPr>
        <p:spPr/>
        <p:txBody>
          <a:bodyPr/>
          <a:lstStyle/>
          <a:p>
            <a:fld id="{E8621C64-94F6-48A1-AEEA-E22AD3EF0CD8}" type="slidenum">
              <a:rPr lang="en-US" smtClean="0"/>
              <a:t>13</a:t>
            </a:fld>
            <a:endParaRPr lang="en-US"/>
          </a:p>
        </p:txBody>
      </p:sp>
    </p:spTree>
    <p:extLst>
      <p:ext uri="{BB962C8B-B14F-4D97-AF65-F5344CB8AC3E}">
        <p14:creationId xmlns:p14="http://schemas.microsoft.com/office/powerpoint/2010/main" val="1425944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explore the Binmore Continuum; it is an idea proposed by Richard Thaler; an excellent economist who also did a lot of work in Behavioral Finance alongside Kahneman and Tversky.</a:t>
            </a:r>
          </a:p>
          <a:p>
            <a:endParaRPr lang="en-US" dirty="0"/>
          </a:p>
          <a:p>
            <a:r>
              <a:rPr lang="en-US" dirty="0"/>
              <a:t>Let’s look at the slide.</a:t>
            </a:r>
          </a:p>
          <a:p>
            <a:r>
              <a:rPr lang="en-US" dirty="0"/>
              <a:t>They are in a particular order for a reason.</a:t>
            </a:r>
          </a:p>
          <a:p>
            <a:r>
              <a:rPr lang="en-US" dirty="0"/>
              <a:t>The colors are irrelevant.</a:t>
            </a:r>
          </a:p>
          <a:p>
            <a:r>
              <a:rPr lang="en-US" dirty="0"/>
              <a:t>Do you notice anything in particular about the order of these items?</a:t>
            </a:r>
          </a:p>
          <a:p>
            <a:r>
              <a:rPr lang="en-US" dirty="0"/>
              <a:t>For those who may be listening as opposed to viewing; the items are in the following order:</a:t>
            </a:r>
          </a:p>
          <a:p>
            <a:r>
              <a:rPr lang="en-US" dirty="0"/>
              <a:t>A cup of coffee, a donut, a slice of pizza, a tank of gasoline, a vehicle, and a house.</a:t>
            </a:r>
          </a:p>
        </p:txBody>
      </p:sp>
      <p:sp>
        <p:nvSpPr>
          <p:cNvPr id="4" name="Slide Number Placeholder 3"/>
          <p:cNvSpPr>
            <a:spLocks noGrp="1"/>
          </p:cNvSpPr>
          <p:nvPr>
            <p:ph type="sldNum" sz="quarter" idx="5"/>
          </p:nvPr>
        </p:nvSpPr>
        <p:spPr/>
        <p:txBody>
          <a:bodyPr/>
          <a:lstStyle/>
          <a:p>
            <a:fld id="{E8621C64-94F6-48A1-AEEA-E22AD3EF0CD8}" type="slidenum">
              <a:rPr lang="en-US" smtClean="0"/>
              <a:t>15</a:t>
            </a:fld>
            <a:endParaRPr lang="en-US"/>
          </a:p>
        </p:txBody>
      </p:sp>
    </p:spTree>
    <p:extLst>
      <p:ext uri="{BB962C8B-B14F-4D97-AF65-F5344CB8AC3E}">
        <p14:creationId xmlns:p14="http://schemas.microsoft.com/office/powerpoint/2010/main" val="4046299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give you the answer although I’m sure some of you may have an idea!</a:t>
            </a:r>
          </a:p>
          <a:p>
            <a:endParaRPr lang="en-US" dirty="0"/>
          </a:p>
          <a:p>
            <a:r>
              <a:rPr lang="en-US" dirty="0"/>
              <a:t>Lots of people drink coffee every day – we make transactions with coffee regularly.</a:t>
            </a:r>
          </a:p>
          <a:p>
            <a:r>
              <a:rPr lang="en-US" dirty="0"/>
              <a:t>Donuts? I’ve definitely had to cut back, but we all love to treat ourselves occasionally; and too have frequent transactions with things that may be seen as a treat or, for a more justifiable term: an inexpensive item which greatly increases my quality of life.</a:t>
            </a:r>
          </a:p>
          <a:p>
            <a:r>
              <a:rPr lang="en-US" dirty="0"/>
              <a:t>Next up – the pizza. Since the pandemic started; my partner and I have put in a ONE TAKEOUT A WEEK RULE; so, we are having a weekly transactional experience with takeout food.</a:t>
            </a:r>
          </a:p>
          <a:p>
            <a:r>
              <a:rPr lang="en-US" dirty="0"/>
              <a:t>Gasoline – Idk about you but I’m not driving quite as much as I was before; and I’m filling my gas tank every 10 days or so, but generally; I do notice when this price rises or falls.</a:t>
            </a:r>
          </a:p>
          <a:p>
            <a:r>
              <a:rPr lang="en-US" dirty="0"/>
              <a:t>Now the big stuff! A car! How many cars have you bought? I’ve gone through 5 at this point.</a:t>
            </a:r>
          </a:p>
          <a:p>
            <a:r>
              <a:rPr lang="en-US" dirty="0"/>
              <a:t>And finally – the house. Most of us won’t do this transaction but a couple of times.</a:t>
            </a:r>
          </a:p>
          <a:p>
            <a:endParaRPr lang="en-US" dirty="0"/>
          </a:p>
          <a:p>
            <a:r>
              <a:rPr lang="en-US" dirty="0"/>
              <a:t>SO WHY DOES THIS MATTER? </a:t>
            </a:r>
          </a:p>
          <a:p>
            <a:r>
              <a:rPr lang="en-US" dirty="0"/>
              <a:t>Here is a question to consider: WHEN THE STAKES ARE LOW – DO WE MAKE GOOD DECISIONS? WHAT ABOUT WHEN THE STAKES ARE HIGH? AND WHAT DO EXPERTS THINK?</a:t>
            </a:r>
          </a:p>
        </p:txBody>
      </p:sp>
      <p:sp>
        <p:nvSpPr>
          <p:cNvPr id="4" name="Slide Number Placeholder 3"/>
          <p:cNvSpPr>
            <a:spLocks noGrp="1"/>
          </p:cNvSpPr>
          <p:nvPr>
            <p:ph type="sldNum" sz="quarter" idx="5"/>
          </p:nvPr>
        </p:nvSpPr>
        <p:spPr/>
        <p:txBody>
          <a:bodyPr/>
          <a:lstStyle/>
          <a:p>
            <a:fld id="{E8621C64-94F6-48A1-AEEA-E22AD3EF0CD8}" type="slidenum">
              <a:rPr lang="en-US" smtClean="0"/>
              <a:t>16</a:t>
            </a:fld>
            <a:endParaRPr lang="en-US"/>
          </a:p>
        </p:txBody>
      </p:sp>
    </p:spTree>
    <p:extLst>
      <p:ext uri="{BB962C8B-B14F-4D97-AF65-F5344CB8AC3E}">
        <p14:creationId xmlns:p14="http://schemas.microsoft.com/office/powerpoint/2010/main" val="106526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traditional finance, the Binmore </a:t>
            </a:r>
            <a:r>
              <a:rPr lang="en-US" dirty="0" err="1"/>
              <a:t>Contiuum</a:t>
            </a:r>
            <a:r>
              <a:rPr lang="en-US" dirty="0"/>
              <a:t> does not exist. It is thought that rationally, people do much better in making a choice when the stakes are high for that decision.</a:t>
            </a:r>
          </a:p>
          <a:p>
            <a:r>
              <a:rPr lang="en-US" dirty="0"/>
              <a:t>Do you think that is true?</a:t>
            </a:r>
          </a:p>
        </p:txBody>
      </p:sp>
      <p:sp>
        <p:nvSpPr>
          <p:cNvPr id="4" name="Slide Number Placeholder 3"/>
          <p:cNvSpPr>
            <a:spLocks noGrp="1"/>
          </p:cNvSpPr>
          <p:nvPr>
            <p:ph type="sldNum" sz="quarter" idx="5"/>
          </p:nvPr>
        </p:nvSpPr>
        <p:spPr/>
        <p:txBody>
          <a:bodyPr/>
          <a:lstStyle/>
          <a:p>
            <a:fld id="{E8621C64-94F6-48A1-AEEA-E22AD3EF0CD8}" type="slidenum">
              <a:rPr lang="en-US" smtClean="0"/>
              <a:t>17</a:t>
            </a:fld>
            <a:endParaRPr lang="en-US"/>
          </a:p>
        </p:txBody>
      </p:sp>
    </p:spTree>
    <p:extLst>
      <p:ext uri="{BB962C8B-B14F-4D97-AF65-F5344CB8AC3E}">
        <p14:creationId xmlns:p14="http://schemas.microsoft.com/office/powerpoint/2010/main" val="1156984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behavioral finance and through experimentation; studies showed that the OPPOSITE WAS TRUE;</a:t>
            </a:r>
          </a:p>
          <a:p>
            <a:r>
              <a:rPr lang="en-US" dirty="0"/>
              <a:t>We make BETTER CHOICES WITH PRACTICE.</a:t>
            </a:r>
          </a:p>
          <a:p>
            <a:r>
              <a:rPr lang="en-US" dirty="0"/>
              <a:t>So, the things we do a lot; like buy coffee, treats, takeout, or gas – we tend to understand what a BETTER DEAL looks like.</a:t>
            </a:r>
          </a:p>
          <a:p>
            <a:r>
              <a:rPr lang="en-US" dirty="0"/>
              <a:t>When it comes to automobiles or homes; a lot of us are </a:t>
            </a:r>
            <a:r>
              <a:rPr lang="en-US" dirty="0" err="1"/>
              <a:t>kinda</a:t>
            </a:r>
            <a:r>
              <a:rPr lang="en-US" dirty="0"/>
              <a:t> clueless, and we are more prone to mistakes ESPECIALLY when the stakes are high.</a:t>
            </a:r>
          </a:p>
        </p:txBody>
      </p:sp>
      <p:sp>
        <p:nvSpPr>
          <p:cNvPr id="4" name="Slide Number Placeholder 3"/>
          <p:cNvSpPr>
            <a:spLocks noGrp="1"/>
          </p:cNvSpPr>
          <p:nvPr>
            <p:ph type="sldNum" sz="quarter" idx="5"/>
          </p:nvPr>
        </p:nvSpPr>
        <p:spPr/>
        <p:txBody>
          <a:bodyPr/>
          <a:lstStyle/>
          <a:p>
            <a:fld id="{E8621C64-94F6-48A1-AEEA-E22AD3EF0CD8}" type="slidenum">
              <a:rPr lang="en-US" smtClean="0"/>
              <a:t>18</a:t>
            </a:fld>
            <a:endParaRPr lang="en-US"/>
          </a:p>
        </p:txBody>
      </p:sp>
    </p:spTree>
    <p:extLst>
      <p:ext uri="{BB962C8B-B14F-4D97-AF65-F5344CB8AC3E}">
        <p14:creationId xmlns:p14="http://schemas.microsoft.com/office/powerpoint/2010/main" val="531996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21C64-94F6-48A1-AEEA-E22AD3EF0CD8}" type="slidenum">
              <a:rPr lang="en-US" smtClean="0"/>
              <a:t>19</a:t>
            </a:fld>
            <a:endParaRPr lang="en-US"/>
          </a:p>
        </p:txBody>
      </p:sp>
    </p:spTree>
    <p:extLst>
      <p:ext uri="{BB962C8B-B14F-4D97-AF65-F5344CB8AC3E}">
        <p14:creationId xmlns:p14="http://schemas.microsoft.com/office/powerpoint/2010/main" val="1944960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21C64-94F6-48A1-AEEA-E22AD3EF0CD8}" type="slidenum">
              <a:rPr lang="en-US" smtClean="0"/>
              <a:t>20</a:t>
            </a:fld>
            <a:endParaRPr lang="en-US"/>
          </a:p>
        </p:txBody>
      </p:sp>
    </p:spTree>
    <p:extLst>
      <p:ext uri="{BB962C8B-B14F-4D97-AF65-F5344CB8AC3E}">
        <p14:creationId xmlns:p14="http://schemas.microsoft.com/office/powerpoint/2010/main" val="525127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like math; this is a good way to see it in numbers. We can see here that the ABSOLUTE VALUE OF WEALTH and the RELATIVE % CHANGE both become a lot higher for the car; so we can see here the stakes are higher. That lower % difference between the lowest and highest bet shows that we are better collectively at getting the prices of little things right as we are big things. The wider that gap becomes between the lowest and highest value of a thing; the worst we get at determining if it’s a good deal.</a:t>
            </a:r>
          </a:p>
          <a:p>
            <a:endParaRPr lang="en-US" dirty="0"/>
          </a:p>
          <a:p>
            <a:r>
              <a:rPr lang="en-US" dirty="0"/>
              <a:t>So HOW DOES THIS ACTIVITY APPLY TO SAVINGS? WHAT CAN MY STUDENTS AND I GET FROM THIS?</a:t>
            </a:r>
          </a:p>
        </p:txBody>
      </p:sp>
      <p:sp>
        <p:nvSpPr>
          <p:cNvPr id="4" name="Slide Number Placeholder 3"/>
          <p:cNvSpPr>
            <a:spLocks noGrp="1"/>
          </p:cNvSpPr>
          <p:nvPr>
            <p:ph type="sldNum" sz="quarter" idx="5"/>
          </p:nvPr>
        </p:nvSpPr>
        <p:spPr/>
        <p:txBody>
          <a:bodyPr/>
          <a:lstStyle/>
          <a:p>
            <a:fld id="{E8621C64-94F6-48A1-AEEA-E22AD3EF0CD8}" type="slidenum">
              <a:rPr lang="en-US" smtClean="0"/>
              <a:t>21</a:t>
            </a:fld>
            <a:endParaRPr lang="en-US"/>
          </a:p>
        </p:txBody>
      </p:sp>
    </p:spTree>
    <p:extLst>
      <p:ext uri="{BB962C8B-B14F-4D97-AF65-F5344CB8AC3E}">
        <p14:creationId xmlns:p14="http://schemas.microsoft.com/office/powerpoint/2010/main" val="3889390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another form of saving is responsible financing; better interest rates and terms make for better investments.</a:t>
            </a:r>
          </a:p>
          <a:p>
            <a:endParaRPr lang="en-US" dirty="0"/>
          </a:p>
          <a:p>
            <a:r>
              <a:rPr lang="en-US" dirty="0"/>
              <a:t>Thaler tells us in the book that in order to learn from an experience two conditions must be met: (1) frequent practice and (2) immediate feedback. With low stakes decisions, we all get plenty of opportunities to get things right because everyone has to make minor moves on a daily basis that have a small impact on their finances. It’s those big decisions — buying a house or a car, savings for retirement, paying for your children’s college education — that we get very few chances at perfecting. Yet those decisions will have by far the biggest impact on your finances.</a:t>
            </a:r>
          </a:p>
          <a:p>
            <a:endParaRPr lang="en-US" dirty="0"/>
          </a:p>
          <a:p>
            <a:r>
              <a:rPr lang="en-US" dirty="0"/>
              <a:t>People focus on getting the small things right because they can see those immediate results. This is also why so much of the personal finance advice out there focuses on cutting back on lattes or bringing homemade lunches to work. These things keep people busy, but rarely make a dent in your bottom line. It sounds like good advice because it’s something you can do right away, but those moves are a drop in the bucket in the grand scheme of things.</a:t>
            </a:r>
          </a:p>
          <a:p>
            <a:endParaRPr lang="en-US" dirty="0"/>
          </a:p>
          <a:p>
            <a:r>
              <a:rPr lang="en-US" dirty="0"/>
              <a:t>Not only do we get very few chances to perfect the most impactful financial moves in our lives, but more often than not, you’re left to your own devices on these decisions. Buying a home is a purchase that is driven by emotions nearly every step of the way, and the feedback of our choices isn’t always clear and sometimes never becomes clear.</a:t>
            </a:r>
          </a:p>
        </p:txBody>
      </p:sp>
      <p:sp>
        <p:nvSpPr>
          <p:cNvPr id="4" name="Slide Number Placeholder 3"/>
          <p:cNvSpPr>
            <a:spLocks noGrp="1"/>
          </p:cNvSpPr>
          <p:nvPr>
            <p:ph type="sldNum" sz="quarter" idx="5"/>
          </p:nvPr>
        </p:nvSpPr>
        <p:spPr/>
        <p:txBody>
          <a:bodyPr/>
          <a:lstStyle/>
          <a:p>
            <a:fld id="{E8621C64-94F6-48A1-AEEA-E22AD3EF0CD8}" type="slidenum">
              <a:rPr lang="en-US" smtClean="0"/>
              <a:t>22</a:t>
            </a:fld>
            <a:endParaRPr lang="en-US"/>
          </a:p>
        </p:txBody>
      </p:sp>
    </p:spTree>
    <p:extLst>
      <p:ext uri="{BB962C8B-B14F-4D97-AF65-F5344CB8AC3E}">
        <p14:creationId xmlns:p14="http://schemas.microsoft.com/office/powerpoint/2010/main" val="3692181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21C64-94F6-48A1-AEEA-E22AD3EF0CD8}" type="slidenum">
              <a:rPr lang="en-US" smtClean="0"/>
              <a:t>23</a:t>
            </a:fld>
            <a:endParaRPr lang="en-US"/>
          </a:p>
        </p:txBody>
      </p:sp>
    </p:spTree>
    <p:extLst>
      <p:ext uri="{BB962C8B-B14F-4D97-AF65-F5344CB8AC3E}">
        <p14:creationId xmlns:p14="http://schemas.microsoft.com/office/powerpoint/2010/main" val="3833848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21C64-94F6-48A1-AEEA-E22AD3EF0CD8}" type="slidenum">
              <a:rPr lang="en-US" smtClean="0"/>
              <a:t>2</a:t>
            </a:fld>
            <a:endParaRPr lang="en-US"/>
          </a:p>
        </p:txBody>
      </p:sp>
    </p:spTree>
    <p:extLst>
      <p:ext uri="{BB962C8B-B14F-4D97-AF65-F5344CB8AC3E}">
        <p14:creationId xmlns:p14="http://schemas.microsoft.com/office/powerpoint/2010/main" val="2098824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discounting focuses on relative value of something (usually a good or reward) at different points in time.</a:t>
            </a:r>
          </a:p>
          <a:p>
            <a:r>
              <a:rPr lang="en-US" dirty="0"/>
              <a:t>Evidence from this research shows that present rewards, or rewards TODAY, are weighted MORE HEAVILY than ones in the future.</a:t>
            </a:r>
          </a:p>
          <a:p>
            <a:r>
              <a:rPr lang="en-US" dirty="0"/>
              <a:t>Once rewards are at a really far away point in time, they can lose their value completely.</a:t>
            </a:r>
          </a:p>
          <a:p>
            <a:endParaRPr lang="en-US" dirty="0"/>
          </a:p>
          <a:p>
            <a:r>
              <a:rPr lang="en-US" dirty="0"/>
              <a:t>Studies also reveal that this is NOT time consistent. It does not make a pretty straight slope on a graph, and it frankly makes little sense as to when some individuals prefer today’s rewards versus rewards later.</a:t>
            </a:r>
          </a:p>
          <a:p>
            <a:endParaRPr lang="en-US" dirty="0"/>
          </a:p>
        </p:txBody>
      </p:sp>
      <p:sp>
        <p:nvSpPr>
          <p:cNvPr id="4" name="Slide Number Placeholder 3"/>
          <p:cNvSpPr>
            <a:spLocks noGrp="1"/>
          </p:cNvSpPr>
          <p:nvPr>
            <p:ph type="sldNum" sz="quarter" idx="5"/>
          </p:nvPr>
        </p:nvSpPr>
        <p:spPr/>
        <p:txBody>
          <a:bodyPr/>
          <a:lstStyle/>
          <a:p>
            <a:fld id="{E8621C64-94F6-48A1-AEEA-E22AD3EF0CD8}" type="slidenum">
              <a:rPr lang="en-US" smtClean="0"/>
              <a:t>24</a:t>
            </a:fld>
            <a:endParaRPr lang="en-US"/>
          </a:p>
        </p:txBody>
      </p:sp>
    </p:spTree>
    <p:extLst>
      <p:ext uri="{BB962C8B-B14F-4D97-AF65-F5344CB8AC3E}">
        <p14:creationId xmlns:p14="http://schemas.microsoft.com/office/powerpoint/2010/main" val="1723809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Discounting and Saving: We obviously have a problem.</a:t>
            </a:r>
          </a:p>
          <a:p>
            <a:r>
              <a:rPr lang="en-US" dirty="0"/>
              <a:t>You can see here that Luke Skywalker is the light side in all of us – that side that wants to secure our future with good and consistent investments.</a:t>
            </a:r>
          </a:p>
          <a:p>
            <a:r>
              <a:rPr lang="en-US" dirty="0"/>
              <a:t>Darth Vader is that voice in our head that tells us to “do it later”, convinces us to think our investments for later can be done later.</a:t>
            </a:r>
          </a:p>
          <a:p>
            <a:endParaRPr lang="en-US" dirty="0"/>
          </a:p>
          <a:p>
            <a:r>
              <a:rPr lang="en-US" dirty="0"/>
              <a:t>Also after making this slide and reading this long blurb in the voice of Darth Vader; I think I will leave script-writing to the professionals.</a:t>
            </a:r>
          </a:p>
          <a:p>
            <a:endParaRPr lang="en-US" dirty="0"/>
          </a:p>
          <a:p>
            <a:r>
              <a:rPr lang="en-US" dirty="0"/>
              <a:t>For young students who could be missing out on thousands of dollars of savings and investing at a younger age; this idea of discounting can be pretty costly.</a:t>
            </a:r>
          </a:p>
          <a:p>
            <a:r>
              <a:rPr lang="en-US" dirty="0"/>
              <a:t>So next we’re going to talk about a pretty famous experiment where some VERY young people were put under pressure to not discount a future reward.</a:t>
            </a:r>
          </a:p>
          <a:p>
            <a:endParaRPr lang="en-US" dirty="0"/>
          </a:p>
        </p:txBody>
      </p:sp>
      <p:sp>
        <p:nvSpPr>
          <p:cNvPr id="4" name="Slide Number Placeholder 3"/>
          <p:cNvSpPr>
            <a:spLocks noGrp="1"/>
          </p:cNvSpPr>
          <p:nvPr>
            <p:ph type="sldNum" sz="quarter" idx="5"/>
          </p:nvPr>
        </p:nvSpPr>
        <p:spPr/>
        <p:txBody>
          <a:bodyPr/>
          <a:lstStyle/>
          <a:p>
            <a:fld id="{E8621C64-94F6-48A1-AEEA-E22AD3EF0CD8}" type="slidenum">
              <a:rPr lang="en-US" smtClean="0"/>
              <a:t>25</a:t>
            </a:fld>
            <a:endParaRPr lang="en-US"/>
          </a:p>
        </p:txBody>
      </p:sp>
    </p:spTree>
    <p:extLst>
      <p:ext uri="{BB962C8B-B14F-4D97-AF65-F5344CB8AC3E}">
        <p14:creationId xmlns:p14="http://schemas.microsoft.com/office/powerpoint/2010/main" val="4245524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that the longitudinal study on these kids shows higher credit scores and higher academic achievement.</a:t>
            </a:r>
          </a:p>
        </p:txBody>
      </p:sp>
      <p:sp>
        <p:nvSpPr>
          <p:cNvPr id="4" name="Slide Number Placeholder 3"/>
          <p:cNvSpPr>
            <a:spLocks noGrp="1"/>
          </p:cNvSpPr>
          <p:nvPr>
            <p:ph type="sldNum" sz="quarter" idx="5"/>
          </p:nvPr>
        </p:nvSpPr>
        <p:spPr/>
        <p:txBody>
          <a:bodyPr/>
          <a:lstStyle/>
          <a:p>
            <a:fld id="{E8621C64-94F6-48A1-AEEA-E22AD3EF0CD8}" type="slidenum">
              <a:rPr lang="en-US" smtClean="0"/>
              <a:t>26</a:t>
            </a:fld>
            <a:endParaRPr lang="en-US"/>
          </a:p>
        </p:txBody>
      </p:sp>
    </p:spTree>
    <p:extLst>
      <p:ext uri="{BB962C8B-B14F-4D97-AF65-F5344CB8AC3E}">
        <p14:creationId xmlns:p14="http://schemas.microsoft.com/office/powerpoint/2010/main" val="3468184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has shown that personality is not FIXED. We are all able to grow and change and adapt to new information.</a:t>
            </a:r>
          </a:p>
          <a:p>
            <a:r>
              <a:rPr lang="en-US" dirty="0"/>
              <a:t>That being said; let’s talk about a few things the research shows that helps students defeat the dark side of discounting!</a:t>
            </a:r>
          </a:p>
          <a:p>
            <a:endParaRPr lang="en-US" dirty="0"/>
          </a:p>
          <a:p>
            <a:r>
              <a:rPr lang="en-US" dirty="0"/>
              <a:t>First, kids are better at setting future goals when their network of adults is reliable. When there is less trust in the world of a student, they are far less likely to wait for future rewards.</a:t>
            </a:r>
          </a:p>
          <a:p>
            <a:endParaRPr lang="en-US" dirty="0"/>
          </a:p>
          <a:p>
            <a:r>
              <a:rPr lang="en-US" dirty="0"/>
              <a:t>Another thing that helps kids set goals and stick to them is implementing times when they must cooperate to succeed. </a:t>
            </a:r>
          </a:p>
          <a:p>
            <a:r>
              <a:rPr lang="en-US" dirty="0"/>
              <a:t>In one example linked here – Dolly Parton promised kids in 6</a:t>
            </a:r>
            <a:r>
              <a:rPr lang="en-US" baseline="30000" dirty="0"/>
              <a:t>th</a:t>
            </a:r>
            <a:r>
              <a:rPr lang="en-US" dirty="0"/>
              <a:t> and 8</a:t>
            </a:r>
            <a:r>
              <a:rPr lang="en-US" baseline="30000" dirty="0"/>
              <a:t>th</a:t>
            </a:r>
            <a:r>
              <a:rPr lang="en-US" dirty="0"/>
              <a:t> grade that if they graduated high school; she would give them each $500.</a:t>
            </a:r>
          </a:p>
          <a:p>
            <a:r>
              <a:rPr lang="en-US" dirty="0"/>
              <a:t>On ONE CONDITION; they each pick a buddy. Now, you only got the $500 if you AND YOUR BUDDY graduated.</a:t>
            </a:r>
          </a:p>
          <a:p>
            <a:r>
              <a:rPr lang="en-US" dirty="0"/>
              <a:t>Drop-out rates in that district went from 35% to 6%. Cooperation works!</a:t>
            </a:r>
          </a:p>
          <a:p>
            <a:endParaRPr lang="en-US" dirty="0"/>
          </a:p>
          <a:p>
            <a:r>
              <a:rPr lang="en-US" dirty="0"/>
              <a:t>The next piece that shows cooperation is effective is this reimagined marshmallow experiment.</a:t>
            </a:r>
          </a:p>
          <a:p>
            <a:r>
              <a:rPr lang="en-US" dirty="0"/>
              <a:t>They made kids work together in order to receive rewards; and found that MORE KIDS GOT REWARDS even when the REWARD WAS LOWER;</a:t>
            </a:r>
          </a:p>
          <a:p>
            <a:r>
              <a:rPr lang="en-US" dirty="0"/>
              <a:t>AKA – cooperation had an additional value to the kids.</a:t>
            </a:r>
          </a:p>
          <a:p>
            <a:endParaRPr lang="en-US" dirty="0"/>
          </a:p>
          <a:p>
            <a:r>
              <a:rPr lang="en-US" dirty="0"/>
              <a:t>So with students; building in places where trust can be built or cooperation can be used to accomplish a financial decision simulation in the classroom can help students begin to see the value of diminishing their dark side of discounting.</a:t>
            </a:r>
          </a:p>
          <a:p>
            <a:endParaRPr lang="en-US" dirty="0"/>
          </a:p>
          <a:p>
            <a:r>
              <a:rPr lang="en-US" dirty="0"/>
              <a:t>Next is this idea of thinking like a futurist. We are taught a lot about history and how to think about things that have already happened, but we do not always get the same training on how to think about the future. I have linked a nice white paper that goes through many different ways to think about the future.</a:t>
            </a:r>
          </a:p>
          <a:p>
            <a:r>
              <a:rPr lang="en-US" dirty="0"/>
              <a:t>A good exercise to do with students regarding futures is to have them imagine their desired self later in life; what is their desired state? Once they have that in mind; talk about the steps needed to get there!</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8621C64-94F6-48A1-AEEA-E22AD3EF0CD8}" type="slidenum">
              <a:rPr lang="en-US" smtClean="0"/>
              <a:t>27</a:t>
            </a:fld>
            <a:endParaRPr lang="en-US"/>
          </a:p>
        </p:txBody>
      </p:sp>
    </p:spTree>
    <p:extLst>
      <p:ext uri="{BB962C8B-B14F-4D97-AF65-F5344CB8AC3E}">
        <p14:creationId xmlns:p14="http://schemas.microsoft.com/office/powerpoint/2010/main" val="2297875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 Control is a tricky thing; and most of us aren’t extremely good at it.</a:t>
            </a:r>
          </a:p>
          <a:p>
            <a:r>
              <a:rPr lang="en-US" dirty="0"/>
              <a:t>When it comes to financial choices – it comes down to making sure we have the short-term discipline needed to make good decisions in the long term.</a:t>
            </a:r>
          </a:p>
          <a:p>
            <a:endParaRPr lang="en-US" dirty="0"/>
          </a:p>
          <a:p>
            <a:r>
              <a:rPr lang="en-US" dirty="0"/>
              <a:t>Investing in the future is not a long-term decision; it’s a thousand small decisions we make in the short-term.</a:t>
            </a:r>
          </a:p>
          <a:p>
            <a:r>
              <a:rPr lang="en-US" dirty="0"/>
              <a:t>This image here is a great tune that I think of a lot when I think about how self-control bias effects money.</a:t>
            </a:r>
          </a:p>
          <a:p>
            <a:endParaRPr lang="en-US" dirty="0"/>
          </a:p>
          <a:p>
            <a:r>
              <a:rPr lang="en-US" dirty="0"/>
              <a:t>Generally; those with self control bias have issues putting aside money. This isn’t people who don’t have enough to save; it’s people who do and spend it elsewhere. </a:t>
            </a:r>
          </a:p>
          <a:p>
            <a:r>
              <a:rPr lang="en-US" dirty="0"/>
              <a:t>They typically put fewer dollars in savings, yet expect higher returns. These same investors with a prevalence of this bias also tend to want higher returns; and are also less likely to invest in places where their money may be locked in for longer EVEN WHEN THE INVESTMENT WOULD BE BETTER.</a:t>
            </a:r>
          </a:p>
          <a:p>
            <a:r>
              <a:rPr lang="en-US" dirty="0"/>
              <a:t>This image shows a commercial that really plays into our self-control bias of short-term spending; remember those JG WENTWORTH COMMERCIALS? It’s my money, and I want it now!</a:t>
            </a:r>
          </a:p>
          <a:p>
            <a:endParaRPr lang="en-US" dirty="0"/>
          </a:p>
          <a:p>
            <a:r>
              <a:rPr lang="en-US" dirty="0"/>
              <a:t>So, how can we relate this to students?</a:t>
            </a:r>
          </a:p>
        </p:txBody>
      </p:sp>
      <p:sp>
        <p:nvSpPr>
          <p:cNvPr id="4" name="Slide Number Placeholder 3"/>
          <p:cNvSpPr>
            <a:spLocks noGrp="1"/>
          </p:cNvSpPr>
          <p:nvPr>
            <p:ph type="sldNum" sz="quarter" idx="5"/>
          </p:nvPr>
        </p:nvSpPr>
        <p:spPr/>
        <p:txBody>
          <a:bodyPr/>
          <a:lstStyle/>
          <a:p>
            <a:fld id="{E8621C64-94F6-48A1-AEEA-E22AD3EF0CD8}" type="slidenum">
              <a:rPr lang="en-US" smtClean="0"/>
              <a:t>28</a:t>
            </a:fld>
            <a:endParaRPr lang="en-US"/>
          </a:p>
        </p:txBody>
      </p:sp>
    </p:spTree>
    <p:extLst>
      <p:ext uri="{BB962C8B-B14F-4D97-AF65-F5344CB8AC3E}">
        <p14:creationId xmlns:p14="http://schemas.microsoft.com/office/powerpoint/2010/main" val="3280263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21C64-94F6-48A1-AEEA-E22AD3EF0CD8}" type="slidenum">
              <a:rPr lang="en-US" smtClean="0"/>
              <a:t>30</a:t>
            </a:fld>
            <a:endParaRPr lang="en-US"/>
          </a:p>
        </p:txBody>
      </p:sp>
    </p:spTree>
    <p:extLst>
      <p:ext uri="{BB962C8B-B14F-4D97-AF65-F5344CB8AC3E}">
        <p14:creationId xmlns:p14="http://schemas.microsoft.com/office/powerpoint/2010/main" val="742579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21C64-94F6-48A1-AEEA-E22AD3EF0CD8}" type="slidenum">
              <a:rPr lang="en-US" smtClean="0"/>
              <a:t>31</a:t>
            </a:fld>
            <a:endParaRPr lang="en-US"/>
          </a:p>
        </p:txBody>
      </p:sp>
    </p:spTree>
    <p:extLst>
      <p:ext uri="{BB962C8B-B14F-4D97-AF65-F5344CB8AC3E}">
        <p14:creationId xmlns:p14="http://schemas.microsoft.com/office/powerpoint/2010/main" val="139403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assigning your money you are reducing this fungibility or change-ability. It is a clear, concise, and easy way that anyone can begin to save.</a:t>
            </a:r>
          </a:p>
          <a:p>
            <a:r>
              <a:rPr lang="en-US" dirty="0"/>
              <a:t>It can be in different accounts; auto-drafting money into savings on a recurring basis; or literally having money in separate envelopes/jars.</a:t>
            </a:r>
          </a:p>
        </p:txBody>
      </p:sp>
      <p:sp>
        <p:nvSpPr>
          <p:cNvPr id="4" name="Slide Number Placeholder 3"/>
          <p:cNvSpPr>
            <a:spLocks noGrp="1"/>
          </p:cNvSpPr>
          <p:nvPr>
            <p:ph type="sldNum" sz="quarter" idx="5"/>
          </p:nvPr>
        </p:nvSpPr>
        <p:spPr/>
        <p:txBody>
          <a:bodyPr/>
          <a:lstStyle/>
          <a:p>
            <a:fld id="{E8621C64-94F6-48A1-AEEA-E22AD3EF0CD8}" type="slidenum">
              <a:rPr lang="en-US" smtClean="0"/>
              <a:t>32</a:t>
            </a:fld>
            <a:endParaRPr lang="en-US"/>
          </a:p>
        </p:txBody>
      </p:sp>
    </p:spTree>
    <p:extLst>
      <p:ext uri="{BB962C8B-B14F-4D97-AF65-F5344CB8AC3E}">
        <p14:creationId xmlns:p14="http://schemas.microsoft.com/office/powerpoint/2010/main" val="2676787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agenda we will be going through over the next hour…</a:t>
            </a:r>
          </a:p>
          <a:p>
            <a:r>
              <a:rPr lang="en-US" dirty="0"/>
              <a:t>We will start by quickly defining this field</a:t>
            </a:r>
          </a:p>
          <a:p>
            <a:r>
              <a:rPr lang="en-US" dirty="0"/>
              <a:t>As someone who absolutely loves history and is a huge history geek; I find it extremely important to look at where we have been to best understand where we are now and what might lie ahead. So we will spend a few minutes looking through the history that has led to this discipline.</a:t>
            </a:r>
          </a:p>
          <a:p>
            <a:r>
              <a:rPr lang="en-US" dirty="0"/>
              <a:t>Next is the relevance – </a:t>
            </a:r>
          </a:p>
          <a:p>
            <a:r>
              <a:rPr lang="en-US" dirty="0"/>
              <a:t>Finally, we will get into the content portion.</a:t>
            </a:r>
          </a:p>
          <a:p>
            <a:r>
              <a:rPr lang="en-US" dirty="0"/>
              <a:t>At the end, I will provide some of my favorite books and articles if you are interested in learning more about this discipline.</a:t>
            </a:r>
          </a:p>
        </p:txBody>
      </p:sp>
      <p:sp>
        <p:nvSpPr>
          <p:cNvPr id="4" name="Slide Number Placeholder 3"/>
          <p:cNvSpPr>
            <a:spLocks noGrp="1"/>
          </p:cNvSpPr>
          <p:nvPr>
            <p:ph type="sldNum" sz="quarter" idx="5"/>
          </p:nvPr>
        </p:nvSpPr>
        <p:spPr/>
        <p:txBody>
          <a:bodyPr/>
          <a:lstStyle/>
          <a:p>
            <a:fld id="{E8621C64-94F6-48A1-AEEA-E22AD3EF0CD8}" type="slidenum">
              <a:rPr lang="en-US" smtClean="0"/>
              <a:t>4</a:t>
            </a:fld>
            <a:endParaRPr lang="en-US"/>
          </a:p>
        </p:txBody>
      </p:sp>
    </p:spTree>
    <p:extLst>
      <p:ext uri="{BB962C8B-B14F-4D97-AF65-F5344CB8AC3E}">
        <p14:creationId xmlns:p14="http://schemas.microsoft.com/office/powerpoint/2010/main" val="1674674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places we could begin our historical journey – as with most histories, but I think starting with the work of GC Selden is a good starting point. GC Selden became internationally known for his keen and thorough analyses of the effects of economic factors on business and investments. </a:t>
            </a:r>
          </a:p>
          <a:p>
            <a:r>
              <a:rPr lang="en-US" dirty="0"/>
              <a:t>In 1912, he wrote a book called “Psychology of the Stock Market” – this book predominantly focused on the human aspect of the market, and was a breakthrough in the finance sector.</a:t>
            </a:r>
          </a:p>
          <a:p>
            <a:r>
              <a:rPr lang="en-US" dirty="0"/>
              <a:t>To give a glimpse into this, consider the following excerpt from the introduction: “This book is based upon the belief that the movements of prices on the changes are dependent to a very large degree on the mental attitude of the investing and trading public.”</a:t>
            </a:r>
          </a:p>
          <a:p>
            <a:r>
              <a:rPr lang="en-US" dirty="0"/>
              <a:t>Definitely NOT a piece on finance, but a piece on ourselves.</a:t>
            </a:r>
          </a:p>
          <a:p>
            <a:endParaRPr lang="en-US" dirty="0"/>
          </a:p>
          <a:p>
            <a:r>
              <a:rPr lang="en-US" dirty="0"/>
              <a:t>This idea that financial choices, specific to investing, are much more human than they are financial, really took off. </a:t>
            </a:r>
          </a:p>
          <a:p>
            <a:r>
              <a:rPr lang="en-US" dirty="0"/>
              <a:t>There are many who continued this work, and the next most notable following a series of excellent statisticians that began to measure these less easily quantifiable things is the work of Pratt and Arrow. These two worked in both statistics, mathematics, and finance. They already knew that investors are generally risk-averse, but they aimed to better understand what factors make one investor more or less averse to risk than another.</a:t>
            </a:r>
          </a:p>
          <a:p>
            <a:endParaRPr lang="en-US" dirty="0"/>
          </a:p>
          <a:p>
            <a:r>
              <a:rPr lang="en-US" dirty="0"/>
              <a:t>Before we jump into the work of Kahneman and Tversky, I want us to take a quick look at the importance of the work of Pratt and Arrow.</a:t>
            </a:r>
          </a:p>
          <a:p>
            <a:endParaRPr lang="en-US" dirty="0"/>
          </a:p>
          <a:p>
            <a:endParaRPr lang="en-US" dirty="0"/>
          </a:p>
        </p:txBody>
      </p:sp>
      <p:sp>
        <p:nvSpPr>
          <p:cNvPr id="4" name="Slide Number Placeholder 3"/>
          <p:cNvSpPr>
            <a:spLocks noGrp="1"/>
          </p:cNvSpPr>
          <p:nvPr>
            <p:ph type="sldNum" sz="quarter" idx="5"/>
          </p:nvPr>
        </p:nvSpPr>
        <p:spPr/>
        <p:txBody>
          <a:bodyPr/>
          <a:lstStyle/>
          <a:p>
            <a:fld id="{E8621C64-94F6-48A1-AEEA-E22AD3EF0CD8}" type="slidenum">
              <a:rPr lang="en-US" smtClean="0"/>
              <a:t>7</a:t>
            </a:fld>
            <a:endParaRPr lang="en-US"/>
          </a:p>
        </p:txBody>
      </p:sp>
    </p:spTree>
    <p:extLst>
      <p:ext uri="{BB962C8B-B14F-4D97-AF65-F5344CB8AC3E}">
        <p14:creationId xmlns:p14="http://schemas.microsoft.com/office/powerpoint/2010/main" val="1530530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Arrow and Pratt calculated a way of investing that is still predominantly followed today.</a:t>
            </a:r>
          </a:p>
          <a:p>
            <a:r>
              <a:rPr lang="en-US" dirty="0"/>
              <a:t>The first step is to understand the utility, or usefulness of something, as it relates to the proposed risk-aversion of an investor.</a:t>
            </a:r>
          </a:p>
          <a:p>
            <a:r>
              <a:rPr lang="en-US" dirty="0"/>
              <a:t>To understand this graph, note that the word UTILITY representing our vertical axis is the same as usefulness, or, how much an investor thinks they will get out of an investment.</a:t>
            </a:r>
          </a:p>
          <a:p>
            <a:r>
              <a:rPr lang="en-US" dirty="0"/>
              <a:t>Next, the x or horizontal axis represents wealth.</a:t>
            </a:r>
          </a:p>
          <a:p>
            <a:r>
              <a:rPr lang="en-US" dirty="0"/>
              <a:t>So, the higher the value of UTILITY, the more useful an investment is</a:t>
            </a:r>
          </a:p>
          <a:p>
            <a:r>
              <a:rPr lang="en-US" dirty="0"/>
              <a:t>And the further out the value of WEALTH is, the higher the wealth.</a:t>
            </a:r>
          </a:p>
          <a:p>
            <a:endParaRPr lang="en-US" dirty="0"/>
          </a:p>
          <a:p>
            <a:r>
              <a:rPr lang="en-US" dirty="0"/>
              <a:t>If this graph is still a little confusing; consider the following scenario:</a:t>
            </a:r>
          </a:p>
          <a:p>
            <a:endParaRPr lang="en-US" dirty="0"/>
          </a:p>
        </p:txBody>
      </p:sp>
      <p:sp>
        <p:nvSpPr>
          <p:cNvPr id="4" name="Slide Number Placeholder 3"/>
          <p:cNvSpPr>
            <a:spLocks noGrp="1"/>
          </p:cNvSpPr>
          <p:nvPr>
            <p:ph type="sldNum" sz="quarter" idx="5"/>
          </p:nvPr>
        </p:nvSpPr>
        <p:spPr/>
        <p:txBody>
          <a:bodyPr/>
          <a:lstStyle/>
          <a:p>
            <a:fld id="{E8621C64-94F6-48A1-AEEA-E22AD3EF0CD8}" type="slidenum">
              <a:rPr lang="en-US" smtClean="0"/>
              <a:t>8</a:t>
            </a:fld>
            <a:endParaRPr lang="en-US"/>
          </a:p>
        </p:txBody>
      </p:sp>
    </p:spTree>
    <p:extLst>
      <p:ext uri="{BB962C8B-B14F-4D97-AF65-F5344CB8AC3E}">
        <p14:creationId xmlns:p14="http://schemas.microsoft.com/office/powerpoint/2010/main" val="1199131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puts this same information into the context of a concert ticket.</a:t>
            </a:r>
          </a:p>
          <a:p>
            <a:r>
              <a:rPr lang="en-US" dirty="0"/>
              <a:t>We ALL know that as a show gets nearer; the prices start to climb. But at least where I am at in North Carolina – a concert in the middle of summer can mean a beautiful evening, a scorching evening, a thousand mosquito bites, or a downpour of rain. There is RISK associated w/ this purchase for me.</a:t>
            </a:r>
          </a:p>
          <a:p>
            <a:r>
              <a:rPr lang="en-US" dirty="0"/>
              <a:t>So here; the utility becomes HOW MUCH SOMEONE LIKES THE BAND.</a:t>
            </a:r>
          </a:p>
          <a:p>
            <a:r>
              <a:rPr lang="en-US" dirty="0"/>
              <a:t>	UTILITY of an investment;</a:t>
            </a:r>
          </a:p>
          <a:p>
            <a:r>
              <a:rPr lang="en-US" dirty="0"/>
              <a:t>	UTILITY OF TIME VALUE; </a:t>
            </a:r>
          </a:p>
          <a:p>
            <a:r>
              <a:rPr lang="en-US" dirty="0"/>
              <a:t>The WEALTH becomes THE PRICE OF THE TICKET OR THE MONETARY VALUE</a:t>
            </a:r>
          </a:p>
          <a:p>
            <a:endParaRPr lang="en-US" dirty="0"/>
          </a:p>
          <a:p>
            <a:r>
              <a:rPr lang="en-US" dirty="0"/>
              <a:t>We all have an expected utility when it comes to music; as we all have different tastes. We don’t all go to every concert! So this shows that we have a risk profile for each band; those we don’t like as much we are much more risk AVERSE; or less likely to pay a lot. For bands we LOVE, or have high utility; we are willing to take on that additional risk.</a:t>
            </a:r>
          </a:p>
          <a:p>
            <a:endParaRPr lang="en-US" dirty="0"/>
          </a:p>
          <a:p>
            <a:r>
              <a:rPr lang="en-US" dirty="0"/>
              <a:t>So back to Pratt and Arrow;</a:t>
            </a:r>
          </a:p>
          <a:p>
            <a:r>
              <a:rPr lang="en-US" dirty="0"/>
              <a:t>We won’t get into the statistical work that was done to come up with this graph, but it basically categorizes investors as being prone to risk, averse to risk, or neutral to it; where Risk Neutral individuals are those who believe the utility they receive from a certain amount of wealth is on par with what they expected.</a:t>
            </a:r>
          </a:p>
          <a:p>
            <a:endParaRPr lang="en-US" dirty="0"/>
          </a:p>
          <a:p>
            <a:r>
              <a:rPr lang="en-US" dirty="0"/>
              <a:t>Next, we will see this in a non-graph form, and review a separate example that reflects the work of Pratt and Arrow.</a:t>
            </a:r>
          </a:p>
          <a:p>
            <a:endParaRPr lang="en-US" dirty="0"/>
          </a:p>
        </p:txBody>
      </p:sp>
      <p:sp>
        <p:nvSpPr>
          <p:cNvPr id="4" name="Slide Number Placeholder 3"/>
          <p:cNvSpPr>
            <a:spLocks noGrp="1"/>
          </p:cNvSpPr>
          <p:nvPr>
            <p:ph type="sldNum" sz="quarter" idx="5"/>
          </p:nvPr>
        </p:nvSpPr>
        <p:spPr/>
        <p:txBody>
          <a:bodyPr/>
          <a:lstStyle/>
          <a:p>
            <a:fld id="{E8621C64-94F6-48A1-AEEA-E22AD3EF0CD8}" type="slidenum">
              <a:rPr lang="en-US" smtClean="0"/>
              <a:t>9</a:t>
            </a:fld>
            <a:endParaRPr lang="en-US"/>
          </a:p>
        </p:txBody>
      </p:sp>
    </p:spTree>
    <p:extLst>
      <p:ext uri="{BB962C8B-B14F-4D97-AF65-F5344CB8AC3E}">
        <p14:creationId xmlns:p14="http://schemas.microsoft.com/office/powerpoint/2010/main" val="4187165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look at this chart in its narrative counterpart’s format. As in, with words and not a graph.</a:t>
            </a:r>
          </a:p>
          <a:p>
            <a:r>
              <a:rPr lang="en-US" dirty="0"/>
              <a:t>First, let’s define Absolute, Relative, and Risk Aversion just to recap:</a:t>
            </a:r>
          </a:p>
          <a:p>
            <a:r>
              <a:rPr lang="en-US" dirty="0"/>
              <a:t>Absolute is an absolute dollar value; it is the actual amount of wealth.</a:t>
            </a:r>
          </a:p>
          <a:p>
            <a:r>
              <a:rPr lang="en-US" dirty="0"/>
              <a:t>Relative is a percentage in relation to your total current wealth.</a:t>
            </a:r>
          </a:p>
          <a:p>
            <a:r>
              <a:rPr lang="en-US" dirty="0"/>
              <a:t>So, let’s say you have $5, and you find $20.</a:t>
            </a:r>
          </a:p>
          <a:p>
            <a:r>
              <a:rPr lang="en-US" dirty="0"/>
              <a:t>Your ABSOLUTE WEALTH increased by $20, whereas your RELATIVE WEALTH increased by 300%.</a:t>
            </a:r>
          </a:p>
          <a:p>
            <a:endParaRPr lang="en-US" dirty="0"/>
          </a:p>
          <a:p>
            <a:r>
              <a:rPr lang="en-US" dirty="0"/>
              <a:t>So, we see here that our RED or RISK AVERSE investor; as the UTILITY/WEALTH go UP, the amount they put into risk assets DECREASES.</a:t>
            </a:r>
          </a:p>
          <a:p>
            <a:r>
              <a:rPr lang="en-US" dirty="0"/>
              <a:t>THE GREEN, our RISK LOVER investor; feels totally opposite about this. The MORE WEALTH THEY HAVE, THE MORE RISK THEY WILL TAKE.</a:t>
            </a:r>
          </a:p>
          <a:p>
            <a:r>
              <a:rPr lang="en-US" dirty="0"/>
              <a:t>Our neutral investor remains the same; and feels that wealth and utility go up together at an equal rate over time.</a:t>
            </a:r>
          </a:p>
          <a:p>
            <a:endParaRPr lang="en-US" dirty="0"/>
          </a:p>
          <a:p>
            <a:r>
              <a:rPr lang="en-US" dirty="0"/>
              <a:t>To apply this to investing; I think of any time anyone starts to set up an investment account. I’ll use me as an example;</a:t>
            </a:r>
          </a:p>
          <a:p>
            <a:r>
              <a:rPr lang="en-US" dirty="0"/>
              <a:t>As soon as I put my age in, since I’ve still got about 20 years until I can retire; my risk goes UP! And here is why:</a:t>
            </a:r>
          </a:p>
          <a:p>
            <a:r>
              <a:rPr lang="en-US" dirty="0"/>
              <a:t>Time is the ultimate utility with investments. </a:t>
            </a:r>
          </a:p>
          <a:p>
            <a:r>
              <a:rPr lang="en-US" dirty="0"/>
              <a:t>The more time you have, the more wealth you will have from the returns you will receive on that investment or savings.</a:t>
            </a:r>
          </a:p>
          <a:p>
            <a:endParaRPr lang="en-US" dirty="0"/>
          </a:p>
          <a:p>
            <a:r>
              <a:rPr lang="en-US" dirty="0"/>
              <a:t>So, let’s go back to our concert-goers!</a:t>
            </a:r>
          </a:p>
          <a:p>
            <a:endParaRPr lang="en-US" dirty="0"/>
          </a:p>
        </p:txBody>
      </p:sp>
      <p:sp>
        <p:nvSpPr>
          <p:cNvPr id="4" name="Slide Number Placeholder 3"/>
          <p:cNvSpPr>
            <a:spLocks noGrp="1"/>
          </p:cNvSpPr>
          <p:nvPr>
            <p:ph type="sldNum" sz="quarter" idx="5"/>
          </p:nvPr>
        </p:nvSpPr>
        <p:spPr/>
        <p:txBody>
          <a:bodyPr/>
          <a:lstStyle/>
          <a:p>
            <a:fld id="{E8621C64-94F6-48A1-AEEA-E22AD3EF0CD8}" type="slidenum">
              <a:rPr lang="en-US" smtClean="0"/>
              <a:t>10</a:t>
            </a:fld>
            <a:endParaRPr lang="en-US"/>
          </a:p>
        </p:txBody>
      </p:sp>
    </p:spTree>
    <p:extLst>
      <p:ext uri="{BB962C8B-B14F-4D97-AF65-F5344CB8AC3E}">
        <p14:creationId xmlns:p14="http://schemas.microsoft.com/office/powerpoint/2010/main" val="2106836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again bringing in this concept of time; as we said before; the closer you get to the show, the HIGHER THE TICKET PRICE.</a:t>
            </a:r>
          </a:p>
          <a:p>
            <a:r>
              <a:rPr lang="en-US" dirty="0"/>
              <a:t>The UTILITY OF TIME is recognized here; Time is precious; and the concert venue understands this.</a:t>
            </a:r>
          </a:p>
          <a:p>
            <a:endParaRPr lang="en-US" dirty="0"/>
          </a:p>
          <a:p>
            <a:r>
              <a:rPr lang="en-US" dirty="0"/>
              <a:t>So for our RISK AVERSE PERSON; or our person who DOES NOT LIKE THE BAND THAT MUCH; they know that if they prices goes up too much; it will quickly EXCEED THEIR EXPECTED UTILITY AND THEREFORE BECOME A BAD PURCHASE.</a:t>
            </a:r>
          </a:p>
          <a:p>
            <a:endParaRPr lang="en-US" dirty="0"/>
          </a:p>
          <a:p>
            <a:r>
              <a:rPr lang="en-US" dirty="0"/>
              <a:t>For our Neutral guy – a reasonable price to them is whatever they feel like paying. It isn’t an especially low or high value; and they are likely fine with the incremental increases of price leading up to the concert.</a:t>
            </a:r>
          </a:p>
          <a:p>
            <a:endParaRPr lang="en-US" dirty="0"/>
          </a:p>
          <a:p>
            <a:r>
              <a:rPr lang="en-US" dirty="0"/>
              <a:t>For our RISK LOVER – OUR GREEN – If they forgot to buy that ticket until the last minute; GUESS WHAT – THEY’RE GOING TO DO IT. They feel that expected utility will STILL BE WORTH THE MONEY, even if that price goes sky high.</a:t>
            </a:r>
          </a:p>
          <a:p>
            <a:endParaRPr lang="en-US" dirty="0"/>
          </a:p>
          <a:p>
            <a:r>
              <a:rPr lang="en-US" dirty="0"/>
              <a:t>So now that we have a better understanding of Risk, Utility, and Time; let’s get back to the history lesson!</a:t>
            </a:r>
          </a:p>
          <a:p>
            <a:endParaRPr lang="en-US" dirty="0"/>
          </a:p>
        </p:txBody>
      </p:sp>
      <p:sp>
        <p:nvSpPr>
          <p:cNvPr id="4" name="Slide Number Placeholder 3"/>
          <p:cNvSpPr>
            <a:spLocks noGrp="1"/>
          </p:cNvSpPr>
          <p:nvPr>
            <p:ph type="sldNum" sz="quarter" idx="5"/>
          </p:nvPr>
        </p:nvSpPr>
        <p:spPr/>
        <p:txBody>
          <a:bodyPr/>
          <a:lstStyle/>
          <a:p>
            <a:fld id="{E8621C64-94F6-48A1-AEEA-E22AD3EF0CD8}" type="slidenum">
              <a:rPr lang="en-US" smtClean="0"/>
              <a:t>11</a:t>
            </a:fld>
            <a:endParaRPr lang="en-US"/>
          </a:p>
        </p:txBody>
      </p:sp>
    </p:spTree>
    <p:extLst>
      <p:ext uri="{BB962C8B-B14F-4D97-AF65-F5344CB8AC3E}">
        <p14:creationId xmlns:p14="http://schemas.microsoft.com/office/powerpoint/2010/main" val="35826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everyone was REALLY happy about the work of Pratt and Arrow. People felt we finally had a good way to define an investor’s risk profile – AKA how much or little risk they want to take on.</a:t>
            </a:r>
          </a:p>
          <a:p>
            <a:endParaRPr lang="en-US" dirty="0"/>
          </a:p>
          <a:p>
            <a:r>
              <a:rPr lang="en-US" dirty="0"/>
              <a:t>So entering now is Kahneman and Tversky; two people that have revolutionized the way we view economics and finance. They solidified this idea that these are HUMAN systems; made by and used by humans. And with that, all of our wonderful flawed logic, biases, and hesitations.</a:t>
            </a:r>
          </a:p>
          <a:p>
            <a:endParaRPr lang="en-US" dirty="0"/>
          </a:p>
          <a:p>
            <a:r>
              <a:rPr lang="en-US" dirty="0"/>
              <a:t>In 1979, these two would be credited with the OFFICIAL beginning of Behavioral Finance in their work </a:t>
            </a:r>
          </a:p>
          <a:p>
            <a:r>
              <a:rPr lang="en-US" dirty="0"/>
              <a:t>Prospect Theory: A Study of Decision Making Under Risk. They find that rather than calculating the universe of potential outcomes and selecting the optimal one, investors calculate outcomes against a subjective reference point, such as the purchase price of a stock (remember that SUBJECTIVE IDEA OF UTILITY we talked about? We’re still speaking the same language here when talking about stocks).</a:t>
            </a:r>
          </a:p>
          <a:p>
            <a:endParaRPr lang="en-US" dirty="0"/>
          </a:p>
          <a:p>
            <a:r>
              <a:rPr lang="en-US" dirty="0"/>
              <a:t>Moreover, investors are loss averse, which means they are willing to take on more risk in the face of losses, but become more afraid of risk when it comes to protecting their gains.</a:t>
            </a:r>
          </a:p>
          <a:p>
            <a:endParaRPr lang="en-US" dirty="0"/>
          </a:p>
          <a:p>
            <a:r>
              <a:rPr lang="en-US" dirty="0"/>
              <a:t>What's notable about this first behavioral finance paper is the authors' willingness to ask the question, "Is all what it seems?" with regards to traditional finance, as investment decisions in real life can drastically differ from their theories about what we SHOULD do.</a:t>
            </a:r>
          </a:p>
          <a:p>
            <a:endParaRPr lang="en-US" dirty="0"/>
          </a:p>
          <a:p>
            <a:r>
              <a:rPr lang="en-US" dirty="0"/>
              <a:t>More importantly, the paper posits that the notion of the rational man, or the "rational expectations wealth maximizer" -- the bedrock of traditional finance -- doesn't actually exist. If traditional finance answers the question, "How should rational decision makers act in the face of risk?", then behavioral finance answers the question, "How do real, actual humans act in the face of risk?“</a:t>
            </a:r>
          </a:p>
          <a:p>
            <a:endParaRPr lang="en-US" dirty="0"/>
          </a:p>
          <a:p>
            <a:r>
              <a:rPr lang="en-US" dirty="0"/>
              <a:t>So now; the exciting part.</a:t>
            </a:r>
          </a:p>
          <a:p>
            <a:endParaRPr lang="en-US" dirty="0"/>
          </a:p>
        </p:txBody>
      </p:sp>
      <p:sp>
        <p:nvSpPr>
          <p:cNvPr id="4" name="Slide Number Placeholder 3"/>
          <p:cNvSpPr>
            <a:spLocks noGrp="1"/>
          </p:cNvSpPr>
          <p:nvPr>
            <p:ph type="sldNum" sz="quarter" idx="5"/>
          </p:nvPr>
        </p:nvSpPr>
        <p:spPr/>
        <p:txBody>
          <a:bodyPr/>
          <a:lstStyle/>
          <a:p>
            <a:fld id="{E8621C64-94F6-48A1-AEEA-E22AD3EF0CD8}" type="slidenum">
              <a:rPr lang="en-US" smtClean="0"/>
              <a:t>12</a:t>
            </a:fld>
            <a:endParaRPr lang="en-US"/>
          </a:p>
        </p:txBody>
      </p:sp>
    </p:spTree>
    <p:extLst>
      <p:ext uri="{BB962C8B-B14F-4D97-AF65-F5344CB8AC3E}">
        <p14:creationId xmlns:p14="http://schemas.microsoft.com/office/powerpoint/2010/main" val="4051173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5B168-244F-4F53-8DC1-DF025E47D1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A2699C-A5B3-4FEE-9EF7-905DDA1546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C30E66-84D9-46A8-8EC4-45D7CE934046}"/>
              </a:ext>
            </a:extLst>
          </p:cNvPr>
          <p:cNvSpPr>
            <a:spLocks noGrp="1"/>
          </p:cNvSpPr>
          <p:nvPr>
            <p:ph type="dt" sz="half" idx="10"/>
          </p:nvPr>
        </p:nvSpPr>
        <p:spPr/>
        <p:txBody>
          <a:bodyPr/>
          <a:lstStyle/>
          <a:p>
            <a:fld id="{09F81D48-EDC9-487E-A9A6-0C293F0B62D9}" type="datetimeFigureOut">
              <a:rPr lang="en-US" smtClean="0"/>
              <a:t>4/15/2021</a:t>
            </a:fld>
            <a:endParaRPr lang="en-US"/>
          </a:p>
        </p:txBody>
      </p:sp>
      <p:sp>
        <p:nvSpPr>
          <p:cNvPr id="5" name="Footer Placeholder 4">
            <a:extLst>
              <a:ext uri="{FF2B5EF4-FFF2-40B4-BE49-F238E27FC236}">
                <a16:creationId xmlns:a16="http://schemas.microsoft.com/office/drawing/2014/main" id="{B1F68365-4A14-4678-BC45-E107FF02B6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BB6AD3-AF99-453A-BD23-AB3770352DF4}"/>
              </a:ext>
            </a:extLst>
          </p:cNvPr>
          <p:cNvSpPr>
            <a:spLocks noGrp="1"/>
          </p:cNvSpPr>
          <p:nvPr>
            <p:ph type="sldNum" sz="quarter" idx="12"/>
          </p:nvPr>
        </p:nvSpPr>
        <p:spPr/>
        <p:txBody>
          <a:bodyPr/>
          <a:lstStyle/>
          <a:p>
            <a:fld id="{13E772FF-315F-4E5F-A8F3-9A90FE21D1F1}" type="slidenum">
              <a:rPr lang="en-US" smtClean="0"/>
              <a:t>‹#›</a:t>
            </a:fld>
            <a:endParaRPr lang="en-US"/>
          </a:p>
        </p:txBody>
      </p:sp>
    </p:spTree>
    <p:extLst>
      <p:ext uri="{BB962C8B-B14F-4D97-AF65-F5344CB8AC3E}">
        <p14:creationId xmlns:p14="http://schemas.microsoft.com/office/powerpoint/2010/main" val="1979106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638DF-02DC-4642-B8B9-298FFBD3E6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132FD6-46D3-4D65-BBE5-1F89CCE9F3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C77F2-5347-458D-8580-CA6937AF7715}"/>
              </a:ext>
            </a:extLst>
          </p:cNvPr>
          <p:cNvSpPr>
            <a:spLocks noGrp="1"/>
          </p:cNvSpPr>
          <p:nvPr>
            <p:ph type="dt" sz="half" idx="10"/>
          </p:nvPr>
        </p:nvSpPr>
        <p:spPr/>
        <p:txBody>
          <a:bodyPr/>
          <a:lstStyle/>
          <a:p>
            <a:fld id="{09F81D48-EDC9-487E-A9A6-0C293F0B62D9}" type="datetimeFigureOut">
              <a:rPr lang="en-US" smtClean="0"/>
              <a:t>4/15/2021</a:t>
            </a:fld>
            <a:endParaRPr lang="en-US"/>
          </a:p>
        </p:txBody>
      </p:sp>
      <p:sp>
        <p:nvSpPr>
          <p:cNvPr id="5" name="Footer Placeholder 4">
            <a:extLst>
              <a:ext uri="{FF2B5EF4-FFF2-40B4-BE49-F238E27FC236}">
                <a16:creationId xmlns:a16="http://schemas.microsoft.com/office/drawing/2014/main" id="{D6417C57-3278-40BE-9325-9909C68327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A0A66-9FCD-46CD-B82D-B49F3AB57F3B}"/>
              </a:ext>
            </a:extLst>
          </p:cNvPr>
          <p:cNvSpPr>
            <a:spLocks noGrp="1"/>
          </p:cNvSpPr>
          <p:nvPr>
            <p:ph type="sldNum" sz="quarter" idx="12"/>
          </p:nvPr>
        </p:nvSpPr>
        <p:spPr/>
        <p:txBody>
          <a:bodyPr/>
          <a:lstStyle/>
          <a:p>
            <a:fld id="{13E772FF-315F-4E5F-A8F3-9A90FE21D1F1}" type="slidenum">
              <a:rPr lang="en-US" smtClean="0"/>
              <a:t>‹#›</a:t>
            </a:fld>
            <a:endParaRPr lang="en-US"/>
          </a:p>
        </p:txBody>
      </p:sp>
    </p:spTree>
    <p:extLst>
      <p:ext uri="{BB962C8B-B14F-4D97-AF65-F5344CB8AC3E}">
        <p14:creationId xmlns:p14="http://schemas.microsoft.com/office/powerpoint/2010/main" val="4189423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8A7171-1C73-4F51-9C20-A6D9DBF043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B06315-3A1F-47CB-9E03-811F909ACD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A57DBC-C0EF-4E8C-93C2-A15459A40F9C}"/>
              </a:ext>
            </a:extLst>
          </p:cNvPr>
          <p:cNvSpPr>
            <a:spLocks noGrp="1"/>
          </p:cNvSpPr>
          <p:nvPr>
            <p:ph type="dt" sz="half" idx="10"/>
          </p:nvPr>
        </p:nvSpPr>
        <p:spPr/>
        <p:txBody>
          <a:bodyPr/>
          <a:lstStyle/>
          <a:p>
            <a:fld id="{09F81D48-EDC9-487E-A9A6-0C293F0B62D9}" type="datetimeFigureOut">
              <a:rPr lang="en-US" smtClean="0"/>
              <a:t>4/15/2021</a:t>
            </a:fld>
            <a:endParaRPr lang="en-US"/>
          </a:p>
        </p:txBody>
      </p:sp>
      <p:sp>
        <p:nvSpPr>
          <p:cNvPr id="5" name="Footer Placeholder 4">
            <a:extLst>
              <a:ext uri="{FF2B5EF4-FFF2-40B4-BE49-F238E27FC236}">
                <a16:creationId xmlns:a16="http://schemas.microsoft.com/office/drawing/2014/main" id="{AA29C3FC-64EA-4DB0-9CB7-B7042860DB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CF841A-4EC5-4E06-8667-E74545B23D96}"/>
              </a:ext>
            </a:extLst>
          </p:cNvPr>
          <p:cNvSpPr>
            <a:spLocks noGrp="1"/>
          </p:cNvSpPr>
          <p:nvPr>
            <p:ph type="sldNum" sz="quarter" idx="12"/>
          </p:nvPr>
        </p:nvSpPr>
        <p:spPr/>
        <p:txBody>
          <a:bodyPr/>
          <a:lstStyle/>
          <a:p>
            <a:fld id="{13E772FF-315F-4E5F-A8F3-9A90FE21D1F1}" type="slidenum">
              <a:rPr lang="en-US" smtClean="0"/>
              <a:t>‹#›</a:t>
            </a:fld>
            <a:endParaRPr lang="en-US"/>
          </a:p>
        </p:txBody>
      </p:sp>
    </p:spTree>
    <p:extLst>
      <p:ext uri="{BB962C8B-B14F-4D97-AF65-F5344CB8AC3E}">
        <p14:creationId xmlns:p14="http://schemas.microsoft.com/office/powerpoint/2010/main" val="2321433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5BB59CC-0612-0540-81B3-48F07AD85D32}" type="slidenum">
              <a:rPr lang="en-US" smtClean="0"/>
              <a:t>‹#›</a:t>
            </a:fld>
            <a:endParaRPr lang="en-US"/>
          </a:p>
        </p:txBody>
      </p:sp>
    </p:spTree>
    <p:extLst>
      <p:ext uri="{BB962C8B-B14F-4D97-AF65-F5344CB8AC3E}">
        <p14:creationId xmlns:p14="http://schemas.microsoft.com/office/powerpoint/2010/main" val="1986885958"/>
      </p:ext>
    </p:extLst>
  </p:cSld>
  <p:clrMapOvr>
    <a:masterClrMapping/>
  </p:clrMapOvr>
  <p:transition spd="slow" advTm="5000">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62DF3-637D-4441-A10C-5435156A38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54C595-5B3B-4B9E-81E1-6862A5BAAD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B52EBC-2EDC-4DD7-AB40-E4F767B7CEFD}"/>
              </a:ext>
            </a:extLst>
          </p:cNvPr>
          <p:cNvSpPr>
            <a:spLocks noGrp="1"/>
          </p:cNvSpPr>
          <p:nvPr>
            <p:ph type="dt" sz="half" idx="10"/>
          </p:nvPr>
        </p:nvSpPr>
        <p:spPr/>
        <p:txBody>
          <a:bodyPr/>
          <a:lstStyle/>
          <a:p>
            <a:fld id="{09F81D48-EDC9-487E-A9A6-0C293F0B62D9}" type="datetimeFigureOut">
              <a:rPr lang="en-US" smtClean="0"/>
              <a:t>4/15/2021</a:t>
            </a:fld>
            <a:endParaRPr lang="en-US"/>
          </a:p>
        </p:txBody>
      </p:sp>
      <p:sp>
        <p:nvSpPr>
          <p:cNvPr id="5" name="Footer Placeholder 4">
            <a:extLst>
              <a:ext uri="{FF2B5EF4-FFF2-40B4-BE49-F238E27FC236}">
                <a16:creationId xmlns:a16="http://schemas.microsoft.com/office/drawing/2014/main" id="{441182F7-ED19-4430-9047-24F2B16850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43AC19-72F4-4129-A655-2A1273557F05}"/>
              </a:ext>
            </a:extLst>
          </p:cNvPr>
          <p:cNvSpPr>
            <a:spLocks noGrp="1"/>
          </p:cNvSpPr>
          <p:nvPr>
            <p:ph type="sldNum" sz="quarter" idx="12"/>
          </p:nvPr>
        </p:nvSpPr>
        <p:spPr/>
        <p:txBody>
          <a:bodyPr/>
          <a:lstStyle/>
          <a:p>
            <a:fld id="{13E772FF-315F-4E5F-A8F3-9A90FE21D1F1}" type="slidenum">
              <a:rPr lang="en-US" smtClean="0"/>
              <a:t>‹#›</a:t>
            </a:fld>
            <a:endParaRPr lang="en-US"/>
          </a:p>
        </p:txBody>
      </p:sp>
    </p:spTree>
    <p:extLst>
      <p:ext uri="{BB962C8B-B14F-4D97-AF65-F5344CB8AC3E}">
        <p14:creationId xmlns:p14="http://schemas.microsoft.com/office/powerpoint/2010/main" val="608900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5C97B-D7A7-4BCA-9EC5-80B54127BB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1AFA9D-8EE5-4207-A23C-B286694F26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0B9BF9-5751-4D29-A1A0-EF6202108655}"/>
              </a:ext>
            </a:extLst>
          </p:cNvPr>
          <p:cNvSpPr>
            <a:spLocks noGrp="1"/>
          </p:cNvSpPr>
          <p:nvPr>
            <p:ph type="dt" sz="half" idx="10"/>
          </p:nvPr>
        </p:nvSpPr>
        <p:spPr/>
        <p:txBody>
          <a:bodyPr/>
          <a:lstStyle/>
          <a:p>
            <a:fld id="{09F81D48-EDC9-487E-A9A6-0C293F0B62D9}" type="datetimeFigureOut">
              <a:rPr lang="en-US" smtClean="0"/>
              <a:t>4/15/2021</a:t>
            </a:fld>
            <a:endParaRPr lang="en-US"/>
          </a:p>
        </p:txBody>
      </p:sp>
      <p:sp>
        <p:nvSpPr>
          <p:cNvPr id="5" name="Footer Placeholder 4">
            <a:extLst>
              <a:ext uri="{FF2B5EF4-FFF2-40B4-BE49-F238E27FC236}">
                <a16:creationId xmlns:a16="http://schemas.microsoft.com/office/drawing/2014/main" id="{6D8BBD6A-974E-4F3E-9377-1B628FDE58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3C2DAC-BFA2-41CF-AB8B-694EDA357C37}"/>
              </a:ext>
            </a:extLst>
          </p:cNvPr>
          <p:cNvSpPr>
            <a:spLocks noGrp="1"/>
          </p:cNvSpPr>
          <p:nvPr>
            <p:ph type="sldNum" sz="quarter" idx="12"/>
          </p:nvPr>
        </p:nvSpPr>
        <p:spPr/>
        <p:txBody>
          <a:bodyPr/>
          <a:lstStyle/>
          <a:p>
            <a:fld id="{13E772FF-315F-4E5F-A8F3-9A90FE21D1F1}" type="slidenum">
              <a:rPr lang="en-US" smtClean="0"/>
              <a:t>‹#›</a:t>
            </a:fld>
            <a:endParaRPr lang="en-US"/>
          </a:p>
        </p:txBody>
      </p:sp>
    </p:spTree>
    <p:extLst>
      <p:ext uri="{BB962C8B-B14F-4D97-AF65-F5344CB8AC3E}">
        <p14:creationId xmlns:p14="http://schemas.microsoft.com/office/powerpoint/2010/main" val="3396307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14228-1DDA-40E0-9B2C-50B4A9D851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58F2FB-30E7-4C7E-B640-036FC6C030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DBCA1A-C05A-4CA0-A985-5812F9940E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67385F-FE0B-44DD-99EA-B9CDCB360EBF}"/>
              </a:ext>
            </a:extLst>
          </p:cNvPr>
          <p:cNvSpPr>
            <a:spLocks noGrp="1"/>
          </p:cNvSpPr>
          <p:nvPr>
            <p:ph type="dt" sz="half" idx="10"/>
          </p:nvPr>
        </p:nvSpPr>
        <p:spPr/>
        <p:txBody>
          <a:bodyPr/>
          <a:lstStyle/>
          <a:p>
            <a:fld id="{09F81D48-EDC9-487E-A9A6-0C293F0B62D9}" type="datetimeFigureOut">
              <a:rPr lang="en-US" smtClean="0"/>
              <a:t>4/15/2021</a:t>
            </a:fld>
            <a:endParaRPr lang="en-US"/>
          </a:p>
        </p:txBody>
      </p:sp>
      <p:sp>
        <p:nvSpPr>
          <p:cNvPr id="6" name="Footer Placeholder 5">
            <a:extLst>
              <a:ext uri="{FF2B5EF4-FFF2-40B4-BE49-F238E27FC236}">
                <a16:creationId xmlns:a16="http://schemas.microsoft.com/office/drawing/2014/main" id="{0BAE1678-0F32-4C8D-8260-CF72459C35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D2CDD3-2DDC-46C8-84D1-6175618F77D0}"/>
              </a:ext>
            </a:extLst>
          </p:cNvPr>
          <p:cNvSpPr>
            <a:spLocks noGrp="1"/>
          </p:cNvSpPr>
          <p:nvPr>
            <p:ph type="sldNum" sz="quarter" idx="12"/>
          </p:nvPr>
        </p:nvSpPr>
        <p:spPr/>
        <p:txBody>
          <a:bodyPr/>
          <a:lstStyle/>
          <a:p>
            <a:fld id="{13E772FF-315F-4E5F-A8F3-9A90FE21D1F1}" type="slidenum">
              <a:rPr lang="en-US" smtClean="0"/>
              <a:t>‹#›</a:t>
            </a:fld>
            <a:endParaRPr lang="en-US"/>
          </a:p>
        </p:txBody>
      </p:sp>
    </p:spTree>
    <p:extLst>
      <p:ext uri="{BB962C8B-B14F-4D97-AF65-F5344CB8AC3E}">
        <p14:creationId xmlns:p14="http://schemas.microsoft.com/office/powerpoint/2010/main" val="2079635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C3586-010D-4E5A-870F-0A51787595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2DCFD3-8B3C-4CD9-97DA-6DBD8D66D7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E376DE-04B2-423C-B3F0-A7BFB36FDD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978267-8CE2-4E1A-BE23-15B878F9FC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B7E5E3-924C-43BA-8708-FDBF5A95C5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20A0BB-820D-494F-9AE8-B58CE519045B}"/>
              </a:ext>
            </a:extLst>
          </p:cNvPr>
          <p:cNvSpPr>
            <a:spLocks noGrp="1"/>
          </p:cNvSpPr>
          <p:nvPr>
            <p:ph type="dt" sz="half" idx="10"/>
          </p:nvPr>
        </p:nvSpPr>
        <p:spPr/>
        <p:txBody>
          <a:bodyPr/>
          <a:lstStyle/>
          <a:p>
            <a:fld id="{09F81D48-EDC9-487E-A9A6-0C293F0B62D9}" type="datetimeFigureOut">
              <a:rPr lang="en-US" smtClean="0"/>
              <a:t>4/15/2021</a:t>
            </a:fld>
            <a:endParaRPr lang="en-US"/>
          </a:p>
        </p:txBody>
      </p:sp>
      <p:sp>
        <p:nvSpPr>
          <p:cNvPr id="8" name="Footer Placeholder 7">
            <a:extLst>
              <a:ext uri="{FF2B5EF4-FFF2-40B4-BE49-F238E27FC236}">
                <a16:creationId xmlns:a16="http://schemas.microsoft.com/office/drawing/2014/main" id="{CFF87885-FDB8-44D0-BFCA-3B05E31B27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0E1611-CF7C-435C-A9D6-8C34574DA355}"/>
              </a:ext>
            </a:extLst>
          </p:cNvPr>
          <p:cNvSpPr>
            <a:spLocks noGrp="1"/>
          </p:cNvSpPr>
          <p:nvPr>
            <p:ph type="sldNum" sz="quarter" idx="12"/>
          </p:nvPr>
        </p:nvSpPr>
        <p:spPr/>
        <p:txBody>
          <a:bodyPr/>
          <a:lstStyle/>
          <a:p>
            <a:fld id="{13E772FF-315F-4E5F-A8F3-9A90FE21D1F1}" type="slidenum">
              <a:rPr lang="en-US" smtClean="0"/>
              <a:t>‹#›</a:t>
            </a:fld>
            <a:endParaRPr lang="en-US"/>
          </a:p>
        </p:txBody>
      </p:sp>
    </p:spTree>
    <p:extLst>
      <p:ext uri="{BB962C8B-B14F-4D97-AF65-F5344CB8AC3E}">
        <p14:creationId xmlns:p14="http://schemas.microsoft.com/office/powerpoint/2010/main" val="3981367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64642-E7DC-4CCF-B56E-990A83F21C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2F6B6B-B74B-435F-B7A5-1F63BA2BA470}"/>
              </a:ext>
            </a:extLst>
          </p:cNvPr>
          <p:cNvSpPr>
            <a:spLocks noGrp="1"/>
          </p:cNvSpPr>
          <p:nvPr>
            <p:ph type="dt" sz="half" idx="10"/>
          </p:nvPr>
        </p:nvSpPr>
        <p:spPr/>
        <p:txBody>
          <a:bodyPr/>
          <a:lstStyle/>
          <a:p>
            <a:fld id="{09F81D48-EDC9-487E-A9A6-0C293F0B62D9}" type="datetimeFigureOut">
              <a:rPr lang="en-US" smtClean="0"/>
              <a:t>4/15/2021</a:t>
            </a:fld>
            <a:endParaRPr lang="en-US"/>
          </a:p>
        </p:txBody>
      </p:sp>
      <p:sp>
        <p:nvSpPr>
          <p:cNvPr id="4" name="Footer Placeholder 3">
            <a:extLst>
              <a:ext uri="{FF2B5EF4-FFF2-40B4-BE49-F238E27FC236}">
                <a16:creationId xmlns:a16="http://schemas.microsoft.com/office/drawing/2014/main" id="{387951F2-E12B-4DC1-A91B-2D443CBDD0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956260-A444-4D9E-AB8B-FF8B0432ED1B}"/>
              </a:ext>
            </a:extLst>
          </p:cNvPr>
          <p:cNvSpPr>
            <a:spLocks noGrp="1"/>
          </p:cNvSpPr>
          <p:nvPr>
            <p:ph type="sldNum" sz="quarter" idx="12"/>
          </p:nvPr>
        </p:nvSpPr>
        <p:spPr/>
        <p:txBody>
          <a:bodyPr/>
          <a:lstStyle/>
          <a:p>
            <a:fld id="{13E772FF-315F-4E5F-A8F3-9A90FE21D1F1}" type="slidenum">
              <a:rPr lang="en-US" smtClean="0"/>
              <a:t>‹#›</a:t>
            </a:fld>
            <a:endParaRPr lang="en-US"/>
          </a:p>
        </p:txBody>
      </p:sp>
    </p:spTree>
    <p:extLst>
      <p:ext uri="{BB962C8B-B14F-4D97-AF65-F5344CB8AC3E}">
        <p14:creationId xmlns:p14="http://schemas.microsoft.com/office/powerpoint/2010/main" val="1598208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56E6D2-2228-4540-ACD7-88A0F8059819}"/>
              </a:ext>
            </a:extLst>
          </p:cNvPr>
          <p:cNvSpPr>
            <a:spLocks noGrp="1"/>
          </p:cNvSpPr>
          <p:nvPr>
            <p:ph type="dt" sz="half" idx="10"/>
          </p:nvPr>
        </p:nvSpPr>
        <p:spPr/>
        <p:txBody>
          <a:bodyPr/>
          <a:lstStyle/>
          <a:p>
            <a:fld id="{09F81D48-EDC9-487E-A9A6-0C293F0B62D9}" type="datetimeFigureOut">
              <a:rPr lang="en-US" smtClean="0"/>
              <a:t>4/15/2021</a:t>
            </a:fld>
            <a:endParaRPr lang="en-US"/>
          </a:p>
        </p:txBody>
      </p:sp>
      <p:sp>
        <p:nvSpPr>
          <p:cNvPr id="3" name="Footer Placeholder 2">
            <a:extLst>
              <a:ext uri="{FF2B5EF4-FFF2-40B4-BE49-F238E27FC236}">
                <a16:creationId xmlns:a16="http://schemas.microsoft.com/office/drawing/2014/main" id="{89DF6135-A1F4-47AC-9CDE-60D92B0351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3EEDD8-7D27-4F24-B7A6-69117DEB5D20}"/>
              </a:ext>
            </a:extLst>
          </p:cNvPr>
          <p:cNvSpPr>
            <a:spLocks noGrp="1"/>
          </p:cNvSpPr>
          <p:nvPr>
            <p:ph type="sldNum" sz="quarter" idx="12"/>
          </p:nvPr>
        </p:nvSpPr>
        <p:spPr/>
        <p:txBody>
          <a:bodyPr/>
          <a:lstStyle/>
          <a:p>
            <a:fld id="{13E772FF-315F-4E5F-A8F3-9A90FE21D1F1}" type="slidenum">
              <a:rPr lang="en-US" smtClean="0"/>
              <a:t>‹#›</a:t>
            </a:fld>
            <a:endParaRPr lang="en-US"/>
          </a:p>
        </p:txBody>
      </p:sp>
    </p:spTree>
    <p:extLst>
      <p:ext uri="{BB962C8B-B14F-4D97-AF65-F5344CB8AC3E}">
        <p14:creationId xmlns:p14="http://schemas.microsoft.com/office/powerpoint/2010/main" val="3034570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2E857-A692-4AB8-9AF0-7B46313142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A8FF6-2A01-4FF2-B2A8-D2BCBDFF13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31B4B5-F730-4EF6-9D3D-9CB460BCC7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368469-2D31-4AD0-BFA8-96B7B4EB01F8}"/>
              </a:ext>
            </a:extLst>
          </p:cNvPr>
          <p:cNvSpPr>
            <a:spLocks noGrp="1"/>
          </p:cNvSpPr>
          <p:nvPr>
            <p:ph type="dt" sz="half" idx="10"/>
          </p:nvPr>
        </p:nvSpPr>
        <p:spPr/>
        <p:txBody>
          <a:bodyPr/>
          <a:lstStyle/>
          <a:p>
            <a:fld id="{09F81D48-EDC9-487E-A9A6-0C293F0B62D9}" type="datetimeFigureOut">
              <a:rPr lang="en-US" smtClean="0"/>
              <a:t>4/15/2021</a:t>
            </a:fld>
            <a:endParaRPr lang="en-US"/>
          </a:p>
        </p:txBody>
      </p:sp>
      <p:sp>
        <p:nvSpPr>
          <p:cNvPr id="6" name="Footer Placeholder 5">
            <a:extLst>
              <a:ext uri="{FF2B5EF4-FFF2-40B4-BE49-F238E27FC236}">
                <a16:creationId xmlns:a16="http://schemas.microsoft.com/office/drawing/2014/main" id="{CDB43066-A334-43DF-B4E2-A33616EEDA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76A67A-6D86-4AA7-98D6-F28435B7A341}"/>
              </a:ext>
            </a:extLst>
          </p:cNvPr>
          <p:cNvSpPr>
            <a:spLocks noGrp="1"/>
          </p:cNvSpPr>
          <p:nvPr>
            <p:ph type="sldNum" sz="quarter" idx="12"/>
          </p:nvPr>
        </p:nvSpPr>
        <p:spPr/>
        <p:txBody>
          <a:bodyPr/>
          <a:lstStyle/>
          <a:p>
            <a:fld id="{13E772FF-315F-4E5F-A8F3-9A90FE21D1F1}" type="slidenum">
              <a:rPr lang="en-US" smtClean="0"/>
              <a:t>‹#›</a:t>
            </a:fld>
            <a:endParaRPr lang="en-US"/>
          </a:p>
        </p:txBody>
      </p:sp>
    </p:spTree>
    <p:extLst>
      <p:ext uri="{BB962C8B-B14F-4D97-AF65-F5344CB8AC3E}">
        <p14:creationId xmlns:p14="http://schemas.microsoft.com/office/powerpoint/2010/main" val="2438768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693F4-906C-4A3F-9279-5E1EDB6BC1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0921C4-C00F-4CB7-B4A9-01F0227592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84563C-A975-4B7E-8379-A73CA80205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370A45-75CE-481B-8635-526542EE4C4B}"/>
              </a:ext>
            </a:extLst>
          </p:cNvPr>
          <p:cNvSpPr>
            <a:spLocks noGrp="1"/>
          </p:cNvSpPr>
          <p:nvPr>
            <p:ph type="dt" sz="half" idx="10"/>
          </p:nvPr>
        </p:nvSpPr>
        <p:spPr/>
        <p:txBody>
          <a:bodyPr/>
          <a:lstStyle/>
          <a:p>
            <a:fld id="{09F81D48-EDC9-487E-A9A6-0C293F0B62D9}" type="datetimeFigureOut">
              <a:rPr lang="en-US" smtClean="0"/>
              <a:t>4/15/2021</a:t>
            </a:fld>
            <a:endParaRPr lang="en-US"/>
          </a:p>
        </p:txBody>
      </p:sp>
      <p:sp>
        <p:nvSpPr>
          <p:cNvPr id="6" name="Footer Placeholder 5">
            <a:extLst>
              <a:ext uri="{FF2B5EF4-FFF2-40B4-BE49-F238E27FC236}">
                <a16:creationId xmlns:a16="http://schemas.microsoft.com/office/drawing/2014/main" id="{3A8035D6-FA5C-4F85-8F69-59C463CEFF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52D449-BEBE-4CC4-B809-4E5A21D0EFB6}"/>
              </a:ext>
            </a:extLst>
          </p:cNvPr>
          <p:cNvSpPr>
            <a:spLocks noGrp="1"/>
          </p:cNvSpPr>
          <p:nvPr>
            <p:ph type="sldNum" sz="quarter" idx="12"/>
          </p:nvPr>
        </p:nvSpPr>
        <p:spPr/>
        <p:txBody>
          <a:bodyPr/>
          <a:lstStyle/>
          <a:p>
            <a:fld id="{13E772FF-315F-4E5F-A8F3-9A90FE21D1F1}" type="slidenum">
              <a:rPr lang="en-US" smtClean="0"/>
              <a:t>‹#›</a:t>
            </a:fld>
            <a:endParaRPr lang="en-US"/>
          </a:p>
        </p:txBody>
      </p:sp>
    </p:spTree>
    <p:extLst>
      <p:ext uri="{BB962C8B-B14F-4D97-AF65-F5344CB8AC3E}">
        <p14:creationId xmlns:p14="http://schemas.microsoft.com/office/powerpoint/2010/main" val="1104204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FDDF46-29FF-4E05-9DD7-8B8B29147A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4A7010-420A-4785-A798-0169C23A79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67C9F-2018-403D-802E-9D78FE6BBF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81D48-EDC9-487E-A9A6-0C293F0B62D9}" type="datetimeFigureOut">
              <a:rPr lang="en-US" smtClean="0"/>
              <a:t>4/15/2021</a:t>
            </a:fld>
            <a:endParaRPr lang="en-US"/>
          </a:p>
        </p:txBody>
      </p:sp>
      <p:sp>
        <p:nvSpPr>
          <p:cNvPr id="5" name="Footer Placeholder 4">
            <a:extLst>
              <a:ext uri="{FF2B5EF4-FFF2-40B4-BE49-F238E27FC236}">
                <a16:creationId xmlns:a16="http://schemas.microsoft.com/office/drawing/2014/main" id="{CCAA1E91-4700-4043-A69F-733D5E1B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9D92B7-9C21-4FE8-A9A4-187C0447D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E772FF-315F-4E5F-A8F3-9A90FE21D1F1}" type="slidenum">
              <a:rPr lang="en-US" smtClean="0"/>
              <a:t>‹#›</a:t>
            </a:fld>
            <a:endParaRPr lang="en-US"/>
          </a:p>
        </p:txBody>
      </p:sp>
    </p:spTree>
    <p:extLst>
      <p:ext uri="{BB962C8B-B14F-4D97-AF65-F5344CB8AC3E}">
        <p14:creationId xmlns:p14="http://schemas.microsoft.com/office/powerpoint/2010/main" val="592526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16.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17.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1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19.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www.econedlink.org/resources/car-loan-project/"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s://www.consumermath.org/for-the-student/student-consumer-math-curriculum/student-personal-finance/student-pf-11-buying-a-car/"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imaginationlibrary.com/the-dollywood-foundation/#:~:text=About%20the%20Dollywood%20Foundation&amp;text=In%20the%20early%2090's%20Dolly,from%2035%25%20to%206%25." TargetMode="External"/><Relationship Id="rId7"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s://www.youtube.com/watch?v=pE1QfV5Umxo" TargetMode="External"/><Relationship Id="rId5" Type="http://schemas.openxmlformats.org/officeDocument/2006/relationships/hyperlink" Target="https://www.fs.fed.us/nrs/pubs/gtr/gtr_nrs175.pdf" TargetMode="External"/><Relationship Id="rId4" Type="http://schemas.openxmlformats.org/officeDocument/2006/relationships/hyperlink" Target="https://greatergood.berkeley.edu/article/item/kids_do_better_on_the_marshmallow_test_when_they_cooperat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32.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hyperlink" Target="https://www.econedlink.org/resources/budgeting-for-income-and-expenses/" TargetMode="External"/><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hyperlink" Target="https://www.econedlink.org/resources/the-basics-of-saving-and-budgeting/" TargetMode="External"/><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hyperlink" Target="https://www.econedlink.org/resources/making-a-budget-it-is-all-spending/"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tyDQFmA1SpU" TargetMode="External"/><Relationship Id="rId2" Type="http://schemas.openxmlformats.org/officeDocument/2006/relationships/hyperlink" Target="https://www.behavioralfinance.com/" TargetMode="External"/><Relationship Id="rId1" Type="http://schemas.openxmlformats.org/officeDocument/2006/relationships/slideLayout" Target="../slideLayouts/slideLayout2.xml"/><Relationship Id="rId5" Type="http://schemas.openxmlformats.org/officeDocument/2006/relationships/hyperlink" Target="https://www.ramseysolutions.com/budgeting/the-secret-to-saving-money" TargetMode="External"/><Relationship Id="rId4" Type="http://schemas.openxmlformats.org/officeDocument/2006/relationships/hyperlink" Target="https://www.youtube.com/watch?v=tPBFVIxnbDw"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hyperlink" Target="https://councilforeconed.regfox.com/2021-sloan-teaching-champion-awards" TargetMode="External"/><Relationship Id="rId2"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4.png"/><Relationship Id="rId4" Type="http://schemas.openxmlformats.org/officeDocument/2006/relationships/hyperlink" Target="mailto:rrivera@councilforeconed.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91245" y="1301383"/>
            <a:ext cx="10578945" cy="1609974"/>
          </a:xfrm>
        </p:spPr>
        <p:txBody>
          <a:bodyPr anchor="ctr">
            <a:normAutofit/>
          </a:bodyPr>
          <a:lstStyle/>
          <a:p>
            <a:r>
              <a:rPr lang="en-US" sz="4400" b="1" dirty="0">
                <a:solidFill>
                  <a:schemeClr val="tx2"/>
                </a:solidFill>
              </a:rPr>
              <a:t>Behavioral Finance: Saving</a:t>
            </a:r>
          </a:p>
        </p:txBody>
      </p:sp>
      <p:sp>
        <p:nvSpPr>
          <p:cNvPr id="3" name="Subtitle 2">
            <a:extLst>
              <a:ext uri="{FF2B5EF4-FFF2-40B4-BE49-F238E27FC236}">
                <a16:creationId xmlns:a16="http://schemas.microsoft.com/office/drawing/2014/main" id="{42F9634A-2F91-42D7-971D-0A9232F0718A}"/>
              </a:ext>
            </a:extLst>
          </p:cNvPr>
          <p:cNvSpPr>
            <a:spLocks noGrp="1"/>
          </p:cNvSpPr>
          <p:nvPr>
            <p:ph type="subTitle" idx="1"/>
          </p:nvPr>
        </p:nvSpPr>
        <p:spPr>
          <a:xfrm>
            <a:off x="2896871" y="2986265"/>
            <a:ext cx="6397952" cy="1920757"/>
          </a:xfrm>
        </p:spPr>
        <p:txBody>
          <a:bodyPr anchor="ctr">
            <a:normAutofit/>
          </a:bodyPr>
          <a:lstStyle/>
          <a:p>
            <a:r>
              <a:rPr lang="en-US" sz="2800" b="1" dirty="0">
                <a:solidFill>
                  <a:schemeClr val="tx2"/>
                </a:solidFill>
              </a:rPr>
              <a:t>Saving &amp; Misbehaving</a:t>
            </a:r>
          </a:p>
          <a:p>
            <a:r>
              <a:rPr lang="en-US" sz="2600" dirty="0">
                <a:solidFill>
                  <a:schemeClr val="tx2"/>
                </a:solidFill>
              </a:rPr>
              <a:t>Presented by: Tori Yauch</a:t>
            </a:r>
          </a:p>
          <a:p>
            <a:r>
              <a:rPr lang="en-US" sz="1900" dirty="0">
                <a:solidFill>
                  <a:schemeClr val="tx2"/>
                </a:solidFill>
              </a:rPr>
              <a:t>April 15, 2021</a:t>
            </a:r>
          </a:p>
          <a:p>
            <a:r>
              <a:rPr lang="en-US" sz="1900" dirty="0">
                <a:solidFill>
                  <a:schemeClr val="tx2"/>
                </a:solidFill>
              </a:rPr>
              <a:t>tyauch@nccee.org</a:t>
            </a:r>
          </a:p>
        </p:txBody>
      </p:sp>
      <p:pic>
        <p:nvPicPr>
          <p:cNvPr id="5" name="Picture 4" descr="Logo&#10;&#10;Description automatically generated">
            <a:extLst>
              <a:ext uri="{FF2B5EF4-FFF2-40B4-BE49-F238E27FC236}">
                <a16:creationId xmlns:a16="http://schemas.microsoft.com/office/drawing/2014/main" id="{4F01CCD1-D6F1-4BDC-898F-6BBE91FC8B04}"/>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4707469" y="5556617"/>
            <a:ext cx="2776756" cy="1186294"/>
          </a:xfrm>
          <a:prstGeom prst="rect">
            <a:avLst/>
          </a:prstGeom>
        </p:spPr>
      </p:pic>
    </p:spTree>
    <p:extLst>
      <p:ext uri="{BB962C8B-B14F-4D97-AF65-F5344CB8AC3E}">
        <p14:creationId xmlns:p14="http://schemas.microsoft.com/office/powerpoint/2010/main" val="2238076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Risk &amp; Utility</a:t>
            </a:r>
          </a:p>
        </p:txBody>
      </p:sp>
      <p:sp>
        <p:nvSpPr>
          <p:cNvPr id="4" name="TextBox 3">
            <a:extLst>
              <a:ext uri="{FF2B5EF4-FFF2-40B4-BE49-F238E27FC236}">
                <a16:creationId xmlns:a16="http://schemas.microsoft.com/office/drawing/2014/main" id="{5EEFD526-6159-47E9-A647-BAB407888551}"/>
              </a:ext>
            </a:extLst>
          </p:cNvPr>
          <p:cNvSpPr txBox="1"/>
          <p:nvPr/>
        </p:nvSpPr>
        <p:spPr>
          <a:xfrm>
            <a:off x="865913" y="1400808"/>
            <a:ext cx="2080702" cy="584775"/>
          </a:xfrm>
          <a:prstGeom prst="rect">
            <a:avLst/>
          </a:prstGeom>
          <a:noFill/>
        </p:spPr>
        <p:txBody>
          <a:bodyPr wrap="square" rtlCol="0">
            <a:spAutoFit/>
          </a:bodyPr>
          <a:lstStyle/>
          <a:p>
            <a:r>
              <a:rPr lang="en-US" sz="3200" b="1" dirty="0">
                <a:solidFill>
                  <a:schemeClr val="tx2"/>
                </a:solidFill>
              </a:rPr>
              <a:t>Risk</a:t>
            </a:r>
          </a:p>
        </p:txBody>
      </p:sp>
      <p:graphicFrame>
        <p:nvGraphicFramePr>
          <p:cNvPr id="5" name="Table 5">
            <a:extLst>
              <a:ext uri="{FF2B5EF4-FFF2-40B4-BE49-F238E27FC236}">
                <a16:creationId xmlns:a16="http://schemas.microsoft.com/office/drawing/2014/main" id="{00BEF83D-FD12-439B-9208-1A481571D4B3}"/>
              </a:ext>
            </a:extLst>
          </p:cNvPr>
          <p:cNvGraphicFramePr>
            <a:graphicFrameLocks noGrp="1"/>
          </p:cNvGraphicFramePr>
          <p:nvPr>
            <p:extLst>
              <p:ext uri="{D42A27DB-BD31-4B8C-83A1-F6EECF244321}">
                <p14:modId xmlns:p14="http://schemas.microsoft.com/office/powerpoint/2010/main" val="2916669754"/>
              </p:ext>
            </p:extLst>
          </p:nvPr>
        </p:nvGraphicFramePr>
        <p:xfrm>
          <a:off x="865913" y="2343332"/>
          <a:ext cx="7006848" cy="4097528"/>
        </p:xfrm>
        <a:graphic>
          <a:graphicData uri="http://schemas.openxmlformats.org/drawingml/2006/table">
            <a:tbl>
              <a:tblPr firstRow="1" bandRow="1">
                <a:tableStyleId>{5C22544A-7EE6-4342-B048-85BDC9FD1C3A}</a:tableStyleId>
              </a:tblPr>
              <a:tblGrid>
                <a:gridCol w="3503424">
                  <a:extLst>
                    <a:ext uri="{9D8B030D-6E8A-4147-A177-3AD203B41FA5}">
                      <a16:colId xmlns:a16="http://schemas.microsoft.com/office/drawing/2014/main" val="3471419917"/>
                    </a:ext>
                  </a:extLst>
                </a:gridCol>
                <a:gridCol w="3503424">
                  <a:extLst>
                    <a:ext uri="{9D8B030D-6E8A-4147-A177-3AD203B41FA5}">
                      <a16:colId xmlns:a16="http://schemas.microsoft.com/office/drawing/2014/main" val="1933243365"/>
                    </a:ext>
                  </a:extLst>
                </a:gridCol>
              </a:tblGrid>
              <a:tr h="1024382">
                <a:tc>
                  <a:txBody>
                    <a:bodyPr/>
                    <a:lstStyle/>
                    <a:p>
                      <a:pPr algn="ctr">
                        <a:lnSpc>
                          <a:spcPct val="200000"/>
                        </a:lnSpc>
                      </a:pPr>
                      <a:r>
                        <a:rPr lang="en-US" sz="2800" dirty="0"/>
                        <a:t>CHANGE</a:t>
                      </a:r>
                    </a:p>
                  </a:txBody>
                  <a:tcPr/>
                </a:tc>
                <a:tc>
                  <a:txBody>
                    <a:bodyPr/>
                    <a:lstStyle/>
                    <a:p>
                      <a:pPr algn="ctr">
                        <a:lnSpc>
                          <a:spcPct val="200000"/>
                        </a:lnSpc>
                      </a:pPr>
                      <a:r>
                        <a:rPr lang="en-US" sz="2800" dirty="0"/>
                        <a:t>DEFINITION</a:t>
                      </a:r>
                    </a:p>
                  </a:txBody>
                  <a:tcPr/>
                </a:tc>
                <a:extLst>
                  <a:ext uri="{0D108BD9-81ED-4DB2-BD59-A6C34878D82A}">
                    <a16:rowId xmlns:a16="http://schemas.microsoft.com/office/drawing/2014/main" val="2726090429"/>
                  </a:ext>
                </a:extLst>
              </a:tr>
              <a:tr h="1024382">
                <a:tc>
                  <a:txBody>
                    <a:bodyPr/>
                    <a:lstStyle/>
                    <a:p>
                      <a:r>
                        <a:rPr lang="en-US" sz="2400" b="1" dirty="0">
                          <a:solidFill>
                            <a:srgbClr val="C00000"/>
                          </a:solidFill>
                        </a:rPr>
                        <a:t>Increase in absolute or relative risk aversion</a:t>
                      </a:r>
                    </a:p>
                  </a:txBody>
                  <a:tcPr/>
                </a:tc>
                <a:tc>
                  <a:txBody>
                    <a:bodyPr/>
                    <a:lstStyle/>
                    <a:p>
                      <a:r>
                        <a:rPr lang="en-US" sz="2400" b="1" i="0" dirty="0">
                          <a:solidFill>
                            <a:srgbClr val="C00000"/>
                          </a:solidFill>
                        </a:rPr>
                        <a:t>As wealth increases, </a:t>
                      </a:r>
                      <a:r>
                        <a:rPr lang="en-US" sz="2400" b="1" i="1" dirty="0">
                          <a:solidFill>
                            <a:srgbClr val="C00000"/>
                          </a:solidFill>
                        </a:rPr>
                        <a:t>less</a:t>
                      </a:r>
                      <a:r>
                        <a:rPr lang="en-US" sz="2400" b="1" i="0" dirty="0">
                          <a:solidFill>
                            <a:srgbClr val="C00000"/>
                          </a:solidFill>
                        </a:rPr>
                        <a:t> held in risky assets</a:t>
                      </a:r>
                    </a:p>
                  </a:txBody>
                  <a:tcPr/>
                </a:tc>
                <a:extLst>
                  <a:ext uri="{0D108BD9-81ED-4DB2-BD59-A6C34878D82A}">
                    <a16:rowId xmlns:a16="http://schemas.microsoft.com/office/drawing/2014/main" val="430096606"/>
                  </a:ext>
                </a:extLst>
              </a:tr>
              <a:tr h="1024382">
                <a:tc>
                  <a:txBody>
                    <a:bodyPr/>
                    <a:lstStyle/>
                    <a:p>
                      <a:r>
                        <a:rPr lang="en-US" sz="2400" b="1" dirty="0">
                          <a:solidFill>
                            <a:schemeClr val="accent5"/>
                          </a:solidFill>
                        </a:rPr>
                        <a:t>No Change</a:t>
                      </a:r>
                    </a:p>
                  </a:txBody>
                  <a:tcPr/>
                </a:tc>
                <a:tc>
                  <a:txBody>
                    <a:bodyPr/>
                    <a:lstStyle/>
                    <a:p>
                      <a:r>
                        <a:rPr lang="en-US" sz="2400" b="1" dirty="0">
                          <a:solidFill>
                            <a:schemeClr val="accent5"/>
                          </a:solidFill>
                        </a:rPr>
                        <a:t>Same amount held in risky assets</a:t>
                      </a:r>
                    </a:p>
                  </a:txBody>
                  <a:tcPr/>
                </a:tc>
                <a:extLst>
                  <a:ext uri="{0D108BD9-81ED-4DB2-BD59-A6C34878D82A}">
                    <a16:rowId xmlns:a16="http://schemas.microsoft.com/office/drawing/2014/main" val="3600891317"/>
                  </a:ext>
                </a:extLst>
              </a:tr>
              <a:tr h="1024382">
                <a:tc>
                  <a:txBody>
                    <a:bodyPr/>
                    <a:lstStyle/>
                    <a:p>
                      <a:r>
                        <a:rPr lang="en-US" sz="2400" b="1" dirty="0">
                          <a:solidFill>
                            <a:schemeClr val="accent6"/>
                          </a:solidFill>
                        </a:rPr>
                        <a:t>Decrease in absolute or relative risk aversion</a:t>
                      </a:r>
                    </a:p>
                  </a:txBody>
                  <a:tcPr/>
                </a:tc>
                <a:tc>
                  <a:txBody>
                    <a:bodyPr/>
                    <a:lstStyle/>
                    <a:p>
                      <a:r>
                        <a:rPr lang="en-US" sz="2400" b="1" dirty="0">
                          <a:solidFill>
                            <a:schemeClr val="accent6"/>
                          </a:solidFill>
                        </a:rPr>
                        <a:t>Have </a:t>
                      </a:r>
                      <a:r>
                        <a:rPr lang="en-US" sz="2400" b="1" i="1" dirty="0">
                          <a:solidFill>
                            <a:schemeClr val="accent6"/>
                          </a:solidFill>
                        </a:rPr>
                        <a:t>more</a:t>
                      </a:r>
                      <a:r>
                        <a:rPr lang="en-US" sz="2400" b="1" i="0" dirty="0">
                          <a:solidFill>
                            <a:schemeClr val="accent6"/>
                          </a:solidFill>
                        </a:rPr>
                        <a:t> in risky assets</a:t>
                      </a:r>
                      <a:endParaRPr lang="en-US" sz="2400" b="1" dirty="0">
                        <a:solidFill>
                          <a:schemeClr val="accent6"/>
                        </a:solidFill>
                      </a:endParaRPr>
                    </a:p>
                  </a:txBody>
                  <a:tcPr/>
                </a:tc>
                <a:extLst>
                  <a:ext uri="{0D108BD9-81ED-4DB2-BD59-A6C34878D82A}">
                    <a16:rowId xmlns:a16="http://schemas.microsoft.com/office/drawing/2014/main" val="3101884609"/>
                  </a:ext>
                </a:extLst>
              </a:tr>
            </a:tbl>
          </a:graphicData>
        </a:graphic>
      </p:graphicFrame>
      <p:sp>
        <p:nvSpPr>
          <p:cNvPr id="22" name="TextBox 21">
            <a:extLst>
              <a:ext uri="{FF2B5EF4-FFF2-40B4-BE49-F238E27FC236}">
                <a16:creationId xmlns:a16="http://schemas.microsoft.com/office/drawing/2014/main" id="{32222A83-CFC3-46E5-8C97-2A2C871748BF}"/>
              </a:ext>
            </a:extLst>
          </p:cNvPr>
          <p:cNvSpPr txBox="1"/>
          <p:nvPr/>
        </p:nvSpPr>
        <p:spPr>
          <a:xfrm>
            <a:off x="8590893" y="1903952"/>
            <a:ext cx="3126974"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tx2"/>
                </a:solidFill>
              </a:rPr>
              <a:t>Absolute (Dollars)</a:t>
            </a:r>
          </a:p>
          <a:p>
            <a:pPr marL="342900" indent="-342900">
              <a:buFont typeface="Arial" panose="020B0604020202020204" pitchFamily="34" charset="0"/>
              <a:buChar char="•"/>
            </a:pPr>
            <a:r>
              <a:rPr lang="en-US" sz="2400" dirty="0">
                <a:solidFill>
                  <a:schemeClr val="tx2"/>
                </a:solidFill>
              </a:rPr>
              <a:t>Relative (% of your total current wealth)</a:t>
            </a:r>
          </a:p>
          <a:p>
            <a:pPr marL="342900" indent="-342900">
              <a:buFont typeface="Arial" panose="020B0604020202020204" pitchFamily="34" charset="0"/>
              <a:buChar char="•"/>
            </a:pPr>
            <a:r>
              <a:rPr lang="en-US" sz="2400" dirty="0">
                <a:solidFill>
                  <a:schemeClr val="tx2"/>
                </a:solidFill>
              </a:rPr>
              <a:t>Risk Aversion (Hesitation to risk)</a:t>
            </a:r>
          </a:p>
          <a:p>
            <a:pPr marL="342900" indent="-342900">
              <a:buFont typeface="Arial" panose="020B0604020202020204" pitchFamily="34" charset="0"/>
              <a:buChar char="•"/>
            </a:pPr>
            <a:endParaRPr lang="en-US" sz="2400" dirty="0">
              <a:solidFill>
                <a:schemeClr val="tx2"/>
              </a:solidFill>
            </a:endParaRPr>
          </a:p>
          <a:p>
            <a:r>
              <a:rPr lang="en-US" sz="2400" b="1" i="1" u="sng" dirty="0">
                <a:solidFill>
                  <a:schemeClr val="tx2"/>
                </a:solidFill>
              </a:rPr>
              <a:t>Has anyone heard something similar?</a:t>
            </a:r>
          </a:p>
          <a:p>
            <a:r>
              <a:rPr lang="en-US" sz="2400" i="1" dirty="0">
                <a:solidFill>
                  <a:schemeClr val="tx2"/>
                </a:solidFill>
              </a:rPr>
              <a:t>As you age, it is important to reduce the risk of your investment!</a:t>
            </a:r>
          </a:p>
        </p:txBody>
      </p:sp>
    </p:spTree>
    <p:extLst>
      <p:ext uri="{BB962C8B-B14F-4D97-AF65-F5344CB8AC3E}">
        <p14:creationId xmlns:p14="http://schemas.microsoft.com/office/powerpoint/2010/main" val="3485392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Risk &amp; Utility</a:t>
            </a:r>
          </a:p>
        </p:txBody>
      </p:sp>
      <p:sp>
        <p:nvSpPr>
          <p:cNvPr id="4" name="TextBox 3">
            <a:extLst>
              <a:ext uri="{FF2B5EF4-FFF2-40B4-BE49-F238E27FC236}">
                <a16:creationId xmlns:a16="http://schemas.microsoft.com/office/drawing/2014/main" id="{5EEFD526-6159-47E9-A647-BAB407888551}"/>
              </a:ext>
            </a:extLst>
          </p:cNvPr>
          <p:cNvSpPr txBox="1"/>
          <p:nvPr/>
        </p:nvSpPr>
        <p:spPr>
          <a:xfrm>
            <a:off x="865913" y="1400808"/>
            <a:ext cx="2080702" cy="584775"/>
          </a:xfrm>
          <a:prstGeom prst="rect">
            <a:avLst/>
          </a:prstGeom>
          <a:noFill/>
        </p:spPr>
        <p:txBody>
          <a:bodyPr wrap="square" rtlCol="0">
            <a:spAutoFit/>
          </a:bodyPr>
          <a:lstStyle/>
          <a:p>
            <a:r>
              <a:rPr lang="en-US" sz="3200" b="1" dirty="0">
                <a:solidFill>
                  <a:schemeClr val="tx2"/>
                </a:solidFill>
              </a:rPr>
              <a:t>Risk</a:t>
            </a:r>
          </a:p>
        </p:txBody>
      </p:sp>
      <p:graphicFrame>
        <p:nvGraphicFramePr>
          <p:cNvPr id="17" name="Table 5">
            <a:extLst>
              <a:ext uri="{FF2B5EF4-FFF2-40B4-BE49-F238E27FC236}">
                <a16:creationId xmlns:a16="http://schemas.microsoft.com/office/drawing/2014/main" id="{D6292E21-4957-4E71-B062-69D3B2406DFE}"/>
              </a:ext>
            </a:extLst>
          </p:cNvPr>
          <p:cNvGraphicFramePr>
            <a:graphicFrameLocks noGrp="1"/>
          </p:cNvGraphicFramePr>
          <p:nvPr>
            <p:extLst>
              <p:ext uri="{D42A27DB-BD31-4B8C-83A1-F6EECF244321}">
                <p14:modId xmlns:p14="http://schemas.microsoft.com/office/powerpoint/2010/main" val="479289093"/>
              </p:ext>
            </p:extLst>
          </p:nvPr>
        </p:nvGraphicFramePr>
        <p:xfrm>
          <a:off x="865912" y="2343332"/>
          <a:ext cx="10129190" cy="4261866"/>
        </p:xfrm>
        <a:graphic>
          <a:graphicData uri="http://schemas.openxmlformats.org/drawingml/2006/table">
            <a:tbl>
              <a:tblPr firstRow="1" bandRow="1">
                <a:tableStyleId>{5C22544A-7EE6-4342-B048-85BDC9FD1C3A}</a:tableStyleId>
              </a:tblPr>
              <a:tblGrid>
                <a:gridCol w="5064595">
                  <a:extLst>
                    <a:ext uri="{9D8B030D-6E8A-4147-A177-3AD203B41FA5}">
                      <a16:colId xmlns:a16="http://schemas.microsoft.com/office/drawing/2014/main" val="3471419917"/>
                    </a:ext>
                  </a:extLst>
                </a:gridCol>
                <a:gridCol w="5064595">
                  <a:extLst>
                    <a:ext uri="{9D8B030D-6E8A-4147-A177-3AD203B41FA5}">
                      <a16:colId xmlns:a16="http://schemas.microsoft.com/office/drawing/2014/main" val="1933243365"/>
                    </a:ext>
                  </a:extLst>
                </a:gridCol>
              </a:tblGrid>
              <a:tr h="1024382">
                <a:tc>
                  <a:txBody>
                    <a:bodyPr/>
                    <a:lstStyle/>
                    <a:p>
                      <a:pPr algn="ctr">
                        <a:lnSpc>
                          <a:spcPct val="200000"/>
                        </a:lnSpc>
                      </a:pPr>
                      <a:r>
                        <a:rPr lang="en-US" sz="2800" dirty="0"/>
                        <a:t>CHANGE</a:t>
                      </a:r>
                    </a:p>
                  </a:txBody>
                  <a:tcPr/>
                </a:tc>
                <a:tc>
                  <a:txBody>
                    <a:bodyPr/>
                    <a:lstStyle/>
                    <a:p>
                      <a:pPr algn="ctr">
                        <a:lnSpc>
                          <a:spcPct val="200000"/>
                        </a:lnSpc>
                      </a:pPr>
                      <a:r>
                        <a:rPr lang="en-US" sz="2800" dirty="0"/>
                        <a:t>DEFINITION</a:t>
                      </a:r>
                    </a:p>
                  </a:txBody>
                  <a:tcPr/>
                </a:tc>
                <a:extLst>
                  <a:ext uri="{0D108BD9-81ED-4DB2-BD59-A6C34878D82A}">
                    <a16:rowId xmlns:a16="http://schemas.microsoft.com/office/drawing/2014/main" val="2726090429"/>
                  </a:ext>
                </a:extLst>
              </a:tr>
              <a:tr h="1024382">
                <a:tc>
                  <a:txBody>
                    <a:bodyPr/>
                    <a:lstStyle/>
                    <a:p>
                      <a:r>
                        <a:rPr lang="en-US" sz="2400" b="1" dirty="0">
                          <a:solidFill>
                            <a:srgbClr val="C00000"/>
                          </a:solidFill>
                        </a:rPr>
                        <a:t>Increase in absolute or relative risk aversion</a:t>
                      </a:r>
                    </a:p>
                  </a:txBody>
                  <a:tcPr/>
                </a:tc>
                <a:tc>
                  <a:txBody>
                    <a:bodyPr/>
                    <a:lstStyle/>
                    <a:p>
                      <a:r>
                        <a:rPr lang="en-US" sz="2400" b="1" i="0" dirty="0">
                          <a:solidFill>
                            <a:srgbClr val="C00000"/>
                          </a:solidFill>
                        </a:rPr>
                        <a:t>As the price of the ticket goes up, the </a:t>
                      </a:r>
                      <a:r>
                        <a:rPr lang="en-US" sz="2400" b="1" i="1" dirty="0">
                          <a:solidFill>
                            <a:srgbClr val="C00000"/>
                          </a:solidFill>
                        </a:rPr>
                        <a:t>less likely</a:t>
                      </a:r>
                      <a:r>
                        <a:rPr lang="en-US" sz="2400" b="1" i="0" dirty="0">
                          <a:solidFill>
                            <a:srgbClr val="C00000"/>
                          </a:solidFill>
                        </a:rPr>
                        <a:t> I am to buy one</a:t>
                      </a:r>
                    </a:p>
                  </a:txBody>
                  <a:tcPr/>
                </a:tc>
                <a:extLst>
                  <a:ext uri="{0D108BD9-81ED-4DB2-BD59-A6C34878D82A}">
                    <a16:rowId xmlns:a16="http://schemas.microsoft.com/office/drawing/2014/main" val="430096606"/>
                  </a:ext>
                </a:extLst>
              </a:tr>
              <a:tr h="1024382">
                <a:tc>
                  <a:txBody>
                    <a:bodyPr/>
                    <a:lstStyle/>
                    <a:p>
                      <a:r>
                        <a:rPr lang="en-US" sz="2400" b="1" dirty="0">
                          <a:solidFill>
                            <a:schemeClr val="accent5"/>
                          </a:solidFill>
                        </a:rPr>
                        <a:t>No Change</a:t>
                      </a:r>
                    </a:p>
                  </a:txBody>
                  <a:tcPr/>
                </a:tc>
                <a:tc>
                  <a:txBody>
                    <a:bodyPr/>
                    <a:lstStyle/>
                    <a:p>
                      <a:r>
                        <a:rPr lang="en-US" sz="2400" b="1" dirty="0">
                          <a:solidFill>
                            <a:schemeClr val="accent5"/>
                          </a:solidFill>
                        </a:rPr>
                        <a:t>The price of the ticket is worth to me whatever I’m willing to pay</a:t>
                      </a:r>
                    </a:p>
                  </a:txBody>
                  <a:tcPr/>
                </a:tc>
                <a:extLst>
                  <a:ext uri="{0D108BD9-81ED-4DB2-BD59-A6C34878D82A}">
                    <a16:rowId xmlns:a16="http://schemas.microsoft.com/office/drawing/2014/main" val="3600891317"/>
                  </a:ext>
                </a:extLst>
              </a:tr>
              <a:tr h="1024382">
                <a:tc>
                  <a:txBody>
                    <a:bodyPr/>
                    <a:lstStyle/>
                    <a:p>
                      <a:r>
                        <a:rPr lang="en-US" sz="2400" b="1" dirty="0">
                          <a:solidFill>
                            <a:schemeClr val="accent6"/>
                          </a:solidFill>
                        </a:rPr>
                        <a:t>Decrease in absolute or relative risk aversion</a:t>
                      </a:r>
                    </a:p>
                  </a:txBody>
                  <a:tcPr/>
                </a:tc>
                <a:tc>
                  <a:txBody>
                    <a:bodyPr/>
                    <a:lstStyle/>
                    <a:p>
                      <a:r>
                        <a:rPr lang="en-US" sz="2400" b="1" dirty="0">
                          <a:solidFill>
                            <a:schemeClr val="accent6"/>
                          </a:solidFill>
                        </a:rPr>
                        <a:t>As the price of the ticket goes up, I feel more pressured than ever to buy the ticket! I must go to this concert!</a:t>
                      </a:r>
                    </a:p>
                  </a:txBody>
                  <a:tcPr/>
                </a:tc>
                <a:extLst>
                  <a:ext uri="{0D108BD9-81ED-4DB2-BD59-A6C34878D82A}">
                    <a16:rowId xmlns:a16="http://schemas.microsoft.com/office/drawing/2014/main" val="3101884609"/>
                  </a:ext>
                </a:extLst>
              </a:tr>
            </a:tbl>
          </a:graphicData>
        </a:graphic>
      </p:graphicFrame>
    </p:spTree>
    <p:extLst>
      <p:ext uri="{BB962C8B-B14F-4D97-AF65-F5344CB8AC3E}">
        <p14:creationId xmlns:p14="http://schemas.microsoft.com/office/powerpoint/2010/main" val="242012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And We’re Back to History!</a:t>
            </a:r>
          </a:p>
        </p:txBody>
      </p:sp>
      <p:sp>
        <p:nvSpPr>
          <p:cNvPr id="17" name="TextBox 16">
            <a:extLst>
              <a:ext uri="{FF2B5EF4-FFF2-40B4-BE49-F238E27FC236}">
                <a16:creationId xmlns:a16="http://schemas.microsoft.com/office/drawing/2014/main" id="{D4D6217D-C228-4F36-B367-386027796BD3}"/>
              </a:ext>
            </a:extLst>
          </p:cNvPr>
          <p:cNvSpPr txBox="1"/>
          <p:nvPr/>
        </p:nvSpPr>
        <p:spPr>
          <a:xfrm>
            <a:off x="4002111" y="1616880"/>
            <a:ext cx="2776756" cy="1569660"/>
          </a:xfrm>
          <a:prstGeom prst="rect">
            <a:avLst/>
          </a:prstGeom>
          <a:noFill/>
        </p:spPr>
        <p:txBody>
          <a:bodyPr wrap="square" rtlCol="0">
            <a:spAutoFit/>
          </a:bodyPr>
          <a:lstStyle/>
          <a:p>
            <a:r>
              <a:rPr lang="en-US" sz="2400" dirty="0">
                <a:solidFill>
                  <a:schemeClr val="tx2"/>
                </a:solidFill>
              </a:rPr>
              <a:t>1912</a:t>
            </a:r>
          </a:p>
          <a:p>
            <a:r>
              <a:rPr lang="en-US" sz="2400" dirty="0">
                <a:solidFill>
                  <a:schemeClr val="tx2"/>
                </a:solidFill>
              </a:rPr>
              <a:t>G.C. Selden</a:t>
            </a:r>
          </a:p>
          <a:p>
            <a:r>
              <a:rPr lang="en-US" sz="2400" i="1" dirty="0">
                <a:solidFill>
                  <a:schemeClr val="tx2"/>
                </a:solidFill>
              </a:rPr>
              <a:t>Psychology of the Stock Market</a:t>
            </a:r>
          </a:p>
        </p:txBody>
      </p:sp>
      <p:pic>
        <p:nvPicPr>
          <p:cNvPr id="1026" name="Picture 2" descr="Psychology of the Stock Market by G.C. Selden">
            <a:extLst>
              <a:ext uri="{FF2B5EF4-FFF2-40B4-BE49-F238E27FC236}">
                <a16:creationId xmlns:a16="http://schemas.microsoft.com/office/drawing/2014/main" id="{5F7DB11F-F857-4B94-BAAF-BED417857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751" y="1616880"/>
            <a:ext cx="2776756" cy="2776756"/>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028" name="Picture 4" descr="The Effect of Prices on Risk Aversion">
            <a:extLst>
              <a:ext uri="{FF2B5EF4-FFF2-40B4-BE49-F238E27FC236}">
                <a16:creationId xmlns:a16="http://schemas.microsoft.com/office/drawing/2014/main" id="{3FE1951C-E8E1-44EE-9624-BBFB5A0182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864" y="5027018"/>
            <a:ext cx="3202529" cy="12206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w Two Trailblazing Psychologists Turned the World of ...">
            <a:extLst>
              <a:ext uri="{FF2B5EF4-FFF2-40B4-BE49-F238E27FC236}">
                <a16:creationId xmlns:a16="http://schemas.microsoft.com/office/drawing/2014/main" id="{C32A7C0F-9020-435F-816E-21829EFE99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7778" y="1616880"/>
            <a:ext cx="4395744" cy="247506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E963CF4-4754-46F2-983A-710BE06910E7}"/>
              </a:ext>
            </a:extLst>
          </p:cNvPr>
          <p:cNvSpPr txBox="1"/>
          <p:nvPr/>
        </p:nvSpPr>
        <p:spPr>
          <a:xfrm>
            <a:off x="4002110" y="4852515"/>
            <a:ext cx="2957489" cy="1200329"/>
          </a:xfrm>
          <a:prstGeom prst="rect">
            <a:avLst/>
          </a:prstGeom>
          <a:noFill/>
        </p:spPr>
        <p:txBody>
          <a:bodyPr wrap="square" rtlCol="0">
            <a:spAutoFit/>
          </a:bodyPr>
          <a:lstStyle/>
          <a:p>
            <a:r>
              <a:rPr lang="en-US" sz="2400" dirty="0">
                <a:solidFill>
                  <a:schemeClr val="tx2"/>
                </a:solidFill>
              </a:rPr>
              <a:t>1964</a:t>
            </a:r>
          </a:p>
          <a:p>
            <a:r>
              <a:rPr lang="en-US" sz="2400" dirty="0">
                <a:solidFill>
                  <a:schemeClr val="tx2"/>
                </a:solidFill>
              </a:rPr>
              <a:t>John Pratt &amp; KJ Arrow</a:t>
            </a:r>
          </a:p>
          <a:p>
            <a:r>
              <a:rPr lang="en-US" sz="2400" i="1" dirty="0">
                <a:solidFill>
                  <a:schemeClr val="tx2"/>
                </a:solidFill>
              </a:rPr>
              <a:t>Defining Risk</a:t>
            </a:r>
          </a:p>
        </p:txBody>
      </p:sp>
      <p:sp>
        <p:nvSpPr>
          <p:cNvPr id="24" name="TextBox 23">
            <a:extLst>
              <a:ext uri="{FF2B5EF4-FFF2-40B4-BE49-F238E27FC236}">
                <a16:creationId xmlns:a16="http://schemas.microsoft.com/office/drawing/2014/main" id="{39F65B68-5979-4ECC-B608-42B4A2297E13}"/>
              </a:ext>
            </a:extLst>
          </p:cNvPr>
          <p:cNvSpPr txBox="1"/>
          <p:nvPr/>
        </p:nvSpPr>
        <p:spPr>
          <a:xfrm>
            <a:off x="7040832" y="4111221"/>
            <a:ext cx="4422690" cy="1569660"/>
          </a:xfrm>
          <a:prstGeom prst="rect">
            <a:avLst/>
          </a:prstGeom>
          <a:noFill/>
        </p:spPr>
        <p:txBody>
          <a:bodyPr wrap="square" rtlCol="0">
            <a:spAutoFit/>
          </a:bodyPr>
          <a:lstStyle/>
          <a:p>
            <a:r>
              <a:rPr lang="en-US" sz="2400" dirty="0">
                <a:solidFill>
                  <a:schemeClr val="tx2"/>
                </a:solidFill>
              </a:rPr>
              <a:t>1979</a:t>
            </a:r>
          </a:p>
          <a:p>
            <a:r>
              <a:rPr lang="en-US" sz="2400" dirty="0">
                <a:solidFill>
                  <a:schemeClr val="tx2"/>
                </a:solidFill>
              </a:rPr>
              <a:t>Daniel Kahneman &amp; Amos Tversky</a:t>
            </a:r>
          </a:p>
          <a:p>
            <a:r>
              <a:rPr lang="en-US" sz="2400" i="1" dirty="0">
                <a:solidFill>
                  <a:schemeClr val="tx2"/>
                </a:solidFill>
              </a:rPr>
              <a:t>Prospect Theory: A Study of Decision Making Under Risk</a:t>
            </a:r>
          </a:p>
        </p:txBody>
      </p:sp>
      <p:sp>
        <p:nvSpPr>
          <p:cNvPr id="22" name="Rectangle 21">
            <a:extLst>
              <a:ext uri="{FF2B5EF4-FFF2-40B4-BE49-F238E27FC236}">
                <a16:creationId xmlns:a16="http://schemas.microsoft.com/office/drawing/2014/main" id="{0BD85F9C-6E97-4F15-B92A-F76D9F859D94}"/>
              </a:ext>
            </a:extLst>
          </p:cNvPr>
          <p:cNvSpPr/>
          <p:nvPr/>
        </p:nvSpPr>
        <p:spPr>
          <a:xfrm>
            <a:off x="6831342" y="1301384"/>
            <a:ext cx="4862425" cy="4379498"/>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822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91245" y="2622045"/>
            <a:ext cx="10578945" cy="1609974"/>
          </a:xfrm>
        </p:spPr>
        <p:txBody>
          <a:bodyPr anchor="ctr">
            <a:normAutofit fontScale="90000"/>
          </a:bodyPr>
          <a:lstStyle/>
          <a:p>
            <a:r>
              <a:rPr lang="en-US" sz="4000" b="1" dirty="0">
                <a:solidFill>
                  <a:schemeClr val="tx2"/>
                </a:solidFill>
              </a:rPr>
              <a:t>SO LET’S GET ON TO THE MAIN PERFORMANCE</a:t>
            </a:r>
            <a:br>
              <a:rPr lang="en-US" sz="4000" b="1" dirty="0">
                <a:solidFill>
                  <a:schemeClr val="tx2"/>
                </a:solidFill>
              </a:rPr>
            </a:br>
            <a:br>
              <a:rPr lang="en-US" sz="4000" b="1" dirty="0">
                <a:solidFill>
                  <a:schemeClr val="tx2"/>
                </a:solidFill>
              </a:rPr>
            </a:br>
            <a:r>
              <a:rPr lang="en-US" sz="4000" b="1" dirty="0">
                <a:solidFill>
                  <a:schemeClr val="tx2"/>
                </a:solidFill>
              </a:rPr>
              <a:t>The CONTENT Portion of this Webinar!</a:t>
            </a:r>
          </a:p>
        </p:txBody>
      </p:sp>
      <p:pic>
        <p:nvPicPr>
          <p:cNvPr id="17" name="Picture 16" descr="Logo&#10;&#10;Description automatically generated">
            <a:extLst>
              <a:ext uri="{FF2B5EF4-FFF2-40B4-BE49-F238E27FC236}">
                <a16:creationId xmlns:a16="http://schemas.microsoft.com/office/drawing/2014/main" id="{355C5E47-7498-48D8-9A3E-FC3407C880F4}"/>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4707469" y="5556617"/>
            <a:ext cx="2776756" cy="1186294"/>
          </a:xfrm>
          <a:prstGeom prst="rect">
            <a:avLst/>
          </a:prstGeom>
        </p:spPr>
      </p:pic>
      <p:pic>
        <p:nvPicPr>
          <p:cNvPr id="5" name="Graphic 4" descr="Firecracker with solid fill">
            <a:extLst>
              <a:ext uri="{FF2B5EF4-FFF2-40B4-BE49-F238E27FC236}">
                <a16:creationId xmlns:a16="http://schemas.microsoft.com/office/drawing/2014/main" id="{1B53D958-BC92-4F46-B425-7118897FED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5" y="4316754"/>
            <a:ext cx="2602764" cy="2602764"/>
          </a:xfrm>
          <a:prstGeom prst="rect">
            <a:avLst/>
          </a:prstGeom>
        </p:spPr>
      </p:pic>
      <p:pic>
        <p:nvPicPr>
          <p:cNvPr id="7" name="Graphic 6" descr="Balloons outline">
            <a:extLst>
              <a:ext uri="{FF2B5EF4-FFF2-40B4-BE49-F238E27FC236}">
                <a16:creationId xmlns:a16="http://schemas.microsoft.com/office/drawing/2014/main" id="{95AA787A-986F-4CF5-A6F0-C7C5BE53FC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2352"/>
            <a:ext cx="2602764" cy="2602764"/>
          </a:xfrm>
          <a:prstGeom prst="rect">
            <a:avLst/>
          </a:prstGeom>
        </p:spPr>
      </p:pic>
      <p:pic>
        <p:nvPicPr>
          <p:cNvPr id="25" name="Graphic 24" descr="Streamers with solid fill">
            <a:extLst>
              <a:ext uri="{FF2B5EF4-FFF2-40B4-BE49-F238E27FC236}">
                <a16:creationId xmlns:a16="http://schemas.microsoft.com/office/drawing/2014/main" id="{D8A273AD-7155-4A58-B837-6D37FE51B45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86692" y="3216856"/>
            <a:ext cx="1338688" cy="1338688"/>
          </a:xfrm>
          <a:prstGeom prst="rect">
            <a:avLst/>
          </a:prstGeom>
        </p:spPr>
      </p:pic>
    </p:spTree>
    <p:extLst>
      <p:ext uri="{BB962C8B-B14F-4D97-AF65-F5344CB8AC3E}">
        <p14:creationId xmlns:p14="http://schemas.microsoft.com/office/powerpoint/2010/main" val="3722042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Content</a:t>
            </a:r>
          </a:p>
        </p:txBody>
      </p:sp>
      <p:sp>
        <p:nvSpPr>
          <p:cNvPr id="4" name="TextBox 3">
            <a:extLst>
              <a:ext uri="{FF2B5EF4-FFF2-40B4-BE49-F238E27FC236}">
                <a16:creationId xmlns:a16="http://schemas.microsoft.com/office/drawing/2014/main" id="{5EEFD526-6159-47E9-A647-BAB407888551}"/>
              </a:ext>
            </a:extLst>
          </p:cNvPr>
          <p:cNvSpPr txBox="1"/>
          <p:nvPr/>
        </p:nvSpPr>
        <p:spPr>
          <a:xfrm>
            <a:off x="864215" y="1586299"/>
            <a:ext cx="8458205" cy="2677656"/>
          </a:xfrm>
          <a:prstGeom prst="rect">
            <a:avLst/>
          </a:prstGeom>
          <a:noFill/>
        </p:spPr>
        <p:txBody>
          <a:bodyPr wrap="square" rtlCol="0">
            <a:spAutoFit/>
          </a:bodyPr>
          <a:lstStyle/>
          <a:p>
            <a:r>
              <a:rPr lang="en-US" sz="2800" dirty="0">
                <a:solidFill>
                  <a:schemeClr val="tx2"/>
                </a:solidFill>
              </a:rPr>
              <a:t>A few major concepts of Behavioral Finance</a:t>
            </a:r>
          </a:p>
          <a:p>
            <a:pPr marL="285750" indent="-285750">
              <a:buFont typeface="Arial" panose="020B0604020202020204" pitchFamily="34" charset="0"/>
              <a:buChar char="•"/>
            </a:pPr>
            <a:r>
              <a:rPr lang="en-US" sz="2800" dirty="0">
                <a:solidFill>
                  <a:schemeClr val="tx2"/>
                </a:solidFill>
              </a:rPr>
              <a:t>Binmore Continuum</a:t>
            </a:r>
          </a:p>
          <a:p>
            <a:pPr marL="285750" indent="-285750">
              <a:buFont typeface="Arial" panose="020B0604020202020204" pitchFamily="34" charset="0"/>
              <a:buChar char="•"/>
            </a:pPr>
            <a:r>
              <a:rPr lang="en-US" sz="2800" dirty="0">
                <a:solidFill>
                  <a:schemeClr val="tx2"/>
                </a:solidFill>
              </a:rPr>
              <a:t>Time or Future Discounting</a:t>
            </a:r>
          </a:p>
          <a:p>
            <a:pPr marL="285750" indent="-285750">
              <a:buFont typeface="Arial" panose="020B0604020202020204" pitchFamily="34" charset="0"/>
              <a:buChar char="•"/>
            </a:pPr>
            <a:r>
              <a:rPr lang="en-US" sz="2800" dirty="0">
                <a:solidFill>
                  <a:schemeClr val="tx2"/>
                </a:solidFill>
              </a:rPr>
              <a:t>Self-Control: How does all that work?</a:t>
            </a:r>
          </a:p>
          <a:p>
            <a:pPr marL="1200150" lvl="2" indent="-285750">
              <a:buFont typeface="Arial" panose="020B0604020202020204" pitchFamily="34" charset="0"/>
              <a:buChar char="•"/>
            </a:pPr>
            <a:r>
              <a:rPr lang="en-US" sz="2800" dirty="0">
                <a:solidFill>
                  <a:schemeClr val="tx2"/>
                </a:solidFill>
              </a:rPr>
              <a:t>Buckets &amp; Budgets – Making a plan with jars, envelopes, or apps!</a:t>
            </a:r>
          </a:p>
        </p:txBody>
      </p:sp>
      <p:pic>
        <p:nvPicPr>
          <p:cNvPr id="17" name="Picture 16" descr="Logo&#10;&#10;Description automatically generated">
            <a:extLst>
              <a:ext uri="{FF2B5EF4-FFF2-40B4-BE49-F238E27FC236}">
                <a16:creationId xmlns:a16="http://schemas.microsoft.com/office/drawing/2014/main" id="{355C5E47-7498-48D8-9A3E-FC3407C880F4}"/>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4707469" y="5556617"/>
            <a:ext cx="2776756" cy="1186294"/>
          </a:xfrm>
          <a:prstGeom prst="rect">
            <a:avLst/>
          </a:prstGeom>
        </p:spPr>
      </p:pic>
    </p:spTree>
    <p:extLst>
      <p:ext uri="{BB962C8B-B14F-4D97-AF65-F5344CB8AC3E}">
        <p14:creationId xmlns:p14="http://schemas.microsoft.com/office/powerpoint/2010/main" val="861380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Content</a:t>
            </a:r>
          </a:p>
        </p:txBody>
      </p:sp>
      <p:sp>
        <p:nvSpPr>
          <p:cNvPr id="4" name="TextBox 3">
            <a:extLst>
              <a:ext uri="{FF2B5EF4-FFF2-40B4-BE49-F238E27FC236}">
                <a16:creationId xmlns:a16="http://schemas.microsoft.com/office/drawing/2014/main" id="{5EEFD526-6159-47E9-A647-BAB407888551}"/>
              </a:ext>
            </a:extLst>
          </p:cNvPr>
          <p:cNvSpPr txBox="1"/>
          <p:nvPr/>
        </p:nvSpPr>
        <p:spPr>
          <a:xfrm>
            <a:off x="864215" y="1554776"/>
            <a:ext cx="5912087" cy="584775"/>
          </a:xfrm>
          <a:prstGeom prst="rect">
            <a:avLst/>
          </a:prstGeom>
          <a:noFill/>
        </p:spPr>
        <p:txBody>
          <a:bodyPr wrap="square" rtlCol="0">
            <a:spAutoFit/>
          </a:bodyPr>
          <a:lstStyle/>
          <a:p>
            <a:r>
              <a:rPr lang="en-US" sz="3200" dirty="0">
                <a:solidFill>
                  <a:schemeClr val="tx2"/>
                </a:solidFill>
              </a:rPr>
              <a:t>Binmore Continuum</a:t>
            </a:r>
          </a:p>
        </p:txBody>
      </p:sp>
      <p:pic>
        <p:nvPicPr>
          <p:cNvPr id="5" name="Graphic 4" descr="Donut with solid fill">
            <a:extLst>
              <a:ext uri="{FF2B5EF4-FFF2-40B4-BE49-F238E27FC236}">
                <a16:creationId xmlns:a16="http://schemas.microsoft.com/office/drawing/2014/main" id="{C834C32F-EEB6-4340-9074-29F45B29B1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43821" y="3081577"/>
            <a:ext cx="1880834" cy="1880834"/>
          </a:xfrm>
          <a:prstGeom prst="rect">
            <a:avLst/>
          </a:prstGeom>
        </p:spPr>
      </p:pic>
      <p:pic>
        <p:nvPicPr>
          <p:cNvPr id="7" name="Graphic 6" descr="Pizza with solid fill">
            <a:extLst>
              <a:ext uri="{FF2B5EF4-FFF2-40B4-BE49-F238E27FC236}">
                <a16:creationId xmlns:a16="http://schemas.microsoft.com/office/drawing/2014/main" id="{EC87F446-1FB4-405D-ACFC-B188387F14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06316" y="3081577"/>
            <a:ext cx="1880834" cy="1880834"/>
          </a:xfrm>
          <a:prstGeom prst="rect">
            <a:avLst/>
          </a:prstGeom>
        </p:spPr>
      </p:pic>
      <p:pic>
        <p:nvPicPr>
          <p:cNvPr id="11" name="Graphic 10" descr="Latte Cup with solid fill">
            <a:extLst>
              <a:ext uri="{FF2B5EF4-FFF2-40B4-BE49-F238E27FC236}">
                <a16:creationId xmlns:a16="http://schemas.microsoft.com/office/drawing/2014/main" id="{4DA122E4-6054-4D1F-8E43-EDE95BA5E0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1524" y="3056754"/>
            <a:ext cx="1880834" cy="1880834"/>
          </a:xfrm>
          <a:prstGeom prst="rect">
            <a:avLst/>
          </a:prstGeom>
        </p:spPr>
      </p:pic>
      <p:pic>
        <p:nvPicPr>
          <p:cNvPr id="22" name="Graphic 21" descr="Fuel with solid fill">
            <a:extLst>
              <a:ext uri="{FF2B5EF4-FFF2-40B4-BE49-F238E27FC236}">
                <a16:creationId xmlns:a16="http://schemas.microsoft.com/office/drawing/2014/main" id="{73F4E363-6454-4E51-8095-ABC676D934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68811" y="3056754"/>
            <a:ext cx="1880834" cy="1880834"/>
          </a:xfrm>
          <a:prstGeom prst="rect">
            <a:avLst/>
          </a:prstGeom>
        </p:spPr>
      </p:pic>
      <p:pic>
        <p:nvPicPr>
          <p:cNvPr id="24" name="Graphic 23" descr="House with solid fill">
            <a:extLst>
              <a:ext uri="{FF2B5EF4-FFF2-40B4-BE49-F238E27FC236}">
                <a16:creationId xmlns:a16="http://schemas.microsoft.com/office/drawing/2014/main" id="{0CD9CD77-6649-41AF-952A-A0490708B4F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49642" y="3056754"/>
            <a:ext cx="1880834" cy="1880834"/>
          </a:xfrm>
          <a:prstGeom prst="rect">
            <a:avLst/>
          </a:prstGeom>
        </p:spPr>
      </p:pic>
      <p:pic>
        <p:nvPicPr>
          <p:cNvPr id="26" name="Graphic 25" descr="Car with solid fill">
            <a:extLst>
              <a:ext uri="{FF2B5EF4-FFF2-40B4-BE49-F238E27FC236}">
                <a16:creationId xmlns:a16="http://schemas.microsoft.com/office/drawing/2014/main" id="{FBA3A1AC-E1A0-450D-93D2-52BFDD022EE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81594" y="3086611"/>
            <a:ext cx="1880834" cy="1880834"/>
          </a:xfrm>
          <a:prstGeom prst="rect">
            <a:avLst/>
          </a:prstGeom>
        </p:spPr>
      </p:pic>
    </p:spTree>
    <p:extLst>
      <p:ext uri="{BB962C8B-B14F-4D97-AF65-F5344CB8AC3E}">
        <p14:creationId xmlns:p14="http://schemas.microsoft.com/office/powerpoint/2010/main" val="2297990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Content</a:t>
            </a:r>
          </a:p>
        </p:txBody>
      </p:sp>
      <p:sp>
        <p:nvSpPr>
          <p:cNvPr id="4" name="TextBox 3">
            <a:extLst>
              <a:ext uri="{FF2B5EF4-FFF2-40B4-BE49-F238E27FC236}">
                <a16:creationId xmlns:a16="http://schemas.microsoft.com/office/drawing/2014/main" id="{5EEFD526-6159-47E9-A647-BAB407888551}"/>
              </a:ext>
            </a:extLst>
          </p:cNvPr>
          <p:cNvSpPr txBox="1"/>
          <p:nvPr/>
        </p:nvSpPr>
        <p:spPr>
          <a:xfrm>
            <a:off x="864215" y="1554776"/>
            <a:ext cx="5912087" cy="584775"/>
          </a:xfrm>
          <a:prstGeom prst="rect">
            <a:avLst/>
          </a:prstGeom>
          <a:noFill/>
        </p:spPr>
        <p:txBody>
          <a:bodyPr wrap="square" rtlCol="0">
            <a:spAutoFit/>
          </a:bodyPr>
          <a:lstStyle/>
          <a:p>
            <a:r>
              <a:rPr lang="en-US" sz="3200" dirty="0">
                <a:solidFill>
                  <a:schemeClr val="tx2"/>
                </a:solidFill>
              </a:rPr>
              <a:t>Binmore Continuum</a:t>
            </a:r>
          </a:p>
        </p:txBody>
      </p:sp>
      <p:pic>
        <p:nvPicPr>
          <p:cNvPr id="5" name="Graphic 4" descr="Donut with solid fill">
            <a:extLst>
              <a:ext uri="{FF2B5EF4-FFF2-40B4-BE49-F238E27FC236}">
                <a16:creationId xmlns:a16="http://schemas.microsoft.com/office/drawing/2014/main" id="{C834C32F-EEB6-4340-9074-29F45B29B1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43821" y="3081577"/>
            <a:ext cx="1880834" cy="1880834"/>
          </a:xfrm>
          <a:prstGeom prst="rect">
            <a:avLst/>
          </a:prstGeom>
        </p:spPr>
      </p:pic>
      <p:pic>
        <p:nvPicPr>
          <p:cNvPr id="7" name="Graphic 6" descr="Pizza with solid fill">
            <a:extLst>
              <a:ext uri="{FF2B5EF4-FFF2-40B4-BE49-F238E27FC236}">
                <a16:creationId xmlns:a16="http://schemas.microsoft.com/office/drawing/2014/main" id="{EC87F446-1FB4-405D-ACFC-B188387F14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06316" y="3081577"/>
            <a:ext cx="1880834" cy="1880834"/>
          </a:xfrm>
          <a:prstGeom prst="rect">
            <a:avLst/>
          </a:prstGeom>
        </p:spPr>
      </p:pic>
      <p:pic>
        <p:nvPicPr>
          <p:cNvPr id="11" name="Graphic 10" descr="Latte Cup with solid fill">
            <a:extLst>
              <a:ext uri="{FF2B5EF4-FFF2-40B4-BE49-F238E27FC236}">
                <a16:creationId xmlns:a16="http://schemas.microsoft.com/office/drawing/2014/main" id="{4DA122E4-6054-4D1F-8E43-EDE95BA5E0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1524" y="3056754"/>
            <a:ext cx="1880834" cy="1880834"/>
          </a:xfrm>
          <a:prstGeom prst="rect">
            <a:avLst/>
          </a:prstGeom>
        </p:spPr>
      </p:pic>
      <p:pic>
        <p:nvPicPr>
          <p:cNvPr id="22" name="Graphic 21" descr="Fuel with solid fill">
            <a:extLst>
              <a:ext uri="{FF2B5EF4-FFF2-40B4-BE49-F238E27FC236}">
                <a16:creationId xmlns:a16="http://schemas.microsoft.com/office/drawing/2014/main" id="{73F4E363-6454-4E51-8095-ABC676D934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68811" y="3056754"/>
            <a:ext cx="1880834" cy="1880834"/>
          </a:xfrm>
          <a:prstGeom prst="rect">
            <a:avLst/>
          </a:prstGeom>
        </p:spPr>
      </p:pic>
      <p:pic>
        <p:nvPicPr>
          <p:cNvPr id="24" name="Graphic 23" descr="House with solid fill">
            <a:extLst>
              <a:ext uri="{FF2B5EF4-FFF2-40B4-BE49-F238E27FC236}">
                <a16:creationId xmlns:a16="http://schemas.microsoft.com/office/drawing/2014/main" id="{0CD9CD77-6649-41AF-952A-A0490708B4F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49642" y="3056754"/>
            <a:ext cx="1880834" cy="1880834"/>
          </a:xfrm>
          <a:prstGeom prst="rect">
            <a:avLst/>
          </a:prstGeom>
        </p:spPr>
      </p:pic>
      <p:pic>
        <p:nvPicPr>
          <p:cNvPr id="26" name="Graphic 25" descr="Car with solid fill">
            <a:extLst>
              <a:ext uri="{FF2B5EF4-FFF2-40B4-BE49-F238E27FC236}">
                <a16:creationId xmlns:a16="http://schemas.microsoft.com/office/drawing/2014/main" id="{FBA3A1AC-E1A0-450D-93D2-52BFDD022EE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81594" y="3086611"/>
            <a:ext cx="1880834" cy="1880834"/>
          </a:xfrm>
          <a:prstGeom prst="rect">
            <a:avLst/>
          </a:prstGeom>
        </p:spPr>
      </p:pic>
    </p:spTree>
    <p:extLst>
      <p:ext uri="{BB962C8B-B14F-4D97-AF65-F5344CB8AC3E}">
        <p14:creationId xmlns:p14="http://schemas.microsoft.com/office/powerpoint/2010/main" val="3433123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Content</a:t>
            </a:r>
          </a:p>
        </p:txBody>
      </p:sp>
      <p:sp>
        <p:nvSpPr>
          <p:cNvPr id="4" name="TextBox 3">
            <a:extLst>
              <a:ext uri="{FF2B5EF4-FFF2-40B4-BE49-F238E27FC236}">
                <a16:creationId xmlns:a16="http://schemas.microsoft.com/office/drawing/2014/main" id="{5EEFD526-6159-47E9-A647-BAB407888551}"/>
              </a:ext>
            </a:extLst>
          </p:cNvPr>
          <p:cNvSpPr txBox="1"/>
          <p:nvPr/>
        </p:nvSpPr>
        <p:spPr>
          <a:xfrm>
            <a:off x="864215" y="1554776"/>
            <a:ext cx="7789131" cy="584775"/>
          </a:xfrm>
          <a:prstGeom prst="rect">
            <a:avLst/>
          </a:prstGeom>
          <a:noFill/>
        </p:spPr>
        <p:txBody>
          <a:bodyPr wrap="square" rtlCol="0">
            <a:spAutoFit/>
          </a:bodyPr>
          <a:lstStyle/>
          <a:p>
            <a:r>
              <a:rPr lang="en-US" sz="3200" strike="sngStrike" dirty="0">
                <a:solidFill>
                  <a:schemeClr val="tx2"/>
                </a:solidFill>
              </a:rPr>
              <a:t>Binmore Continuum </a:t>
            </a:r>
            <a:r>
              <a:rPr lang="en-US" sz="3200" dirty="0">
                <a:solidFill>
                  <a:schemeClr val="tx2"/>
                </a:solidFill>
              </a:rPr>
              <a:t> Traditional Finance</a:t>
            </a:r>
          </a:p>
        </p:txBody>
      </p:sp>
      <p:pic>
        <p:nvPicPr>
          <p:cNvPr id="5" name="Graphic 4" descr="Donut with solid fill">
            <a:extLst>
              <a:ext uri="{FF2B5EF4-FFF2-40B4-BE49-F238E27FC236}">
                <a16:creationId xmlns:a16="http://schemas.microsoft.com/office/drawing/2014/main" id="{C834C32F-EEB6-4340-9074-29F45B29B1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43821" y="3081577"/>
            <a:ext cx="1880834" cy="1880834"/>
          </a:xfrm>
          <a:prstGeom prst="rect">
            <a:avLst/>
          </a:prstGeom>
        </p:spPr>
      </p:pic>
      <p:pic>
        <p:nvPicPr>
          <p:cNvPr id="7" name="Graphic 6" descr="Pizza with solid fill">
            <a:extLst>
              <a:ext uri="{FF2B5EF4-FFF2-40B4-BE49-F238E27FC236}">
                <a16:creationId xmlns:a16="http://schemas.microsoft.com/office/drawing/2014/main" id="{EC87F446-1FB4-405D-ACFC-B188387F14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06316" y="3081577"/>
            <a:ext cx="1880834" cy="1880834"/>
          </a:xfrm>
          <a:prstGeom prst="rect">
            <a:avLst/>
          </a:prstGeom>
        </p:spPr>
      </p:pic>
      <p:pic>
        <p:nvPicPr>
          <p:cNvPr id="11" name="Graphic 10" descr="Latte Cup with solid fill">
            <a:extLst>
              <a:ext uri="{FF2B5EF4-FFF2-40B4-BE49-F238E27FC236}">
                <a16:creationId xmlns:a16="http://schemas.microsoft.com/office/drawing/2014/main" id="{4DA122E4-6054-4D1F-8E43-EDE95BA5E0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1524" y="3056754"/>
            <a:ext cx="1880834" cy="1880834"/>
          </a:xfrm>
          <a:prstGeom prst="rect">
            <a:avLst/>
          </a:prstGeom>
        </p:spPr>
      </p:pic>
      <p:pic>
        <p:nvPicPr>
          <p:cNvPr id="22" name="Graphic 21" descr="Fuel with solid fill">
            <a:extLst>
              <a:ext uri="{FF2B5EF4-FFF2-40B4-BE49-F238E27FC236}">
                <a16:creationId xmlns:a16="http://schemas.microsoft.com/office/drawing/2014/main" id="{73F4E363-6454-4E51-8095-ABC676D934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68811" y="3056754"/>
            <a:ext cx="1880834" cy="1880834"/>
          </a:xfrm>
          <a:prstGeom prst="rect">
            <a:avLst/>
          </a:prstGeom>
        </p:spPr>
      </p:pic>
      <p:pic>
        <p:nvPicPr>
          <p:cNvPr id="24" name="Graphic 23" descr="House with solid fill">
            <a:extLst>
              <a:ext uri="{FF2B5EF4-FFF2-40B4-BE49-F238E27FC236}">
                <a16:creationId xmlns:a16="http://schemas.microsoft.com/office/drawing/2014/main" id="{0CD9CD77-6649-41AF-952A-A0490708B4F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49642" y="3056754"/>
            <a:ext cx="1880834" cy="1880834"/>
          </a:xfrm>
          <a:prstGeom prst="rect">
            <a:avLst/>
          </a:prstGeom>
        </p:spPr>
      </p:pic>
      <p:pic>
        <p:nvPicPr>
          <p:cNvPr id="26" name="Graphic 25" descr="Car with solid fill">
            <a:extLst>
              <a:ext uri="{FF2B5EF4-FFF2-40B4-BE49-F238E27FC236}">
                <a16:creationId xmlns:a16="http://schemas.microsoft.com/office/drawing/2014/main" id="{FBA3A1AC-E1A0-450D-93D2-52BFDD022EE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81594" y="3086611"/>
            <a:ext cx="1880834" cy="1880834"/>
          </a:xfrm>
          <a:prstGeom prst="rect">
            <a:avLst/>
          </a:prstGeom>
        </p:spPr>
      </p:pic>
      <p:sp>
        <p:nvSpPr>
          <p:cNvPr id="3" name="Rectangle 2">
            <a:extLst>
              <a:ext uri="{FF2B5EF4-FFF2-40B4-BE49-F238E27FC236}">
                <a16:creationId xmlns:a16="http://schemas.microsoft.com/office/drawing/2014/main" id="{90E657CE-3A85-4FC3-BB19-CD1EB3E257CB}"/>
              </a:ext>
            </a:extLst>
          </p:cNvPr>
          <p:cNvSpPr/>
          <p:nvPr/>
        </p:nvSpPr>
        <p:spPr>
          <a:xfrm>
            <a:off x="7738610" y="2832410"/>
            <a:ext cx="4191865" cy="222781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64E2BDF-2F0A-4CB3-8BF9-8445D76FBD43}"/>
              </a:ext>
            </a:extLst>
          </p:cNvPr>
          <p:cNvSpPr txBox="1"/>
          <p:nvPr/>
        </p:nvSpPr>
        <p:spPr>
          <a:xfrm>
            <a:off x="864214" y="5415455"/>
            <a:ext cx="7789131" cy="1077218"/>
          </a:xfrm>
          <a:prstGeom prst="rect">
            <a:avLst/>
          </a:prstGeom>
          <a:noFill/>
        </p:spPr>
        <p:txBody>
          <a:bodyPr wrap="square" rtlCol="0">
            <a:spAutoFit/>
          </a:bodyPr>
          <a:lstStyle/>
          <a:p>
            <a:r>
              <a:rPr lang="en-US" sz="3200" dirty="0">
                <a:solidFill>
                  <a:schemeClr val="tx2"/>
                </a:solidFill>
              </a:rPr>
              <a:t>When the stakes are high, </a:t>
            </a:r>
            <a:r>
              <a:rPr lang="en-US" sz="3200" i="1" dirty="0">
                <a:solidFill>
                  <a:schemeClr val="tx2"/>
                </a:solidFill>
              </a:rPr>
              <a:t>people make better decisions. </a:t>
            </a:r>
            <a:r>
              <a:rPr lang="en-US" sz="3200" b="1" u="sng" dirty="0">
                <a:solidFill>
                  <a:schemeClr val="tx2"/>
                </a:solidFill>
              </a:rPr>
              <a:t>Do you think this is true?</a:t>
            </a:r>
          </a:p>
        </p:txBody>
      </p:sp>
    </p:spTree>
    <p:extLst>
      <p:ext uri="{BB962C8B-B14F-4D97-AF65-F5344CB8AC3E}">
        <p14:creationId xmlns:p14="http://schemas.microsoft.com/office/powerpoint/2010/main" val="150518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Content</a:t>
            </a:r>
          </a:p>
        </p:txBody>
      </p:sp>
      <p:sp>
        <p:nvSpPr>
          <p:cNvPr id="4" name="TextBox 3">
            <a:extLst>
              <a:ext uri="{FF2B5EF4-FFF2-40B4-BE49-F238E27FC236}">
                <a16:creationId xmlns:a16="http://schemas.microsoft.com/office/drawing/2014/main" id="{5EEFD526-6159-47E9-A647-BAB407888551}"/>
              </a:ext>
            </a:extLst>
          </p:cNvPr>
          <p:cNvSpPr txBox="1"/>
          <p:nvPr/>
        </p:nvSpPr>
        <p:spPr>
          <a:xfrm>
            <a:off x="864215" y="1554776"/>
            <a:ext cx="7789131" cy="584775"/>
          </a:xfrm>
          <a:prstGeom prst="rect">
            <a:avLst/>
          </a:prstGeom>
          <a:noFill/>
        </p:spPr>
        <p:txBody>
          <a:bodyPr wrap="square" rtlCol="0">
            <a:spAutoFit/>
          </a:bodyPr>
          <a:lstStyle/>
          <a:p>
            <a:r>
              <a:rPr lang="en-US" sz="3200" dirty="0">
                <a:solidFill>
                  <a:schemeClr val="tx2"/>
                </a:solidFill>
              </a:rPr>
              <a:t>Binmore Continuum – Behavioral Finance</a:t>
            </a:r>
          </a:p>
        </p:txBody>
      </p:sp>
      <p:pic>
        <p:nvPicPr>
          <p:cNvPr id="5" name="Graphic 4" descr="Donut with solid fill">
            <a:extLst>
              <a:ext uri="{FF2B5EF4-FFF2-40B4-BE49-F238E27FC236}">
                <a16:creationId xmlns:a16="http://schemas.microsoft.com/office/drawing/2014/main" id="{C834C32F-EEB6-4340-9074-29F45B29B1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43821" y="3081577"/>
            <a:ext cx="1880834" cy="1880834"/>
          </a:xfrm>
          <a:prstGeom prst="rect">
            <a:avLst/>
          </a:prstGeom>
        </p:spPr>
      </p:pic>
      <p:pic>
        <p:nvPicPr>
          <p:cNvPr id="7" name="Graphic 6" descr="Pizza with solid fill">
            <a:extLst>
              <a:ext uri="{FF2B5EF4-FFF2-40B4-BE49-F238E27FC236}">
                <a16:creationId xmlns:a16="http://schemas.microsoft.com/office/drawing/2014/main" id="{EC87F446-1FB4-405D-ACFC-B188387F14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06316" y="3081577"/>
            <a:ext cx="1880834" cy="1880834"/>
          </a:xfrm>
          <a:prstGeom prst="rect">
            <a:avLst/>
          </a:prstGeom>
        </p:spPr>
      </p:pic>
      <p:pic>
        <p:nvPicPr>
          <p:cNvPr id="11" name="Graphic 10" descr="Latte Cup with solid fill">
            <a:extLst>
              <a:ext uri="{FF2B5EF4-FFF2-40B4-BE49-F238E27FC236}">
                <a16:creationId xmlns:a16="http://schemas.microsoft.com/office/drawing/2014/main" id="{4DA122E4-6054-4D1F-8E43-EDE95BA5E0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1524" y="3056754"/>
            <a:ext cx="1880834" cy="1880834"/>
          </a:xfrm>
          <a:prstGeom prst="rect">
            <a:avLst/>
          </a:prstGeom>
        </p:spPr>
      </p:pic>
      <p:pic>
        <p:nvPicPr>
          <p:cNvPr id="22" name="Graphic 21" descr="Fuel with solid fill">
            <a:extLst>
              <a:ext uri="{FF2B5EF4-FFF2-40B4-BE49-F238E27FC236}">
                <a16:creationId xmlns:a16="http://schemas.microsoft.com/office/drawing/2014/main" id="{73F4E363-6454-4E51-8095-ABC676D934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68811" y="3056754"/>
            <a:ext cx="1880834" cy="1880834"/>
          </a:xfrm>
          <a:prstGeom prst="rect">
            <a:avLst/>
          </a:prstGeom>
        </p:spPr>
      </p:pic>
      <p:pic>
        <p:nvPicPr>
          <p:cNvPr id="24" name="Graphic 23" descr="House with solid fill">
            <a:extLst>
              <a:ext uri="{FF2B5EF4-FFF2-40B4-BE49-F238E27FC236}">
                <a16:creationId xmlns:a16="http://schemas.microsoft.com/office/drawing/2014/main" id="{0CD9CD77-6649-41AF-952A-A0490708B4F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49642" y="3056754"/>
            <a:ext cx="1880834" cy="1880834"/>
          </a:xfrm>
          <a:prstGeom prst="rect">
            <a:avLst/>
          </a:prstGeom>
        </p:spPr>
      </p:pic>
      <p:pic>
        <p:nvPicPr>
          <p:cNvPr id="26" name="Graphic 25" descr="Car with solid fill">
            <a:extLst>
              <a:ext uri="{FF2B5EF4-FFF2-40B4-BE49-F238E27FC236}">
                <a16:creationId xmlns:a16="http://schemas.microsoft.com/office/drawing/2014/main" id="{FBA3A1AC-E1A0-450D-93D2-52BFDD022EE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81594" y="3086611"/>
            <a:ext cx="1880834" cy="1880834"/>
          </a:xfrm>
          <a:prstGeom prst="rect">
            <a:avLst/>
          </a:prstGeom>
        </p:spPr>
      </p:pic>
      <p:sp>
        <p:nvSpPr>
          <p:cNvPr id="3" name="Rectangle 2">
            <a:extLst>
              <a:ext uri="{FF2B5EF4-FFF2-40B4-BE49-F238E27FC236}">
                <a16:creationId xmlns:a16="http://schemas.microsoft.com/office/drawing/2014/main" id="{90E657CE-3A85-4FC3-BB19-CD1EB3E257CB}"/>
              </a:ext>
            </a:extLst>
          </p:cNvPr>
          <p:cNvSpPr/>
          <p:nvPr/>
        </p:nvSpPr>
        <p:spPr>
          <a:xfrm>
            <a:off x="261524" y="2832410"/>
            <a:ext cx="7388121" cy="222781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64E2BDF-2F0A-4CB3-8BF9-8445D76FBD43}"/>
              </a:ext>
            </a:extLst>
          </p:cNvPr>
          <p:cNvSpPr txBox="1"/>
          <p:nvPr/>
        </p:nvSpPr>
        <p:spPr>
          <a:xfrm>
            <a:off x="864214" y="5415455"/>
            <a:ext cx="10578945" cy="1077218"/>
          </a:xfrm>
          <a:prstGeom prst="rect">
            <a:avLst/>
          </a:prstGeom>
          <a:noFill/>
        </p:spPr>
        <p:txBody>
          <a:bodyPr wrap="square" rtlCol="0">
            <a:spAutoFit/>
          </a:bodyPr>
          <a:lstStyle/>
          <a:p>
            <a:r>
              <a:rPr lang="en-US" sz="3200" dirty="0">
                <a:solidFill>
                  <a:schemeClr val="tx2"/>
                </a:solidFill>
              </a:rPr>
              <a:t>When the stakes are high, </a:t>
            </a:r>
            <a:r>
              <a:rPr lang="en-US" sz="3200" i="1" dirty="0">
                <a:solidFill>
                  <a:schemeClr val="tx2"/>
                </a:solidFill>
              </a:rPr>
              <a:t>we make less than optimal decisions. </a:t>
            </a:r>
            <a:r>
              <a:rPr lang="en-US" sz="3200" dirty="0">
                <a:solidFill>
                  <a:schemeClr val="tx2"/>
                </a:solidFill>
              </a:rPr>
              <a:t>When the stakes are low, we generally get it right.</a:t>
            </a:r>
            <a:endParaRPr lang="en-US" sz="3200" b="1" u="sng" dirty="0">
              <a:solidFill>
                <a:schemeClr val="tx2"/>
              </a:solidFill>
            </a:endParaRPr>
          </a:p>
        </p:txBody>
      </p:sp>
    </p:spTree>
    <p:extLst>
      <p:ext uri="{BB962C8B-B14F-4D97-AF65-F5344CB8AC3E}">
        <p14:creationId xmlns:p14="http://schemas.microsoft.com/office/powerpoint/2010/main" val="1221877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Content</a:t>
            </a:r>
          </a:p>
        </p:txBody>
      </p:sp>
      <p:sp>
        <p:nvSpPr>
          <p:cNvPr id="4" name="TextBox 3">
            <a:extLst>
              <a:ext uri="{FF2B5EF4-FFF2-40B4-BE49-F238E27FC236}">
                <a16:creationId xmlns:a16="http://schemas.microsoft.com/office/drawing/2014/main" id="{5EEFD526-6159-47E9-A647-BAB407888551}"/>
              </a:ext>
            </a:extLst>
          </p:cNvPr>
          <p:cNvSpPr txBox="1"/>
          <p:nvPr/>
        </p:nvSpPr>
        <p:spPr>
          <a:xfrm>
            <a:off x="864215" y="1554776"/>
            <a:ext cx="8904253" cy="584775"/>
          </a:xfrm>
          <a:prstGeom prst="rect">
            <a:avLst/>
          </a:prstGeom>
          <a:noFill/>
        </p:spPr>
        <p:txBody>
          <a:bodyPr wrap="square" rtlCol="0">
            <a:spAutoFit/>
          </a:bodyPr>
          <a:lstStyle/>
          <a:p>
            <a:r>
              <a:rPr lang="en-US" sz="3200" dirty="0">
                <a:solidFill>
                  <a:schemeClr val="tx2"/>
                </a:solidFill>
              </a:rPr>
              <a:t>Binmore Continuum – In the Classroom</a:t>
            </a:r>
          </a:p>
        </p:txBody>
      </p:sp>
      <p:pic>
        <p:nvPicPr>
          <p:cNvPr id="17" name="Graphic 16" descr="Donut with solid fill">
            <a:extLst>
              <a:ext uri="{FF2B5EF4-FFF2-40B4-BE49-F238E27FC236}">
                <a16:creationId xmlns:a16="http://schemas.microsoft.com/office/drawing/2014/main" id="{9C352996-E0DD-4D91-862C-6F36247CEB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43821" y="3081577"/>
            <a:ext cx="1880834" cy="1880834"/>
          </a:xfrm>
          <a:prstGeom prst="rect">
            <a:avLst/>
          </a:prstGeom>
        </p:spPr>
      </p:pic>
      <p:pic>
        <p:nvPicPr>
          <p:cNvPr id="22" name="Graphic 21" descr="Pizza with solid fill">
            <a:extLst>
              <a:ext uri="{FF2B5EF4-FFF2-40B4-BE49-F238E27FC236}">
                <a16:creationId xmlns:a16="http://schemas.microsoft.com/office/drawing/2014/main" id="{544E520A-D7ED-4980-9E42-FF23F6EBE5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06316" y="3081577"/>
            <a:ext cx="1880834" cy="1880834"/>
          </a:xfrm>
          <a:prstGeom prst="rect">
            <a:avLst/>
          </a:prstGeom>
        </p:spPr>
      </p:pic>
      <p:pic>
        <p:nvPicPr>
          <p:cNvPr id="23" name="Graphic 22" descr="Latte Cup with solid fill">
            <a:extLst>
              <a:ext uri="{FF2B5EF4-FFF2-40B4-BE49-F238E27FC236}">
                <a16:creationId xmlns:a16="http://schemas.microsoft.com/office/drawing/2014/main" id="{4433E547-BA81-4350-849A-670803D0EB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1524" y="3056754"/>
            <a:ext cx="1880834" cy="1880834"/>
          </a:xfrm>
          <a:prstGeom prst="rect">
            <a:avLst/>
          </a:prstGeom>
        </p:spPr>
      </p:pic>
      <p:pic>
        <p:nvPicPr>
          <p:cNvPr id="24" name="Graphic 23" descr="Fuel with solid fill">
            <a:extLst>
              <a:ext uri="{FF2B5EF4-FFF2-40B4-BE49-F238E27FC236}">
                <a16:creationId xmlns:a16="http://schemas.microsoft.com/office/drawing/2014/main" id="{6963200F-C820-4B9A-99FF-E2B0C114A0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68811" y="3056754"/>
            <a:ext cx="1880834" cy="1880834"/>
          </a:xfrm>
          <a:prstGeom prst="rect">
            <a:avLst/>
          </a:prstGeom>
        </p:spPr>
      </p:pic>
      <p:pic>
        <p:nvPicPr>
          <p:cNvPr id="25" name="Graphic 24" descr="House with solid fill">
            <a:extLst>
              <a:ext uri="{FF2B5EF4-FFF2-40B4-BE49-F238E27FC236}">
                <a16:creationId xmlns:a16="http://schemas.microsoft.com/office/drawing/2014/main" id="{40AD006F-7D1C-420F-BBEA-029867E86CF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49642" y="3056754"/>
            <a:ext cx="1880834" cy="1880834"/>
          </a:xfrm>
          <a:prstGeom prst="rect">
            <a:avLst/>
          </a:prstGeom>
        </p:spPr>
      </p:pic>
      <p:pic>
        <p:nvPicPr>
          <p:cNvPr id="26" name="Graphic 25" descr="Car with solid fill">
            <a:extLst>
              <a:ext uri="{FF2B5EF4-FFF2-40B4-BE49-F238E27FC236}">
                <a16:creationId xmlns:a16="http://schemas.microsoft.com/office/drawing/2014/main" id="{B56FF191-C2AE-498C-A4FA-C48CF297E04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81594" y="3086611"/>
            <a:ext cx="1880834" cy="1880834"/>
          </a:xfrm>
          <a:prstGeom prst="rect">
            <a:avLst/>
          </a:prstGeom>
        </p:spPr>
      </p:pic>
      <p:sp>
        <p:nvSpPr>
          <p:cNvPr id="28" name="TextBox 27">
            <a:extLst>
              <a:ext uri="{FF2B5EF4-FFF2-40B4-BE49-F238E27FC236}">
                <a16:creationId xmlns:a16="http://schemas.microsoft.com/office/drawing/2014/main" id="{5A432F94-1BAC-4BB9-9594-17791A882F67}"/>
              </a:ext>
            </a:extLst>
          </p:cNvPr>
          <p:cNvSpPr txBox="1"/>
          <p:nvPr/>
        </p:nvSpPr>
        <p:spPr>
          <a:xfrm>
            <a:off x="858327" y="4961569"/>
            <a:ext cx="10270590" cy="1815882"/>
          </a:xfrm>
          <a:prstGeom prst="rect">
            <a:avLst/>
          </a:prstGeom>
          <a:noFill/>
        </p:spPr>
        <p:txBody>
          <a:bodyPr wrap="square" rtlCol="0">
            <a:spAutoFit/>
          </a:bodyPr>
          <a:lstStyle/>
          <a:p>
            <a:r>
              <a:rPr lang="en-US" sz="2800" i="1" dirty="0">
                <a:solidFill>
                  <a:schemeClr val="tx2"/>
                </a:solidFill>
              </a:rPr>
              <a:t>For each item, have students pick a range of prices they would expect to pay for each item.</a:t>
            </a:r>
          </a:p>
          <a:p>
            <a:r>
              <a:rPr lang="en-US" sz="2800" i="1" dirty="0">
                <a:solidFill>
                  <a:schemeClr val="tx2"/>
                </a:solidFill>
              </a:rPr>
              <a:t>Have them calculate the RELATIVE or % difference between the lowest and highest value of the class.</a:t>
            </a:r>
          </a:p>
        </p:txBody>
      </p:sp>
    </p:spTree>
    <p:extLst>
      <p:ext uri="{BB962C8B-B14F-4D97-AF65-F5344CB8AC3E}">
        <p14:creationId xmlns:p14="http://schemas.microsoft.com/office/powerpoint/2010/main" val="42567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Standards</a:t>
            </a:r>
          </a:p>
        </p:txBody>
      </p:sp>
      <p:sp>
        <p:nvSpPr>
          <p:cNvPr id="4" name="TextBox 3">
            <a:extLst>
              <a:ext uri="{FF2B5EF4-FFF2-40B4-BE49-F238E27FC236}">
                <a16:creationId xmlns:a16="http://schemas.microsoft.com/office/drawing/2014/main" id="{5EEFD526-6159-47E9-A647-BAB407888551}"/>
              </a:ext>
            </a:extLst>
          </p:cNvPr>
          <p:cNvSpPr txBox="1"/>
          <p:nvPr/>
        </p:nvSpPr>
        <p:spPr>
          <a:xfrm>
            <a:off x="866218" y="2708938"/>
            <a:ext cx="9960808" cy="1938992"/>
          </a:xfrm>
          <a:prstGeom prst="rect">
            <a:avLst/>
          </a:prstGeom>
          <a:noFill/>
        </p:spPr>
        <p:txBody>
          <a:bodyPr wrap="square" rtlCol="0">
            <a:spAutoFit/>
          </a:bodyPr>
          <a:lstStyle/>
          <a:p>
            <a:r>
              <a:rPr lang="en-US" sz="2400" b="1" dirty="0">
                <a:solidFill>
                  <a:schemeClr val="tx2"/>
                </a:solidFill>
              </a:rPr>
              <a:t>National Standard 12: Interest Rates</a:t>
            </a:r>
          </a:p>
          <a:p>
            <a:endParaRPr lang="en-US" sz="2400" dirty="0">
              <a:solidFill>
                <a:schemeClr val="tx2"/>
              </a:solidFill>
            </a:endParaRPr>
          </a:p>
          <a:p>
            <a:r>
              <a:rPr lang="en-US" sz="2400" i="1" dirty="0">
                <a:solidFill>
                  <a:schemeClr val="tx2"/>
                </a:solidFill>
              </a:rPr>
              <a:t>Interest rates, adjusted for inflation, rise and fall to balance the amount saved with the amount borrowed, which affects the allocation of scarce resources between present and future uses.</a:t>
            </a:r>
          </a:p>
        </p:txBody>
      </p:sp>
      <p:pic>
        <p:nvPicPr>
          <p:cNvPr id="17" name="Picture 16" descr="Logo&#10;&#10;Description automatically generated">
            <a:extLst>
              <a:ext uri="{FF2B5EF4-FFF2-40B4-BE49-F238E27FC236}">
                <a16:creationId xmlns:a16="http://schemas.microsoft.com/office/drawing/2014/main" id="{85D240B6-2022-43BC-B11A-8D4552D6B2AB}"/>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4707469" y="5556617"/>
            <a:ext cx="2776756" cy="1186294"/>
          </a:xfrm>
          <a:prstGeom prst="rect">
            <a:avLst/>
          </a:prstGeom>
        </p:spPr>
      </p:pic>
    </p:spTree>
    <p:extLst>
      <p:ext uri="{BB962C8B-B14F-4D97-AF65-F5344CB8AC3E}">
        <p14:creationId xmlns:p14="http://schemas.microsoft.com/office/powerpoint/2010/main" val="4171848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Content</a:t>
            </a:r>
          </a:p>
        </p:txBody>
      </p:sp>
      <p:sp>
        <p:nvSpPr>
          <p:cNvPr id="4" name="TextBox 3">
            <a:extLst>
              <a:ext uri="{FF2B5EF4-FFF2-40B4-BE49-F238E27FC236}">
                <a16:creationId xmlns:a16="http://schemas.microsoft.com/office/drawing/2014/main" id="{5EEFD526-6159-47E9-A647-BAB407888551}"/>
              </a:ext>
            </a:extLst>
          </p:cNvPr>
          <p:cNvSpPr txBox="1"/>
          <p:nvPr/>
        </p:nvSpPr>
        <p:spPr>
          <a:xfrm>
            <a:off x="864215" y="1554776"/>
            <a:ext cx="8904253" cy="584775"/>
          </a:xfrm>
          <a:prstGeom prst="rect">
            <a:avLst/>
          </a:prstGeom>
          <a:noFill/>
        </p:spPr>
        <p:txBody>
          <a:bodyPr wrap="square" rtlCol="0">
            <a:spAutoFit/>
          </a:bodyPr>
          <a:lstStyle/>
          <a:p>
            <a:r>
              <a:rPr lang="en-US" sz="3200" dirty="0">
                <a:solidFill>
                  <a:schemeClr val="tx2"/>
                </a:solidFill>
              </a:rPr>
              <a:t>Binmore Continuum – In the Classroom</a:t>
            </a:r>
          </a:p>
        </p:txBody>
      </p:sp>
      <p:pic>
        <p:nvPicPr>
          <p:cNvPr id="17" name="Graphic 16" descr="Donut with solid fill">
            <a:extLst>
              <a:ext uri="{FF2B5EF4-FFF2-40B4-BE49-F238E27FC236}">
                <a16:creationId xmlns:a16="http://schemas.microsoft.com/office/drawing/2014/main" id="{9C352996-E0DD-4D91-862C-6F36247CEB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43821" y="3081577"/>
            <a:ext cx="1880834" cy="1880834"/>
          </a:xfrm>
          <a:prstGeom prst="rect">
            <a:avLst/>
          </a:prstGeom>
        </p:spPr>
      </p:pic>
      <p:pic>
        <p:nvPicPr>
          <p:cNvPr id="22" name="Graphic 21" descr="Pizza with solid fill">
            <a:extLst>
              <a:ext uri="{FF2B5EF4-FFF2-40B4-BE49-F238E27FC236}">
                <a16:creationId xmlns:a16="http://schemas.microsoft.com/office/drawing/2014/main" id="{544E520A-D7ED-4980-9E42-FF23F6EBE5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06316" y="3081577"/>
            <a:ext cx="1880834" cy="1880834"/>
          </a:xfrm>
          <a:prstGeom prst="rect">
            <a:avLst/>
          </a:prstGeom>
        </p:spPr>
      </p:pic>
      <p:pic>
        <p:nvPicPr>
          <p:cNvPr id="23" name="Graphic 22" descr="Latte Cup with solid fill">
            <a:extLst>
              <a:ext uri="{FF2B5EF4-FFF2-40B4-BE49-F238E27FC236}">
                <a16:creationId xmlns:a16="http://schemas.microsoft.com/office/drawing/2014/main" id="{4433E547-BA81-4350-849A-670803D0EB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1524" y="3056754"/>
            <a:ext cx="1880834" cy="1880834"/>
          </a:xfrm>
          <a:prstGeom prst="rect">
            <a:avLst/>
          </a:prstGeom>
        </p:spPr>
      </p:pic>
      <p:pic>
        <p:nvPicPr>
          <p:cNvPr id="24" name="Graphic 23" descr="Fuel with solid fill">
            <a:extLst>
              <a:ext uri="{FF2B5EF4-FFF2-40B4-BE49-F238E27FC236}">
                <a16:creationId xmlns:a16="http://schemas.microsoft.com/office/drawing/2014/main" id="{6963200F-C820-4B9A-99FF-E2B0C114A0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68811" y="3056754"/>
            <a:ext cx="1880834" cy="1880834"/>
          </a:xfrm>
          <a:prstGeom prst="rect">
            <a:avLst/>
          </a:prstGeom>
        </p:spPr>
      </p:pic>
      <p:pic>
        <p:nvPicPr>
          <p:cNvPr id="25" name="Graphic 24" descr="House with solid fill">
            <a:extLst>
              <a:ext uri="{FF2B5EF4-FFF2-40B4-BE49-F238E27FC236}">
                <a16:creationId xmlns:a16="http://schemas.microsoft.com/office/drawing/2014/main" id="{40AD006F-7D1C-420F-BBEA-029867E86CF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49642" y="3056754"/>
            <a:ext cx="1880834" cy="1880834"/>
          </a:xfrm>
          <a:prstGeom prst="rect">
            <a:avLst/>
          </a:prstGeom>
        </p:spPr>
      </p:pic>
      <p:pic>
        <p:nvPicPr>
          <p:cNvPr id="26" name="Graphic 25" descr="Car with solid fill">
            <a:extLst>
              <a:ext uri="{FF2B5EF4-FFF2-40B4-BE49-F238E27FC236}">
                <a16:creationId xmlns:a16="http://schemas.microsoft.com/office/drawing/2014/main" id="{B56FF191-C2AE-498C-A4FA-C48CF297E04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81594" y="3086611"/>
            <a:ext cx="1880834" cy="1880834"/>
          </a:xfrm>
          <a:prstGeom prst="rect">
            <a:avLst/>
          </a:prstGeom>
        </p:spPr>
      </p:pic>
      <p:sp>
        <p:nvSpPr>
          <p:cNvPr id="28" name="TextBox 27">
            <a:extLst>
              <a:ext uri="{FF2B5EF4-FFF2-40B4-BE49-F238E27FC236}">
                <a16:creationId xmlns:a16="http://schemas.microsoft.com/office/drawing/2014/main" id="{5A432F94-1BAC-4BB9-9594-17791A882F67}"/>
              </a:ext>
            </a:extLst>
          </p:cNvPr>
          <p:cNvSpPr txBox="1"/>
          <p:nvPr/>
        </p:nvSpPr>
        <p:spPr>
          <a:xfrm>
            <a:off x="1037606" y="4981691"/>
            <a:ext cx="10270590" cy="1384995"/>
          </a:xfrm>
          <a:prstGeom prst="rect">
            <a:avLst/>
          </a:prstGeom>
          <a:noFill/>
        </p:spPr>
        <p:txBody>
          <a:bodyPr wrap="square" numCol="3" rtlCol="0">
            <a:spAutoFit/>
          </a:bodyPr>
          <a:lstStyle/>
          <a:p>
            <a:pPr algn="ctr"/>
            <a:r>
              <a:rPr lang="en-US" sz="2800" i="1" dirty="0">
                <a:solidFill>
                  <a:schemeClr val="tx2"/>
                </a:solidFill>
              </a:rPr>
              <a:t>Slice of Pizza:</a:t>
            </a:r>
          </a:p>
          <a:p>
            <a:pPr algn="ctr"/>
            <a:r>
              <a:rPr lang="en-US" sz="2800" i="1" dirty="0">
                <a:solidFill>
                  <a:schemeClr val="tx2"/>
                </a:solidFill>
              </a:rPr>
              <a:t>$0.50 to $4.00</a:t>
            </a:r>
          </a:p>
          <a:p>
            <a:pPr algn="ctr"/>
            <a:endParaRPr lang="en-US" sz="2800" i="1" dirty="0">
              <a:solidFill>
                <a:schemeClr val="tx2"/>
              </a:solidFill>
            </a:endParaRPr>
          </a:p>
          <a:p>
            <a:pPr algn="ctr"/>
            <a:r>
              <a:rPr lang="en-US" sz="2800" i="1" dirty="0">
                <a:solidFill>
                  <a:schemeClr val="tx2"/>
                </a:solidFill>
              </a:rPr>
              <a:t>Automobile:</a:t>
            </a:r>
          </a:p>
          <a:p>
            <a:pPr algn="ctr"/>
            <a:r>
              <a:rPr lang="en-US" sz="2800" i="1" dirty="0">
                <a:solidFill>
                  <a:schemeClr val="tx2"/>
                </a:solidFill>
              </a:rPr>
              <a:t>$2,000 to $40,000</a:t>
            </a:r>
          </a:p>
          <a:p>
            <a:pPr algn="ctr"/>
            <a:endParaRPr lang="en-US" sz="2800" i="1" dirty="0">
              <a:solidFill>
                <a:schemeClr val="tx2"/>
              </a:solidFill>
            </a:endParaRPr>
          </a:p>
          <a:p>
            <a:pPr algn="ctr"/>
            <a:r>
              <a:rPr lang="en-US" sz="2800" i="1" dirty="0">
                <a:solidFill>
                  <a:schemeClr val="tx2"/>
                </a:solidFill>
              </a:rPr>
              <a:t>House:</a:t>
            </a:r>
          </a:p>
          <a:p>
            <a:pPr algn="ctr"/>
            <a:r>
              <a:rPr lang="en-US" sz="2800" i="1" dirty="0">
                <a:solidFill>
                  <a:schemeClr val="tx2"/>
                </a:solidFill>
              </a:rPr>
              <a:t>??? to ???</a:t>
            </a:r>
          </a:p>
          <a:p>
            <a:pPr algn="ctr"/>
            <a:endParaRPr lang="en-US" sz="2800" i="1" dirty="0">
              <a:solidFill>
                <a:schemeClr val="tx2"/>
              </a:solidFill>
            </a:endParaRPr>
          </a:p>
        </p:txBody>
      </p:sp>
    </p:spTree>
    <p:extLst>
      <p:ext uri="{BB962C8B-B14F-4D97-AF65-F5344CB8AC3E}">
        <p14:creationId xmlns:p14="http://schemas.microsoft.com/office/powerpoint/2010/main" val="2705079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Content</a:t>
            </a:r>
          </a:p>
        </p:txBody>
      </p:sp>
      <p:sp>
        <p:nvSpPr>
          <p:cNvPr id="4" name="TextBox 3">
            <a:extLst>
              <a:ext uri="{FF2B5EF4-FFF2-40B4-BE49-F238E27FC236}">
                <a16:creationId xmlns:a16="http://schemas.microsoft.com/office/drawing/2014/main" id="{5EEFD526-6159-47E9-A647-BAB407888551}"/>
              </a:ext>
            </a:extLst>
          </p:cNvPr>
          <p:cNvSpPr txBox="1"/>
          <p:nvPr/>
        </p:nvSpPr>
        <p:spPr>
          <a:xfrm>
            <a:off x="864215" y="1554776"/>
            <a:ext cx="8904253" cy="584775"/>
          </a:xfrm>
          <a:prstGeom prst="rect">
            <a:avLst/>
          </a:prstGeom>
          <a:noFill/>
        </p:spPr>
        <p:txBody>
          <a:bodyPr wrap="square" rtlCol="0">
            <a:spAutoFit/>
          </a:bodyPr>
          <a:lstStyle/>
          <a:p>
            <a:r>
              <a:rPr lang="en-US" sz="3200" dirty="0">
                <a:solidFill>
                  <a:schemeClr val="tx2"/>
                </a:solidFill>
              </a:rPr>
              <a:t>Binmore Continuum – In the Classroom</a:t>
            </a:r>
          </a:p>
        </p:txBody>
      </p:sp>
      <p:sp>
        <p:nvSpPr>
          <p:cNvPr id="28" name="TextBox 27">
            <a:extLst>
              <a:ext uri="{FF2B5EF4-FFF2-40B4-BE49-F238E27FC236}">
                <a16:creationId xmlns:a16="http://schemas.microsoft.com/office/drawing/2014/main" id="{5A432F94-1BAC-4BB9-9594-17791A882F67}"/>
              </a:ext>
            </a:extLst>
          </p:cNvPr>
          <p:cNvSpPr txBox="1"/>
          <p:nvPr/>
        </p:nvSpPr>
        <p:spPr>
          <a:xfrm>
            <a:off x="960552" y="2379648"/>
            <a:ext cx="10270590" cy="1384995"/>
          </a:xfrm>
          <a:prstGeom prst="rect">
            <a:avLst/>
          </a:prstGeom>
          <a:noFill/>
        </p:spPr>
        <p:txBody>
          <a:bodyPr wrap="square" numCol="2" rtlCol="0">
            <a:spAutoFit/>
          </a:bodyPr>
          <a:lstStyle/>
          <a:p>
            <a:pPr algn="ctr"/>
            <a:r>
              <a:rPr lang="en-US" sz="2800" i="1" dirty="0">
                <a:solidFill>
                  <a:schemeClr val="tx2"/>
                </a:solidFill>
              </a:rPr>
              <a:t>Slice of Pizza:</a:t>
            </a:r>
          </a:p>
          <a:p>
            <a:pPr algn="ctr"/>
            <a:r>
              <a:rPr lang="en-US" sz="2800" i="1" dirty="0">
                <a:solidFill>
                  <a:schemeClr val="tx2"/>
                </a:solidFill>
              </a:rPr>
              <a:t>$0.50 to $4.00</a:t>
            </a:r>
          </a:p>
          <a:p>
            <a:pPr algn="ctr"/>
            <a:r>
              <a:rPr lang="en-US" sz="2800" b="1" i="1" dirty="0">
                <a:solidFill>
                  <a:srgbClr val="C00000"/>
                </a:solidFill>
              </a:rPr>
              <a:t>$3.50</a:t>
            </a:r>
          </a:p>
          <a:p>
            <a:pPr algn="ctr"/>
            <a:r>
              <a:rPr lang="en-US" sz="2800" i="1" dirty="0">
                <a:solidFill>
                  <a:schemeClr val="tx2"/>
                </a:solidFill>
              </a:rPr>
              <a:t>Automobile:</a:t>
            </a:r>
          </a:p>
          <a:p>
            <a:pPr algn="ctr"/>
            <a:r>
              <a:rPr lang="en-US" sz="2800" i="1" dirty="0">
                <a:solidFill>
                  <a:schemeClr val="tx2"/>
                </a:solidFill>
              </a:rPr>
              <a:t>$2,000 to $40,000</a:t>
            </a:r>
          </a:p>
          <a:p>
            <a:pPr algn="ctr"/>
            <a:r>
              <a:rPr lang="en-US" sz="2800" b="1" i="1" dirty="0">
                <a:solidFill>
                  <a:srgbClr val="00B0F0"/>
                </a:solidFill>
              </a:rPr>
              <a:t>$38,000</a:t>
            </a:r>
          </a:p>
        </p:txBody>
      </p:sp>
      <p:sp>
        <p:nvSpPr>
          <p:cNvPr id="34" name="TextBox 33">
            <a:extLst>
              <a:ext uri="{FF2B5EF4-FFF2-40B4-BE49-F238E27FC236}">
                <a16:creationId xmlns:a16="http://schemas.microsoft.com/office/drawing/2014/main" id="{3992FC25-1118-433E-A7D5-543CE687EADE}"/>
              </a:ext>
            </a:extLst>
          </p:cNvPr>
          <p:cNvSpPr txBox="1"/>
          <p:nvPr/>
        </p:nvSpPr>
        <p:spPr>
          <a:xfrm>
            <a:off x="1020395" y="3826994"/>
            <a:ext cx="10270590" cy="954107"/>
          </a:xfrm>
          <a:prstGeom prst="rect">
            <a:avLst/>
          </a:prstGeom>
          <a:noFill/>
        </p:spPr>
        <p:txBody>
          <a:bodyPr wrap="square" numCol="1" rtlCol="0">
            <a:spAutoFit/>
          </a:bodyPr>
          <a:lstStyle/>
          <a:p>
            <a:pPr algn="ctr"/>
            <a:r>
              <a:rPr lang="en-US" sz="2800" b="1" i="1" dirty="0">
                <a:solidFill>
                  <a:schemeClr val="tx2"/>
                </a:solidFill>
              </a:rPr>
              <a:t>(HIGH – LOW) / LOW = % CHANGE</a:t>
            </a:r>
          </a:p>
          <a:p>
            <a:pPr algn="ctr"/>
            <a:r>
              <a:rPr lang="en-US" sz="2800" b="1" i="1" dirty="0">
                <a:solidFill>
                  <a:schemeClr val="bg2">
                    <a:lumMod val="75000"/>
                  </a:schemeClr>
                </a:solidFill>
              </a:rPr>
              <a:t>(NEW – OLD) / OLD = % CHANGE OVER TIME</a:t>
            </a:r>
          </a:p>
        </p:txBody>
      </p:sp>
      <p:sp>
        <p:nvSpPr>
          <p:cNvPr id="35" name="TextBox 34">
            <a:extLst>
              <a:ext uri="{FF2B5EF4-FFF2-40B4-BE49-F238E27FC236}">
                <a16:creationId xmlns:a16="http://schemas.microsoft.com/office/drawing/2014/main" id="{64D9D1BC-640B-4365-A6AF-6D6255F8AAF9}"/>
              </a:ext>
            </a:extLst>
          </p:cNvPr>
          <p:cNvSpPr txBox="1"/>
          <p:nvPr/>
        </p:nvSpPr>
        <p:spPr>
          <a:xfrm>
            <a:off x="1020395" y="4873807"/>
            <a:ext cx="5010611" cy="954107"/>
          </a:xfrm>
          <a:prstGeom prst="rect">
            <a:avLst/>
          </a:prstGeom>
          <a:noFill/>
        </p:spPr>
        <p:txBody>
          <a:bodyPr wrap="square" numCol="1" rtlCol="0">
            <a:spAutoFit/>
          </a:bodyPr>
          <a:lstStyle/>
          <a:p>
            <a:r>
              <a:rPr lang="en-US" sz="2800" b="1" i="1" dirty="0">
                <a:solidFill>
                  <a:srgbClr val="C00000"/>
                </a:solidFill>
              </a:rPr>
              <a:t>(4.00 – 0.50) / 0.50 = % CHANGE</a:t>
            </a:r>
          </a:p>
          <a:p>
            <a:r>
              <a:rPr lang="en-US" sz="2800" b="1" i="1" dirty="0">
                <a:solidFill>
                  <a:srgbClr val="C00000"/>
                </a:solidFill>
              </a:rPr>
              <a:t>% CHANGE = 700%</a:t>
            </a:r>
          </a:p>
        </p:txBody>
      </p:sp>
      <p:sp>
        <p:nvSpPr>
          <p:cNvPr id="36" name="TextBox 35">
            <a:extLst>
              <a:ext uri="{FF2B5EF4-FFF2-40B4-BE49-F238E27FC236}">
                <a16:creationId xmlns:a16="http://schemas.microsoft.com/office/drawing/2014/main" id="{683BEE6A-4E82-4F46-A79F-8FB5EA3FF7A5}"/>
              </a:ext>
            </a:extLst>
          </p:cNvPr>
          <p:cNvSpPr txBox="1"/>
          <p:nvPr/>
        </p:nvSpPr>
        <p:spPr>
          <a:xfrm>
            <a:off x="6155690" y="4873808"/>
            <a:ext cx="5010611" cy="954107"/>
          </a:xfrm>
          <a:prstGeom prst="rect">
            <a:avLst/>
          </a:prstGeom>
          <a:noFill/>
        </p:spPr>
        <p:txBody>
          <a:bodyPr wrap="square" numCol="1" rtlCol="0">
            <a:spAutoFit/>
          </a:bodyPr>
          <a:lstStyle/>
          <a:p>
            <a:pPr algn="r"/>
            <a:r>
              <a:rPr lang="en-US" sz="2800" b="1" i="1" dirty="0">
                <a:solidFill>
                  <a:srgbClr val="00B0F0"/>
                </a:solidFill>
              </a:rPr>
              <a:t>(40 – 2) / 2 = % CHANGE</a:t>
            </a:r>
          </a:p>
          <a:p>
            <a:pPr algn="r"/>
            <a:r>
              <a:rPr lang="en-US" sz="2800" b="1" i="1" dirty="0">
                <a:solidFill>
                  <a:srgbClr val="00B0F0"/>
                </a:solidFill>
              </a:rPr>
              <a:t>% CHANGE = 1900%</a:t>
            </a:r>
          </a:p>
        </p:txBody>
      </p:sp>
      <p:sp>
        <p:nvSpPr>
          <p:cNvPr id="37" name="TextBox 36">
            <a:extLst>
              <a:ext uri="{FF2B5EF4-FFF2-40B4-BE49-F238E27FC236}">
                <a16:creationId xmlns:a16="http://schemas.microsoft.com/office/drawing/2014/main" id="{6ECA1BEA-DC21-463E-B45E-A36680EB3112}"/>
              </a:ext>
            </a:extLst>
          </p:cNvPr>
          <p:cNvSpPr txBox="1"/>
          <p:nvPr/>
        </p:nvSpPr>
        <p:spPr>
          <a:xfrm>
            <a:off x="1174573" y="6083235"/>
            <a:ext cx="10270590" cy="523220"/>
          </a:xfrm>
          <a:prstGeom prst="rect">
            <a:avLst/>
          </a:prstGeom>
          <a:noFill/>
        </p:spPr>
        <p:txBody>
          <a:bodyPr wrap="square" numCol="1" rtlCol="0">
            <a:spAutoFit/>
          </a:bodyPr>
          <a:lstStyle/>
          <a:p>
            <a:pPr algn="ctr"/>
            <a:r>
              <a:rPr lang="en-US" sz="2800" b="1" i="1" dirty="0">
                <a:solidFill>
                  <a:schemeClr val="tx2"/>
                </a:solidFill>
              </a:rPr>
              <a:t>A lower % means that we collectively understand this price better.</a:t>
            </a:r>
          </a:p>
        </p:txBody>
      </p:sp>
    </p:spTree>
    <p:extLst>
      <p:ext uri="{BB962C8B-B14F-4D97-AF65-F5344CB8AC3E}">
        <p14:creationId xmlns:p14="http://schemas.microsoft.com/office/powerpoint/2010/main" val="3354649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Content</a:t>
            </a:r>
          </a:p>
        </p:txBody>
      </p:sp>
      <p:sp>
        <p:nvSpPr>
          <p:cNvPr id="4" name="TextBox 3">
            <a:extLst>
              <a:ext uri="{FF2B5EF4-FFF2-40B4-BE49-F238E27FC236}">
                <a16:creationId xmlns:a16="http://schemas.microsoft.com/office/drawing/2014/main" id="{5EEFD526-6159-47E9-A647-BAB407888551}"/>
              </a:ext>
            </a:extLst>
          </p:cNvPr>
          <p:cNvSpPr txBox="1"/>
          <p:nvPr/>
        </p:nvSpPr>
        <p:spPr>
          <a:xfrm>
            <a:off x="864215" y="1554776"/>
            <a:ext cx="9885561" cy="4524315"/>
          </a:xfrm>
          <a:prstGeom prst="rect">
            <a:avLst/>
          </a:prstGeom>
          <a:noFill/>
        </p:spPr>
        <p:txBody>
          <a:bodyPr wrap="square" rtlCol="0">
            <a:spAutoFit/>
          </a:bodyPr>
          <a:lstStyle/>
          <a:p>
            <a:r>
              <a:rPr lang="en-US" sz="3200" dirty="0">
                <a:solidFill>
                  <a:schemeClr val="tx2"/>
                </a:solidFill>
              </a:rPr>
              <a:t>Binmore Continuum – How to make better choices?</a:t>
            </a:r>
          </a:p>
          <a:p>
            <a:endParaRPr lang="en-US" sz="3200" dirty="0">
              <a:solidFill>
                <a:schemeClr val="tx2"/>
              </a:solidFill>
            </a:endParaRPr>
          </a:p>
          <a:p>
            <a:r>
              <a:rPr lang="en-US" sz="3200" dirty="0">
                <a:solidFill>
                  <a:schemeClr val="tx2"/>
                </a:solidFill>
              </a:rPr>
              <a:t>Thaler explains that two things are needed to learn from an experience:</a:t>
            </a:r>
          </a:p>
          <a:p>
            <a:pPr marL="514350" indent="-514350">
              <a:buAutoNum type="arabicPeriod"/>
            </a:pPr>
            <a:r>
              <a:rPr lang="en-US" sz="3200" dirty="0">
                <a:solidFill>
                  <a:schemeClr val="tx2"/>
                </a:solidFill>
              </a:rPr>
              <a:t>Frequent Practice</a:t>
            </a:r>
          </a:p>
          <a:p>
            <a:pPr marL="514350" indent="-514350">
              <a:buAutoNum type="arabicPeriod"/>
            </a:pPr>
            <a:r>
              <a:rPr lang="en-US" sz="3200" dirty="0">
                <a:solidFill>
                  <a:schemeClr val="tx2"/>
                </a:solidFill>
              </a:rPr>
              <a:t>Immediate Feedback</a:t>
            </a:r>
          </a:p>
          <a:p>
            <a:pPr marL="514350" indent="-514350">
              <a:buAutoNum type="arabicPeriod"/>
            </a:pPr>
            <a:endParaRPr lang="en-US" sz="3200" dirty="0">
              <a:solidFill>
                <a:schemeClr val="tx2"/>
              </a:solidFill>
            </a:endParaRPr>
          </a:p>
          <a:p>
            <a:r>
              <a:rPr lang="en-US" sz="3200" dirty="0">
                <a:solidFill>
                  <a:schemeClr val="tx2"/>
                </a:solidFill>
              </a:rPr>
              <a:t>We get those two things much more from low-stakes choices than we do high</a:t>
            </a:r>
          </a:p>
        </p:txBody>
      </p:sp>
    </p:spTree>
    <p:extLst>
      <p:ext uri="{BB962C8B-B14F-4D97-AF65-F5344CB8AC3E}">
        <p14:creationId xmlns:p14="http://schemas.microsoft.com/office/powerpoint/2010/main" val="2669032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Content</a:t>
            </a:r>
          </a:p>
        </p:txBody>
      </p:sp>
      <p:sp>
        <p:nvSpPr>
          <p:cNvPr id="4" name="TextBox 3">
            <a:extLst>
              <a:ext uri="{FF2B5EF4-FFF2-40B4-BE49-F238E27FC236}">
                <a16:creationId xmlns:a16="http://schemas.microsoft.com/office/drawing/2014/main" id="{5EEFD526-6159-47E9-A647-BAB407888551}"/>
              </a:ext>
            </a:extLst>
          </p:cNvPr>
          <p:cNvSpPr txBox="1"/>
          <p:nvPr/>
        </p:nvSpPr>
        <p:spPr>
          <a:xfrm>
            <a:off x="864215" y="1554776"/>
            <a:ext cx="10633423" cy="5509200"/>
          </a:xfrm>
          <a:prstGeom prst="rect">
            <a:avLst/>
          </a:prstGeom>
          <a:noFill/>
        </p:spPr>
        <p:txBody>
          <a:bodyPr wrap="square" rtlCol="0">
            <a:spAutoFit/>
          </a:bodyPr>
          <a:lstStyle/>
          <a:p>
            <a:r>
              <a:rPr lang="en-US" sz="3200" dirty="0">
                <a:solidFill>
                  <a:schemeClr val="tx2"/>
                </a:solidFill>
              </a:rPr>
              <a:t>Binmore Continuum – How to make better choices?</a:t>
            </a:r>
          </a:p>
          <a:p>
            <a:endParaRPr lang="en-US" sz="3200" dirty="0">
              <a:solidFill>
                <a:schemeClr val="tx2"/>
              </a:solidFill>
            </a:endParaRPr>
          </a:p>
          <a:p>
            <a:r>
              <a:rPr lang="en-US" sz="3200" dirty="0">
                <a:solidFill>
                  <a:schemeClr val="tx2"/>
                </a:solidFill>
              </a:rPr>
              <a:t>Create those conditions in the classroom:</a:t>
            </a:r>
          </a:p>
          <a:p>
            <a:pPr marL="514350" indent="-514350">
              <a:buAutoNum type="arabicPeriod"/>
            </a:pPr>
            <a:r>
              <a:rPr lang="en-US" sz="3200" dirty="0">
                <a:solidFill>
                  <a:schemeClr val="tx2"/>
                </a:solidFill>
              </a:rPr>
              <a:t>PRACTICE the car-buying process.</a:t>
            </a:r>
          </a:p>
          <a:p>
            <a:pPr marL="1428750" lvl="2" indent="-514350">
              <a:buAutoNum type="alphaLcPeriod"/>
            </a:pPr>
            <a:r>
              <a:rPr lang="en-US" sz="3200" dirty="0">
                <a:solidFill>
                  <a:schemeClr val="tx2"/>
                </a:solidFill>
                <a:hlinkClick r:id="rId3"/>
              </a:rPr>
              <a:t>EconEdLink: Car Loan Project</a:t>
            </a:r>
            <a:endParaRPr lang="en-US" sz="3200" dirty="0">
              <a:solidFill>
                <a:schemeClr val="tx2"/>
              </a:solidFill>
            </a:endParaRPr>
          </a:p>
          <a:p>
            <a:pPr marL="514350" indent="-514350">
              <a:buAutoNum type="arabicPeriod"/>
            </a:pPr>
            <a:r>
              <a:rPr lang="en-US" sz="3200" dirty="0">
                <a:solidFill>
                  <a:schemeClr val="tx2"/>
                </a:solidFill>
              </a:rPr>
              <a:t>GIVE FEEDBACK on the process.</a:t>
            </a:r>
          </a:p>
          <a:p>
            <a:pPr marL="1428750" lvl="2" indent="-514350">
              <a:buAutoNum type="alphaLcPeriod"/>
            </a:pPr>
            <a:r>
              <a:rPr lang="en-US" sz="3200" dirty="0">
                <a:solidFill>
                  <a:schemeClr val="tx2"/>
                </a:solidFill>
                <a:hlinkClick r:id="rId4"/>
              </a:rPr>
              <a:t>The Process of Buying a Car</a:t>
            </a:r>
            <a:endParaRPr lang="en-US" sz="3200" dirty="0">
              <a:solidFill>
                <a:schemeClr val="tx2"/>
              </a:solidFill>
            </a:endParaRPr>
          </a:p>
          <a:p>
            <a:pPr marL="514350" indent="-514350">
              <a:buAutoNum type="arabicPeriod"/>
            </a:pPr>
            <a:endParaRPr lang="en-US" sz="2400" dirty="0">
              <a:solidFill>
                <a:schemeClr val="tx2"/>
              </a:solidFill>
            </a:endParaRPr>
          </a:p>
          <a:p>
            <a:r>
              <a:rPr lang="en-US" sz="3200" dirty="0">
                <a:solidFill>
                  <a:schemeClr val="tx2"/>
                </a:solidFill>
              </a:rPr>
              <a:t>Be asking things like: </a:t>
            </a:r>
            <a:r>
              <a:rPr lang="en-US" sz="3200" i="1" dirty="0">
                <a:solidFill>
                  <a:schemeClr val="tx2"/>
                </a:solidFill>
              </a:rPr>
              <a:t>What are the payment terms? What matters to you in buying a car? What criteria do you need met? How much are you willing to spend?</a:t>
            </a:r>
            <a:endParaRPr lang="en-US" sz="3200" dirty="0">
              <a:solidFill>
                <a:schemeClr val="tx2"/>
              </a:solidFill>
            </a:endParaRPr>
          </a:p>
        </p:txBody>
      </p:sp>
    </p:spTree>
    <p:extLst>
      <p:ext uri="{BB962C8B-B14F-4D97-AF65-F5344CB8AC3E}">
        <p14:creationId xmlns:p14="http://schemas.microsoft.com/office/powerpoint/2010/main" val="2920889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Content</a:t>
            </a:r>
          </a:p>
        </p:txBody>
      </p:sp>
      <p:sp>
        <p:nvSpPr>
          <p:cNvPr id="4" name="TextBox 3">
            <a:extLst>
              <a:ext uri="{FF2B5EF4-FFF2-40B4-BE49-F238E27FC236}">
                <a16:creationId xmlns:a16="http://schemas.microsoft.com/office/drawing/2014/main" id="{5EEFD526-6159-47E9-A647-BAB407888551}"/>
              </a:ext>
            </a:extLst>
          </p:cNvPr>
          <p:cNvSpPr txBox="1"/>
          <p:nvPr/>
        </p:nvSpPr>
        <p:spPr>
          <a:xfrm>
            <a:off x="864215" y="1591663"/>
            <a:ext cx="5912087" cy="584775"/>
          </a:xfrm>
          <a:prstGeom prst="rect">
            <a:avLst/>
          </a:prstGeom>
          <a:noFill/>
        </p:spPr>
        <p:txBody>
          <a:bodyPr wrap="square" rtlCol="0">
            <a:spAutoFit/>
          </a:bodyPr>
          <a:lstStyle/>
          <a:p>
            <a:r>
              <a:rPr lang="en-US" sz="3200" dirty="0">
                <a:solidFill>
                  <a:schemeClr val="tx2"/>
                </a:solidFill>
              </a:rPr>
              <a:t>Time or Future Discounting</a:t>
            </a:r>
          </a:p>
        </p:txBody>
      </p:sp>
      <p:sp>
        <p:nvSpPr>
          <p:cNvPr id="3" name="TextBox 2">
            <a:extLst>
              <a:ext uri="{FF2B5EF4-FFF2-40B4-BE49-F238E27FC236}">
                <a16:creationId xmlns:a16="http://schemas.microsoft.com/office/drawing/2014/main" id="{4074E4AC-8056-4994-B2D6-89E431455696}"/>
              </a:ext>
            </a:extLst>
          </p:cNvPr>
          <p:cNvSpPr txBox="1"/>
          <p:nvPr/>
        </p:nvSpPr>
        <p:spPr>
          <a:xfrm>
            <a:off x="2434485" y="3377235"/>
            <a:ext cx="7449014" cy="1200329"/>
          </a:xfrm>
          <a:prstGeom prst="rect">
            <a:avLst/>
          </a:prstGeom>
          <a:noFill/>
        </p:spPr>
        <p:txBody>
          <a:bodyPr wrap="square" rtlCol="0">
            <a:spAutoFit/>
          </a:bodyPr>
          <a:lstStyle/>
          <a:p>
            <a:pPr algn="ctr"/>
            <a:r>
              <a:rPr lang="en-US" sz="3600" dirty="0">
                <a:solidFill>
                  <a:schemeClr val="tx2"/>
                </a:solidFill>
              </a:rPr>
              <a:t>Would you rather have $500 today or $550 one month from today?</a:t>
            </a:r>
          </a:p>
        </p:txBody>
      </p:sp>
    </p:spTree>
    <p:extLst>
      <p:ext uri="{BB962C8B-B14F-4D97-AF65-F5344CB8AC3E}">
        <p14:creationId xmlns:p14="http://schemas.microsoft.com/office/powerpoint/2010/main" val="907382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Luke Skywalker and Darth Vader (ROTJ) vs Darth Maul (TCW) and Obi-Wan  Kenobi (ROTS) - Battles - Comic Vine">
            <a:extLst>
              <a:ext uri="{FF2B5EF4-FFF2-40B4-BE49-F238E27FC236}">
                <a16:creationId xmlns:a16="http://schemas.microsoft.com/office/drawing/2014/main" id="{31E74FA6-E479-468F-ACAA-62B108587A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392" y="1792203"/>
            <a:ext cx="7081369" cy="47223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02DAD6B-28D7-41FF-A189-AB0B4B055495}"/>
              </a:ext>
            </a:extLst>
          </p:cNvPr>
          <p:cNvSpPr txBox="1"/>
          <p:nvPr/>
        </p:nvSpPr>
        <p:spPr>
          <a:xfrm>
            <a:off x="2841837" y="5181968"/>
            <a:ext cx="3116714" cy="1077218"/>
          </a:xfrm>
          <a:prstGeom prst="rect">
            <a:avLst/>
          </a:prstGeom>
          <a:noFill/>
        </p:spPr>
        <p:txBody>
          <a:bodyPr wrap="square" rtlCol="0">
            <a:spAutoFit/>
          </a:bodyPr>
          <a:lstStyle/>
          <a:p>
            <a:r>
              <a:rPr lang="en-US" sz="3200" b="1" dirty="0">
                <a:solidFill>
                  <a:schemeClr val="bg1"/>
                </a:solidFill>
              </a:rPr>
              <a:t>The Dark Side of Discounting</a:t>
            </a:r>
          </a:p>
        </p:txBody>
      </p:sp>
      <p:sp>
        <p:nvSpPr>
          <p:cNvPr id="17" name="TextBox 16">
            <a:extLst>
              <a:ext uri="{FF2B5EF4-FFF2-40B4-BE49-F238E27FC236}">
                <a16:creationId xmlns:a16="http://schemas.microsoft.com/office/drawing/2014/main" id="{3FA4A403-321D-4B6D-8CFC-6AF4F25A0FFC}"/>
              </a:ext>
            </a:extLst>
          </p:cNvPr>
          <p:cNvSpPr txBox="1"/>
          <p:nvPr/>
        </p:nvSpPr>
        <p:spPr>
          <a:xfrm>
            <a:off x="6180077" y="1804723"/>
            <a:ext cx="3593159" cy="1077218"/>
          </a:xfrm>
          <a:prstGeom prst="rect">
            <a:avLst/>
          </a:prstGeom>
          <a:noFill/>
        </p:spPr>
        <p:txBody>
          <a:bodyPr wrap="square" rtlCol="0">
            <a:spAutoFit/>
          </a:bodyPr>
          <a:lstStyle/>
          <a:p>
            <a:r>
              <a:rPr lang="en-US" sz="3200" b="1" dirty="0">
                <a:solidFill>
                  <a:schemeClr val="bg1"/>
                </a:solidFill>
              </a:rPr>
              <a:t>Putting Extra Money in Savings</a:t>
            </a:r>
          </a:p>
        </p:txBody>
      </p:sp>
      <p:sp>
        <p:nvSpPr>
          <p:cNvPr id="5" name="Speech Bubble: Oval 4">
            <a:extLst>
              <a:ext uri="{FF2B5EF4-FFF2-40B4-BE49-F238E27FC236}">
                <a16:creationId xmlns:a16="http://schemas.microsoft.com/office/drawing/2014/main" id="{6B0CCBB2-65D5-47B3-9296-B3C797DC1E72}"/>
              </a:ext>
            </a:extLst>
          </p:cNvPr>
          <p:cNvSpPr/>
          <p:nvPr/>
        </p:nvSpPr>
        <p:spPr>
          <a:xfrm>
            <a:off x="170461" y="127695"/>
            <a:ext cx="4513515" cy="2602764"/>
          </a:xfrm>
          <a:prstGeom prst="wedgeEllipseCallout">
            <a:avLst>
              <a:gd name="adj1" fmla="val 39232"/>
              <a:gd name="adj2" fmla="val 5650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 AM WHY YOU DON’T THINK SAVINGS IS IMPORTANT, WHY YOU DON’T ASSESS INVESTMENT OPTIONS EARLY, AND WHY YOU WILL WAIT FOREVER TO INVEST IN YOUR RETIREMENT!!!</a:t>
            </a:r>
          </a:p>
        </p:txBody>
      </p:sp>
    </p:spTree>
    <p:extLst>
      <p:ext uri="{BB962C8B-B14F-4D97-AF65-F5344CB8AC3E}">
        <p14:creationId xmlns:p14="http://schemas.microsoft.com/office/powerpoint/2010/main" val="3187990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Content</a:t>
            </a:r>
          </a:p>
        </p:txBody>
      </p:sp>
      <p:sp>
        <p:nvSpPr>
          <p:cNvPr id="4" name="TextBox 3">
            <a:extLst>
              <a:ext uri="{FF2B5EF4-FFF2-40B4-BE49-F238E27FC236}">
                <a16:creationId xmlns:a16="http://schemas.microsoft.com/office/drawing/2014/main" id="{5EEFD526-6159-47E9-A647-BAB407888551}"/>
              </a:ext>
            </a:extLst>
          </p:cNvPr>
          <p:cNvSpPr txBox="1"/>
          <p:nvPr/>
        </p:nvSpPr>
        <p:spPr>
          <a:xfrm>
            <a:off x="864215" y="1591663"/>
            <a:ext cx="9149580" cy="584775"/>
          </a:xfrm>
          <a:prstGeom prst="rect">
            <a:avLst/>
          </a:prstGeom>
          <a:noFill/>
        </p:spPr>
        <p:txBody>
          <a:bodyPr wrap="square" rtlCol="0">
            <a:spAutoFit/>
          </a:bodyPr>
          <a:lstStyle/>
          <a:p>
            <a:r>
              <a:rPr lang="en-US" sz="3200" dirty="0">
                <a:solidFill>
                  <a:schemeClr val="tx2"/>
                </a:solidFill>
              </a:rPr>
              <a:t>Time or Future Discounting – A Fun Experiment</a:t>
            </a:r>
          </a:p>
        </p:txBody>
      </p:sp>
      <p:pic>
        <p:nvPicPr>
          <p:cNvPr id="4098" name="Picture 2" descr="Marshmallow test holds firm | The Star">
            <a:extLst>
              <a:ext uri="{FF2B5EF4-FFF2-40B4-BE49-F238E27FC236}">
                <a16:creationId xmlns:a16="http://schemas.microsoft.com/office/drawing/2014/main" id="{AA571EC2-313F-4ADF-9389-1D500F520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9667" y="2459597"/>
            <a:ext cx="3759123" cy="31545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2D3738-25EE-4F97-A4B3-04E0863947FA}"/>
              </a:ext>
            </a:extLst>
          </p:cNvPr>
          <p:cNvSpPr txBox="1"/>
          <p:nvPr/>
        </p:nvSpPr>
        <p:spPr>
          <a:xfrm>
            <a:off x="864214" y="2537009"/>
            <a:ext cx="7073449" cy="4154984"/>
          </a:xfrm>
          <a:prstGeom prst="rect">
            <a:avLst/>
          </a:prstGeom>
          <a:noFill/>
        </p:spPr>
        <p:txBody>
          <a:bodyPr wrap="square" rtlCol="0">
            <a:spAutoFit/>
          </a:bodyPr>
          <a:lstStyle/>
          <a:p>
            <a:r>
              <a:rPr lang="en-US" sz="2400" dirty="0">
                <a:solidFill>
                  <a:schemeClr val="tx2"/>
                </a:solidFill>
              </a:rPr>
              <a:t>1972 – Stanford University professor Walter </a:t>
            </a:r>
            <a:r>
              <a:rPr lang="en-US" sz="2400" dirty="0" err="1">
                <a:solidFill>
                  <a:schemeClr val="tx2"/>
                </a:solidFill>
              </a:rPr>
              <a:t>Mischel</a:t>
            </a:r>
            <a:endParaRPr lang="en-US" sz="2400" dirty="0">
              <a:solidFill>
                <a:schemeClr val="tx2"/>
              </a:solidFill>
            </a:endParaRPr>
          </a:p>
          <a:p>
            <a:endParaRPr lang="en-US" sz="2400" dirty="0">
              <a:solidFill>
                <a:schemeClr val="tx2"/>
              </a:solidFill>
            </a:endParaRPr>
          </a:p>
          <a:p>
            <a:r>
              <a:rPr lang="en-US" sz="2400" i="1" dirty="0">
                <a:solidFill>
                  <a:schemeClr val="tx2"/>
                </a:solidFill>
              </a:rPr>
              <a:t>Will kids wait longer for an additional reward?</a:t>
            </a:r>
          </a:p>
          <a:p>
            <a:r>
              <a:rPr lang="en-US" sz="2400" dirty="0">
                <a:solidFill>
                  <a:schemeClr val="tx2"/>
                </a:solidFill>
              </a:rPr>
              <a:t>	Kid given 1 Marshmallow</a:t>
            </a:r>
          </a:p>
          <a:p>
            <a:r>
              <a:rPr lang="en-US" sz="2400" dirty="0">
                <a:solidFill>
                  <a:schemeClr val="tx2"/>
                </a:solidFill>
              </a:rPr>
              <a:t>	Told if they wait, they’ll get a 2</a:t>
            </a:r>
            <a:r>
              <a:rPr lang="en-US" sz="2400" baseline="30000" dirty="0">
                <a:solidFill>
                  <a:schemeClr val="tx2"/>
                </a:solidFill>
              </a:rPr>
              <a:t>nd</a:t>
            </a:r>
            <a:r>
              <a:rPr lang="en-US" sz="2400" dirty="0">
                <a:solidFill>
                  <a:schemeClr val="tx2"/>
                </a:solidFill>
              </a:rPr>
              <a:t> one.</a:t>
            </a:r>
          </a:p>
          <a:p>
            <a:endParaRPr lang="en-US" sz="2400" dirty="0">
              <a:solidFill>
                <a:schemeClr val="tx2"/>
              </a:solidFill>
            </a:endParaRPr>
          </a:p>
          <a:p>
            <a:r>
              <a:rPr lang="en-US" sz="2400" b="1" i="1" dirty="0">
                <a:solidFill>
                  <a:schemeClr val="tx2"/>
                </a:solidFill>
              </a:rPr>
              <a:t>They found that the kids who could wait performed better academically.</a:t>
            </a:r>
          </a:p>
          <a:p>
            <a:r>
              <a:rPr lang="en-US" sz="2400" dirty="0">
                <a:solidFill>
                  <a:schemeClr val="tx2"/>
                </a:solidFill>
              </a:rPr>
              <a:t>At first, it was believed that this was just personality; and it was unchangeable – so </a:t>
            </a:r>
            <a:r>
              <a:rPr lang="en-US" sz="2400" i="1" dirty="0">
                <a:solidFill>
                  <a:schemeClr val="tx2"/>
                </a:solidFill>
              </a:rPr>
              <a:t>What does this have to do with my students?</a:t>
            </a:r>
            <a:endParaRPr lang="en-US" sz="2400" dirty="0">
              <a:solidFill>
                <a:schemeClr val="tx2"/>
              </a:solidFill>
            </a:endParaRPr>
          </a:p>
        </p:txBody>
      </p:sp>
    </p:spTree>
    <p:extLst>
      <p:ext uri="{BB962C8B-B14F-4D97-AF65-F5344CB8AC3E}">
        <p14:creationId xmlns:p14="http://schemas.microsoft.com/office/powerpoint/2010/main" val="1991999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Content</a:t>
            </a:r>
          </a:p>
        </p:txBody>
      </p:sp>
      <p:sp>
        <p:nvSpPr>
          <p:cNvPr id="4" name="TextBox 3">
            <a:extLst>
              <a:ext uri="{FF2B5EF4-FFF2-40B4-BE49-F238E27FC236}">
                <a16:creationId xmlns:a16="http://schemas.microsoft.com/office/drawing/2014/main" id="{5EEFD526-6159-47E9-A647-BAB407888551}"/>
              </a:ext>
            </a:extLst>
          </p:cNvPr>
          <p:cNvSpPr txBox="1"/>
          <p:nvPr/>
        </p:nvSpPr>
        <p:spPr>
          <a:xfrm>
            <a:off x="864215" y="1591663"/>
            <a:ext cx="9149580" cy="584775"/>
          </a:xfrm>
          <a:prstGeom prst="rect">
            <a:avLst/>
          </a:prstGeom>
          <a:noFill/>
        </p:spPr>
        <p:txBody>
          <a:bodyPr wrap="square" rtlCol="0">
            <a:spAutoFit/>
          </a:bodyPr>
          <a:lstStyle/>
          <a:p>
            <a:r>
              <a:rPr lang="en-US" sz="3200" dirty="0">
                <a:solidFill>
                  <a:schemeClr val="tx2"/>
                </a:solidFill>
              </a:rPr>
              <a:t>Time or Future Discounting – Defeating Discounting</a:t>
            </a:r>
          </a:p>
        </p:txBody>
      </p:sp>
      <p:sp>
        <p:nvSpPr>
          <p:cNvPr id="3" name="TextBox 2">
            <a:extLst>
              <a:ext uri="{FF2B5EF4-FFF2-40B4-BE49-F238E27FC236}">
                <a16:creationId xmlns:a16="http://schemas.microsoft.com/office/drawing/2014/main" id="{362D3738-25EE-4F97-A4B3-04E0863947FA}"/>
              </a:ext>
            </a:extLst>
          </p:cNvPr>
          <p:cNvSpPr txBox="1"/>
          <p:nvPr/>
        </p:nvSpPr>
        <p:spPr>
          <a:xfrm>
            <a:off x="864214" y="2537009"/>
            <a:ext cx="5624879" cy="3046988"/>
          </a:xfrm>
          <a:prstGeom prst="rect">
            <a:avLst/>
          </a:prstGeom>
          <a:noFill/>
        </p:spPr>
        <p:txBody>
          <a:bodyPr wrap="square" rtlCol="0">
            <a:spAutoFit/>
          </a:bodyPr>
          <a:lstStyle/>
          <a:p>
            <a:r>
              <a:rPr lang="en-US" sz="2400" dirty="0">
                <a:solidFill>
                  <a:schemeClr val="tx2"/>
                </a:solidFill>
              </a:rPr>
              <a:t>Reliability of Adults</a:t>
            </a:r>
          </a:p>
          <a:p>
            <a:r>
              <a:rPr lang="en-US" sz="2400" dirty="0">
                <a:solidFill>
                  <a:schemeClr val="tx2"/>
                </a:solidFill>
              </a:rPr>
              <a:t>Establishing group or team goals</a:t>
            </a:r>
          </a:p>
          <a:p>
            <a:pPr marL="342900" indent="-342900">
              <a:buFont typeface="Arial" panose="020B0604020202020204" pitchFamily="34" charset="0"/>
              <a:buChar char="•"/>
            </a:pPr>
            <a:r>
              <a:rPr lang="en-US" sz="2400" dirty="0">
                <a:solidFill>
                  <a:schemeClr val="tx2"/>
                </a:solidFill>
                <a:hlinkClick r:id="rId3"/>
              </a:rPr>
              <a:t>Dollywood Foundation</a:t>
            </a:r>
            <a:endParaRPr lang="en-US" sz="2400" dirty="0">
              <a:solidFill>
                <a:schemeClr val="tx2"/>
              </a:solidFill>
            </a:endParaRPr>
          </a:p>
          <a:p>
            <a:pPr marL="342900" indent="-342900">
              <a:buFont typeface="Arial" panose="020B0604020202020204" pitchFamily="34" charset="0"/>
              <a:buChar char="•"/>
            </a:pPr>
            <a:r>
              <a:rPr lang="en-US" sz="2400" dirty="0">
                <a:solidFill>
                  <a:schemeClr val="tx2"/>
                </a:solidFill>
                <a:hlinkClick r:id="rId4"/>
              </a:rPr>
              <a:t>Marshmallows Reimagined</a:t>
            </a:r>
            <a:endParaRPr lang="en-US" sz="2400" dirty="0">
              <a:solidFill>
                <a:schemeClr val="tx2"/>
              </a:solidFill>
            </a:endParaRPr>
          </a:p>
          <a:p>
            <a:pPr marL="342900" indent="-342900">
              <a:buFont typeface="Arial" panose="020B0604020202020204" pitchFamily="34" charset="0"/>
              <a:buChar char="•"/>
            </a:pPr>
            <a:endParaRPr lang="en-US" sz="2400" dirty="0">
              <a:solidFill>
                <a:schemeClr val="tx2"/>
              </a:solidFill>
            </a:endParaRPr>
          </a:p>
          <a:p>
            <a:r>
              <a:rPr lang="en-US" sz="2400" dirty="0">
                <a:solidFill>
                  <a:schemeClr val="tx2"/>
                </a:solidFill>
                <a:hlinkClick r:id="rId5"/>
              </a:rPr>
              <a:t>Think like a FUTURIST</a:t>
            </a:r>
            <a:endParaRPr lang="en-US" sz="2400" dirty="0">
              <a:solidFill>
                <a:schemeClr val="tx2"/>
              </a:solidFill>
            </a:endParaRPr>
          </a:p>
          <a:p>
            <a:pPr marL="342900" indent="-342900">
              <a:buFont typeface="Arial" panose="020B0604020202020204" pitchFamily="34" charset="0"/>
              <a:buChar char="•"/>
            </a:pPr>
            <a:r>
              <a:rPr lang="en-US" sz="2400" dirty="0">
                <a:solidFill>
                  <a:schemeClr val="tx2"/>
                </a:solidFill>
              </a:rPr>
              <a:t>Imagining your future self</a:t>
            </a:r>
          </a:p>
          <a:p>
            <a:r>
              <a:rPr lang="en-US" sz="2400" dirty="0">
                <a:solidFill>
                  <a:schemeClr val="tx2"/>
                </a:solidFill>
                <a:hlinkClick r:id="rId6"/>
              </a:rPr>
              <a:t>YouTube Video on Futurist Thinking</a:t>
            </a:r>
            <a:endParaRPr lang="en-US" sz="2400" dirty="0">
              <a:solidFill>
                <a:schemeClr val="tx2"/>
              </a:solidFill>
            </a:endParaRPr>
          </a:p>
        </p:txBody>
      </p:sp>
      <p:pic>
        <p:nvPicPr>
          <p:cNvPr id="5122" name="Picture 2" descr="How did Luke Skywalker beat Darth Vader? - Quora">
            <a:extLst>
              <a:ext uri="{FF2B5EF4-FFF2-40B4-BE49-F238E27FC236}">
                <a16:creationId xmlns:a16="http://schemas.microsoft.com/office/drawing/2014/main" id="{99490D07-8893-4DA2-87F1-607AC5D7D94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206" r="5211"/>
          <a:stretch/>
        </p:blipFill>
        <p:spPr bwMode="auto">
          <a:xfrm>
            <a:off x="6491096" y="2602765"/>
            <a:ext cx="5389580" cy="2810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158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Content</a:t>
            </a:r>
          </a:p>
        </p:txBody>
      </p:sp>
      <p:sp>
        <p:nvSpPr>
          <p:cNvPr id="4" name="TextBox 3">
            <a:extLst>
              <a:ext uri="{FF2B5EF4-FFF2-40B4-BE49-F238E27FC236}">
                <a16:creationId xmlns:a16="http://schemas.microsoft.com/office/drawing/2014/main" id="{5EEFD526-6159-47E9-A647-BAB407888551}"/>
              </a:ext>
            </a:extLst>
          </p:cNvPr>
          <p:cNvSpPr txBox="1"/>
          <p:nvPr/>
        </p:nvSpPr>
        <p:spPr>
          <a:xfrm>
            <a:off x="864215" y="1613113"/>
            <a:ext cx="5912087" cy="584775"/>
          </a:xfrm>
          <a:prstGeom prst="rect">
            <a:avLst/>
          </a:prstGeom>
          <a:noFill/>
        </p:spPr>
        <p:txBody>
          <a:bodyPr wrap="square" rtlCol="0">
            <a:spAutoFit/>
          </a:bodyPr>
          <a:lstStyle/>
          <a:p>
            <a:r>
              <a:rPr lang="en-US" sz="3200" dirty="0">
                <a:solidFill>
                  <a:schemeClr val="tx2"/>
                </a:solidFill>
              </a:rPr>
              <a:t>Self Control</a:t>
            </a:r>
          </a:p>
        </p:txBody>
      </p:sp>
      <p:sp>
        <p:nvSpPr>
          <p:cNvPr id="17" name="TextBox 16">
            <a:extLst>
              <a:ext uri="{FF2B5EF4-FFF2-40B4-BE49-F238E27FC236}">
                <a16:creationId xmlns:a16="http://schemas.microsoft.com/office/drawing/2014/main" id="{0A51EA8D-17A1-4826-80B4-F28EFB0A1175}"/>
              </a:ext>
            </a:extLst>
          </p:cNvPr>
          <p:cNvSpPr txBox="1"/>
          <p:nvPr/>
        </p:nvSpPr>
        <p:spPr>
          <a:xfrm>
            <a:off x="864215" y="2981278"/>
            <a:ext cx="6007612" cy="2554545"/>
          </a:xfrm>
          <a:prstGeom prst="rect">
            <a:avLst/>
          </a:prstGeom>
          <a:noFill/>
        </p:spPr>
        <p:txBody>
          <a:bodyPr wrap="square" rtlCol="0">
            <a:spAutoFit/>
          </a:bodyPr>
          <a:lstStyle/>
          <a:p>
            <a:r>
              <a:rPr lang="en-US" sz="3200" i="1" dirty="0">
                <a:solidFill>
                  <a:schemeClr val="tx2"/>
                </a:solidFill>
              </a:rPr>
              <a:t>Investing in the future is not a long-term decision, it is thousands of smaller decisions made quickly and in the short-term.</a:t>
            </a:r>
            <a:endParaRPr lang="en-US" sz="3200" dirty="0">
              <a:solidFill>
                <a:schemeClr val="tx2"/>
              </a:solidFill>
            </a:endParaRPr>
          </a:p>
          <a:p>
            <a:endParaRPr lang="en-US" sz="3200" dirty="0">
              <a:solidFill>
                <a:schemeClr val="tx2"/>
              </a:solidFill>
            </a:endParaRPr>
          </a:p>
        </p:txBody>
      </p:sp>
      <p:pic>
        <p:nvPicPr>
          <p:cNvPr id="6146" name="Picture 2">
            <a:extLst>
              <a:ext uri="{FF2B5EF4-FFF2-40B4-BE49-F238E27FC236}">
                <a16:creationId xmlns:a16="http://schemas.microsoft.com/office/drawing/2014/main" id="{B30D6C45-1465-4072-8D15-74245526A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1450" y="2602765"/>
            <a:ext cx="4749730" cy="2710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071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Content</a:t>
            </a:r>
          </a:p>
        </p:txBody>
      </p:sp>
      <p:sp>
        <p:nvSpPr>
          <p:cNvPr id="4" name="TextBox 3">
            <a:extLst>
              <a:ext uri="{FF2B5EF4-FFF2-40B4-BE49-F238E27FC236}">
                <a16:creationId xmlns:a16="http://schemas.microsoft.com/office/drawing/2014/main" id="{5EEFD526-6159-47E9-A647-BAB407888551}"/>
              </a:ext>
            </a:extLst>
          </p:cNvPr>
          <p:cNvSpPr txBox="1"/>
          <p:nvPr/>
        </p:nvSpPr>
        <p:spPr>
          <a:xfrm>
            <a:off x="864215" y="1613113"/>
            <a:ext cx="5912087" cy="584775"/>
          </a:xfrm>
          <a:prstGeom prst="rect">
            <a:avLst/>
          </a:prstGeom>
          <a:noFill/>
        </p:spPr>
        <p:txBody>
          <a:bodyPr wrap="square" rtlCol="0">
            <a:spAutoFit/>
          </a:bodyPr>
          <a:lstStyle/>
          <a:p>
            <a:r>
              <a:rPr lang="en-US" sz="3200" dirty="0">
                <a:solidFill>
                  <a:schemeClr val="tx2"/>
                </a:solidFill>
              </a:rPr>
              <a:t>Self Control</a:t>
            </a:r>
          </a:p>
        </p:txBody>
      </p:sp>
      <p:sp>
        <p:nvSpPr>
          <p:cNvPr id="17" name="TextBox 16">
            <a:extLst>
              <a:ext uri="{FF2B5EF4-FFF2-40B4-BE49-F238E27FC236}">
                <a16:creationId xmlns:a16="http://schemas.microsoft.com/office/drawing/2014/main" id="{0A51EA8D-17A1-4826-80B4-F28EFB0A1175}"/>
              </a:ext>
            </a:extLst>
          </p:cNvPr>
          <p:cNvSpPr txBox="1"/>
          <p:nvPr/>
        </p:nvSpPr>
        <p:spPr>
          <a:xfrm>
            <a:off x="864214" y="2537009"/>
            <a:ext cx="10287006" cy="3170099"/>
          </a:xfrm>
          <a:prstGeom prst="rect">
            <a:avLst/>
          </a:prstGeom>
          <a:noFill/>
        </p:spPr>
        <p:txBody>
          <a:bodyPr wrap="square" rtlCol="0">
            <a:spAutoFit/>
          </a:bodyPr>
          <a:lstStyle/>
          <a:p>
            <a:r>
              <a:rPr lang="en-US" sz="2800" dirty="0">
                <a:solidFill>
                  <a:schemeClr val="tx2"/>
                </a:solidFill>
              </a:rPr>
              <a:t>Since we all must accept that we are not always the most perfect decision-makers, we must learn to deal with this imperfection. </a:t>
            </a:r>
          </a:p>
          <a:p>
            <a:endParaRPr lang="en-US" sz="2800" dirty="0">
              <a:solidFill>
                <a:schemeClr val="tx2"/>
              </a:solidFill>
            </a:endParaRPr>
          </a:p>
          <a:p>
            <a:r>
              <a:rPr lang="en-US" sz="2800" dirty="0">
                <a:solidFill>
                  <a:schemeClr val="tx2"/>
                </a:solidFill>
              </a:rPr>
              <a:t>One of the most effective ways is using this principle called</a:t>
            </a:r>
          </a:p>
          <a:p>
            <a:r>
              <a:rPr lang="en-US" sz="2800" dirty="0">
                <a:solidFill>
                  <a:schemeClr val="tx2"/>
                </a:solidFill>
              </a:rPr>
              <a:t>FUNGIBILITY</a:t>
            </a:r>
          </a:p>
          <a:p>
            <a:endParaRPr lang="en-US" sz="2400" dirty="0">
              <a:solidFill>
                <a:schemeClr val="tx2"/>
              </a:solidFill>
            </a:endParaRPr>
          </a:p>
          <a:p>
            <a:pPr algn="ctr"/>
            <a:r>
              <a:rPr lang="en-US" sz="3600" b="1" i="1" dirty="0">
                <a:solidFill>
                  <a:schemeClr val="tx2"/>
                </a:solidFill>
              </a:rPr>
              <a:t>So what is fungibility?</a:t>
            </a:r>
          </a:p>
        </p:txBody>
      </p:sp>
    </p:spTree>
    <p:extLst>
      <p:ext uri="{BB962C8B-B14F-4D97-AF65-F5344CB8AC3E}">
        <p14:creationId xmlns:p14="http://schemas.microsoft.com/office/powerpoint/2010/main" val="3243964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What is Today’s Goal?</a:t>
            </a:r>
          </a:p>
        </p:txBody>
      </p:sp>
      <p:sp>
        <p:nvSpPr>
          <p:cNvPr id="17" name="TextBox 16">
            <a:extLst>
              <a:ext uri="{FF2B5EF4-FFF2-40B4-BE49-F238E27FC236}">
                <a16:creationId xmlns:a16="http://schemas.microsoft.com/office/drawing/2014/main" id="{AB1FDFA7-B865-4DCE-B0BB-1630B7936224}"/>
              </a:ext>
            </a:extLst>
          </p:cNvPr>
          <p:cNvSpPr txBox="1"/>
          <p:nvPr/>
        </p:nvSpPr>
        <p:spPr>
          <a:xfrm>
            <a:off x="866219" y="2708938"/>
            <a:ext cx="9324704" cy="2215991"/>
          </a:xfrm>
          <a:prstGeom prst="rect">
            <a:avLst/>
          </a:prstGeom>
          <a:noFill/>
        </p:spPr>
        <p:txBody>
          <a:bodyPr wrap="square" rtlCol="0">
            <a:spAutoFit/>
          </a:bodyPr>
          <a:lstStyle/>
          <a:p>
            <a:r>
              <a:rPr lang="en-US" sz="2400" b="1" dirty="0">
                <a:solidFill>
                  <a:schemeClr val="tx2"/>
                </a:solidFill>
              </a:rPr>
              <a:t>By the end of today’s webinar, I want you to be able to do two things:</a:t>
            </a:r>
          </a:p>
          <a:p>
            <a:endParaRPr lang="en-US" sz="2400" dirty="0">
              <a:solidFill>
                <a:schemeClr val="tx2"/>
              </a:solidFill>
            </a:endParaRPr>
          </a:p>
          <a:p>
            <a:pPr marL="342900" indent="-342900">
              <a:buAutoNum type="arabicPeriod"/>
            </a:pPr>
            <a:r>
              <a:rPr lang="en-US" sz="2400" dirty="0">
                <a:solidFill>
                  <a:schemeClr val="tx2"/>
                </a:solidFill>
              </a:rPr>
              <a:t>Describe and explain concepts to consider when discussing saving and financing.</a:t>
            </a:r>
          </a:p>
          <a:p>
            <a:pPr marL="342900" indent="-342900">
              <a:buAutoNum type="arabicPeriod"/>
            </a:pPr>
            <a:r>
              <a:rPr lang="en-US" sz="2400" dirty="0">
                <a:solidFill>
                  <a:schemeClr val="tx2"/>
                </a:solidFill>
              </a:rPr>
              <a:t>Explain how these concepts impact our financial choices.</a:t>
            </a:r>
          </a:p>
          <a:p>
            <a:pPr marL="285750" indent="-285750">
              <a:buFont typeface="Arial" panose="020B0604020202020204" pitchFamily="34" charset="0"/>
              <a:buChar char="•"/>
            </a:pPr>
            <a:endParaRPr lang="en-US" dirty="0">
              <a:solidFill>
                <a:schemeClr val="tx2"/>
              </a:solidFill>
            </a:endParaRPr>
          </a:p>
        </p:txBody>
      </p:sp>
      <p:pic>
        <p:nvPicPr>
          <p:cNvPr id="22" name="Picture 21" descr="Logo&#10;&#10;Description automatically generated">
            <a:extLst>
              <a:ext uri="{FF2B5EF4-FFF2-40B4-BE49-F238E27FC236}">
                <a16:creationId xmlns:a16="http://schemas.microsoft.com/office/drawing/2014/main" id="{592C4B23-FCB4-4581-9E64-C7F81025CB45}"/>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4707469" y="5556617"/>
            <a:ext cx="2776756" cy="1186294"/>
          </a:xfrm>
          <a:prstGeom prst="rect">
            <a:avLst/>
          </a:prstGeom>
        </p:spPr>
      </p:pic>
    </p:spTree>
    <p:extLst>
      <p:ext uri="{BB962C8B-B14F-4D97-AF65-F5344CB8AC3E}">
        <p14:creationId xmlns:p14="http://schemas.microsoft.com/office/powerpoint/2010/main" val="767067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Content</a:t>
            </a:r>
          </a:p>
        </p:txBody>
      </p:sp>
      <p:sp>
        <p:nvSpPr>
          <p:cNvPr id="4" name="TextBox 3">
            <a:extLst>
              <a:ext uri="{FF2B5EF4-FFF2-40B4-BE49-F238E27FC236}">
                <a16:creationId xmlns:a16="http://schemas.microsoft.com/office/drawing/2014/main" id="{5EEFD526-6159-47E9-A647-BAB407888551}"/>
              </a:ext>
            </a:extLst>
          </p:cNvPr>
          <p:cNvSpPr txBox="1"/>
          <p:nvPr/>
        </p:nvSpPr>
        <p:spPr>
          <a:xfrm>
            <a:off x="864215" y="1613113"/>
            <a:ext cx="5912087" cy="584775"/>
          </a:xfrm>
          <a:prstGeom prst="rect">
            <a:avLst/>
          </a:prstGeom>
          <a:noFill/>
        </p:spPr>
        <p:txBody>
          <a:bodyPr wrap="square" rtlCol="0">
            <a:spAutoFit/>
          </a:bodyPr>
          <a:lstStyle/>
          <a:p>
            <a:r>
              <a:rPr lang="en-US" sz="3200" dirty="0">
                <a:solidFill>
                  <a:schemeClr val="tx2"/>
                </a:solidFill>
              </a:rPr>
              <a:t>Self Control</a:t>
            </a:r>
          </a:p>
        </p:txBody>
      </p:sp>
      <p:sp>
        <p:nvSpPr>
          <p:cNvPr id="17" name="TextBox 16">
            <a:extLst>
              <a:ext uri="{FF2B5EF4-FFF2-40B4-BE49-F238E27FC236}">
                <a16:creationId xmlns:a16="http://schemas.microsoft.com/office/drawing/2014/main" id="{0A51EA8D-17A1-4826-80B4-F28EFB0A1175}"/>
              </a:ext>
            </a:extLst>
          </p:cNvPr>
          <p:cNvSpPr txBox="1"/>
          <p:nvPr/>
        </p:nvSpPr>
        <p:spPr>
          <a:xfrm>
            <a:off x="864214" y="2537009"/>
            <a:ext cx="5030386" cy="3416320"/>
          </a:xfrm>
          <a:prstGeom prst="rect">
            <a:avLst/>
          </a:prstGeom>
          <a:noFill/>
        </p:spPr>
        <p:txBody>
          <a:bodyPr wrap="square" rtlCol="0">
            <a:spAutoFit/>
          </a:bodyPr>
          <a:lstStyle/>
          <a:p>
            <a:r>
              <a:rPr lang="en-US" sz="2400" dirty="0">
                <a:solidFill>
                  <a:schemeClr val="tx2"/>
                </a:solidFill>
              </a:rPr>
              <a:t>Fungibility is the ability of a good or asset to be interchangeable with other goods or assets of the same type. It implies equal value between the assets.</a:t>
            </a:r>
          </a:p>
          <a:p>
            <a:endParaRPr lang="en-US" sz="2400" dirty="0">
              <a:solidFill>
                <a:schemeClr val="tx2"/>
              </a:solidFill>
            </a:endParaRPr>
          </a:p>
          <a:p>
            <a:r>
              <a:rPr lang="en-US" sz="2400" i="1" dirty="0">
                <a:solidFill>
                  <a:schemeClr val="tx2"/>
                </a:solidFill>
              </a:rPr>
              <a:t>When an asset is fungible, it’s a chameleon, it can change and become equal to the other assets around it.</a:t>
            </a:r>
          </a:p>
        </p:txBody>
      </p:sp>
      <p:pic>
        <p:nvPicPr>
          <p:cNvPr id="7170" name="Picture 2" descr="Researchers Develop a Flexible Color-Changing Film Inspired by Chameleon  Skin">
            <a:extLst>
              <a:ext uri="{FF2B5EF4-FFF2-40B4-BE49-F238E27FC236}">
                <a16:creationId xmlns:a16="http://schemas.microsoft.com/office/drawing/2014/main" id="{404CA465-1D4B-47B9-BCFB-EAD3EAAB65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424"/>
          <a:stretch/>
        </p:blipFill>
        <p:spPr bwMode="auto">
          <a:xfrm>
            <a:off x="5896603" y="1036965"/>
            <a:ext cx="6025972" cy="531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007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Content</a:t>
            </a:r>
          </a:p>
        </p:txBody>
      </p:sp>
      <p:sp>
        <p:nvSpPr>
          <p:cNvPr id="4" name="TextBox 3">
            <a:extLst>
              <a:ext uri="{FF2B5EF4-FFF2-40B4-BE49-F238E27FC236}">
                <a16:creationId xmlns:a16="http://schemas.microsoft.com/office/drawing/2014/main" id="{5EEFD526-6159-47E9-A647-BAB407888551}"/>
              </a:ext>
            </a:extLst>
          </p:cNvPr>
          <p:cNvSpPr txBox="1"/>
          <p:nvPr/>
        </p:nvSpPr>
        <p:spPr>
          <a:xfrm>
            <a:off x="864215" y="1613113"/>
            <a:ext cx="5912087" cy="584775"/>
          </a:xfrm>
          <a:prstGeom prst="rect">
            <a:avLst/>
          </a:prstGeom>
          <a:noFill/>
        </p:spPr>
        <p:txBody>
          <a:bodyPr wrap="square" rtlCol="0">
            <a:spAutoFit/>
          </a:bodyPr>
          <a:lstStyle/>
          <a:p>
            <a:r>
              <a:rPr lang="en-US" sz="3200" dirty="0">
                <a:solidFill>
                  <a:schemeClr val="tx2"/>
                </a:solidFill>
              </a:rPr>
              <a:t>Self Control</a:t>
            </a:r>
          </a:p>
        </p:txBody>
      </p:sp>
      <p:sp>
        <p:nvSpPr>
          <p:cNvPr id="17" name="TextBox 16">
            <a:extLst>
              <a:ext uri="{FF2B5EF4-FFF2-40B4-BE49-F238E27FC236}">
                <a16:creationId xmlns:a16="http://schemas.microsoft.com/office/drawing/2014/main" id="{0A51EA8D-17A1-4826-80B4-F28EFB0A1175}"/>
              </a:ext>
            </a:extLst>
          </p:cNvPr>
          <p:cNvSpPr txBox="1"/>
          <p:nvPr/>
        </p:nvSpPr>
        <p:spPr>
          <a:xfrm>
            <a:off x="864214" y="2537009"/>
            <a:ext cx="4772583" cy="1569660"/>
          </a:xfrm>
          <a:prstGeom prst="rect">
            <a:avLst/>
          </a:prstGeom>
          <a:noFill/>
        </p:spPr>
        <p:txBody>
          <a:bodyPr wrap="square" rtlCol="0">
            <a:spAutoFit/>
          </a:bodyPr>
          <a:lstStyle/>
          <a:p>
            <a:r>
              <a:rPr lang="en-US" sz="3200" i="1" dirty="0">
                <a:solidFill>
                  <a:schemeClr val="tx2"/>
                </a:solidFill>
              </a:rPr>
              <a:t>So how do we use this concept of Fungibility to our advantage?</a:t>
            </a:r>
          </a:p>
        </p:txBody>
      </p:sp>
      <p:pic>
        <p:nvPicPr>
          <p:cNvPr id="5" name="Graphic 4" descr="Flying Money outline">
            <a:extLst>
              <a:ext uri="{FF2B5EF4-FFF2-40B4-BE49-F238E27FC236}">
                <a16:creationId xmlns:a16="http://schemas.microsoft.com/office/drawing/2014/main" id="{84317971-13BC-4260-9216-18595BEB59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4102" y="2459526"/>
            <a:ext cx="2992244" cy="2992244"/>
          </a:xfrm>
          <a:prstGeom prst="rect">
            <a:avLst/>
          </a:prstGeom>
        </p:spPr>
      </p:pic>
      <p:pic>
        <p:nvPicPr>
          <p:cNvPr id="7" name="Graphic 6" descr="Piggy Bank with solid fill">
            <a:extLst>
              <a:ext uri="{FF2B5EF4-FFF2-40B4-BE49-F238E27FC236}">
                <a16:creationId xmlns:a16="http://schemas.microsoft.com/office/drawing/2014/main" id="{A82CB448-9C4E-4388-84BD-0BDC553B4C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54346" y="68241"/>
            <a:ext cx="1742872" cy="1742872"/>
          </a:xfrm>
          <a:prstGeom prst="rect">
            <a:avLst/>
          </a:prstGeom>
        </p:spPr>
      </p:pic>
      <p:pic>
        <p:nvPicPr>
          <p:cNvPr id="11" name="Graphic 10" descr="Car Mechanic with solid fill">
            <a:extLst>
              <a:ext uri="{FF2B5EF4-FFF2-40B4-BE49-F238E27FC236}">
                <a16:creationId xmlns:a16="http://schemas.microsoft.com/office/drawing/2014/main" id="{53A6B12C-04E5-4014-970B-6C38643068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00706" y="2846266"/>
            <a:ext cx="1742872" cy="1742872"/>
          </a:xfrm>
          <a:prstGeom prst="rect">
            <a:avLst/>
          </a:prstGeom>
        </p:spPr>
      </p:pic>
      <p:pic>
        <p:nvPicPr>
          <p:cNvPr id="23" name="Graphic 22" descr="Taco with solid fill">
            <a:extLst>
              <a:ext uri="{FF2B5EF4-FFF2-40B4-BE49-F238E27FC236}">
                <a16:creationId xmlns:a16="http://schemas.microsoft.com/office/drawing/2014/main" id="{A68DCFA0-7BEA-45FC-866B-8CAA646B795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85343" y="680163"/>
            <a:ext cx="1742872" cy="1742872"/>
          </a:xfrm>
          <a:prstGeom prst="rect">
            <a:avLst/>
          </a:prstGeom>
        </p:spPr>
      </p:pic>
      <p:pic>
        <p:nvPicPr>
          <p:cNvPr id="25" name="Graphic 24" descr="Tag outline">
            <a:extLst>
              <a:ext uri="{FF2B5EF4-FFF2-40B4-BE49-F238E27FC236}">
                <a16:creationId xmlns:a16="http://schemas.microsoft.com/office/drawing/2014/main" id="{3AB1598B-8BA0-49D1-B782-24709C550A1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43014" y="5072141"/>
            <a:ext cx="1742872" cy="1742872"/>
          </a:xfrm>
          <a:prstGeom prst="rect">
            <a:avLst/>
          </a:prstGeom>
        </p:spPr>
      </p:pic>
    </p:spTree>
    <p:extLst>
      <p:ext uri="{BB962C8B-B14F-4D97-AF65-F5344CB8AC3E}">
        <p14:creationId xmlns:p14="http://schemas.microsoft.com/office/powerpoint/2010/main" val="96977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Content</a:t>
            </a:r>
          </a:p>
        </p:txBody>
      </p:sp>
      <p:sp>
        <p:nvSpPr>
          <p:cNvPr id="4" name="TextBox 3">
            <a:extLst>
              <a:ext uri="{FF2B5EF4-FFF2-40B4-BE49-F238E27FC236}">
                <a16:creationId xmlns:a16="http://schemas.microsoft.com/office/drawing/2014/main" id="{5EEFD526-6159-47E9-A647-BAB407888551}"/>
              </a:ext>
            </a:extLst>
          </p:cNvPr>
          <p:cNvSpPr txBox="1"/>
          <p:nvPr/>
        </p:nvSpPr>
        <p:spPr>
          <a:xfrm>
            <a:off x="864215" y="1613113"/>
            <a:ext cx="5912087" cy="584775"/>
          </a:xfrm>
          <a:prstGeom prst="rect">
            <a:avLst/>
          </a:prstGeom>
          <a:noFill/>
        </p:spPr>
        <p:txBody>
          <a:bodyPr wrap="square" rtlCol="0">
            <a:spAutoFit/>
          </a:bodyPr>
          <a:lstStyle/>
          <a:p>
            <a:r>
              <a:rPr lang="en-US" sz="3200" dirty="0">
                <a:solidFill>
                  <a:schemeClr val="tx2"/>
                </a:solidFill>
              </a:rPr>
              <a:t>Self Control</a:t>
            </a:r>
          </a:p>
        </p:txBody>
      </p:sp>
      <p:sp>
        <p:nvSpPr>
          <p:cNvPr id="17" name="TextBox 16">
            <a:extLst>
              <a:ext uri="{FF2B5EF4-FFF2-40B4-BE49-F238E27FC236}">
                <a16:creationId xmlns:a16="http://schemas.microsoft.com/office/drawing/2014/main" id="{0A51EA8D-17A1-4826-80B4-F28EFB0A1175}"/>
              </a:ext>
            </a:extLst>
          </p:cNvPr>
          <p:cNvSpPr txBox="1"/>
          <p:nvPr/>
        </p:nvSpPr>
        <p:spPr>
          <a:xfrm>
            <a:off x="864214" y="2264885"/>
            <a:ext cx="4772583" cy="2123658"/>
          </a:xfrm>
          <a:prstGeom prst="rect">
            <a:avLst/>
          </a:prstGeom>
          <a:noFill/>
        </p:spPr>
        <p:txBody>
          <a:bodyPr wrap="square" rtlCol="0">
            <a:spAutoFit/>
          </a:bodyPr>
          <a:lstStyle/>
          <a:p>
            <a:r>
              <a:rPr lang="en-US" sz="4800" i="1" dirty="0">
                <a:solidFill>
                  <a:schemeClr val="tx2"/>
                </a:solidFill>
              </a:rPr>
              <a:t>Take Away the Fungibility!</a:t>
            </a:r>
          </a:p>
          <a:p>
            <a:r>
              <a:rPr lang="en-US" sz="3600" dirty="0">
                <a:solidFill>
                  <a:schemeClr val="tx2"/>
                </a:solidFill>
              </a:rPr>
              <a:t>Buckets &amp; Budgets</a:t>
            </a:r>
          </a:p>
        </p:txBody>
      </p:sp>
      <p:pic>
        <p:nvPicPr>
          <p:cNvPr id="7" name="Graphic 6" descr="Piggy Bank with solid fill">
            <a:extLst>
              <a:ext uri="{FF2B5EF4-FFF2-40B4-BE49-F238E27FC236}">
                <a16:creationId xmlns:a16="http://schemas.microsoft.com/office/drawing/2014/main" id="{A82CB448-9C4E-4388-84BD-0BDC553B4C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54346" y="68241"/>
            <a:ext cx="1742872" cy="1742872"/>
          </a:xfrm>
          <a:prstGeom prst="rect">
            <a:avLst/>
          </a:prstGeom>
        </p:spPr>
      </p:pic>
      <p:pic>
        <p:nvPicPr>
          <p:cNvPr id="11" name="Graphic 10" descr="Car Mechanic with solid fill">
            <a:extLst>
              <a:ext uri="{FF2B5EF4-FFF2-40B4-BE49-F238E27FC236}">
                <a16:creationId xmlns:a16="http://schemas.microsoft.com/office/drawing/2014/main" id="{53A6B12C-04E5-4014-970B-6C38643068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00706" y="2846266"/>
            <a:ext cx="1742872" cy="1742872"/>
          </a:xfrm>
          <a:prstGeom prst="rect">
            <a:avLst/>
          </a:prstGeom>
        </p:spPr>
      </p:pic>
      <p:pic>
        <p:nvPicPr>
          <p:cNvPr id="23" name="Graphic 22" descr="Taco with solid fill">
            <a:extLst>
              <a:ext uri="{FF2B5EF4-FFF2-40B4-BE49-F238E27FC236}">
                <a16:creationId xmlns:a16="http://schemas.microsoft.com/office/drawing/2014/main" id="{A68DCFA0-7BEA-45FC-866B-8CAA646B795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85343" y="680163"/>
            <a:ext cx="1742872" cy="1742872"/>
          </a:xfrm>
          <a:prstGeom prst="rect">
            <a:avLst/>
          </a:prstGeom>
        </p:spPr>
      </p:pic>
      <p:pic>
        <p:nvPicPr>
          <p:cNvPr id="25" name="Graphic 24" descr="Tag outline">
            <a:extLst>
              <a:ext uri="{FF2B5EF4-FFF2-40B4-BE49-F238E27FC236}">
                <a16:creationId xmlns:a16="http://schemas.microsoft.com/office/drawing/2014/main" id="{3AB1598B-8BA0-49D1-B782-24709C550A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43014" y="5072141"/>
            <a:ext cx="1742872" cy="1742872"/>
          </a:xfrm>
          <a:prstGeom prst="rect">
            <a:avLst/>
          </a:prstGeom>
        </p:spPr>
      </p:pic>
      <p:pic>
        <p:nvPicPr>
          <p:cNvPr id="6" name="Graphic 5" descr="Money envelope with solid fill">
            <a:extLst>
              <a:ext uri="{FF2B5EF4-FFF2-40B4-BE49-F238E27FC236}">
                <a16:creationId xmlns:a16="http://schemas.microsoft.com/office/drawing/2014/main" id="{E8E79559-75D4-4413-94D9-90826061BBD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328215" y="2846266"/>
            <a:ext cx="2257951" cy="2257951"/>
          </a:xfrm>
          <a:prstGeom prst="rect">
            <a:avLst/>
          </a:prstGeom>
        </p:spPr>
      </p:pic>
      <p:pic>
        <p:nvPicPr>
          <p:cNvPr id="24" name="Graphic 23" descr="Money envelope with solid fill">
            <a:extLst>
              <a:ext uri="{FF2B5EF4-FFF2-40B4-BE49-F238E27FC236}">
                <a16:creationId xmlns:a16="http://schemas.microsoft.com/office/drawing/2014/main" id="{DDB3C6F0-F4D8-4F89-90E7-709F03C737A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259036" y="-12337"/>
            <a:ext cx="1756440" cy="1756440"/>
          </a:xfrm>
          <a:prstGeom prst="rect">
            <a:avLst/>
          </a:prstGeom>
        </p:spPr>
      </p:pic>
      <p:pic>
        <p:nvPicPr>
          <p:cNvPr id="26" name="Graphic 25" descr="Money envelope with solid fill">
            <a:extLst>
              <a:ext uri="{FF2B5EF4-FFF2-40B4-BE49-F238E27FC236}">
                <a16:creationId xmlns:a16="http://schemas.microsoft.com/office/drawing/2014/main" id="{BFCF9FCF-63BA-4D5E-8C2F-9ADEB7E39CE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95781" y="570687"/>
            <a:ext cx="1756440" cy="1756440"/>
          </a:xfrm>
          <a:prstGeom prst="rect">
            <a:avLst/>
          </a:prstGeom>
        </p:spPr>
      </p:pic>
      <p:pic>
        <p:nvPicPr>
          <p:cNvPr id="27" name="Graphic 26" descr="Money envelope with solid fill">
            <a:extLst>
              <a:ext uri="{FF2B5EF4-FFF2-40B4-BE49-F238E27FC236}">
                <a16:creationId xmlns:a16="http://schemas.microsoft.com/office/drawing/2014/main" id="{51671903-BB47-4E38-8C18-17B981286D2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12835" y="2773460"/>
            <a:ext cx="1756440" cy="1756440"/>
          </a:xfrm>
          <a:prstGeom prst="rect">
            <a:avLst/>
          </a:prstGeom>
        </p:spPr>
      </p:pic>
      <p:pic>
        <p:nvPicPr>
          <p:cNvPr id="28" name="Graphic 27" descr="Money envelope with solid fill">
            <a:extLst>
              <a:ext uri="{FF2B5EF4-FFF2-40B4-BE49-F238E27FC236}">
                <a16:creationId xmlns:a16="http://schemas.microsoft.com/office/drawing/2014/main" id="{9A77C104-8D6A-4B7E-A549-824175EC6D9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69123" y="5012369"/>
            <a:ext cx="1756440" cy="1756440"/>
          </a:xfrm>
          <a:prstGeom prst="rect">
            <a:avLst/>
          </a:prstGeom>
        </p:spPr>
      </p:pic>
      <p:sp>
        <p:nvSpPr>
          <p:cNvPr id="29" name="TextBox 28">
            <a:extLst>
              <a:ext uri="{FF2B5EF4-FFF2-40B4-BE49-F238E27FC236}">
                <a16:creationId xmlns:a16="http://schemas.microsoft.com/office/drawing/2014/main" id="{C5E0093F-D021-406F-8345-9090D6969107}"/>
              </a:ext>
            </a:extLst>
          </p:cNvPr>
          <p:cNvSpPr txBox="1"/>
          <p:nvPr/>
        </p:nvSpPr>
        <p:spPr>
          <a:xfrm>
            <a:off x="864214" y="4549180"/>
            <a:ext cx="6122018" cy="461665"/>
          </a:xfrm>
          <a:prstGeom prst="rect">
            <a:avLst/>
          </a:prstGeom>
          <a:noFill/>
        </p:spPr>
        <p:txBody>
          <a:bodyPr wrap="square">
            <a:spAutoFit/>
          </a:bodyPr>
          <a:lstStyle/>
          <a:p>
            <a:r>
              <a:rPr lang="en-US" sz="2400" dirty="0">
                <a:solidFill>
                  <a:schemeClr val="tx2"/>
                </a:solidFill>
                <a:hlinkClick r:id="rId13"/>
              </a:rPr>
              <a:t>Budgeting for Income and Expenses</a:t>
            </a:r>
            <a:endParaRPr lang="en-US" sz="2400" dirty="0">
              <a:solidFill>
                <a:schemeClr val="tx2"/>
              </a:solidFill>
            </a:endParaRPr>
          </a:p>
        </p:txBody>
      </p:sp>
      <p:sp>
        <p:nvSpPr>
          <p:cNvPr id="30" name="TextBox 29">
            <a:extLst>
              <a:ext uri="{FF2B5EF4-FFF2-40B4-BE49-F238E27FC236}">
                <a16:creationId xmlns:a16="http://schemas.microsoft.com/office/drawing/2014/main" id="{76A76C97-9113-4C1C-B1D1-0A92F3C2B6F9}"/>
              </a:ext>
            </a:extLst>
          </p:cNvPr>
          <p:cNvSpPr txBox="1"/>
          <p:nvPr/>
        </p:nvSpPr>
        <p:spPr>
          <a:xfrm>
            <a:off x="864214" y="5173869"/>
            <a:ext cx="6122018" cy="461665"/>
          </a:xfrm>
          <a:prstGeom prst="rect">
            <a:avLst/>
          </a:prstGeom>
          <a:noFill/>
        </p:spPr>
        <p:txBody>
          <a:bodyPr wrap="square">
            <a:spAutoFit/>
          </a:bodyPr>
          <a:lstStyle/>
          <a:p>
            <a:r>
              <a:rPr lang="en-US" sz="2400" dirty="0">
                <a:solidFill>
                  <a:schemeClr val="tx2"/>
                </a:solidFill>
                <a:hlinkClick r:id="rId14"/>
              </a:rPr>
              <a:t>Creating a Budget</a:t>
            </a:r>
            <a:endParaRPr lang="en-US" sz="2400" dirty="0">
              <a:solidFill>
                <a:schemeClr val="tx2"/>
              </a:solidFill>
            </a:endParaRPr>
          </a:p>
        </p:txBody>
      </p:sp>
      <p:sp>
        <p:nvSpPr>
          <p:cNvPr id="31" name="TextBox 30">
            <a:extLst>
              <a:ext uri="{FF2B5EF4-FFF2-40B4-BE49-F238E27FC236}">
                <a16:creationId xmlns:a16="http://schemas.microsoft.com/office/drawing/2014/main" id="{EF5C0DA9-5F91-48B6-A5B4-ABE7497F5879}"/>
              </a:ext>
            </a:extLst>
          </p:cNvPr>
          <p:cNvSpPr txBox="1"/>
          <p:nvPr/>
        </p:nvSpPr>
        <p:spPr>
          <a:xfrm>
            <a:off x="874352" y="5827932"/>
            <a:ext cx="6122018" cy="461665"/>
          </a:xfrm>
          <a:prstGeom prst="rect">
            <a:avLst/>
          </a:prstGeom>
          <a:noFill/>
        </p:spPr>
        <p:txBody>
          <a:bodyPr wrap="square">
            <a:spAutoFit/>
          </a:bodyPr>
          <a:lstStyle/>
          <a:p>
            <a:r>
              <a:rPr lang="en-US" sz="2400" dirty="0">
                <a:solidFill>
                  <a:schemeClr val="tx2"/>
                </a:solidFill>
                <a:hlinkClick r:id="rId15"/>
              </a:rPr>
              <a:t>Basics of Savings and Budgeting</a:t>
            </a:r>
            <a:endParaRPr lang="en-US" sz="2400" dirty="0">
              <a:solidFill>
                <a:schemeClr val="tx2"/>
              </a:solidFill>
            </a:endParaRPr>
          </a:p>
        </p:txBody>
      </p:sp>
    </p:spTree>
    <p:extLst>
      <p:ext uri="{BB962C8B-B14F-4D97-AF65-F5344CB8AC3E}">
        <p14:creationId xmlns:p14="http://schemas.microsoft.com/office/powerpoint/2010/main" val="563695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A22D78-3AB4-4120-A71E-39484A6E3580}"/>
              </a:ext>
            </a:extLst>
          </p:cNvPr>
          <p:cNvSpPr>
            <a:spLocks noGrp="1"/>
          </p:cNvSpPr>
          <p:nvPr>
            <p:ph idx="1"/>
          </p:nvPr>
        </p:nvSpPr>
        <p:spPr>
          <a:xfrm>
            <a:off x="334537" y="1825625"/>
            <a:ext cx="11485756" cy="4844570"/>
          </a:xfrm>
        </p:spPr>
        <p:txBody>
          <a:bodyPr numCol="3">
            <a:normAutofit/>
          </a:bodyPr>
          <a:lstStyle/>
          <a:p>
            <a:pPr marL="0" indent="0" algn="ctr">
              <a:buNone/>
            </a:pPr>
            <a:r>
              <a:rPr lang="en-US" b="1" u="sng" dirty="0">
                <a:solidFill>
                  <a:schemeClr val="tx2"/>
                </a:solidFill>
              </a:rPr>
              <a:t>Books</a:t>
            </a:r>
          </a:p>
          <a:p>
            <a:pPr marL="0" indent="0" algn="ctr">
              <a:buNone/>
            </a:pPr>
            <a:r>
              <a:rPr lang="en-US" sz="2400" dirty="0">
                <a:solidFill>
                  <a:schemeClr val="tx2"/>
                </a:solidFill>
              </a:rPr>
              <a:t>Misbehaving – Richard Thaler</a:t>
            </a:r>
          </a:p>
          <a:p>
            <a:pPr marL="0" indent="0" algn="ctr">
              <a:buNone/>
            </a:pPr>
            <a:endParaRPr lang="en-US" sz="2400" dirty="0">
              <a:solidFill>
                <a:schemeClr val="tx2"/>
              </a:solidFill>
            </a:endParaRPr>
          </a:p>
          <a:p>
            <a:pPr marL="0" indent="0" algn="ctr">
              <a:buNone/>
            </a:pPr>
            <a:r>
              <a:rPr lang="en-US" sz="2400" dirty="0">
                <a:solidFill>
                  <a:schemeClr val="tx2"/>
                </a:solidFill>
              </a:rPr>
              <a:t>Thinking Fast &amp; Slow – Daniel Kahneman</a:t>
            </a:r>
          </a:p>
          <a:p>
            <a:pPr marL="0" indent="0" algn="ctr">
              <a:buNone/>
            </a:pPr>
            <a:endParaRPr lang="en-US" sz="2400" dirty="0">
              <a:solidFill>
                <a:schemeClr val="tx2"/>
              </a:solidFill>
            </a:endParaRPr>
          </a:p>
          <a:p>
            <a:pPr marL="0" indent="0" algn="ctr">
              <a:buNone/>
            </a:pPr>
            <a:r>
              <a:rPr lang="en-US" sz="2400" dirty="0">
                <a:solidFill>
                  <a:schemeClr val="tx2"/>
                </a:solidFill>
              </a:rPr>
              <a:t>The Undoing Project: A Friendship that Changed Our Minds</a:t>
            </a:r>
          </a:p>
          <a:p>
            <a:pPr marL="0" indent="0" algn="ctr">
              <a:buNone/>
            </a:pPr>
            <a:r>
              <a:rPr lang="en-US" sz="2400" dirty="0">
                <a:solidFill>
                  <a:schemeClr val="tx2"/>
                </a:solidFill>
              </a:rPr>
              <a:t>Kahneman &amp; Tversky</a:t>
            </a:r>
          </a:p>
          <a:p>
            <a:pPr marL="0" indent="0" algn="ctr">
              <a:buNone/>
            </a:pPr>
            <a:endParaRPr lang="en-US" b="1" u="sng" dirty="0">
              <a:solidFill>
                <a:schemeClr val="tx2"/>
              </a:solidFill>
            </a:endParaRPr>
          </a:p>
          <a:p>
            <a:pPr marL="0" indent="0" algn="ctr">
              <a:buNone/>
            </a:pPr>
            <a:r>
              <a:rPr lang="en-US" b="1" u="sng" dirty="0">
                <a:solidFill>
                  <a:schemeClr val="tx2"/>
                </a:solidFill>
              </a:rPr>
              <a:t>Websites</a:t>
            </a:r>
          </a:p>
          <a:p>
            <a:pPr marL="0" indent="0" algn="ctr">
              <a:buNone/>
            </a:pPr>
            <a:r>
              <a:rPr lang="en-US" dirty="0">
                <a:solidFill>
                  <a:schemeClr val="tx2"/>
                </a:solidFill>
                <a:hlinkClick r:id="rId2"/>
              </a:rPr>
              <a:t>Behavioral Finance</a:t>
            </a:r>
            <a:endParaRPr lang="en-US" dirty="0">
              <a:solidFill>
                <a:schemeClr val="tx2"/>
              </a:solidFill>
            </a:endParaRPr>
          </a:p>
          <a:p>
            <a:pPr marL="0" indent="0" algn="ctr">
              <a:buNone/>
            </a:pPr>
            <a:endParaRPr lang="en-US" dirty="0">
              <a:solidFill>
                <a:schemeClr val="tx2"/>
              </a:solidFill>
            </a:endParaRPr>
          </a:p>
          <a:p>
            <a:pPr marL="0" indent="0" algn="ctr">
              <a:buNone/>
            </a:pPr>
            <a:r>
              <a:rPr lang="en-US" dirty="0">
                <a:solidFill>
                  <a:schemeClr val="tx2"/>
                </a:solidFill>
                <a:hlinkClick r:id="rId3"/>
              </a:rPr>
              <a:t>Video by Kahneman</a:t>
            </a:r>
            <a:endParaRPr lang="en-US" dirty="0">
              <a:solidFill>
                <a:schemeClr val="tx2"/>
              </a:solidFill>
            </a:endParaRPr>
          </a:p>
          <a:p>
            <a:pPr marL="0" indent="0" algn="ctr">
              <a:buNone/>
            </a:pPr>
            <a:r>
              <a:rPr lang="en-US" i="1" dirty="0">
                <a:solidFill>
                  <a:schemeClr val="tx2"/>
                </a:solidFill>
              </a:rPr>
              <a:t>Overconfidence</a:t>
            </a:r>
          </a:p>
          <a:p>
            <a:pPr marL="0" indent="0" algn="ctr">
              <a:buNone/>
            </a:pPr>
            <a:endParaRPr lang="en-US" dirty="0">
              <a:solidFill>
                <a:schemeClr val="tx2"/>
              </a:solidFill>
            </a:endParaRPr>
          </a:p>
          <a:p>
            <a:pPr marL="0" indent="0" algn="ctr">
              <a:buNone/>
            </a:pPr>
            <a:r>
              <a:rPr lang="en-US" dirty="0">
                <a:solidFill>
                  <a:schemeClr val="tx2"/>
                </a:solidFill>
                <a:hlinkClick r:id="rId4"/>
              </a:rPr>
              <a:t>Ted Talk: Dan </a:t>
            </a:r>
            <a:r>
              <a:rPr lang="en-US" dirty="0" err="1">
                <a:solidFill>
                  <a:schemeClr val="tx2"/>
                </a:solidFill>
                <a:hlinkClick r:id="rId4"/>
              </a:rPr>
              <a:t>Ariely</a:t>
            </a:r>
            <a:endParaRPr lang="en-US" dirty="0">
              <a:solidFill>
                <a:schemeClr val="tx2"/>
              </a:solidFill>
            </a:endParaRPr>
          </a:p>
          <a:p>
            <a:pPr marL="0" indent="0" algn="ctr">
              <a:buNone/>
            </a:pPr>
            <a:r>
              <a:rPr lang="en-US" dirty="0">
                <a:solidFill>
                  <a:schemeClr val="tx2"/>
                </a:solidFill>
              </a:rPr>
              <a:t>How to change behavior.</a:t>
            </a:r>
          </a:p>
          <a:p>
            <a:pPr marL="0" indent="0" algn="ctr">
              <a:buNone/>
            </a:pPr>
            <a:endParaRPr lang="en-US" dirty="0">
              <a:solidFill>
                <a:schemeClr val="tx2"/>
              </a:solidFill>
            </a:endParaRPr>
          </a:p>
          <a:p>
            <a:pPr marL="0" indent="0" algn="ctr">
              <a:buNone/>
            </a:pPr>
            <a:r>
              <a:rPr lang="en-US" b="1" u="sng" dirty="0">
                <a:solidFill>
                  <a:schemeClr val="tx2"/>
                </a:solidFill>
              </a:rPr>
              <a:t>Articles</a:t>
            </a:r>
          </a:p>
          <a:p>
            <a:pPr marL="0" indent="0" algn="ctr">
              <a:buNone/>
            </a:pPr>
            <a:r>
              <a:rPr lang="en-US" dirty="0">
                <a:solidFill>
                  <a:schemeClr val="tx2"/>
                </a:solidFill>
                <a:hlinkClick r:id="rId5"/>
              </a:rPr>
              <a:t>Dave Ramsey on Saving Money</a:t>
            </a:r>
            <a:endParaRPr lang="en-US" dirty="0">
              <a:solidFill>
                <a:schemeClr val="tx2"/>
              </a:solidFill>
            </a:endParaRPr>
          </a:p>
        </p:txBody>
      </p:sp>
      <p:sp>
        <p:nvSpPr>
          <p:cNvPr id="4" name="Title 1">
            <a:extLst>
              <a:ext uri="{FF2B5EF4-FFF2-40B4-BE49-F238E27FC236}">
                <a16:creationId xmlns:a16="http://schemas.microsoft.com/office/drawing/2014/main" id="{7F063749-E763-442F-8A28-B30F60FA37B1}"/>
              </a:ext>
            </a:extLst>
          </p:cNvPr>
          <p:cNvSpPr txBox="1">
            <a:spLocks/>
          </p:cNvSpPr>
          <p:nvPr/>
        </p:nvSpPr>
        <p:spPr>
          <a:xfrm>
            <a:off x="866218" y="187805"/>
            <a:ext cx="10578945" cy="1609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tx2"/>
                </a:solidFill>
              </a:rPr>
              <a:t>Want to dive in more?</a:t>
            </a:r>
          </a:p>
        </p:txBody>
      </p:sp>
    </p:spTree>
    <p:extLst>
      <p:ext uri="{BB962C8B-B14F-4D97-AF65-F5344CB8AC3E}">
        <p14:creationId xmlns:p14="http://schemas.microsoft.com/office/powerpoint/2010/main" val="2916828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19994" r="794"/>
          <a:stretch/>
        </p:blipFill>
        <p:spPr>
          <a:xfrm>
            <a:off x="5014763" y="80317"/>
            <a:ext cx="7177236" cy="1421857"/>
          </a:xfrm>
          <a:prstGeom prst="rect">
            <a:avLst/>
          </a:prstGeom>
        </p:spPr>
      </p:pic>
      <p:sp>
        <p:nvSpPr>
          <p:cNvPr id="21" name="Rectangle 20"/>
          <p:cNvSpPr/>
          <p:nvPr/>
        </p:nvSpPr>
        <p:spPr>
          <a:xfrm>
            <a:off x="0" y="6217920"/>
            <a:ext cx="12191999" cy="640080"/>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5261" t="14847" r="8883" b="16305"/>
          <a:stretch/>
        </p:blipFill>
        <p:spPr>
          <a:xfrm>
            <a:off x="0" y="1482291"/>
            <a:ext cx="12192000" cy="475488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859" y="330907"/>
            <a:ext cx="4560858" cy="617713"/>
          </a:xfrm>
          <a:prstGeom prst="rect">
            <a:avLst/>
          </a:prstGeom>
        </p:spPr>
      </p:pic>
      <p:sp>
        <p:nvSpPr>
          <p:cNvPr id="6" name="TextBox 5"/>
          <p:cNvSpPr txBox="1"/>
          <p:nvPr/>
        </p:nvSpPr>
        <p:spPr>
          <a:xfrm>
            <a:off x="868218" y="948620"/>
            <a:ext cx="3078140" cy="461665"/>
          </a:xfrm>
          <a:prstGeom prst="rect">
            <a:avLst/>
          </a:prstGeom>
          <a:noFill/>
        </p:spPr>
        <p:txBody>
          <a:bodyPr wrap="square" rtlCol="0">
            <a:spAutoFit/>
          </a:bodyPr>
          <a:lstStyle/>
          <a:p>
            <a:r>
              <a:rPr lang="en-US" sz="2400" i="1">
                <a:solidFill>
                  <a:srgbClr val="0873BB"/>
                </a:solidFill>
                <a:latin typeface="Arial" charset="0"/>
                <a:ea typeface="Arial" charset="0"/>
                <a:cs typeface="Arial" charset="0"/>
              </a:rPr>
              <a:t>We’ve gone Virtual!</a:t>
            </a:r>
          </a:p>
        </p:txBody>
      </p:sp>
      <p:sp>
        <p:nvSpPr>
          <p:cNvPr id="9" name="TextBox 8"/>
          <p:cNvSpPr txBox="1"/>
          <p:nvPr/>
        </p:nvSpPr>
        <p:spPr>
          <a:xfrm>
            <a:off x="320858" y="1782923"/>
            <a:ext cx="3500371" cy="2846933"/>
          </a:xfrm>
          <a:prstGeom prst="rect">
            <a:avLst/>
          </a:prstGeom>
          <a:noFill/>
        </p:spPr>
        <p:txBody>
          <a:bodyPr wrap="square" rtlCol="0">
            <a:spAutoFit/>
          </a:bodyPr>
          <a:lstStyle/>
          <a:p>
            <a:pPr>
              <a:lnSpc>
                <a:spcPts val="1800"/>
              </a:lnSpc>
            </a:pPr>
            <a:r>
              <a:rPr lang="en-US" sz="2400">
                <a:solidFill>
                  <a:srgbClr val="CADB2C"/>
                </a:solidFill>
                <a:latin typeface="Arial" charset="0"/>
                <a:ea typeface="Arial" charset="0"/>
                <a:cs typeface="Arial" charset="0"/>
              </a:rPr>
              <a:t>Teach Economics?</a:t>
            </a:r>
          </a:p>
          <a:p>
            <a:pPr>
              <a:lnSpc>
                <a:spcPts val="1800"/>
              </a:lnSpc>
            </a:pPr>
            <a:r>
              <a:rPr lang="en-US" sz="1400" b="1">
                <a:solidFill>
                  <a:schemeClr val="bg1"/>
                </a:solidFill>
                <a:latin typeface="Arial" charset="0"/>
                <a:ea typeface="Arial" charset="0"/>
                <a:cs typeface="Arial" charset="0"/>
              </a:rPr>
              <a:t>Your students may have what it takes to compete in the nation’s only high school economics competition!</a:t>
            </a:r>
          </a:p>
          <a:p>
            <a:pPr>
              <a:lnSpc>
                <a:spcPts val="1800"/>
              </a:lnSpc>
            </a:pPr>
            <a:endParaRPr lang="en-US" sz="1400" b="1">
              <a:solidFill>
                <a:schemeClr val="bg1"/>
              </a:solidFill>
              <a:latin typeface="Arial" charset="0"/>
              <a:ea typeface="Arial" charset="0"/>
              <a:cs typeface="Arial" charset="0"/>
            </a:endParaRPr>
          </a:p>
          <a:p>
            <a:pPr>
              <a:lnSpc>
                <a:spcPts val="1800"/>
              </a:lnSpc>
            </a:pPr>
            <a:r>
              <a:rPr lang="en-US" sz="2400">
                <a:solidFill>
                  <a:srgbClr val="CADB2C"/>
                </a:solidFill>
                <a:latin typeface="Arial" charset="0"/>
                <a:ea typeface="Arial" charset="0"/>
                <a:cs typeface="Arial" charset="0"/>
              </a:rPr>
              <a:t>Why Play?</a:t>
            </a:r>
          </a:p>
          <a:p>
            <a:pPr>
              <a:lnSpc>
                <a:spcPts val="1800"/>
              </a:lnSpc>
            </a:pPr>
            <a:r>
              <a:rPr lang="en-US" sz="1400" b="1">
                <a:solidFill>
                  <a:srgbClr val="CADB2C"/>
                </a:solidFill>
                <a:latin typeface="Arial" charset="0"/>
                <a:ea typeface="Arial" charset="0"/>
                <a:cs typeface="Arial" charset="0"/>
              </a:rPr>
              <a:t>•</a:t>
            </a:r>
            <a:r>
              <a:rPr lang="en-US" sz="1400">
                <a:solidFill>
                  <a:srgbClr val="CADB2C"/>
                </a:solidFill>
                <a:latin typeface="Arial" charset="0"/>
                <a:ea typeface="Arial" charset="0"/>
                <a:cs typeface="Arial" charset="0"/>
              </a:rPr>
              <a:t> </a:t>
            </a:r>
            <a:r>
              <a:rPr lang="en-US" sz="1400">
                <a:solidFill>
                  <a:schemeClr val="bg1"/>
                </a:solidFill>
                <a:latin typeface="Arial" charset="0"/>
                <a:ea typeface="Arial" charset="0"/>
                <a:cs typeface="Arial" charset="0"/>
              </a:rPr>
              <a:t>Fun team learning experience</a:t>
            </a:r>
          </a:p>
          <a:p>
            <a:pPr>
              <a:lnSpc>
                <a:spcPts val="1800"/>
              </a:lnSpc>
            </a:pPr>
            <a:r>
              <a:rPr lang="en-US" sz="1400" b="1">
                <a:solidFill>
                  <a:srgbClr val="CADB2C"/>
                </a:solidFill>
                <a:latin typeface="Arial" charset="0"/>
                <a:ea typeface="Arial" charset="0"/>
                <a:cs typeface="Arial" charset="0"/>
              </a:rPr>
              <a:t>•</a:t>
            </a:r>
            <a:r>
              <a:rPr lang="en-US" sz="1400">
                <a:solidFill>
                  <a:schemeClr val="bg1"/>
                </a:solidFill>
                <a:latin typeface="Arial" charset="0"/>
                <a:ea typeface="Arial" charset="0"/>
                <a:cs typeface="Arial" charset="0"/>
              </a:rPr>
              <a:t> Great for college applications</a:t>
            </a:r>
          </a:p>
          <a:p>
            <a:pPr>
              <a:lnSpc>
                <a:spcPts val="1800"/>
              </a:lnSpc>
            </a:pPr>
            <a:r>
              <a:rPr lang="en-US" sz="1400">
                <a:solidFill>
                  <a:srgbClr val="CADB2C"/>
                </a:solidFill>
                <a:latin typeface="Arial" charset="0"/>
                <a:ea typeface="Arial" charset="0"/>
                <a:cs typeface="Arial" charset="0"/>
              </a:rPr>
              <a:t>•</a:t>
            </a:r>
            <a:r>
              <a:rPr lang="en-US" sz="1400">
                <a:solidFill>
                  <a:schemeClr val="bg1"/>
                </a:solidFill>
                <a:latin typeface="Arial" charset="0"/>
                <a:ea typeface="Arial" charset="0"/>
                <a:cs typeface="Arial" charset="0"/>
              </a:rPr>
              <a:t> No other challenge like this </a:t>
            </a:r>
          </a:p>
          <a:p>
            <a:pPr>
              <a:lnSpc>
                <a:spcPts val="1800"/>
              </a:lnSpc>
            </a:pPr>
            <a:r>
              <a:rPr lang="en-US" sz="1400">
                <a:solidFill>
                  <a:srgbClr val="CADB2C"/>
                </a:solidFill>
                <a:latin typeface="Arial" charset="0"/>
                <a:ea typeface="Arial" charset="0"/>
                <a:cs typeface="Arial" charset="0"/>
              </a:rPr>
              <a:t>•</a:t>
            </a:r>
            <a:r>
              <a:rPr lang="en-US" sz="1400">
                <a:solidFill>
                  <a:schemeClr val="bg1"/>
                </a:solidFill>
                <a:latin typeface="Arial" charset="0"/>
                <a:ea typeface="Arial" charset="0"/>
                <a:cs typeface="Arial" charset="0"/>
              </a:rPr>
              <a:t> Online participation makes access easy</a:t>
            </a:r>
          </a:p>
          <a:p>
            <a:pPr>
              <a:lnSpc>
                <a:spcPts val="1800"/>
              </a:lnSpc>
            </a:pPr>
            <a:r>
              <a:rPr lang="en-US" sz="1400">
                <a:solidFill>
                  <a:srgbClr val="CADB2C"/>
                </a:solidFill>
                <a:latin typeface="Arial" charset="0"/>
                <a:ea typeface="Arial" charset="0"/>
                <a:cs typeface="Arial" charset="0"/>
              </a:rPr>
              <a:t>•</a:t>
            </a:r>
            <a:r>
              <a:rPr lang="en-US" sz="1400">
                <a:solidFill>
                  <a:schemeClr val="bg1"/>
                </a:solidFill>
                <a:latin typeface="Arial" charset="0"/>
                <a:ea typeface="Arial" charset="0"/>
                <a:cs typeface="Arial" charset="0"/>
              </a:rPr>
              <a:t> Chance for cash prizes</a:t>
            </a:r>
          </a:p>
          <a:p>
            <a:endParaRPr lang="en-US" sz="1400">
              <a:solidFill>
                <a:schemeClr val="bg1"/>
              </a:solidFill>
              <a:latin typeface="Arial" charset="0"/>
              <a:ea typeface="Arial" charset="0"/>
              <a:cs typeface="Arial" charset="0"/>
            </a:endParaRPr>
          </a:p>
        </p:txBody>
      </p:sp>
      <p:sp>
        <p:nvSpPr>
          <p:cNvPr id="12" name="TextBox 11"/>
          <p:cNvSpPr txBox="1"/>
          <p:nvPr/>
        </p:nvSpPr>
        <p:spPr>
          <a:xfrm>
            <a:off x="4151713" y="1647201"/>
            <a:ext cx="4289644" cy="4485843"/>
          </a:xfrm>
          <a:prstGeom prst="rect">
            <a:avLst/>
          </a:prstGeom>
          <a:noFill/>
        </p:spPr>
        <p:txBody>
          <a:bodyPr wrap="square" rtlCol="0" anchor="t">
            <a:spAutoFit/>
          </a:bodyPr>
          <a:lstStyle/>
          <a:p>
            <a:r>
              <a:rPr lang="en-US" sz="2400">
                <a:solidFill>
                  <a:srgbClr val="CADB2C"/>
                </a:solidFill>
                <a:latin typeface="Arial" charset="0"/>
                <a:ea typeface="Arial" charset="0"/>
                <a:cs typeface="Arial" charset="0"/>
              </a:rPr>
              <a:t>How it Works</a:t>
            </a:r>
          </a:p>
          <a:p>
            <a:pPr>
              <a:lnSpc>
                <a:spcPts val="1800"/>
              </a:lnSpc>
            </a:pPr>
            <a:r>
              <a:rPr lang="en-US" sz="1600" b="1">
                <a:solidFill>
                  <a:srgbClr val="FFC000"/>
                </a:solidFill>
                <a:latin typeface="Arial" charset="0"/>
                <a:ea typeface="Arial" charset="0"/>
                <a:cs typeface="Arial" charset="0"/>
              </a:rPr>
              <a:t>Teams register </a:t>
            </a:r>
          </a:p>
          <a:p>
            <a:pPr>
              <a:lnSpc>
                <a:spcPts val="1800"/>
              </a:lnSpc>
            </a:pPr>
            <a:r>
              <a:rPr lang="en-US" sz="1400">
                <a:solidFill>
                  <a:schemeClr val="bg1"/>
                </a:solidFill>
                <a:latin typeface="Arial" charset="0"/>
                <a:ea typeface="Arial" charset="0"/>
                <a:cs typeface="Arial" charset="0"/>
              </a:rPr>
              <a:t>Teachers enroll team(s) of 3- 4 high school students from the same school. Multiple teams allowed.</a:t>
            </a:r>
          </a:p>
          <a:p>
            <a:pPr>
              <a:lnSpc>
                <a:spcPts val="900"/>
              </a:lnSpc>
            </a:pPr>
            <a:endParaRPr lang="en-US" sz="1400">
              <a:solidFill>
                <a:srgbClr val="000000"/>
              </a:solidFill>
              <a:latin typeface="Arial" charset="0"/>
              <a:ea typeface="Arial" charset="0"/>
              <a:cs typeface="Arial" charset="0"/>
            </a:endParaRPr>
          </a:p>
          <a:p>
            <a:pPr>
              <a:lnSpc>
                <a:spcPts val="1800"/>
              </a:lnSpc>
            </a:pPr>
            <a:r>
              <a:rPr lang="en-US" sz="1600" b="1">
                <a:solidFill>
                  <a:srgbClr val="FFC000"/>
                </a:solidFill>
                <a:latin typeface="Arial" charset="0"/>
                <a:ea typeface="Arial" charset="0"/>
                <a:cs typeface="Arial" charset="0"/>
              </a:rPr>
              <a:t>Teams compete within their state</a:t>
            </a:r>
          </a:p>
          <a:p>
            <a:pPr>
              <a:lnSpc>
                <a:spcPts val="1800"/>
              </a:lnSpc>
            </a:pPr>
            <a:r>
              <a:rPr lang="en-US" sz="1400">
                <a:solidFill>
                  <a:schemeClr val="bg1"/>
                </a:solidFill>
                <a:latin typeface="Arial" charset="0"/>
                <a:ea typeface="Arial" charset="0"/>
                <a:cs typeface="Arial" charset="0"/>
              </a:rPr>
              <a:t>Compete to win your state competition for a </a:t>
            </a:r>
            <a:br>
              <a:rPr lang="en-US" sz="1400">
                <a:solidFill>
                  <a:schemeClr val="bg1"/>
                </a:solidFill>
                <a:latin typeface="Arial" charset="0"/>
                <a:ea typeface="Arial" charset="0"/>
                <a:cs typeface="Arial" charset="0"/>
              </a:rPr>
            </a:br>
            <a:r>
              <a:rPr lang="en-US" sz="1400">
                <a:solidFill>
                  <a:schemeClr val="bg1"/>
                </a:solidFill>
                <a:latin typeface="Arial" charset="0"/>
                <a:ea typeface="Arial" charset="0"/>
                <a:cs typeface="Arial" charset="0"/>
              </a:rPr>
              <a:t>chance to advance to the National Semi-Finals.</a:t>
            </a:r>
          </a:p>
          <a:p>
            <a:pPr>
              <a:lnSpc>
                <a:spcPts val="900"/>
              </a:lnSpc>
            </a:pPr>
            <a:endParaRPr lang="en-US" sz="1400" b="1">
              <a:solidFill>
                <a:srgbClr val="000000"/>
              </a:solidFill>
              <a:latin typeface="Arial" charset="0"/>
              <a:ea typeface="Arial" charset="0"/>
              <a:cs typeface="Arial" charset="0"/>
            </a:endParaRPr>
          </a:p>
          <a:p>
            <a:pPr>
              <a:lnSpc>
                <a:spcPts val="1800"/>
              </a:lnSpc>
            </a:pPr>
            <a:r>
              <a:rPr lang="en-US" sz="1600" b="1">
                <a:solidFill>
                  <a:srgbClr val="FFC000"/>
                </a:solidFill>
                <a:latin typeface="Arial" charset="0"/>
                <a:ea typeface="Arial" charset="0"/>
                <a:cs typeface="Arial" charset="0"/>
              </a:rPr>
              <a:t>National Semi-Finals:  May 3-20, 2021</a:t>
            </a:r>
          </a:p>
          <a:p>
            <a:pPr>
              <a:lnSpc>
                <a:spcPts val="1800"/>
              </a:lnSpc>
            </a:pPr>
            <a:r>
              <a:rPr lang="en-US" sz="1400">
                <a:solidFill>
                  <a:schemeClr val="bg1"/>
                </a:solidFill>
                <a:latin typeface="Arial" charset="0"/>
                <a:ea typeface="Arial" charset="0"/>
                <a:cs typeface="Arial" charset="0"/>
              </a:rPr>
              <a:t>Teams answer multiple-choice questions on macroeconomics, microeconomics, and international &amp; current events.</a:t>
            </a:r>
          </a:p>
          <a:p>
            <a:pPr>
              <a:lnSpc>
                <a:spcPts val="900"/>
              </a:lnSpc>
            </a:pPr>
            <a:endParaRPr lang="en-US" sz="1400" b="1">
              <a:solidFill>
                <a:srgbClr val="000000"/>
              </a:solidFill>
              <a:latin typeface="Arial" charset="0"/>
              <a:ea typeface="Arial" charset="0"/>
              <a:cs typeface="Arial" charset="0"/>
            </a:endParaRPr>
          </a:p>
          <a:p>
            <a:pPr>
              <a:lnSpc>
                <a:spcPts val="1800"/>
              </a:lnSpc>
            </a:pPr>
            <a:r>
              <a:rPr lang="en-US" sz="1600" b="1">
                <a:solidFill>
                  <a:srgbClr val="FFC000"/>
                </a:solidFill>
                <a:latin typeface="Arial" charset="0"/>
                <a:ea typeface="Arial" charset="0"/>
                <a:cs typeface="Arial" charset="0"/>
              </a:rPr>
              <a:t>National Finals: May 22-24, 2021</a:t>
            </a:r>
          </a:p>
          <a:p>
            <a:pPr>
              <a:lnSpc>
                <a:spcPts val="1800"/>
              </a:lnSpc>
            </a:pPr>
            <a:r>
              <a:rPr lang="en-US" sz="1400">
                <a:solidFill>
                  <a:schemeClr val="bg1"/>
                </a:solidFill>
                <a:latin typeface="Arial" charset="0"/>
                <a:ea typeface="Arial" charset="0"/>
                <a:cs typeface="Arial" charset="0"/>
              </a:rPr>
              <a:t>Teams analyze an economic issue and present their solution. Top teams engage in the Finals Quiz Bowl where they face-off answering questions to claim the National Title.</a:t>
            </a:r>
          </a:p>
          <a:p>
            <a:endParaRPr lang="en-US" sz="1400">
              <a:solidFill>
                <a:schemeClr val="bg1"/>
              </a:solidFill>
              <a:latin typeface="Arial" charset="0"/>
              <a:ea typeface="Arial" charset="0"/>
              <a:cs typeface="Arial" charset="0"/>
            </a:endParaRPr>
          </a:p>
        </p:txBody>
      </p:sp>
      <p:sp>
        <p:nvSpPr>
          <p:cNvPr id="13" name="TextBox 12"/>
          <p:cNvSpPr txBox="1"/>
          <p:nvPr/>
        </p:nvSpPr>
        <p:spPr>
          <a:xfrm>
            <a:off x="8740546" y="3788582"/>
            <a:ext cx="3142642" cy="2169825"/>
          </a:xfrm>
          <a:prstGeom prst="rect">
            <a:avLst/>
          </a:prstGeom>
          <a:noFill/>
        </p:spPr>
        <p:txBody>
          <a:bodyPr wrap="square" rtlCol="0">
            <a:spAutoFit/>
          </a:bodyPr>
          <a:lstStyle/>
          <a:p>
            <a:pPr>
              <a:lnSpc>
                <a:spcPts val="2400"/>
              </a:lnSpc>
            </a:pPr>
            <a:r>
              <a:rPr lang="en-US" sz="2400">
                <a:solidFill>
                  <a:srgbClr val="CADB2A"/>
                </a:solidFill>
                <a:latin typeface="Arial" charset="0"/>
                <a:ea typeface="Arial" charset="0"/>
                <a:cs typeface="Arial" charset="0"/>
              </a:rPr>
              <a:t>Two divisions based on experience level</a:t>
            </a:r>
            <a:r>
              <a:rPr lang="en-US" sz="2400" b="1">
                <a:solidFill>
                  <a:srgbClr val="74BEE9"/>
                </a:solidFill>
                <a:latin typeface="Arial" charset="0"/>
                <a:ea typeface="Arial" charset="0"/>
                <a:cs typeface="Arial" charset="0"/>
              </a:rPr>
              <a:t> </a:t>
            </a:r>
            <a:endParaRPr lang="en-US" sz="2400" b="1">
              <a:solidFill>
                <a:srgbClr val="000000"/>
              </a:solidFill>
              <a:latin typeface="Arial" charset="0"/>
              <a:ea typeface="Arial" charset="0"/>
              <a:cs typeface="Arial" charset="0"/>
            </a:endParaRPr>
          </a:p>
          <a:p>
            <a:pPr>
              <a:lnSpc>
                <a:spcPts val="900"/>
              </a:lnSpc>
            </a:pPr>
            <a:endParaRPr lang="en-US" sz="1400" b="1">
              <a:solidFill>
                <a:schemeClr val="bg1"/>
              </a:solidFill>
              <a:latin typeface="Arial" charset="0"/>
              <a:ea typeface="Arial" charset="0"/>
              <a:cs typeface="Arial" charset="0"/>
            </a:endParaRPr>
          </a:p>
          <a:p>
            <a:pPr>
              <a:lnSpc>
                <a:spcPts val="1600"/>
              </a:lnSpc>
            </a:pPr>
            <a:r>
              <a:rPr lang="en-US" sz="1400" b="1">
                <a:solidFill>
                  <a:schemeClr val="bg1"/>
                </a:solidFill>
                <a:latin typeface="Arial" charset="0"/>
                <a:ea typeface="Arial" charset="0"/>
                <a:cs typeface="Arial" charset="0"/>
              </a:rPr>
              <a:t>David Ricardo </a:t>
            </a:r>
            <a:r>
              <a:rPr lang="en-US" sz="1400">
                <a:solidFill>
                  <a:schemeClr val="bg1"/>
                </a:solidFill>
                <a:latin typeface="Arial" charset="0"/>
                <a:ea typeface="Arial" charset="0"/>
                <a:cs typeface="Arial" charset="0"/>
              </a:rPr>
              <a:t>for first-time competitors who have taken no more than one economics course.</a:t>
            </a:r>
          </a:p>
          <a:p>
            <a:pPr>
              <a:lnSpc>
                <a:spcPts val="900"/>
              </a:lnSpc>
            </a:pPr>
            <a:endParaRPr lang="en-US" sz="1400" b="1">
              <a:solidFill>
                <a:schemeClr val="bg1"/>
              </a:solidFill>
              <a:latin typeface="Arial" charset="0"/>
              <a:ea typeface="Arial" charset="0"/>
              <a:cs typeface="Arial" charset="0"/>
            </a:endParaRPr>
          </a:p>
          <a:p>
            <a:pPr>
              <a:lnSpc>
                <a:spcPts val="1600"/>
              </a:lnSpc>
            </a:pPr>
            <a:r>
              <a:rPr lang="en-US" sz="1400" b="1">
                <a:solidFill>
                  <a:schemeClr val="bg1"/>
                </a:solidFill>
                <a:latin typeface="Arial" charset="0"/>
                <a:ea typeface="Arial" charset="0"/>
                <a:cs typeface="Arial" charset="0"/>
              </a:rPr>
              <a:t>Adam Smith </a:t>
            </a:r>
            <a:r>
              <a:rPr lang="en-US" sz="1400">
                <a:solidFill>
                  <a:schemeClr val="bg1"/>
                </a:solidFill>
                <a:latin typeface="Arial" charset="0"/>
                <a:ea typeface="Arial" charset="0"/>
                <a:cs typeface="Arial" charset="0"/>
              </a:rPr>
              <a:t>for returning competitors, AP, International Baccalaureate, and honors students.</a:t>
            </a:r>
          </a:p>
        </p:txBody>
      </p:sp>
      <p:sp>
        <p:nvSpPr>
          <p:cNvPr id="14" name="TextBox 13"/>
          <p:cNvSpPr txBox="1"/>
          <p:nvPr/>
        </p:nvSpPr>
        <p:spPr>
          <a:xfrm>
            <a:off x="320858" y="6295095"/>
            <a:ext cx="7651278" cy="461665"/>
          </a:xfrm>
          <a:prstGeom prst="rect">
            <a:avLst/>
          </a:prstGeom>
          <a:noFill/>
        </p:spPr>
        <p:txBody>
          <a:bodyPr wrap="square" rtlCol="0">
            <a:spAutoFit/>
          </a:bodyPr>
          <a:lstStyle/>
          <a:p>
            <a:r>
              <a:rPr lang="en-US" sz="2400">
                <a:solidFill>
                  <a:schemeClr val="bg1"/>
                </a:solidFill>
                <a:latin typeface="Arial" charset="0"/>
                <a:ea typeface="Arial" charset="0"/>
                <a:cs typeface="Arial" charset="0"/>
              </a:rPr>
              <a:t>Register Today at </a:t>
            </a:r>
            <a:r>
              <a:rPr lang="en-US" sz="2400" b="1">
                <a:solidFill>
                  <a:schemeClr val="bg1"/>
                </a:solidFill>
                <a:latin typeface="Arial" charset="0"/>
                <a:ea typeface="Arial" charset="0"/>
                <a:cs typeface="Arial" charset="0"/>
              </a:rPr>
              <a:t>NationalEconomicsChallenge.org</a:t>
            </a:r>
          </a:p>
        </p:txBody>
      </p:sp>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1658" t="10018" r="3696" b="12060"/>
          <a:stretch/>
        </p:blipFill>
        <p:spPr>
          <a:xfrm>
            <a:off x="8771841" y="1629284"/>
            <a:ext cx="1787073" cy="2059806"/>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6475" y="6309177"/>
            <a:ext cx="940006" cy="491807"/>
          </a:xfrm>
          <a:prstGeom prst="rect">
            <a:avLst/>
          </a:prstGeom>
        </p:spPr>
      </p:pic>
      <p:sp>
        <p:nvSpPr>
          <p:cNvPr id="7" name="Rectangle 6"/>
          <p:cNvSpPr/>
          <p:nvPr/>
        </p:nvSpPr>
        <p:spPr>
          <a:xfrm>
            <a:off x="0" y="1"/>
            <a:ext cx="12192000" cy="98853"/>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Tree>
    <p:extLst>
      <p:ext uri="{BB962C8B-B14F-4D97-AF65-F5344CB8AC3E}">
        <p14:creationId xmlns:p14="http://schemas.microsoft.com/office/powerpoint/2010/main" val="14922390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 y="1488176"/>
            <a:ext cx="8343901" cy="1814421"/>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24" name="Rectangle 23"/>
          <p:cNvSpPr/>
          <p:nvPr/>
        </p:nvSpPr>
        <p:spPr>
          <a:xfrm>
            <a:off x="-1" y="3291576"/>
            <a:ext cx="12191997" cy="2960585"/>
          </a:xfrm>
          <a:prstGeom prst="rect">
            <a:avLst/>
          </a:prstGeom>
          <a:solidFill>
            <a:srgbClr val="084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21" name="Rectangle 20"/>
          <p:cNvSpPr/>
          <p:nvPr/>
        </p:nvSpPr>
        <p:spPr>
          <a:xfrm>
            <a:off x="0" y="6213508"/>
            <a:ext cx="12191999" cy="644492"/>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14" name="TextBox 13"/>
          <p:cNvSpPr txBox="1"/>
          <p:nvPr/>
        </p:nvSpPr>
        <p:spPr>
          <a:xfrm>
            <a:off x="320858" y="6295095"/>
            <a:ext cx="7651278" cy="461665"/>
          </a:xfrm>
          <a:prstGeom prst="rect">
            <a:avLst/>
          </a:prstGeom>
          <a:noFill/>
        </p:spPr>
        <p:txBody>
          <a:bodyPr wrap="square" rtlCol="0">
            <a:spAutoFit/>
          </a:bodyPr>
          <a:lstStyle/>
          <a:p>
            <a:r>
              <a:rPr lang="en-US" sz="2400" b="1">
                <a:solidFill>
                  <a:schemeClr val="bg1"/>
                </a:solidFill>
                <a:latin typeface="Arial" charset="0"/>
                <a:ea typeface="Arial" charset="0"/>
                <a:cs typeface="Arial" charset="0"/>
              </a:rPr>
              <a:t>personalfinancechallenge.org</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6475" y="6309177"/>
            <a:ext cx="940006" cy="49180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14" y="261919"/>
            <a:ext cx="632387" cy="108278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5890" y="252687"/>
            <a:ext cx="3883243" cy="1110818"/>
          </a:xfrm>
          <a:prstGeom prst="rect">
            <a:avLst/>
          </a:prstGeom>
        </p:spPr>
      </p:pic>
      <p:sp>
        <p:nvSpPr>
          <p:cNvPr id="8" name="TextBox 7"/>
          <p:cNvSpPr txBox="1"/>
          <p:nvPr/>
        </p:nvSpPr>
        <p:spPr>
          <a:xfrm>
            <a:off x="0" y="2054712"/>
            <a:ext cx="5378824" cy="756682"/>
          </a:xfrm>
          <a:prstGeom prst="rect">
            <a:avLst/>
          </a:prstGeom>
          <a:noFill/>
        </p:spPr>
        <p:txBody>
          <a:bodyPr wrap="square" rtlCol="0">
            <a:spAutoFit/>
          </a:bodyPr>
          <a:lstStyle/>
          <a:p>
            <a:pPr algn="ctr">
              <a:lnSpc>
                <a:spcPts val="2700"/>
              </a:lnSpc>
            </a:pPr>
            <a:r>
              <a:rPr lang="en-US" sz="2000">
                <a:solidFill>
                  <a:schemeClr val="bg1"/>
                </a:solidFill>
                <a:latin typeface="Arial" charset="0"/>
                <a:ea typeface="Arial" charset="0"/>
                <a:cs typeface="Arial" charset="0"/>
              </a:rPr>
              <a:t>FIND YOUR LOCAL COMPETITION</a:t>
            </a:r>
            <a:br>
              <a:rPr lang="en-US" sz="2000">
                <a:solidFill>
                  <a:schemeClr val="bg1"/>
                </a:solidFill>
                <a:latin typeface="Arial" charset="0"/>
                <a:ea typeface="Arial" charset="0"/>
                <a:cs typeface="Arial" charset="0"/>
              </a:rPr>
            </a:br>
            <a:r>
              <a:rPr lang="en-US" sz="2000">
                <a:solidFill>
                  <a:schemeClr val="bg1"/>
                </a:solidFill>
                <a:latin typeface="Arial" charset="0"/>
                <a:ea typeface="Arial" charset="0"/>
                <a:cs typeface="Arial" charset="0"/>
              </a:rPr>
              <a:t>AND REGISTER TODAY!</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8824" y="1488175"/>
            <a:ext cx="1814197" cy="1803402"/>
          </a:xfrm>
          <a:prstGeom prst="rect">
            <a:avLst/>
          </a:prstGeom>
        </p:spPr>
      </p:pic>
      <p:sp>
        <p:nvSpPr>
          <p:cNvPr id="17" name="TextBox 16"/>
          <p:cNvSpPr txBox="1"/>
          <p:nvPr/>
        </p:nvSpPr>
        <p:spPr>
          <a:xfrm>
            <a:off x="415064" y="3422429"/>
            <a:ext cx="7265895" cy="2272417"/>
          </a:xfrm>
          <a:prstGeom prst="rect">
            <a:avLst/>
          </a:prstGeom>
          <a:noFill/>
        </p:spPr>
        <p:txBody>
          <a:bodyPr wrap="square" rtlCol="0">
            <a:spAutoFit/>
          </a:bodyPr>
          <a:lstStyle/>
          <a:p>
            <a:pPr>
              <a:lnSpc>
                <a:spcPts val="1700"/>
              </a:lnSpc>
              <a:spcAft>
                <a:spcPts val="600"/>
              </a:spcAft>
            </a:pPr>
            <a:r>
              <a:rPr lang="en-US" sz="1400">
                <a:solidFill>
                  <a:schemeClr val="bg1"/>
                </a:solidFill>
                <a:latin typeface="Arial" charset="0"/>
                <a:ea typeface="Arial" charset="0"/>
                <a:cs typeface="Arial" charset="0"/>
              </a:rPr>
              <a:t>The National Personal Finance Challenge is a competition that provides high school students with an exciting and motivating opportunity to build, apply, and demonstrate their knowledge of money management.</a:t>
            </a:r>
          </a:p>
          <a:p>
            <a:pPr>
              <a:lnSpc>
                <a:spcPts val="1700"/>
              </a:lnSpc>
              <a:spcAft>
                <a:spcPts val="600"/>
              </a:spcAft>
            </a:pPr>
            <a:r>
              <a:rPr lang="en-US" sz="1400">
                <a:solidFill>
                  <a:schemeClr val="bg1"/>
                </a:solidFill>
                <a:latin typeface="Arial" charset="0"/>
                <a:ea typeface="Arial" charset="0"/>
                <a:cs typeface="Arial" charset="0"/>
              </a:rPr>
              <a:t>Through online exams and a personal finance simulation, teams showcase their expertise in earning income, buying goods and services, saving, using credit, investing, as well as protecting and insuring.</a:t>
            </a:r>
          </a:p>
          <a:p>
            <a:pPr>
              <a:lnSpc>
                <a:spcPts val="1700"/>
              </a:lnSpc>
              <a:spcAft>
                <a:spcPts val="600"/>
              </a:spcAft>
            </a:pPr>
            <a:r>
              <a:rPr lang="en-US" sz="1400">
                <a:solidFill>
                  <a:schemeClr val="bg1"/>
                </a:solidFill>
                <a:latin typeface="Arial" charset="0"/>
                <a:ea typeface="Arial" charset="0"/>
                <a:cs typeface="Arial" charset="0"/>
              </a:rPr>
              <a:t>Teams of up to four students, with one teacher/coach, can qualify to represent their state at the National Personal Finance Challenge by winning their local competition.</a:t>
            </a:r>
          </a:p>
          <a:p>
            <a:pPr>
              <a:lnSpc>
                <a:spcPts val="1600"/>
              </a:lnSpc>
              <a:spcAft>
                <a:spcPts val="400"/>
              </a:spcAft>
            </a:pPr>
            <a:endParaRPr lang="en-US" sz="1400">
              <a:solidFill>
                <a:schemeClr val="bg1"/>
              </a:solidFill>
              <a:latin typeface="Arial" charset="0"/>
              <a:ea typeface="Arial" charset="0"/>
              <a:cs typeface="Arial" charset="0"/>
            </a:endParaRPr>
          </a:p>
        </p:txBody>
      </p:sp>
      <p:sp>
        <p:nvSpPr>
          <p:cNvPr id="22" name="TextBox 21"/>
          <p:cNvSpPr txBox="1"/>
          <p:nvPr/>
        </p:nvSpPr>
        <p:spPr>
          <a:xfrm>
            <a:off x="1664745" y="5471678"/>
            <a:ext cx="7033708" cy="523220"/>
          </a:xfrm>
          <a:prstGeom prst="rect">
            <a:avLst/>
          </a:prstGeom>
          <a:noFill/>
        </p:spPr>
        <p:txBody>
          <a:bodyPr wrap="square" rtlCol="0" anchor="t">
            <a:spAutoFit/>
          </a:bodyPr>
          <a:lstStyle/>
          <a:p>
            <a:r>
              <a:rPr lang="en-US" sz="1400" b="1">
                <a:solidFill>
                  <a:srgbClr val="CADB2C"/>
                </a:solidFill>
                <a:latin typeface="Arial" charset="0"/>
                <a:ea typeface="Arial" charset="0"/>
                <a:cs typeface="Arial" charset="0"/>
              </a:rPr>
              <a:t>Semi-Finals:</a:t>
            </a:r>
            <a:r>
              <a:rPr lang="en-US" sz="1400" b="1">
                <a:solidFill>
                  <a:schemeClr val="bg1"/>
                </a:solidFill>
                <a:latin typeface="Arial" charset="0"/>
                <a:ea typeface="Arial" charset="0"/>
                <a:cs typeface="Arial" charset="0"/>
              </a:rPr>
              <a:t> </a:t>
            </a:r>
            <a:r>
              <a:rPr lang="en-US" sz="1400">
                <a:solidFill>
                  <a:schemeClr val="bg1"/>
                </a:solidFill>
                <a:latin typeface="Arial" charset="0"/>
                <a:ea typeface="Arial" charset="0"/>
                <a:cs typeface="Arial" charset="0"/>
              </a:rPr>
              <a:t>First round elimination via online multiple-choice questions.</a:t>
            </a:r>
          </a:p>
          <a:p>
            <a:r>
              <a:rPr lang="en-US" sz="1400" b="1">
                <a:solidFill>
                  <a:srgbClr val="CADB2C"/>
                </a:solidFill>
                <a:latin typeface="Arial" charset="0"/>
                <a:ea typeface="Arial" charset="0"/>
                <a:cs typeface="Arial" charset="0"/>
              </a:rPr>
              <a:t>Finals:</a:t>
            </a:r>
            <a:r>
              <a:rPr lang="en-US" sz="1400" b="1">
                <a:solidFill>
                  <a:schemeClr val="bg1"/>
                </a:solidFill>
                <a:latin typeface="Arial" charset="0"/>
                <a:ea typeface="Arial" charset="0"/>
                <a:cs typeface="Arial" charset="0"/>
              </a:rPr>
              <a:t> </a:t>
            </a:r>
            <a:r>
              <a:rPr lang="en-US" sz="1400">
                <a:solidFill>
                  <a:schemeClr val="bg1"/>
                </a:solidFill>
                <a:latin typeface="Arial" charset="0"/>
                <a:ea typeface="Arial" charset="0"/>
                <a:cs typeface="Arial" charset="0"/>
              </a:rPr>
              <a:t>Case study round virtually co-hosted by the Cleveland Fed on June 3.</a:t>
            </a:r>
          </a:p>
        </p:txBody>
      </p:sp>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l="19199" t="8792" b="18140"/>
          <a:stretch/>
        </p:blipFill>
        <p:spPr>
          <a:xfrm>
            <a:off x="516194" y="5528322"/>
            <a:ext cx="1191077" cy="397945"/>
          </a:xfrm>
          <a:prstGeom prst="rect">
            <a:avLst/>
          </a:prstGeom>
        </p:spPr>
      </p:pic>
      <p:sp>
        <p:nvSpPr>
          <p:cNvPr id="23" name="TextBox 22"/>
          <p:cNvSpPr txBox="1"/>
          <p:nvPr/>
        </p:nvSpPr>
        <p:spPr>
          <a:xfrm>
            <a:off x="479320" y="5580526"/>
            <a:ext cx="1246242" cy="307777"/>
          </a:xfrm>
          <a:prstGeom prst="rect">
            <a:avLst/>
          </a:prstGeom>
          <a:noFill/>
        </p:spPr>
        <p:txBody>
          <a:bodyPr wrap="square" rtlCol="0">
            <a:spAutoFit/>
          </a:bodyPr>
          <a:lstStyle/>
          <a:p>
            <a:r>
              <a:rPr lang="en-US" sz="1400" b="1">
                <a:solidFill>
                  <a:schemeClr val="bg1"/>
                </a:solidFill>
                <a:latin typeface="Arial" charset="0"/>
                <a:ea typeface="Arial" charset="0"/>
                <a:cs typeface="Arial" charset="0"/>
              </a:rPr>
              <a:t>NATIONALS</a:t>
            </a:r>
          </a:p>
        </p:txBody>
      </p:sp>
      <p:pic>
        <p:nvPicPr>
          <p:cNvPr id="25" name="Picture 24"/>
          <p:cNvPicPr>
            <a:picLocks noChangeAspect="1"/>
          </p:cNvPicPr>
          <p:nvPr/>
        </p:nvPicPr>
        <p:blipFill rotWithShape="1">
          <a:blip r:embed="rId7">
            <a:extLst>
              <a:ext uri="{28A0092B-C50C-407E-A947-70E740481C1C}">
                <a14:useLocalDpi xmlns:a14="http://schemas.microsoft.com/office/drawing/2010/main" val="0"/>
              </a:ext>
            </a:extLst>
          </a:blip>
          <a:srcRect l="10679" t="10428" r="10998" b="9244"/>
          <a:stretch/>
        </p:blipFill>
        <p:spPr>
          <a:xfrm>
            <a:off x="7972136" y="129986"/>
            <a:ext cx="4219860" cy="6182638"/>
          </a:xfrm>
          <a:prstGeom prst="rect">
            <a:avLst/>
          </a:prstGeom>
        </p:spPr>
      </p:pic>
      <p:sp>
        <p:nvSpPr>
          <p:cNvPr id="7" name="Rectangle 6"/>
          <p:cNvSpPr/>
          <p:nvPr/>
        </p:nvSpPr>
        <p:spPr>
          <a:xfrm>
            <a:off x="0" y="1"/>
            <a:ext cx="12192000" cy="145580"/>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Tree>
    <p:extLst>
      <p:ext uri="{BB962C8B-B14F-4D97-AF65-F5344CB8AC3E}">
        <p14:creationId xmlns:p14="http://schemas.microsoft.com/office/powerpoint/2010/main" val="332948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 y="1488176"/>
            <a:ext cx="7491669" cy="1814421"/>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Winners receive: </a:t>
            </a:r>
          </a:p>
          <a:p>
            <a:pPr marL="285750" indent="-285750">
              <a:buFont typeface="Arial" panose="020B0604020202020204" pitchFamily="34" charset="0"/>
              <a:buChar char="•"/>
            </a:pPr>
            <a:r>
              <a:rPr lang="en-US" sz="2000" b="1"/>
              <a:t>A cash award of $5,000</a:t>
            </a:r>
            <a:endParaRPr lang="en-US" sz="2000"/>
          </a:p>
          <a:p>
            <a:pPr marL="285750" indent="-285750">
              <a:buFont typeface="Arial" panose="020B0604020202020204" pitchFamily="34" charset="0"/>
              <a:buChar char="•"/>
            </a:pPr>
            <a:r>
              <a:rPr lang="en-US" sz="2000" b="1"/>
              <a:t>A cash award of $2,500 for their school to support economic education</a:t>
            </a:r>
            <a:endParaRPr lang="en-US" sz="2000"/>
          </a:p>
          <a:p>
            <a:pPr marL="285750" indent="-285750">
              <a:buFont typeface="Arial" panose="020B0604020202020204" pitchFamily="34" charset="0"/>
              <a:buChar char="•"/>
            </a:pPr>
            <a:r>
              <a:rPr lang="en-US" sz="2000" b="1"/>
              <a:t>Recognition at our annual Visionary Awards convening. </a:t>
            </a:r>
          </a:p>
          <a:p>
            <a:endParaRPr lang="en-US" sz="1600"/>
          </a:p>
        </p:txBody>
      </p:sp>
      <p:sp>
        <p:nvSpPr>
          <p:cNvPr id="24" name="Rectangle 23"/>
          <p:cNvSpPr/>
          <p:nvPr/>
        </p:nvSpPr>
        <p:spPr>
          <a:xfrm>
            <a:off x="-1" y="3277760"/>
            <a:ext cx="12191997" cy="2960585"/>
          </a:xfrm>
          <a:prstGeom prst="rect">
            <a:avLst/>
          </a:prstGeom>
          <a:solidFill>
            <a:srgbClr val="084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21" name="Rectangle 20"/>
          <p:cNvSpPr/>
          <p:nvPr/>
        </p:nvSpPr>
        <p:spPr>
          <a:xfrm>
            <a:off x="0" y="6213508"/>
            <a:ext cx="12191999" cy="644492"/>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614" y="261919"/>
            <a:ext cx="632387" cy="1082787"/>
          </a:xfrm>
          <a:prstGeom prst="rect">
            <a:avLst/>
          </a:prstGeom>
        </p:spPr>
      </p:pic>
      <p:sp>
        <p:nvSpPr>
          <p:cNvPr id="8" name="TextBox 7"/>
          <p:cNvSpPr txBox="1"/>
          <p:nvPr/>
        </p:nvSpPr>
        <p:spPr>
          <a:xfrm>
            <a:off x="1839656" y="249194"/>
            <a:ext cx="5378824" cy="1200329"/>
          </a:xfrm>
          <a:prstGeom prst="rect">
            <a:avLst/>
          </a:prstGeom>
          <a:noFill/>
        </p:spPr>
        <p:txBody>
          <a:bodyPr wrap="square" rtlCol="0">
            <a:spAutoFit/>
          </a:bodyPr>
          <a:lstStyle/>
          <a:p>
            <a:pPr algn="ctr">
              <a:spcBef>
                <a:spcPts val="600"/>
              </a:spcBef>
              <a:spcAft>
                <a:spcPts val="600"/>
              </a:spcAft>
            </a:pPr>
            <a:r>
              <a:rPr lang="en-US" sz="3600">
                <a:solidFill>
                  <a:srgbClr val="0070C0"/>
                </a:solidFill>
                <a:latin typeface="Arial" charset="0"/>
                <a:ea typeface="Arial" charset="0"/>
                <a:cs typeface="Arial" charset="0"/>
              </a:rPr>
              <a:t>The 2021 Sloan Teaching Champion Award</a:t>
            </a:r>
          </a:p>
        </p:txBody>
      </p:sp>
      <p:sp>
        <p:nvSpPr>
          <p:cNvPr id="17" name="TextBox 16"/>
          <p:cNvSpPr txBox="1"/>
          <p:nvPr/>
        </p:nvSpPr>
        <p:spPr>
          <a:xfrm>
            <a:off x="0" y="3269966"/>
            <a:ext cx="12192000" cy="3143553"/>
          </a:xfrm>
          <a:prstGeom prst="rect">
            <a:avLst/>
          </a:prstGeom>
          <a:noFill/>
        </p:spPr>
        <p:txBody>
          <a:bodyPr wrap="square" lIns="91440" tIns="45720" rIns="91440" bIns="45720" rtlCol="0" anchor="t">
            <a:spAutoFit/>
          </a:bodyPr>
          <a:lstStyle/>
          <a:p>
            <a:pPr algn="ctr"/>
            <a:r>
              <a:rPr lang="en-US" sz="1500">
                <a:solidFill>
                  <a:schemeClr val="bg1"/>
                </a:solidFill>
              </a:rPr>
              <a:t>This award promotes economic education by honoring three outstanding teachers who incorporate exemplary teaching techniques that improve their students’ economic understanding in and out of the classroom.</a:t>
            </a:r>
          </a:p>
          <a:p>
            <a:pPr algn="ctr"/>
            <a:r>
              <a:rPr lang="en-US" sz="1500">
                <a:solidFill>
                  <a:schemeClr val="bg1"/>
                </a:solidFill>
              </a:rPr>
              <a:t>This award is open to New York metropolitan area high school teachers of all subjects, not just teachers of economics. Applicants must demonstrate how they integrate economics into their teaching.</a:t>
            </a:r>
          </a:p>
          <a:p>
            <a:pPr algn="ctr"/>
            <a:r>
              <a:rPr lang="en-US" sz="1500" b="1" u="sng">
                <a:solidFill>
                  <a:schemeClr val="bg1"/>
                </a:solidFill>
              </a:rPr>
              <a:t>Sound like you or someone you know?</a:t>
            </a:r>
          </a:p>
          <a:p>
            <a:pPr algn="ctr"/>
            <a:r>
              <a:rPr lang="en-US" sz="1500">
                <a:solidFill>
                  <a:schemeClr val="bg1"/>
                </a:solidFill>
              </a:rPr>
              <a:t>Applicants must teach in one of the</a:t>
            </a:r>
          </a:p>
          <a:p>
            <a:pPr algn="ctr"/>
            <a:r>
              <a:rPr lang="en-US" sz="1500">
                <a:solidFill>
                  <a:schemeClr val="bg1"/>
                </a:solidFill>
              </a:rPr>
              <a:t>Twelve </a:t>
            </a:r>
            <a:r>
              <a:rPr lang="en-US" sz="1500" b="1">
                <a:solidFill>
                  <a:schemeClr val="bg1"/>
                </a:solidFill>
              </a:rPr>
              <a:t>New York</a:t>
            </a:r>
            <a:r>
              <a:rPr lang="en-US" sz="1500">
                <a:solidFill>
                  <a:schemeClr val="bg1"/>
                </a:solidFill>
              </a:rPr>
              <a:t> state counties (New York, Kings, Bronx, Richmond, Queens, Nassau, Suffolk, Westchester, Putnam, Rockland, Orange and Dutchess)</a:t>
            </a:r>
            <a:endParaRPr lang="en-US" sz="1500">
              <a:solidFill>
                <a:schemeClr val="bg1"/>
              </a:solidFill>
              <a:cs typeface="Calibri"/>
            </a:endParaRPr>
          </a:p>
          <a:p>
            <a:pPr algn="ctr"/>
            <a:r>
              <a:rPr lang="en-US" sz="1500">
                <a:solidFill>
                  <a:schemeClr val="bg1"/>
                </a:solidFill>
              </a:rPr>
              <a:t>Eight </a:t>
            </a:r>
            <a:r>
              <a:rPr lang="en-US" sz="1500" b="1">
                <a:solidFill>
                  <a:schemeClr val="bg1"/>
                </a:solidFill>
              </a:rPr>
              <a:t>New Jersey</a:t>
            </a:r>
            <a:r>
              <a:rPr lang="en-US" sz="1500">
                <a:solidFill>
                  <a:schemeClr val="bg1"/>
                </a:solidFill>
              </a:rPr>
              <a:t> counties (Bergen, Passaic, Essex, Hudson, Middlesex, Union, Morris, Monmouth), or the</a:t>
            </a:r>
          </a:p>
          <a:p>
            <a:pPr algn="ctr"/>
            <a:r>
              <a:rPr lang="en-US" sz="1500">
                <a:solidFill>
                  <a:schemeClr val="bg1"/>
                </a:solidFill>
              </a:rPr>
              <a:t>Two </a:t>
            </a:r>
            <a:r>
              <a:rPr lang="en-US" sz="1500" b="1">
                <a:solidFill>
                  <a:schemeClr val="bg1"/>
                </a:solidFill>
              </a:rPr>
              <a:t>Connecticut </a:t>
            </a:r>
            <a:r>
              <a:rPr lang="en-US" sz="1500">
                <a:solidFill>
                  <a:schemeClr val="bg1"/>
                </a:solidFill>
              </a:rPr>
              <a:t>counties (Fairfield and New Haven)</a:t>
            </a:r>
          </a:p>
          <a:p>
            <a:pPr algn="ctr"/>
            <a:r>
              <a:rPr lang="en-US" sz="1500" b="1" u="sng">
                <a:solidFill>
                  <a:schemeClr val="bg1"/>
                </a:solidFill>
              </a:rPr>
              <a:t>Application will be launched on Friday February 19</a:t>
            </a:r>
            <a:r>
              <a:rPr lang="en-US" sz="1500" b="1" u="sng" baseline="30000">
                <a:solidFill>
                  <a:schemeClr val="bg1"/>
                </a:solidFill>
              </a:rPr>
              <a:t>th</a:t>
            </a:r>
            <a:r>
              <a:rPr lang="en-US" sz="1500" b="1" u="sng">
                <a:solidFill>
                  <a:schemeClr val="bg1"/>
                </a:solidFill>
              </a:rPr>
              <a:t> 2021</a:t>
            </a:r>
            <a:endParaRPr lang="en-US" sz="1500" b="1" u="sng">
              <a:solidFill>
                <a:schemeClr val="bg1"/>
              </a:solidFill>
              <a:cs typeface="Calibri"/>
            </a:endParaRPr>
          </a:p>
          <a:p>
            <a:pPr algn="ctr"/>
            <a:endParaRPr lang="en-US" sz="1600" b="1" u="sng">
              <a:solidFill>
                <a:schemeClr val="bg1"/>
              </a:solidFill>
            </a:endParaRPr>
          </a:p>
          <a:p>
            <a:pPr algn="ctr"/>
            <a:r>
              <a:rPr lang="en-US" sz="2000" b="1" u="sng">
                <a:solidFill>
                  <a:schemeClr val="bg1"/>
                </a:solidFill>
              </a:rPr>
              <a:t>You can access the application </a:t>
            </a:r>
            <a:r>
              <a:rPr lang="en-US" sz="2000" b="1" u="sng">
                <a:solidFill>
                  <a:schemeClr val="accent2"/>
                </a:solidFill>
                <a:hlinkClick r:id="rId3">
                  <a:extLst>
                    <a:ext uri="{A12FA001-AC4F-418D-AE19-62706E023703}">
                      <ahyp:hlinkClr xmlns:ahyp="http://schemas.microsoft.com/office/drawing/2018/hyperlinkcolor" val="tx"/>
                    </a:ext>
                  </a:extLst>
                </a:hlinkClick>
              </a:rPr>
              <a:t>here</a:t>
            </a:r>
            <a:r>
              <a:rPr lang="en-US" sz="2000" b="1" u="sng">
                <a:solidFill>
                  <a:schemeClr val="accent2"/>
                </a:solidFill>
              </a:rPr>
              <a:t>. </a:t>
            </a:r>
          </a:p>
          <a:p>
            <a:pPr>
              <a:lnSpc>
                <a:spcPts val="1600"/>
              </a:lnSpc>
              <a:spcAft>
                <a:spcPts val="400"/>
              </a:spcAft>
            </a:pPr>
            <a:endParaRPr lang="en-US" sz="1200">
              <a:solidFill>
                <a:schemeClr val="bg1"/>
              </a:solidFill>
              <a:latin typeface="Arial" charset="0"/>
              <a:ea typeface="Arial" charset="0"/>
              <a:cs typeface="Arial" charset="0"/>
            </a:endParaRPr>
          </a:p>
        </p:txBody>
      </p:sp>
      <p:sp>
        <p:nvSpPr>
          <p:cNvPr id="22" name="TextBox 21"/>
          <p:cNvSpPr txBox="1"/>
          <p:nvPr/>
        </p:nvSpPr>
        <p:spPr>
          <a:xfrm>
            <a:off x="4327712" y="6205928"/>
            <a:ext cx="7033708" cy="646331"/>
          </a:xfrm>
          <a:prstGeom prst="rect">
            <a:avLst/>
          </a:prstGeom>
          <a:noFill/>
        </p:spPr>
        <p:txBody>
          <a:bodyPr wrap="square" rtlCol="0" anchor="t">
            <a:spAutoFit/>
          </a:bodyPr>
          <a:lstStyle/>
          <a:p>
            <a:r>
              <a:rPr lang="en-US">
                <a:solidFill>
                  <a:schemeClr val="bg1"/>
                </a:solidFill>
              </a:rPr>
              <a:t>Please feel free to e-mail us at </a:t>
            </a:r>
            <a:r>
              <a:rPr lang="en-US" b="1" u="sng">
                <a:solidFill>
                  <a:schemeClr val="bg1"/>
                </a:solidFill>
                <a:hlinkClick r:id="rId4">
                  <a:extLst>
                    <a:ext uri="{A12FA001-AC4F-418D-AE19-62706E023703}">
                      <ahyp:hlinkClr xmlns:ahyp="http://schemas.microsoft.com/office/drawing/2018/hyperlinkcolor" val="tx"/>
                    </a:ext>
                  </a:extLst>
                </a:hlinkClick>
              </a:rPr>
              <a:t>rrivera@councilforeconed.org</a:t>
            </a:r>
            <a:r>
              <a:rPr lang="en-US">
                <a:solidFill>
                  <a:schemeClr val="bg1"/>
                </a:solidFill>
              </a:rPr>
              <a:t> </a:t>
            </a:r>
          </a:p>
          <a:p>
            <a:r>
              <a:rPr lang="en-US">
                <a:solidFill>
                  <a:schemeClr val="bg1"/>
                </a:solidFill>
              </a:rPr>
              <a:t>with any questions you have.</a:t>
            </a:r>
            <a:endParaRPr lang="en-US" sz="1400">
              <a:solidFill>
                <a:schemeClr val="bg1"/>
              </a:solidFill>
              <a:latin typeface="Arial" charset="0"/>
              <a:ea typeface="Arial" charset="0"/>
              <a:cs typeface="Arial" charset="0"/>
            </a:endParaRPr>
          </a:p>
        </p:txBody>
      </p:sp>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19199" t="8792" b="18140"/>
          <a:stretch/>
        </p:blipFill>
        <p:spPr>
          <a:xfrm>
            <a:off x="3179161" y="6262572"/>
            <a:ext cx="1191077" cy="397945"/>
          </a:xfrm>
          <a:prstGeom prst="rect">
            <a:avLst/>
          </a:prstGeom>
        </p:spPr>
      </p:pic>
      <p:sp>
        <p:nvSpPr>
          <p:cNvPr id="23" name="TextBox 22"/>
          <p:cNvSpPr txBox="1"/>
          <p:nvPr/>
        </p:nvSpPr>
        <p:spPr>
          <a:xfrm>
            <a:off x="3142287" y="6314776"/>
            <a:ext cx="1246242" cy="307777"/>
          </a:xfrm>
          <a:prstGeom prst="rect">
            <a:avLst/>
          </a:prstGeom>
          <a:noFill/>
        </p:spPr>
        <p:txBody>
          <a:bodyPr wrap="square" rtlCol="0">
            <a:spAutoFit/>
          </a:bodyPr>
          <a:lstStyle/>
          <a:p>
            <a:r>
              <a:rPr lang="en-US" sz="1400" b="1">
                <a:solidFill>
                  <a:schemeClr val="bg1"/>
                </a:solidFill>
                <a:latin typeface="Arial" charset="0"/>
                <a:ea typeface="Arial" charset="0"/>
                <a:cs typeface="Arial" charset="0"/>
              </a:rPr>
              <a:t>CONTACT</a:t>
            </a:r>
          </a:p>
        </p:txBody>
      </p:sp>
      <p:sp>
        <p:nvSpPr>
          <p:cNvPr id="7" name="Rectangle 6"/>
          <p:cNvSpPr/>
          <p:nvPr/>
        </p:nvSpPr>
        <p:spPr>
          <a:xfrm>
            <a:off x="0" y="1"/>
            <a:ext cx="12192000" cy="145580"/>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pic>
        <p:nvPicPr>
          <p:cNvPr id="5" name="Picture 4" descr="A group of people holding awards&#10;&#10;Description automatically generated with medium confidence">
            <a:extLst>
              <a:ext uri="{FF2B5EF4-FFF2-40B4-BE49-F238E27FC236}">
                <a16:creationId xmlns:a16="http://schemas.microsoft.com/office/drawing/2014/main" id="{C03AD284-B4AE-4045-8DF7-C942648ABA8A}"/>
              </a:ext>
            </a:extLst>
          </p:cNvPr>
          <p:cNvPicPr>
            <a:picLocks noChangeAspect="1"/>
          </p:cNvPicPr>
          <p:nvPr/>
        </p:nvPicPr>
        <p:blipFill>
          <a:blip r:embed="rId6"/>
          <a:stretch>
            <a:fillRect/>
          </a:stretch>
        </p:blipFill>
        <p:spPr>
          <a:xfrm>
            <a:off x="7491668" y="153375"/>
            <a:ext cx="4700331" cy="3149222"/>
          </a:xfrm>
          <a:prstGeom prst="rect">
            <a:avLst/>
          </a:prstGeom>
        </p:spPr>
      </p:pic>
    </p:spTree>
    <p:extLst>
      <p:ext uri="{BB962C8B-B14F-4D97-AF65-F5344CB8AC3E}">
        <p14:creationId xmlns:p14="http://schemas.microsoft.com/office/powerpoint/2010/main" val="27477825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Agenda</a:t>
            </a:r>
          </a:p>
        </p:txBody>
      </p:sp>
      <p:sp>
        <p:nvSpPr>
          <p:cNvPr id="17" name="TextBox 16">
            <a:extLst>
              <a:ext uri="{FF2B5EF4-FFF2-40B4-BE49-F238E27FC236}">
                <a16:creationId xmlns:a16="http://schemas.microsoft.com/office/drawing/2014/main" id="{84F78FA5-544D-439C-8C54-70EF08096945}"/>
              </a:ext>
            </a:extLst>
          </p:cNvPr>
          <p:cNvSpPr txBox="1"/>
          <p:nvPr/>
        </p:nvSpPr>
        <p:spPr>
          <a:xfrm>
            <a:off x="864215" y="1744680"/>
            <a:ext cx="11135527" cy="6086025"/>
          </a:xfrm>
          <a:prstGeom prst="rect">
            <a:avLst/>
          </a:prstGeom>
          <a:noFill/>
        </p:spPr>
        <p:txBody>
          <a:bodyPr wrap="square" numCol="2" rtlCol="0">
            <a:spAutoFit/>
          </a:bodyPr>
          <a:lstStyle/>
          <a:p>
            <a:pPr>
              <a:lnSpc>
                <a:spcPct val="150000"/>
              </a:lnSpc>
            </a:pPr>
            <a:r>
              <a:rPr lang="en-US" sz="2800" b="1" dirty="0">
                <a:solidFill>
                  <a:schemeClr val="tx2"/>
                </a:solidFill>
              </a:rPr>
              <a:t>What is Behavioral Finance?</a:t>
            </a:r>
          </a:p>
          <a:p>
            <a:pPr marL="285750" indent="-285750">
              <a:lnSpc>
                <a:spcPct val="150000"/>
              </a:lnSpc>
              <a:buFont typeface="Arial" panose="020B0604020202020204" pitchFamily="34" charset="0"/>
              <a:buChar char="•"/>
            </a:pPr>
            <a:r>
              <a:rPr lang="en-US" sz="2400" dirty="0">
                <a:solidFill>
                  <a:schemeClr val="tx2"/>
                </a:solidFill>
              </a:rPr>
              <a:t>Definition</a:t>
            </a:r>
          </a:p>
          <a:p>
            <a:pPr marL="285750" indent="-285750">
              <a:lnSpc>
                <a:spcPct val="150000"/>
              </a:lnSpc>
              <a:buFont typeface="Arial" panose="020B0604020202020204" pitchFamily="34" charset="0"/>
              <a:buChar char="•"/>
            </a:pPr>
            <a:r>
              <a:rPr lang="en-US" sz="2400" dirty="0">
                <a:solidFill>
                  <a:schemeClr val="tx2"/>
                </a:solidFill>
              </a:rPr>
              <a:t>History</a:t>
            </a:r>
          </a:p>
          <a:p>
            <a:pPr>
              <a:lnSpc>
                <a:spcPct val="150000"/>
              </a:lnSpc>
            </a:pPr>
            <a:r>
              <a:rPr lang="en-US" sz="2800" b="1" dirty="0">
                <a:solidFill>
                  <a:schemeClr val="tx2"/>
                </a:solidFill>
              </a:rPr>
              <a:t>The Relevance of Behavioral Finance</a:t>
            </a:r>
          </a:p>
          <a:p>
            <a:pPr marL="285750" indent="-285750">
              <a:lnSpc>
                <a:spcPct val="150000"/>
              </a:lnSpc>
              <a:buFont typeface="Arial" panose="020B0604020202020204" pitchFamily="34" charset="0"/>
              <a:buChar char="•"/>
            </a:pPr>
            <a:r>
              <a:rPr lang="en-US" sz="2400" dirty="0">
                <a:solidFill>
                  <a:schemeClr val="tx2"/>
                </a:solidFill>
              </a:rPr>
              <a:t>“Life happens!”</a:t>
            </a:r>
          </a:p>
          <a:p>
            <a:pPr marL="285750" indent="-285750">
              <a:lnSpc>
                <a:spcPct val="150000"/>
              </a:lnSpc>
              <a:buFont typeface="Arial" panose="020B0604020202020204" pitchFamily="34" charset="0"/>
              <a:buChar char="•"/>
            </a:pPr>
            <a:r>
              <a:rPr lang="en-US" sz="2400" dirty="0">
                <a:solidFill>
                  <a:schemeClr val="tx2"/>
                </a:solidFill>
              </a:rPr>
              <a:t>Good decisions make for more good decisions</a:t>
            </a:r>
          </a:p>
          <a:p>
            <a:pPr>
              <a:lnSpc>
                <a:spcPct val="150000"/>
              </a:lnSpc>
            </a:pPr>
            <a:endParaRPr lang="en-US" sz="2800" b="1" dirty="0">
              <a:solidFill>
                <a:schemeClr val="tx2"/>
              </a:solidFill>
            </a:endParaRPr>
          </a:p>
          <a:p>
            <a:pPr>
              <a:lnSpc>
                <a:spcPct val="150000"/>
              </a:lnSpc>
            </a:pPr>
            <a:endParaRPr lang="en-US" sz="2800" b="1" dirty="0">
              <a:solidFill>
                <a:schemeClr val="tx2"/>
              </a:solidFill>
            </a:endParaRPr>
          </a:p>
          <a:p>
            <a:pPr>
              <a:lnSpc>
                <a:spcPct val="150000"/>
              </a:lnSpc>
            </a:pPr>
            <a:endParaRPr lang="en-US" sz="2800" b="1" dirty="0">
              <a:solidFill>
                <a:schemeClr val="tx2"/>
              </a:solidFill>
            </a:endParaRPr>
          </a:p>
          <a:p>
            <a:pPr>
              <a:lnSpc>
                <a:spcPct val="150000"/>
              </a:lnSpc>
            </a:pPr>
            <a:r>
              <a:rPr lang="en-US" sz="2800" b="1" dirty="0">
                <a:solidFill>
                  <a:schemeClr val="tx2"/>
                </a:solidFill>
              </a:rPr>
              <a:t>A few major concepts of Behavioral Finance</a:t>
            </a:r>
          </a:p>
          <a:p>
            <a:pPr marL="285750" indent="-285750">
              <a:lnSpc>
                <a:spcPct val="150000"/>
              </a:lnSpc>
              <a:buFont typeface="Arial" panose="020B0604020202020204" pitchFamily="34" charset="0"/>
              <a:buChar char="•"/>
            </a:pPr>
            <a:r>
              <a:rPr lang="en-US" sz="2400" dirty="0">
                <a:solidFill>
                  <a:schemeClr val="tx2"/>
                </a:solidFill>
              </a:rPr>
              <a:t>Binmore Continuum</a:t>
            </a:r>
          </a:p>
          <a:p>
            <a:pPr marL="285750" indent="-285750">
              <a:lnSpc>
                <a:spcPct val="150000"/>
              </a:lnSpc>
              <a:buFont typeface="Arial" panose="020B0604020202020204" pitchFamily="34" charset="0"/>
              <a:buChar char="•"/>
            </a:pPr>
            <a:r>
              <a:rPr lang="en-US" sz="2400" dirty="0">
                <a:solidFill>
                  <a:schemeClr val="tx2"/>
                </a:solidFill>
              </a:rPr>
              <a:t>Time or Future Discounting</a:t>
            </a:r>
          </a:p>
          <a:p>
            <a:pPr marL="285750" indent="-285750">
              <a:lnSpc>
                <a:spcPct val="150000"/>
              </a:lnSpc>
              <a:buFont typeface="Arial" panose="020B0604020202020204" pitchFamily="34" charset="0"/>
              <a:buChar char="•"/>
            </a:pPr>
            <a:r>
              <a:rPr lang="en-US" sz="2400" dirty="0">
                <a:solidFill>
                  <a:schemeClr val="tx2"/>
                </a:solidFill>
              </a:rPr>
              <a:t>Self-Control</a:t>
            </a:r>
          </a:p>
          <a:p>
            <a:pPr marL="742950" lvl="1" indent="-285750">
              <a:lnSpc>
                <a:spcPct val="150000"/>
              </a:lnSpc>
              <a:buFont typeface="Arial" panose="020B0604020202020204" pitchFamily="34" charset="0"/>
              <a:buChar char="•"/>
            </a:pPr>
            <a:r>
              <a:rPr lang="en-US" sz="2400" dirty="0">
                <a:solidFill>
                  <a:schemeClr val="tx2"/>
                </a:solidFill>
              </a:rPr>
              <a:t>Buckets &amp; Budgets</a:t>
            </a:r>
          </a:p>
          <a:p>
            <a:pPr>
              <a:lnSpc>
                <a:spcPct val="150000"/>
              </a:lnSpc>
            </a:pPr>
            <a:r>
              <a:rPr lang="en-US" sz="2800" b="1" dirty="0">
                <a:solidFill>
                  <a:schemeClr val="tx2"/>
                </a:solidFill>
              </a:rPr>
              <a:t>Want to Dive in More?</a:t>
            </a:r>
          </a:p>
          <a:p>
            <a:pPr marL="342900" indent="-342900">
              <a:lnSpc>
                <a:spcPct val="150000"/>
              </a:lnSpc>
              <a:buFont typeface="Arial" panose="020B0604020202020204" pitchFamily="34" charset="0"/>
              <a:buChar char="•"/>
            </a:pPr>
            <a:r>
              <a:rPr lang="en-US" sz="2400" dirty="0">
                <a:solidFill>
                  <a:schemeClr val="tx2"/>
                </a:solidFill>
              </a:rPr>
              <a:t>Resources</a:t>
            </a:r>
          </a:p>
        </p:txBody>
      </p:sp>
    </p:spTree>
    <p:extLst>
      <p:ext uri="{BB962C8B-B14F-4D97-AF65-F5344CB8AC3E}">
        <p14:creationId xmlns:p14="http://schemas.microsoft.com/office/powerpoint/2010/main" val="3732961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What is Behavioral Finance?</a:t>
            </a:r>
          </a:p>
        </p:txBody>
      </p:sp>
      <p:sp>
        <p:nvSpPr>
          <p:cNvPr id="23" name="TextBox 22">
            <a:extLst>
              <a:ext uri="{FF2B5EF4-FFF2-40B4-BE49-F238E27FC236}">
                <a16:creationId xmlns:a16="http://schemas.microsoft.com/office/drawing/2014/main" id="{F2FD8E2C-1AE5-4B7A-BB07-0541921E96EE}"/>
              </a:ext>
            </a:extLst>
          </p:cNvPr>
          <p:cNvSpPr txBox="1"/>
          <p:nvPr/>
        </p:nvSpPr>
        <p:spPr>
          <a:xfrm>
            <a:off x="919076" y="1760366"/>
            <a:ext cx="9779403" cy="954107"/>
          </a:xfrm>
          <a:prstGeom prst="rect">
            <a:avLst/>
          </a:prstGeom>
          <a:noFill/>
        </p:spPr>
        <p:txBody>
          <a:bodyPr wrap="square" rtlCol="0">
            <a:spAutoFit/>
          </a:bodyPr>
          <a:lstStyle/>
          <a:p>
            <a:r>
              <a:rPr lang="en-US" sz="2800" dirty="0">
                <a:solidFill>
                  <a:schemeClr val="tx2"/>
                </a:solidFill>
              </a:rPr>
              <a:t>Classic finance asks how </a:t>
            </a:r>
            <a:r>
              <a:rPr lang="en-US" sz="2800" i="1" dirty="0">
                <a:solidFill>
                  <a:schemeClr val="tx2"/>
                </a:solidFill>
              </a:rPr>
              <a:t>rational</a:t>
            </a:r>
            <a:r>
              <a:rPr lang="en-US" sz="2800" dirty="0">
                <a:solidFill>
                  <a:schemeClr val="tx2"/>
                </a:solidFill>
              </a:rPr>
              <a:t> decisions makers </a:t>
            </a:r>
            <a:r>
              <a:rPr lang="en-US" sz="2800" i="1" dirty="0">
                <a:solidFill>
                  <a:schemeClr val="tx2"/>
                </a:solidFill>
              </a:rPr>
              <a:t>should</a:t>
            </a:r>
            <a:r>
              <a:rPr lang="en-US" sz="2800" dirty="0">
                <a:solidFill>
                  <a:schemeClr val="tx2"/>
                </a:solidFill>
              </a:rPr>
              <a:t> act when risk is accounted for.</a:t>
            </a:r>
          </a:p>
        </p:txBody>
      </p:sp>
      <p:pic>
        <p:nvPicPr>
          <p:cNvPr id="24" name="Graphic 23" descr="Downward trend graph with solid fill">
            <a:extLst>
              <a:ext uri="{FF2B5EF4-FFF2-40B4-BE49-F238E27FC236}">
                <a16:creationId xmlns:a16="http://schemas.microsoft.com/office/drawing/2014/main" id="{2D03F365-FAC5-4DDD-8CAC-B038A21F70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66218" y="2576818"/>
            <a:ext cx="2886835" cy="2886835"/>
          </a:xfrm>
          <a:prstGeom prst="rect">
            <a:avLst/>
          </a:prstGeom>
        </p:spPr>
      </p:pic>
      <p:pic>
        <p:nvPicPr>
          <p:cNvPr id="25" name="Graphic 24" descr="Head with gears with solid fill">
            <a:extLst>
              <a:ext uri="{FF2B5EF4-FFF2-40B4-BE49-F238E27FC236}">
                <a16:creationId xmlns:a16="http://schemas.microsoft.com/office/drawing/2014/main" id="{783E0A1A-51CE-497B-8874-2EFB549165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8139070" y="2389014"/>
            <a:ext cx="3074639" cy="3074639"/>
          </a:xfrm>
          <a:prstGeom prst="rect">
            <a:avLst/>
          </a:prstGeom>
        </p:spPr>
      </p:pic>
      <p:sp>
        <p:nvSpPr>
          <p:cNvPr id="26" name="TextBox 25">
            <a:extLst>
              <a:ext uri="{FF2B5EF4-FFF2-40B4-BE49-F238E27FC236}">
                <a16:creationId xmlns:a16="http://schemas.microsoft.com/office/drawing/2014/main" id="{81437AB8-C00D-46DD-85D4-8FB3CBBB71C9}"/>
              </a:ext>
            </a:extLst>
          </p:cNvPr>
          <p:cNvSpPr txBox="1"/>
          <p:nvPr/>
        </p:nvSpPr>
        <p:spPr>
          <a:xfrm>
            <a:off x="3276705" y="5611505"/>
            <a:ext cx="7937004" cy="954107"/>
          </a:xfrm>
          <a:prstGeom prst="rect">
            <a:avLst/>
          </a:prstGeom>
          <a:noFill/>
        </p:spPr>
        <p:txBody>
          <a:bodyPr wrap="square" rtlCol="0">
            <a:spAutoFit/>
          </a:bodyPr>
          <a:lstStyle/>
          <a:p>
            <a:pPr algn="r"/>
            <a:r>
              <a:rPr lang="en-US" sz="2800" dirty="0">
                <a:solidFill>
                  <a:schemeClr val="tx2"/>
                </a:solidFill>
              </a:rPr>
              <a:t>Behavioral sciences focus more on how people </a:t>
            </a:r>
            <a:r>
              <a:rPr lang="en-US" sz="2800" i="1" dirty="0">
                <a:solidFill>
                  <a:schemeClr val="tx2"/>
                </a:solidFill>
              </a:rPr>
              <a:t>actually</a:t>
            </a:r>
            <a:r>
              <a:rPr lang="en-US" sz="2800" dirty="0">
                <a:solidFill>
                  <a:schemeClr val="tx2"/>
                </a:solidFill>
              </a:rPr>
              <a:t> respond to situations.</a:t>
            </a:r>
          </a:p>
        </p:txBody>
      </p:sp>
    </p:spTree>
    <p:extLst>
      <p:ext uri="{BB962C8B-B14F-4D97-AF65-F5344CB8AC3E}">
        <p14:creationId xmlns:p14="http://schemas.microsoft.com/office/powerpoint/2010/main" val="4221967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What is Behavioral Finance?</a:t>
            </a:r>
          </a:p>
        </p:txBody>
      </p:sp>
      <p:sp>
        <p:nvSpPr>
          <p:cNvPr id="22" name="TextBox 21">
            <a:extLst>
              <a:ext uri="{FF2B5EF4-FFF2-40B4-BE49-F238E27FC236}">
                <a16:creationId xmlns:a16="http://schemas.microsoft.com/office/drawing/2014/main" id="{BD3A41F7-41ED-4835-B9E1-819EB1E63526}"/>
              </a:ext>
            </a:extLst>
          </p:cNvPr>
          <p:cNvSpPr txBox="1"/>
          <p:nvPr/>
        </p:nvSpPr>
        <p:spPr>
          <a:xfrm>
            <a:off x="861484" y="2728218"/>
            <a:ext cx="5562176" cy="2246769"/>
          </a:xfrm>
          <a:prstGeom prst="rect">
            <a:avLst/>
          </a:prstGeom>
          <a:noFill/>
        </p:spPr>
        <p:txBody>
          <a:bodyPr wrap="square" rtlCol="0">
            <a:spAutoFit/>
          </a:bodyPr>
          <a:lstStyle/>
          <a:p>
            <a:r>
              <a:rPr lang="en-US" sz="2800" dirty="0">
                <a:solidFill>
                  <a:schemeClr val="tx2"/>
                </a:solidFill>
              </a:rPr>
              <a:t>Behavioral Finance combines these disciplines and examines how people </a:t>
            </a:r>
            <a:r>
              <a:rPr lang="en-US" sz="2800" i="1" dirty="0">
                <a:solidFill>
                  <a:schemeClr val="tx2"/>
                </a:solidFill>
              </a:rPr>
              <a:t>actually</a:t>
            </a:r>
            <a:r>
              <a:rPr lang="en-US" sz="2800" dirty="0">
                <a:solidFill>
                  <a:schemeClr val="tx2"/>
                </a:solidFill>
              </a:rPr>
              <a:t> act when making decisions regarding financial choices that have a risk component.</a:t>
            </a:r>
          </a:p>
        </p:txBody>
      </p:sp>
      <p:pic>
        <p:nvPicPr>
          <p:cNvPr id="27" name="Graphic 26" descr="Thought with solid fill">
            <a:extLst>
              <a:ext uri="{FF2B5EF4-FFF2-40B4-BE49-F238E27FC236}">
                <a16:creationId xmlns:a16="http://schemas.microsoft.com/office/drawing/2014/main" id="{1C1FDC77-8CBF-4FAB-B656-A9CC51E43C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93201" y="1721633"/>
            <a:ext cx="3996491" cy="3996491"/>
          </a:xfrm>
          <a:prstGeom prst="rect">
            <a:avLst/>
          </a:prstGeom>
        </p:spPr>
      </p:pic>
      <p:pic>
        <p:nvPicPr>
          <p:cNvPr id="28" name="Graphic 27" descr="Downward trend graph with solid fill">
            <a:extLst>
              <a:ext uri="{FF2B5EF4-FFF2-40B4-BE49-F238E27FC236}">
                <a16:creationId xmlns:a16="http://schemas.microsoft.com/office/drawing/2014/main" id="{6405D821-10CF-4ED4-8BC3-73A0BA77B9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806941" y="2049628"/>
            <a:ext cx="1446780" cy="1446780"/>
          </a:xfrm>
          <a:prstGeom prst="rect">
            <a:avLst/>
          </a:prstGeom>
        </p:spPr>
      </p:pic>
    </p:spTree>
    <p:extLst>
      <p:ext uri="{BB962C8B-B14F-4D97-AF65-F5344CB8AC3E}">
        <p14:creationId xmlns:p14="http://schemas.microsoft.com/office/powerpoint/2010/main" val="3866631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What is Behavioral Finance?</a:t>
            </a:r>
          </a:p>
        </p:txBody>
      </p:sp>
      <p:sp>
        <p:nvSpPr>
          <p:cNvPr id="17" name="TextBox 16">
            <a:extLst>
              <a:ext uri="{FF2B5EF4-FFF2-40B4-BE49-F238E27FC236}">
                <a16:creationId xmlns:a16="http://schemas.microsoft.com/office/drawing/2014/main" id="{D4D6217D-C228-4F36-B367-386027796BD3}"/>
              </a:ext>
            </a:extLst>
          </p:cNvPr>
          <p:cNvSpPr txBox="1"/>
          <p:nvPr/>
        </p:nvSpPr>
        <p:spPr>
          <a:xfrm>
            <a:off x="4002111" y="1616880"/>
            <a:ext cx="2776756" cy="1569660"/>
          </a:xfrm>
          <a:prstGeom prst="rect">
            <a:avLst/>
          </a:prstGeom>
          <a:noFill/>
        </p:spPr>
        <p:txBody>
          <a:bodyPr wrap="square" rtlCol="0">
            <a:spAutoFit/>
          </a:bodyPr>
          <a:lstStyle/>
          <a:p>
            <a:r>
              <a:rPr lang="en-US" sz="2400" dirty="0">
                <a:solidFill>
                  <a:schemeClr val="tx2"/>
                </a:solidFill>
              </a:rPr>
              <a:t>1912</a:t>
            </a:r>
          </a:p>
          <a:p>
            <a:r>
              <a:rPr lang="en-US" sz="2400" dirty="0">
                <a:solidFill>
                  <a:schemeClr val="tx2"/>
                </a:solidFill>
              </a:rPr>
              <a:t>G.C. Selden</a:t>
            </a:r>
          </a:p>
          <a:p>
            <a:r>
              <a:rPr lang="en-US" sz="2400" i="1" dirty="0">
                <a:solidFill>
                  <a:schemeClr val="tx2"/>
                </a:solidFill>
              </a:rPr>
              <a:t>Psychology of the Stock Market</a:t>
            </a:r>
          </a:p>
        </p:txBody>
      </p:sp>
      <p:pic>
        <p:nvPicPr>
          <p:cNvPr id="1026" name="Picture 2" descr="Psychology of the Stock Market by G.C. Selden">
            <a:extLst>
              <a:ext uri="{FF2B5EF4-FFF2-40B4-BE49-F238E27FC236}">
                <a16:creationId xmlns:a16="http://schemas.microsoft.com/office/drawing/2014/main" id="{5F7DB11F-F857-4B94-BAAF-BED417857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751" y="1616880"/>
            <a:ext cx="2776756" cy="2776756"/>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028" name="Picture 4" descr="The Effect of Prices on Risk Aversion">
            <a:extLst>
              <a:ext uri="{FF2B5EF4-FFF2-40B4-BE49-F238E27FC236}">
                <a16:creationId xmlns:a16="http://schemas.microsoft.com/office/drawing/2014/main" id="{3FE1951C-E8E1-44EE-9624-BBFB5A0182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218" y="4946379"/>
            <a:ext cx="3100175" cy="11816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w Two Trailblazing Psychologists Turned the World of ...">
            <a:extLst>
              <a:ext uri="{FF2B5EF4-FFF2-40B4-BE49-F238E27FC236}">
                <a16:creationId xmlns:a16="http://schemas.microsoft.com/office/drawing/2014/main" id="{C32A7C0F-9020-435F-816E-21829EFE99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7778" y="1616880"/>
            <a:ext cx="4395744" cy="247506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E963CF4-4754-46F2-983A-710BE06910E7}"/>
              </a:ext>
            </a:extLst>
          </p:cNvPr>
          <p:cNvSpPr txBox="1"/>
          <p:nvPr/>
        </p:nvSpPr>
        <p:spPr>
          <a:xfrm>
            <a:off x="4002110" y="4852515"/>
            <a:ext cx="2957489" cy="1200329"/>
          </a:xfrm>
          <a:prstGeom prst="rect">
            <a:avLst/>
          </a:prstGeom>
          <a:noFill/>
        </p:spPr>
        <p:txBody>
          <a:bodyPr wrap="square" rtlCol="0">
            <a:spAutoFit/>
          </a:bodyPr>
          <a:lstStyle/>
          <a:p>
            <a:r>
              <a:rPr lang="en-US" sz="2400" dirty="0">
                <a:solidFill>
                  <a:schemeClr val="tx2"/>
                </a:solidFill>
              </a:rPr>
              <a:t>1964</a:t>
            </a:r>
          </a:p>
          <a:p>
            <a:r>
              <a:rPr lang="en-US" sz="2400" dirty="0">
                <a:solidFill>
                  <a:schemeClr val="tx2"/>
                </a:solidFill>
              </a:rPr>
              <a:t>John Pratt &amp; KJ Arrow</a:t>
            </a:r>
          </a:p>
          <a:p>
            <a:r>
              <a:rPr lang="en-US" sz="2400" i="1" dirty="0">
                <a:solidFill>
                  <a:schemeClr val="tx2"/>
                </a:solidFill>
              </a:rPr>
              <a:t>Defining Risk</a:t>
            </a:r>
          </a:p>
        </p:txBody>
      </p:sp>
      <p:sp>
        <p:nvSpPr>
          <p:cNvPr id="24" name="TextBox 23">
            <a:extLst>
              <a:ext uri="{FF2B5EF4-FFF2-40B4-BE49-F238E27FC236}">
                <a16:creationId xmlns:a16="http://schemas.microsoft.com/office/drawing/2014/main" id="{39F65B68-5979-4ECC-B608-42B4A2297E13}"/>
              </a:ext>
            </a:extLst>
          </p:cNvPr>
          <p:cNvSpPr txBox="1"/>
          <p:nvPr/>
        </p:nvSpPr>
        <p:spPr>
          <a:xfrm>
            <a:off x="7040832" y="4111221"/>
            <a:ext cx="4422690" cy="1569660"/>
          </a:xfrm>
          <a:prstGeom prst="rect">
            <a:avLst/>
          </a:prstGeom>
          <a:noFill/>
        </p:spPr>
        <p:txBody>
          <a:bodyPr wrap="square" rtlCol="0">
            <a:spAutoFit/>
          </a:bodyPr>
          <a:lstStyle/>
          <a:p>
            <a:r>
              <a:rPr lang="en-US" sz="2400" dirty="0">
                <a:solidFill>
                  <a:schemeClr val="tx2"/>
                </a:solidFill>
              </a:rPr>
              <a:t>1979</a:t>
            </a:r>
          </a:p>
          <a:p>
            <a:r>
              <a:rPr lang="en-US" sz="2400" dirty="0">
                <a:solidFill>
                  <a:schemeClr val="tx2"/>
                </a:solidFill>
              </a:rPr>
              <a:t>Daniel Kahneman &amp; Amos Tversky</a:t>
            </a:r>
          </a:p>
          <a:p>
            <a:r>
              <a:rPr lang="en-US" sz="2400" i="1" dirty="0">
                <a:solidFill>
                  <a:schemeClr val="tx2"/>
                </a:solidFill>
              </a:rPr>
              <a:t>Prospect Theory: A Study of Decision Making Under Risk</a:t>
            </a:r>
          </a:p>
        </p:txBody>
      </p:sp>
      <p:sp>
        <p:nvSpPr>
          <p:cNvPr id="3" name="Rectangle 2">
            <a:extLst>
              <a:ext uri="{FF2B5EF4-FFF2-40B4-BE49-F238E27FC236}">
                <a16:creationId xmlns:a16="http://schemas.microsoft.com/office/drawing/2014/main" id="{70F6C3AE-3D37-4508-BBDD-4FEE8DD222F0}"/>
              </a:ext>
            </a:extLst>
          </p:cNvPr>
          <p:cNvSpPr/>
          <p:nvPr/>
        </p:nvSpPr>
        <p:spPr>
          <a:xfrm>
            <a:off x="728478" y="1320800"/>
            <a:ext cx="6231121" cy="5349395"/>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0270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Risk &amp; Utility</a:t>
            </a:r>
          </a:p>
        </p:txBody>
      </p:sp>
      <p:sp>
        <p:nvSpPr>
          <p:cNvPr id="4" name="TextBox 3">
            <a:extLst>
              <a:ext uri="{FF2B5EF4-FFF2-40B4-BE49-F238E27FC236}">
                <a16:creationId xmlns:a16="http://schemas.microsoft.com/office/drawing/2014/main" id="{5EEFD526-6159-47E9-A647-BAB407888551}"/>
              </a:ext>
            </a:extLst>
          </p:cNvPr>
          <p:cNvSpPr txBox="1"/>
          <p:nvPr/>
        </p:nvSpPr>
        <p:spPr>
          <a:xfrm>
            <a:off x="865913" y="1400808"/>
            <a:ext cx="2080702" cy="584775"/>
          </a:xfrm>
          <a:prstGeom prst="rect">
            <a:avLst/>
          </a:prstGeom>
          <a:noFill/>
        </p:spPr>
        <p:txBody>
          <a:bodyPr wrap="square" rtlCol="0">
            <a:spAutoFit/>
          </a:bodyPr>
          <a:lstStyle/>
          <a:p>
            <a:r>
              <a:rPr lang="en-US" sz="3200" b="1" dirty="0">
                <a:solidFill>
                  <a:schemeClr val="tx2"/>
                </a:solidFill>
              </a:rPr>
              <a:t>Utility</a:t>
            </a:r>
          </a:p>
        </p:txBody>
      </p:sp>
      <p:cxnSp>
        <p:nvCxnSpPr>
          <p:cNvPr id="5" name="Straight Connector 4">
            <a:extLst>
              <a:ext uri="{FF2B5EF4-FFF2-40B4-BE49-F238E27FC236}">
                <a16:creationId xmlns:a16="http://schemas.microsoft.com/office/drawing/2014/main" id="{37A7FD08-EC88-4729-BB66-C85577425B61}"/>
              </a:ext>
            </a:extLst>
          </p:cNvPr>
          <p:cNvCxnSpPr/>
          <p:nvPr/>
        </p:nvCxnSpPr>
        <p:spPr>
          <a:xfrm>
            <a:off x="3981647" y="1985583"/>
            <a:ext cx="0" cy="3845729"/>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292C0456-89C9-400E-BF28-36960CC5F84E}"/>
              </a:ext>
            </a:extLst>
          </p:cNvPr>
          <p:cNvCxnSpPr>
            <a:cxnSpLocks/>
          </p:cNvCxnSpPr>
          <p:nvPr/>
        </p:nvCxnSpPr>
        <p:spPr>
          <a:xfrm flipH="1">
            <a:off x="3981647" y="5831312"/>
            <a:ext cx="4332620" cy="0"/>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275CA7DA-E260-4401-8092-1E42058F5736}"/>
              </a:ext>
            </a:extLst>
          </p:cNvPr>
          <p:cNvCxnSpPr/>
          <p:nvPr/>
        </p:nvCxnSpPr>
        <p:spPr>
          <a:xfrm flipV="1">
            <a:off x="3981647" y="1797779"/>
            <a:ext cx="4332620" cy="4033533"/>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sp>
        <p:nvSpPr>
          <p:cNvPr id="30" name="Freeform: Shape 29">
            <a:extLst>
              <a:ext uri="{FF2B5EF4-FFF2-40B4-BE49-F238E27FC236}">
                <a16:creationId xmlns:a16="http://schemas.microsoft.com/office/drawing/2014/main" id="{D466804A-6E35-4069-BA10-50EFAA5D20E7}"/>
              </a:ext>
            </a:extLst>
          </p:cNvPr>
          <p:cNvSpPr/>
          <p:nvPr/>
        </p:nvSpPr>
        <p:spPr>
          <a:xfrm rot="21401089">
            <a:off x="3915178" y="2922261"/>
            <a:ext cx="4825996" cy="2785914"/>
          </a:xfrm>
          <a:custGeom>
            <a:avLst/>
            <a:gdLst>
              <a:gd name="connsiteX0" fmla="*/ 0 w 4351867"/>
              <a:gd name="connsiteY0" fmla="*/ 2785914 h 2785914"/>
              <a:gd name="connsiteX1" fmla="*/ 2065867 w 4351867"/>
              <a:gd name="connsiteY1" fmla="*/ 398314 h 2785914"/>
              <a:gd name="connsiteX2" fmla="*/ 4351867 w 4351867"/>
              <a:gd name="connsiteY2" fmla="*/ 25781 h 2785914"/>
            </a:gdLst>
            <a:ahLst/>
            <a:cxnLst>
              <a:cxn ang="0">
                <a:pos x="connsiteX0" y="connsiteY0"/>
              </a:cxn>
              <a:cxn ang="0">
                <a:pos x="connsiteX1" y="connsiteY1"/>
              </a:cxn>
              <a:cxn ang="0">
                <a:pos x="connsiteX2" y="connsiteY2"/>
              </a:cxn>
            </a:cxnLst>
            <a:rect l="l" t="t" r="r" b="b"/>
            <a:pathLst>
              <a:path w="4351867" h="2785914">
                <a:moveTo>
                  <a:pt x="0" y="2785914"/>
                </a:moveTo>
                <a:cubicBezTo>
                  <a:pt x="670278" y="1822125"/>
                  <a:pt x="1340556" y="858336"/>
                  <a:pt x="2065867" y="398314"/>
                </a:cubicBezTo>
                <a:cubicBezTo>
                  <a:pt x="2791178" y="-61708"/>
                  <a:pt x="3571522" y="-17964"/>
                  <a:pt x="4351867" y="25781"/>
                </a:cubicBezTo>
              </a:path>
            </a:pathLst>
          </a:custGeom>
          <a:ln w="57150">
            <a:solidFill>
              <a:srgbClr val="C0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4B0D77AA-DF4A-45E6-B291-50C97619A8E2}"/>
              </a:ext>
            </a:extLst>
          </p:cNvPr>
          <p:cNvSpPr txBox="1"/>
          <p:nvPr/>
        </p:nvSpPr>
        <p:spPr>
          <a:xfrm rot="16200000">
            <a:off x="2498395" y="3552935"/>
            <a:ext cx="1912710" cy="523220"/>
          </a:xfrm>
          <a:prstGeom prst="rect">
            <a:avLst/>
          </a:prstGeom>
          <a:noFill/>
        </p:spPr>
        <p:txBody>
          <a:bodyPr wrap="square" rtlCol="0">
            <a:spAutoFit/>
          </a:bodyPr>
          <a:lstStyle/>
          <a:p>
            <a:pPr algn="ctr"/>
            <a:r>
              <a:rPr lang="en-US" sz="2800" b="1" dirty="0">
                <a:solidFill>
                  <a:schemeClr val="tx2"/>
                </a:solidFill>
              </a:rPr>
              <a:t>UTILITY</a:t>
            </a:r>
          </a:p>
        </p:txBody>
      </p:sp>
      <p:sp>
        <p:nvSpPr>
          <p:cNvPr id="34" name="TextBox 33">
            <a:extLst>
              <a:ext uri="{FF2B5EF4-FFF2-40B4-BE49-F238E27FC236}">
                <a16:creationId xmlns:a16="http://schemas.microsoft.com/office/drawing/2014/main" id="{C0BA1361-4A31-493F-874E-85B7402429AB}"/>
              </a:ext>
            </a:extLst>
          </p:cNvPr>
          <p:cNvSpPr txBox="1"/>
          <p:nvPr/>
        </p:nvSpPr>
        <p:spPr>
          <a:xfrm>
            <a:off x="5207123" y="5906935"/>
            <a:ext cx="1912710" cy="523220"/>
          </a:xfrm>
          <a:prstGeom prst="rect">
            <a:avLst/>
          </a:prstGeom>
          <a:noFill/>
        </p:spPr>
        <p:txBody>
          <a:bodyPr wrap="square" rtlCol="0">
            <a:spAutoFit/>
          </a:bodyPr>
          <a:lstStyle/>
          <a:p>
            <a:pPr algn="ctr"/>
            <a:r>
              <a:rPr lang="en-US" sz="2800" b="1" dirty="0">
                <a:solidFill>
                  <a:schemeClr val="tx2"/>
                </a:solidFill>
              </a:rPr>
              <a:t>WEALTH</a:t>
            </a:r>
          </a:p>
        </p:txBody>
      </p:sp>
      <p:sp>
        <p:nvSpPr>
          <p:cNvPr id="35" name="TextBox 34">
            <a:extLst>
              <a:ext uri="{FF2B5EF4-FFF2-40B4-BE49-F238E27FC236}">
                <a16:creationId xmlns:a16="http://schemas.microsoft.com/office/drawing/2014/main" id="{ED3AD4F3-3435-4C1C-9268-DF60A9272EB6}"/>
              </a:ext>
            </a:extLst>
          </p:cNvPr>
          <p:cNvSpPr txBox="1"/>
          <p:nvPr/>
        </p:nvSpPr>
        <p:spPr>
          <a:xfrm>
            <a:off x="6228509" y="809114"/>
            <a:ext cx="1912710" cy="523220"/>
          </a:xfrm>
          <a:prstGeom prst="rect">
            <a:avLst/>
          </a:prstGeom>
          <a:noFill/>
        </p:spPr>
        <p:txBody>
          <a:bodyPr wrap="square" rtlCol="0">
            <a:spAutoFit/>
          </a:bodyPr>
          <a:lstStyle/>
          <a:p>
            <a:pPr algn="ctr"/>
            <a:r>
              <a:rPr lang="en-US" sz="2800" b="1" dirty="0">
                <a:solidFill>
                  <a:schemeClr val="tx2"/>
                </a:solidFill>
              </a:rPr>
              <a:t>Pro Risk</a:t>
            </a:r>
          </a:p>
        </p:txBody>
      </p:sp>
      <p:sp>
        <p:nvSpPr>
          <p:cNvPr id="36" name="TextBox 35">
            <a:extLst>
              <a:ext uri="{FF2B5EF4-FFF2-40B4-BE49-F238E27FC236}">
                <a16:creationId xmlns:a16="http://schemas.microsoft.com/office/drawing/2014/main" id="{1CCFF38D-E118-457D-B433-8469B5CBE896}"/>
              </a:ext>
            </a:extLst>
          </p:cNvPr>
          <p:cNvSpPr txBox="1"/>
          <p:nvPr/>
        </p:nvSpPr>
        <p:spPr>
          <a:xfrm>
            <a:off x="8844080" y="2760609"/>
            <a:ext cx="1912710" cy="523220"/>
          </a:xfrm>
          <a:prstGeom prst="rect">
            <a:avLst/>
          </a:prstGeom>
          <a:noFill/>
        </p:spPr>
        <p:txBody>
          <a:bodyPr wrap="square" rtlCol="0">
            <a:spAutoFit/>
          </a:bodyPr>
          <a:lstStyle/>
          <a:p>
            <a:pPr algn="ctr"/>
            <a:r>
              <a:rPr lang="en-US" sz="2800" b="1" dirty="0">
                <a:solidFill>
                  <a:schemeClr val="tx2"/>
                </a:solidFill>
              </a:rPr>
              <a:t>Risk Averse</a:t>
            </a:r>
          </a:p>
        </p:txBody>
      </p:sp>
      <p:sp>
        <p:nvSpPr>
          <p:cNvPr id="37" name="TextBox 36">
            <a:extLst>
              <a:ext uri="{FF2B5EF4-FFF2-40B4-BE49-F238E27FC236}">
                <a16:creationId xmlns:a16="http://schemas.microsoft.com/office/drawing/2014/main" id="{873E5681-174F-4812-9D45-487093CE3E76}"/>
              </a:ext>
            </a:extLst>
          </p:cNvPr>
          <p:cNvSpPr txBox="1"/>
          <p:nvPr/>
        </p:nvSpPr>
        <p:spPr>
          <a:xfrm>
            <a:off x="8154317" y="1449132"/>
            <a:ext cx="2419787" cy="523220"/>
          </a:xfrm>
          <a:prstGeom prst="rect">
            <a:avLst/>
          </a:prstGeom>
          <a:noFill/>
        </p:spPr>
        <p:txBody>
          <a:bodyPr wrap="square" rtlCol="0">
            <a:spAutoFit/>
          </a:bodyPr>
          <a:lstStyle/>
          <a:p>
            <a:pPr algn="ctr"/>
            <a:r>
              <a:rPr lang="en-US" sz="2800" b="1" dirty="0">
                <a:solidFill>
                  <a:schemeClr val="tx2"/>
                </a:solidFill>
              </a:rPr>
              <a:t>Risk Neutral</a:t>
            </a:r>
          </a:p>
        </p:txBody>
      </p:sp>
      <p:sp>
        <p:nvSpPr>
          <p:cNvPr id="38" name="Freeform: Shape 37">
            <a:extLst>
              <a:ext uri="{FF2B5EF4-FFF2-40B4-BE49-F238E27FC236}">
                <a16:creationId xmlns:a16="http://schemas.microsoft.com/office/drawing/2014/main" id="{5550DF02-00CB-4D59-A2EF-2F8C8E270329}"/>
              </a:ext>
            </a:extLst>
          </p:cNvPr>
          <p:cNvSpPr/>
          <p:nvPr/>
        </p:nvSpPr>
        <p:spPr>
          <a:xfrm>
            <a:off x="3979333" y="1659467"/>
            <a:ext cx="3979334" cy="4182533"/>
          </a:xfrm>
          <a:custGeom>
            <a:avLst/>
            <a:gdLst>
              <a:gd name="connsiteX0" fmla="*/ 0 w 3979334"/>
              <a:gd name="connsiteY0" fmla="*/ 4182533 h 4182533"/>
              <a:gd name="connsiteX1" fmla="*/ 3014134 w 3979334"/>
              <a:gd name="connsiteY1" fmla="*/ 2065866 h 4182533"/>
              <a:gd name="connsiteX2" fmla="*/ 3979334 w 3979334"/>
              <a:gd name="connsiteY2" fmla="*/ 0 h 4182533"/>
            </a:gdLst>
            <a:ahLst/>
            <a:cxnLst>
              <a:cxn ang="0">
                <a:pos x="connsiteX0" y="connsiteY0"/>
              </a:cxn>
              <a:cxn ang="0">
                <a:pos x="connsiteX1" y="connsiteY1"/>
              </a:cxn>
              <a:cxn ang="0">
                <a:pos x="connsiteX2" y="connsiteY2"/>
              </a:cxn>
            </a:cxnLst>
            <a:rect l="l" t="t" r="r" b="b"/>
            <a:pathLst>
              <a:path w="3979334" h="4182533">
                <a:moveTo>
                  <a:pt x="0" y="4182533"/>
                </a:moveTo>
                <a:cubicBezTo>
                  <a:pt x="1175456" y="3472744"/>
                  <a:pt x="2350912" y="2762955"/>
                  <a:pt x="3014134" y="2065866"/>
                </a:cubicBezTo>
                <a:cubicBezTo>
                  <a:pt x="3677356" y="1368777"/>
                  <a:pt x="3828345" y="684388"/>
                  <a:pt x="3979334" y="0"/>
                </a:cubicBezTo>
              </a:path>
            </a:pathLst>
          </a:cu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BABC94BB-810B-48A1-882E-101205CAD63B}"/>
              </a:ext>
            </a:extLst>
          </p:cNvPr>
          <p:cNvSpPr txBox="1"/>
          <p:nvPr/>
        </p:nvSpPr>
        <p:spPr>
          <a:xfrm rot="16200000">
            <a:off x="1531845" y="3337491"/>
            <a:ext cx="1912710" cy="954107"/>
          </a:xfrm>
          <a:prstGeom prst="rect">
            <a:avLst/>
          </a:prstGeom>
          <a:noFill/>
        </p:spPr>
        <p:txBody>
          <a:bodyPr wrap="square" rtlCol="0">
            <a:spAutoFit/>
          </a:bodyPr>
          <a:lstStyle/>
          <a:p>
            <a:pPr algn="ctr"/>
            <a:r>
              <a:rPr lang="en-US" sz="2800" b="1" i="1" dirty="0">
                <a:solidFill>
                  <a:schemeClr val="tx2"/>
                </a:solidFill>
              </a:rPr>
              <a:t>“Mental Wealth”</a:t>
            </a:r>
          </a:p>
        </p:txBody>
      </p:sp>
      <p:sp>
        <p:nvSpPr>
          <p:cNvPr id="46" name="TextBox 45">
            <a:extLst>
              <a:ext uri="{FF2B5EF4-FFF2-40B4-BE49-F238E27FC236}">
                <a16:creationId xmlns:a16="http://schemas.microsoft.com/office/drawing/2014/main" id="{D5CE612C-113E-484E-AB10-25E69FD30A4E}"/>
              </a:ext>
            </a:extLst>
          </p:cNvPr>
          <p:cNvSpPr txBox="1"/>
          <p:nvPr/>
        </p:nvSpPr>
        <p:spPr>
          <a:xfrm>
            <a:off x="7635305" y="4490861"/>
            <a:ext cx="3434586" cy="707886"/>
          </a:xfrm>
          <a:prstGeom prst="rect">
            <a:avLst/>
          </a:prstGeom>
          <a:noFill/>
        </p:spPr>
        <p:txBody>
          <a:bodyPr wrap="square" rtlCol="0">
            <a:spAutoFit/>
          </a:bodyPr>
          <a:lstStyle/>
          <a:p>
            <a:r>
              <a:rPr lang="en-US" sz="2000" b="1" dirty="0">
                <a:solidFill>
                  <a:schemeClr val="tx2"/>
                </a:solidFill>
              </a:rPr>
              <a:t>This dotted line represents the date of planned retirement.</a:t>
            </a:r>
          </a:p>
        </p:txBody>
      </p:sp>
      <p:cxnSp>
        <p:nvCxnSpPr>
          <p:cNvPr id="47" name="Straight Connector 46">
            <a:extLst>
              <a:ext uri="{FF2B5EF4-FFF2-40B4-BE49-F238E27FC236}">
                <a16:creationId xmlns:a16="http://schemas.microsoft.com/office/drawing/2014/main" id="{A0E88454-4C66-469F-9CA1-A1D1C41CB4B2}"/>
              </a:ext>
            </a:extLst>
          </p:cNvPr>
          <p:cNvCxnSpPr/>
          <p:nvPr/>
        </p:nvCxnSpPr>
        <p:spPr>
          <a:xfrm>
            <a:off x="7582829" y="1985583"/>
            <a:ext cx="0" cy="3121890"/>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023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Risk &amp; Utility</a:t>
            </a:r>
          </a:p>
        </p:txBody>
      </p:sp>
      <p:sp>
        <p:nvSpPr>
          <p:cNvPr id="4" name="TextBox 3">
            <a:extLst>
              <a:ext uri="{FF2B5EF4-FFF2-40B4-BE49-F238E27FC236}">
                <a16:creationId xmlns:a16="http://schemas.microsoft.com/office/drawing/2014/main" id="{5EEFD526-6159-47E9-A647-BAB407888551}"/>
              </a:ext>
            </a:extLst>
          </p:cNvPr>
          <p:cNvSpPr txBox="1"/>
          <p:nvPr/>
        </p:nvSpPr>
        <p:spPr>
          <a:xfrm>
            <a:off x="865913" y="1400808"/>
            <a:ext cx="2080702" cy="584775"/>
          </a:xfrm>
          <a:prstGeom prst="rect">
            <a:avLst/>
          </a:prstGeom>
          <a:noFill/>
        </p:spPr>
        <p:txBody>
          <a:bodyPr wrap="square" rtlCol="0">
            <a:spAutoFit/>
          </a:bodyPr>
          <a:lstStyle/>
          <a:p>
            <a:r>
              <a:rPr lang="en-US" sz="3200" b="1" dirty="0">
                <a:solidFill>
                  <a:schemeClr val="tx2"/>
                </a:solidFill>
              </a:rPr>
              <a:t>Utility</a:t>
            </a:r>
          </a:p>
        </p:txBody>
      </p:sp>
      <p:cxnSp>
        <p:nvCxnSpPr>
          <p:cNvPr id="5" name="Straight Connector 4">
            <a:extLst>
              <a:ext uri="{FF2B5EF4-FFF2-40B4-BE49-F238E27FC236}">
                <a16:creationId xmlns:a16="http://schemas.microsoft.com/office/drawing/2014/main" id="{37A7FD08-EC88-4729-BB66-C85577425B61}"/>
              </a:ext>
            </a:extLst>
          </p:cNvPr>
          <p:cNvCxnSpPr/>
          <p:nvPr/>
        </p:nvCxnSpPr>
        <p:spPr>
          <a:xfrm>
            <a:off x="3981647" y="1985583"/>
            <a:ext cx="0" cy="3845729"/>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292C0456-89C9-400E-BF28-36960CC5F84E}"/>
              </a:ext>
            </a:extLst>
          </p:cNvPr>
          <p:cNvCxnSpPr>
            <a:cxnSpLocks/>
          </p:cNvCxnSpPr>
          <p:nvPr/>
        </p:nvCxnSpPr>
        <p:spPr>
          <a:xfrm flipH="1">
            <a:off x="3981647" y="5831312"/>
            <a:ext cx="4332620" cy="0"/>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275CA7DA-E260-4401-8092-1E42058F5736}"/>
              </a:ext>
            </a:extLst>
          </p:cNvPr>
          <p:cNvCxnSpPr/>
          <p:nvPr/>
        </p:nvCxnSpPr>
        <p:spPr>
          <a:xfrm flipV="1">
            <a:off x="3981647" y="1797779"/>
            <a:ext cx="4332620" cy="4033533"/>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sp>
        <p:nvSpPr>
          <p:cNvPr id="30" name="Freeform: Shape 29">
            <a:extLst>
              <a:ext uri="{FF2B5EF4-FFF2-40B4-BE49-F238E27FC236}">
                <a16:creationId xmlns:a16="http://schemas.microsoft.com/office/drawing/2014/main" id="{D466804A-6E35-4069-BA10-50EFAA5D20E7}"/>
              </a:ext>
            </a:extLst>
          </p:cNvPr>
          <p:cNvSpPr/>
          <p:nvPr/>
        </p:nvSpPr>
        <p:spPr>
          <a:xfrm rot="21401089">
            <a:off x="3915178" y="2922261"/>
            <a:ext cx="4825996" cy="2785914"/>
          </a:xfrm>
          <a:custGeom>
            <a:avLst/>
            <a:gdLst>
              <a:gd name="connsiteX0" fmla="*/ 0 w 4351867"/>
              <a:gd name="connsiteY0" fmla="*/ 2785914 h 2785914"/>
              <a:gd name="connsiteX1" fmla="*/ 2065867 w 4351867"/>
              <a:gd name="connsiteY1" fmla="*/ 398314 h 2785914"/>
              <a:gd name="connsiteX2" fmla="*/ 4351867 w 4351867"/>
              <a:gd name="connsiteY2" fmla="*/ 25781 h 2785914"/>
            </a:gdLst>
            <a:ahLst/>
            <a:cxnLst>
              <a:cxn ang="0">
                <a:pos x="connsiteX0" y="connsiteY0"/>
              </a:cxn>
              <a:cxn ang="0">
                <a:pos x="connsiteX1" y="connsiteY1"/>
              </a:cxn>
              <a:cxn ang="0">
                <a:pos x="connsiteX2" y="connsiteY2"/>
              </a:cxn>
            </a:cxnLst>
            <a:rect l="l" t="t" r="r" b="b"/>
            <a:pathLst>
              <a:path w="4351867" h="2785914">
                <a:moveTo>
                  <a:pt x="0" y="2785914"/>
                </a:moveTo>
                <a:cubicBezTo>
                  <a:pt x="670278" y="1822125"/>
                  <a:pt x="1340556" y="858336"/>
                  <a:pt x="2065867" y="398314"/>
                </a:cubicBezTo>
                <a:cubicBezTo>
                  <a:pt x="2791178" y="-61708"/>
                  <a:pt x="3571522" y="-17964"/>
                  <a:pt x="4351867" y="25781"/>
                </a:cubicBezTo>
              </a:path>
            </a:pathLst>
          </a:custGeom>
          <a:ln w="57150">
            <a:solidFill>
              <a:srgbClr val="C0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4B0D77AA-DF4A-45E6-B291-50C97619A8E2}"/>
              </a:ext>
            </a:extLst>
          </p:cNvPr>
          <p:cNvSpPr txBox="1"/>
          <p:nvPr/>
        </p:nvSpPr>
        <p:spPr>
          <a:xfrm rot="16200000">
            <a:off x="2498395" y="3552935"/>
            <a:ext cx="1912710" cy="523220"/>
          </a:xfrm>
          <a:prstGeom prst="rect">
            <a:avLst/>
          </a:prstGeom>
          <a:noFill/>
        </p:spPr>
        <p:txBody>
          <a:bodyPr wrap="square" rtlCol="0">
            <a:spAutoFit/>
          </a:bodyPr>
          <a:lstStyle/>
          <a:p>
            <a:pPr algn="ctr"/>
            <a:r>
              <a:rPr lang="en-US" sz="2800" b="1" dirty="0">
                <a:solidFill>
                  <a:schemeClr val="tx2"/>
                </a:solidFill>
              </a:rPr>
              <a:t>UTILITY</a:t>
            </a:r>
          </a:p>
        </p:txBody>
      </p:sp>
      <p:sp>
        <p:nvSpPr>
          <p:cNvPr id="34" name="TextBox 33">
            <a:extLst>
              <a:ext uri="{FF2B5EF4-FFF2-40B4-BE49-F238E27FC236}">
                <a16:creationId xmlns:a16="http://schemas.microsoft.com/office/drawing/2014/main" id="{C0BA1361-4A31-493F-874E-85B7402429AB}"/>
              </a:ext>
            </a:extLst>
          </p:cNvPr>
          <p:cNvSpPr txBox="1"/>
          <p:nvPr/>
        </p:nvSpPr>
        <p:spPr>
          <a:xfrm>
            <a:off x="5207123" y="5906935"/>
            <a:ext cx="1912710" cy="523220"/>
          </a:xfrm>
          <a:prstGeom prst="rect">
            <a:avLst/>
          </a:prstGeom>
          <a:noFill/>
        </p:spPr>
        <p:txBody>
          <a:bodyPr wrap="square" rtlCol="0">
            <a:spAutoFit/>
          </a:bodyPr>
          <a:lstStyle/>
          <a:p>
            <a:pPr algn="ctr"/>
            <a:r>
              <a:rPr lang="en-US" sz="2800" b="1" dirty="0">
                <a:solidFill>
                  <a:schemeClr val="tx2"/>
                </a:solidFill>
              </a:rPr>
              <a:t>WEALTH</a:t>
            </a:r>
          </a:p>
        </p:txBody>
      </p:sp>
      <p:sp>
        <p:nvSpPr>
          <p:cNvPr id="35" name="TextBox 34">
            <a:extLst>
              <a:ext uri="{FF2B5EF4-FFF2-40B4-BE49-F238E27FC236}">
                <a16:creationId xmlns:a16="http://schemas.microsoft.com/office/drawing/2014/main" id="{ED3AD4F3-3435-4C1C-9268-DF60A9272EB6}"/>
              </a:ext>
            </a:extLst>
          </p:cNvPr>
          <p:cNvSpPr txBox="1"/>
          <p:nvPr/>
        </p:nvSpPr>
        <p:spPr>
          <a:xfrm>
            <a:off x="5969000" y="291405"/>
            <a:ext cx="1912710" cy="1631216"/>
          </a:xfrm>
          <a:prstGeom prst="rect">
            <a:avLst/>
          </a:prstGeom>
          <a:noFill/>
        </p:spPr>
        <p:txBody>
          <a:bodyPr wrap="square" rtlCol="0">
            <a:spAutoFit/>
          </a:bodyPr>
          <a:lstStyle/>
          <a:p>
            <a:pPr algn="ctr"/>
            <a:r>
              <a:rPr lang="en-US" sz="2000" b="1" dirty="0">
                <a:solidFill>
                  <a:schemeClr val="tx2"/>
                </a:solidFill>
              </a:rPr>
              <a:t>I know every syllable of their music. I have seen them over 10x in concert.</a:t>
            </a:r>
          </a:p>
        </p:txBody>
      </p:sp>
      <p:sp>
        <p:nvSpPr>
          <p:cNvPr id="36" name="TextBox 35">
            <a:extLst>
              <a:ext uri="{FF2B5EF4-FFF2-40B4-BE49-F238E27FC236}">
                <a16:creationId xmlns:a16="http://schemas.microsoft.com/office/drawing/2014/main" id="{1CCFF38D-E118-457D-B433-8469B5CBE896}"/>
              </a:ext>
            </a:extLst>
          </p:cNvPr>
          <p:cNvSpPr txBox="1"/>
          <p:nvPr/>
        </p:nvSpPr>
        <p:spPr>
          <a:xfrm>
            <a:off x="8610415" y="2577549"/>
            <a:ext cx="3327280" cy="707886"/>
          </a:xfrm>
          <a:prstGeom prst="rect">
            <a:avLst/>
          </a:prstGeom>
          <a:noFill/>
        </p:spPr>
        <p:txBody>
          <a:bodyPr wrap="square" rtlCol="0">
            <a:spAutoFit/>
          </a:bodyPr>
          <a:lstStyle/>
          <a:p>
            <a:pPr algn="ctr"/>
            <a:r>
              <a:rPr lang="en-US" sz="2000" b="1" dirty="0">
                <a:solidFill>
                  <a:schemeClr val="tx2"/>
                </a:solidFill>
              </a:rPr>
              <a:t>The band is cool, but I can listen to them on Spotify.</a:t>
            </a:r>
          </a:p>
        </p:txBody>
      </p:sp>
      <p:sp>
        <p:nvSpPr>
          <p:cNvPr id="37" name="TextBox 36">
            <a:extLst>
              <a:ext uri="{FF2B5EF4-FFF2-40B4-BE49-F238E27FC236}">
                <a16:creationId xmlns:a16="http://schemas.microsoft.com/office/drawing/2014/main" id="{873E5681-174F-4812-9D45-487093CE3E76}"/>
              </a:ext>
            </a:extLst>
          </p:cNvPr>
          <p:cNvSpPr txBox="1"/>
          <p:nvPr/>
        </p:nvSpPr>
        <p:spPr>
          <a:xfrm>
            <a:off x="8314267" y="1449132"/>
            <a:ext cx="2419787" cy="523220"/>
          </a:xfrm>
          <a:prstGeom prst="rect">
            <a:avLst/>
          </a:prstGeom>
          <a:noFill/>
        </p:spPr>
        <p:txBody>
          <a:bodyPr wrap="square" rtlCol="0">
            <a:spAutoFit/>
          </a:bodyPr>
          <a:lstStyle/>
          <a:p>
            <a:pPr algn="ctr"/>
            <a:r>
              <a:rPr lang="en-US" sz="2800" b="1" dirty="0">
                <a:solidFill>
                  <a:schemeClr val="tx2"/>
                </a:solidFill>
              </a:rPr>
              <a:t>I like the band.</a:t>
            </a:r>
          </a:p>
        </p:txBody>
      </p:sp>
      <p:sp>
        <p:nvSpPr>
          <p:cNvPr id="38" name="Freeform: Shape 37">
            <a:extLst>
              <a:ext uri="{FF2B5EF4-FFF2-40B4-BE49-F238E27FC236}">
                <a16:creationId xmlns:a16="http://schemas.microsoft.com/office/drawing/2014/main" id="{5550DF02-00CB-4D59-A2EF-2F8C8E270329}"/>
              </a:ext>
            </a:extLst>
          </p:cNvPr>
          <p:cNvSpPr/>
          <p:nvPr/>
        </p:nvSpPr>
        <p:spPr>
          <a:xfrm>
            <a:off x="3979333" y="1659467"/>
            <a:ext cx="3979334" cy="4182533"/>
          </a:xfrm>
          <a:custGeom>
            <a:avLst/>
            <a:gdLst>
              <a:gd name="connsiteX0" fmla="*/ 0 w 3979334"/>
              <a:gd name="connsiteY0" fmla="*/ 4182533 h 4182533"/>
              <a:gd name="connsiteX1" fmla="*/ 3014134 w 3979334"/>
              <a:gd name="connsiteY1" fmla="*/ 2065866 h 4182533"/>
              <a:gd name="connsiteX2" fmla="*/ 3979334 w 3979334"/>
              <a:gd name="connsiteY2" fmla="*/ 0 h 4182533"/>
            </a:gdLst>
            <a:ahLst/>
            <a:cxnLst>
              <a:cxn ang="0">
                <a:pos x="connsiteX0" y="connsiteY0"/>
              </a:cxn>
              <a:cxn ang="0">
                <a:pos x="connsiteX1" y="connsiteY1"/>
              </a:cxn>
              <a:cxn ang="0">
                <a:pos x="connsiteX2" y="connsiteY2"/>
              </a:cxn>
            </a:cxnLst>
            <a:rect l="l" t="t" r="r" b="b"/>
            <a:pathLst>
              <a:path w="3979334" h="4182533">
                <a:moveTo>
                  <a:pt x="0" y="4182533"/>
                </a:moveTo>
                <a:cubicBezTo>
                  <a:pt x="1175456" y="3472744"/>
                  <a:pt x="2350912" y="2762955"/>
                  <a:pt x="3014134" y="2065866"/>
                </a:cubicBezTo>
                <a:cubicBezTo>
                  <a:pt x="3677356" y="1368777"/>
                  <a:pt x="3828345" y="684388"/>
                  <a:pt x="3979334" y="0"/>
                </a:cubicBezTo>
              </a:path>
            </a:pathLst>
          </a:cu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BABC94BB-810B-48A1-882E-101205CAD63B}"/>
              </a:ext>
            </a:extLst>
          </p:cNvPr>
          <p:cNvSpPr txBox="1"/>
          <p:nvPr/>
        </p:nvSpPr>
        <p:spPr>
          <a:xfrm rot="16200000">
            <a:off x="1186128" y="3342251"/>
            <a:ext cx="2576337" cy="954107"/>
          </a:xfrm>
          <a:prstGeom prst="rect">
            <a:avLst/>
          </a:prstGeom>
          <a:noFill/>
        </p:spPr>
        <p:txBody>
          <a:bodyPr wrap="square" rtlCol="0">
            <a:spAutoFit/>
          </a:bodyPr>
          <a:lstStyle/>
          <a:p>
            <a:pPr algn="ctr"/>
            <a:r>
              <a:rPr lang="en-US" sz="2800" b="1" i="1" dirty="0">
                <a:solidFill>
                  <a:schemeClr val="tx2"/>
                </a:solidFill>
              </a:rPr>
              <a:t>How much you like the band</a:t>
            </a:r>
          </a:p>
        </p:txBody>
      </p:sp>
      <p:sp>
        <p:nvSpPr>
          <p:cNvPr id="26" name="TextBox 25">
            <a:extLst>
              <a:ext uri="{FF2B5EF4-FFF2-40B4-BE49-F238E27FC236}">
                <a16:creationId xmlns:a16="http://schemas.microsoft.com/office/drawing/2014/main" id="{37E1C3F9-5BDD-4739-9A5A-8ABB672F25CF}"/>
              </a:ext>
            </a:extLst>
          </p:cNvPr>
          <p:cNvSpPr txBox="1"/>
          <p:nvPr/>
        </p:nvSpPr>
        <p:spPr>
          <a:xfrm>
            <a:off x="4045936" y="6297536"/>
            <a:ext cx="4564479" cy="523220"/>
          </a:xfrm>
          <a:prstGeom prst="rect">
            <a:avLst/>
          </a:prstGeom>
          <a:noFill/>
        </p:spPr>
        <p:txBody>
          <a:bodyPr wrap="square" rtlCol="0">
            <a:spAutoFit/>
          </a:bodyPr>
          <a:lstStyle/>
          <a:p>
            <a:pPr algn="ctr"/>
            <a:r>
              <a:rPr lang="en-US" sz="2800" b="1" i="1" dirty="0">
                <a:solidFill>
                  <a:schemeClr val="tx2"/>
                </a:solidFill>
              </a:rPr>
              <a:t>$Price of a concert ticket</a:t>
            </a:r>
          </a:p>
        </p:txBody>
      </p:sp>
      <p:cxnSp>
        <p:nvCxnSpPr>
          <p:cNvPr id="7" name="Straight Connector 6">
            <a:extLst>
              <a:ext uri="{FF2B5EF4-FFF2-40B4-BE49-F238E27FC236}">
                <a16:creationId xmlns:a16="http://schemas.microsoft.com/office/drawing/2014/main" id="{421F9C48-9577-4366-8241-6F31129B8803}"/>
              </a:ext>
            </a:extLst>
          </p:cNvPr>
          <p:cNvCxnSpPr/>
          <p:nvPr/>
        </p:nvCxnSpPr>
        <p:spPr>
          <a:xfrm>
            <a:off x="7582829" y="1985583"/>
            <a:ext cx="0" cy="3121890"/>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7C8B824-996C-4B17-9836-9106EDF6A13E}"/>
              </a:ext>
            </a:extLst>
          </p:cNvPr>
          <p:cNvSpPr txBox="1"/>
          <p:nvPr/>
        </p:nvSpPr>
        <p:spPr>
          <a:xfrm>
            <a:off x="7635305" y="4490861"/>
            <a:ext cx="3434586" cy="707886"/>
          </a:xfrm>
          <a:prstGeom prst="rect">
            <a:avLst/>
          </a:prstGeom>
          <a:noFill/>
        </p:spPr>
        <p:txBody>
          <a:bodyPr wrap="square" rtlCol="0">
            <a:spAutoFit/>
          </a:bodyPr>
          <a:lstStyle/>
          <a:p>
            <a:r>
              <a:rPr lang="en-US" sz="2000" b="1" dirty="0">
                <a:solidFill>
                  <a:schemeClr val="tx2"/>
                </a:solidFill>
              </a:rPr>
              <a:t>This dotted line represents the date of the concert.</a:t>
            </a:r>
          </a:p>
        </p:txBody>
      </p:sp>
    </p:spTree>
    <p:extLst>
      <p:ext uri="{BB962C8B-B14F-4D97-AF65-F5344CB8AC3E}">
        <p14:creationId xmlns:p14="http://schemas.microsoft.com/office/powerpoint/2010/main" val="13247038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975AED-E2E9-433B-9FCA-83B84854206D}">
  <ds:schemaRefs>
    <ds:schemaRef ds:uri="http://purl.org/dc/terms/"/>
    <ds:schemaRef ds:uri="http://schemas.openxmlformats.org/package/2006/metadata/core-properties"/>
    <ds:schemaRef ds:uri="9cd82c5b-74c9-4827-94f1-5bf219ae6b20"/>
    <ds:schemaRef ds:uri="http://purl.org/dc/dcmitype/"/>
    <ds:schemaRef ds:uri="http://schemas.microsoft.com/office/2006/documentManagement/types"/>
    <ds:schemaRef ds:uri="http://purl.org/dc/elements/1.1/"/>
    <ds:schemaRef ds:uri="http://schemas.microsoft.com/office/2006/metadata/properties"/>
    <ds:schemaRef ds:uri="http://www.w3.org/XML/1998/namespace"/>
    <ds:schemaRef ds:uri="http://schemas.microsoft.com/office/infopath/2007/PartnerControls"/>
    <ds:schemaRef ds:uri="bfa4db11-c700-41fb-b639-f7e6b4e680b5"/>
  </ds:schemaRefs>
</ds:datastoreItem>
</file>

<file path=customXml/itemProps2.xml><?xml version="1.0" encoding="utf-8"?>
<ds:datastoreItem xmlns:ds="http://schemas.openxmlformats.org/officeDocument/2006/customXml" ds:itemID="{2CDD4EB7-E144-4D59-9C54-A5CAAAD4FCFB}">
  <ds:schemaRefs>
    <ds:schemaRef ds:uri="http://schemas.microsoft.com/sharepoint/v3/contenttype/forms"/>
  </ds:schemaRefs>
</ds:datastoreItem>
</file>

<file path=customXml/itemProps3.xml><?xml version="1.0" encoding="utf-8"?>
<ds:datastoreItem xmlns:ds="http://schemas.openxmlformats.org/officeDocument/2006/customXml" ds:itemID="{4E5962C3-0F68-4006-89CE-D7339D296B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4db11-c700-41fb-b639-f7e6b4e680b5"/>
    <ds:schemaRef ds:uri="9cd82c5b-74c9-4827-94f1-5bf219ae6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14389</TotalTime>
  <Words>5524</Words>
  <Application>Microsoft Office PowerPoint</Application>
  <PresentationFormat>Widescreen</PresentationFormat>
  <Paragraphs>484</Paragraphs>
  <Slides>36</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Calibri Light</vt:lpstr>
      <vt:lpstr>Office Theme</vt:lpstr>
      <vt:lpstr>Behavioral Finance: Saving</vt:lpstr>
      <vt:lpstr>Standards</vt:lpstr>
      <vt:lpstr>What is Today’s Goal?</vt:lpstr>
      <vt:lpstr>Agenda</vt:lpstr>
      <vt:lpstr>What is Behavioral Finance?</vt:lpstr>
      <vt:lpstr>What is Behavioral Finance?</vt:lpstr>
      <vt:lpstr>What is Behavioral Finance?</vt:lpstr>
      <vt:lpstr>Risk &amp; Utility</vt:lpstr>
      <vt:lpstr>Risk &amp; Utility</vt:lpstr>
      <vt:lpstr>Risk &amp; Utility</vt:lpstr>
      <vt:lpstr>Risk &amp; Utility</vt:lpstr>
      <vt:lpstr>And We’re Back to History!</vt:lpstr>
      <vt:lpstr>SO LET’S GET ON TO THE MAIN PERFORMANCE  The CONTENT Portion of this Webinar!</vt:lpstr>
      <vt:lpstr>Content</vt:lpstr>
      <vt:lpstr>Content</vt:lpstr>
      <vt:lpstr>Content</vt:lpstr>
      <vt:lpstr>Content</vt:lpstr>
      <vt:lpstr>Content</vt:lpstr>
      <vt:lpstr>Content</vt:lpstr>
      <vt:lpstr>Content</vt:lpstr>
      <vt:lpstr>Content</vt:lpstr>
      <vt:lpstr>Content</vt:lpstr>
      <vt:lpstr>Content</vt:lpstr>
      <vt:lpstr>Content</vt:lpstr>
      <vt:lpstr>PowerPoint Presentation</vt:lpstr>
      <vt:lpstr>Content</vt:lpstr>
      <vt:lpstr>Content</vt:lpstr>
      <vt:lpstr>Content</vt:lpstr>
      <vt:lpstr>Content</vt:lpstr>
      <vt:lpstr>Content</vt:lpstr>
      <vt:lpstr>Content</vt:lpstr>
      <vt:lpstr>Content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Behavioral Economics: Irrationality</dc:title>
  <dc:creator>Tori Yauch</dc:creator>
  <cp:lastModifiedBy>Jarvon Carson</cp:lastModifiedBy>
  <cp:revision>49</cp:revision>
  <dcterms:created xsi:type="dcterms:W3CDTF">2021-04-05T19:08:21Z</dcterms:created>
  <dcterms:modified xsi:type="dcterms:W3CDTF">2021-04-15T19:10:42Z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ies>
</file>