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7" r:id="rId5"/>
    <p:sldMasterId id="2147483716" r:id="rId6"/>
    <p:sldMasterId id="2147483729" r:id="rId7"/>
  </p:sldMasterIdLst>
  <p:notesMasterIdLst>
    <p:notesMasterId r:id="rId79"/>
  </p:notesMasterIdLst>
  <p:sldIdLst>
    <p:sldId id="458" r:id="rId8"/>
    <p:sldId id="352" r:id="rId9"/>
    <p:sldId id="353" r:id="rId10"/>
    <p:sldId id="289" r:id="rId11"/>
    <p:sldId id="395" r:id="rId12"/>
    <p:sldId id="396" r:id="rId13"/>
    <p:sldId id="397" r:id="rId14"/>
    <p:sldId id="368" r:id="rId15"/>
    <p:sldId id="412" r:id="rId16"/>
    <p:sldId id="410" r:id="rId17"/>
    <p:sldId id="449" r:id="rId18"/>
    <p:sldId id="404" r:id="rId19"/>
    <p:sldId id="409" r:id="rId20"/>
    <p:sldId id="408" r:id="rId21"/>
    <p:sldId id="411" r:id="rId22"/>
    <p:sldId id="407" r:id="rId23"/>
    <p:sldId id="406" r:id="rId24"/>
    <p:sldId id="403" r:id="rId25"/>
    <p:sldId id="405" r:id="rId26"/>
    <p:sldId id="343" r:id="rId27"/>
    <p:sldId id="413" r:id="rId28"/>
    <p:sldId id="420" r:id="rId29"/>
    <p:sldId id="304" r:id="rId30"/>
    <p:sldId id="421" r:id="rId31"/>
    <p:sldId id="419" r:id="rId32"/>
    <p:sldId id="418" r:id="rId33"/>
    <p:sldId id="414" r:id="rId34"/>
    <p:sldId id="417" r:id="rId35"/>
    <p:sldId id="416" r:id="rId36"/>
    <p:sldId id="415" r:id="rId37"/>
    <p:sldId id="453" r:id="rId38"/>
    <p:sldId id="398" r:id="rId39"/>
    <p:sldId id="399" r:id="rId40"/>
    <p:sldId id="334" r:id="rId41"/>
    <p:sldId id="451" r:id="rId42"/>
    <p:sldId id="422" r:id="rId43"/>
    <p:sldId id="438" r:id="rId44"/>
    <p:sldId id="457" r:id="rId45"/>
    <p:sldId id="330" r:id="rId46"/>
    <p:sldId id="329" r:id="rId47"/>
    <p:sldId id="439" r:id="rId48"/>
    <p:sldId id="437" r:id="rId49"/>
    <p:sldId id="436" r:id="rId50"/>
    <p:sldId id="435" r:id="rId51"/>
    <p:sldId id="433" r:id="rId52"/>
    <p:sldId id="432" r:id="rId53"/>
    <p:sldId id="431" r:id="rId54"/>
    <p:sldId id="430" r:id="rId55"/>
    <p:sldId id="429" r:id="rId56"/>
    <p:sldId id="444" r:id="rId57"/>
    <p:sldId id="443" r:id="rId58"/>
    <p:sldId id="337" r:id="rId59"/>
    <p:sldId id="452" r:id="rId60"/>
    <p:sldId id="456" r:id="rId61"/>
    <p:sldId id="442" r:id="rId62"/>
    <p:sldId id="450" r:id="rId63"/>
    <p:sldId id="447" r:id="rId64"/>
    <p:sldId id="441" r:id="rId65"/>
    <p:sldId id="440" r:id="rId66"/>
    <p:sldId id="428" r:id="rId67"/>
    <p:sldId id="426" r:id="rId68"/>
    <p:sldId id="427" r:id="rId69"/>
    <p:sldId id="424" r:id="rId70"/>
    <p:sldId id="454" r:id="rId71"/>
    <p:sldId id="307" r:id="rId72"/>
    <p:sldId id="374" r:id="rId73"/>
    <p:sldId id="389" r:id="rId74"/>
    <p:sldId id="387" r:id="rId75"/>
    <p:sldId id="391" r:id="rId76"/>
    <p:sldId id="392" r:id="rId77"/>
    <p:sldId id="393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82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60A0D-8683-4747-94A6-6D7416B37912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7233-7A17-49F9-971A-971FA665B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4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4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17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8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9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4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55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9973" r="11816" b="17927"/>
          <a:stretch/>
        </p:blipFill>
        <p:spPr>
          <a:xfrm>
            <a:off x="127000" y="101599"/>
            <a:ext cx="3318933" cy="1493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75556" r="18222" b="17036"/>
          <a:stretch/>
        </p:blipFill>
        <p:spPr>
          <a:xfrm>
            <a:off x="2047457" y="6214534"/>
            <a:ext cx="8097083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37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55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9973" r="11816" b="17927"/>
          <a:stretch/>
        </p:blipFill>
        <p:spPr>
          <a:xfrm>
            <a:off x="127000" y="101599"/>
            <a:ext cx="3318933" cy="149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88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55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75556" r="18222" b="17036"/>
          <a:stretch/>
        </p:blipFill>
        <p:spPr>
          <a:xfrm>
            <a:off x="2047457" y="6214534"/>
            <a:ext cx="8097083" cy="5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6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2" b="62322"/>
          <a:stretch/>
        </p:blipFill>
        <p:spPr>
          <a:xfrm>
            <a:off x="0" y="0"/>
            <a:ext cx="12192001" cy="14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70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2" b="62322"/>
          <a:stretch/>
        </p:blipFill>
        <p:spPr>
          <a:xfrm>
            <a:off x="0" y="0"/>
            <a:ext cx="12192001" cy="14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00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35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1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1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48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77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85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39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5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4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77440"/>
            <a:ext cx="109728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19927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0291812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77440"/>
            <a:ext cx="109728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804509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923345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37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504708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16782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6600590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44289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2442895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403933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4132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593504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BB59CC-0612-0540-81B3-48F07AD85D32}" type="slidenum">
              <a:rPr lang="en-US" smtClean="0">
                <a:solidFill>
                  <a:prstClr val="black"/>
                </a:solidFill>
                <a:latin typeface="Arial" pitchFamily="-108" charset="0"/>
                <a:ea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3224372"/>
      </p:ext>
    </p:extLst>
  </p:cSld>
  <p:clrMapOvr>
    <a:masterClrMapping/>
  </p:clrMapOvr>
  <p:transition spd="slow" advTm="5000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b="553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19973" r="11816" b="17927"/>
          <a:stretch/>
        </p:blipFill>
        <p:spPr>
          <a:xfrm>
            <a:off x="127000" y="101599"/>
            <a:ext cx="3318933" cy="1493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75556" r="18222" b="17036"/>
          <a:stretch/>
        </p:blipFill>
        <p:spPr>
          <a:xfrm>
            <a:off x="2047457" y="6316138"/>
            <a:ext cx="8097083" cy="524933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86267" y="2031997"/>
            <a:ext cx="11692466" cy="781314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Josefin Sans" pitchFamily="2" charset="0"/>
                <a:ea typeface="Josefin Sans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85738" y="2991378"/>
            <a:ext cx="11693525" cy="2274887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316138"/>
            <a:ext cx="12192001" cy="45719"/>
          </a:xfrm>
          <a:prstGeom prst="rect">
            <a:avLst/>
          </a:prstGeom>
          <a:solidFill>
            <a:srgbClr val="E57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1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618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1876454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77440"/>
            <a:ext cx="109728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66723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88154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622810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4081034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0992351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33843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836509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495767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786251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24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814123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BB59CC-0612-0540-81B3-48F07AD85D32}" type="slidenum">
              <a:rPr lang="en-US" smtClean="0">
                <a:solidFill>
                  <a:prstClr val="black"/>
                </a:solidFill>
                <a:latin typeface="Arial" pitchFamily="-108" charset="0"/>
                <a:ea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6601444"/>
      </p:ext>
    </p:extLst>
  </p:cSld>
  <p:clrMapOvr>
    <a:masterClrMapping/>
  </p:clrMapOvr>
  <p:transition spd="slow" advTm="5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24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3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0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6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EFFA6-4707-43FB-A6DE-3DE8543777E7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8670D-17B5-4F89-8C27-D258F882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2F256-6230-4ABB-BC3A-EE8ED9387B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DC64-7ED5-4C91-A1FD-B0B14E9C0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4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06984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2055039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8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43" r:id="rId13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06984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2055039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7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orldbank.org/indicator/BX.TRF.PWKR.DT.GD.ZS?end=2019&amp;locations=ZJ&amp;start=1979&amp;view=chart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7.png"/><Relationship Id="rId4" Type="http://schemas.openxmlformats.org/officeDocument/2006/relationships/hyperlink" Target="mailto:rrivera@councilforeconed.or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Economics of Latin America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6267" y="3174520"/>
            <a:ext cx="11693525" cy="23074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Jay LeBlanc </a:t>
            </a:r>
            <a:r>
              <a:rPr lang="en-US" sz="2800" dirty="0"/>
              <a:t>(with thanks to Dr. Neal Rappaport from UCCS)</a:t>
            </a:r>
          </a:p>
          <a:p>
            <a:pPr algn="ctr"/>
            <a:r>
              <a:rPr lang="en-US" dirty="0"/>
              <a:t>Economic Literacy Colorado</a:t>
            </a:r>
          </a:p>
          <a:p>
            <a:pPr algn="ctr"/>
            <a:r>
              <a:rPr lang="en-US" dirty="0"/>
              <a:t>March 24, 2021</a:t>
            </a:r>
            <a:br>
              <a:rPr lang="en-US" dirty="0"/>
            </a:br>
            <a:r>
              <a:rPr lang="en-US" sz="2000" dirty="0"/>
              <a:t>jay.leblanc@econlitco.org</a:t>
            </a:r>
          </a:p>
        </p:txBody>
      </p:sp>
    </p:spTree>
    <p:extLst>
      <p:ext uri="{BB962C8B-B14F-4D97-AF65-F5344CB8AC3E}">
        <p14:creationId xmlns:p14="http://schemas.microsoft.com/office/powerpoint/2010/main" val="500163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DEB55-75D3-4A58-8B61-73104947D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2" b="17615"/>
          <a:stretch/>
        </p:blipFill>
        <p:spPr>
          <a:xfrm>
            <a:off x="80284" y="1562110"/>
            <a:ext cx="11968169" cy="41243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BED9A3-0C07-4649-A1E4-9464BEFAE378}"/>
              </a:ext>
            </a:extLst>
          </p:cNvPr>
          <p:cNvSpPr txBox="1"/>
          <p:nvPr/>
        </p:nvSpPr>
        <p:spPr>
          <a:xfrm>
            <a:off x="80284" y="5924550"/>
            <a:ext cx="11968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0" dirty="0">
                <a:solidFill>
                  <a:srgbClr val="262626"/>
                </a:solidFill>
                <a:effectLst/>
                <a:latin typeface="CNN"/>
              </a:rPr>
              <a:t>Embraer 390, Made in Brazil (the world's 3rd largest plane manufacturer)</a:t>
            </a:r>
          </a:p>
        </p:txBody>
      </p:sp>
    </p:spTree>
    <p:extLst>
      <p:ext uri="{BB962C8B-B14F-4D97-AF65-F5344CB8AC3E}">
        <p14:creationId xmlns:p14="http://schemas.microsoft.com/office/powerpoint/2010/main" val="372172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video clip on Embraer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56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5" name="Picture 4" descr="A large group of people in a city&#10;&#10;Description automatically generated with low confidence">
            <a:extLst>
              <a:ext uri="{FF2B5EF4-FFF2-40B4-BE49-F238E27FC236}">
                <a16:creationId xmlns:a16="http://schemas.microsoft.com/office/drawing/2014/main" id="{EF311E4A-698F-4165-A14E-6B7DC645F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0" y="2390775"/>
            <a:ext cx="6699972" cy="4467225"/>
          </a:xfrm>
          <a:prstGeom prst="rect">
            <a:avLst/>
          </a:prstGeom>
        </p:spPr>
      </p:pic>
      <p:pic>
        <p:nvPicPr>
          <p:cNvPr id="7" name="Picture 6" descr="A picture containing scene, marketplace&#10;&#10;Description automatically generated">
            <a:extLst>
              <a:ext uri="{FF2B5EF4-FFF2-40B4-BE49-F238E27FC236}">
                <a16:creationId xmlns:a16="http://schemas.microsoft.com/office/drawing/2014/main" id="{24C13C04-747E-40EE-BA3C-0313ACE87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09" y="1504950"/>
            <a:ext cx="6330391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63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4B81B-0AFB-4995-A39A-2B4E17076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1" y="1312220"/>
            <a:ext cx="8149702" cy="55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43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A8F1438-5762-4FE8-B9CF-0A534D7BD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1" y="1543050"/>
            <a:ext cx="12192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16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3437A27-67B2-4E03-9165-777F1AB81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2" y="1728787"/>
            <a:ext cx="8701156" cy="49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0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4" name="Picture 3" descr="A picture containing text, bottle, sky, wine&#10;&#10;Description automatically generated">
            <a:extLst>
              <a:ext uri="{FF2B5EF4-FFF2-40B4-BE49-F238E27FC236}">
                <a16:creationId xmlns:a16="http://schemas.microsoft.com/office/drawing/2014/main" id="{3645060B-C4D5-458E-90BA-CD876420F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492706"/>
            <a:ext cx="7258050" cy="5365294"/>
          </a:xfrm>
          <a:prstGeom prst="rect">
            <a:avLst/>
          </a:prstGeom>
        </p:spPr>
      </p:pic>
      <p:pic>
        <p:nvPicPr>
          <p:cNvPr id="5" name="Picture 4" descr="A picture containing text, grass, mountain, green&#10;&#10;Description automatically generated">
            <a:extLst>
              <a:ext uri="{FF2B5EF4-FFF2-40B4-BE49-F238E27FC236}">
                <a16:creationId xmlns:a16="http://schemas.microsoft.com/office/drawing/2014/main" id="{C5CDEF51-51C0-4423-A8DD-C9C3AECC9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447" y="1492706"/>
            <a:ext cx="2636628" cy="527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08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4" name="Picture 3" descr="A picture containing text, outdoor, sky, sign&#10;&#10;Description automatically generated">
            <a:extLst>
              <a:ext uri="{FF2B5EF4-FFF2-40B4-BE49-F238E27FC236}">
                <a16:creationId xmlns:a16="http://schemas.microsoft.com/office/drawing/2014/main" id="{83AB9933-1394-4068-B332-D3662EB8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" y="1552574"/>
            <a:ext cx="7465157" cy="496899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2D87263-99BA-48EB-A4B7-3869F6002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768" y="1442817"/>
            <a:ext cx="3076808" cy="541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08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5" name="Picture 4" descr="A picture containing water, outdoor, sky, shore&#10;&#10;Description automatically generated">
            <a:extLst>
              <a:ext uri="{FF2B5EF4-FFF2-40B4-BE49-F238E27FC236}">
                <a16:creationId xmlns:a16="http://schemas.microsoft.com/office/drawing/2014/main" id="{6142AA35-DBBA-44DB-938B-D4CEB93C6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" y="1491448"/>
            <a:ext cx="6416069" cy="4340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382A30-EF53-4F93-A5CD-8E8F3C37A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52" y="335797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4" name="Picture 3" descr="A picture containing text, nature, mountain, shore&#10;&#10;Description automatically generated">
            <a:extLst>
              <a:ext uri="{FF2B5EF4-FFF2-40B4-BE49-F238E27FC236}">
                <a16:creationId xmlns:a16="http://schemas.microsoft.com/office/drawing/2014/main" id="{AA7508E5-68EE-42C4-9EAA-DE2F76A29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3" y="1567053"/>
            <a:ext cx="10082784" cy="51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6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762421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Aft>
                <a:spcPts val="0"/>
              </a:spcAft>
              <a:defRPr/>
            </a:pPr>
            <a:r>
              <a:rPr lang="en-US" sz="4000" dirty="0">
                <a:latin typeface="Calibri"/>
                <a:ea typeface="ＭＳ Ｐゴシック"/>
                <a:cs typeface="Calibri"/>
              </a:rPr>
              <a:t>EconEdLink Membership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2006539" y="2114895"/>
            <a:ext cx="817517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become an EconEdLink 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  <a:hlinkClick r:id="rId3"/>
              </a:rPr>
              <a:t>member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. As a member, you will now be able to: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Automatically receive a professional development certificate via e-mail within 24 hours after viewing any webinar for a minimum of 45 minutes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Register for upcoming webinars with a simple one-click process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Easily download presentations, lesson plan materials and activities for each webinar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Search and view all webinars at your convenience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Save webinars to your EconEdLink dashboard for easy access to the event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You may access our new 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Professional Development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 page 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  <a:hlinkClick r:id="rId4"/>
              </a:rPr>
              <a:t>here</a:t>
            </a: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66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49569"/>
            <a:ext cx="10498584" cy="2510287"/>
          </a:xfrm>
        </p:spPr>
        <p:txBody>
          <a:bodyPr>
            <a:normAutofit fontScale="90000"/>
          </a:bodyPr>
          <a:lstStyle/>
          <a:p>
            <a:r>
              <a:rPr lang="en-US" dirty="0"/>
              <a:t>Survey #1 – Which image do YOU think of first when you think of </a:t>
            </a:r>
            <a:br>
              <a:rPr lang="en-US" dirty="0"/>
            </a:br>
            <a:r>
              <a:rPr lang="en-US" dirty="0"/>
              <a:t>Latin America?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77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2FB6A52-63B0-49EB-94FB-6D24E696B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-4" b="-4"/>
          <a:stretch/>
        </p:blipFill>
        <p:spPr>
          <a:xfrm>
            <a:off x="6643651" y="1476934"/>
            <a:ext cx="5157216" cy="528619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71DEB2-CE84-497B-8757-D7A19987D190}"/>
              </a:ext>
            </a:extLst>
          </p:cNvPr>
          <p:cNvSpPr txBox="1">
            <a:spLocks/>
          </p:cNvSpPr>
          <p:nvPr/>
        </p:nvSpPr>
        <p:spPr>
          <a:xfrm>
            <a:off x="391133" y="1737796"/>
            <a:ext cx="4791502" cy="487606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What is Latin America?</a:t>
            </a:r>
          </a:p>
          <a:p>
            <a:r>
              <a:rPr lang="en-US" sz="2000" b="1" dirty="0"/>
              <a:t>Latin America is not the same as South America</a:t>
            </a:r>
          </a:p>
          <a:p>
            <a:pPr lvl="1"/>
            <a:r>
              <a:rPr lang="en-US" sz="2000" b="1" dirty="0"/>
              <a:t>South America is a continent; Latin America is (typically) defined as cultural</a:t>
            </a:r>
          </a:p>
          <a:p>
            <a:pPr lvl="2"/>
            <a:r>
              <a:rPr lang="en-US" b="1" dirty="0"/>
              <a:t>Latin America generally refers to the area where languages spoken are Latin-based</a:t>
            </a:r>
          </a:p>
          <a:p>
            <a:pPr lvl="3"/>
            <a:r>
              <a:rPr lang="en-US" sz="2000" b="1" dirty="0"/>
              <a:t>Spanish, Portuguese, French</a:t>
            </a:r>
          </a:p>
          <a:p>
            <a:r>
              <a:rPr lang="en-US" sz="2000" b="1" dirty="0"/>
              <a:t>So, Latin America includes countries/areas in:</a:t>
            </a:r>
          </a:p>
          <a:p>
            <a:pPr lvl="1"/>
            <a:r>
              <a:rPr lang="en-US" sz="2000" b="1" dirty="0"/>
              <a:t>North America – Mexico</a:t>
            </a:r>
          </a:p>
          <a:p>
            <a:pPr lvl="1"/>
            <a:r>
              <a:rPr lang="en-US" sz="2000" b="1" dirty="0"/>
              <a:t>Caribbean – e.g. – Cuba</a:t>
            </a:r>
          </a:p>
          <a:p>
            <a:pPr lvl="1"/>
            <a:r>
              <a:rPr lang="en-US" sz="2000" b="1" dirty="0"/>
              <a:t>Central America – e.g. Panama</a:t>
            </a:r>
          </a:p>
          <a:p>
            <a:pPr lvl="1"/>
            <a:r>
              <a:rPr lang="en-US" sz="2000" b="1" dirty="0"/>
              <a:t>South America – e.g. Brazil</a:t>
            </a:r>
            <a:endParaRPr lang="en-US" sz="2000" b="1" i="1" dirty="0"/>
          </a:p>
          <a:p>
            <a:pPr lvl="1"/>
            <a:endParaRPr 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1059858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0C1F8-76A0-4B42-B405-DA02CDBED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271" y="1729886"/>
            <a:ext cx="8334801" cy="46883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3BCC76-8F06-4675-9744-8E7E82E1CB99}"/>
              </a:ext>
            </a:extLst>
          </p:cNvPr>
          <p:cNvSpPr txBox="1"/>
          <p:nvPr/>
        </p:nvSpPr>
        <p:spPr>
          <a:xfrm>
            <a:off x="128016" y="1729886"/>
            <a:ext cx="366674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33 countries: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12 in South America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7 in Central America </a:t>
            </a:r>
            <a:r>
              <a:rPr lang="en-US" sz="2400" dirty="0"/>
              <a:t>(8 if including Mexico)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13 in the Caribbean</a:t>
            </a:r>
          </a:p>
          <a:p>
            <a:pPr marL="457200" indent="-457200">
              <a:buFontTx/>
              <a:buChar char="-"/>
            </a:pPr>
            <a:endParaRPr lang="en-US" sz="2800" dirty="0"/>
          </a:p>
          <a:p>
            <a:r>
              <a:rPr lang="en-US" sz="2800" dirty="0"/>
              <a:t>Also 15 dependency territories (including Puerto Rico, the Virgin Islands, French Guiana, Curacao, Aruba, etc..)</a:t>
            </a:r>
          </a:p>
        </p:txBody>
      </p:sp>
    </p:spTree>
    <p:extLst>
      <p:ext uri="{BB962C8B-B14F-4D97-AF65-F5344CB8AC3E}">
        <p14:creationId xmlns:p14="http://schemas.microsoft.com/office/powerpoint/2010/main" val="1989110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89D3-AC98-4311-B434-405C8BDAD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6998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Some Facts &amp; Figures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C28F8F-C011-46B8-8B8E-8A834A22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9D5B-6A75-495B-91E4-6C3661B7F911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4E229FB-D448-4424-84CA-2E5DCB5E9E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081" y="531719"/>
          <a:ext cx="10891838" cy="594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891744" imgH="5948198" progId="Excel.Sheet.12">
                  <p:embed/>
                </p:oleObj>
              </mc:Choice>
              <mc:Fallback>
                <p:oleObj name="Worksheet" r:id="rId2" imgW="10891744" imgH="5948198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4E229FB-D448-4424-84CA-2E5DCB5E9E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0081" y="531719"/>
                        <a:ext cx="10891838" cy="594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9027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4C9C01FE-067A-41AE-BBD2-3A07D8B79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5" y="1657350"/>
            <a:ext cx="8475932" cy="5030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13ABB-CB03-4353-9B38-CA0F52AFBDAD}"/>
              </a:ext>
            </a:extLst>
          </p:cNvPr>
          <p:cNvSpPr txBox="1"/>
          <p:nvPr/>
        </p:nvSpPr>
        <p:spPr>
          <a:xfrm>
            <a:off x="8547597" y="1800225"/>
            <a:ext cx="348247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Gini Coefficient </a:t>
            </a:r>
            <a:r>
              <a:rPr lang="en-US" sz="1800" b="1" dirty="0"/>
              <a:t>(0 = total equality; 100 = total inequality)</a:t>
            </a:r>
          </a:p>
          <a:p>
            <a:br>
              <a:rPr lang="en-US" sz="1800" b="1" dirty="0"/>
            </a:br>
            <a:r>
              <a:rPr lang="en-US" sz="1400" b="1" dirty="0"/>
              <a:t>(Source: World Bank) </a:t>
            </a:r>
          </a:p>
          <a:p>
            <a:endParaRPr lang="en-US" b="1" dirty="0"/>
          </a:p>
          <a:p>
            <a:r>
              <a:rPr lang="en-US" sz="1800" b="1" dirty="0"/>
              <a:t>FYI: US ~ 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595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4AD26-CCED-4A2B-A977-46EAE09E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3" y="1510165"/>
            <a:ext cx="10022889" cy="563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11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Picture 2" descr="Investing in Latin America | US-China Institute">
            <a:extLst>
              <a:ext uri="{FF2B5EF4-FFF2-40B4-BE49-F238E27FC236}">
                <a16:creationId xmlns:a16="http://schemas.microsoft.com/office/drawing/2014/main" id="{21D328B7-0956-4B40-8AB5-E2A79347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83062"/>
            <a:ext cx="5097904" cy="566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hina's Careful New Focus on Latin America | The Asia-Pacific Journal:  Japan Focus">
            <a:extLst>
              <a:ext uri="{FF2B5EF4-FFF2-40B4-BE49-F238E27FC236}">
                <a16:creationId xmlns:a16="http://schemas.microsoft.com/office/drawing/2014/main" id="{D2BC1EE8-1603-424E-BA0C-278BE9F48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5823" y="2610034"/>
            <a:ext cx="6929884" cy="420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08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13295-99F1-432D-995E-328CB5192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507" y="1376445"/>
            <a:ext cx="9744986" cy="54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80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Picture 2" descr="Trump's 2018 Foreign Aid Budget Would Deal a Devastating Blow to Latin  America - WOLA">
            <a:extLst>
              <a:ext uri="{FF2B5EF4-FFF2-40B4-BE49-F238E27FC236}">
                <a16:creationId xmlns:a16="http://schemas.microsoft.com/office/drawing/2014/main" id="{68A9EFCC-9C49-43AD-927F-9E698A6A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792" y="1549869"/>
            <a:ext cx="7505118" cy="52189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63C4E8A-8719-4428-B381-E4E5EAB13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834" y="1500947"/>
            <a:ext cx="3761113" cy="52678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716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D5347-7465-4799-988E-E7FD8085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27" y="1377000"/>
            <a:ext cx="9969623" cy="56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4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551" y="1061966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>
                <a:latin typeface="Calibri"/>
                <a:ea typeface="ＭＳ Ｐゴシック"/>
                <a:cs typeface="Calibri"/>
              </a:rPr>
              <a:t>Professional Development Certificate</a:t>
            </a:r>
            <a:endParaRPr lang="en-US" sz="4000">
              <a:effectLst>
                <a:glow>
                  <a:srgbClr val="4F81BD">
                    <a:alpha val="0"/>
                  </a:srgbClr>
                </a:glow>
                <a:outerShdw blurRad="50800" dist="50800" dir="5400000" algn="ctr" rotWithShape="0">
                  <a:srgbClr val="000000">
                    <a:alpha val="0"/>
                  </a:srgbClr>
                </a:outerShdw>
                <a:reflection stA="0" endPos="65000" dist="50800" dir="5400000" sy="-100000" algn="bl" rotWithShape="0"/>
              </a:effectLst>
              <a:ea typeface="ＭＳ Ｐゴシック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2112956" y="2359260"/>
            <a:ext cx="81751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To earn your professional development certificate for this webinar, you must: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Watch a minimum of 45-minutes and you will automatically receive a professional development </a:t>
            </a:r>
            <a:r>
              <a:rPr lang="en-US" b="1" dirty="0">
                <a:solidFill>
                  <a:srgbClr val="7A9900"/>
                </a:solidFill>
                <a:latin typeface="Arial"/>
                <a:ea typeface="ＭＳ Ｐゴシック"/>
              </a:rPr>
              <a:t>certificate 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via e-mail within 24 hours.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Accessing resources: </a:t>
            </a: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  <a:cs typeface="Arial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,Sans-Serif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You can now easily download presentations, lesson plan materials, and activities for each webinar from </a:t>
            </a:r>
            <a:r>
              <a:rPr lang="en-US" sz="1600" b="1" i="1" dirty="0">
                <a:solidFill>
                  <a:srgbClr val="005CB8"/>
                </a:solidFill>
                <a:latin typeface="Arial"/>
                <a:ea typeface="ＭＳ Ｐゴシック"/>
                <a:cs typeface="Arial"/>
                <a:hlinkClick r:id="rId3"/>
              </a:rPr>
              <a:t>EconEdLink.org/professional-development/</a:t>
            </a:r>
            <a:endParaRPr lang="en-US" sz="1600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2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1B1A0FB-560B-44BB-B65B-8D6C1B92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815" y="2342508"/>
            <a:ext cx="7033704" cy="43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2D68EE-5160-42D6-A475-99D5432E8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993" y="2747217"/>
            <a:ext cx="4584192" cy="3991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50AE89-4E41-48D1-ADBD-90F9EBC48391}"/>
              </a:ext>
            </a:extLst>
          </p:cNvPr>
          <p:cNvSpPr txBox="1"/>
          <p:nvPr/>
        </p:nvSpPr>
        <p:spPr>
          <a:xfrm>
            <a:off x="1042949" y="1416413"/>
            <a:ext cx="11828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Advantage: US…even in the modern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50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49569"/>
            <a:ext cx="10498584" cy="2510287"/>
          </a:xfrm>
        </p:spPr>
        <p:txBody>
          <a:bodyPr>
            <a:normAutofit fontScale="90000"/>
          </a:bodyPr>
          <a:lstStyle/>
          <a:p>
            <a:r>
              <a:rPr lang="en-US" dirty="0"/>
              <a:t>Survey #2 – Which do YOU think should be Latin America’s chief trading partner (China, US, or EU)?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06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95954"/>
          </a:xfrm>
        </p:spPr>
        <p:txBody>
          <a:bodyPr>
            <a:normAutofit/>
          </a:bodyPr>
          <a:lstStyle/>
          <a:p>
            <a:r>
              <a:rPr lang="en-US" dirty="0"/>
              <a:t>PDF of the “Why Are Some Nations Wealthy” lesson (shared on other window)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72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8" y="3640527"/>
            <a:ext cx="5943600" cy="3036498"/>
          </a:xfrm>
          <a:prstGeom prst="rect">
            <a:avLst/>
          </a:prstGeom>
          <a:solidFill>
            <a:schemeClr val="accent6">
              <a:alpha val="30000"/>
            </a:schemeClr>
          </a:solidFill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30038" y="147576"/>
            <a:ext cx="5943600" cy="3200400"/>
          </a:xfr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txBody>
          <a:bodyPr rIns="91440" anchor="t">
            <a:normAutofit/>
          </a:bodyPr>
          <a:lstStyle/>
          <a:p>
            <a:br>
              <a:rPr lang="en-US" sz="2000" b="1" dirty="0"/>
            </a:b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048000" y="1797784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sz="20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1088" y="3755769"/>
            <a:ext cx="57768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Mystery Country C</a:t>
            </a:r>
            <a:br>
              <a:rPr lang="en-US" sz="2400" b="1" dirty="0"/>
            </a:b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/>
              <a:t>  </a:t>
            </a:r>
            <a:r>
              <a:rPr lang="en-US" dirty="0"/>
              <a:t>1,285,000 sq km.  Size of AZ, NM, and TX combined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/>
              <a:t>  </a:t>
            </a:r>
            <a:r>
              <a:rPr lang="en-US" dirty="0"/>
              <a:t>Fish and fish products, copper, zinc, gold, lead, coffee, sugar, cotton, crude petroleum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/>
              <a:t>53% of population</a:t>
            </a:r>
            <a:r>
              <a:rPr lang="en-US" b="1" dirty="0"/>
              <a:t>		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Life Expectancy: </a:t>
            </a:r>
            <a:r>
              <a:rPr lang="en-US" dirty="0"/>
              <a:t>74.8 years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/>
              <a:t>  </a:t>
            </a:r>
            <a:r>
              <a:rPr lang="en-US" dirty="0"/>
              <a:t>31.9 million (2020 est.)</a:t>
            </a:r>
            <a:r>
              <a:rPr lang="en-US" b="1" dirty="0"/>
              <a:t>		</a:t>
            </a:r>
            <a:br>
              <a:rPr lang="en-US" b="1" dirty="0"/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/>
              <a:t>China</a:t>
            </a:r>
            <a:br>
              <a:rPr lang="en-US" b="1" dirty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9177" y="353683"/>
            <a:ext cx="57768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Mystery Country A</a:t>
            </a:r>
            <a:br>
              <a:rPr lang="en-US" sz="2400" b="1" dirty="0">
                <a:solidFill>
                  <a:prstClr val="black"/>
                </a:solidFill>
              </a:rPr>
            </a:b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744,000 sq km.  A little larger than Texas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Copper, lithium, fish, fruit, paper and pulp, chemicals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>
                <a:solidFill>
                  <a:prstClr val="black"/>
                </a:solidFill>
              </a:rPr>
              <a:t>82% of population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Life Expectancy: </a:t>
            </a:r>
            <a:r>
              <a:rPr lang="en-US" dirty="0">
                <a:solidFill>
                  <a:prstClr val="black"/>
                </a:solidFill>
              </a:rPr>
              <a:t>79.4 years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18.2 million (2020 est.)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>
                <a:solidFill>
                  <a:prstClr val="black"/>
                </a:solidFill>
              </a:rPr>
              <a:t>China</a:t>
            </a:r>
            <a:br>
              <a:rPr lang="en-US" b="1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1185" y="147576"/>
            <a:ext cx="5512279" cy="337200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73328" y="353683"/>
            <a:ext cx="526211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Mystery Country B</a:t>
            </a:r>
            <a:br>
              <a:rPr lang="en-US" sz="2400" b="1" dirty="0">
                <a:solidFill>
                  <a:prstClr val="black"/>
                </a:solidFill>
              </a:rPr>
            </a:b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882,000 sq km.  Twice the size of California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Petroleum, bauxite and aluminum, steel, chemicals, agricultural products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>
                <a:solidFill>
                  <a:prstClr val="black"/>
                </a:solidFill>
              </a:rPr>
              <a:t>72% of population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Life Expectancy: </a:t>
            </a:r>
            <a:r>
              <a:rPr lang="en-US" dirty="0">
                <a:solidFill>
                  <a:prstClr val="black"/>
                </a:solidFill>
              </a:rPr>
              <a:t>71.1 years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28.6 million (2020 est.)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>
                <a:solidFill>
                  <a:prstClr val="black"/>
                </a:solidFill>
              </a:rPr>
              <a:t>United States</a:t>
            </a:r>
            <a:br>
              <a:rPr lang="en-US" b="1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48245" y="3673926"/>
            <a:ext cx="5512279" cy="303649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61185" y="3755769"/>
            <a:ext cx="55007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Mystery Country D</a:t>
            </a:r>
            <a:br>
              <a:rPr lang="en-US" sz="2400" b="1" dirty="0">
                <a:solidFill>
                  <a:prstClr val="black"/>
                </a:solidFill>
              </a:rPr>
            </a:b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1,100,000 sq km. Size of NM, TX and LA combined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Soybeans, natural gas, zinc, gold, silver, lead, tin, wood, sugar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>
                <a:solidFill>
                  <a:prstClr val="black"/>
                </a:solidFill>
              </a:rPr>
              <a:t>44% of population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Life Expectancy: </a:t>
            </a:r>
            <a:r>
              <a:rPr lang="en-US" dirty="0">
                <a:solidFill>
                  <a:prstClr val="black"/>
                </a:solidFill>
              </a:rPr>
              <a:t>70.5 years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11.7 million (2020 est.)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>
                <a:solidFill>
                  <a:prstClr val="black"/>
                </a:solidFill>
              </a:rPr>
              <a:t>China/Brazil</a:t>
            </a:r>
            <a:br>
              <a:rPr lang="en-US" b="1" dirty="0">
                <a:solidFill>
                  <a:prstClr val="black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7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Mystery Nations Revealed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528" y="1708030"/>
            <a:ext cx="118268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Mystery Nation A – Chile			Per Capita Income - $23,500</a:t>
            </a:r>
          </a:p>
          <a:p>
            <a:endParaRPr lang="en-US" sz="3200" dirty="0"/>
          </a:p>
          <a:p>
            <a:r>
              <a:rPr lang="en-US" sz="3200" dirty="0"/>
              <a:t>Mystery Nation B – Venezuela		Per Capita Income – $3,000</a:t>
            </a:r>
          </a:p>
          <a:p>
            <a:endParaRPr lang="en-US" sz="3200" dirty="0"/>
          </a:p>
          <a:p>
            <a:r>
              <a:rPr lang="en-US" sz="3200" dirty="0"/>
              <a:t>Mystery Nation C – Peru			Per Capita Income - $11,500</a:t>
            </a:r>
          </a:p>
          <a:p>
            <a:endParaRPr lang="en-US" sz="3200" dirty="0"/>
          </a:p>
          <a:p>
            <a:r>
              <a:rPr lang="en-US" sz="3200" dirty="0"/>
              <a:t>Mystery Nation D – Bolivia			Per Capita Income - $8,300</a:t>
            </a:r>
          </a:p>
          <a:p>
            <a:endParaRPr lang="en-US" sz="3200" dirty="0"/>
          </a:p>
          <a:p>
            <a:r>
              <a:rPr lang="en-US" sz="3200" dirty="0"/>
              <a:t>NOTE – World GDP per capita: $18,381 </a:t>
            </a:r>
            <a:r>
              <a:rPr lang="en-US" dirty="0"/>
              <a:t>(Source: International Monetary Fund)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1683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8" y="3640527"/>
            <a:ext cx="5943600" cy="3036498"/>
          </a:xfrm>
          <a:prstGeom prst="rect">
            <a:avLst/>
          </a:prstGeom>
          <a:solidFill>
            <a:schemeClr val="accent6">
              <a:alpha val="30000"/>
            </a:schemeClr>
          </a:solidFill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30038" y="147576"/>
            <a:ext cx="5943600" cy="3200400"/>
          </a:xfr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txBody>
          <a:bodyPr rIns="91440" anchor="t">
            <a:normAutofit/>
          </a:bodyPr>
          <a:lstStyle/>
          <a:p>
            <a:br>
              <a:rPr lang="en-US" sz="2000" b="1" dirty="0"/>
            </a:b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048000" y="1797784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sz="2000" b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9177" y="3821502"/>
            <a:ext cx="577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b="1" dirty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9177" y="353683"/>
            <a:ext cx="57768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Mystery Country E1</a:t>
            </a:r>
            <a:br>
              <a:rPr lang="en-US" sz="2400" b="1" dirty="0">
                <a:solidFill>
                  <a:prstClr val="black"/>
                </a:solidFill>
              </a:rPr>
            </a:b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48,300 sq km.  New Hampshire/Vermont combined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Cocoa, tobacco, sugarcane, coffee, cotton, sugar, gold mining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>
                <a:solidFill>
                  <a:prstClr val="black"/>
                </a:solidFill>
              </a:rPr>
              <a:t>75% of population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Life Expectancy: </a:t>
            </a:r>
            <a:r>
              <a:rPr lang="en-US" dirty="0">
                <a:solidFill>
                  <a:prstClr val="black"/>
                </a:solidFill>
              </a:rPr>
              <a:t>72.1 years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10.5 million (2020 est.)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>
                <a:solidFill>
                  <a:prstClr val="black"/>
                </a:solidFill>
              </a:rPr>
              <a:t>United States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Per Capita GDP: </a:t>
            </a:r>
            <a:r>
              <a:rPr lang="en-US" dirty="0">
                <a:solidFill>
                  <a:prstClr val="black"/>
                </a:solidFill>
              </a:rPr>
              <a:t>$8,300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61185" y="147576"/>
            <a:ext cx="5512279" cy="337200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73328" y="353683"/>
            <a:ext cx="526211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Mystery Country E2</a:t>
            </a:r>
            <a:br>
              <a:rPr lang="en-US" sz="2400" b="1" dirty="0">
                <a:solidFill>
                  <a:prstClr val="black"/>
                </a:solidFill>
              </a:rPr>
            </a:b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27,750 sq km.  About the size of Massachusetts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Light manufactures, coffee, oils, mangoes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>
                <a:solidFill>
                  <a:prstClr val="black"/>
                </a:solidFill>
              </a:rPr>
              <a:t>33% of population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Life Expectancy: </a:t>
            </a:r>
            <a:r>
              <a:rPr lang="en-US" dirty="0">
                <a:solidFill>
                  <a:prstClr val="black"/>
                </a:solidFill>
              </a:rPr>
              <a:t>65.3 years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11.1 million (2020 est.)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>
                <a:solidFill>
                  <a:prstClr val="black"/>
                </a:solidFill>
              </a:rPr>
              <a:t>United States/China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Per Capita GDP: </a:t>
            </a:r>
            <a:r>
              <a:rPr lang="en-US" dirty="0">
                <a:solidFill>
                  <a:prstClr val="black"/>
                </a:solidFill>
              </a:rPr>
              <a:t>$1,700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61185" y="3640527"/>
            <a:ext cx="5512279" cy="3036498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61186" y="3640527"/>
            <a:ext cx="550077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Final Mystery “Country”</a:t>
            </a:r>
            <a:br>
              <a:rPr lang="en-US" sz="2400" b="1" dirty="0">
                <a:solidFill>
                  <a:prstClr val="black"/>
                </a:solidFill>
              </a:rPr>
            </a:b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Area: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9,100 sq km.  Size of Denver-Boulder metro area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Major Exports: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Chemicals, pharmaceuticals, electronic goods, rum, beverage concentrates, canned tuna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Internet Access:  </a:t>
            </a:r>
            <a:r>
              <a:rPr lang="en-US" dirty="0">
                <a:solidFill>
                  <a:prstClr val="black"/>
                </a:solidFill>
              </a:rPr>
              <a:t>85% of population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Life Expectancy: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80.2 years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Population:</a:t>
            </a:r>
            <a:r>
              <a:rPr lang="en-US" b="1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3.2 million (2020 est.)</a:t>
            </a:r>
            <a:r>
              <a:rPr lang="en-US" b="1" dirty="0">
                <a:solidFill>
                  <a:prstClr val="black"/>
                </a:solidFill>
              </a:rPr>
              <a:t>		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Biggest Trade Partner: </a:t>
            </a:r>
            <a:r>
              <a:rPr lang="en-US" dirty="0">
                <a:solidFill>
                  <a:prstClr val="black"/>
                </a:solidFill>
              </a:rPr>
              <a:t>United States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Per Capita GDP: </a:t>
            </a:r>
            <a:r>
              <a:rPr lang="en-US" dirty="0">
                <a:solidFill>
                  <a:prstClr val="black"/>
                </a:solidFill>
              </a:rPr>
              <a:t>$35,000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Mystery Nations Revealed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5CF94D-0A75-4A91-BBA0-B5E5A0D75174}"/>
              </a:ext>
            </a:extLst>
          </p:cNvPr>
          <p:cNvSpPr txBox="1"/>
          <p:nvPr/>
        </p:nvSpPr>
        <p:spPr>
          <a:xfrm>
            <a:off x="70104" y="1502688"/>
            <a:ext cx="120517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Possible Follow-up Questions for Discussion</a:t>
            </a:r>
          </a:p>
          <a:p>
            <a:pPr algn="ctr"/>
            <a:endParaRPr lang="en-US" sz="2000" dirty="0"/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ct val="100000"/>
              <a:buChar char="▸"/>
            </a:pPr>
            <a:r>
              <a:rPr lang="en-US" sz="2400" dirty="0"/>
              <a:t>How can some nations with few natural resources, such as the Bahamas, Panama and Uruguay, be relatively wealthy?</a:t>
            </a:r>
          </a:p>
          <a:p>
            <a:pPr marL="130175" lvl="0" algn="l" rtl="0">
              <a:spcBef>
                <a:spcPts val="0"/>
              </a:spcBef>
              <a:spcAft>
                <a:spcPts val="0"/>
              </a:spcAft>
              <a:buSzPct val="100000"/>
            </a:pPr>
            <a:endParaRPr lang="en-US" sz="2400" dirty="0"/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ct val="100000"/>
              <a:buChar char="▸"/>
            </a:pPr>
            <a:r>
              <a:rPr lang="en-US" sz="2400" dirty="0"/>
              <a:t>How can other nations with vast amounts of natural resources, such as Peru, Brazil and Venezuela, be so relatively poor (per person)?</a:t>
            </a:r>
          </a:p>
          <a:p>
            <a:pPr marL="130175" lvl="0" algn="l" rtl="0">
              <a:spcBef>
                <a:spcPts val="0"/>
              </a:spcBef>
              <a:spcAft>
                <a:spcPts val="0"/>
              </a:spcAft>
              <a:buSzPct val="100000"/>
            </a:pPr>
            <a:endParaRPr lang="en-US" sz="2400" dirty="0"/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ct val="100000"/>
              <a:buChar char="▸"/>
            </a:pPr>
            <a:r>
              <a:rPr lang="en-US" sz="2400" dirty="0"/>
              <a:t>How could two countries that share the same island, Haiti and the Dominican Republic, have such different outcomes?</a:t>
            </a:r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ct val="100000"/>
              <a:buChar char="▸"/>
            </a:pPr>
            <a:endParaRPr lang="en-US" sz="2400" dirty="0"/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ct val="100000"/>
              <a:buChar char="▸"/>
            </a:pPr>
            <a:r>
              <a:rPr lang="en-US" sz="2400" dirty="0"/>
              <a:t>Why does a relatively poor portion of the United States (like Puerto Rico) still have so much more wealth than its’ neighbors in the Caribbean?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3468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9E003-2507-4059-8E52-63801DABF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" y="1517893"/>
            <a:ext cx="7399030" cy="5340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D259F7-EE6B-446C-8C15-0C6EA5920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032" y="1550975"/>
            <a:ext cx="3463793" cy="54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88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7B9F0-6571-40C3-B010-041D875B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1641211"/>
            <a:ext cx="10656587" cy="521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70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0F5A4404-506A-487E-A334-3DDE04366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754" y="643467"/>
            <a:ext cx="4554346" cy="5571066"/>
          </a:xfrm>
          <a:prstGeom prst="rect">
            <a:avLst/>
          </a:prstGeom>
        </p:spPr>
      </p:pic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8ADBE638-6819-4204-B14B-F696DBE57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" y="643467"/>
            <a:ext cx="4623983" cy="55710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9B1392-4135-487D-BE2B-3DEE75CC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95C9D5B-6A75-495B-91E4-6C3661B7F911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7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Agenda for Today’s Session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8792" y="1716657"/>
            <a:ext cx="11611155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Overview of Latin America – geography, culture, etc..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“Why Are Some Nations Wealthy?” revised lesson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Overview of Immigration/Emigration issues in the region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“Why Do People Move?” lesson (only slightly revised)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509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DE94E2-0E9C-4803-B2A6-45686087E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9D5B-6A75-495B-91E4-6C3661B7F911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61F-DC34-4810-BD7E-00AF2B347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563"/>
            <a:ext cx="12192000" cy="64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39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F9118-7A4A-4762-A178-5BFF3CCE47FB}"/>
              </a:ext>
            </a:extLst>
          </p:cNvPr>
          <p:cNvSpPr txBox="1"/>
          <p:nvPr/>
        </p:nvSpPr>
        <p:spPr>
          <a:xfrm>
            <a:off x="142043" y="1660124"/>
            <a:ext cx="119138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Immigration as a Share of Overall Regional Population (2019)</a:t>
            </a:r>
          </a:p>
          <a:p>
            <a:endParaRPr lang="en-US" sz="1400" b="1" dirty="0"/>
          </a:p>
          <a:p>
            <a:r>
              <a:rPr lang="en-US" sz="2800" b="1" dirty="0"/>
              <a:t>				</a:t>
            </a:r>
            <a:r>
              <a:rPr lang="en-US" sz="2800" b="1" u="sng" dirty="0"/>
              <a:t>Foreign-Born to US</a:t>
            </a:r>
            <a:r>
              <a:rPr lang="en-US" sz="2800" b="1" dirty="0"/>
              <a:t>	</a:t>
            </a:r>
            <a:r>
              <a:rPr lang="en-US" sz="2800" b="1" u="sng" dirty="0"/>
              <a:t>Total Population</a:t>
            </a:r>
            <a:r>
              <a:rPr lang="en-US" sz="2800" b="1" dirty="0"/>
              <a:t>		</a:t>
            </a:r>
            <a:r>
              <a:rPr lang="en-US" sz="2800" b="1" u="sng" dirty="0"/>
              <a:t>%</a:t>
            </a:r>
          </a:p>
          <a:p>
            <a:endParaRPr lang="en-US" sz="1400" b="1" dirty="0"/>
          </a:p>
          <a:p>
            <a:r>
              <a:rPr lang="en-US" sz="2800" b="1" dirty="0"/>
              <a:t>South or East Asia		14,100,000			4,175,000,000		0.34</a:t>
            </a:r>
          </a:p>
          <a:p>
            <a:r>
              <a:rPr lang="en-US" sz="2800" b="1" dirty="0"/>
              <a:t>Middle East			1,540,000			457,000,000			0.33</a:t>
            </a:r>
          </a:p>
          <a:p>
            <a:r>
              <a:rPr lang="en-US" sz="2800" b="1" dirty="0"/>
              <a:t>Sub-Saharan Africa	1,973,000			1,107,000,000		0.17</a:t>
            </a:r>
          </a:p>
          <a:p>
            <a:r>
              <a:rPr lang="en-US" sz="2800" b="1" dirty="0"/>
              <a:t>Europe and Canada	5,465,000			784,000,000			0.69</a:t>
            </a:r>
          </a:p>
          <a:p>
            <a:r>
              <a:rPr lang="en-US" sz="2800" b="1" dirty="0">
                <a:highlight>
                  <a:srgbClr val="FFFF00"/>
                </a:highlight>
              </a:rPr>
              <a:t>Mexico			10,932,000			127,600,000			8.56</a:t>
            </a:r>
          </a:p>
          <a:p>
            <a:r>
              <a:rPr lang="en-US" sz="2800" b="1" dirty="0">
                <a:highlight>
                  <a:srgbClr val="FFFF00"/>
                </a:highlight>
              </a:rPr>
              <a:t>Central America		3,783,000			44,500,000			8.50</a:t>
            </a:r>
          </a:p>
          <a:p>
            <a:r>
              <a:rPr lang="en-US" sz="2800" b="1" dirty="0">
                <a:highlight>
                  <a:srgbClr val="FFFF00"/>
                </a:highlight>
              </a:rPr>
              <a:t>Caribbean			4,495,000			44,400,000	     	         10.12</a:t>
            </a:r>
          </a:p>
          <a:p>
            <a:r>
              <a:rPr lang="en-US" sz="2800" b="1" dirty="0">
                <a:highlight>
                  <a:srgbClr val="FFFF00"/>
                </a:highlight>
              </a:rPr>
              <a:t>South America		3,380,000			422,500,000			0.80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93277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86600-E74E-455F-B2C4-041C5BB34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00" y="1381125"/>
            <a:ext cx="925073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6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BB86F-A066-4967-B8D7-212CC85C5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63930"/>
            <a:ext cx="12189993" cy="539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29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D6FE5-E46A-4E1D-8466-D9C1E50B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21" y="1259760"/>
            <a:ext cx="903969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58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Picture 2" descr="Como Depositar Y Retirar Con Western Union - contabilizacion de creditos  bancarios">
            <a:extLst>
              <a:ext uri="{FF2B5EF4-FFF2-40B4-BE49-F238E27FC236}">
                <a16:creationId xmlns:a16="http://schemas.microsoft.com/office/drawing/2014/main" id="{6C06DFBE-2BEF-448D-BBF0-503FB0CC7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792" y="1573253"/>
            <a:ext cx="5914064" cy="437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igration and Remittances in Latin America and the Caribbean: Brain Drain  Versus Economic Stabilization – IMF Blog">
            <a:extLst>
              <a:ext uri="{FF2B5EF4-FFF2-40B4-BE49-F238E27FC236}">
                <a16:creationId xmlns:a16="http://schemas.microsoft.com/office/drawing/2014/main" id="{04483AD1-3178-40A9-92F7-49F00A45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9735" y="1620878"/>
            <a:ext cx="5872972" cy="330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69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3C1E5-E46A-410D-8D6C-FFBE8F54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81" y="1581151"/>
            <a:ext cx="7759482" cy="5848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FF78D7-1A20-4992-B386-42DB1B057A28}"/>
              </a:ext>
            </a:extLst>
          </p:cNvPr>
          <p:cNvSpPr txBox="1"/>
          <p:nvPr/>
        </p:nvSpPr>
        <p:spPr>
          <a:xfrm>
            <a:off x="1" y="1772558"/>
            <a:ext cx="3924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Countries with the highest migrant remittance inflows</a:t>
            </a:r>
          </a:p>
          <a:p>
            <a:r>
              <a:rPr lang="en-US" sz="3600" b="1" dirty="0"/>
              <a:t> in Latin America and the Caribbean, 2019 </a:t>
            </a:r>
          </a:p>
        </p:txBody>
      </p:sp>
    </p:spTree>
    <p:extLst>
      <p:ext uri="{BB962C8B-B14F-4D97-AF65-F5344CB8AC3E}">
        <p14:creationId xmlns:p14="http://schemas.microsoft.com/office/powerpoint/2010/main" val="3982921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Picture 4" descr="How much money is sent in remittances to Latin America?">
            <a:extLst>
              <a:ext uri="{FF2B5EF4-FFF2-40B4-BE49-F238E27FC236}">
                <a16:creationId xmlns:a16="http://schemas.microsoft.com/office/drawing/2014/main" id="{A30572A6-CA54-4888-958A-DE750FD9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43567"/>
            <a:ext cx="649687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6CDA9-EA0A-47BD-B925-3499F670F99D}"/>
              </a:ext>
            </a:extLst>
          </p:cNvPr>
          <p:cNvSpPr txBox="1"/>
          <p:nvPr/>
        </p:nvSpPr>
        <p:spPr>
          <a:xfrm>
            <a:off x="6713183" y="1443567"/>
            <a:ext cx="5410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Remittances as total $ amount (2019)</a:t>
            </a:r>
          </a:p>
          <a:p>
            <a:endParaRPr lang="en-US" sz="800" dirty="0"/>
          </a:p>
          <a:p>
            <a:r>
              <a:rPr lang="en-US" sz="2400" dirty="0"/>
              <a:t>Mexico				$36.5 billion</a:t>
            </a:r>
          </a:p>
          <a:p>
            <a:r>
              <a:rPr lang="en-US" sz="2400" dirty="0"/>
              <a:t>Guatemala			$10.6 billion</a:t>
            </a:r>
          </a:p>
          <a:p>
            <a:r>
              <a:rPr lang="en-US" sz="2400" dirty="0"/>
              <a:t>Dominican Republic		$7.10 billion</a:t>
            </a:r>
          </a:p>
          <a:p>
            <a:r>
              <a:rPr lang="en-US" sz="2400" dirty="0"/>
              <a:t>Columbia			$6.75 billion</a:t>
            </a:r>
          </a:p>
          <a:p>
            <a:r>
              <a:rPr lang="en-US" sz="2400" dirty="0"/>
              <a:t>Brazil				$3.00 billion</a:t>
            </a:r>
          </a:p>
          <a:p>
            <a:endParaRPr lang="en-US" sz="2400" dirty="0"/>
          </a:p>
          <a:p>
            <a:r>
              <a:rPr lang="en-US" sz="2400" b="1" u="sng" dirty="0"/>
              <a:t>Remittances as a share of GDP (2019)</a:t>
            </a:r>
          </a:p>
          <a:p>
            <a:endParaRPr lang="en-US" sz="800" dirty="0"/>
          </a:p>
          <a:p>
            <a:r>
              <a:rPr lang="en-US" sz="2400" dirty="0"/>
              <a:t>Haiti				23.2%</a:t>
            </a:r>
          </a:p>
          <a:p>
            <a:r>
              <a:rPr lang="en-US" sz="2400" dirty="0"/>
              <a:t>Honduras			21.5%</a:t>
            </a:r>
          </a:p>
          <a:p>
            <a:r>
              <a:rPr lang="en-US" sz="2400" dirty="0"/>
              <a:t>El Salvador			20.9%</a:t>
            </a:r>
          </a:p>
          <a:p>
            <a:r>
              <a:rPr lang="en-US" sz="2400" dirty="0"/>
              <a:t>Jamaica			15.7%</a:t>
            </a:r>
          </a:p>
          <a:p>
            <a:r>
              <a:rPr lang="en-US" sz="2400" dirty="0"/>
              <a:t>Guatemala			13.9%</a:t>
            </a:r>
          </a:p>
          <a:p>
            <a:endParaRPr lang="en-US" sz="800" dirty="0"/>
          </a:p>
          <a:p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https://data.worldbank.org/indicator/BX.TRF.PWKR.DT.GD.ZS?end=2019&amp;locations=ZJ&amp;start=1979&amp;view=chart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0682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F44DEBC1-5ADD-41CB-B1F7-DE6B97BBB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8" y="1649532"/>
            <a:ext cx="5788001" cy="5003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E34E8B-F7D2-4981-913C-A20347981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631" y="1460500"/>
            <a:ext cx="5061309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228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62E52-4F2D-49D1-80CC-57E2559597E5}"/>
              </a:ext>
            </a:extLst>
          </p:cNvPr>
          <p:cNvSpPr txBox="1"/>
          <p:nvPr/>
        </p:nvSpPr>
        <p:spPr>
          <a:xfrm>
            <a:off x="153923" y="1537836"/>
            <a:ext cx="11884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Trade-Offs – For the Country having Immigration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6DC119-53BC-444B-BC43-4FFFFA2E17E3}"/>
              </a:ext>
            </a:extLst>
          </p:cNvPr>
          <p:cNvSpPr txBox="1">
            <a:spLocks/>
          </p:cNvSpPr>
          <p:nvPr/>
        </p:nvSpPr>
        <p:spPr>
          <a:xfrm>
            <a:off x="0" y="2122611"/>
            <a:ext cx="5095090" cy="41242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From the Point of View of the country receiving immigrants</a:t>
            </a:r>
          </a:p>
          <a:p>
            <a:pPr lvl="1"/>
            <a:r>
              <a:rPr lang="en-US" sz="2000" dirty="0"/>
              <a:t>Plus: Additional labor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Economic Growth (Economic Growth ~ Growth in Labor Force + Growth in Productivity) 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Tax revenue – Immigrants tend to be young and energetic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Plus: Cultural diversity</a:t>
            </a:r>
          </a:p>
          <a:p>
            <a:pPr lvl="1"/>
            <a:r>
              <a:rPr lang="en-US" sz="2000" dirty="0"/>
              <a:t>Negative: Strains on social services / schools if new immigrants “cluster” in relatively small areas</a:t>
            </a:r>
          </a:p>
        </p:txBody>
      </p:sp>
      <p:pic>
        <p:nvPicPr>
          <p:cNvPr id="5" name="Picture 6" descr="FAIR vs ITEP Estimates of the Costs of Illegal Immigration |  ImmigrationReform.com">
            <a:extLst>
              <a:ext uri="{FF2B5EF4-FFF2-40B4-BE49-F238E27FC236}">
                <a16:creationId xmlns:a16="http://schemas.microsoft.com/office/drawing/2014/main" id="{C44F1289-1C5C-4A77-97C0-E91C22D6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1" y="2086284"/>
            <a:ext cx="5351526" cy="448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07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8792" y="1716657"/>
            <a:ext cx="11611155" cy="4489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 will learn about current economic and social issues within Latin America.</a:t>
            </a: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 will study some of the current immigration and emigration issues related to Latin America and the economic impacts of those issues on Latin American countries.</a:t>
            </a: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Teachers will examine economics lessons connected to economic development and the trade-offs faced by Latin American countries.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3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Picture 2" descr="Mexico's brain drain leaves universities struggling to fill research posts  | Times Higher Education (THE)">
            <a:extLst>
              <a:ext uri="{FF2B5EF4-FFF2-40B4-BE49-F238E27FC236}">
                <a16:creationId xmlns:a16="http://schemas.microsoft.com/office/drawing/2014/main" id="{7DF92D53-1187-409C-B4BF-D5E94B340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r="1232" b="1"/>
          <a:stretch/>
        </p:blipFill>
        <p:spPr bwMode="auto">
          <a:xfrm>
            <a:off x="107822" y="2176011"/>
            <a:ext cx="7693153" cy="451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36C814-85C8-43D4-B8B1-A467D316CB2A}"/>
              </a:ext>
            </a:extLst>
          </p:cNvPr>
          <p:cNvSpPr txBox="1">
            <a:spLocks/>
          </p:cNvSpPr>
          <p:nvPr/>
        </p:nvSpPr>
        <p:spPr>
          <a:xfrm>
            <a:off x="7950632" y="2317258"/>
            <a:ext cx="4018135" cy="3981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/>
              <a:t>From the Point of View of the country having emigrants</a:t>
            </a:r>
          </a:p>
          <a:p>
            <a:pPr lvl="1"/>
            <a:r>
              <a:rPr lang="en-US" sz="1900" dirty="0"/>
              <a:t>Plus: Remittances (as described earlier)</a:t>
            </a:r>
          </a:p>
          <a:p>
            <a:pPr lvl="1"/>
            <a:r>
              <a:rPr lang="en-US" sz="1900" dirty="0"/>
              <a:t>Plus: Relief of population pressures</a:t>
            </a:r>
          </a:p>
          <a:p>
            <a:pPr lvl="1"/>
            <a:r>
              <a:rPr lang="en-US" sz="1900" dirty="0"/>
              <a:t>Negative: Loss of population</a:t>
            </a:r>
          </a:p>
          <a:p>
            <a:pPr lvl="1"/>
            <a:r>
              <a:rPr lang="en-US" sz="1900" dirty="0"/>
              <a:t>Negative: “Brain Drain” in some cases</a:t>
            </a:r>
          </a:p>
          <a:p>
            <a:pPr lvl="1"/>
            <a:r>
              <a:rPr lang="en-US" sz="1900" dirty="0"/>
              <a:t>Negative: “Ambition Drain” since it takes effort to emigrate.</a:t>
            </a:r>
          </a:p>
          <a:p>
            <a:endParaRPr lang="en-US" sz="1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ED98BE-5248-4C8B-820F-FD3677612F25}"/>
              </a:ext>
            </a:extLst>
          </p:cNvPr>
          <p:cNvSpPr txBox="1"/>
          <p:nvPr/>
        </p:nvSpPr>
        <p:spPr>
          <a:xfrm>
            <a:off x="153923" y="1537836"/>
            <a:ext cx="11884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Trade-Offs – For the Country having Emigration</a:t>
            </a:r>
          </a:p>
        </p:txBody>
      </p:sp>
    </p:spTree>
    <p:extLst>
      <p:ext uri="{BB962C8B-B14F-4D97-AF65-F5344CB8AC3E}">
        <p14:creationId xmlns:p14="http://schemas.microsoft.com/office/powerpoint/2010/main" val="3800950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916C1-E207-4E93-9E86-1779827A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8904"/>
            <a:ext cx="7812408" cy="5194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A21EF-6F70-490F-AA6C-26886E8FE931}"/>
              </a:ext>
            </a:extLst>
          </p:cNvPr>
          <p:cNvSpPr txBox="1"/>
          <p:nvPr/>
        </p:nvSpPr>
        <p:spPr>
          <a:xfrm>
            <a:off x="7658100" y="1606670"/>
            <a:ext cx="4343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According to the World Bank: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than 80 percent of college-educated people born in Haiti, Jamaica, Grenada, or Guyana live abroad, most in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Fewer than 10 percent of college graduates from South America have migrated, but that is a large portion of the overall migrant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Mexican and Central American migrants tend to come from the lower end of the education spectrum, probably because the cost/benefit analysis is easier than a similar person living farther away </a:t>
            </a:r>
          </a:p>
        </p:txBody>
      </p:sp>
    </p:spTree>
    <p:extLst>
      <p:ext uri="{BB962C8B-B14F-4D97-AF65-F5344CB8AC3E}">
        <p14:creationId xmlns:p14="http://schemas.microsoft.com/office/powerpoint/2010/main" val="1614781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8299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Survey #3 – Does the reliance on remittances help more than it hurts, or hurt more than it helps in Latin America?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012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95954"/>
          </a:xfrm>
        </p:spPr>
        <p:txBody>
          <a:bodyPr>
            <a:normAutofit/>
          </a:bodyPr>
          <a:lstStyle/>
          <a:p>
            <a:r>
              <a:rPr lang="en-US" dirty="0"/>
              <a:t>PDF of the “Why Do People Move?” lesson (shared on other window)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96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68A08-D72D-4E8A-B954-36EEA77D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4203"/>
            <a:ext cx="12192000" cy="471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70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87668-72A1-45FB-B448-0A34553EDD03}"/>
              </a:ext>
            </a:extLst>
          </p:cNvPr>
          <p:cNvSpPr txBox="1">
            <a:spLocks/>
          </p:cNvSpPr>
          <p:nvPr/>
        </p:nvSpPr>
        <p:spPr>
          <a:xfrm>
            <a:off x="142875" y="3327399"/>
            <a:ext cx="3888505" cy="3813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Significant immigration (or migration or asylum seeking or refugee status) within Latin America—especially from Venezuela</a:t>
            </a:r>
          </a:p>
          <a:p>
            <a:r>
              <a:rPr lang="en-US" dirty="0"/>
              <a:t>Central Americans to Mexico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Mexican forces break up migrant caravan from Central America | News | DW |  24.01.2020">
            <a:extLst>
              <a:ext uri="{FF2B5EF4-FFF2-40B4-BE49-F238E27FC236}">
                <a16:creationId xmlns:a16="http://schemas.microsoft.com/office/drawing/2014/main" id="{7ECA535D-B367-41C3-82E2-094563C4B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29" y="4469875"/>
            <a:ext cx="3894742" cy="219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enezuela's migration crisis hits Latin America">
            <a:extLst>
              <a:ext uri="{FF2B5EF4-FFF2-40B4-BE49-F238E27FC236}">
                <a16:creationId xmlns:a16="http://schemas.microsoft.com/office/drawing/2014/main" id="{07D6F6DC-C345-48B0-B40E-9A6CD29D7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21" y="1643970"/>
            <a:ext cx="3709326" cy="50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6EBFA9-E3C3-4566-80A0-74D6B9AF9FDC}"/>
              </a:ext>
            </a:extLst>
          </p:cNvPr>
          <p:cNvSpPr txBox="1"/>
          <p:nvPr/>
        </p:nvSpPr>
        <p:spPr>
          <a:xfrm>
            <a:off x="66675" y="1643970"/>
            <a:ext cx="75503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Immigration is not just a US issue in the 21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Century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6720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008" y="189960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Short video clips on intra-South America immigration</a:t>
            </a:r>
            <a:br>
              <a:rPr lang="en-US" dirty="0"/>
            </a:br>
            <a:r>
              <a:rPr lang="en-US" dirty="0"/>
              <a:t>(as time allows)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604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562DEB0-7CB1-4AC1-8133-4D57B28C4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49" y="1577720"/>
            <a:ext cx="9991725" cy="547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25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92335A4-41E7-45BE-8F23-C38A0516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28" y="2382886"/>
            <a:ext cx="7286172" cy="42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ewish Immigration to Argentina | Modern Latin America">
            <a:extLst>
              <a:ext uri="{FF2B5EF4-FFF2-40B4-BE49-F238E27FC236}">
                <a16:creationId xmlns:a16="http://schemas.microsoft.com/office/drawing/2014/main" id="{102FF588-61E7-4469-94F6-FB7F6EED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85" y="1412559"/>
            <a:ext cx="5128724" cy="324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372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3" name="Picture 4" descr="Immigration | Brazil: Five Centuries of Change">
            <a:extLst>
              <a:ext uri="{FF2B5EF4-FFF2-40B4-BE49-F238E27FC236}">
                <a16:creationId xmlns:a16="http://schemas.microsoft.com/office/drawing/2014/main" id="{7F039E39-C61E-456F-9FC8-1C612A17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" y="1580822"/>
            <a:ext cx="5697206" cy="34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migration | Brazil: Five Centuries of Change">
            <a:extLst>
              <a:ext uri="{FF2B5EF4-FFF2-40B4-BE49-F238E27FC236}">
                <a16:creationId xmlns:a16="http://schemas.microsoft.com/office/drawing/2014/main" id="{938348BB-2525-4320-806D-B00E653F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4732746"/>
            <a:ext cx="1423809" cy="202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iggest groups of immigrants in Brazil by state [OC] [650x532] : MapPorn">
            <a:extLst>
              <a:ext uri="{FF2B5EF4-FFF2-40B4-BE49-F238E27FC236}">
                <a16:creationId xmlns:a16="http://schemas.microsoft.com/office/drawing/2014/main" id="{66A9E86B-49BE-4476-AA33-652A65328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580822"/>
            <a:ext cx="619125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migration to Brazil - Wikipedia">
            <a:extLst>
              <a:ext uri="{FF2B5EF4-FFF2-40B4-BE49-F238E27FC236}">
                <a16:creationId xmlns:a16="http://schemas.microsoft.com/office/drawing/2014/main" id="{2C36F138-992E-4903-969A-34E63CD55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369" y="4533900"/>
            <a:ext cx="16192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64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Colorado State Standards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770" y="1716657"/>
            <a:ext cx="11869947" cy="494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6th Grade, Standard 2 Geography, “Examine the characteristics of places and regions, and how regional differences and perspectives in the Western Hemisphere impact human and environmental interactions;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Grade,  Standard 3 Economics, “Investigate how societies create different economic systems in the Western Hemisphere”, specifically describe how economic systems in the Western Hemisphere (such as traditional, command, market, and mixed) allocate resources; plan and evaluate complex solutions to global economic system challenges; and use economic reasoning to explain how specialization of production can result in more interdependence (like international trade patterns).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6th Grade, Standard 3 Economics, “Investigate the role of consumers within the Western Hemisphere” – specifically explain how different societies in the Western Hemisphere define the roles of buyers and sellers in product, labor, and financial markets; identify what role competition and wages have played in different cultures; and analyze how external factors might influence spending decisions for different individuals.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School, Standard 3 Economics, “Economic systems, market structures, competition, and government policies affect market outcomes” – specifically explore the role of government in addressing market failures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819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A9F7B4-2B78-479C-8190-FA3A412576B7}"/>
              </a:ext>
            </a:extLst>
          </p:cNvPr>
          <p:cNvSpPr txBox="1">
            <a:spLocks/>
          </p:cNvSpPr>
          <p:nvPr/>
        </p:nvSpPr>
        <p:spPr>
          <a:xfrm>
            <a:off x="360960" y="1703905"/>
            <a:ext cx="4560584" cy="11280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/>
              <a:t>And Emigration from the US to Latin America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2C8D00-7B6E-4E3F-BFBE-08815B668029}"/>
              </a:ext>
            </a:extLst>
          </p:cNvPr>
          <p:cNvSpPr txBox="1">
            <a:spLocks/>
          </p:cNvSpPr>
          <p:nvPr/>
        </p:nvSpPr>
        <p:spPr>
          <a:xfrm>
            <a:off x="362119" y="2673405"/>
            <a:ext cx="4559425" cy="39795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About 1,200,000 US citizens live in Mexico (US Embassy, Mexico City)</a:t>
            </a:r>
          </a:p>
          <a:p>
            <a:r>
              <a:rPr lang="en-US" sz="2000"/>
              <a:t>Over 250,000 in Brazil (US Embassy, Brasilia)</a:t>
            </a:r>
          </a:p>
          <a:p>
            <a:r>
              <a:rPr lang="en-US" sz="2000"/>
              <a:t>About 3,000 in Uruguay (US Embassy, Montevideo)</a:t>
            </a:r>
            <a:endParaRPr lang="en-US" sz="2000" dirty="0"/>
          </a:p>
        </p:txBody>
      </p:sp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CB218E8-A51B-456F-8766-B2207D3D9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87" y="1476375"/>
            <a:ext cx="54197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547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21F80-A747-4496-BA65-E51E2BB18613}"/>
              </a:ext>
            </a:extLst>
          </p:cNvPr>
          <p:cNvSpPr txBox="1">
            <a:spLocks/>
          </p:cNvSpPr>
          <p:nvPr/>
        </p:nvSpPr>
        <p:spPr>
          <a:xfrm>
            <a:off x="380686" y="2770632"/>
            <a:ext cx="5278066" cy="395935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844FA3-C8C7-4F06-A619-F84D974AAB3F}"/>
              </a:ext>
            </a:extLst>
          </p:cNvPr>
          <p:cNvSpPr txBox="1">
            <a:spLocks/>
          </p:cNvSpPr>
          <p:nvPr/>
        </p:nvSpPr>
        <p:spPr>
          <a:xfrm>
            <a:off x="481970" y="1558936"/>
            <a:ext cx="5279408" cy="112806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/>
              <a:t>Migration from Rural Areas to Urban Areas</a:t>
            </a:r>
          </a:p>
        </p:txBody>
      </p:sp>
      <p:pic>
        <p:nvPicPr>
          <p:cNvPr id="7" name="Picture 6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93EE95F4-5301-409F-A0D6-D5AC1944C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23" y="1645690"/>
            <a:ext cx="4391025" cy="2524125"/>
          </a:xfrm>
          <a:prstGeom prst="rect">
            <a:avLst/>
          </a:prstGeom>
        </p:spPr>
      </p:pic>
      <p:pic>
        <p:nvPicPr>
          <p:cNvPr id="9" name="Picture 8" descr="A city with a large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3B47449-460C-47B4-B3FF-CC592D675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48" y="4307802"/>
            <a:ext cx="4394200" cy="251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CBA7BA-D985-4C39-BDDA-BFF4E4F6E9B8}"/>
              </a:ext>
            </a:extLst>
          </p:cNvPr>
          <p:cNvSpPr txBox="1"/>
          <p:nvPr/>
        </p:nvSpPr>
        <p:spPr>
          <a:xfrm>
            <a:off x="118872" y="2687004"/>
            <a:ext cx="6190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/>
              <a:t>Similar to other parts of the world, migration to urban areas in Central and South America has created “mega-cities” </a:t>
            </a:r>
          </a:p>
          <a:p>
            <a:pPr lvl="1"/>
            <a:r>
              <a:rPr lang="en-US" sz="2000" dirty="0"/>
              <a:t>Sao Paulo Metro Area – 22.2 million</a:t>
            </a:r>
          </a:p>
          <a:p>
            <a:pPr lvl="1"/>
            <a:r>
              <a:rPr lang="en-US" sz="2000" dirty="0"/>
              <a:t>Mexico City Metro Area – 21.9 million  </a:t>
            </a:r>
          </a:p>
          <a:p>
            <a:pPr lvl="1"/>
            <a:r>
              <a:rPr lang="en-US" sz="2000" dirty="0"/>
              <a:t>Buenos Aires Metro Area – 15.3 million</a:t>
            </a:r>
          </a:p>
          <a:p>
            <a:pPr lvl="1"/>
            <a:r>
              <a:rPr lang="en-US" sz="2000" dirty="0"/>
              <a:t>Rio De </a:t>
            </a:r>
            <a:r>
              <a:rPr lang="en-US" sz="2000" dirty="0" err="1"/>
              <a:t>Janerio</a:t>
            </a:r>
            <a:r>
              <a:rPr lang="en-US" sz="2000" dirty="0"/>
              <a:t> Metro Area – 13.5 million</a:t>
            </a:r>
          </a:p>
          <a:p>
            <a:pPr lvl="1"/>
            <a:r>
              <a:rPr lang="en-US" sz="2000" dirty="0"/>
              <a:t>Bogota Metro Area – 11.2 million</a:t>
            </a:r>
          </a:p>
          <a:p>
            <a:pPr lvl="1"/>
            <a:r>
              <a:rPr lang="en-US" sz="2000" dirty="0"/>
              <a:t>Lima Metro Area – 10.9 million</a:t>
            </a:r>
          </a:p>
          <a:p>
            <a:pPr lvl="1"/>
            <a:endParaRPr lang="en-US" sz="2000" dirty="0"/>
          </a:p>
          <a:p>
            <a:r>
              <a:rPr lang="en-US" sz="2000" dirty="0"/>
              <a:t>For perspective – Latin America has 44 cities with a population over 2 million (the U.S. has 4)</a:t>
            </a:r>
          </a:p>
        </p:txBody>
      </p:sp>
    </p:spTree>
    <p:extLst>
      <p:ext uri="{BB962C8B-B14F-4D97-AF65-F5344CB8AC3E}">
        <p14:creationId xmlns:p14="http://schemas.microsoft.com/office/powerpoint/2010/main" val="32034358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07709389-2F62-4A26-A464-AE36EEE36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27" y="2180485"/>
            <a:ext cx="6227927" cy="4677515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0E6805A-C9CE-4400-909B-416D2D110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31" y="1924050"/>
            <a:ext cx="6133769" cy="5000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33070B-2D9B-458B-998E-15D118F5A512}"/>
              </a:ext>
            </a:extLst>
          </p:cNvPr>
          <p:cNvSpPr txBox="1"/>
          <p:nvPr/>
        </p:nvSpPr>
        <p:spPr>
          <a:xfrm>
            <a:off x="53099" y="1495710"/>
            <a:ext cx="5857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Urbanization in Latin America</a:t>
            </a:r>
          </a:p>
        </p:txBody>
      </p:sp>
    </p:spTree>
    <p:extLst>
      <p:ext uri="{BB962C8B-B14F-4D97-AF65-F5344CB8AC3E}">
        <p14:creationId xmlns:p14="http://schemas.microsoft.com/office/powerpoint/2010/main" val="1729960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Immigration and Emigration Issues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3CE16-C669-482F-87AE-AC30CB79627D}"/>
              </a:ext>
            </a:extLst>
          </p:cNvPr>
          <p:cNvSpPr txBox="1"/>
          <p:nvPr/>
        </p:nvSpPr>
        <p:spPr>
          <a:xfrm>
            <a:off x="71021" y="1642369"/>
            <a:ext cx="1198485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/>
              <a:t>Conclusions</a:t>
            </a:r>
          </a:p>
          <a:p>
            <a:endParaRPr lang="en-US" sz="1000" b="1" u="sng" dirty="0"/>
          </a:p>
          <a:p>
            <a:pPr marL="514350" indent="-514350">
              <a:buFont typeface="+mj-lt"/>
              <a:buAutoNum type="arabicParenR"/>
            </a:pPr>
            <a:r>
              <a:rPr lang="en-US" sz="3200" dirty="0"/>
              <a:t>Latin America has a lot of successful companies and a wealth of natural resources to work with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dirty="0"/>
              <a:t>Governmental issues and debates about centralized power and nationalized industries have traditionally hurt development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dirty="0"/>
              <a:t>The trade war between China and the U.S. could provide more price competition, but mostly for natural resources rather than industry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dirty="0"/>
              <a:t>Emigration from poor to rich regions (both within Latin America and out to the U.S./Europe) threatens to “drain” the region (especially Central America and the Caribbean) of educated leaders</a:t>
            </a:r>
          </a:p>
        </p:txBody>
      </p:sp>
    </p:spTree>
    <p:extLst>
      <p:ext uri="{BB962C8B-B14F-4D97-AF65-F5344CB8AC3E}">
        <p14:creationId xmlns:p14="http://schemas.microsoft.com/office/powerpoint/2010/main" val="26045534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38299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Survey #4 – What do YOU think is Latin America’s biggest economic challenge moving forward past COVID?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080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Parting Shots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8792" y="1716657"/>
            <a:ext cx="11611155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Future Professional Development Sessions with CEE:</a:t>
            </a:r>
          </a:p>
          <a:p>
            <a:pPr>
              <a:lnSpc>
                <a:spcPct val="150000"/>
              </a:lnSpc>
            </a:pPr>
            <a:endParaRPr lang="en-US" sz="3200" b="1" dirty="0"/>
          </a:p>
          <a:p>
            <a:pPr>
              <a:lnSpc>
                <a:spcPct val="150000"/>
              </a:lnSpc>
            </a:pPr>
            <a:r>
              <a:rPr lang="en-US" sz="3200" dirty="0"/>
              <a:t>	Wed, April 21</a:t>
            </a:r>
            <a:r>
              <a:rPr lang="en-US" sz="3200" baseline="30000" dirty="0"/>
              <a:t>st</a:t>
            </a:r>
            <a:r>
              <a:rPr lang="en-US" sz="3200" dirty="0"/>
              <a:t> – K-8 Essential Concepts, 6-7pm ET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Wed, May 5</a:t>
            </a:r>
            <a:r>
              <a:rPr lang="en-US" sz="3200" baseline="30000" dirty="0"/>
              <a:t>th</a:t>
            </a:r>
            <a:r>
              <a:rPr lang="en-US" sz="3200" dirty="0"/>
              <a:t> – Personal and Corporate Debt, 6-7pm ET</a:t>
            </a:r>
          </a:p>
        </p:txBody>
      </p:sp>
    </p:spTree>
    <p:extLst>
      <p:ext uri="{BB962C8B-B14F-4D97-AF65-F5344CB8AC3E}">
        <p14:creationId xmlns:p14="http://schemas.microsoft.com/office/powerpoint/2010/main" val="274240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Parting Shots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725" y="1733550"/>
            <a:ext cx="1194435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</a:rPr>
              <a:t>Future College Classes with Economic Literacy Colorado: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</a:rPr>
              <a:t>	Sat, April 10</a:t>
            </a:r>
            <a:r>
              <a:rPr lang="en-US" sz="3200" baseline="30000" dirty="0">
                <a:solidFill>
                  <a:prstClr val="black"/>
                </a:solidFill>
              </a:rPr>
              <a:t>th</a:t>
            </a:r>
            <a:r>
              <a:rPr lang="en-US" sz="3200" dirty="0">
                <a:solidFill>
                  <a:prstClr val="black"/>
                </a:solidFill>
              </a:rPr>
              <a:t> – Capitalism vs Socialism: </a:t>
            </a:r>
            <a:r>
              <a:rPr lang="en-US" sz="2400" dirty="0">
                <a:solidFill>
                  <a:prstClr val="black"/>
                </a:solidFill>
              </a:rPr>
              <a:t>Comparing Economic Systems</a:t>
            </a:r>
            <a:endParaRPr lang="en-US" sz="32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</a:rPr>
              <a:t>	Sat, April 24</a:t>
            </a:r>
            <a:r>
              <a:rPr lang="en-US" sz="3200" baseline="30000" dirty="0">
                <a:solidFill>
                  <a:prstClr val="black"/>
                </a:solidFill>
              </a:rPr>
              <a:t>th</a:t>
            </a:r>
            <a:r>
              <a:rPr lang="en-US" sz="3200" dirty="0">
                <a:solidFill>
                  <a:prstClr val="black"/>
                </a:solidFill>
              </a:rPr>
              <a:t> – Implications of COVID for the U.S. and Developing 				World Economies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</a:rPr>
              <a:t>All classes are virtual from 8am to 4pm MT – sessions typically alternate between professors and mentor teachers.  $25 class fee and you can also sign up for 0.5 graduate credit hours from </a:t>
            </a:r>
            <a:r>
              <a:rPr lang="en-US" sz="2800" dirty="0" err="1">
                <a:solidFill>
                  <a:srgbClr val="FF0000"/>
                </a:solidFill>
              </a:rPr>
              <a:t>Univ</a:t>
            </a:r>
            <a:r>
              <a:rPr lang="en-US" sz="2800" dirty="0">
                <a:solidFill>
                  <a:srgbClr val="FF0000"/>
                </a:solidFill>
              </a:rPr>
              <a:t> of Colorado-Colorado Springs for $51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454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78580"/>
            <a:ext cx="9105900" cy="68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199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7" y="0"/>
            <a:ext cx="9077325" cy="68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9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5285073" y="917489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24001" y="5542258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152400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44" y="1105432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5165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4644" y="2194444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7786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9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b="1" dirty="0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4644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8102882" y="2079214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857" y="5589134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9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Colorado State Standards (</a:t>
            </a:r>
            <a:r>
              <a:rPr lang="en-US" sz="5400" dirty="0" err="1">
                <a:solidFill>
                  <a:schemeClr val="bg1"/>
                </a:solidFill>
              </a:rPr>
              <a:t>con’t</a:t>
            </a:r>
            <a:r>
              <a:rPr lang="en-US" sz="5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481" y="1688396"/>
            <a:ext cx="11915775" cy="5205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School, Standard 2 Geography, “Examine the interconnected nature of the world, its people and places” – specifically how the uneven distribution of resources in the world can lead to conflict, cooperation, or competition among nations, regions, and cultural groups; and explain how migration of people and movement of goods and ideas can enrich cultures but also create tensions.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School, Standard 3 Economics, “Productive resources (natural, human, capital) are scarce; therefore, choices are made about how individuals, businesses, governments, and nonprofits allocate these resources – specifically what incentives influence choices and analyze how these groups deal with the challenges of scarcity.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School Standard 3 Economics, “Globalization and international trade affect the allocation of goods, services, and resources” – specifically recognize how exchange rates affect economic activity; explain how trade policies affect international trade and domestic markets; and explore the effects of current globalization trends and policies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School, Standard 4 Civics, “Analyze the origins, structures, and functions of governments to evaluate the impact on citizens and the global society” – specifically analyze how current global issues impact American foreign policy, for example: foreign trade agreements.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18841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3999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3999" y="3325933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2" y="5517382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64644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857" y="5589134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2398284"/>
            <a:ext cx="403411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35300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2560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1911146" y="5003493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11144" y="5052932"/>
            <a:ext cx="1053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7503103" y="954740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857252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3999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 cash award of $5,000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 cash award of $2,500 for their school to support economic education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Recognition at our annual Visionary Awards convening</a:t>
            </a:r>
          </a:p>
          <a:p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1523999" y="3315571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2" y="5517382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6772" y="911844"/>
            <a:ext cx="403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97184" y="3278018"/>
            <a:ext cx="9144000" cy="27346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Twelve </a:t>
            </a:r>
            <a:r>
              <a:rPr lang="en-US" sz="1200" b="1" dirty="0">
                <a:solidFill>
                  <a:schemeClr val="bg1"/>
                </a:solidFill>
              </a:rPr>
              <a:t>New York</a:t>
            </a:r>
            <a:r>
              <a:rPr lang="en-US" sz="1200" dirty="0">
                <a:solidFill>
                  <a:schemeClr val="bg1"/>
                </a:solidFill>
              </a:rPr>
              <a:t> state counties (New York, Kings, Bronx, Richmond, Queens, Nassau, Suffolk, Westchester, Putnam, Rockland, Orange and Duchess)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Eight </a:t>
            </a:r>
            <a:r>
              <a:rPr lang="en-US" sz="1200" b="1" dirty="0">
                <a:solidFill>
                  <a:schemeClr val="bg1"/>
                </a:solidFill>
              </a:rPr>
              <a:t>New Jersey</a:t>
            </a:r>
            <a:r>
              <a:rPr lang="en-US" sz="1200" dirty="0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Two </a:t>
            </a:r>
            <a:r>
              <a:rPr lang="en-US" sz="1200" b="1" dirty="0">
                <a:solidFill>
                  <a:schemeClr val="bg1"/>
                </a:solidFill>
              </a:rPr>
              <a:t>Connecticut </a:t>
            </a:r>
            <a:r>
              <a:rPr lang="en-US" sz="1200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200" b="1" u="sng" baseline="30000" dirty="0">
                <a:solidFill>
                  <a:schemeClr val="bg1"/>
                </a:solidFill>
              </a:rPr>
              <a:t>th</a:t>
            </a:r>
            <a:r>
              <a:rPr lang="en-US" sz="1200" b="1" u="sng" dirty="0">
                <a:solidFill>
                  <a:schemeClr val="bg1"/>
                </a:solidFill>
              </a:rPr>
              <a:t> 2021</a:t>
            </a:r>
            <a:endParaRPr lang="en-US" sz="1200" b="1" u="sng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1600" b="1" u="sng" dirty="0">
              <a:solidFill>
                <a:schemeClr val="bg1"/>
              </a:solidFill>
            </a:endParaRPr>
          </a:p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6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42950" y="5947443"/>
            <a:ext cx="527528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/>
              <a:t>Please feel free to e-mail us at </a:t>
            </a:r>
            <a:r>
              <a:rPr lang="en-US" sz="14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400" dirty="0"/>
              <a:t> </a:t>
            </a:r>
          </a:p>
          <a:p>
            <a:r>
              <a:rPr lang="en-US" sz="1400" dirty="0"/>
              <a:t>with any questions you have.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1650816" y="5609836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70568" y="5632107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1397184" y="966437"/>
            <a:ext cx="9270816" cy="4571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752" y="972282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92C64-FD8B-4174-8B70-F1FC0D4635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1581150"/>
            <a:ext cx="6921499" cy="5191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F825D1-6AE8-4967-8BF3-5541FE788AAE}"/>
              </a:ext>
            </a:extLst>
          </p:cNvPr>
          <p:cNvSpPr txBox="1"/>
          <p:nvPr/>
        </p:nvSpPr>
        <p:spPr>
          <a:xfrm>
            <a:off x="7410450" y="1714500"/>
            <a:ext cx="4657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Copacabana Beach, Rio de Janeiro, Brazil - November 2020</a:t>
            </a:r>
          </a:p>
        </p:txBody>
      </p:sp>
    </p:spTree>
    <p:extLst>
      <p:ext uri="{BB962C8B-B14F-4D97-AF65-F5344CB8AC3E}">
        <p14:creationId xmlns:p14="http://schemas.microsoft.com/office/powerpoint/2010/main" val="582381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792" y="336430"/>
            <a:ext cx="11611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Overview of Latin America</a:t>
            </a:r>
          </a:p>
        </p:txBody>
      </p:sp>
      <p:pic>
        <p:nvPicPr>
          <p:cNvPr id="3" name="Picture 2" descr="A picture containing outdoor, train, sky, grass&#10;&#10;Description automatically generated">
            <a:extLst>
              <a:ext uri="{FF2B5EF4-FFF2-40B4-BE49-F238E27FC236}">
                <a16:creationId xmlns:a16="http://schemas.microsoft.com/office/drawing/2014/main" id="{4659C68A-1A2B-4EFC-A08F-DA93F3012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12" y="1535750"/>
            <a:ext cx="7786285" cy="5189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238645-D313-4675-AA73-868BFE83CFED}"/>
              </a:ext>
            </a:extLst>
          </p:cNvPr>
          <p:cNvSpPr txBox="1"/>
          <p:nvPr/>
        </p:nvSpPr>
        <p:spPr>
          <a:xfrm>
            <a:off x="124287" y="1677880"/>
            <a:ext cx="39949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nyt-cheltenham"/>
                <a:ea typeface="+mn-ea"/>
                <a:cs typeface="+mn-cs"/>
              </a:rPr>
              <a:t>Brazil Amazon Deforestation Hits 12-Year High Under Bolsonaro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nyt-cheltenham"/>
                <a:ea typeface="+mn-ea"/>
                <a:cs typeface="+mn-cs"/>
              </a:rPr>
              <a:t>NY Times, 30 November 2020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nyt-cheltenha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94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F49BAB-9DEE-41AA-8317-9142B6C277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80AB74-59B5-45F8-9C31-B7AF719FD6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EEBDF0-B374-47FC-A8AD-C4F74AB607F9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purl.org/dc/elements/1.1/"/>
    <ds:schemaRef ds:uri="bfa4db11-c700-41fb-b639-f7e6b4e680b5"/>
    <ds:schemaRef ds:uri="http://schemas.microsoft.com/office/infopath/2007/PartnerControls"/>
    <ds:schemaRef ds:uri="9cd82c5b-74c9-4827-94f1-5bf219ae6b2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8983</TotalTime>
  <Words>3395</Words>
  <Application>Microsoft Office PowerPoint</Application>
  <PresentationFormat>Widescreen</PresentationFormat>
  <Paragraphs>292</Paragraphs>
  <Slides>71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4" baseType="lpstr">
      <vt:lpstr>Arial</vt:lpstr>
      <vt:lpstr>Arial,Sans-Serif</vt:lpstr>
      <vt:lpstr>Calibri</vt:lpstr>
      <vt:lpstr>Calibri Light</vt:lpstr>
      <vt:lpstr>CNN</vt:lpstr>
      <vt:lpstr>Josefin Sans</vt:lpstr>
      <vt:lpstr>nyt-cheltenham</vt:lpstr>
      <vt:lpstr>Wingdings</vt:lpstr>
      <vt:lpstr>Office Theme</vt:lpstr>
      <vt:lpstr>3_Office Theme</vt:lpstr>
      <vt:lpstr>2_Office Theme</vt:lpstr>
      <vt:lpstr>4_Office Theme</vt:lpstr>
      <vt:lpstr>Worksheet</vt:lpstr>
      <vt:lpstr>Economics of Latin America</vt:lpstr>
      <vt:lpstr>EconEdLink Membership</vt:lpstr>
      <vt:lpstr>Professional Development Certificate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 video clip on Embraer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 #1 – Which image do YOU think of first when you think of  Latin America?</vt:lpstr>
      <vt:lpstr>PowerPoint Presentation</vt:lpstr>
      <vt:lpstr>PowerPoint Presentation</vt:lpstr>
      <vt:lpstr>Some Facts &amp; Figures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 #2 – Which do YOU think should be Latin America’s chief trading partner (China, US, or EU)?</vt:lpstr>
      <vt:lpstr>PDF of the “Why Are Some Nations Wealthy” lesson (shared on other window)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 #3 – Does the reliance on remittances help more than it hurts, or hurt more than it helps in Latin America?</vt:lpstr>
      <vt:lpstr>PDF of the “Why Do People Move?” lesson (shared on other window)</vt:lpstr>
      <vt:lpstr>PowerPoint Presentation</vt:lpstr>
      <vt:lpstr>PowerPoint Presentation</vt:lpstr>
      <vt:lpstr>Short video clips on intra-South America immigration (as time allows)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 #4 – What do YOU think is Latin America’s biggest economic challenge moving forward past COVID?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</dc:creator>
  <cp:lastModifiedBy>Jarvon Carson</cp:lastModifiedBy>
  <cp:revision>150</cp:revision>
  <dcterms:created xsi:type="dcterms:W3CDTF">2020-05-31T01:27:11Z</dcterms:created>
  <dcterms:modified xsi:type="dcterms:W3CDTF">2021-03-25T13:51:22Z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