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6" r:id="rId5"/>
    <p:sldId id="261" r:id="rId6"/>
    <p:sldId id="267" r:id="rId7"/>
    <p:sldId id="258" r:id="rId8"/>
    <p:sldId id="262" r:id="rId9"/>
    <p:sldId id="263" r:id="rId10"/>
    <p:sldId id="270" r:id="rId11"/>
    <p:sldId id="257" r:id="rId12"/>
    <p:sldId id="271" r:id="rId13"/>
    <p:sldId id="259" r:id="rId14"/>
    <p:sldId id="272" r:id="rId15"/>
    <p:sldId id="273" r:id="rId16"/>
    <p:sldId id="279" r:id="rId17"/>
    <p:sldId id="274" r:id="rId18"/>
    <p:sldId id="275" r:id="rId19"/>
    <p:sldId id="280" r:id="rId20"/>
    <p:sldId id="281" r:id="rId21"/>
    <p:sldId id="264" r:id="rId22"/>
    <p:sldId id="276" r:id="rId23"/>
    <p:sldId id="277" r:id="rId24"/>
    <p:sldId id="278" r:id="rId25"/>
    <p:sldId id="260" r:id="rId26"/>
    <p:sldId id="266" r:id="rId27"/>
    <p:sldId id="269"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9900"/>
    <a:srgbClr val="005CB8"/>
    <a:srgbClr val="8BAF00"/>
    <a:srgbClr val="C7C6F8"/>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450548-2EA5-4130-8C3F-B893D4E2BEA5}" v="5" dt="2021-02-01T16:12:05.951"/>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922" autoAdjust="0"/>
  </p:normalViewPr>
  <p:slideViewPr>
    <p:cSldViewPr snapToGrid="0">
      <p:cViewPr varScale="1">
        <p:scale>
          <a:sx n="64" d="100"/>
          <a:sy n="64" d="100"/>
        </p:scale>
        <p:origin x="2002"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2/1/2021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a:p>
        </p:txBody>
      </p:sp>
    </p:spTree>
    <p:extLst>
      <p:ext uri="{BB962C8B-B14F-4D97-AF65-F5344CB8AC3E}">
        <p14:creationId xmlns:p14="http://schemas.microsoft.com/office/powerpoint/2010/main" val="403977240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b.socrative.com/teacher/#import-quiz/51932104"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b.socrative.com/teacher/#import-quiz/51932104"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b.socrative.com/teacher/#import-quiz/51932104"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aturdayeveningpost.com/2020/01/the-5-biggest-bailouts-ever/"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projects.propublica.org/bailout/list"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a:t>
            </a:fld>
            <a:endParaRPr lang="en-US"/>
          </a:p>
        </p:txBody>
      </p:sp>
    </p:spTree>
    <p:extLst>
      <p:ext uri="{BB962C8B-B14F-4D97-AF65-F5344CB8AC3E}">
        <p14:creationId xmlns:p14="http://schemas.microsoft.com/office/powerpoint/2010/main" val="444367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a3c6186201_0_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a3c6186201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Students may choose 0, 1, 2, or 3 industries ot bail out. Remember, the amount of the bailout and other similar specifics are not up for debate. They are only to focus their energies on WHO (if anyone) should receive the money, not how much.</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a3c6186201_0_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a3c6186201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Students may choose 0, 1, 2, or 3 industries ot bail out. Remember, the amount of the bailout and other similar specifics are not up for debate. They are only to focus their energies on WHO (if anyone) should receive the money. Students should discuss, but do not have to agree as a group.</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a3c6186201_0_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a3c6186201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Agriculture - includes farming, livestock, and timber, support staff, corporate jobs, etc</a:t>
            </a:r>
            <a:endParaRPr dirty="0"/>
          </a:p>
          <a:p>
            <a:pPr marL="0" lvl="0" indent="0" algn="l" rtl="0">
              <a:spcBef>
                <a:spcPts val="0"/>
              </a:spcBef>
              <a:spcAft>
                <a:spcPts val="0"/>
              </a:spcAft>
              <a:buNone/>
            </a:pPr>
            <a:r>
              <a:rPr lang="en" dirty="0"/>
              <a:t>Airlines - includes all major airlines, pilots, flight attendants, mechanics, tech support, marketing, etc</a:t>
            </a:r>
            <a:endParaRPr dirty="0"/>
          </a:p>
          <a:p>
            <a:pPr marL="0" lvl="0" indent="0" algn="l" rtl="0">
              <a:spcBef>
                <a:spcPts val="0"/>
              </a:spcBef>
              <a:spcAft>
                <a:spcPts val="0"/>
              </a:spcAft>
              <a:buNone/>
            </a:pPr>
            <a:r>
              <a:rPr lang="en" dirty="0"/>
              <a:t>Automotive - includes only manufacturing for all companies located in </a:t>
            </a:r>
            <a:r>
              <a:rPr lang="en-US" dirty="0"/>
              <a:t>U.S.</a:t>
            </a:r>
            <a:endParaRPr dirty="0"/>
          </a:p>
          <a:p>
            <a:pPr marL="0" lvl="0" indent="0" algn="l" rtl="0">
              <a:spcBef>
                <a:spcPts val="0"/>
              </a:spcBef>
              <a:spcAft>
                <a:spcPts val="0"/>
              </a:spcAft>
              <a:buNone/>
            </a:pPr>
            <a:r>
              <a:rPr lang="en" dirty="0"/>
              <a:t>Construction - includes all types of construction companies, support staff, </a:t>
            </a:r>
            <a:endParaRPr dirty="0"/>
          </a:p>
          <a:p>
            <a:pPr marL="0" lvl="0" indent="0" algn="l" rtl="0">
              <a:spcBef>
                <a:spcPts val="0"/>
              </a:spcBef>
              <a:spcAft>
                <a:spcPts val="0"/>
              </a:spcAft>
              <a:buNone/>
            </a:pPr>
            <a:r>
              <a:rPr lang="en" dirty="0"/>
              <a:t>Healthcare - includes all levels of healthcare, doctors, nurses, assisstants, pharmacists, etc. DOES NOT include drug companies </a:t>
            </a:r>
            <a:endParaRPr dirty="0"/>
          </a:p>
          <a:p>
            <a:pPr marL="0" lvl="0" indent="0" algn="l" rtl="0">
              <a:spcBef>
                <a:spcPts val="0"/>
              </a:spcBef>
              <a:spcAft>
                <a:spcPts val="0"/>
              </a:spcAft>
              <a:buNone/>
            </a:pPr>
            <a:r>
              <a:rPr lang="en" dirty="0"/>
              <a:t>Retail - includes staff for brick and mortar stores, managerial positions, etc. DOES NOT include online component and DOES NOT include food service industry</a:t>
            </a:r>
            <a:endParaRPr dirty="0"/>
          </a:p>
          <a:p>
            <a:pPr marL="0" lvl="0" indent="0" algn="l" rtl="0">
              <a:spcBef>
                <a:spcPts val="0"/>
              </a:spcBef>
              <a:spcAft>
                <a:spcPts val="0"/>
              </a:spcAft>
              <a:buNone/>
            </a:pPr>
            <a:r>
              <a:rPr lang="en" dirty="0"/>
              <a:t>Entertainment/Performing Arts - includes actors, writers, directors, technical staff, marketing, stagehands, etc</a:t>
            </a:r>
            <a:endParaRPr dirty="0"/>
          </a:p>
          <a:p>
            <a:pPr marL="0" lvl="0" indent="0" algn="l" rtl="0">
              <a:spcBef>
                <a:spcPts val="0"/>
              </a:spcBef>
              <a:spcAft>
                <a:spcPts val="0"/>
              </a:spcAft>
              <a:buNone/>
            </a:pPr>
            <a:r>
              <a:rPr lang="en" dirty="0"/>
              <a:t>Professional Sports - includes athletes, corporate jobs, and venue-level support from </a:t>
            </a:r>
            <a:r>
              <a:rPr lang="en" dirty="0">
                <a:solidFill>
                  <a:schemeClr val="dk1"/>
                </a:solidFill>
              </a:rPr>
              <a:t>MLB, MLS (men and women) NBA, NFL, NHL, NASCAR, </a:t>
            </a:r>
            <a:r>
              <a:rPr lang="en-US" dirty="0">
                <a:solidFill>
                  <a:schemeClr val="dk1"/>
                </a:solidFill>
              </a:rPr>
              <a:t>U.S.</a:t>
            </a:r>
            <a:r>
              <a:rPr lang="en" dirty="0">
                <a:solidFill>
                  <a:schemeClr val="dk1"/>
                </a:solidFill>
              </a:rPr>
              <a:t> Olympic Team, and WNBA </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a3c6186201_0_5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a3c6186201_0_5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Use this slide to tally individual votes. Remember, each student could get up to 3 votes so your total numbers may be wildly different. No one industry should have more than the total number of students in the class however. If you have a socrative.com account, you can get a ready-made version of this tally here:  </a:t>
            </a:r>
            <a:r>
              <a:rPr lang="en" u="sng">
                <a:solidFill>
                  <a:schemeClr val="hlink"/>
                </a:solidFill>
                <a:hlinkClick r:id="rId3"/>
              </a:rPr>
              <a:t>https://b.socrative.com/teacher/#import-quiz/51932104</a:t>
            </a: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a3c6186201_0_5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a3c6186201_0_5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Students need to consider how these industries differ in some of these areas. Pro sports has fewer overall employees, but when a sports team is not playing, it affects MANY other jobs like vendors, parking lot owners, hotels and restaurants in the city, Uber and Lyft drivers etc. While many more people work in retail, their multiplier is less as one retail job doesn’t have much impact on others. In fact, if we can replace that retail worker with a machine that lets customers order or check out and pay on their own, the impact of that retail job is even less. Students may be surprised by the manufacturing number. An assembly line worker needs someone to repair the assembly line, deliver materials, provide uniforms and safety equipment, etc so this multiplier is often larger than others. You may also want to point out that these multipliers are estimates and not absolute values. </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a3c6186201_0_5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a3c6186201_0_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Use this slide to tally individual votes for round 2. Remember, each student could get up to 3 votes so your total numbers may be wildly different. No one industry should have more than the total number of students in the class however. If you have a socrative.com account, you can get a ready-made version of this tally here:  </a:t>
            </a:r>
            <a:r>
              <a:rPr lang="en" u="sng">
                <a:solidFill>
                  <a:schemeClr val="hlink"/>
                </a:solidFill>
                <a:hlinkClick r:id="rId3"/>
              </a:rPr>
              <a:t>https://b.socrative.com/teacher/#import-quiz/51932104</a:t>
            </a: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a3c6186201_0_5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a3c6186201_0_5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These types of decisions often cause conflicts for elected officials between their personal views and the views of others. Additionally, members of congress may get pressure from lobbyists or campaign donors who are looking for some help during economic downturns. </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a3c6186201_0_9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a3c6186201_0_9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Use this slide to tally individual votes for round 3. Remember, each student could get up to 3 votes so your total numbers may be different between rounds. No one industry should have more than the total number of students in the class, however. If you have a socrative.com account, you can get a ready-made version of this tally here:  </a:t>
            </a:r>
            <a:r>
              <a:rPr lang="en" u="sng">
                <a:solidFill>
                  <a:schemeClr val="hlink"/>
                </a:solidFill>
                <a:hlinkClick r:id="rId3"/>
              </a:rPr>
              <a:t>https://b.socrative.com/teacher/#import-quiz/51932104</a:t>
            </a: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a3c6186201_0_9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a3c6186201_0_9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dirty="0"/>
              <a:t>Answers will depend on tally marks from slide 11.</a:t>
            </a:r>
            <a:endParaRPr dirty="0"/>
          </a:p>
          <a:p>
            <a:pPr marL="457200" lvl="0" indent="-298450" algn="l" rtl="0">
              <a:spcBef>
                <a:spcPts val="0"/>
              </a:spcBef>
              <a:spcAft>
                <a:spcPts val="0"/>
              </a:spcAft>
              <a:buSzPts val="1100"/>
              <a:buAutoNum type="arabicPeriod"/>
            </a:pPr>
            <a:r>
              <a:rPr lang="en" dirty="0"/>
              <a:t>Answers will vary, but for some students the answer will be yes. For example, many people felt the financial industry was at fault for the 2008 recession and should not be bailed out. The phrase “moral hazard” is often used by economists to refer to a situation where a business or industry is willing to undertake risky behaviors if they feel the government will be there to support them. </a:t>
            </a:r>
            <a:endParaRPr dirty="0"/>
          </a:p>
          <a:p>
            <a:pPr marL="457200" lvl="0" indent="-298450" algn="l" rtl="0">
              <a:spcBef>
                <a:spcPts val="0"/>
              </a:spcBef>
              <a:spcAft>
                <a:spcPts val="0"/>
              </a:spcAft>
              <a:buSzPts val="1100"/>
              <a:buAutoNum type="arabicPeriod"/>
            </a:pPr>
            <a:r>
              <a:rPr lang="en" dirty="0"/>
              <a:t>Answers will vary but some obvious ones not included here are the restaurant industry, hotel industry, individuals in the “gig” economy (1099 workers or Uber/Lyft Drivers,) etc. Also not present are government workers and educators.</a:t>
            </a:r>
            <a:endParaRPr dirty="0"/>
          </a:p>
          <a:p>
            <a:pPr marL="457200" lvl="0" indent="-298450" algn="l" rtl="0">
              <a:spcBef>
                <a:spcPts val="0"/>
              </a:spcBef>
              <a:spcAft>
                <a:spcPts val="0"/>
              </a:spcAft>
              <a:buSzPts val="1100"/>
              <a:buAutoNum type="arabicPeriod"/>
            </a:pPr>
            <a:r>
              <a:rPr lang="en" dirty="0"/>
              <a:t>Public sentiment, political party in charge, how recently the industry had been bailed out, reason for the economic downturn, etc could all factor in to this decision.</a:t>
            </a:r>
            <a:endParaRPr dirty="0"/>
          </a:p>
          <a:p>
            <a:pPr marL="457200" lvl="0" indent="-298450" algn="l" rtl="0">
              <a:spcBef>
                <a:spcPts val="0"/>
              </a:spcBef>
              <a:spcAft>
                <a:spcPts val="0"/>
              </a:spcAft>
              <a:buSzPts val="1100"/>
              <a:buAutoNum type="arabicPeriod"/>
            </a:pPr>
            <a:r>
              <a:rPr lang="en" dirty="0"/>
              <a:t>Answers will vary, but students taking the simulation seriously should answer harder. As you get more information, the cost/benefit structure changes and your decision-making might change. This is true for most economic decisions - the more information you have leads to better decisions, but tougher ones as well. </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22</a:t>
            </a:fld>
            <a:endParaRPr lang="en-US"/>
          </a:p>
        </p:txBody>
      </p:sp>
    </p:spTree>
    <p:extLst>
      <p:ext uri="{BB962C8B-B14F-4D97-AF65-F5344CB8AC3E}">
        <p14:creationId xmlns:p14="http://schemas.microsoft.com/office/powerpoint/2010/main" val="4076892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a:t>
            </a:fld>
            <a:endParaRPr lang="en-US"/>
          </a:p>
        </p:txBody>
      </p:sp>
    </p:spTree>
    <p:extLst>
      <p:ext uri="{BB962C8B-B14F-4D97-AF65-F5344CB8AC3E}">
        <p14:creationId xmlns:p14="http://schemas.microsoft.com/office/powerpoint/2010/main" val="3779805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23</a:t>
            </a:fld>
            <a:endParaRPr lang="en-US"/>
          </a:p>
        </p:txBody>
      </p:sp>
    </p:spTree>
    <p:extLst>
      <p:ext uri="{BB962C8B-B14F-4D97-AF65-F5344CB8AC3E}">
        <p14:creationId xmlns:p14="http://schemas.microsoft.com/office/powerpoint/2010/main" val="3573783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a:t>
            </a:fld>
            <a:endParaRPr lang="en-US"/>
          </a:p>
        </p:txBody>
      </p:sp>
    </p:spTree>
    <p:extLst>
      <p:ext uri="{BB962C8B-B14F-4D97-AF65-F5344CB8AC3E}">
        <p14:creationId xmlns:p14="http://schemas.microsoft.com/office/powerpoint/2010/main" val="379333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a:t>
            </a:fld>
            <a:endParaRPr lang="en-US"/>
          </a:p>
        </p:txBody>
      </p:sp>
    </p:spTree>
    <p:extLst>
      <p:ext uri="{BB962C8B-B14F-4D97-AF65-F5344CB8AC3E}">
        <p14:creationId xmlns:p14="http://schemas.microsoft.com/office/powerpoint/2010/main" val="2009918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5</a:t>
            </a:fld>
            <a:endParaRPr lang="en-US"/>
          </a:p>
        </p:txBody>
      </p:sp>
    </p:spTree>
    <p:extLst>
      <p:ext uri="{BB962C8B-B14F-4D97-AF65-F5344CB8AC3E}">
        <p14:creationId xmlns:p14="http://schemas.microsoft.com/office/powerpoint/2010/main" val="3495815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6</a:t>
            </a:fld>
            <a:endParaRPr lang="en-US"/>
          </a:p>
        </p:txBody>
      </p:sp>
    </p:spTree>
    <p:extLst>
      <p:ext uri="{BB962C8B-B14F-4D97-AF65-F5344CB8AC3E}">
        <p14:creationId xmlns:p14="http://schemas.microsoft.com/office/powerpoint/2010/main" val="289650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Explain that for this lesson you are going to primarily focus on government bailouts. Sometimes these come in the form of direct payments by the government to companies or entire industries and other times the government receives a stake in the companies or the money comes in the form of a loan.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a3c618620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a3c618620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some, the word “bailout” has a negative connotation. Sometimes phrases like “government assistance” or “capital injections” are used to make them seem more palatable to voters. Students should also understand that most bailouts are not direct payments from the government. They are usually structured as loans or shares of a company. Several big bailouts have turned profitable for the government as seen here:  </a:t>
            </a:r>
            <a:r>
              <a:rPr lang="en" u="sng">
                <a:solidFill>
                  <a:schemeClr val="hlink"/>
                </a:solidFill>
                <a:hlinkClick r:id="rId3"/>
              </a:rPr>
              <a:t>https://www.saturdayeveningpost.com/2020/01/the-5-biggest-bailouts-ever/</a:t>
            </a:r>
            <a:r>
              <a:rPr lang="en"/>
              <a:t> and here </a:t>
            </a:r>
            <a:r>
              <a:rPr lang="en" u="sng">
                <a:solidFill>
                  <a:schemeClr val="hlink"/>
                </a:solidFill>
                <a:hlinkClick r:id="rId4"/>
              </a:rPr>
              <a:t>https://projects.propublica.org/bailout/list</a:t>
            </a:r>
            <a:r>
              <a:rPr lang="en"/>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a3c6186201_0_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a3c6186201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Distribute the printed reading or have students use the link found on this page to read about historic </a:t>
            </a:r>
            <a:r>
              <a:rPr lang="en-US" dirty="0"/>
              <a:t>U.S.</a:t>
            </a:r>
            <a:r>
              <a:rPr lang="en" dirty="0"/>
              <a:t> bailouts. Royalty free image from Pixabay https://pixabay.com/images/id-1935750/</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390467"/>
            <a:ext cx="8520600" cy="1068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638233"/>
            <a:ext cx="8520600" cy="44536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spcBef>
                <a:spcPts val="0"/>
              </a:spcBef>
              <a:spcAft>
                <a:spcPts val="0"/>
              </a:spcAft>
            </a:pPr>
            <a:fld id="{00000000-1234-1234-1234-123412341234}" type="slidenum">
              <a:rPr lang="en" smtClean="0"/>
              <a:pPr algn="r">
                <a:spcBef>
                  <a:spcPts val="0"/>
                </a:spcBef>
                <a:spcAft>
                  <a:spcPts val="0"/>
                </a:spcAft>
              </a:pPr>
              <a:t>‹#›</a:t>
            </a:fld>
            <a:endParaRPr lang="en"/>
          </a:p>
        </p:txBody>
      </p:sp>
    </p:spTree>
    <p:extLst>
      <p:ext uri="{BB962C8B-B14F-4D97-AF65-F5344CB8AC3E}">
        <p14:creationId xmlns:p14="http://schemas.microsoft.com/office/powerpoint/2010/main" val="4158555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a:t>Click to edit Master title style</a:t>
            </a:r>
          </a:p>
        </p:txBody>
      </p:sp>
      <p:sp>
        <p:nvSpPr>
          <p:cNvPr id="3" name="Content Placeholder 2"/>
          <p:cNvSpPr>
            <a:spLocks noGrp="1"/>
          </p:cNvSpPr>
          <p:nvPr>
            <p:ph idx="1"/>
          </p:nvPr>
        </p:nvSpPr>
        <p:spPr>
          <a:xfrm>
            <a:off x="457200" y="2377440"/>
            <a:ext cx="8229600" cy="3779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a:t>Click to edit Master title style</a:t>
            </a:r>
          </a:p>
        </p:txBody>
      </p:sp>
      <p:sp>
        <p:nvSpPr>
          <p:cNvPr id="1027" name="Text Placeholder 2"/>
          <p:cNvSpPr>
            <a:spLocks noGrp="1"/>
          </p:cNvSpPr>
          <p:nvPr>
            <p:ph type="body" idx="1"/>
          </p:nvPr>
        </p:nvSpPr>
        <p:spPr bwMode="auto">
          <a:xfrm>
            <a:off x="228600" y="2055038"/>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txStyles>
    <p:titleStyle>
      <a:lvl1pPr algn="ctr" rtl="0" fontAlgn="base">
        <a:lnSpc>
          <a:spcPts val="5700"/>
        </a:lnSpc>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membershi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conedlink.org/professional-development/professional-development-upcoming/?view-by=dayGridMonth&amp;currentStart=2020-Mar-1&amp;activeStart=2020-Mar-1&amp;activeEnd=2020-Apr-11"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docs.google.com/document/d/1q2hdyBWf2aLrFvnG-Cl4AETCaZnYAWGF/copy"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econedlink.org/resources/who-gets-bailed-out-and-why/"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councilforeconed.org/resources/local-affiliate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hyperlink" Target="http://www.econedlink.org/professional-developmen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hyperlink" Target="https://docs.google.com/document/d/1q2hdyBWf2aLrFvnG-Cl4AETCaZnYAWGF/cop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9379"/>
            <a:ext cx="7772400" cy="3300805"/>
          </a:xfrm>
        </p:spPr>
        <p:txBody>
          <a:bodyPr rtlCol="0">
            <a:normAutofit fontScale="90000"/>
            <a:scene3d>
              <a:camera prst="orthographicFront"/>
              <a:lightRig rig="glow" dir="tl">
                <a:rot lat="0" lon="0" rev="5400000"/>
              </a:lightRig>
            </a:scene3d>
            <a:sp3d>
              <a:bevelT w="0" h="0"/>
              <a:contourClr>
                <a:schemeClr val="accent6">
                  <a:shade val="73000"/>
                </a:schemeClr>
              </a:contourClr>
            </a:sp3d>
          </a:bodyPr>
          <a:lstStyle/>
          <a:p>
            <a:pPr fontAlgn="auto">
              <a:lnSpc>
                <a:spcPct val="100000"/>
              </a:lnSpc>
              <a:spcAft>
                <a:spcPts val="0"/>
              </a:spcAft>
              <a:defRPr/>
            </a:pPr>
            <a:br>
              <a:rPr lang="en-US" sz="6000" dirty="0"/>
            </a:br>
            <a:br>
              <a:rPr lang="en-US" sz="6000" dirty="0"/>
            </a:br>
            <a:r>
              <a:rPr lang="en-US" sz="5300" dirty="0"/>
              <a:t>Teaching Fiscal Policy in the COVID Era:</a:t>
            </a:r>
            <a:br>
              <a:rPr lang="en-US" sz="5300" dirty="0"/>
            </a:br>
            <a:r>
              <a:rPr lang="en-US" sz="5300" dirty="0">
                <a:solidFill>
                  <a:srgbClr val="7A9900"/>
                </a:solidFill>
                <a:latin typeface="Calibri"/>
                <a:ea typeface="ＭＳ Ｐゴシック"/>
                <a:cs typeface="Calibri"/>
              </a:rPr>
              <a:t>Who Gets Bailed Out and Why</a:t>
            </a:r>
            <a:br>
              <a:rPr lang="en-US" sz="6000" b="1" dirty="0">
                <a:ln w="11430"/>
                <a:effectLst>
                  <a:outerShdw blurRad="80000" dist="40000" dir="5040000" algn="tl">
                    <a:srgbClr val="000000">
                      <a:alpha val="0"/>
                    </a:srgbClr>
                  </a:outerShdw>
                </a:effectLst>
                <a:ea typeface="+mj-ea"/>
                <a:cs typeface="+mj-cs"/>
              </a:rPr>
            </a:br>
            <a:br>
              <a:rPr lang="en-US" sz="4400" dirty="0"/>
            </a:br>
            <a:r>
              <a:rPr lang="en-US" sz="2000" i="1" dirty="0">
                <a:solidFill>
                  <a:schemeClr val="tx1"/>
                </a:solidFill>
                <a:latin typeface="Calibri"/>
                <a:ea typeface="ＭＳ Ｐゴシック"/>
                <a:cs typeface="Calibri"/>
              </a:rPr>
              <a:t>Dr. Chris Cannon, Georgia Council on Economic Education</a:t>
            </a:r>
            <a:br>
              <a:rPr lang="en-US" sz="2000" dirty="0"/>
            </a:br>
            <a:r>
              <a:rPr lang="en-US" sz="2000" dirty="0">
                <a:solidFill>
                  <a:schemeClr val="tx1"/>
                </a:solidFill>
                <a:latin typeface="Calibri"/>
                <a:ea typeface="ＭＳ Ｐゴシック"/>
                <a:cs typeface="Calibri"/>
              </a:rPr>
              <a:t>2/2/2021</a:t>
            </a:r>
            <a:br>
              <a:rPr lang="en-US" sz="2000" dirty="0">
                <a:solidFill>
                  <a:schemeClr val="tx1"/>
                </a:solidFill>
                <a:latin typeface="Calibri"/>
                <a:ea typeface="ＭＳ Ｐゴシック"/>
                <a:cs typeface="Calibri"/>
              </a:rPr>
            </a:br>
            <a:r>
              <a:rPr lang="en-US" sz="2000" dirty="0">
                <a:solidFill>
                  <a:schemeClr val="tx1"/>
                </a:solidFill>
                <a:latin typeface="Calibri"/>
                <a:ea typeface="ＭＳ Ｐゴシック"/>
                <a:cs typeface="Calibri"/>
              </a:rPr>
              <a:t>ccannon11@gsu.edu</a:t>
            </a:r>
            <a:endParaRPr lang="en-US" sz="2000" dirty="0">
              <a:ln w="11430"/>
              <a:solidFill>
                <a:schemeClr val="tx1"/>
              </a:solidFill>
              <a:effectLst>
                <a:outerShdw blurRad="80000" dist="40000" dir="5040000" algn="tl">
                  <a:srgbClr val="000000">
                    <a:alpha val="0"/>
                  </a:srgbClr>
                </a:outerShdw>
              </a:effectLst>
              <a:ea typeface="+mj-ea"/>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1150100"/>
            <a:ext cx="8520600" cy="801000"/>
          </a:xfrm>
          <a:prstGeom prst="rect">
            <a:avLst/>
          </a:prstGeom>
        </p:spPr>
        <p:txBody>
          <a:bodyPr spcFirstLastPara="1" vert="horz" wrap="square" lIns="91425" tIns="91425" rIns="91425" bIns="91425" numCol="1" anchor="t" anchorCtr="0" compatLnSpc="1">
            <a:prstTxWarp prst="textNoShape">
              <a:avLst/>
            </a:prstTxWarp>
            <a:noAutofit/>
            <a:scene3d>
              <a:camera prst="orthographicFront">
                <a:rot lat="0" lon="0" rev="0"/>
              </a:camera>
              <a:lightRig rig="threePt" dir="t"/>
            </a:scene3d>
            <a:sp3d>
              <a:bevelT w="0"/>
            </a:sp3d>
          </a:bodyPr>
          <a:lstStyle/>
          <a:p>
            <a:pPr algn="l"/>
            <a:r>
              <a:rPr lang="en"/>
              <a:t>Scenario Time!</a:t>
            </a:r>
            <a:endParaRPr/>
          </a:p>
        </p:txBody>
      </p:sp>
      <p:sp>
        <p:nvSpPr>
          <p:cNvPr id="75" name="Google Shape;75;p16"/>
          <p:cNvSpPr txBox="1">
            <a:spLocks noGrp="1"/>
          </p:cNvSpPr>
          <p:nvPr>
            <p:ph type="body" idx="1"/>
          </p:nvPr>
        </p:nvSpPr>
        <p:spPr>
          <a:xfrm>
            <a:off x="311700" y="2085925"/>
            <a:ext cx="4690200" cy="3340200"/>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buNone/>
            </a:pPr>
            <a:r>
              <a:rPr lang="en" dirty="0"/>
              <a:t>You are a member of the </a:t>
            </a:r>
            <a:r>
              <a:rPr lang="en" b="1" dirty="0">
                <a:solidFill>
                  <a:srgbClr val="7A9900"/>
                </a:solidFill>
              </a:rPr>
              <a:t>U.S. Congress</a:t>
            </a:r>
            <a:r>
              <a:rPr lang="en" dirty="0"/>
              <a:t>, about to vote on a bill that can provide government money to specific industries.</a:t>
            </a:r>
            <a:endParaRPr dirty="0"/>
          </a:p>
          <a:p>
            <a:pPr marL="0" indent="0">
              <a:spcBef>
                <a:spcPts val="1600"/>
              </a:spcBef>
              <a:buNone/>
            </a:pPr>
            <a:endParaRPr dirty="0"/>
          </a:p>
          <a:p>
            <a:pPr marL="0" indent="0">
              <a:spcBef>
                <a:spcPts val="1600"/>
              </a:spcBef>
              <a:spcAft>
                <a:spcPts val="1600"/>
              </a:spcAft>
              <a:buNone/>
            </a:pPr>
            <a:r>
              <a:rPr lang="en" dirty="0"/>
              <a:t>In each round, you may choose </a:t>
            </a:r>
            <a:r>
              <a:rPr lang="en" dirty="0">
                <a:solidFill>
                  <a:srgbClr val="7A9900"/>
                </a:solidFill>
              </a:rPr>
              <a:t>up to 3 industries </a:t>
            </a:r>
            <a:r>
              <a:rPr lang="en" dirty="0"/>
              <a:t>to receive money…</a:t>
            </a:r>
            <a:endParaRPr dirty="0"/>
          </a:p>
        </p:txBody>
      </p:sp>
      <p:pic>
        <p:nvPicPr>
          <p:cNvPr id="76" name="Google Shape;76;p16"/>
          <p:cNvPicPr preferRelativeResize="0"/>
          <p:nvPr/>
        </p:nvPicPr>
        <p:blipFill>
          <a:blip r:embed="rId3">
            <a:alphaModFix/>
          </a:blip>
          <a:stretch>
            <a:fillRect/>
          </a:stretch>
        </p:blipFill>
        <p:spPr>
          <a:xfrm>
            <a:off x="5001901" y="1334001"/>
            <a:ext cx="4052449" cy="40524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2" name="Google Shape;82;p17"/>
          <p:cNvSpPr txBox="1">
            <a:spLocks noGrp="1"/>
          </p:cNvSpPr>
          <p:nvPr>
            <p:ph type="body" idx="1"/>
          </p:nvPr>
        </p:nvSpPr>
        <p:spPr>
          <a:xfrm>
            <a:off x="311700" y="2085925"/>
            <a:ext cx="5845500" cy="3340200"/>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buNone/>
            </a:pPr>
            <a:r>
              <a:rPr lang="en" dirty="0"/>
              <a:t>A few rules…</a:t>
            </a:r>
            <a:endParaRPr dirty="0"/>
          </a:p>
          <a:p>
            <a:pPr>
              <a:spcBef>
                <a:spcPts val="1600"/>
              </a:spcBef>
              <a:buAutoNum type="arabicPeriod"/>
            </a:pPr>
            <a:r>
              <a:rPr lang="en" dirty="0"/>
              <a:t>You may</a:t>
            </a:r>
            <a:r>
              <a:rPr lang="en" b="1" dirty="0">
                <a:solidFill>
                  <a:srgbClr val="7A9900"/>
                </a:solidFill>
              </a:rPr>
              <a:t> not </a:t>
            </a:r>
            <a:r>
              <a:rPr lang="en" dirty="0"/>
              <a:t>add new industries or individuals</a:t>
            </a:r>
            <a:endParaRPr dirty="0"/>
          </a:p>
          <a:p>
            <a:pPr>
              <a:buAutoNum type="arabicPeriod"/>
            </a:pPr>
            <a:r>
              <a:rPr lang="en" dirty="0"/>
              <a:t>The amount of money will be </a:t>
            </a:r>
            <a:r>
              <a:rPr lang="en" b="1" dirty="0">
                <a:solidFill>
                  <a:srgbClr val="7A9900"/>
                </a:solidFill>
              </a:rPr>
              <a:t>significant</a:t>
            </a:r>
            <a:r>
              <a:rPr lang="en" dirty="0"/>
              <a:t> to the industry (think billions)</a:t>
            </a:r>
            <a:endParaRPr dirty="0"/>
          </a:p>
          <a:p>
            <a:pPr>
              <a:buAutoNum type="arabicPeriod"/>
            </a:pPr>
            <a:r>
              <a:rPr lang="en" dirty="0"/>
              <a:t>I expect to hear </a:t>
            </a:r>
            <a:r>
              <a:rPr lang="en" b="1" dirty="0">
                <a:solidFill>
                  <a:srgbClr val="7A9900"/>
                </a:solidFill>
              </a:rPr>
              <a:t>reasons</a:t>
            </a:r>
            <a:r>
              <a:rPr lang="en" dirty="0"/>
              <a:t> for your answers</a:t>
            </a:r>
            <a:endParaRPr dirty="0"/>
          </a:p>
        </p:txBody>
      </p:sp>
      <p:pic>
        <p:nvPicPr>
          <p:cNvPr id="83" name="Google Shape;83;p17"/>
          <p:cNvPicPr preferRelativeResize="0"/>
          <p:nvPr/>
        </p:nvPicPr>
        <p:blipFill>
          <a:blip r:embed="rId3">
            <a:alphaModFix/>
          </a:blip>
          <a:stretch>
            <a:fillRect/>
          </a:stretch>
        </p:blipFill>
        <p:spPr>
          <a:xfrm>
            <a:off x="5001901" y="1334001"/>
            <a:ext cx="4052449" cy="4052449"/>
          </a:xfrm>
          <a:prstGeom prst="rect">
            <a:avLst/>
          </a:prstGeom>
          <a:noFill/>
          <a:ln>
            <a:noFill/>
          </a:ln>
        </p:spPr>
      </p:pic>
      <p:sp>
        <p:nvSpPr>
          <p:cNvPr id="3" name="Title 2">
            <a:extLst>
              <a:ext uri="{FF2B5EF4-FFF2-40B4-BE49-F238E27FC236}">
                <a16:creationId xmlns:a16="http://schemas.microsoft.com/office/drawing/2014/main" id="{C17A6F01-0ABA-4E75-A61A-F7FF55E6D399}"/>
              </a:ext>
            </a:extLst>
          </p:cNvPr>
          <p:cNvSpPr>
            <a:spLocks noGrp="1"/>
          </p:cNvSpPr>
          <p:nvPr>
            <p:ph type="title"/>
          </p:nvPr>
        </p:nvSpPr>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311700" y="1084075"/>
            <a:ext cx="8520600" cy="801000"/>
          </a:xfrm>
          <a:prstGeom prst="rect">
            <a:avLst/>
          </a:prstGeom>
        </p:spPr>
        <p:txBody>
          <a:bodyPr spcFirstLastPara="1" vert="horz" wrap="square" lIns="91425" tIns="91425" rIns="91425" bIns="91425" numCol="1" anchor="t" anchorCtr="0" compatLnSpc="1">
            <a:prstTxWarp prst="textNoShape">
              <a:avLst/>
            </a:prstTxWarp>
            <a:noAutofit/>
            <a:scene3d>
              <a:camera prst="orthographicFront">
                <a:rot lat="0" lon="0" rev="0"/>
              </a:camera>
              <a:lightRig rig="threePt" dir="t"/>
            </a:scene3d>
            <a:sp3d>
              <a:bevelT w="0"/>
            </a:sp3d>
          </a:bodyPr>
          <a:lstStyle/>
          <a:p>
            <a:r>
              <a:rPr lang="en" dirty="0"/>
              <a:t>The Candidates are...</a:t>
            </a:r>
            <a:endParaRPr dirty="0"/>
          </a:p>
        </p:txBody>
      </p:sp>
      <p:sp>
        <p:nvSpPr>
          <p:cNvPr id="89" name="Google Shape;89;p18"/>
          <p:cNvSpPr txBox="1">
            <a:spLocks noGrp="1"/>
          </p:cNvSpPr>
          <p:nvPr>
            <p:ph type="body" idx="1"/>
          </p:nvPr>
        </p:nvSpPr>
        <p:spPr>
          <a:xfrm>
            <a:off x="115500" y="1885075"/>
            <a:ext cx="2498100" cy="671400"/>
          </a:xfrm>
          <a:prstGeom prst="rect">
            <a:avLst/>
          </a:prstGeom>
          <a:solidFill>
            <a:srgbClr val="FFFF00"/>
          </a:solidFill>
        </p:spPr>
        <p:txBody>
          <a:bodyPr spcFirstLastPara="1" vert="horz" wrap="square" lIns="91425" tIns="91425" rIns="91425" bIns="91425" numCol="1" anchor="t" anchorCtr="0" compatLnSpc="1">
            <a:prstTxWarp prst="textNoShape">
              <a:avLst/>
            </a:prstTxWarp>
            <a:noAutofit/>
          </a:bodyPr>
          <a:lstStyle/>
          <a:p>
            <a:pPr marL="0" indent="0" algn="ctr">
              <a:buNone/>
            </a:pPr>
            <a:r>
              <a:rPr lang="en" sz="2500"/>
              <a:t>Agriculture</a:t>
            </a:r>
            <a:endParaRPr sz="2500"/>
          </a:p>
          <a:p>
            <a:pPr marL="0" indent="0" algn="ctr">
              <a:spcBef>
                <a:spcPts val="1600"/>
              </a:spcBef>
              <a:spcAft>
                <a:spcPts val="1600"/>
              </a:spcAft>
              <a:buNone/>
            </a:pPr>
            <a:endParaRPr/>
          </a:p>
        </p:txBody>
      </p:sp>
      <p:sp>
        <p:nvSpPr>
          <p:cNvPr id="90" name="Google Shape;90;p18"/>
          <p:cNvSpPr txBox="1">
            <a:spLocks noGrp="1"/>
          </p:cNvSpPr>
          <p:nvPr>
            <p:ph type="body" idx="1"/>
          </p:nvPr>
        </p:nvSpPr>
        <p:spPr>
          <a:xfrm>
            <a:off x="3297050" y="1885075"/>
            <a:ext cx="2228100" cy="671400"/>
          </a:xfrm>
          <a:prstGeom prst="rect">
            <a:avLst/>
          </a:prstGeom>
          <a:solidFill>
            <a:srgbClr val="00FF00"/>
          </a:solidFill>
        </p:spPr>
        <p:txBody>
          <a:bodyPr spcFirstLastPara="1" vert="horz" wrap="square" lIns="91425" tIns="91425" rIns="91425" bIns="91425" numCol="1" anchor="t" anchorCtr="0" compatLnSpc="1">
            <a:prstTxWarp prst="textNoShape">
              <a:avLst/>
            </a:prstTxWarp>
            <a:noAutofit/>
          </a:bodyPr>
          <a:lstStyle/>
          <a:p>
            <a:pPr marL="0" indent="0" algn="ctr">
              <a:buNone/>
            </a:pPr>
            <a:r>
              <a:rPr lang="en" sz="2500"/>
              <a:t>Airlines</a:t>
            </a:r>
            <a:endParaRPr sz="2500"/>
          </a:p>
          <a:p>
            <a:pPr marL="0" indent="0" algn="ctr">
              <a:spcBef>
                <a:spcPts val="1600"/>
              </a:spcBef>
              <a:spcAft>
                <a:spcPts val="1600"/>
              </a:spcAft>
              <a:buNone/>
            </a:pPr>
            <a:endParaRPr sz="2500"/>
          </a:p>
        </p:txBody>
      </p:sp>
      <p:sp>
        <p:nvSpPr>
          <p:cNvPr id="91" name="Google Shape;91;p18"/>
          <p:cNvSpPr txBox="1">
            <a:spLocks noGrp="1"/>
          </p:cNvSpPr>
          <p:nvPr>
            <p:ph type="body" idx="1"/>
          </p:nvPr>
        </p:nvSpPr>
        <p:spPr>
          <a:xfrm>
            <a:off x="6311050" y="1885075"/>
            <a:ext cx="2338200" cy="671400"/>
          </a:xfrm>
          <a:prstGeom prst="rect">
            <a:avLst/>
          </a:prstGeom>
          <a:solidFill>
            <a:srgbClr val="C9DAF8"/>
          </a:solidFill>
        </p:spPr>
        <p:txBody>
          <a:bodyPr spcFirstLastPara="1" vert="horz" wrap="square" lIns="91425" tIns="91425" rIns="91425" bIns="91425" numCol="1" anchor="t" anchorCtr="0" compatLnSpc="1">
            <a:prstTxWarp prst="textNoShape">
              <a:avLst/>
            </a:prstTxWarp>
            <a:noAutofit/>
          </a:bodyPr>
          <a:lstStyle/>
          <a:p>
            <a:pPr marL="0" indent="0" algn="ctr">
              <a:buNone/>
            </a:pPr>
            <a:r>
              <a:rPr lang="en" sz="2500"/>
              <a:t>Automotive</a:t>
            </a:r>
            <a:endParaRPr sz="2500"/>
          </a:p>
          <a:p>
            <a:pPr marL="0" indent="0">
              <a:spcBef>
                <a:spcPts val="1600"/>
              </a:spcBef>
              <a:spcAft>
                <a:spcPts val="1600"/>
              </a:spcAft>
              <a:buNone/>
            </a:pPr>
            <a:endParaRPr sz="2500"/>
          </a:p>
        </p:txBody>
      </p:sp>
      <p:sp>
        <p:nvSpPr>
          <p:cNvPr id="92" name="Google Shape;92;p18"/>
          <p:cNvSpPr txBox="1">
            <a:spLocks noGrp="1"/>
          </p:cNvSpPr>
          <p:nvPr>
            <p:ph type="body" idx="1"/>
          </p:nvPr>
        </p:nvSpPr>
        <p:spPr>
          <a:xfrm>
            <a:off x="115325" y="2918825"/>
            <a:ext cx="2498100" cy="671400"/>
          </a:xfrm>
          <a:prstGeom prst="rect">
            <a:avLst/>
          </a:prstGeom>
          <a:solidFill>
            <a:srgbClr val="FCE5CD"/>
          </a:solidFill>
        </p:spPr>
        <p:txBody>
          <a:bodyPr spcFirstLastPara="1" vert="horz" wrap="square" lIns="91425" tIns="91425" rIns="91425" bIns="91425" numCol="1" anchor="t" anchorCtr="0" compatLnSpc="1">
            <a:prstTxWarp prst="textNoShape">
              <a:avLst/>
            </a:prstTxWarp>
            <a:noAutofit/>
          </a:bodyPr>
          <a:lstStyle/>
          <a:p>
            <a:pPr marL="0" indent="0">
              <a:buNone/>
            </a:pPr>
            <a:r>
              <a:rPr lang="en" sz="2500"/>
              <a:t>Construction</a:t>
            </a:r>
            <a:endParaRPr sz="2500"/>
          </a:p>
          <a:p>
            <a:pPr marL="0" indent="0">
              <a:spcBef>
                <a:spcPts val="1600"/>
              </a:spcBef>
              <a:spcAft>
                <a:spcPts val="1600"/>
              </a:spcAft>
              <a:buNone/>
            </a:pPr>
            <a:endParaRPr sz="2500"/>
          </a:p>
        </p:txBody>
      </p:sp>
      <p:sp>
        <p:nvSpPr>
          <p:cNvPr id="93" name="Google Shape;93;p18"/>
          <p:cNvSpPr txBox="1">
            <a:spLocks noGrp="1"/>
          </p:cNvSpPr>
          <p:nvPr>
            <p:ph type="body" idx="1"/>
          </p:nvPr>
        </p:nvSpPr>
        <p:spPr>
          <a:xfrm>
            <a:off x="1042375" y="4065600"/>
            <a:ext cx="2673300" cy="1394700"/>
          </a:xfrm>
          <a:prstGeom prst="rect">
            <a:avLst/>
          </a:prstGeom>
          <a:solidFill>
            <a:srgbClr val="B4A7D6"/>
          </a:solidFill>
        </p:spPr>
        <p:txBody>
          <a:bodyPr spcFirstLastPara="1" vert="horz" wrap="square" lIns="91425" tIns="91425" rIns="91425" bIns="91425" numCol="1" anchor="t" anchorCtr="0" compatLnSpc="1">
            <a:prstTxWarp prst="textNoShape">
              <a:avLst/>
            </a:prstTxWarp>
            <a:noAutofit/>
          </a:bodyPr>
          <a:lstStyle/>
          <a:p>
            <a:pPr marL="0" indent="0">
              <a:buNone/>
            </a:pPr>
            <a:r>
              <a:rPr lang="en" sz="2500" dirty="0">
                <a:solidFill>
                  <a:srgbClr val="000000"/>
                </a:solidFill>
              </a:rPr>
              <a:t>Entertainment/</a:t>
            </a:r>
          </a:p>
          <a:p>
            <a:pPr marL="0" indent="0">
              <a:buNone/>
            </a:pPr>
            <a:r>
              <a:rPr lang="en" sz="2500" dirty="0">
                <a:solidFill>
                  <a:srgbClr val="000000"/>
                </a:solidFill>
              </a:rPr>
              <a:t>Performing Arts</a:t>
            </a:r>
            <a:endParaRPr sz="2500" dirty="0">
              <a:solidFill>
                <a:srgbClr val="000000"/>
              </a:solidFill>
            </a:endParaRPr>
          </a:p>
          <a:p>
            <a:pPr marL="0" indent="0">
              <a:spcBef>
                <a:spcPts val="1600"/>
              </a:spcBef>
              <a:spcAft>
                <a:spcPts val="1600"/>
              </a:spcAft>
              <a:buNone/>
            </a:pPr>
            <a:endParaRPr sz="2500" dirty="0"/>
          </a:p>
        </p:txBody>
      </p:sp>
      <p:sp>
        <p:nvSpPr>
          <p:cNvPr id="94" name="Google Shape;94;p18"/>
          <p:cNvSpPr txBox="1">
            <a:spLocks noGrp="1"/>
          </p:cNvSpPr>
          <p:nvPr>
            <p:ph type="body" idx="1"/>
          </p:nvPr>
        </p:nvSpPr>
        <p:spPr>
          <a:xfrm>
            <a:off x="3297050" y="2918825"/>
            <a:ext cx="2228100" cy="671400"/>
          </a:xfrm>
          <a:prstGeom prst="rect">
            <a:avLst/>
          </a:prstGeom>
          <a:solidFill>
            <a:srgbClr val="DD7E6B"/>
          </a:solidFill>
        </p:spPr>
        <p:txBody>
          <a:bodyPr spcFirstLastPara="1" vert="horz" wrap="square" lIns="91425" tIns="91425" rIns="91425" bIns="91425" numCol="1" anchor="t" anchorCtr="0" compatLnSpc="1">
            <a:prstTxWarp prst="textNoShape">
              <a:avLst/>
            </a:prstTxWarp>
            <a:noAutofit/>
          </a:bodyPr>
          <a:lstStyle/>
          <a:p>
            <a:pPr marL="0" indent="0" algn="ctr">
              <a:spcAft>
                <a:spcPts val="1600"/>
              </a:spcAft>
              <a:buNone/>
            </a:pPr>
            <a:r>
              <a:rPr lang="en" sz="2500">
                <a:solidFill>
                  <a:srgbClr val="000000"/>
                </a:solidFill>
              </a:rPr>
              <a:t>Healthcare</a:t>
            </a:r>
            <a:endParaRPr sz="2500">
              <a:solidFill>
                <a:srgbClr val="000000"/>
              </a:solidFill>
            </a:endParaRPr>
          </a:p>
        </p:txBody>
      </p:sp>
      <p:sp>
        <p:nvSpPr>
          <p:cNvPr id="95" name="Google Shape;95;p18"/>
          <p:cNvSpPr txBox="1">
            <a:spLocks noGrp="1"/>
          </p:cNvSpPr>
          <p:nvPr>
            <p:ph type="body" idx="1"/>
          </p:nvPr>
        </p:nvSpPr>
        <p:spPr>
          <a:xfrm>
            <a:off x="4766800" y="4065600"/>
            <a:ext cx="2788200" cy="1394700"/>
          </a:xfrm>
          <a:prstGeom prst="rect">
            <a:avLst/>
          </a:prstGeom>
          <a:solidFill>
            <a:srgbClr val="0B5394"/>
          </a:solidFill>
        </p:spPr>
        <p:txBody>
          <a:bodyPr spcFirstLastPara="1" vert="horz" wrap="square" lIns="91425" tIns="91425" rIns="91425" bIns="91425" numCol="1" anchor="t" anchorCtr="0" compatLnSpc="1">
            <a:prstTxWarp prst="textNoShape">
              <a:avLst/>
            </a:prstTxWarp>
            <a:noAutofit/>
          </a:bodyPr>
          <a:lstStyle/>
          <a:p>
            <a:pPr marL="0" indent="0" algn="ctr">
              <a:spcAft>
                <a:spcPts val="1600"/>
              </a:spcAft>
              <a:buNone/>
            </a:pPr>
            <a:r>
              <a:rPr lang="en" sz="2500">
                <a:solidFill>
                  <a:srgbClr val="FFFFFF"/>
                </a:solidFill>
              </a:rPr>
              <a:t>Professional Sports</a:t>
            </a:r>
            <a:endParaRPr sz="2500">
              <a:solidFill>
                <a:srgbClr val="FFFFFF"/>
              </a:solidFill>
            </a:endParaRPr>
          </a:p>
        </p:txBody>
      </p:sp>
      <p:sp>
        <p:nvSpPr>
          <p:cNvPr id="96" name="Google Shape;96;p18"/>
          <p:cNvSpPr txBox="1">
            <a:spLocks noGrp="1"/>
          </p:cNvSpPr>
          <p:nvPr>
            <p:ph type="body" idx="1"/>
          </p:nvPr>
        </p:nvSpPr>
        <p:spPr>
          <a:xfrm>
            <a:off x="6311050" y="2918825"/>
            <a:ext cx="2338200" cy="671400"/>
          </a:xfrm>
          <a:prstGeom prst="rect">
            <a:avLst/>
          </a:prstGeom>
          <a:solidFill>
            <a:srgbClr val="EAD1DC"/>
          </a:solidFill>
        </p:spPr>
        <p:txBody>
          <a:bodyPr spcFirstLastPara="1" vert="horz" wrap="square" lIns="91425" tIns="91425" rIns="91425" bIns="91425" numCol="1" anchor="t" anchorCtr="0" compatLnSpc="1">
            <a:prstTxWarp prst="textNoShape">
              <a:avLst/>
            </a:prstTxWarp>
            <a:noAutofit/>
          </a:bodyPr>
          <a:lstStyle/>
          <a:p>
            <a:pPr marL="0" indent="0" algn="ctr">
              <a:buNone/>
            </a:pPr>
            <a:r>
              <a:rPr lang="en" sz="2500">
                <a:solidFill>
                  <a:srgbClr val="000000"/>
                </a:solidFill>
              </a:rPr>
              <a:t>Retail</a:t>
            </a:r>
            <a:endParaRPr sz="2500">
              <a:solidFill>
                <a:srgbClr val="000000"/>
              </a:solidFill>
            </a:endParaRPr>
          </a:p>
          <a:p>
            <a:pPr marL="0" indent="0">
              <a:spcBef>
                <a:spcPts val="1600"/>
              </a:spcBef>
              <a:spcAft>
                <a:spcPts val="1600"/>
              </a:spcAft>
              <a:buNone/>
            </a:pPr>
            <a:endParaRPr sz="25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68C9B-6691-403E-BFCD-FFDDFE688F72}"/>
              </a:ext>
            </a:extLst>
          </p:cNvPr>
          <p:cNvSpPr>
            <a:spLocks noGrp="1"/>
          </p:cNvSpPr>
          <p:nvPr>
            <p:ph type="title"/>
          </p:nvPr>
        </p:nvSpPr>
        <p:spPr>
          <a:xfrm>
            <a:off x="311700" y="1638233"/>
            <a:ext cx="8520600" cy="1068000"/>
          </a:xfrm>
        </p:spPr>
        <p:txBody>
          <a:bodyPr/>
          <a:lstStyle/>
          <a:p>
            <a:r>
              <a:rPr lang="en-US" dirty="0"/>
              <a:t>Socrative.com</a:t>
            </a:r>
          </a:p>
        </p:txBody>
      </p:sp>
      <p:sp>
        <p:nvSpPr>
          <p:cNvPr id="3" name="Text Placeholder 2">
            <a:extLst>
              <a:ext uri="{FF2B5EF4-FFF2-40B4-BE49-F238E27FC236}">
                <a16:creationId xmlns:a16="http://schemas.microsoft.com/office/drawing/2014/main" id="{048AA791-308A-423C-92BB-EFE92DAFA208}"/>
              </a:ext>
            </a:extLst>
          </p:cNvPr>
          <p:cNvSpPr>
            <a:spLocks noGrp="1"/>
          </p:cNvSpPr>
          <p:nvPr>
            <p:ph type="body" idx="1"/>
          </p:nvPr>
        </p:nvSpPr>
        <p:spPr>
          <a:xfrm>
            <a:off x="311700" y="2706233"/>
            <a:ext cx="8520600" cy="3385600"/>
          </a:xfrm>
        </p:spPr>
        <p:txBody>
          <a:bodyPr/>
          <a:lstStyle/>
          <a:p>
            <a:r>
              <a:rPr lang="en-US" sz="4800" dirty="0"/>
              <a:t>Login AS A STUDENT</a:t>
            </a:r>
          </a:p>
          <a:p>
            <a:r>
              <a:rPr lang="en-US" sz="4800" dirty="0"/>
              <a:t>Room code: </a:t>
            </a:r>
            <a:r>
              <a:rPr lang="en-US" sz="4800" dirty="0">
                <a:highlight>
                  <a:srgbClr val="FFFF00"/>
                </a:highlight>
              </a:rPr>
              <a:t>CHRISCANNON</a:t>
            </a:r>
          </a:p>
        </p:txBody>
      </p:sp>
    </p:spTree>
    <p:extLst>
      <p:ext uri="{BB962C8B-B14F-4D97-AF65-F5344CB8AC3E}">
        <p14:creationId xmlns:p14="http://schemas.microsoft.com/office/powerpoint/2010/main" val="682533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311700" y="1072775"/>
            <a:ext cx="8520600" cy="801000"/>
          </a:xfrm>
          <a:prstGeom prst="rect">
            <a:avLst/>
          </a:prstGeom>
        </p:spPr>
        <p:txBody>
          <a:bodyPr spcFirstLastPara="1" vert="horz" wrap="square" lIns="91425" tIns="91425" rIns="91425" bIns="91425" numCol="1" anchor="t" anchorCtr="0" compatLnSpc="1">
            <a:prstTxWarp prst="textNoShape">
              <a:avLst/>
            </a:prstTxWarp>
            <a:noAutofit/>
            <a:scene3d>
              <a:camera prst="orthographicFront">
                <a:rot lat="0" lon="0" rev="0"/>
              </a:camera>
              <a:lightRig rig="threePt" dir="t"/>
            </a:scene3d>
            <a:sp3d>
              <a:bevelT w="0"/>
            </a:sp3d>
          </a:bodyPr>
          <a:lstStyle/>
          <a:p>
            <a:r>
              <a:rPr lang="en" sz="6000" dirty="0"/>
              <a:t>Tallies for </a:t>
            </a:r>
            <a:r>
              <a:rPr lang="en" sz="6000" dirty="0">
                <a:solidFill>
                  <a:srgbClr val="7A9900"/>
                </a:solidFill>
              </a:rPr>
              <a:t>Round 1</a:t>
            </a:r>
            <a:endParaRPr sz="6000" dirty="0">
              <a:solidFill>
                <a:srgbClr val="7A9900"/>
              </a:solidFill>
            </a:endParaRPr>
          </a:p>
        </p:txBody>
      </p:sp>
      <p:graphicFrame>
        <p:nvGraphicFramePr>
          <p:cNvPr id="102" name="Google Shape;102;p19"/>
          <p:cNvGraphicFramePr/>
          <p:nvPr/>
        </p:nvGraphicFramePr>
        <p:xfrm>
          <a:off x="524900" y="1867925"/>
          <a:ext cx="8094200" cy="3516800"/>
        </p:xfrm>
        <a:graphic>
          <a:graphicData uri="http://schemas.openxmlformats.org/drawingml/2006/table">
            <a:tbl>
              <a:tblPr>
                <a:noFill/>
              </a:tblPr>
              <a:tblGrid>
                <a:gridCol w="2023550">
                  <a:extLst>
                    <a:ext uri="{9D8B030D-6E8A-4147-A177-3AD203B41FA5}">
                      <a16:colId xmlns:a16="http://schemas.microsoft.com/office/drawing/2014/main" val="20000"/>
                    </a:ext>
                  </a:extLst>
                </a:gridCol>
                <a:gridCol w="2023550">
                  <a:extLst>
                    <a:ext uri="{9D8B030D-6E8A-4147-A177-3AD203B41FA5}">
                      <a16:colId xmlns:a16="http://schemas.microsoft.com/office/drawing/2014/main" val="20001"/>
                    </a:ext>
                  </a:extLst>
                </a:gridCol>
                <a:gridCol w="2023550">
                  <a:extLst>
                    <a:ext uri="{9D8B030D-6E8A-4147-A177-3AD203B41FA5}">
                      <a16:colId xmlns:a16="http://schemas.microsoft.com/office/drawing/2014/main" val="20002"/>
                    </a:ext>
                  </a:extLst>
                </a:gridCol>
                <a:gridCol w="2023550">
                  <a:extLst>
                    <a:ext uri="{9D8B030D-6E8A-4147-A177-3AD203B41FA5}">
                      <a16:colId xmlns:a16="http://schemas.microsoft.com/office/drawing/2014/main" val="20003"/>
                    </a:ext>
                  </a:extLst>
                </a:gridCol>
              </a:tblGrid>
              <a:tr h="879200">
                <a:tc>
                  <a:txBody>
                    <a:bodyPr/>
                    <a:lstStyle/>
                    <a:p>
                      <a:pPr marL="0" lvl="0" indent="0" algn="ctr" rtl="0">
                        <a:spcBef>
                          <a:spcPts val="0"/>
                        </a:spcBef>
                        <a:spcAft>
                          <a:spcPts val="0"/>
                        </a:spcAft>
                        <a:buNone/>
                      </a:pPr>
                      <a:r>
                        <a:rPr lang="en"/>
                        <a:t>Agriculture</a:t>
                      </a:r>
                      <a:endParaRPr/>
                    </a:p>
                  </a:txBody>
                  <a:tcPr marL="91425" marR="91425" marT="91425" marB="91425" anchor="ctr">
                    <a:solidFill>
                      <a:srgbClr val="FFFF00"/>
                    </a:solidFill>
                  </a:tcPr>
                </a:tc>
                <a:tc>
                  <a:txBody>
                    <a:bodyPr/>
                    <a:lstStyle/>
                    <a:p>
                      <a:pPr marL="0" lvl="0" indent="0" algn="ctr" rtl="0">
                        <a:spcBef>
                          <a:spcPts val="0"/>
                        </a:spcBef>
                        <a:spcAft>
                          <a:spcPts val="0"/>
                        </a:spcAft>
                        <a:buNone/>
                      </a:pPr>
                      <a:endParaRPr/>
                    </a:p>
                  </a:txBody>
                  <a:tcPr marL="91425" marR="91425" marT="91425" marB="91425" anchor="ctr"/>
                </a:tc>
                <a:tc>
                  <a:txBody>
                    <a:bodyPr/>
                    <a:lstStyle/>
                    <a:p>
                      <a:pPr marL="0" lvl="0" indent="0" algn="ctr" rtl="0">
                        <a:spcBef>
                          <a:spcPts val="0"/>
                        </a:spcBef>
                        <a:spcAft>
                          <a:spcPts val="0"/>
                        </a:spcAft>
                        <a:buNone/>
                      </a:pPr>
                      <a:r>
                        <a:rPr lang="en"/>
                        <a:t>Entertainment</a:t>
                      </a:r>
                      <a:endParaRPr/>
                    </a:p>
                  </a:txBody>
                  <a:tcPr marL="91425" marR="91425" marT="91425" marB="91425" anchor="ctr">
                    <a:solidFill>
                      <a:srgbClr val="D9D2E9"/>
                    </a:solidFill>
                  </a:tcPr>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879200">
                <a:tc>
                  <a:txBody>
                    <a:bodyPr/>
                    <a:lstStyle/>
                    <a:p>
                      <a:pPr marL="0" lvl="0" indent="0" algn="ctr" rtl="0">
                        <a:spcBef>
                          <a:spcPts val="0"/>
                        </a:spcBef>
                        <a:spcAft>
                          <a:spcPts val="0"/>
                        </a:spcAft>
                        <a:buNone/>
                      </a:pPr>
                      <a:r>
                        <a:rPr lang="en"/>
                        <a:t>Airlines</a:t>
                      </a:r>
                      <a:endParaRPr/>
                    </a:p>
                  </a:txBody>
                  <a:tcPr marL="91425" marR="91425" marT="91425" marB="91425" anchor="ctr">
                    <a:solidFill>
                      <a:srgbClr val="00FF00"/>
                    </a:solidFill>
                  </a:tcPr>
                </a:tc>
                <a:tc>
                  <a:txBody>
                    <a:bodyPr/>
                    <a:lstStyle/>
                    <a:p>
                      <a:pPr marL="0" lvl="0" indent="0" algn="ctr" rtl="0">
                        <a:spcBef>
                          <a:spcPts val="0"/>
                        </a:spcBef>
                        <a:spcAft>
                          <a:spcPts val="0"/>
                        </a:spcAft>
                        <a:buNone/>
                      </a:pPr>
                      <a:endParaRPr/>
                    </a:p>
                  </a:txBody>
                  <a:tcPr marL="91425" marR="91425" marT="91425" marB="91425" anchor="ctr"/>
                </a:tc>
                <a:tc>
                  <a:txBody>
                    <a:bodyPr/>
                    <a:lstStyle/>
                    <a:p>
                      <a:pPr marL="0" lvl="0" indent="0" algn="ctr" rtl="0">
                        <a:spcBef>
                          <a:spcPts val="0"/>
                        </a:spcBef>
                        <a:spcAft>
                          <a:spcPts val="0"/>
                        </a:spcAft>
                        <a:buNone/>
                      </a:pPr>
                      <a:r>
                        <a:rPr lang="en"/>
                        <a:t>Healthcare</a:t>
                      </a:r>
                      <a:endParaRPr/>
                    </a:p>
                  </a:txBody>
                  <a:tcPr marL="91425" marR="91425" marT="91425" marB="91425" anchor="ctr">
                    <a:solidFill>
                      <a:srgbClr val="E6B8AF"/>
                    </a:solidFill>
                  </a:tcPr>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879200">
                <a:tc>
                  <a:txBody>
                    <a:bodyPr/>
                    <a:lstStyle/>
                    <a:p>
                      <a:pPr marL="0" lvl="0" indent="0" algn="ctr" rtl="0">
                        <a:spcBef>
                          <a:spcPts val="0"/>
                        </a:spcBef>
                        <a:spcAft>
                          <a:spcPts val="0"/>
                        </a:spcAft>
                        <a:buNone/>
                      </a:pPr>
                      <a:r>
                        <a:rPr lang="en" dirty="0"/>
                        <a:t>Automotive</a:t>
                      </a:r>
                      <a:endParaRPr dirty="0"/>
                    </a:p>
                  </a:txBody>
                  <a:tcPr marL="91425" marR="91425" marT="91425" marB="91425" anchor="ctr">
                    <a:solidFill>
                      <a:srgbClr val="C9DAF8"/>
                    </a:solidFill>
                  </a:tcPr>
                </a:tc>
                <a:tc>
                  <a:txBody>
                    <a:bodyPr/>
                    <a:lstStyle/>
                    <a:p>
                      <a:pPr marL="0" lvl="0" indent="0" algn="ctr" rtl="0">
                        <a:spcBef>
                          <a:spcPts val="0"/>
                        </a:spcBef>
                        <a:spcAft>
                          <a:spcPts val="0"/>
                        </a:spcAft>
                        <a:buNone/>
                      </a:pPr>
                      <a:endParaRPr dirty="0"/>
                    </a:p>
                  </a:txBody>
                  <a:tcPr marL="91425" marR="91425" marT="91425" marB="91425" anchor="ctr"/>
                </a:tc>
                <a:tc>
                  <a:txBody>
                    <a:bodyPr/>
                    <a:lstStyle/>
                    <a:p>
                      <a:pPr marL="0" lvl="0" indent="0" algn="ctr" rtl="0">
                        <a:spcBef>
                          <a:spcPts val="0"/>
                        </a:spcBef>
                        <a:spcAft>
                          <a:spcPts val="0"/>
                        </a:spcAft>
                        <a:buNone/>
                      </a:pPr>
                      <a:r>
                        <a:rPr lang="en"/>
                        <a:t>Pro Sports</a:t>
                      </a:r>
                      <a:endParaRPr/>
                    </a:p>
                  </a:txBody>
                  <a:tcPr marL="91425" marR="91425" marT="91425" marB="91425" anchor="ctr">
                    <a:solidFill>
                      <a:srgbClr val="4A86E8"/>
                    </a:solidFill>
                  </a:tcPr>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879200">
                <a:tc>
                  <a:txBody>
                    <a:bodyPr/>
                    <a:lstStyle/>
                    <a:p>
                      <a:pPr marL="0" lvl="0" indent="0" algn="ctr" rtl="0">
                        <a:spcBef>
                          <a:spcPts val="0"/>
                        </a:spcBef>
                        <a:spcAft>
                          <a:spcPts val="0"/>
                        </a:spcAft>
                        <a:buNone/>
                      </a:pPr>
                      <a:r>
                        <a:rPr lang="en"/>
                        <a:t>Construction</a:t>
                      </a:r>
                      <a:endParaRPr/>
                    </a:p>
                  </a:txBody>
                  <a:tcPr marL="91425" marR="91425" marT="91425" marB="91425" anchor="ctr">
                    <a:solidFill>
                      <a:srgbClr val="FCE5CD"/>
                    </a:solidFill>
                  </a:tcPr>
                </a:tc>
                <a:tc>
                  <a:txBody>
                    <a:bodyPr/>
                    <a:lstStyle/>
                    <a:p>
                      <a:pPr marL="0" lvl="0" indent="0" algn="ctr" rtl="0">
                        <a:spcBef>
                          <a:spcPts val="0"/>
                        </a:spcBef>
                        <a:spcAft>
                          <a:spcPts val="0"/>
                        </a:spcAft>
                        <a:buNone/>
                      </a:pPr>
                      <a:endParaRPr/>
                    </a:p>
                  </a:txBody>
                  <a:tcPr marL="91425" marR="91425" marT="91425" marB="91425" anchor="ctr"/>
                </a:tc>
                <a:tc>
                  <a:txBody>
                    <a:bodyPr/>
                    <a:lstStyle/>
                    <a:p>
                      <a:pPr marL="0" lvl="0" indent="0" algn="ctr" rtl="0">
                        <a:spcBef>
                          <a:spcPts val="0"/>
                        </a:spcBef>
                        <a:spcAft>
                          <a:spcPts val="0"/>
                        </a:spcAft>
                        <a:buNone/>
                      </a:pPr>
                      <a:r>
                        <a:rPr lang="en"/>
                        <a:t>Retail</a:t>
                      </a:r>
                      <a:endParaRPr/>
                    </a:p>
                  </a:txBody>
                  <a:tcPr marL="91425" marR="91425" marT="91425" marB="91425" anchor="ctr">
                    <a:solidFill>
                      <a:srgbClr val="EAD1DC"/>
                    </a:solidFill>
                  </a:tcPr>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311700" y="857250"/>
            <a:ext cx="8520600" cy="801000"/>
          </a:xfrm>
          <a:prstGeom prst="rect">
            <a:avLst/>
          </a:prstGeom>
        </p:spPr>
        <p:txBody>
          <a:bodyPr spcFirstLastPara="1" vert="horz" wrap="square" lIns="91425" tIns="91425" rIns="91425" bIns="91425" numCol="1" anchor="t" anchorCtr="0" compatLnSpc="1">
            <a:prstTxWarp prst="textNoShape">
              <a:avLst/>
            </a:prstTxWarp>
            <a:noAutofit/>
            <a:scene3d>
              <a:camera prst="orthographicFront">
                <a:rot lat="0" lon="0" rev="0"/>
              </a:camera>
              <a:lightRig rig="threePt" dir="t"/>
            </a:scene3d>
            <a:sp3d>
              <a:bevelT w="0"/>
            </a:sp3d>
          </a:bodyPr>
          <a:lstStyle/>
          <a:p>
            <a:r>
              <a:rPr lang="en" sz="3600" dirty="0">
                <a:solidFill>
                  <a:srgbClr val="7A9900"/>
                </a:solidFill>
              </a:rPr>
              <a:t>Round 2</a:t>
            </a:r>
            <a:r>
              <a:rPr lang="en" sz="3600" dirty="0"/>
              <a:t>: Now with More Economic Data!</a:t>
            </a:r>
            <a:endParaRPr sz="3600" dirty="0"/>
          </a:p>
        </p:txBody>
      </p:sp>
      <p:sp>
        <p:nvSpPr>
          <p:cNvPr id="108" name="Google Shape;108;p20"/>
          <p:cNvSpPr txBox="1">
            <a:spLocks noGrp="1"/>
          </p:cNvSpPr>
          <p:nvPr>
            <p:ph type="body" idx="1"/>
          </p:nvPr>
        </p:nvSpPr>
        <p:spPr>
          <a:xfrm>
            <a:off x="188800" y="1658250"/>
            <a:ext cx="8351885" cy="3526492"/>
          </a:xfrm>
          <a:prstGeom prst="rect">
            <a:avLst/>
          </a:prstGeom>
        </p:spPr>
        <p:txBody>
          <a:bodyPr spcFirstLastPara="1" vert="horz" wrap="square" lIns="91425" tIns="91425" rIns="91425" bIns="91425" numCol="1" anchor="t" anchorCtr="0" compatLnSpc="1">
            <a:prstTxWarp prst="textNoShape">
              <a:avLst/>
            </a:prstTxWarp>
            <a:noAutofit/>
          </a:bodyPr>
          <a:lstStyle/>
          <a:p>
            <a:r>
              <a:rPr lang="en" sz="2400" b="1" dirty="0"/>
              <a:t>Number of employees</a:t>
            </a:r>
            <a:r>
              <a:rPr lang="en" sz="2400" dirty="0"/>
              <a:t> - Consider the economic impact of layoffs that happen during recessions and the number of jobs you might support with a bailout.</a:t>
            </a:r>
            <a:endParaRPr sz="2400" dirty="0"/>
          </a:p>
          <a:p>
            <a:pPr marL="0" indent="0">
              <a:spcBef>
                <a:spcPts val="1600"/>
              </a:spcBef>
              <a:buNone/>
            </a:pPr>
            <a:endParaRPr sz="2400" dirty="0"/>
          </a:p>
          <a:p>
            <a:r>
              <a:rPr lang="en" sz="2400" b="1" dirty="0"/>
              <a:t>Economic impact</a:t>
            </a:r>
            <a:r>
              <a:rPr lang="en" sz="2400" dirty="0"/>
              <a:t> - Includes things like overall sales, tickets to events, the relationships with associated industries like catering, business travel, etc.</a:t>
            </a:r>
            <a:endParaRPr sz="2400" dirty="0"/>
          </a:p>
          <a:p>
            <a:pPr indent="0">
              <a:spcBef>
                <a:spcPts val="1600"/>
              </a:spcBef>
              <a:buNone/>
            </a:pPr>
            <a:endParaRPr sz="2400" dirty="0"/>
          </a:p>
          <a:p>
            <a:r>
              <a:rPr lang="en" sz="2400" b="1" dirty="0"/>
              <a:t>EPI Employment Multiplier</a:t>
            </a:r>
            <a:r>
              <a:rPr lang="en" sz="2400" dirty="0"/>
              <a:t> - When one job is created, other jobs are needed to support it. In some industries, this matters more than others, so the multiplier is variable.</a:t>
            </a:r>
            <a:endParaRPr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53652A0-B136-4E6B-8F9F-1665F8CB9D31}"/>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BC0A5FB6-FC07-4ED4-BC79-F5C251CFDB69}"/>
              </a:ext>
            </a:extLst>
          </p:cNvPr>
          <p:cNvPicPr>
            <a:picLocks noChangeAspect="1"/>
          </p:cNvPicPr>
          <p:nvPr/>
        </p:nvPicPr>
        <p:blipFill>
          <a:blip r:embed="rId2"/>
          <a:stretch>
            <a:fillRect/>
          </a:stretch>
        </p:blipFill>
        <p:spPr>
          <a:xfrm>
            <a:off x="0" y="1038574"/>
            <a:ext cx="9158173" cy="5652918"/>
          </a:xfrm>
          <a:prstGeom prst="rect">
            <a:avLst/>
          </a:prstGeom>
        </p:spPr>
      </p:pic>
    </p:spTree>
    <p:extLst>
      <p:ext uri="{BB962C8B-B14F-4D97-AF65-F5344CB8AC3E}">
        <p14:creationId xmlns:p14="http://schemas.microsoft.com/office/powerpoint/2010/main" val="654178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68C9B-6691-403E-BFCD-FFDDFE688F72}"/>
              </a:ext>
            </a:extLst>
          </p:cNvPr>
          <p:cNvSpPr>
            <a:spLocks noGrp="1"/>
          </p:cNvSpPr>
          <p:nvPr>
            <p:ph type="title"/>
          </p:nvPr>
        </p:nvSpPr>
        <p:spPr>
          <a:xfrm>
            <a:off x="311700" y="1638233"/>
            <a:ext cx="8520600" cy="1068000"/>
          </a:xfrm>
        </p:spPr>
        <p:txBody>
          <a:bodyPr/>
          <a:lstStyle/>
          <a:p>
            <a:r>
              <a:rPr lang="en-US" dirty="0"/>
              <a:t>Socrative.com</a:t>
            </a:r>
          </a:p>
        </p:txBody>
      </p:sp>
      <p:sp>
        <p:nvSpPr>
          <p:cNvPr id="3" name="Text Placeholder 2">
            <a:extLst>
              <a:ext uri="{FF2B5EF4-FFF2-40B4-BE49-F238E27FC236}">
                <a16:creationId xmlns:a16="http://schemas.microsoft.com/office/drawing/2014/main" id="{048AA791-308A-423C-92BB-EFE92DAFA208}"/>
              </a:ext>
            </a:extLst>
          </p:cNvPr>
          <p:cNvSpPr>
            <a:spLocks noGrp="1"/>
          </p:cNvSpPr>
          <p:nvPr>
            <p:ph type="body" idx="1"/>
          </p:nvPr>
        </p:nvSpPr>
        <p:spPr>
          <a:xfrm>
            <a:off x="311700" y="2706233"/>
            <a:ext cx="8520600" cy="3385600"/>
          </a:xfrm>
        </p:spPr>
        <p:txBody>
          <a:bodyPr/>
          <a:lstStyle/>
          <a:p>
            <a:r>
              <a:rPr lang="en-US" sz="4800" dirty="0"/>
              <a:t>Login AS A STUDENT</a:t>
            </a:r>
          </a:p>
          <a:p>
            <a:r>
              <a:rPr lang="en-US" sz="4800" dirty="0"/>
              <a:t>Room code: </a:t>
            </a:r>
            <a:r>
              <a:rPr lang="en-US" sz="4800" dirty="0">
                <a:highlight>
                  <a:srgbClr val="FFFF00"/>
                </a:highlight>
              </a:rPr>
              <a:t>CHRISCANNON</a:t>
            </a:r>
          </a:p>
        </p:txBody>
      </p:sp>
    </p:spTree>
    <p:extLst>
      <p:ext uri="{BB962C8B-B14F-4D97-AF65-F5344CB8AC3E}">
        <p14:creationId xmlns:p14="http://schemas.microsoft.com/office/powerpoint/2010/main" val="2292329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311700" y="1066925"/>
            <a:ext cx="8520600" cy="801000"/>
          </a:xfrm>
          <a:prstGeom prst="rect">
            <a:avLst/>
          </a:prstGeom>
        </p:spPr>
        <p:txBody>
          <a:bodyPr spcFirstLastPara="1" vert="horz" wrap="square" lIns="91425" tIns="91425" rIns="91425" bIns="91425" numCol="1" anchor="t" anchorCtr="0" compatLnSpc="1">
            <a:prstTxWarp prst="textNoShape">
              <a:avLst/>
            </a:prstTxWarp>
            <a:noAutofit/>
            <a:scene3d>
              <a:camera prst="orthographicFront">
                <a:rot lat="0" lon="0" rev="0"/>
              </a:camera>
              <a:lightRig rig="threePt" dir="t"/>
            </a:scene3d>
            <a:sp3d>
              <a:bevelT w="0"/>
            </a:sp3d>
          </a:bodyPr>
          <a:lstStyle/>
          <a:p>
            <a:r>
              <a:rPr lang="en" sz="6000" dirty="0"/>
              <a:t>Tallies for </a:t>
            </a:r>
            <a:r>
              <a:rPr lang="en" sz="6000" dirty="0">
                <a:solidFill>
                  <a:srgbClr val="7A9900"/>
                </a:solidFill>
              </a:rPr>
              <a:t>Round 2</a:t>
            </a:r>
            <a:endParaRPr sz="6000" dirty="0">
              <a:solidFill>
                <a:srgbClr val="7A9900"/>
              </a:solidFill>
            </a:endParaRPr>
          </a:p>
        </p:txBody>
      </p:sp>
      <p:graphicFrame>
        <p:nvGraphicFramePr>
          <p:cNvPr id="114" name="Google Shape;114;p21"/>
          <p:cNvGraphicFramePr/>
          <p:nvPr/>
        </p:nvGraphicFramePr>
        <p:xfrm>
          <a:off x="524900" y="1867925"/>
          <a:ext cx="8094200" cy="3516800"/>
        </p:xfrm>
        <a:graphic>
          <a:graphicData uri="http://schemas.openxmlformats.org/drawingml/2006/table">
            <a:tbl>
              <a:tblPr>
                <a:noFill/>
              </a:tblPr>
              <a:tblGrid>
                <a:gridCol w="2023550">
                  <a:extLst>
                    <a:ext uri="{9D8B030D-6E8A-4147-A177-3AD203B41FA5}">
                      <a16:colId xmlns:a16="http://schemas.microsoft.com/office/drawing/2014/main" val="20000"/>
                    </a:ext>
                  </a:extLst>
                </a:gridCol>
                <a:gridCol w="2023550">
                  <a:extLst>
                    <a:ext uri="{9D8B030D-6E8A-4147-A177-3AD203B41FA5}">
                      <a16:colId xmlns:a16="http://schemas.microsoft.com/office/drawing/2014/main" val="20001"/>
                    </a:ext>
                  </a:extLst>
                </a:gridCol>
                <a:gridCol w="2023550">
                  <a:extLst>
                    <a:ext uri="{9D8B030D-6E8A-4147-A177-3AD203B41FA5}">
                      <a16:colId xmlns:a16="http://schemas.microsoft.com/office/drawing/2014/main" val="20002"/>
                    </a:ext>
                  </a:extLst>
                </a:gridCol>
                <a:gridCol w="2023550">
                  <a:extLst>
                    <a:ext uri="{9D8B030D-6E8A-4147-A177-3AD203B41FA5}">
                      <a16:colId xmlns:a16="http://schemas.microsoft.com/office/drawing/2014/main" val="20003"/>
                    </a:ext>
                  </a:extLst>
                </a:gridCol>
              </a:tblGrid>
              <a:tr h="879200">
                <a:tc>
                  <a:txBody>
                    <a:bodyPr/>
                    <a:lstStyle/>
                    <a:p>
                      <a:pPr marL="0" lvl="0" indent="0" algn="ctr" rtl="0">
                        <a:spcBef>
                          <a:spcPts val="0"/>
                        </a:spcBef>
                        <a:spcAft>
                          <a:spcPts val="0"/>
                        </a:spcAft>
                        <a:buNone/>
                      </a:pPr>
                      <a:r>
                        <a:rPr lang="en"/>
                        <a:t>Agriculture</a:t>
                      </a:r>
                      <a:endParaRPr/>
                    </a:p>
                  </a:txBody>
                  <a:tcPr marL="91425" marR="91425" marT="91425" marB="91425" anchor="ctr">
                    <a:solidFill>
                      <a:srgbClr val="FFFF00"/>
                    </a:solidFill>
                  </a:tcPr>
                </a:tc>
                <a:tc>
                  <a:txBody>
                    <a:bodyPr/>
                    <a:lstStyle/>
                    <a:p>
                      <a:pPr marL="0" lvl="0" indent="0" algn="ctr" rtl="0">
                        <a:spcBef>
                          <a:spcPts val="0"/>
                        </a:spcBef>
                        <a:spcAft>
                          <a:spcPts val="0"/>
                        </a:spcAft>
                        <a:buNone/>
                      </a:pPr>
                      <a:endParaRPr/>
                    </a:p>
                  </a:txBody>
                  <a:tcPr marL="91425" marR="91425" marT="91425" marB="91425" anchor="ctr"/>
                </a:tc>
                <a:tc>
                  <a:txBody>
                    <a:bodyPr/>
                    <a:lstStyle/>
                    <a:p>
                      <a:pPr marL="0" lvl="0" indent="0" algn="ctr" rtl="0">
                        <a:spcBef>
                          <a:spcPts val="0"/>
                        </a:spcBef>
                        <a:spcAft>
                          <a:spcPts val="0"/>
                        </a:spcAft>
                        <a:buNone/>
                      </a:pPr>
                      <a:r>
                        <a:rPr lang="en"/>
                        <a:t>Entertainment</a:t>
                      </a:r>
                      <a:endParaRPr/>
                    </a:p>
                  </a:txBody>
                  <a:tcPr marL="91425" marR="91425" marT="91425" marB="91425" anchor="ctr">
                    <a:solidFill>
                      <a:srgbClr val="D9D2E9"/>
                    </a:solidFill>
                  </a:tcPr>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879200">
                <a:tc>
                  <a:txBody>
                    <a:bodyPr/>
                    <a:lstStyle/>
                    <a:p>
                      <a:pPr marL="0" lvl="0" indent="0" algn="ctr" rtl="0">
                        <a:spcBef>
                          <a:spcPts val="0"/>
                        </a:spcBef>
                        <a:spcAft>
                          <a:spcPts val="0"/>
                        </a:spcAft>
                        <a:buNone/>
                      </a:pPr>
                      <a:r>
                        <a:rPr lang="en"/>
                        <a:t>Airlines</a:t>
                      </a:r>
                      <a:endParaRPr/>
                    </a:p>
                  </a:txBody>
                  <a:tcPr marL="91425" marR="91425" marT="91425" marB="91425" anchor="ctr">
                    <a:solidFill>
                      <a:srgbClr val="00FF00"/>
                    </a:solidFill>
                  </a:tcPr>
                </a:tc>
                <a:tc>
                  <a:txBody>
                    <a:bodyPr/>
                    <a:lstStyle/>
                    <a:p>
                      <a:pPr marL="0" lvl="0" indent="0" algn="ctr" rtl="0">
                        <a:spcBef>
                          <a:spcPts val="0"/>
                        </a:spcBef>
                        <a:spcAft>
                          <a:spcPts val="0"/>
                        </a:spcAft>
                        <a:buNone/>
                      </a:pPr>
                      <a:endParaRPr/>
                    </a:p>
                  </a:txBody>
                  <a:tcPr marL="91425" marR="91425" marT="91425" marB="91425" anchor="ctr"/>
                </a:tc>
                <a:tc>
                  <a:txBody>
                    <a:bodyPr/>
                    <a:lstStyle/>
                    <a:p>
                      <a:pPr marL="0" lvl="0" indent="0" algn="ctr" rtl="0">
                        <a:spcBef>
                          <a:spcPts val="0"/>
                        </a:spcBef>
                        <a:spcAft>
                          <a:spcPts val="0"/>
                        </a:spcAft>
                        <a:buNone/>
                      </a:pPr>
                      <a:r>
                        <a:rPr lang="en"/>
                        <a:t>Healthcare</a:t>
                      </a:r>
                      <a:endParaRPr/>
                    </a:p>
                  </a:txBody>
                  <a:tcPr marL="91425" marR="91425" marT="91425" marB="91425" anchor="ctr">
                    <a:solidFill>
                      <a:srgbClr val="E6B8AF"/>
                    </a:solidFill>
                  </a:tcPr>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879200">
                <a:tc>
                  <a:txBody>
                    <a:bodyPr/>
                    <a:lstStyle/>
                    <a:p>
                      <a:pPr marL="0" lvl="0" indent="0" algn="ctr" rtl="0">
                        <a:spcBef>
                          <a:spcPts val="0"/>
                        </a:spcBef>
                        <a:spcAft>
                          <a:spcPts val="0"/>
                        </a:spcAft>
                        <a:buNone/>
                      </a:pPr>
                      <a:r>
                        <a:rPr lang="en"/>
                        <a:t>Automotive</a:t>
                      </a:r>
                      <a:endParaRPr/>
                    </a:p>
                  </a:txBody>
                  <a:tcPr marL="91425" marR="91425" marT="91425" marB="91425" anchor="ctr">
                    <a:solidFill>
                      <a:srgbClr val="C9DAF8"/>
                    </a:solidFill>
                  </a:tcPr>
                </a:tc>
                <a:tc>
                  <a:txBody>
                    <a:bodyPr/>
                    <a:lstStyle/>
                    <a:p>
                      <a:pPr marL="0" lvl="0" indent="0" algn="ctr" rtl="0">
                        <a:spcBef>
                          <a:spcPts val="0"/>
                        </a:spcBef>
                        <a:spcAft>
                          <a:spcPts val="0"/>
                        </a:spcAft>
                        <a:buNone/>
                      </a:pPr>
                      <a:endParaRPr/>
                    </a:p>
                  </a:txBody>
                  <a:tcPr marL="91425" marR="91425" marT="91425" marB="91425" anchor="ctr"/>
                </a:tc>
                <a:tc>
                  <a:txBody>
                    <a:bodyPr/>
                    <a:lstStyle/>
                    <a:p>
                      <a:pPr marL="0" lvl="0" indent="0" algn="ctr" rtl="0">
                        <a:spcBef>
                          <a:spcPts val="0"/>
                        </a:spcBef>
                        <a:spcAft>
                          <a:spcPts val="0"/>
                        </a:spcAft>
                        <a:buNone/>
                      </a:pPr>
                      <a:r>
                        <a:rPr lang="en"/>
                        <a:t>Pro Sports</a:t>
                      </a:r>
                      <a:endParaRPr/>
                    </a:p>
                  </a:txBody>
                  <a:tcPr marL="91425" marR="91425" marT="91425" marB="91425" anchor="ctr">
                    <a:solidFill>
                      <a:srgbClr val="4A86E8"/>
                    </a:solidFill>
                  </a:tcPr>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879200">
                <a:tc>
                  <a:txBody>
                    <a:bodyPr/>
                    <a:lstStyle/>
                    <a:p>
                      <a:pPr marL="0" lvl="0" indent="0" algn="ctr" rtl="0">
                        <a:spcBef>
                          <a:spcPts val="0"/>
                        </a:spcBef>
                        <a:spcAft>
                          <a:spcPts val="0"/>
                        </a:spcAft>
                        <a:buNone/>
                      </a:pPr>
                      <a:r>
                        <a:rPr lang="en"/>
                        <a:t>Construction</a:t>
                      </a:r>
                      <a:endParaRPr/>
                    </a:p>
                  </a:txBody>
                  <a:tcPr marL="91425" marR="91425" marT="91425" marB="91425" anchor="ctr">
                    <a:solidFill>
                      <a:srgbClr val="FCE5CD"/>
                    </a:solidFill>
                  </a:tcPr>
                </a:tc>
                <a:tc>
                  <a:txBody>
                    <a:bodyPr/>
                    <a:lstStyle/>
                    <a:p>
                      <a:pPr marL="0" lvl="0" indent="0" algn="ctr" rtl="0">
                        <a:spcBef>
                          <a:spcPts val="0"/>
                        </a:spcBef>
                        <a:spcAft>
                          <a:spcPts val="0"/>
                        </a:spcAft>
                        <a:buNone/>
                      </a:pPr>
                      <a:endParaRPr/>
                    </a:p>
                  </a:txBody>
                  <a:tcPr marL="91425" marR="91425" marT="91425" marB="91425" anchor="ctr"/>
                </a:tc>
                <a:tc>
                  <a:txBody>
                    <a:bodyPr/>
                    <a:lstStyle/>
                    <a:p>
                      <a:pPr marL="0" lvl="0" indent="0" algn="ctr" rtl="0">
                        <a:spcBef>
                          <a:spcPts val="0"/>
                        </a:spcBef>
                        <a:spcAft>
                          <a:spcPts val="0"/>
                        </a:spcAft>
                        <a:buNone/>
                      </a:pPr>
                      <a:r>
                        <a:rPr lang="en"/>
                        <a:t>Retail</a:t>
                      </a:r>
                      <a:endParaRPr/>
                    </a:p>
                  </a:txBody>
                  <a:tcPr marL="91425" marR="91425" marT="91425" marB="91425" anchor="ctr">
                    <a:solidFill>
                      <a:srgbClr val="EAD1DC"/>
                    </a:solidFill>
                  </a:tcPr>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2"/>
          <p:cNvSpPr txBox="1">
            <a:spLocks noGrp="1"/>
          </p:cNvSpPr>
          <p:nvPr>
            <p:ph type="title"/>
          </p:nvPr>
        </p:nvSpPr>
        <p:spPr>
          <a:xfrm>
            <a:off x="311700" y="902100"/>
            <a:ext cx="8520600" cy="801000"/>
          </a:xfrm>
          <a:prstGeom prst="rect">
            <a:avLst/>
          </a:prstGeom>
        </p:spPr>
        <p:txBody>
          <a:bodyPr spcFirstLastPara="1" vert="horz" wrap="square" lIns="91425" tIns="91425" rIns="91425" bIns="91425" numCol="1" anchor="t" anchorCtr="0" compatLnSpc="1">
            <a:prstTxWarp prst="textNoShape">
              <a:avLst/>
            </a:prstTxWarp>
            <a:noAutofit/>
            <a:scene3d>
              <a:camera prst="orthographicFront">
                <a:rot lat="0" lon="0" rev="0"/>
              </a:camera>
              <a:lightRig rig="threePt" dir="t"/>
            </a:scene3d>
            <a:sp3d>
              <a:bevelT w="0"/>
            </a:sp3d>
          </a:bodyPr>
          <a:lstStyle/>
          <a:p>
            <a:r>
              <a:rPr lang="en" sz="4000" dirty="0">
                <a:solidFill>
                  <a:srgbClr val="7A9900"/>
                </a:solidFill>
              </a:rPr>
              <a:t>Round 3</a:t>
            </a:r>
            <a:r>
              <a:rPr lang="en" sz="4000" dirty="0"/>
              <a:t>: Elected Official Variables</a:t>
            </a:r>
            <a:endParaRPr sz="4000" dirty="0"/>
          </a:p>
        </p:txBody>
      </p:sp>
      <p:grpSp>
        <p:nvGrpSpPr>
          <p:cNvPr id="120" name="Google Shape;120;p22"/>
          <p:cNvGrpSpPr/>
          <p:nvPr/>
        </p:nvGrpSpPr>
        <p:grpSpPr>
          <a:xfrm>
            <a:off x="-132425" y="1783225"/>
            <a:ext cx="8657473" cy="1122062"/>
            <a:chOff x="-200271" y="1323167"/>
            <a:chExt cx="7880460" cy="731700"/>
          </a:xfrm>
        </p:grpSpPr>
        <p:sp>
          <p:nvSpPr>
            <p:cNvPr id="121" name="Google Shape;121;p22"/>
            <p:cNvSpPr txBox="1"/>
            <p:nvPr/>
          </p:nvSpPr>
          <p:spPr>
            <a:xfrm>
              <a:off x="-200271" y="1373345"/>
              <a:ext cx="2915100" cy="629700"/>
            </a:xfrm>
            <a:prstGeom prst="rect">
              <a:avLst/>
            </a:prstGeom>
            <a:noFill/>
            <a:ln>
              <a:noFill/>
            </a:ln>
          </p:spPr>
          <p:txBody>
            <a:bodyPr spcFirstLastPara="1" wrap="square" lIns="91425" tIns="45700" rIns="91425" bIns="45700" anchor="ctr" anchorCtr="0">
              <a:noAutofit/>
            </a:bodyPr>
            <a:lstStyle/>
            <a:p>
              <a:pPr algn="r">
                <a:lnSpc>
                  <a:spcPct val="90000"/>
                </a:lnSpc>
                <a:spcBef>
                  <a:spcPts val="0"/>
                </a:spcBef>
                <a:spcAft>
                  <a:spcPts val="0"/>
                </a:spcAft>
              </a:pPr>
              <a:r>
                <a:rPr lang="en" sz="4000">
                  <a:solidFill>
                    <a:srgbClr val="085631"/>
                  </a:solidFill>
                  <a:latin typeface="Roboto Medium"/>
                  <a:ea typeface="Roboto Medium"/>
                  <a:cs typeface="Roboto Medium"/>
                  <a:sym typeface="Roboto Medium"/>
                </a:rPr>
                <a:t>constituents</a:t>
              </a:r>
              <a:endParaRPr sz="4000">
                <a:solidFill>
                  <a:srgbClr val="085631"/>
                </a:solidFill>
                <a:latin typeface="Roboto Medium"/>
                <a:ea typeface="Roboto Medium"/>
                <a:cs typeface="Roboto Medium"/>
                <a:sym typeface="Roboto Medium"/>
              </a:endParaRPr>
            </a:p>
          </p:txBody>
        </p:sp>
        <p:sp>
          <p:nvSpPr>
            <p:cNvPr id="122" name="Google Shape;122;p22"/>
            <p:cNvSpPr/>
            <p:nvPr/>
          </p:nvSpPr>
          <p:spPr>
            <a:xfrm>
              <a:off x="2789785" y="1323167"/>
              <a:ext cx="4890300" cy="731700"/>
            </a:xfrm>
            <a:prstGeom prst="rect">
              <a:avLst/>
            </a:prstGeom>
            <a:solidFill>
              <a:srgbClr val="085631"/>
            </a:solidFill>
            <a:ln>
              <a:noFill/>
            </a:ln>
          </p:spPr>
          <p:txBody>
            <a:bodyPr spcFirstLastPara="1" wrap="square" lIns="91425" tIns="45700" rIns="91425" bIns="45700" anchor="ctr" anchorCtr="0">
              <a:noAutofit/>
            </a:bodyPr>
            <a:lstStyle/>
            <a:p>
              <a:pPr>
                <a:spcBef>
                  <a:spcPts val="0"/>
                </a:spcBef>
                <a:spcAft>
                  <a:spcPts val="0"/>
                </a:spcAft>
              </a:pPr>
              <a:endParaRPr/>
            </a:p>
          </p:txBody>
        </p:sp>
        <p:sp>
          <p:nvSpPr>
            <p:cNvPr id="123" name="Google Shape;123;p22"/>
            <p:cNvSpPr txBox="1"/>
            <p:nvPr/>
          </p:nvSpPr>
          <p:spPr>
            <a:xfrm>
              <a:off x="2914389" y="1407440"/>
              <a:ext cx="4765800" cy="575400"/>
            </a:xfrm>
            <a:prstGeom prst="rect">
              <a:avLst/>
            </a:prstGeom>
            <a:noFill/>
            <a:ln>
              <a:noFill/>
            </a:ln>
          </p:spPr>
          <p:txBody>
            <a:bodyPr spcFirstLastPara="1" wrap="square" lIns="91425" tIns="45700" rIns="91425" bIns="45700" anchor="ctr" anchorCtr="0">
              <a:noAutofit/>
            </a:bodyPr>
            <a:lstStyle/>
            <a:p>
              <a:pPr>
                <a:lnSpc>
                  <a:spcPct val="115000"/>
                </a:lnSpc>
                <a:spcBef>
                  <a:spcPts val="0"/>
                </a:spcBef>
                <a:spcAft>
                  <a:spcPts val="0"/>
                </a:spcAft>
              </a:pPr>
              <a:r>
                <a:rPr lang="en" sz="1500">
                  <a:solidFill>
                    <a:srgbClr val="FFFFFF"/>
                  </a:solidFill>
                  <a:latin typeface="Roboto"/>
                  <a:ea typeface="Roboto"/>
                  <a:cs typeface="Roboto"/>
                  <a:sym typeface="Roboto"/>
                </a:rPr>
                <a:t>What do the people who elected you want? </a:t>
              </a:r>
              <a:endParaRPr sz="1500">
                <a:solidFill>
                  <a:srgbClr val="FFFFFF"/>
                </a:solidFill>
                <a:latin typeface="Roboto"/>
                <a:ea typeface="Roboto"/>
                <a:cs typeface="Roboto"/>
                <a:sym typeface="Roboto"/>
              </a:endParaRPr>
            </a:p>
            <a:p>
              <a:pPr>
                <a:lnSpc>
                  <a:spcPct val="115000"/>
                </a:lnSpc>
                <a:spcBef>
                  <a:spcPts val="0"/>
                </a:spcBef>
                <a:spcAft>
                  <a:spcPts val="0"/>
                </a:spcAft>
              </a:pPr>
              <a:r>
                <a:rPr lang="en" sz="1500">
                  <a:solidFill>
                    <a:srgbClr val="FFFFFF"/>
                  </a:solidFill>
                  <a:latin typeface="Roboto"/>
                  <a:ea typeface="Roboto"/>
                  <a:cs typeface="Roboto"/>
                  <a:sym typeface="Roboto"/>
                </a:rPr>
                <a:t>What industries to they work in?</a:t>
              </a:r>
              <a:endParaRPr sz="1500">
                <a:solidFill>
                  <a:srgbClr val="FFFFFF"/>
                </a:solidFill>
                <a:latin typeface="Roboto"/>
                <a:ea typeface="Roboto"/>
                <a:cs typeface="Roboto"/>
                <a:sym typeface="Roboto"/>
              </a:endParaRPr>
            </a:p>
            <a:p>
              <a:pPr>
                <a:lnSpc>
                  <a:spcPct val="115000"/>
                </a:lnSpc>
                <a:spcBef>
                  <a:spcPts val="0"/>
                </a:spcBef>
                <a:spcAft>
                  <a:spcPts val="0"/>
                </a:spcAft>
              </a:pPr>
              <a:r>
                <a:rPr lang="en" sz="1500">
                  <a:solidFill>
                    <a:srgbClr val="FFFFFF"/>
                  </a:solidFill>
                  <a:latin typeface="Roboto"/>
                  <a:ea typeface="Roboto"/>
                  <a:cs typeface="Roboto"/>
                  <a:sym typeface="Roboto"/>
                </a:rPr>
                <a:t>What would MOST help the people in your state/district?</a:t>
              </a:r>
              <a:endParaRPr sz="1500">
                <a:solidFill>
                  <a:srgbClr val="FFFFFF"/>
                </a:solidFill>
                <a:latin typeface="Roboto"/>
                <a:ea typeface="Roboto"/>
                <a:cs typeface="Roboto"/>
                <a:sym typeface="Roboto"/>
              </a:endParaRPr>
            </a:p>
          </p:txBody>
        </p:sp>
      </p:grpSp>
      <p:grpSp>
        <p:nvGrpSpPr>
          <p:cNvPr id="124" name="Google Shape;124;p22"/>
          <p:cNvGrpSpPr/>
          <p:nvPr/>
        </p:nvGrpSpPr>
        <p:grpSpPr>
          <a:xfrm>
            <a:off x="87602" y="3139388"/>
            <a:ext cx="8404499" cy="1122062"/>
            <a:chOff x="7" y="2207525"/>
            <a:chExt cx="7650190" cy="731700"/>
          </a:xfrm>
        </p:grpSpPr>
        <p:sp>
          <p:nvSpPr>
            <p:cNvPr id="125" name="Google Shape;125;p22"/>
            <p:cNvSpPr txBox="1"/>
            <p:nvPr/>
          </p:nvSpPr>
          <p:spPr>
            <a:xfrm>
              <a:off x="7" y="2257725"/>
              <a:ext cx="2715300" cy="629700"/>
            </a:xfrm>
            <a:prstGeom prst="rect">
              <a:avLst/>
            </a:prstGeom>
            <a:noFill/>
            <a:ln>
              <a:noFill/>
            </a:ln>
          </p:spPr>
          <p:txBody>
            <a:bodyPr spcFirstLastPara="1" wrap="square" lIns="91425" tIns="45700" rIns="91425" bIns="45700" anchor="ctr" anchorCtr="0">
              <a:noAutofit/>
            </a:bodyPr>
            <a:lstStyle/>
            <a:p>
              <a:pPr algn="r">
                <a:lnSpc>
                  <a:spcPct val="90000"/>
                </a:lnSpc>
                <a:spcBef>
                  <a:spcPts val="0"/>
                </a:spcBef>
                <a:spcAft>
                  <a:spcPts val="0"/>
                </a:spcAft>
              </a:pPr>
              <a:r>
                <a:rPr lang="en" sz="4400">
                  <a:solidFill>
                    <a:srgbClr val="0B7140"/>
                  </a:solidFill>
                  <a:latin typeface="Roboto Medium"/>
                  <a:ea typeface="Roboto Medium"/>
                  <a:cs typeface="Roboto Medium"/>
                  <a:sym typeface="Roboto Medium"/>
                </a:rPr>
                <a:t>lobbyists</a:t>
              </a:r>
              <a:endParaRPr sz="4400">
                <a:solidFill>
                  <a:srgbClr val="0B7140"/>
                </a:solidFill>
                <a:latin typeface="Roboto Medium"/>
                <a:ea typeface="Roboto Medium"/>
                <a:cs typeface="Roboto Medium"/>
                <a:sym typeface="Roboto Medium"/>
              </a:endParaRPr>
            </a:p>
          </p:txBody>
        </p:sp>
        <p:sp>
          <p:nvSpPr>
            <p:cNvPr id="126" name="Google Shape;126;p22"/>
            <p:cNvSpPr/>
            <p:nvPr/>
          </p:nvSpPr>
          <p:spPr>
            <a:xfrm>
              <a:off x="2789787" y="2207525"/>
              <a:ext cx="4860300" cy="731700"/>
            </a:xfrm>
            <a:prstGeom prst="rect">
              <a:avLst/>
            </a:prstGeom>
            <a:solidFill>
              <a:srgbClr val="0B7140"/>
            </a:solidFill>
            <a:ln>
              <a:noFill/>
            </a:ln>
          </p:spPr>
          <p:txBody>
            <a:bodyPr spcFirstLastPara="1" wrap="square" lIns="91425" tIns="45700" rIns="91425" bIns="45700" anchor="ctr" anchorCtr="0">
              <a:noAutofit/>
            </a:bodyPr>
            <a:lstStyle/>
            <a:p>
              <a:pPr>
                <a:spcBef>
                  <a:spcPts val="0"/>
                </a:spcBef>
                <a:spcAft>
                  <a:spcPts val="0"/>
                </a:spcAft>
              </a:pPr>
              <a:endParaRPr/>
            </a:p>
          </p:txBody>
        </p:sp>
        <p:sp>
          <p:nvSpPr>
            <p:cNvPr id="127" name="Google Shape;127;p22"/>
            <p:cNvSpPr txBox="1"/>
            <p:nvPr/>
          </p:nvSpPr>
          <p:spPr>
            <a:xfrm>
              <a:off x="2914398" y="2414103"/>
              <a:ext cx="4735800" cy="330600"/>
            </a:xfrm>
            <a:prstGeom prst="rect">
              <a:avLst/>
            </a:prstGeom>
            <a:noFill/>
            <a:ln>
              <a:noFill/>
            </a:ln>
          </p:spPr>
          <p:txBody>
            <a:bodyPr spcFirstLastPara="1" wrap="square" lIns="91425" tIns="45700" rIns="91425" bIns="45700" anchor="ctr" anchorCtr="0">
              <a:noAutofit/>
            </a:bodyPr>
            <a:lstStyle/>
            <a:p>
              <a:pPr>
                <a:lnSpc>
                  <a:spcPct val="115000"/>
                </a:lnSpc>
                <a:spcBef>
                  <a:spcPts val="0"/>
                </a:spcBef>
                <a:spcAft>
                  <a:spcPts val="0"/>
                </a:spcAft>
              </a:pPr>
              <a:r>
                <a:rPr lang="en" sz="1500">
                  <a:solidFill>
                    <a:srgbClr val="FFFFFF"/>
                  </a:solidFill>
                  <a:latin typeface="Roboto"/>
                  <a:ea typeface="Roboto"/>
                  <a:cs typeface="Roboto"/>
                  <a:sym typeface="Roboto"/>
                </a:rPr>
                <a:t>Which experts should you seek out and listen to?</a:t>
              </a:r>
              <a:endParaRPr sz="1500">
                <a:solidFill>
                  <a:srgbClr val="FFFFFF"/>
                </a:solidFill>
                <a:latin typeface="Roboto"/>
                <a:ea typeface="Roboto"/>
                <a:cs typeface="Roboto"/>
                <a:sym typeface="Roboto"/>
              </a:endParaRPr>
            </a:p>
            <a:p>
              <a:pPr>
                <a:lnSpc>
                  <a:spcPct val="115000"/>
                </a:lnSpc>
                <a:spcBef>
                  <a:spcPts val="0"/>
                </a:spcBef>
                <a:spcAft>
                  <a:spcPts val="0"/>
                </a:spcAft>
              </a:pPr>
              <a:r>
                <a:rPr lang="en" sz="1500">
                  <a:solidFill>
                    <a:srgbClr val="FFFFFF"/>
                  </a:solidFill>
                  <a:latin typeface="Roboto"/>
                  <a:ea typeface="Roboto"/>
                  <a:cs typeface="Roboto"/>
                  <a:sym typeface="Roboto"/>
                </a:rPr>
                <a:t>Who donates to your campaign?</a:t>
              </a:r>
              <a:endParaRPr sz="1500">
                <a:solidFill>
                  <a:srgbClr val="FFFFFF"/>
                </a:solidFill>
                <a:latin typeface="Roboto"/>
                <a:ea typeface="Roboto"/>
                <a:cs typeface="Roboto"/>
                <a:sym typeface="Roboto"/>
              </a:endParaRPr>
            </a:p>
          </p:txBody>
        </p:sp>
      </p:grpSp>
      <p:grpSp>
        <p:nvGrpSpPr>
          <p:cNvPr id="128" name="Google Shape;128;p22"/>
          <p:cNvGrpSpPr/>
          <p:nvPr/>
        </p:nvGrpSpPr>
        <p:grpSpPr>
          <a:xfrm>
            <a:off x="509352" y="4490551"/>
            <a:ext cx="7982624" cy="1144787"/>
            <a:chOff x="383906" y="3088622"/>
            <a:chExt cx="7266179" cy="746519"/>
          </a:xfrm>
        </p:grpSpPr>
        <p:sp>
          <p:nvSpPr>
            <p:cNvPr id="129" name="Google Shape;129;p22"/>
            <p:cNvSpPr txBox="1"/>
            <p:nvPr/>
          </p:nvSpPr>
          <p:spPr>
            <a:xfrm>
              <a:off x="383906" y="3138834"/>
              <a:ext cx="2331000" cy="629700"/>
            </a:xfrm>
            <a:prstGeom prst="rect">
              <a:avLst/>
            </a:prstGeom>
            <a:noFill/>
            <a:ln>
              <a:noFill/>
            </a:ln>
          </p:spPr>
          <p:txBody>
            <a:bodyPr spcFirstLastPara="1" wrap="square" lIns="91425" tIns="45700" rIns="91425" bIns="45700" anchor="ctr" anchorCtr="0">
              <a:noAutofit/>
            </a:bodyPr>
            <a:lstStyle/>
            <a:p>
              <a:pPr algn="r">
                <a:lnSpc>
                  <a:spcPct val="90000"/>
                </a:lnSpc>
                <a:spcBef>
                  <a:spcPts val="0"/>
                </a:spcBef>
                <a:spcAft>
                  <a:spcPts val="0"/>
                </a:spcAft>
              </a:pPr>
              <a:r>
                <a:rPr lang="en" sz="4400">
                  <a:solidFill>
                    <a:srgbClr val="0B7743"/>
                  </a:solidFill>
                  <a:latin typeface="Roboto Medium"/>
                  <a:ea typeface="Roboto Medium"/>
                  <a:cs typeface="Roboto Medium"/>
                  <a:sym typeface="Roboto Medium"/>
                </a:rPr>
                <a:t>promises</a:t>
              </a:r>
              <a:endParaRPr sz="4400">
                <a:solidFill>
                  <a:srgbClr val="0B7743"/>
                </a:solidFill>
                <a:latin typeface="Roboto Medium"/>
                <a:ea typeface="Roboto Medium"/>
                <a:cs typeface="Roboto Medium"/>
                <a:sym typeface="Roboto Medium"/>
              </a:endParaRPr>
            </a:p>
          </p:txBody>
        </p:sp>
        <p:sp>
          <p:nvSpPr>
            <p:cNvPr id="130" name="Google Shape;130;p22"/>
            <p:cNvSpPr/>
            <p:nvPr/>
          </p:nvSpPr>
          <p:spPr>
            <a:xfrm>
              <a:off x="2789784" y="3088622"/>
              <a:ext cx="4860300" cy="731700"/>
            </a:xfrm>
            <a:prstGeom prst="rect">
              <a:avLst/>
            </a:prstGeom>
            <a:solidFill>
              <a:srgbClr val="0B7743"/>
            </a:solidFill>
            <a:ln>
              <a:noFill/>
            </a:ln>
          </p:spPr>
          <p:txBody>
            <a:bodyPr spcFirstLastPara="1" wrap="square" lIns="91425" tIns="45700" rIns="91425" bIns="45700" anchor="ctr" anchorCtr="0">
              <a:noAutofit/>
            </a:bodyPr>
            <a:lstStyle/>
            <a:p>
              <a:pPr>
                <a:spcBef>
                  <a:spcPts val="0"/>
                </a:spcBef>
                <a:spcAft>
                  <a:spcPts val="0"/>
                </a:spcAft>
              </a:pPr>
              <a:endParaRPr/>
            </a:p>
          </p:txBody>
        </p:sp>
        <p:sp>
          <p:nvSpPr>
            <p:cNvPr id="131" name="Google Shape;131;p22"/>
            <p:cNvSpPr txBox="1"/>
            <p:nvPr/>
          </p:nvSpPr>
          <p:spPr>
            <a:xfrm>
              <a:off x="2789898" y="3103441"/>
              <a:ext cx="4771200" cy="731700"/>
            </a:xfrm>
            <a:prstGeom prst="rect">
              <a:avLst/>
            </a:prstGeom>
            <a:noFill/>
            <a:ln>
              <a:noFill/>
            </a:ln>
          </p:spPr>
          <p:txBody>
            <a:bodyPr spcFirstLastPara="1" wrap="square" lIns="91425" tIns="45700" rIns="91425" bIns="45700" anchor="ctr" anchorCtr="0">
              <a:noAutofit/>
            </a:bodyPr>
            <a:lstStyle/>
            <a:p>
              <a:pPr>
                <a:lnSpc>
                  <a:spcPct val="115000"/>
                </a:lnSpc>
                <a:spcBef>
                  <a:spcPts val="0"/>
                </a:spcBef>
                <a:spcAft>
                  <a:spcPts val="0"/>
                </a:spcAft>
              </a:pPr>
              <a:r>
                <a:rPr lang="en" sz="1300">
                  <a:solidFill>
                    <a:srgbClr val="FFFFFF"/>
                  </a:solidFill>
                  <a:latin typeface="Roboto"/>
                  <a:ea typeface="Roboto"/>
                  <a:cs typeface="Roboto"/>
                  <a:sym typeface="Roboto"/>
                </a:rPr>
                <a:t>What statements did you make when you were running for office?</a:t>
              </a:r>
              <a:endParaRPr sz="1300">
                <a:solidFill>
                  <a:srgbClr val="FFFFFF"/>
                </a:solidFill>
                <a:latin typeface="Roboto"/>
                <a:ea typeface="Roboto"/>
                <a:cs typeface="Roboto"/>
                <a:sym typeface="Roboto"/>
              </a:endParaRPr>
            </a:p>
            <a:p>
              <a:pPr>
                <a:lnSpc>
                  <a:spcPct val="115000"/>
                </a:lnSpc>
                <a:spcBef>
                  <a:spcPts val="0"/>
                </a:spcBef>
                <a:spcAft>
                  <a:spcPts val="0"/>
                </a:spcAft>
              </a:pPr>
              <a:r>
                <a:rPr lang="en" sz="1300">
                  <a:solidFill>
                    <a:srgbClr val="FFFFFF"/>
                  </a:solidFill>
                  <a:latin typeface="Roboto"/>
                  <a:ea typeface="Roboto"/>
                  <a:cs typeface="Roboto"/>
                  <a:sym typeface="Roboto"/>
                </a:rPr>
                <a:t>What does your political party want you to do?</a:t>
              </a:r>
              <a:endParaRPr sz="1300">
                <a:solidFill>
                  <a:srgbClr val="FFFFFF"/>
                </a:solidFill>
                <a:latin typeface="Roboto"/>
                <a:ea typeface="Roboto"/>
                <a:cs typeface="Roboto"/>
                <a:sym typeface="Roboto"/>
              </a:endParaRPr>
            </a:p>
            <a:p>
              <a:pPr>
                <a:lnSpc>
                  <a:spcPct val="115000"/>
                </a:lnSpc>
                <a:spcBef>
                  <a:spcPts val="0"/>
                </a:spcBef>
                <a:spcAft>
                  <a:spcPts val="0"/>
                </a:spcAft>
              </a:pPr>
              <a:r>
                <a:rPr lang="en" sz="1300">
                  <a:solidFill>
                    <a:srgbClr val="FFFFFF"/>
                  </a:solidFill>
                  <a:latin typeface="Roboto"/>
                  <a:ea typeface="Roboto"/>
                  <a:cs typeface="Roboto"/>
                  <a:sym typeface="Roboto"/>
                </a:rPr>
                <a:t>Is there pressure from a governor or president to act a certain way?</a:t>
              </a:r>
              <a:endParaRPr sz="1300">
                <a:solidFill>
                  <a:srgbClr val="FFFFFF"/>
                </a:solidFill>
                <a:latin typeface="Roboto"/>
                <a:ea typeface="Roboto"/>
                <a:cs typeface="Roboto"/>
                <a:sym typeface="Roboto"/>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62421"/>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a:spcAft>
                <a:spcPts val="0"/>
              </a:spcAft>
              <a:defRPr/>
            </a:pPr>
            <a:r>
              <a:rPr lang="en-US" sz="4000" dirty="0">
                <a:latin typeface="Calibri"/>
                <a:ea typeface="ＭＳ Ｐゴシック"/>
                <a:cs typeface="Calibri"/>
              </a:rPr>
              <a:t>EconEdLink Membership</a:t>
            </a:r>
            <a:endParaRPr lang="en-US" dirty="0"/>
          </a:p>
        </p:txBody>
      </p:sp>
      <p:sp>
        <p:nvSpPr>
          <p:cNvPr id="3" name="TextBox 2">
            <a:extLst>
              <a:ext uri="{FF2B5EF4-FFF2-40B4-BE49-F238E27FC236}">
                <a16:creationId xmlns:a16="http://schemas.microsoft.com/office/drawing/2014/main" id="{D213714B-F9E8-8C44-9AF8-383F3F244D95}"/>
              </a:ext>
            </a:extLst>
          </p:cNvPr>
          <p:cNvSpPr txBox="1"/>
          <p:nvPr/>
        </p:nvSpPr>
        <p:spPr>
          <a:xfrm>
            <a:off x="482538" y="2114894"/>
            <a:ext cx="8175171" cy="4247317"/>
          </a:xfrm>
          <a:prstGeom prst="rect">
            <a:avLst/>
          </a:prstGeom>
          <a:noFill/>
        </p:spPr>
        <p:txBody>
          <a:bodyPr wrap="square" rtlCol="0" anchor="t">
            <a:spAutoFit/>
          </a:bodyPr>
          <a:lstStyle/>
          <a:p>
            <a:r>
              <a:rPr lang="en-US" dirty="0">
                <a:latin typeface="Arial"/>
                <a:ea typeface="ＭＳ Ｐゴシック"/>
                <a:cs typeface="Arial"/>
              </a:rPr>
              <a:t>You can now access CEE’s professional development webinars directly on EconEdLink.org! To receive these new professional development benefits, </a:t>
            </a:r>
            <a:r>
              <a:rPr lang="en-US" b="1" dirty="0">
                <a:latin typeface="Arial"/>
                <a:ea typeface="ＭＳ Ｐゴシック"/>
                <a:cs typeface="Arial"/>
              </a:rPr>
              <a:t>become an EconEdLink </a:t>
            </a:r>
            <a:r>
              <a:rPr lang="en-US" b="1" dirty="0">
                <a:latin typeface="Arial"/>
                <a:ea typeface="ＭＳ Ｐゴシック"/>
                <a:cs typeface="Arial"/>
                <a:hlinkClick r:id="rId3"/>
              </a:rPr>
              <a:t>member</a:t>
            </a:r>
            <a:r>
              <a:rPr lang="en-US" dirty="0">
                <a:latin typeface="Arial"/>
                <a:ea typeface="ＭＳ Ｐゴシック"/>
                <a:cs typeface="Arial"/>
              </a:rPr>
              <a:t>. As a member, you will now be able to: </a:t>
            </a:r>
            <a:endParaRPr lang="en-US" dirty="0"/>
          </a:p>
          <a:p>
            <a:endParaRPr lang="en-US" dirty="0"/>
          </a:p>
          <a:p>
            <a:pPr marL="285750" indent="-285750">
              <a:buFont typeface="Arial"/>
              <a:buChar char="•"/>
            </a:pPr>
            <a:r>
              <a:rPr lang="en-US" dirty="0">
                <a:latin typeface="Arial"/>
                <a:ea typeface="ＭＳ Ｐゴシック"/>
                <a:cs typeface="Arial"/>
              </a:rPr>
              <a:t>Automatically receive a professional development certificate via e-mail within 24 hours after viewing any webinar for a minimum of 45 minutes</a:t>
            </a:r>
            <a:endParaRPr lang="en-US" dirty="0"/>
          </a:p>
          <a:p>
            <a:pPr marL="285750" indent="-285750">
              <a:buFont typeface="Arial"/>
              <a:buChar char="•"/>
            </a:pPr>
            <a:r>
              <a:rPr lang="en-US" dirty="0">
                <a:latin typeface="Arial"/>
                <a:ea typeface="ＭＳ Ｐゴシック"/>
                <a:cs typeface="Arial"/>
              </a:rPr>
              <a:t>Register for upcoming webinars with a simple one-click process </a:t>
            </a:r>
            <a:endParaRPr lang="en-US" dirty="0"/>
          </a:p>
          <a:p>
            <a:pPr marL="285750" indent="-285750">
              <a:buFont typeface="Arial"/>
              <a:buChar char="•"/>
            </a:pPr>
            <a:r>
              <a:rPr lang="en-US" dirty="0">
                <a:latin typeface="Arial"/>
                <a:ea typeface="ＭＳ Ｐゴシック"/>
                <a:cs typeface="Arial"/>
              </a:rPr>
              <a:t>Easily download presentations, lesson plan materials and activities for each webinar </a:t>
            </a:r>
            <a:endParaRPr lang="en-US" dirty="0"/>
          </a:p>
          <a:p>
            <a:pPr marL="285750" indent="-285750">
              <a:buFont typeface="Arial"/>
              <a:buChar char="•"/>
            </a:pPr>
            <a:r>
              <a:rPr lang="en-US" dirty="0">
                <a:latin typeface="Arial"/>
                <a:ea typeface="ＭＳ Ｐゴシック"/>
                <a:cs typeface="Arial"/>
              </a:rPr>
              <a:t>Search and view all webinars at your convenience </a:t>
            </a:r>
            <a:endParaRPr lang="en-US" dirty="0"/>
          </a:p>
          <a:p>
            <a:pPr marL="285750" indent="-285750">
              <a:buFont typeface="Arial"/>
              <a:buChar char="•"/>
            </a:pPr>
            <a:r>
              <a:rPr lang="en-US" dirty="0">
                <a:latin typeface="Arial"/>
                <a:ea typeface="ＭＳ Ｐゴシック"/>
                <a:cs typeface="Arial"/>
              </a:rPr>
              <a:t>Save webinars to your EconEdLink dashboard for easy access to the event</a:t>
            </a:r>
            <a:endParaRPr lang="en-US" dirty="0"/>
          </a:p>
          <a:p>
            <a:endParaRPr lang="en-US" dirty="0">
              <a:latin typeface="Arial"/>
              <a:ea typeface="ＭＳ Ｐゴシック"/>
              <a:cs typeface="Arial"/>
            </a:endParaRPr>
          </a:p>
          <a:p>
            <a:pPr algn="ctr"/>
            <a:r>
              <a:rPr lang="en-US" dirty="0">
                <a:latin typeface="Arial"/>
                <a:ea typeface="ＭＳ Ｐゴシック"/>
                <a:cs typeface="Arial"/>
              </a:rPr>
              <a:t>You may access our new </a:t>
            </a:r>
            <a:r>
              <a:rPr lang="en-US" b="1" dirty="0">
                <a:latin typeface="Arial"/>
                <a:ea typeface="ＭＳ Ｐゴシック"/>
                <a:cs typeface="Arial"/>
              </a:rPr>
              <a:t>Professional Development</a:t>
            </a:r>
            <a:r>
              <a:rPr lang="en-US" dirty="0">
                <a:latin typeface="Arial"/>
                <a:ea typeface="ＭＳ Ｐゴシック"/>
                <a:cs typeface="Arial"/>
              </a:rPr>
              <a:t> page </a:t>
            </a:r>
            <a:r>
              <a:rPr lang="en-US" dirty="0">
                <a:latin typeface="Arial"/>
                <a:ea typeface="ＭＳ Ｐゴシック"/>
                <a:cs typeface="Arial"/>
                <a:hlinkClick r:id="rId4"/>
              </a:rPr>
              <a:t>here</a:t>
            </a:r>
            <a:endParaRPr lang="en-US" dirty="0">
              <a:latin typeface="Arial"/>
              <a:ea typeface="ＭＳ Ｐゴシック"/>
              <a:cs typeface="Arial"/>
            </a:endParaRPr>
          </a:p>
          <a:p>
            <a:endParaRPr lang="en-US" dirty="0">
              <a:latin typeface="Arial"/>
              <a:ea typeface="ＭＳ Ｐゴシック"/>
              <a:cs typeface="Arial"/>
            </a:endParaRPr>
          </a:p>
        </p:txBody>
      </p:sp>
    </p:spTree>
    <p:extLst>
      <p:ext uri="{BB962C8B-B14F-4D97-AF65-F5344CB8AC3E}">
        <p14:creationId xmlns:p14="http://schemas.microsoft.com/office/powerpoint/2010/main" val="269602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3"/>
          <p:cNvSpPr txBox="1">
            <a:spLocks noGrp="1"/>
          </p:cNvSpPr>
          <p:nvPr>
            <p:ph type="title"/>
          </p:nvPr>
        </p:nvSpPr>
        <p:spPr>
          <a:xfrm>
            <a:off x="311700" y="1160454"/>
            <a:ext cx="8520600" cy="801000"/>
          </a:xfrm>
          <a:prstGeom prst="rect">
            <a:avLst/>
          </a:prstGeom>
        </p:spPr>
        <p:txBody>
          <a:bodyPr spcFirstLastPara="1" vert="horz" wrap="square" lIns="91425" tIns="91425" rIns="91425" bIns="91425" numCol="1" anchor="t" anchorCtr="0" compatLnSpc="1">
            <a:prstTxWarp prst="textNoShape">
              <a:avLst/>
            </a:prstTxWarp>
            <a:noAutofit/>
            <a:scene3d>
              <a:camera prst="orthographicFront">
                <a:rot lat="0" lon="0" rev="0"/>
              </a:camera>
              <a:lightRig rig="threePt" dir="t"/>
            </a:scene3d>
            <a:sp3d>
              <a:bevelT w="0"/>
            </a:sp3d>
          </a:bodyPr>
          <a:lstStyle/>
          <a:p>
            <a:r>
              <a:rPr lang="en" sz="6000" dirty="0"/>
              <a:t>Tallies for </a:t>
            </a:r>
            <a:r>
              <a:rPr lang="en" sz="6000" dirty="0">
                <a:solidFill>
                  <a:srgbClr val="7A9900"/>
                </a:solidFill>
              </a:rPr>
              <a:t>Round 3</a:t>
            </a:r>
            <a:endParaRPr sz="6000" dirty="0">
              <a:solidFill>
                <a:srgbClr val="7A9900"/>
              </a:solidFill>
            </a:endParaRPr>
          </a:p>
        </p:txBody>
      </p:sp>
      <p:graphicFrame>
        <p:nvGraphicFramePr>
          <p:cNvPr id="137" name="Google Shape;137;p23"/>
          <p:cNvGraphicFramePr/>
          <p:nvPr>
            <p:extLst>
              <p:ext uri="{D42A27DB-BD31-4B8C-83A1-F6EECF244321}">
                <p14:modId xmlns:p14="http://schemas.microsoft.com/office/powerpoint/2010/main" val="3731065439"/>
              </p:ext>
            </p:extLst>
          </p:nvPr>
        </p:nvGraphicFramePr>
        <p:xfrm>
          <a:off x="524900" y="2180746"/>
          <a:ext cx="8094200" cy="3516800"/>
        </p:xfrm>
        <a:graphic>
          <a:graphicData uri="http://schemas.openxmlformats.org/drawingml/2006/table">
            <a:tbl>
              <a:tblPr>
                <a:noFill/>
              </a:tblPr>
              <a:tblGrid>
                <a:gridCol w="2023550">
                  <a:extLst>
                    <a:ext uri="{9D8B030D-6E8A-4147-A177-3AD203B41FA5}">
                      <a16:colId xmlns:a16="http://schemas.microsoft.com/office/drawing/2014/main" val="20000"/>
                    </a:ext>
                  </a:extLst>
                </a:gridCol>
                <a:gridCol w="2023550">
                  <a:extLst>
                    <a:ext uri="{9D8B030D-6E8A-4147-A177-3AD203B41FA5}">
                      <a16:colId xmlns:a16="http://schemas.microsoft.com/office/drawing/2014/main" val="20001"/>
                    </a:ext>
                  </a:extLst>
                </a:gridCol>
                <a:gridCol w="2023550">
                  <a:extLst>
                    <a:ext uri="{9D8B030D-6E8A-4147-A177-3AD203B41FA5}">
                      <a16:colId xmlns:a16="http://schemas.microsoft.com/office/drawing/2014/main" val="20002"/>
                    </a:ext>
                  </a:extLst>
                </a:gridCol>
                <a:gridCol w="2023550">
                  <a:extLst>
                    <a:ext uri="{9D8B030D-6E8A-4147-A177-3AD203B41FA5}">
                      <a16:colId xmlns:a16="http://schemas.microsoft.com/office/drawing/2014/main" val="20003"/>
                    </a:ext>
                  </a:extLst>
                </a:gridCol>
              </a:tblGrid>
              <a:tr h="879200">
                <a:tc>
                  <a:txBody>
                    <a:bodyPr/>
                    <a:lstStyle/>
                    <a:p>
                      <a:pPr marL="0" lvl="0" indent="0" algn="ctr" rtl="0">
                        <a:spcBef>
                          <a:spcPts val="0"/>
                        </a:spcBef>
                        <a:spcAft>
                          <a:spcPts val="0"/>
                        </a:spcAft>
                        <a:buNone/>
                      </a:pPr>
                      <a:r>
                        <a:rPr lang="en"/>
                        <a:t>Agriculture</a:t>
                      </a:r>
                      <a:endParaRPr/>
                    </a:p>
                  </a:txBody>
                  <a:tcPr marL="91425" marR="91425" marT="91425" marB="91425" anchor="ctr">
                    <a:solidFill>
                      <a:srgbClr val="FFFF00"/>
                    </a:solidFill>
                  </a:tcPr>
                </a:tc>
                <a:tc>
                  <a:txBody>
                    <a:bodyPr/>
                    <a:lstStyle/>
                    <a:p>
                      <a:pPr marL="0" lvl="0" indent="0" algn="ctr" rtl="0">
                        <a:spcBef>
                          <a:spcPts val="0"/>
                        </a:spcBef>
                        <a:spcAft>
                          <a:spcPts val="0"/>
                        </a:spcAft>
                        <a:buNone/>
                      </a:pPr>
                      <a:endParaRPr/>
                    </a:p>
                  </a:txBody>
                  <a:tcPr marL="91425" marR="91425" marT="91425" marB="91425" anchor="ctr"/>
                </a:tc>
                <a:tc>
                  <a:txBody>
                    <a:bodyPr/>
                    <a:lstStyle/>
                    <a:p>
                      <a:pPr marL="0" lvl="0" indent="0" algn="ctr" rtl="0">
                        <a:spcBef>
                          <a:spcPts val="0"/>
                        </a:spcBef>
                        <a:spcAft>
                          <a:spcPts val="0"/>
                        </a:spcAft>
                        <a:buNone/>
                      </a:pPr>
                      <a:r>
                        <a:rPr lang="en"/>
                        <a:t>Entertainment</a:t>
                      </a:r>
                      <a:endParaRPr/>
                    </a:p>
                  </a:txBody>
                  <a:tcPr marL="91425" marR="91425" marT="91425" marB="91425" anchor="ctr">
                    <a:solidFill>
                      <a:srgbClr val="D9D2E9"/>
                    </a:solidFill>
                  </a:tcPr>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879200">
                <a:tc>
                  <a:txBody>
                    <a:bodyPr/>
                    <a:lstStyle/>
                    <a:p>
                      <a:pPr marL="0" lvl="0" indent="0" algn="ctr" rtl="0">
                        <a:spcBef>
                          <a:spcPts val="0"/>
                        </a:spcBef>
                        <a:spcAft>
                          <a:spcPts val="0"/>
                        </a:spcAft>
                        <a:buNone/>
                      </a:pPr>
                      <a:r>
                        <a:rPr lang="en"/>
                        <a:t>Airlines</a:t>
                      </a:r>
                      <a:endParaRPr/>
                    </a:p>
                  </a:txBody>
                  <a:tcPr marL="91425" marR="91425" marT="91425" marB="91425" anchor="ctr">
                    <a:solidFill>
                      <a:srgbClr val="00FF00"/>
                    </a:solidFill>
                  </a:tcPr>
                </a:tc>
                <a:tc>
                  <a:txBody>
                    <a:bodyPr/>
                    <a:lstStyle/>
                    <a:p>
                      <a:pPr marL="0" lvl="0" indent="0" algn="ctr" rtl="0">
                        <a:spcBef>
                          <a:spcPts val="0"/>
                        </a:spcBef>
                        <a:spcAft>
                          <a:spcPts val="0"/>
                        </a:spcAft>
                        <a:buNone/>
                      </a:pPr>
                      <a:endParaRPr/>
                    </a:p>
                  </a:txBody>
                  <a:tcPr marL="91425" marR="91425" marT="91425" marB="91425" anchor="ctr"/>
                </a:tc>
                <a:tc>
                  <a:txBody>
                    <a:bodyPr/>
                    <a:lstStyle/>
                    <a:p>
                      <a:pPr marL="0" lvl="0" indent="0" algn="ctr" rtl="0">
                        <a:spcBef>
                          <a:spcPts val="0"/>
                        </a:spcBef>
                        <a:spcAft>
                          <a:spcPts val="0"/>
                        </a:spcAft>
                        <a:buNone/>
                      </a:pPr>
                      <a:r>
                        <a:rPr lang="en"/>
                        <a:t>Healthcare</a:t>
                      </a:r>
                      <a:endParaRPr/>
                    </a:p>
                  </a:txBody>
                  <a:tcPr marL="91425" marR="91425" marT="91425" marB="91425" anchor="ctr">
                    <a:solidFill>
                      <a:srgbClr val="E6B8AF"/>
                    </a:solidFill>
                  </a:tcPr>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879200">
                <a:tc>
                  <a:txBody>
                    <a:bodyPr/>
                    <a:lstStyle/>
                    <a:p>
                      <a:pPr marL="0" lvl="0" indent="0" algn="ctr" rtl="0">
                        <a:spcBef>
                          <a:spcPts val="0"/>
                        </a:spcBef>
                        <a:spcAft>
                          <a:spcPts val="0"/>
                        </a:spcAft>
                        <a:buNone/>
                      </a:pPr>
                      <a:r>
                        <a:rPr lang="en"/>
                        <a:t>Automotive</a:t>
                      </a:r>
                      <a:endParaRPr/>
                    </a:p>
                  </a:txBody>
                  <a:tcPr marL="91425" marR="91425" marT="91425" marB="91425" anchor="ctr">
                    <a:solidFill>
                      <a:srgbClr val="C9DAF8"/>
                    </a:solidFill>
                  </a:tcPr>
                </a:tc>
                <a:tc>
                  <a:txBody>
                    <a:bodyPr/>
                    <a:lstStyle/>
                    <a:p>
                      <a:pPr marL="0" lvl="0" indent="0" algn="ctr" rtl="0">
                        <a:spcBef>
                          <a:spcPts val="0"/>
                        </a:spcBef>
                        <a:spcAft>
                          <a:spcPts val="0"/>
                        </a:spcAft>
                        <a:buNone/>
                      </a:pPr>
                      <a:endParaRPr/>
                    </a:p>
                  </a:txBody>
                  <a:tcPr marL="91425" marR="91425" marT="91425" marB="91425" anchor="ctr"/>
                </a:tc>
                <a:tc>
                  <a:txBody>
                    <a:bodyPr/>
                    <a:lstStyle/>
                    <a:p>
                      <a:pPr marL="0" lvl="0" indent="0" algn="ctr" rtl="0">
                        <a:spcBef>
                          <a:spcPts val="0"/>
                        </a:spcBef>
                        <a:spcAft>
                          <a:spcPts val="0"/>
                        </a:spcAft>
                        <a:buNone/>
                      </a:pPr>
                      <a:r>
                        <a:rPr lang="en" dirty="0"/>
                        <a:t>Pro Sports</a:t>
                      </a:r>
                      <a:endParaRPr dirty="0"/>
                    </a:p>
                  </a:txBody>
                  <a:tcPr marL="91425" marR="91425" marT="91425" marB="91425" anchor="ctr">
                    <a:solidFill>
                      <a:srgbClr val="4A86E8"/>
                    </a:solidFill>
                  </a:tcPr>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879200">
                <a:tc>
                  <a:txBody>
                    <a:bodyPr/>
                    <a:lstStyle/>
                    <a:p>
                      <a:pPr marL="0" lvl="0" indent="0" algn="ctr" rtl="0">
                        <a:spcBef>
                          <a:spcPts val="0"/>
                        </a:spcBef>
                        <a:spcAft>
                          <a:spcPts val="0"/>
                        </a:spcAft>
                        <a:buNone/>
                      </a:pPr>
                      <a:r>
                        <a:rPr lang="en"/>
                        <a:t>Construction</a:t>
                      </a:r>
                      <a:endParaRPr/>
                    </a:p>
                  </a:txBody>
                  <a:tcPr marL="91425" marR="91425" marT="91425" marB="91425" anchor="ctr">
                    <a:solidFill>
                      <a:srgbClr val="FCE5CD"/>
                    </a:solidFill>
                  </a:tcPr>
                </a:tc>
                <a:tc>
                  <a:txBody>
                    <a:bodyPr/>
                    <a:lstStyle/>
                    <a:p>
                      <a:pPr marL="0" lvl="0" indent="0" algn="ctr" rtl="0">
                        <a:spcBef>
                          <a:spcPts val="0"/>
                        </a:spcBef>
                        <a:spcAft>
                          <a:spcPts val="0"/>
                        </a:spcAft>
                        <a:buNone/>
                      </a:pPr>
                      <a:endParaRPr/>
                    </a:p>
                  </a:txBody>
                  <a:tcPr marL="91425" marR="91425" marT="91425" marB="91425" anchor="ctr"/>
                </a:tc>
                <a:tc>
                  <a:txBody>
                    <a:bodyPr/>
                    <a:lstStyle/>
                    <a:p>
                      <a:pPr marL="0" lvl="0" indent="0" algn="ctr" rtl="0">
                        <a:spcBef>
                          <a:spcPts val="0"/>
                        </a:spcBef>
                        <a:spcAft>
                          <a:spcPts val="0"/>
                        </a:spcAft>
                        <a:buNone/>
                      </a:pPr>
                      <a:r>
                        <a:rPr lang="en"/>
                        <a:t>Retail</a:t>
                      </a:r>
                      <a:endParaRPr/>
                    </a:p>
                  </a:txBody>
                  <a:tcPr marL="91425" marR="91425" marT="91425" marB="91425" anchor="ctr">
                    <a:solidFill>
                      <a:srgbClr val="EAD1DC"/>
                    </a:solidFill>
                  </a:tcPr>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4"/>
          <p:cNvSpPr txBox="1">
            <a:spLocks noGrp="1"/>
          </p:cNvSpPr>
          <p:nvPr>
            <p:ph type="title"/>
          </p:nvPr>
        </p:nvSpPr>
        <p:spPr>
          <a:xfrm>
            <a:off x="311700" y="1031425"/>
            <a:ext cx="8520600" cy="801000"/>
          </a:xfrm>
          <a:prstGeom prst="rect">
            <a:avLst/>
          </a:prstGeom>
        </p:spPr>
        <p:txBody>
          <a:bodyPr spcFirstLastPara="1" vert="horz" wrap="square" lIns="91425" tIns="91425" rIns="91425" bIns="91425" numCol="1" anchor="t" anchorCtr="0" compatLnSpc="1">
            <a:prstTxWarp prst="textNoShape">
              <a:avLst/>
            </a:prstTxWarp>
            <a:noAutofit/>
            <a:scene3d>
              <a:camera prst="orthographicFront">
                <a:rot lat="0" lon="0" rev="0"/>
              </a:camera>
              <a:lightRig rig="threePt" dir="t"/>
            </a:scene3d>
            <a:sp3d>
              <a:bevelT w="0"/>
            </a:sp3d>
          </a:bodyPr>
          <a:lstStyle/>
          <a:p>
            <a:r>
              <a:rPr lang="en" sz="4800" dirty="0"/>
              <a:t>Debrief and Discussion</a:t>
            </a:r>
            <a:endParaRPr sz="4800" dirty="0"/>
          </a:p>
        </p:txBody>
      </p:sp>
      <p:sp>
        <p:nvSpPr>
          <p:cNvPr id="143" name="Google Shape;143;p24"/>
          <p:cNvSpPr txBox="1">
            <a:spLocks noGrp="1"/>
          </p:cNvSpPr>
          <p:nvPr>
            <p:ph type="body" idx="1"/>
          </p:nvPr>
        </p:nvSpPr>
        <p:spPr>
          <a:xfrm>
            <a:off x="311700" y="1809300"/>
            <a:ext cx="8520600" cy="3239400"/>
          </a:xfrm>
          <a:prstGeom prst="rect">
            <a:avLst/>
          </a:prstGeom>
        </p:spPr>
        <p:txBody>
          <a:bodyPr spcFirstLastPara="1" vert="horz" wrap="square" lIns="91425" tIns="91425" rIns="91425" bIns="91425" numCol="1" anchor="t" anchorCtr="0" compatLnSpc="1">
            <a:prstTxWarp prst="textNoShape">
              <a:avLst/>
            </a:prstTxWarp>
            <a:noAutofit/>
          </a:bodyPr>
          <a:lstStyle/>
          <a:p>
            <a:pPr>
              <a:buAutoNum type="arabicPeriod"/>
            </a:pPr>
            <a:r>
              <a:rPr lang="en" dirty="0"/>
              <a:t>If this class was </a:t>
            </a:r>
            <a:r>
              <a:rPr lang="en" b="1" dirty="0">
                <a:solidFill>
                  <a:srgbClr val="7A9900"/>
                </a:solidFill>
              </a:rPr>
              <a:t>Congress</a:t>
            </a:r>
            <a:r>
              <a:rPr lang="en" dirty="0"/>
              <a:t>, who would get bailed out?</a:t>
            </a:r>
          </a:p>
          <a:p>
            <a:pPr>
              <a:buAutoNum type="arabicPeriod"/>
            </a:pPr>
            <a:endParaRPr dirty="0"/>
          </a:p>
          <a:p>
            <a:pPr>
              <a:buAutoNum type="arabicPeriod"/>
            </a:pPr>
            <a:r>
              <a:rPr lang="en" dirty="0"/>
              <a:t>Would your decisions change if you found out the recession had been </a:t>
            </a:r>
            <a:r>
              <a:rPr lang="en" b="1" dirty="0">
                <a:solidFill>
                  <a:srgbClr val="7A9900"/>
                </a:solidFill>
              </a:rPr>
              <a:t>“caused” </a:t>
            </a:r>
            <a:r>
              <a:rPr lang="en" dirty="0"/>
              <a:t>by one of the industries?</a:t>
            </a:r>
          </a:p>
          <a:p>
            <a:pPr>
              <a:buAutoNum type="arabicPeriod"/>
            </a:pPr>
            <a:endParaRPr dirty="0"/>
          </a:p>
          <a:p>
            <a:pPr>
              <a:buAutoNum type="arabicPeriod"/>
            </a:pPr>
            <a:r>
              <a:rPr lang="en" dirty="0"/>
              <a:t>What other industries should we have </a:t>
            </a:r>
            <a:r>
              <a:rPr lang="en" b="1" dirty="0">
                <a:solidFill>
                  <a:srgbClr val="7A9900"/>
                </a:solidFill>
              </a:rPr>
              <a:t>considered</a:t>
            </a:r>
            <a:r>
              <a:rPr lang="en" dirty="0"/>
              <a:t>?</a:t>
            </a:r>
          </a:p>
          <a:p>
            <a:pPr>
              <a:buAutoNum type="arabicPeriod"/>
            </a:pPr>
            <a:endParaRPr dirty="0"/>
          </a:p>
          <a:p>
            <a:pPr>
              <a:buAutoNum type="arabicPeriod"/>
            </a:pPr>
            <a:r>
              <a:rPr lang="en" dirty="0"/>
              <a:t>What other </a:t>
            </a:r>
            <a:r>
              <a:rPr lang="en" b="1" dirty="0">
                <a:solidFill>
                  <a:srgbClr val="7A9900"/>
                </a:solidFill>
              </a:rPr>
              <a:t>variables</a:t>
            </a:r>
            <a:r>
              <a:rPr lang="en" dirty="0"/>
              <a:t> could play role in this process?</a:t>
            </a:r>
          </a:p>
          <a:p>
            <a:pPr>
              <a:buAutoNum type="arabicPeriod"/>
            </a:pPr>
            <a:endParaRPr dirty="0"/>
          </a:p>
          <a:p>
            <a:pPr>
              <a:buAutoNum type="arabicPeriod"/>
            </a:pPr>
            <a:r>
              <a:rPr lang="en" dirty="0"/>
              <a:t>Did the process get </a:t>
            </a:r>
            <a:r>
              <a:rPr lang="en" b="1" dirty="0">
                <a:solidFill>
                  <a:srgbClr val="7A9900"/>
                </a:solidFill>
              </a:rPr>
              <a:t>easier or harder </a:t>
            </a:r>
            <a:r>
              <a:rPr lang="en" dirty="0"/>
              <a:t>as we added more information and more variables?  Why?</a:t>
            </a:r>
            <a:endParaRPr dirty="0"/>
          </a:p>
          <a:p>
            <a:pPr indent="0">
              <a:spcBef>
                <a:spcPts val="1600"/>
              </a:spcBef>
              <a:buNone/>
            </a:pPr>
            <a:endParaRPr dirty="0"/>
          </a:p>
          <a:p>
            <a:pPr marL="0" indent="0">
              <a:spcBef>
                <a:spcPts val="1600"/>
              </a:spcBef>
              <a:buNone/>
            </a:pPr>
            <a:endParaRPr dirty="0"/>
          </a:p>
          <a:p>
            <a:pPr marL="0" indent="0">
              <a:spcBef>
                <a:spcPts val="1600"/>
              </a:spcBef>
              <a:buNone/>
            </a:pPr>
            <a:endParaRPr dirty="0"/>
          </a:p>
          <a:p>
            <a:pPr marL="0" indent="0">
              <a:spcBef>
                <a:spcPts val="1600"/>
              </a:spcBef>
              <a:buNone/>
            </a:pPr>
            <a:endParaRPr dirty="0"/>
          </a:p>
          <a:p>
            <a:pPr marL="0" indent="0">
              <a:spcBef>
                <a:spcPts val="1600"/>
              </a:spcBef>
              <a:spcAft>
                <a:spcPts val="1600"/>
              </a:spcAft>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References</a:t>
            </a:r>
            <a:endParaRPr lang="en-US" sz="5500" b="1">
              <a:ln w="11430"/>
              <a:effectLst>
                <a:outerShdw blurRad="80000" dist="40000" dir="5040000" algn="tl">
                  <a:srgbClr val="000000">
                    <a:alpha val="0"/>
                  </a:srgbClr>
                </a:outerShdw>
              </a:effectLst>
              <a:ea typeface="+mj-ea"/>
              <a:cs typeface="+mj-cs"/>
            </a:endParaRPr>
          </a:p>
        </p:txBody>
      </p:sp>
      <p:sp>
        <p:nvSpPr>
          <p:cNvPr id="5" name="Content Placeholder 4">
            <a:extLst>
              <a:ext uri="{FF2B5EF4-FFF2-40B4-BE49-F238E27FC236}">
                <a16:creationId xmlns:a16="http://schemas.microsoft.com/office/drawing/2014/main" id="{28F1D3A3-98BD-4497-A322-D25C364A1332}"/>
              </a:ext>
            </a:extLst>
          </p:cNvPr>
          <p:cNvSpPr>
            <a:spLocks noGrp="1"/>
          </p:cNvSpPr>
          <p:nvPr>
            <p:ph idx="1"/>
          </p:nvPr>
        </p:nvSpPr>
        <p:spPr/>
        <p:txBody>
          <a:bodyPr/>
          <a:lstStyle/>
          <a:p>
            <a:r>
              <a:rPr lang="en-US" dirty="0"/>
              <a:t>Socrative share code: </a:t>
            </a:r>
            <a:r>
              <a:rPr lang="en-US" b="1" i="0" dirty="0">
                <a:solidFill>
                  <a:srgbClr val="446178"/>
                </a:solidFill>
                <a:effectLst/>
                <a:latin typeface="Inter"/>
              </a:rPr>
              <a:t>SOC-51932104</a:t>
            </a:r>
            <a:endParaRPr lang="en-US" dirty="0"/>
          </a:p>
          <a:p>
            <a:r>
              <a:rPr lang="en-US" dirty="0"/>
              <a:t>Bailout history reading: </a:t>
            </a:r>
            <a:r>
              <a:rPr lang="en-US" sz="1800" b="0" i="0" u="sng" strike="noStrike" dirty="0">
                <a:solidFill>
                  <a:srgbClr val="DB4437"/>
                </a:solidFill>
                <a:effectLst/>
                <a:latin typeface="+mn-lt"/>
                <a:hlinkClick r:id="rId3"/>
              </a:rPr>
              <a:t>https://docs.google.com/document/d/1q2hdyBWf2aLrFvnG-Cl4AETCaZnYAWGF/copy</a:t>
            </a:r>
            <a:endParaRPr lang="en-US" sz="1800" b="0" i="0" u="sng" strike="noStrike" dirty="0">
              <a:solidFill>
                <a:srgbClr val="DB4437"/>
              </a:solidFill>
              <a:effectLst/>
              <a:latin typeface="+mn-lt"/>
            </a:endParaRPr>
          </a:p>
          <a:p>
            <a:pPr>
              <a:buFont typeface="Arial" panose="020B0604020202020204" pitchFamily="34" charset="0"/>
              <a:buChar char="•"/>
            </a:pPr>
            <a:r>
              <a:rPr lang="en-US" dirty="0"/>
              <a:t>Lesson will be posted on Econ Ed link:</a:t>
            </a:r>
            <a:br>
              <a:rPr lang="en-US" dirty="0"/>
            </a:br>
            <a:r>
              <a:rPr lang="en-US" sz="1800" u="sng" dirty="0">
                <a:solidFill>
                  <a:srgbClr val="0563C1"/>
                </a:solidFill>
                <a:effectLst/>
                <a:latin typeface="Calibri" panose="020F0502020204030204" pitchFamily="34" charset="0"/>
                <a:ea typeface="Calibri" panose="020F0502020204030204" pitchFamily="34" charset="0"/>
                <a:hlinkClick r:id="rId4"/>
              </a:rPr>
              <a:t>https://econedlink.org/resources/who-gets-bailed-out-and-why/</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latin typeface="Calibri"/>
                <a:ea typeface="ＭＳ Ｐゴシック"/>
                <a:cs typeface="Calibri"/>
              </a:rPr>
              <a:t>CEE Affiliates</a:t>
            </a:r>
            <a:endParaRPr lang="en-US" sz="5500" b="1">
              <a:ln w="11430"/>
              <a:effectLst>
                <a:outerShdw blurRad="80000" dist="40000" dir="5040000" algn="tl">
                  <a:srgbClr val="000000">
                    <a:alpha val="0"/>
                  </a:srgbClr>
                </a:outerShdw>
              </a:effectLst>
              <a:ea typeface="+mj-ea"/>
              <a:cs typeface="+mj-cs"/>
            </a:endParaRPr>
          </a:p>
        </p:txBody>
      </p:sp>
      <p:sp>
        <p:nvSpPr>
          <p:cNvPr id="3" name="TextBox 2">
            <a:extLst>
              <a:ext uri="{FF2B5EF4-FFF2-40B4-BE49-F238E27FC236}">
                <a16:creationId xmlns:a16="http://schemas.microsoft.com/office/drawing/2014/main" id="{03AF44DA-7F29-495C-9279-01A773172FC7}"/>
              </a:ext>
            </a:extLst>
          </p:cNvPr>
          <p:cNvSpPr txBox="1"/>
          <p:nvPr/>
        </p:nvSpPr>
        <p:spPr>
          <a:xfrm>
            <a:off x="1501666" y="5134678"/>
            <a:ext cx="61406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hlinkClick r:id="rId3"/>
              </a:rPr>
              <a:t>https://www.councilforeconed.org/resources/local-affiliates/</a:t>
            </a:r>
            <a:endParaRPr lang="en-US"/>
          </a:p>
          <a:p>
            <a:pPr algn="l"/>
            <a:endParaRPr lang="en-US"/>
          </a:p>
        </p:txBody>
      </p:sp>
      <p:pic>
        <p:nvPicPr>
          <p:cNvPr id="4" name="Picture 4" descr="A picture containing bird&#10;&#10;Description generated with very high confidence">
            <a:extLst>
              <a:ext uri="{FF2B5EF4-FFF2-40B4-BE49-F238E27FC236}">
                <a16:creationId xmlns:a16="http://schemas.microsoft.com/office/drawing/2014/main" id="{85988BD1-7DE7-45DD-9D4C-654DA4937CCE}"/>
              </a:ext>
            </a:extLst>
          </p:cNvPr>
          <p:cNvPicPr>
            <a:picLocks noChangeAspect="1"/>
          </p:cNvPicPr>
          <p:nvPr/>
        </p:nvPicPr>
        <p:blipFill>
          <a:blip r:embed="rId4"/>
          <a:stretch>
            <a:fillRect/>
          </a:stretch>
        </p:blipFill>
        <p:spPr>
          <a:xfrm>
            <a:off x="1524001" y="2335947"/>
            <a:ext cx="6095999" cy="2403817"/>
          </a:xfrm>
          <a:prstGeom prst="rect">
            <a:avLst/>
          </a:prstGeom>
        </p:spPr>
      </p:pic>
    </p:spTree>
    <p:extLst>
      <p:ext uri="{BB962C8B-B14F-4D97-AF65-F5344CB8AC3E}">
        <p14:creationId xmlns:p14="http://schemas.microsoft.com/office/powerpoint/2010/main" val="334261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1C49A-50A7-49D5-B1A2-57AAF226F525}"/>
              </a:ext>
            </a:extLst>
          </p:cNvPr>
          <p:cNvSpPr>
            <a:spLocks noGrp="1"/>
          </p:cNvSpPr>
          <p:nvPr>
            <p:ph type="ctrTitle"/>
          </p:nvPr>
        </p:nvSpPr>
        <p:spPr>
          <a:xfrm>
            <a:off x="756139" y="1145686"/>
            <a:ext cx="7772400" cy="1470025"/>
          </a:xfrm>
        </p:spPr>
        <p:txBody>
          <a:bodyPr/>
          <a:lstStyle/>
          <a:p>
            <a:r>
              <a:rPr lang="en-US" sz="5400" dirty="0">
                <a:latin typeface="Calibri"/>
                <a:ea typeface="ＭＳ Ｐゴシック"/>
                <a:cs typeface="Calibri"/>
              </a:rPr>
              <a:t>Thank You to Our Sponsors!</a:t>
            </a:r>
            <a:endParaRPr lang="en-US" sz="5400" dirty="0"/>
          </a:p>
        </p:txBody>
      </p:sp>
      <p:sp>
        <p:nvSpPr>
          <p:cNvPr id="3" name="Subtitle 2">
            <a:extLst>
              <a:ext uri="{FF2B5EF4-FFF2-40B4-BE49-F238E27FC236}">
                <a16:creationId xmlns:a16="http://schemas.microsoft.com/office/drawing/2014/main" id="{88D6CDAE-25F6-4A13-9FAD-1DA0236E53C3}"/>
              </a:ext>
            </a:extLst>
          </p:cNvPr>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8479" y="2622632"/>
            <a:ext cx="2378110" cy="23781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16" y="2690224"/>
            <a:ext cx="4725799" cy="13029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1831" y="5899538"/>
            <a:ext cx="6217920" cy="594360"/>
          </a:xfrm>
          <a:prstGeom prst="rect">
            <a:avLst/>
          </a:prstGeom>
        </p:spPr>
      </p:pic>
      <p:sp>
        <p:nvSpPr>
          <p:cNvPr id="7" name="Rectangle 6"/>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4015" y="3811687"/>
            <a:ext cx="1905000" cy="1874520"/>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3A7E8432-E2ED-4609-928F-7A71E73514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7274" y="5243613"/>
            <a:ext cx="1188720" cy="1196340"/>
          </a:xfrm>
          <a:prstGeom prst="rect">
            <a:avLst/>
          </a:prstGeom>
        </p:spPr>
      </p:pic>
    </p:spTree>
    <p:extLst>
      <p:ext uri="{BB962C8B-B14F-4D97-AF65-F5344CB8AC3E}">
        <p14:creationId xmlns:p14="http://schemas.microsoft.com/office/powerpoint/2010/main" val="67265427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51" y="106196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a:latin typeface="Calibri"/>
                <a:ea typeface="ＭＳ Ｐゴシック"/>
                <a:cs typeface="Calibri"/>
              </a:rPr>
              <a:t>Professional Development Certificate</a:t>
            </a:r>
            <a:endParaRPr lang="en-US" sz="4000" b="1">
              <a:solidFill>
                <a:srgbClr val="005CB8"/>
              </a:solidFill>
              <a:effectLst>
                <a:glow>
                  <a:srgbClr val="4F81BD">
                    <a:alpha val="0"/>
                  </a:srgb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a:cs typeface="Calibri" panose="020F0502020204030204" pitchFamily="34" charset="0"/>
            </a:endParaRPr>
          </a:p>
        </p:txBody>
      </p:sp>
      <p:sp>
        <p:nvSpPr>
          <p:cNvPr id="3" name="TextBox 2">
            <a:extLst>
              <a:ext uri="{FF2B5EF4-FFF2-40B4-BE49-F238E27FC236}">
                <a16:creationId xmlns:a16="http://schemas.microsoft.com/office/drawing/2014/main" id="{D213714B-F9E8-8C44-9AF8-383F3F244D95}"/>
              </a:ext>
            </a:extLst>
          </p:cNvPr>
          <p:cNvSpPr txBox="1"/>
          <p:nvPr/>
        </p:nvSpPr>
        <p:spPr>
          <a:xfrm>
            <a:off x="588955" y="2359260"/>
            <a:ext cx="8175171" cy="2862322"/>
          </a:xfrm>
          <a:prstGeom prst="rect">
            <a:avLst/>
          </a:prstGeom>
          <a:noFill/>
        </p:spPr>
        <p:txBody>
          <a:bodyPr wrap="square" rtlCol="0" anchor="t">
            <a:spAutoFit/>
          </a:bodyPr>
          <a:lstStyle/>
          <a:p>
            <a:r>
              <a:rPr lang="en-US" dirty="0">
                <a:latin typeface="Arial"/>
                <a:ea typeface="ＭＳ Ｐゴシック"/>
              </a:rPr>
              <a:t>To earn your professional development certificate for this webinar, you must:</a:t>
            </a:r>
          </a:p>
          <a:p>
            <a:endParaRPr lang="en-US" dirty="0">
              <a:latin typeface="Arial"/>
              <a:ea typeface="ＭＳ Ｐゴシック"/>
            </a:endParaRPr>
          </a:p>
          <a:p>
            <a:pPr marL="285750" indent="-285750">
              <a:buFont typeface="Arial"/>
              <a:buChar char="•"/>
            </a:pPr>
            <a:r>
              <a:rPr lang="en-US" dirty="0">
                <a:latin typeface="Arial"/>
                <a:ea typeface="ＭＳ Ｐゴシック"/>
              </a:rPr>
              <a:t>Watch a minimum of 45-minutes and you will automatically receive a professional development </a:t>
            </a:r>
            <a:r>
              <a:rPr lang="en-US" b="1" dirty="0">
                <a:solidFill>
                  <a:srgbClr val="7A9900"/>
                </a:solidFill>
                <a:latin typeface="Arial"/>
                <a:ea typeface="ＭＳ Ｐゴシック"/>
              </a:rPr>
              <a:t>certificate </a:t>
            </a:r>
            <a:r>
              <a:rPr lang="en-US" dirty="0">
                <a:latin typeface="Arial"/>
                <a:ea typeface="ＭＳ Ｐゴシック"/>
              </a:rPr>
              <a:t>via e-mail within 24 hours.</a:t>
            </a:r>
          </a:p>
          <a:p>
            <a:endParaRPr lang="en-US" dirty="0">
              <a:latin typeface="Arial"/>
              <a:ea typeface="ＭＳ Ｐゴシック"/>
            </a:endParaRPr>
          </a:p>
          <a:p>
            <a:r>
              <a:rPr lang="en-US" dirty="0">
                <a:latin typeface="Arial"/>
                <a:ea typeface="ＭＳ Ｐゴシック"/>
                <a:cs typeface="Arial"/>
              </a:rPr>
              <a:t>Accessing resources: </a:t>
            </a:r>
            <a:endParaRPr lang="en-US" dirty="0"/>
          </a:p>
          <a:p>
            <a:endParaRPr lang="en-US" dirty="0">
              <a:cs typeface="Arial"/>
            </a:endParaRPr>
          </a:p>
          <a:p>
            <a:pPr marL="285750" indent="-285750">
              <a:buFont typeface="Arial,Sans-Serif"/>
              <a:buChar char="•"/>
            </a:pPr>
            <a:r>
              <a:rPr lang="en-US" dirty="0">
                <a:latin typeface="Arial"/>
                <a:ea typeface="ＭＳ Ｐゴシック"/>
                <a:cs typeface="Arial"/>
              </a:rPr>
              <a:t>You can now easily download presentations, lesson plan materials, and activities for each webinar from </a:t>
            </a:r>
            <a:r>
              <a:rPr lang="en-US" sz="1600" b="1" i="1" dirty="0">
                <a:solidFill>
                  <a:srgbClr val="005CB8"/>
                </a:solidFill>
                <a:latin typeface="Arial"/>
                <a:ea typeface="ＭＳ Ｐゴシック"/>
                <a:cs typeface="Arial"/>
                <a:hlinkClick r:id="rId3"/>
              </a:rPr>
              <a:t>EconEdLink.org/professional-development/</a:t>
            </a:r>
            <a:endParaRPr lang="en-US" sz="1600" b="1" i="1" dirty="0">
              <a:solidFill>
                <a:srgbClr val="005CB8"/>
              </a:solidFill>
              <a:latin typeface="Arial"/>
              <a:ea typeface="ＭＳ Ｐゴシック"/>
              <a:cs typeface="Arial"/>
            </a:endParaRPr>
          </a:p>
          <a:p>
            <a:endParaRPr lang="en-US" b="1" i="1" dirty="0">
              <a:solidFill>
                <a:srgbClr val="005CB8"/>
              </a:solidFill>
              <a:latin typeface="Arial"/>
              <a:ea typeface="ＭＳ Ｐゴシック"/>
              <a:cs typeface="Arial"/>
            </a:endParaRPr>
          </a:p>
        </p:txBody>
      </p:sp>
    </p:spTree>
    <p:extLst>
      <p:ext uri="{BB962C8B-B14F-4D97-AF65-F5344CB8AC3E}">
        <p14:creationId xmlns:p14="http://schemas.microsoft.com/office/powerpoint/2010/main" val="34890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Agenda</a:t>
            </a:r>
            <a:endParaRPr lang="en-US" sz="5500" b="1">
              <a:ln w="11430"/>
              <a:solidFill>
                <a:srgbClr val="005CB8"/>
              </a:solidFill>
              <a:effectLst>
                <a:outerShdw blurRad="80000" dist="40000" dir="5040000" algn="tl">
                  <a:srgbClr val="000000">
                    <a:alpha val="0"/>
                  </a:srgbClr>
                </a:outerShdw>
              </a:effectLst>
              <a:latin typeface="Calibri" panose="020F0502020204030204" pitchFamily="34" charset="0"/>
              <a:ea typeface="+mj-ea"/>
              <a:cs typeface="Calibri" panose="020F0502020204030204" pitchFamily="34" charset="0"/>
            </a:endParaRPr>
          </a:p>
        </p:txBody>
      </p:sp>
      <p:sp>
        <p:nvSpPr>
          <p:cNvPr id="15363" name="Content Placeholder 2"/>
          <p:cNvSpPr>
            <a:spLocks noGrp="1"/>
          </p:cNvSpPr>
          <p:nvPr>
            <p:ph idx="4294967295"/>
          </p:nvPr>
        </p:nvSpPr>
        <p:spPr>
          <a:xfrm>
            <a:off x="457200" y="2377441"/>
            <a:ext cx="8229600" cy="4175760"/>
          </a:xfrm>
        </p:spPr>
        <p:txBody>
          <a:bodyPr/>
          <a:lstStyle/>
          <a:p>
            <a:r>
              <a:rPr lang="en-US" sz="2500" dirty="0">
                <a:latin typeface="Calibri Light"/>
                <a:ea typeface="ＭＳ Ｐゴシック"/>
                <a:cs typeface="Calibri Light"/>
              </a:rPr>
              <a:t>New Fiscal Lessons </a:t>
            </a:r>
            <a:r>
              <a:rPr lang="en-US" sz="2500" b="1" dirty="0">
                <a:solidFill>
                  <a:srgbClr val="7A9900"/>
                </a:solidFill>
                <a:latin typeface="Calibri Light"/>
                <a:ea typeface="ＭＳ Ｐゴシック"/>
                <a:cs typeface="Calibri Light"/>
              </a:rPr>
              <a:t>Overview</a:t>
            </a:r>
          </a:p>
          <a:p>
            <a:r>
              <a:rPr lang="en-US" sz="2500" dirty="0">
                <a:latin typeface="Calibri Light"/>
                <a:ea typeface="ＭＳ Ｐゴシック"/>
                <a:cs typeface="Calibri Light"/>
              </a:rPr>
              <a:t>Lesson </a:t>
            </a:r>
            <a:r>
              <a:rPr lang="en-US" sz="2500" b="1" dirty="0">
                <a:solidFill>
                  <a:srgbClr val="7A9900"/>
                </a:solidFill>
                <a:latin typeface="Calibri Light"/>
                <a:ea typeface="ＭＳ Ｐゴシック"/>
                <a:cs typeface="Calibri Light"/>
              </a:rPr>
              <a:t>Demo</a:t>
            </a:r>
          </a:p>
          <a:p>
            <a:r>
              <a:rPr lang="en-US" sz="2500" b="1" dirty="0">
                <a:solidFill>
                  <a:srgbClr val="7A9900"/>
                </a:solidFill>
                <a:latin typeface="Calibri Light"/>
                <a:ea typeface="ＭＳ Ｐゴシック"/>
                <a:cs typeface="Calibri Light"/>
              </a:rPr>
              <a:t>Questions</a:t>
            </a:r>
            <a:r>
              <a:rPr lang="en-US" sz="2500" dirty="0">
                <a:latin typeface="Calibri Light"/>
                <a:ea typeface="ＭＳ Ｐゴシック"/>
                <a:cs typeface="Calibri Light"/>
              </a:rPr>
              <a:t>/Wrap- Up</a:t>
            </a:r>
            <a:endParaRPr lang="en-US" sz="25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Objectives</a:t>
            </a:r>
            <a:endParaRPr lang="en-US" sz="5500" b="1">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377441"/>
            <a:ext cx="8229600" cy="4175760"/>
          </a:xfrm>
        </p:spPr>
        <p:txBody>
          <a:bodyPr>
            <a:noAutofit/>
          </a:bodyPr>
          <a:lstStyle/>
          <a:p>
            <a:pPr defTabSz="905255">
              <a:defRPr sz="3168"/>
            </a:pPr>
            <a:r>
              <a:rPr lang="en-US" sz="2500" dirty="0">
                <a:latin typeface="Calibri"/>
                <a:ea typeface="ＭＳ Ｐゴシック"/>
                <a:cs typeface="Calibri"/>
              </a:rPr>
              <a:t>Understand overview and purpose of the new </a:t>
            </a:r>
            <a:r>
              <a:rPr lang="en-US" sz="2500" dirty="0">
                <a:solidFill>
                  <a:srgbClr val="7A9900"/>
                </a:solidFill>
                <a:latin typeface="Calibri"/>
                <a:ea typeface="ＭＳ Ｐゴシック"/>
                <a:cs typeface="Calibri"/>
              </a:rPr>
              <a:t>COVID lessons</a:t>
            </a:r>
          </a:p>
          <a:p>
            <a:pPr defTabSz="905255">
              <a:defRPr sz="3168"/>
            </a:pPr>
            <a:r>
              <a:rPr lang="en-US" sz="2500" dirty="0">
                <a:latin typeface="Calibri"/>
                <a:ea typeface="ＭＳ Ｐゴシック"/>
                <a:cs typeface="Calibri"/>
              </a:rPr>
              <a:t>Participate in and feel comfortable using the “Who Gets Bailed out and Why” lesson</a:t>
            </a:r>
            <a:endParaRPr lang="en-US" sz="2500" dirty="0"/>
          </a:p>
          <a:p>
            <a:pPr marL="0" indent="0" defTabSz="905255">
              <a:buNone/>
              <a:defRPr sz="3168"/>
            </a:pPr>
            <a:endParaRPr lang="en-US" sz="2750" dirty="0"/>
          </a:p>
        </p:txBody>
      </p:sp>
    </p:spTree>
    <p:extLst>
      <p:ext uri="{BB962C8B-B14F-4D97-AF65-F5344CB8AC3E}">
        <p14:creationId xmlns:p14="http://schemas.microsoft.com/office/powerpoint/2010/main" val="1000496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National Standards</a:t>
            </a:r>
            <a:endParaRPr lang="en-US" sz="5500" b="1">
              <a:ln w="11430">
                <a:noFill/>
              </a:ln>
              <a:effectLst>
                <a:outerShdw blurRad="80000" dist="40000" dir="5040000" algn="tl">
                  <a:srgbClr val="000000">
                    <a:alpha val="0"/>
                  </a:srgbClr>
                </a:outerShdw>
              </a:effectLst>
              <a:ea typeface="+mj-ea"/>
              <a:cs typeface="+mj-cs"/>
            </a:endParaRPr>
          </a:p>
        </p:txBody>
      </p:sp>
      <p:pic>
        <p:nvPicPr>
          <p:cNvPr id="7" name="Picture 6">
            <a:extLst>
              <a:ext uri="{FF2B5EF4-FFF2-40B4-BE49-F238E27FC236}">
                <a16:creationId xmlns:a16="http://schemas.microsoft.com/office/drawing/2014/main" id="{13FE31CC-FCF6-40FC-AE2A-08C65AC09BCC}"/>
              </a:ext>
            </a:extLst>
          </p:cNvPr>
          <p:cNvPicPr>
            <a:picLocks noChangeAspect="1"/>
          </p:cNvPicPr>
          <p:nvPr/>
        </p:nvPicPr>
        <p:blipFill>
          <a:blip r:embed="rId3"/>
          <a:stretch>
            <a:fillRect/>
          </a:stretch>
        </p:blipFill>
        <p:spPr>
          <a:xfrm>
            <a:off x="0" y="1844687"/>
            <a:ext cx="4687910" cy="2422838"/>
          </a:xfrm>
          <a:prstGeom prst="rect">
            <a:avLst/>
          </a:prstGeom>
        </p:spPr>
      </p:pic>
      <p:pic>
        <p:nvPicPr>
          <p:cNvPr id="5" name="Picture 4">
            <a:extLst>
              <a:ext uri="{FF2B5EF4-FFF2-40B4-BE49-F238E27FC236}">
                <a16:creationId xmlns:a16="http://schemas.microsoft.com/office/drawing/2014/main" id="{0A707FFC-A754-424E-B513-A93648CAF41E}"/>
              </a:ext>
            </a:extLst>
          </p:cNvPr>
          <p:cNvPicPr>
            <a:picLocks noChangeAspect="1"/>
          </p:cNvPicPr>
          <p:nvPr/>
        </p:nvPicPr>
        <p:blipFill>
          <a:blip r:embed="rId4"/>
          <a:stretch>
            <a:fillRect/>
          </a:stretch>
        </p:blipFill>
        <p:spPr>
          <a:xfrm>
            <a:off x="3968766" y="4161782"/>
            <a:ext cx="5175233" cy="2422839"/>
          </a:xfrm>
          <a:prstGeom prst="rect">
            <a:avLst/>
          </a:prstGeom>
        </p:spPr>
      </p:pic>
    </p:spTree>
    <p:extLst>
      <p:ext uri="{BB962C8B-B14F-4D97-AF65-F5344CB8AC3E}">
        <p14:creationId xmlns:p14="http://schemas.microsoft.com/office/powerpoint/2010/main" val="48502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1726299"/>
            <a:ext cx="8520600" cy="3703539"/>
          </a:xfrm>
          <a:prstGeom prst="rect">
            <a:avLst/>
          </a:prstGeom>
          <a:solidFill>
            <a:srgbClr val="D0E0E3"/>
          </a:solidFill>
        </p:spPr>
        <p:txBody>
          <a:bodyPr spcFirstLastPara="1" vert="horz" wrap="square" lIns="91425" tIns="91425" rIns="91425" bIns="91425" numCol="1" anchor="ctr" anchorCtr="0" compatLnSpc="1">
            <a:prstTxWarp prst="textNoShape">
              <a:avLst/>
            </a:prstTxWarp>
            <a:noAutofit/>
            <a:scene3d>
              <a:camera prst="orthographicFront">
                <a:rot lat="0" lon="0" rev="0"/>
              </a:camera>
              <a:lightRig rig="threePt" dir="t"/>
            </a:scene3d>
            <a:sp3d>
              <a:bevelT w="0"/>
            </a:sp3d>
          </a:bodyPr>
          <a:lstStyle/>
          <a:p>
            <a:pPr>
              <a:spcBef>
                <a:spcPts val="0"/>
              </a:spcBef>
              <a:spcAft>
                <a:spcPts val="0"/>
              </a:spcAft>
            </a:pPr>
            <a:r>
              <a:rPr lang="en" sz="3600" dirty="0"/>
              <a:t>Bailout:</a:t>
            </a:r>
            <a:endParaRPr sz="3600" dirty="0"/>
          </a:p>
          <a:p>
            <a:pPr>
              <a:spcBef>
                <a:spcPts val="0"/>
              </a:spcBef>
              <a:spcAft>
                <a:spcPts val="0"/>
              </a:spcAft>
            </a:pPr>
            <a:r>
              <a:rPr lang="en" sz="3600" dirty="0"/>
              <a:t> When a business, individual or government provides money and/or resources to a business in danger of failing</a:t>
            </a:r>
            <a:endParaRPr sz="3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body" idx="1"/>
          </p:nvPr>
        </p:nvSpPr>
        <p:spPr>
          <a:xfrm>
            <a:off x="311700" y="1889275"/>
            <a:ext cx="8520600" cy="3340200"/>
          </a:xfrm>
          <a:prstGeom prst="rect">
            <a:avLst/>
          </a:prstGeom>
        </p:spPr>
        <p:txBody>
          <a:bodyPr spcFirstLastPara="1" vert="horz" wrap="square" lIns="91425" tIns="91425" rIns="91425" bIns="91425" numCol="1" anchor="t" anchorCtr="0" compatLnSpc="1">
            <a:prstTxWarp prst="textNoShape">
              <a:avLst/>
            </a:prstTxWarp>
            <a:noAutofit/>
          </a:bodyPr>
          <a:lstStyle/>
          <a:p>
            <a:r>
              <a:rPr lang="en" b="1" dirty="0"/>
              <a:t>Sometimes referred to as government assistance, government loans or capital injections</a:t>
            </a:r>
            <a:endParaRPr b="1" dirty="0"/>
          </a:p>
          <a:p>
            <a:pPr indent="0">
              <a:spcBef>
                <a:spcPts val="1600"/>
              </a:spcBef>
              <a:buNone/>
            </a:pPr>
            <a:endParaRPr dirty="0"/>
          </a:p>
          <a:p>
            <a:pPr>
              <a:spcBef>
                <a:spcPts val="1600"/>
              </a:spcBef>
            </a:pPr>
            <a:r>
              <a:rPr lang="en" b="1" dirty="0"/>
              <a:t>Controversial because they use taxpayer dollars to support specific companies or industries</a:t>
            </a:r>
            <a:endParaRPr b="1" dirty="0"/>
          </a:p>
          <a:p>
            <a:pPr lvl="1" indent="-336550">
              <a:spcBef>
                <a:spcPts val="0"/>
              </a:spcBef>
              <a:buSzPts val="1700"/>
            </a:pPr>
            <a:r>
              <a:rPr lang="en" sz="2000" dirty="0">
                <a:solidFill>
                  <a:srgbClr val="7A9900"/>
                </a:solidFill>
              </a:rPr>
              <a:t>Some loans become profitable over time</a:t>
            </a:r>
            <a:endParaRPr sz="2000" dirty="0">
              <a:solidFill>
                <a:srgbClr val="7A9900"/>
              </a:solidFill>
            </a:endParaRPr>
          </a:p>
          <a:p>
            <a:pPr lvl="1" indent="-336550">
              <a:spcBef>
                <a:spcPts val="0"/>
              </a:spcBef>
              <a:buSzPts val="1700"/>
            </a:pPr>
            <a:r>
              <a:rPr lang="en" sz="2000" dirty="0">
                <a:solidFill>
                  <a:srgbClr val="7A9900"/>
                </a:solidFill>
              </a:rPr>
              <a:t>Government may get shares of companies or fees in return</a:t>
            </a:r>
            <a:endParaRPr sz="2000" dirty="0">
              <a:solidFill>
                <a:srgbClr val="7A9900"/>
              </a:solidFill>
            </a:endParaRPr>
          </a:p>
          <a:p>
            <a:pPr marL="914400" indent="0">
              <a:spcBef>
                <a:spcPts val="1600"/>
              </a:spcBef>
              <a:buNone/>
            </a:pPr>
            <a:endParaRPr sz="1700" dirty="0"/>
          </a:p>
          <a:p>
            <a:pPr>
              <a:spcBef>
                <a:spcPts val="1600"/>
              </a:spcBef>
            </a:pPr>
            <a:r>
              <a:rPr lang="en" b="1" dirty="0"/>
              <a:t>U.S. has a long history of bailouts</a:t>
            </a:r>
            <a:endParaRPr b="1" dirty="0"/>
          </a:p>
        </p:txBody>
      </p:sp>
      <p:sp>
        <p:nvSpPr>
          <p:cNvPr id="62" name="Google Shape;62;p14"/>
          <p:cNvSpPr txBox="1">
            <a:spLocks noGrp="1"/>
          </p:cNvSpPr>
          <p:nvPr>
            <p:ph type="title"/>
          </p:nvPr>
        </p:nvSpPr>
        <p:spPr>
          <a:xfrm>
            <a:off x="311700" y="1150100"/>
            <a:ext cx="8520600" cy="801000"/>
          </a:xfrm>
          <a:prstGeom prst="rect">
            <a:avLst/>
          </a:prstGeom>
        </p:spPr>
        <p:txBody>
          <a:bodyPr spcFirstLastPara="1" vert="horz" wrap="square" lIns="91425" tIns="91425" rIns="91425" bIns="91425" numCol="1" anchor="t" anchorCtr="0" compatLnSpc="1">
            <a:prstTxWarp prst="textNoShape">
              <a:avLst/>
            </a:prstTxWarp>
            <a:noAutofit/>
            <a:scene3d>
              <a:camera prst="orthographicFront">
                <a:rot lat="0" lon="0" rev="0"/>
              </a:camera>
              <a:lightRig rig="threePt" dir="t"/>
            </a:scene3d>
            <a:sp3d>
              <a:bevelT w="0"/>
            </a:sp3d>
          </a:bodyPr>
          <a:lstStyle/>
          <a:p>
            <a:r>
              <a:rPr lang="en"/>
              <a:t>Bailouts...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1051168"/>
            <a:ext cx="8520600" cy="801000"/>
          </a:xfrm>
          <a:prstGeom prst="rect">
            <a:avLst/>
          </a:prstGeom>
        </p:spPr>
        <p:txBody>
          <a:bodyPr spcFirstLastPara="1" vert="horz" wrap="square" lIns="91425" tIns="91425" rIns="91425" bIns="91425" numCol="1" anchor="t" anchorCtr="0" compatLnSpc="1">
            <a:prstTxWarp prst="textNoShape">
              <a:avLst/>
            </a:prstTxWarp>
            <a:noAutofit/>
            <a:scene3d>
              <a:camera prst="orthographicFront">
                <a:rot lat="0" lon="0" rev="0"/>
              </a:camera>
              <a:lightRig rig="threePt" dir="t"/>
            </a:scene3d>
            <a:sp3d>
              <a:bevelT w="0"/>
            </a:sp3d>
          </a:bodyPr>
          <a:lstStyle/>
          <a:p>
            <a:r>
              <a:rPr lang="en-US" dirty="0"/>
              <a:t>U.S.</a:t>
            </a:r>
            <a:r>
              <a:rPr lang="en" dirty="0"/>
              <a:t> Bailouts in History</a:t>
            </a:r>
            <a:endParaRPr dirty="0"/>
          </a:p>
        </p:txBody>
      </p:sp>
      <p:pic>
        <p:nvPicPr>
          <p:cNvPr id="68" name="Google Shape;68;p15"/>
          <p:cNvPicPr preferRelativeResize="0"/>
          <p:nvPr/>
        </p:nvPicPr>
        <p:blipFill>
          <a:blip r:embed="rId3">
            <a:alphaModFix/>
          </a:blip>
          <a:stretch>
            <a:fillRect/>
          </a:stretch>
        </p:blipFill>
        <p:spPr>
          <a:xfrm>
            <a:off x="1134139" y="1973287"/>
            <a:ext cx="6875725" cy="2911425"/>
          </a:xfrm>
          <a:prstGeom prst="rect">
            <a:avLst/>
          </a:prstGeom>
          <a:noFill/>
          <a:ln>
            <a:noFill/>
          </a:ln>
        </p:spPr>
      </p:pic>
      <p:sp>
        <p:nvSpPr>
          <p:cNvPr id="69" name="Google Shape;69;p15"/>
          <p:cNvSpPr txBox="1"/>
          <p:nvPr/>
        </p:nvSpPr>
        <p:spPr>
          <a:xfrm>
            <a:off x="1134164" y="5126950"/>
            <a:ext cx="6875700" cy="801000"/>
          </a:xfrm>
          <a:prstGeom prst="rect">
            <a:avLst/>
          </a:prstGeom>
          <a:noFill/>
          <a:ln>
            <a:noFill/>
          </a:ln>
        </p:spPr>
        <p:txBody>
          <a:bodyPr spcFirstLastPara="1" wrap="square" lIns="91425" tIns="91425" rIns="91425" bIns="91425" anchor="t" anchorCtr="0">
            <a:noAutofit/>
          </a:bodyPr>
          <a:lstStyle/>
          <a:p>
            <a:pPr algn="ctr">
              <a:spcBef>
                <a:spcPts val="0"/>
              </a:spcBef>
              <a:spcAft>
                <a:spcPts val="0"/>
              </a:spcAft>
            </a:pPr>
            <a:r>
              <a:rPr lang="en" dirty="0">
                <a:latin typeface="Source Code Pro"/>
                <a:ea typeface="Source Code Pro"/>
                <a:cs typeface="Source Code Pro"/>
                <a:sym typeface="Source Code Pro"/>
              </a:rPr>
              <a:t>A google doc version of the article is available here: </a:t>
            </a:r>
            <a:r>
              <a:rPr lang="en" u="sng" dirty="0">
                <a:solidFill>
                  <a:schemeClr val="hlink"/>
                </a:solidFill>
                <a:latin typeface="Source Code Pro"/>
                <a:ea typeface="Source Code Pro"/>
                <a:cs typeface="Source Code Pro"/>
                <a:sym typeface="Source Code Pro"/>
                <a:hlinkClick r:id="rId4"/>
              </a:rPr>
              <a:t>https://docs.google.com/document/d/1q2hdyBWf2aLrFvnG-Cl4AETCaZnYAWGF/copy</a:t>
            </a:r>
            <a:endParaRPr dirty="0">
              <a:latin typeface="Source Code Pro"/>
              <a:ea typeface="Source Code Pro"/>
              <a:cs typeface="Source Code Pro"/>
              <a:sym typeface="Source Code Pro"/>
            </a:endParaRPr>
          </a:p>
          <a:p>
            <a:pPr algn="ctr">
              <a:spcBef>
                <a:spcPts val="0"/>
              </a:spcBef>
              <a:spcAft>
                <a:spcPts val="0"/>
              </a:spcAft>
            </a:pPr>
            <a:endParaRPr dirty="0">
              <a:latin typeface="Source Code Pro"/>
              <a:ea typeface="Source Code Pro"/>
              <a:cs typeface="Source Code Pro"/>
              <a:sym typeface="Source Code Pro"/>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2" ma:contentTypeDescription="Create a new document." ma:contentTypeScope="" ma:versionID="74f415700e677f67570d1265c4de6c02">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60f53a838a094153ce095486d560252d"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9cd82c5b-74c9-4827-94f1-5bf219ae6b20">
      <UserInfo>
        <DisplayName/>
        <AccountId xsi:nil="true"/>
        <AccountType/>
      </UserInfo>
    </SharedWithUsers>
  </documentManagement>
</p:properties>
</file>

<file path=customXml/itemProps1.xml><?xml version="1.0" encoding="utf-8"?>
<ds:datastoreItem xmlns:ds="http://schemas.openxmlformats.org/officeDocument/2006/customXml" ds:itemID="{0F85DF1F-BC57-4156-92DD-D8D43BF52544}">
  <ds:schemaRefs>
    <ds:schemaRef ds:uri="http://schemas.microsoft.com/sharepoint/v3/contenttype/forms"/>
  </ds:schemaRefs>
</ds:datastoreItem>
</file>

<file path=customXml/itemProps2.xml><?xml version="1.0" encoding="utf-8"?>
<ds:datastoreItem xmlns:ds="http://schemas.openxmlformats.org/officeDocument/2006/customXml" ds:itemID="{3D6113DE-D385-4A48-8B16-CD7F492379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4db11-c700-41fb-b639-f7e6b4e680b5"/>
    <ds:schemaRef ds:uri="9cd82c5b-74c9-4827-94f1-5bf219ae6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8332A4-542C-494D-8506-1C720B46413C}">
  <ds:schemaRefs>
    <ds:schemaRef ds:uri="9cd82c5b-74c9-4827-94f1-5bf219ae6b20"/>
    <ds:schemaRef ds:uri="bfa4db11-c700-41fb-b639-f7e6b4e680b5"/>
    <ds:schemaRef ds:uri="http://purl.org/dc/terms/"/>
    <ds:schemaRef ds:uri="http://schemas.microsoft.com/office/infopath/2007/PartnerControls"/>
    <ds:schemaRef ds:uri="http://www.w3.org/XML/1998/namespace"/>
    <ds:schemaRef ds:uri="http://purl.org/dc/dcmitype/"/>
    <ds:schemaRef ds:uri="http://schemas.microsoft.com/office/2006/metadata/properties"/>
    <ds:schemaRef ds:uri="http://schemas.microsoft.com/office/2006/documentManagement/types"/>
    <ds:schemaRef ds:uri="http://purl.org/dc/elements/1.1/"/>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341</TotalTime>
  <Words>2000</Words>
  <Application>Microsoft Office PowerPoint</Application>
  <PresentationFormat>On-screen Show (4:3)</PresentationFormat>
  <Paragraphs>160</Paragraphs>
  <Slides>24</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Arial,Sans-Serif</vt:lpstr>
      <vt:lpstr>Calibri</vt:lpstr>
      <vt:lpstr>Calibri Light</vt:lpstr>
      <vt:lpstr>Inter</vt:lpstr>
      <vt:lpstr>Roboto</vt:lpstr>
      <vt:lpstr>Roboto Medium</vt:lpstr>
      <vt:lpstr>Source Code Pro</vt:lpstr>
      <vt:lpstr>Times New Roman</vt:lpstr>
      <vt:lpstr>Office Theme</vt:lpstr>
      <vt:lpstr>  Teaching Fiscal Policy in the COVID Era: Who Gets Bailed Out and Why  Dr. Chris Cannon, Georgia Council on Economic Education 2/2/2021 ccannon11@gsu.edu</vt:lpstr>
      <vt:lpstr>EconEdLink Membership</vt:lpstr>
      <vt:lpstr>Professional Development Certificate</vt:lpstr>
      <vt:lpstr>Agenda</vt:lpstr>
      <vt:lpstr>Objectives</vt:lpstr>
      <vt:lpstr>National Standards</vt:lpstr>
      <vt:lpstr>Bailout:  When a business, individual or government provides money and/or resources to a business in danger of failing</vt:lpstr>
      <vt:lpstr>Bailouts...</vt:lpstr>
      <vt:lpstr>U.S. Bailouts in History</vt:lpstr>
      <vt:lpstr>Scenario Time!</vt:lpstr>
      <vt:lpstr>PowerPoint Presentation</vt:lpstr>
      <vt:lpstr>The Candidates are...</vt:lpstr>
      <vt:lpstr>Socrative.com</vt:lpstr>
      <vt:lpstr>Tallies for Round 1</vt:lpstr>
      <vt:lpstr>Round 2: Now with More Economic Data!</vt:lpstr>
      <vt:lpstr>PowerPoint Presentation</vt:lpstr>
      <vt:lpstr>Socrative.com</vt:lpstr>
      <vt:lpstr>Tallies for Round 2</vt:lpstr>
      <vt:lpstr>Round 3: Elected Official Variables</vt:lpstr>
      <vt:lpstr>Tallies for Round 3</vt:lpstr>
      <vt:lpstr>Debrief and Discussion</vt:lpstr>
      <vt:lpstr>References</vt:lpstr>
      <vt:lpstr>CEE Affiliates</vt:lpstr>
      <vt:lpstr>Thank You to Our Sponsors!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Business of….?</dc:title>
  <dc:creator>Marsha Masters</dc:creator>
  <cp:lastModifiedBy>Jarvon Carson</cp:lastModifiedBy>
  <cp:revision>90</cp:revision>
  <dcterms:created xsi:type="dcterms:W3CDTF">2012-09-11T15:07:18Z</dcterms:created>
  <dcterms:modified xsi:type="dcterms:W3CDTF">2021-02-01T16:21:24Z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