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290348c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290348c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fd1fa26df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fd1fa26d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fd1fa26d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fd1fa26d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fd1fa26d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9fd1fa26d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fd1fa26df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fd1fa26df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fd1fa26df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fd1fa26df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fd1fa26d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fd1fa26d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fd1fa26d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fd1fa26d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fd1fa26d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fd1fa26d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fd1fa26d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fd1fa26d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fd1fa26d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fd1fa26d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5290348c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5290348c4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a5290348c4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a5290348c4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5290348c4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5290348c4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5290348c4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5290348c4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5290348c4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5290348c4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6565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fd1fa26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fd1fa26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65656"/>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5290348c4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5290348c4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65656"/>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fd1fa26d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fd1fa26d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5290348c4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5290348c4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fd1fa26df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fd1fa26df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CEE Layout" type="title">
  <p:cSld name="TITLE">
    <p:spTree>
      <p:nvGrpSpPr>
        <p:cNvPr id="54"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fmla="val 50000" name="adj"/>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25" y="0"/>
            <a:ext cx="9144000" cy="31242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58" name="Google Shape;58;p14"/>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59" name="Google Shape;5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14"/>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15"/>
          <p:cNvSpPr/>
          <p:nvPr/>
        </p:nvSpPr>
        <p:spPr>
          <a:xfrm>
            <a:off x="0" y="1567350"/>
            <a:ext cx="9144000" cy="20088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15"/>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68" name="Google Shape;68;p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16"/>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p17"/>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74" name="Google Shape;74;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7"/>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7"/>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8"/>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cxnSp>
        <p:nvCxnSpPr>
          <p:cNvPr id="84" name="Google Shape;84;p19"/>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85" name="Google Shape;85;p19"/>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6" name="Google Shape;86;p19"/>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8" name="Google Shape;88;p19"/>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9" name="Shape 89"/>
        <p:cNvGrpSpPr/>
        <p:nvPr/>
      </p:nvGrpSpPr>
      <p:grpSpPr>
        <a:xfrm>
          <a:off x="0" y="0"/>
          <a:ext cx="0" cy="0"/>
          <a:chOff x="0" y="0"/>
          <a:chExt cx="0" cy="0"/>
        </a:xfrm>
      </p:grpSpPr>
      <p:sp>
        <p:nvSpPr>
          <p:cNvPr id="90" name="Google Shape;90;p20"/>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91" name="Google Shape;9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20"/>
          <p:cNvPicPr preferRelativeResize="0"/>
          <p:nvPr/>
        </p:nvPicPr>
        <p:blipFill>
          <a:blip r:embed="rId2">
            <a:alphaModFix/>
          </a:blip>
          <a:stretch>
            <a:fillRect/>
          </a:stretch>
        </p:blipFill>
        <p:spPr>
          <a:xfrm>
            <a:off x="64075" y="4320350"/>
            <a:ext cx="2009367" cy="736025"/>
          </a:xfrm>
          <a:prstGeom prst="rect">
            <a:avLst/>
          </a:prstGeom>
          <a:noFill/>
          <a:ln>
            <a:noFill/>
          </a:ln>
        </p:spPr>
      </p:pic>
      <p:pic>
        <p:nvPicPr>
          <p:cNvPr id="93" name="Google Shape;93;p20"/>
          <p:cNvPicPr preferRelativeResize="0"/>
          <p:nvPr/>
        </p:nvPicPr>
        <p:blipFill>
          <a:blip r:embed="rId3">
            <a:alphaModFix/>
          </a:blip>
          <a:stretch>
            <a:fillRect/>
          </a:stretch>
        </p:blipFill>
        <p:spPr>
          <a:xfrm>
            <a:off x="64100" y="4320350"/>
            <a:ext cx="2009326" cy="7360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005F86"/>
        </a:solidFill>
      </p:bgPr>
    </p:bg>
    <p:spTree>
      <p:nvGrpSpPr>
        <p:cNvPr id="94" name="Shape 94"/>
        <p:cNvGrpSpPr/>
        <p:nvPr/>
      </p:nvGrpSpPr>
      <p:grpSpPr>
        <a:xfrm>
          <a:off x="0" y="0"/>
          <a:ext cx="0" cy="0"/>
          <a:chOff x="0" y="0"/>
          <a:chExt cx="0" cy="0"/>
        </a:xfrm>
      </p:grpSpPr>
      <p:sp>
        <p:nvSpPr>
          <p:cNvPr id="95" name="Google Shape;95;p21"/>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21"/>
          <p:cNvCxnSpPr/>
          <p:nvPr/>
        </p:nvCxnSpPr>
        <p:spPr>
          <a:xfrm>
            <a:off x="5029675" y="4495500"/>
            <a:ext cx="577200" cy="0"/>
          </a:xfrm>
          <a:prstGeom prst="straightConnector1">
            <a:avLst/>
          </a:prstGeom>
          <a:noFill/>
          <a:ln cap="flat" cmpd="sng" w="19050">
            <a:solidFill>
              <a:srgbClr val="005F86"/>
            </a:solidFill>
            <a:prstDash val="lgDash"/>
            <a:round/>
            <a:headEnd len="sm" w="sm" type="none"/>
            <a:tailEnd len="sm" w="sm" type="none"/>
          </a:ln>
        </p:spPr>
      </p:cxnSp>
      <p:sp>
        <p:nvSpPr>
          <p:cNvPr id="97" name="Google Shape;97;p21"/>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98" name="Google Shape;98;p21"/>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99" name="Google Shape;99;p21"/>
          <p:cNvSpPr txBox="1"/>
          <p:nvPr>
            <p:ph idx="2" type="body"/>
          </p:nvPr>
        </p:nvSpPr>
        <p:spPr>
          <a:xfrm>
            <a:off x="4939500" y="724200"/>
            <a:ext cx="3837000" cy="37215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0" name="Google Shape;10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1" name="Google Shape;101;p21"/>
          <p:cNvPicPr preferRelativeResize="0"/>
          <p:nvPr/>
        </p:nvPicPr>
        <p:blipFill>
          <a:blip r:embed="rId2">
            <a:alphaModFix/>
          </a:blip>
          <a:stretch>
            <a:fillRect/>
          </a:stretch>
        </p:blipFill>
        <p:spPr>
          <a:xfrm>
            <a:off x="64075" y="4320350"/>
            <a:ext cx="2009367" cy="736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2"/>
          <p:cNvSpPr txBox="1"/>
          <p:nvPr>
            <p:ph idx="1" type="body"/>
          </p:nvPr>
        </p:nvSpPr>
        <p:spPr>
          <a:xfrm>
            <a:off x="2280225"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104" name="Google Shape;10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22"/>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cxnSp>
        <p:nvCxnSpPr>
          <p:cNvPr id="107" name="Google Shape;107;p23"/>
          <p:cNvCxnSpPr/>
          <p:nvPr/>
        </p:nvCxnSpPr>
        <p:spPr>
          <a:xfrm>
            <a:off x="413275" y="2988275"/>
            <a:ext cx="910500" cy="0"/>
          </a:xfrm>
          <a:prstGeom prst="straightConnector1">
            <a:avLst/>
          </a:prstGeom>
          <a:noFill/>
          <a:ln cap="flat" cmpd="sng" w="28575">
            <a:solidFill>
              <a:srgbClr val="005F86"/>
            </a:solidFill>
            <a:prstDash val="lgDash"/>
            <a:round/>
            <a:headEnd len="sm" w="sm" type="none"/>
            <a:tailEnd len="sm" w="sm" type="none"/>
          </a:ln>
        </p:spPr>
      </p:cxnSp>
      <p:sp>
        <p:nvSpPr>
          <p:cNvPr id="108" name="Google Shape;108;p23"/>
          <p:cNvSpPr txBox="1"/>
          <p:nvPr>
            <p:ph hasCustomPrompt="1" type="title"/>
          </p:nvPr>
        </p:nvSpPr>
        <p:spPr>
          <a:xfrm>
            <a:off x="311700" y="1106125"/>
            <a:ext cx="8520600" cy="19470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0" name="Google Shape;11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1" name="Google Shape;111;p23"/>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4" name="Google Shape;114;p24"/>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CEE Layout" type="title">
  <p:cSld name="TITLE">
    <p:spTree>
      <p:nvGrpSpPr>
        <p:cNvPr id="119" name="Shape 119"/>
        <p:cNvGrpSpPr/>
        <p:nvPr/>
      </p:nvGrpSpPr>
      <p:grpSpPr>
        <a:xfrm>
          <a:off x="0" y="0"/>
          <a:ext cx="0" cy="0"/>
          <a:chOff x="0" y="0"/>
          <a:chExt cx="0" cy="0"/>
        </a:xfrm>
      </p:grpSpPr>
      <p:sp>
        <p:nvSpPr>
          <p:cNvPr id="120" name="Google Shape;120;p26"/>
          <p:cNvSpPr/>
          <p:nvPr/>
        </p:nvSpPr>
        <p:spPr>
          <a:xfrm rot="10800000">
            <a:off x="4226100" y="2933550"/>
            <a:ext cx="691800" cy="388500"/>
          </a:xfrm>
          <a:prstGeom prst="triangle">
            <a:avLst>
              <a:gd fmla="val 50000" name="adj"/>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p:nvPr/>
        </p:nvSpPr>
        <p:spPr>
          <a:xfrm>
            <a:off x="-25" y="0"/>
            <a:ext cx="9144000" cy="31242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6"/>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23" name="Google Shape;123;p26"/>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5" name="Google Shape;125;p26"/>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27"/>
          <p:cNvSpPr/>
          <p:nvPr/>
        </p:nvSpPr>
        <p:spPr>
          <a:xfrm>
            <a:off x="0" y="1567350"/>
            <a:ext cx="9144000" cy="20088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29" name="Google Shape;12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0" name="Google Shape;130;p27"/>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cxnSp>
        <p:nvCxnSpPr>
          <p:cNvPr id="132" name="Google Shape;132;p28"/>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133" name="Google Shape;133;p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4" name="Google Shape;134;p2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 name="Google Shape;13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p28"/>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7" name="Shape 137"/>
        <p:cNvGrpSpPr/>
        <p:nvPr/>
      </p:nvGrpSpPr>
      <p:grpSpPr>
        <a:xfrm>
          <a:off x="0" y="0"/>
          <a:ext cx="0" cy="0"/>
          <a:chOff x="0" y="0"/>
          <a:chExt cx="0" cy="0"/>
        </a:xfrm>
      </p:grpSpPr>
      <p:cxnSp>
        <p:nvCxnSpPr>
          <p:cNvPr id="138" name="Google Shape;138;p29"/>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139" name="Google Shape;139;p2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0" name="Google Shape;140;p29"/>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29"/>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3" name="Google Shape;143;p29"/>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6" name="Google Shape;14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30"/>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8" name="Shape 148"/>
        <p:cNvGrpSpPr/>
        <p:nvPr/>
      </p:nvGrpSpPr>
      <p:grpSpPr>
        <a:xfrm>
          <a:off x="0" y="0"/>
          <a:ext cx="0" cy="0"/>
          <a:chOff x="0" y="0"/>
          <a:chExt cx="0" cy="0"/>
        </a:xfrm>
      </p:grpSpPr>
      <p:cxnSp>
        <p:nvCxnSpPr>
          <p:cNvPr id="149" name="Google Shape;149;p31"/>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150" name="Google Shape;150;p31"/>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1" name="Google Shape;151;p31"/>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2" name="Google Shape;15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3" name="Google Shape;153;p31"/>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32"/>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156" name="Google Shape;15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57" name="Google Shape;157;p32"/>
          <p:cNvPicPr preferRelativeResize="0"/>
          <p:nvPr/>
        </p:nvPicPr>
        <p:blipFill>
          <a:blip r:embed="rId2">
            <a:alphaModFix/>
          </a:blip>
          <a:stretch>
            <a:fillRect/>
          </a:stretch>
        </p:blipFill>
        <p:spPr>
          <a:xfrm>
            <a:off x="64075" y="4320350"/>
            <a:ext cx="2009367"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64100" y="4320350"/>
            <a:ext cx="2009326" cy="7360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9" name="Shape 159"/>
        <p:cNvGrpSpPr/>
        <p:nvPr/>
      </p:nvGrpSpPr>
      <p:grpSpPr>
        <a:xfrm>
          <a:off x="0" y="0"/>
          <a:ext cx="0" cy="0"/>
          <a:chOff x="0" y="0"/>
          <a:chExt cx="0" cy="0"/>
        </a:xfrm>
      </p:grpSpPr>
      <p:sp>
        <p:nvSpPr>
          <p:cNvPr id="160" name="Google Shape;160;p33"/>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 name="Google Shape;161;p33"/>
          <p:cNvCxnSpPr/>
          <p:nvPr/>
        </p:nvCxnSpPr>
        <p:spPr>
          <a:xfrm>
            <a:off x="5029675" y="4495500"/>
            <a:ext cx="577200" cy="0"/>
          </a:xfrm>
          <a:prstGeom prst="straightConnector1">
            <a:avLst/>
          </a:prstGeom>
          <a:noFill/>
          <a:ln cap="flat" cmpd="sng" w="19050">
            <a:solidFill>
              <a:srgbClr val="005F86"/>
            </a:solidFill>
            <a:prstDash val="lgDash"/>
            <a:round/>
            <a:headEnd len="sm" w="sm" type="none"/>
            <a:tailEnd len="sm" w="sm" type="none"/>
          </a:ln>
        </p:spPr>
      </p:cxnSp>
      <p:sp>
        <p:nvSpPr>
          <p:cNvPr id="162" name="Google Shape;162;p33"/>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163" name="Google Shape;163;p33"/>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164" name="Google Shape;164;p33"/>
          <p:cNvSpPr txBox="1"/>
          <p:nvPr>
            <p:ph idx="2" type="body"/>
          </p:nvPr>
        </p:nvSpPr>
        <p:spPr>
          <a:xfrm>
            <a:off x="4939500" y="724200"/>
            <a:ext cx="3837000" cy="37215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5" name="Google Shape;16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6" name="Google Shape;166;p33"/>
          <p:cNvPicPr preferRelativeResize="0"/>
          <p:nvPr/>
        </p:nvPicPr>
        <p:blipFill>
          <a:blip r:embed="rId2">
            <a:alphaModFix/>
          </a:blip>
          <a:stretch>
            <a:fillRect/>
          </a:stretch>
        </p:blipFill>
        <p:spPr>
          <a:xfrm>
            <a:off x="64075" y="4320350"/>
            <a:ext cx="2009367"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63450" y="4320341"/>
            <a:ext cx="2010615" cy="73603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34"/>
          <p:cNvSpPr txBox="1"/>
          <p:nvPr>
            <p:ph idx="1" type="body"/>
          </p:nvPr>
        </p:nvSpPr>
        <p:spPr>
          <a:xfrm>
            <a:off x="2280225"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170" name="Google Shape;17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1" name="Google Shape;171;p34"/>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2" name="Shape 172"/>
        <p:cNvGrpSpPr/>
        <p:nvPr/>
      </p:nvGrpSpPr>
      <p:grpSpPr>
        <a:xfrm>
          <a:off x="0" y="0"/>
          <a:ext cx="0" cy="0"/>
          <a:chOff x="0" y="0"/>
          <a:chExt cx="0" cy="0"/>
        </a:xfrm>
      </p:grpSpPr>
      <p:cxnSp>
        <p:nvCxnSpPr>
          <p:cNvPr id="173" name="Google Shape;173;p35"/>
          <p:cNvCxnSpPr/>
          <p:nvPr/>
        </p:nvCxnSpPr>
        <p:spPr>
          <a:xfrm>
            <a:off x="413275" y="2988275"/>
            <a:ext cx="910500" cy="0"/>
          </a:xfrm>
          <a:prstGeom prst="straightConnector1">
            <a:avLst/>
          </a:prstGeom>
          <a:noFill/>
          <a:ln cap="flat" cmpd="sng" w="28575">
            <a:solidFill>
              <a:srgbClr val="005F86"/>
            </a:solidFill>
            <a:prstDash val="lgDash"/>
            <a:round/>
            <a:headEnd len="sm" w="sm" type="none"/>
            <a:tailEnd len="sm" w="sm" type="none"/>
          </a:ln>
        </p:spPr>
      </p:cxnSp>
      <p:sp>
        <p:nvSpPr>
          <p:cNvPr id="174" name="Google Shape;174;p35"/>
          <p:cNvSpPr txBox="1"/>
          <p:nvPr>
            <p:ph hasCustomPrompt="1" type="title"/>
          </p:nvPr>
        </p:nvSpPr>
        <p:spPr>
          <a:xfrm>
            <a:off x="311700" y="1106125"/>
            <a:ext cx="8520600" cy="19470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6" name="Google Shape;17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7" name="Google Shape;177;p35"/>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0" name="Google Shape;180;p36"/>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52" name="Google Shape;52;p13"/>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rgbClr val="FFFFFF"/>
        </a:solidFill>
      </p:bgPr>
    </p:bg>
    <p:spTree>
      <p:nvGrpSpPr>
        <p:cNvPr id="115" name="Shape 115"/>
        <p:cNvGrpSpPr/>
        <p:nvPr/>
      </p:nvGrpSpPr>
      <p:grpSpPr>
        <a:xfrm>
          <a:off x="0" y="0"/>
          <a:ext cx="0" cy="0"/>
          <a:chOff x="0" y="0"/>
          <a:chExt cx="0" cy="0"/>
        </a:xfrm>
      </p:grpSpPr>
      <p:sp>
        <p:nvSpPr>
          <p:cNvPr id="116" name="Google Shape;116;p25"/>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117" name="Google Shape;117;p25"/>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18" name="Google Shape;11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docs.google.com/document/d/1fmXtDyzjpK_YfgDQyApr_fSh8W9e0s5Fyr71MjHk9Y0/edit"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docs.google.com/document/d/1V8qfDEsIovD5onLvnhBwlUd7mmhtT10SjJVqm3myfhM/edit?usp=sharing"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mcee.umn.edu/educators/resources/culturally-relevant-personal-finance"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mcee.umn.edu/educators/resources/culturally-relevant-personal-finance"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docs.google.com/document/d/1t3Y-iA85V9IJvd4FZRx12-X_tM6TpuCcpnVTEyZPyME/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z.umn.edu/TeacherResour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mailto:jamie.shaw@ahschools.us" TargetMode="External"/><Relationship Id="rId4" Type="http://schemas.openxmlformats.org/officeDocument/2006/relationships/hyperlink" Target="mailto:joel.coleman@ubahstudents.org" TargetMode="External"/><Relationship Id="rId5" Type="http://schemas.openxmlformats.org/officeDocument/2006/relationships/hyperlink" Target="mailto:mcee@um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hyperlink" Target="mailto:mcee@umn.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rb.gy/h4tgh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7"/>
          <p:cNvSpPr/>
          <p:nvPr/>
        </p:nvSpPr>
        <p:spPr>
          <a:xfrm>
            <a:off x="4572000" y="475"/>
            <a:ext cx="4572000" cy="5143500"/>
          </a:xfrm>
          <a:prstGeom prst="rect">
            <a:avLst/>
          </a:prstGeom>
          <a:solidFill>
            <a:srgbClr val="005F8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txBox="1"/>
          <p:nvPr>
            <p:ph type="title"/>
          </p:nvPr>
        </p:nvSpPr>
        <p:spPr>
          <a:xfrm>
            <a:off x="0" y="1459750"/>
            <a:ext cx="45720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5F86"/>
                </a:solidFill>
              </a:rPr>
              <a:t>WELCOME </a:t>
            </a:r>
            <a:endParaRPr>
              <a:solidFill>
                <a:srgbClr val="005F86"/>
              </a:solidFill>
            </a:endParaRPr>
          </a:p>
          <a:p>
            <a:pPr indent="0" lvl="0" marL="0" rtl="0" algn="ctr">
              <a:spcBef>
                <a:spcPts val="0"/>
              </a:spcBef>
              <a:spcAft>
                <a:spcPts val="0"/>
              </a:spcAft>
              <a:buNone/>
            </a:pPr>
            <a:r>
              <a:rPr lang="en">
                <a:solidFill>
                  <a:srgbClr val="005F86"/>
                </a:solidFill>
              </a:rPr>
              <a:t>to</a:t>
            </a:r>
            <a:r>
              <a:rPr lang="en">
                <a:solidFill>
                  <a:srgbClr val="005F86"/>
                </a:solidFill>
              </a:rPr>
              <a:t> </a:t>
            </a:r>
            <a:endParaRPr>
              <a:solidFill>
                <a:srgbClr val="005F86"/>
              </a:solidFill>
            </a:endParaRPr>
          </a:p>
          <a:p>
            <a:pPr indent="0" lvl="0" marL="0" rtl="0" algn="ctr">
              <a:spcBef>
                <a:spcPts val="0"/>
              </a:spcBef>
              <a:spcAft>
                <a:spcPts val="0"/>
              </a:spcAft>
              <a:buNone/>
            </a:pPr>
            <a:r>
              <a:rPr lang="en">
                <a:solidFill>
                  <a:srgbClr val="005F86"/>
                </a:solidFill>
              </a:rPr>
              <a:t>Culturally Relevant Personal Finance</a:t>
            </a:r>
            <a:endParaRPr>
              <a:solidFill>
                <a:srgbClr val="005F86"/>
              </a:solidFill>
            </a:endParaRPr>
          </a:p>
        </p:txBody>
      </p:sp>
      <p:sp>
        <p:nvSpPr>
          <p:cNvPr id="187" name="Google Shape;187;p37"/>
          <p:cNvSpPr txBox="1"/>
          <p:nvPr>
            <p:ph idx="2" type="body"/>
          </p:nvPr>
        </p:nvSpPr>
        <p:spPr>
          <a:xfrm>
            <a:off x="4939500" y="724200"/>
            <a:ext cx="3837000" cy="372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Ho</a:t>
            </a:r>
            <a:r>
              <a:rPr lang="en">
                <a:solidFill>
                  <a:srgbClr val="FFFFFF"/>
                </a:solidFill>
              </a:rPr>
              <a:t>usekeeping Items</a:t>
            </a:r>
            <a:endParaRPr>
              <a:solidFill>
                <a:srgbClr val="FFFFFF"/>
              </a:solidFill>
            </a:endParaRPr>
          </a:p>
          <a:p>
            <a:pPr indent="-342900" lvl="0" marL="457200" rtl="0" algn="l">
              <a:lnSpc>
                <a:spcPct val="100000"/>
              </a:lnSpc>
              <a:spcBef>
                <a:spcPts val="1600"/>
              </a:spcBef>
              <a:spcAft>
                <a:spcPts val="0"/>
              </a:spcAft>
              <a:buClr>
                <a:schemeClr val="lt1"/>
              </a:buClr>
              <a:buSzPts val="1800"/>
              <a:buChar char="●"/>
            </a:pPr>
            <a:r>
              <a:rPr lang="en">
                <a:solidFill>
                  <a:schemeClr val="lt1"/>
                </a:solidFill>
              </a:rPr>
              <a:t>Please use the chat function to ask questions or to notify moderator of issues</a:t>
            </a:r>
            <a:endParaRPr>
              <a:solidFill>
                <a:schemeClr val="lt1"/>
              </a:solidFill>
            </a:endParaRPr>
          </a:p>
          <a:p>
            <a:pPr indent="-342900" lvl="0" marL="457200" rtl="0" algn="l">
              <a:lnSpc>
                <a:spcPct val="100000"/>
              </a:lnSpc>
              <a:spcBef>
                <a:spcPts val="1000"/>
              </a:spcBef>
              <a:spcAft>
                <a:spcPts val="0"/>
              </a:spcAft>
              <a:buClr>
                <a:schemeClr val="lt1"/>
              </a:buClr>
              <a:buSzPts val="1800"/>
              <a:buChar char="●"/>
            </a:pPr>
            <a:r>
              <a:rPr lang="en">
                <a:solidFill>
                  <a:schemeClr val="lt1"/>
                </a:solidFill>
              </a:rPr>
              <a:t>Session will be recorded and emailed to participants following the webinar</a:t>
            </a:r>
            <a:endParaRPr>
              <a:solidFill>
                <a:schemeClr val="lt1"/>
              </a:solidFill>
            </a:endParaRPr>
          </a:p>
          <a:p>
            <a:pPr indent="-342900" lvl="0" marL="457200" rtl="0" algn="l">
              <a:lnSpc>
                <a:spcPct val="100000"/>
              </a:lnSpc>
              <a:spcBef>
                <a:spcPts val="1000"/>
              </a:spcBef>
              <a:spcAft>
                <a:spcPts val="1000"/>
              </a:spcAft>
              <a:buClr>
                <a:schemeClr val="lt1"/>
              </a:buClr>
              <a:buSzPts val="1800"/>
              <a:buChar char="●"/>
            </a:pPr>
            <a:r>
              <a:rPr lang="en">
                <a:solidFill>
                  <a:schemeClr val="lt1"/>
                </a:solidFill>
              </a:rPr>
              <a:t>Attendance certificates can be accessed following webinar</a:t>
            </a:r>
            <a:endParaRPr>
              <a:solidFill>
                <a:srgbClr val="FFFFFF"/>
              </a:solidFill>
            </a:endParaRPr>
          </a:p>
        </p:txBody>
      </p:sp>
      <p:sp>
        <p:nvSpPr>
          <p:cNvPr id="188" name="Google Shape;188;p37"/>
          <p:cNvSpPr txBox="1"/>
          <p:nvPr>
            <p:ph idx="1" type="subTitle"/>
          </p:nvPr>
        </p:nvSpPr>
        <p:spPr>
          <a:xfrm>
            <a:off x="265500" y="3487975"/>
            <a:ext cx="40452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5F86"/>
                </a:solidFill>
              </a:rPr>
              <a:t>The webinar will begin shortly</a:t>
            </a:r>
            <a:endParaRPr>
              <a:solidFill>
                <a:srgbClr val="005F8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Make Finance Personal</a:t>
            </a:r>
            <a:endParaRPr/>
          </a:p>
        </p:txBody>
      </p:sp>
      <p:sp>
        <p:nvSpPr>
          <p:cNvPr id="251" name="Google Shape;251;p46"/>
          <p:cNvSpPr txBox="1"/>
          <p:nvPr>
            <p:ph idx="1" type="body"/>
          </p:nvPr>
        </p:nvSpPr>
        <p:spPr>
          <a:xfrm>
            <a:off x="311700" y="1366650"/>
            <a:ext cx="41484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latin typeface="Calibri"/>
                <a:ea typeface="Calibri"/>
                <a:cs typeface="Calibri"/>
                <a:sym typeface="Calibri"/>
              </a:rPr>
              <a:t>Storytelling/ student narratives: </a:t>
            </a:r>
            <a:r>
              <a:rPr lang="en" sz="2300" u="sng">
                <a:solidFill>
                  <a:schemeClr val="hlink"/>
                </a:solidFill>
                <a:latin typeface="Calibri"/>
                <a:ea typeface="Calibri"/>
                <a:cs typeface="Calibri"/>
                <a:sym typeface="Calibri"/>
                <a:hlinkClick r:id="rId3"/>
              </a:rPr>
              <a:t>Booshke Giin</a:t>
            </a:r>
            <a:endParaRPr sz="2300">
              <a:latin typeface="Calibri"/>
              <a:ea typeface="Calibri"/>
              <a:cs typeface="Calibri"/>
              <a:sym typeface="Calibri"/>
            </a:endParaRPr>
          </a:p>
          <a:p>
            <a:pPr indent="0" lvl="0" marL="0" rtl="0" algn="l">
              <a:lnSpc>
                <a:spcPct val="100000"/>
              </a:lnSpc>
              <a:spcBef>
                <a:spcPts val="1600"/>
              </a:spcBef>
              <a:spcAft>
                <a:spcPts val="1600"/>
              </a:spcAft>
              <a:buNone/>
            </a:pPr>
            <a:r>
              <a:t/>
            </a:r>
            <a:endParaRPr sz="2300">
              <a:latin typeface="Calibri"/>
              <a:ea typeface="Calibri"/>
              <a:cs typeface="Calibri"/>
              <a:sym typeface="Calibri"/>
            </a:endParaRPr>
          </a:p>
        </p:txBody>
      </p:sp>
      <p:pic>
        <p:nvPicPr>
          <p:cNvPr id="252" name="Google Shape;252;p46"/>
          <p:cNvPicPr preferRelativeResize="0"/>
          <p:nvPr/>
        </p:nvPicPr>
        <p:blipFill rotWithShape="1">
          <a:blip r:embed="rId4">
            <a:alphaModFix/>
          </a:blip>
          <a:srcRect b="21395" l="24823" r="24803" t="17228"/>
          <a:stretch/>
        </p:blipFill>
        <p:spPr>
          <a:xfrm>
            <a:off x="4396534" y="1366650"/>
            <a:ext cx="4525384" cy="309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Make Finance Personal</a:t>
            </a:r>
            <a:endParaRPr/>
          </a:p>
        </p:txBody>
      </p:sp>
      <p:sp>
        <p:nvSpPr>
          <p:cNvPr id="258" name="Google Shape;258;p47"/>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u="sng">
                <a:solidFill>
                  <a:schemeClr val="hlink"/>
                </a:solidFill>
                <a:latin typeface="Calibri"/>
                <a:ea typeface="Calibri"/>
                <a:cs typeface="Calibri"/>
                <a:sym typeface="Calibri"/>
                <a:hlinkClick r:id="rId3"/>
              </a:rPr>
              <a:t>Banks and Lending Options</a:t>
            </a:r>
            <a:endParaRPr sz="2300">
              <a:latin typeface="Calibri"/>
              <a:ea typeface="Calibri"/>
              <a:cs typeface="Calibri"/>
              <a:sym typeface="Calibri"/>
            </a:endParaRPr>
          </a:p>
          <a:p>
            <a:pPr indent="0" lvl="0" marL="0" rtl="0" algn="l">
              <a:lnSpc>
                <a:spcPct val="100000"/>
              </a:lnSpc>
              <a:spcBef>
                <a:spcPts val="1600"/>
              </a:spcBef>
              <a:spcAft>
                <a:spcPts val="1600"/>
              </a:spcAft>
              <a:buNone/>
            </a:pPr>
            <a:r>
              <a:t/>
            </a:r>
            <a:endParaRPr sz="2300">
              <a:latin typeface="Calibri"/>
              <a:ea typeface="Calibri"/>
              <a:cs typeface="Calibri"/>
              <a:sym typeface="Calibri"/>
            </a:endParaRPr>
          </a:p>
        </p:txBody>
      </p:sp>
      <p:pic>
        <p:nvPicPr>
          <p:cNvPr id="259" name="Google Shape;259;p47"/>
          <p:cNvPicPr preferRelativeResize="0"/>
          <p:nvPr/>
        </p:nvPicPr>
        <p:blipFill rotWithShape="1">
          <a:blip r:embed="rId4">
            <a:alphaModFix/>
          </a:blip>
          <a:srcRect b="20440" l="32405" r="19861" t="31755"/>
          <a:stretch/>
        </p:blipFill>
        <p:spPr>
          <a:xfrm>
            <a:off x="2323275" y="1912525"/>
            <a:ext cx="5205625" cy="2931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Know Your Students</a:t>
            </a:r>
            <a:endParaRPr/>
          </a:p>
        </p:txBody>
      </p:sp>
      <p:sp>
        <p:nvSpPr>
          <p:cNvPr id="265" name="Google Shape;265;p48"/>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latin typeface="Calibri"/>
                <a:ea typeface="Calibri"/>
                <a:cs typeface="Calibri"/>
                <a:sym typeface="Calibri"/>
              </a:rPr>
              <a:t>Ask questions you are curious about to your students!</a:t>
            </a:r>
            <a:endParaRPr sz="2300">
              <a:latin typeface="Calibri"/>
              <a:ea typeface="Calibri"/>
              <a:cs typeface="Calibri"/>
              <a:sym typeface="Calibri"/>
            </a:endParaRPr>
          </a:p>
          <a:p>
            <a:pPr indent="0" lvl="0" marL="0" rtl="0" algn="l">
              <a:lnSpc>
                <a:spcPct val="100000"/>
              </a:lnSpc>
              <a:spcBef>
                <a:spcPts val="1600"/>
              </a:spcBef>
              <a:spcAft>
                <a:spcPts val="0"/>
              </a:spcAft>
              <a:buNone/>
            </a:pPr>
            <a:r>
              <a:rPr lang="en" sz="2300">
                <a:latin typeface="Calibri"/>
                <a:ea typeface="Calibri"/>
                <a:cs typeface="Calibri"/>
                <a:sym typeface="Calibri"/>
              </a:rPr>
              <a:t>Unique things I have learned:</a:t>
            </a:r>
            <a:endParaRPr sz="2300">
              <a:latin typeface="Calibri"/>
              <a:ea typeface="Calibri"/>
              <a:cs typeface="Calibri"/>
              <a:sym typeface="Calibri"/>
            </a:endParaRPr>
          </a:p>
          <a:p>
            <a:pPr indent="-374650" lvl="0" marL="457200" rtl="0" algn="l">
              <a:lnSpc>
                <a:spcPct val="100000"/>
              </a:lnSpc>
              <a:spcBef>
                <a:spcPts val="1600"/>
              </a:spcBef>
              <a:spcAft>
                <a:spcPts val="0"/>
              </a:spcAft>
              <a:buSzPts val="2300"/>
              <a:buFont typeface="Calibri"/>
              <a:buChar char="●"/>
            </a:pPr>
            <a:r>
              <a:rPr lang="en" sz="2300">
                <a:latin typeface="Calibri"/>
                <a:ea typeface="Calibri"/>
                <a:cs typeface="Calibri"/>
                <a:sym typeface="Calibri"/>
              </a:rPr>
              <a:t>No interest (Paying for college is hard)</a:t>
            </a:r>
            <a:endParaRPr sz="2300">
              <a:latin typeface="Calibri"/>
              <a:ea typeface="Calibri"/>
              <a:cs typeface="Calibri"/>
              <a:sym typeface="Calibri"/>
            </a:endParaRPr>
          </a:p>
          <a:p>
            <a:pPr indent="-374650" lvl="0" marL="457200" rtl="0" algn="l">
              <a:lnSpc>
                <a:spcPct val="100000"/>
              </a:lnSpc>
              <a:spcBef>
                <a:spcPts val="0"/>
              </a:spcBef>
              <a:spcAft>
                <a:spcPts val="0"/>
              </a:spcAft>
              <a:buSzPts val="2300"/>
              <a:buFont typeface="Calibri"/>
              <a:buChar char="●"/>
            </a:pPr>
            <a:r>
              <a:rPr lang="en" sz="2300">
                <a:latin typeface="Calibri"/>
                <a:ea typeface="Calibri"/>
                <a:cs typeface="Calibri"/>
                <a:sym typeface="Calibri"/>
              </a:rPr>
              <a:t>Kids take care of parents in old age</a:t>
            </a:r>
            <a:endParaRPr sz="2300">
              <a:latin typeface="Calibri"/>
              <a:ea typeface="Calibri"/>
              <a:cs typeface="Calibri"/>
              <a:sym typeface="Calibri"/>
            </a:endParaRPr>
          </a:p>
          <a:p>
            <a:pPr indent="-374650" lvl="0" marL="457200" rtl="0" algn="l">
              <a:lnSpc>
                <a:spcPct val="100000"/>
              </a:lnSpc>
              <a:spcBef>
                <a:spcPts val="0"/>
              </a:spcBef>
              <a:spcAft>
                <a:spcPts val="0"/>
              </a:spcAft>
              <a:buSzPts val="2300"/>
              <a:buFont typeface="Calibri"/>
              <a:buChar char="●"/>
            </a:pPr>
            <a:r>
              <a:rPr lang="en" sz="2300">
                <a:latin typeface="Calibri"/>
                <a:ea typeface="Calibri"/>
                <a:cs typeface="Calibri"/>
                <a:sym typeface="Calibri"/>
              </a:rPr>
              <a:t>Identity theft a big problem</a:t>
            </a:r>
            <a:endParaRPr sz="2300">
              <a:latin typeface="Calibri"/>
              <a:ea typeface="Calibri"/>
              <a:cs typeface="Calibri"/>
              <a:sym typeface="Calibri"/>
            </a:endParaRPr>
          </a:p>
          <a:p>
            <a:pPr indent="-374650" lvl="0" marL="457200" rtl="0" algn="l">
              <a:lnSpc>
                <a:spcPct val="100000"/>
              </a:lnSpc>
              <a:spcBef>
                <a:spcPts val="0"/>
              </a:spcBef>
              <a:spcAft>
                <a:spcPts val="0"/>
              </a:spcAft>
              <a:buSzPts val="2300"/>
              <a:buFont typeface="Calibri"/>
              <a:buChar char="●"/>
            </a:pPr>
            <a:r>
              <a:rPr lang="en" sz="2300">
                <a:latin typeface="Calibri"/>
                <a:ea typeface="Calibri"/>
                <a:cs typeface="Calibri"/>
                <a:sym typeface="Calibri"/>
              </a:rPr>
              <a:t>Remittances</a:t>
            </a:r>
            <a:endParaRPr sz="2300">
              <a:latin typeface="Calibri"/>
              <a:ea typeface="Calibri"/>
              <a:cs typeface="Calibri"/>
              <a:sym typeface="Calibri"/>
            </a:endParaRPr>
          </a:p>
          <a:p>
            <a:pPr indent="0" lvl="0" marL="0" rtl="0" algn="l">
              <a:lnSpc>
                <a:spcPct val="100000"/>
              </a:lnSpc>
              <a:spcBef>
                <a:spcPts val="1600"/>
              </a:spcBef>
              <a:spcAft>
                <a:spcPts val="1600"/>
              </a:spcAft>
              <a:buNone/>
            </a:pPr>
            <a:r>
              <a:t/>
            </a:r>
            <a:endParaRPr sz="2300">
              <a:latin typeface="Calibri"/>
              <a:ea typeface="Calibri"/>
              <a:cs typeface="Calibri"/>
              <a:sym typeface="Calibri"/>
            </a:endParaRPr>
          </a:p>
        </p:txBody>
      </p:sp>
      <p:sp>
        <p:nvSpPr>
          <p:cNvPr id="266" name="Google Shape;266;p48"/>
          <p:cNvSpPr txBox="1"/>
          <p:nvPr/>
        </p:nvSpPr>
        <p:spPr>
          <a:xfrm>
            <a:off x="4572000" y="149850"/>
            <a:ext cx="4648200" cy="11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dk1"/>
                </a:solidFill>
                <a:highlight>
                  <a:srgbClr val="FFFF00"/>
                </a:highlight>
                <a:latin typeface="Kalam"/>
                <a:ea typeface="Kalam"/>
                <a:cs typeface="Kalam"/>
                <a:sym typeface="Kalam"/>
              </a:rPr>
              <a:t>In the chat:</a:t>
            </a:r>
            <a:endParaRPr b="1" sz="2300">
              <a:solidFill>
                <a:schemeClr val="dk1"/>
              </a:solidFill>
              <a:highlight>
                <a:srgbClr val="FFFF00"/>
              </a:highlight>
              <a:latin typeface="Kalam"/>
              <a:ea typeface="Kalam"/>
              <a:cs typeface="Kalam"/>
              <a:sym typeface="Kalam"/>
            </a:endParaRPr>
          </a:p>
          <a:p>
            <a:pPr indent="0" lvl="0" marL="0" rtl="0" algn="l">
              <a:spcBef>
                <a:spcPts val="0"/>
              </a:spcBef>
              <a:spcAft>
                <a:spcPts val="0"/>
              </a:spcAft>
              <a:buNone/>
            </a:pPr>
            <a:r>
              <a:rPr b="1" lang="en" sz="2000">
                <a:solidFill>
                  <a:schemeClr val="dk1"/>
                </a:solidFill>
                <a:latin typeface="Kalam"/>
                <a:ea typeface="Kalam"/>
                <a:cs typeface="Kalam"/>
                <a:sym typeface="Kalam"/>
              </a:rPr>
              <a:t>What is something you have learned from your students?</a:t>
            </a:r>
            <a:endParaRPr b="1" sz="2000">
              <a:solidFill>
                <a:schemeClr val="dk1"/>
              </a:solidFill>
              <a:latin typeface="Kalam"/>
              <a:ea typeface="Kalam"/>
              <a:cs typeface="Kalam"/>
              <a:sym typeface="Kala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Student Centered Instruction</a:t>
            </a:r>
            <a:endParaRPr/>
          </a:p>
        </p:txBody>
      </p:sp>
      <p:sp>
        <p:nvSpPr>
          <p:cNvPr id="272" name="Google Shape;272;p4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u="sng">
                <a:solidFill>
                  <a:schemeClr val="hlink"/>
                </a:solidFill>
                <a:latin typeface="Calibri"/>
                <a:ea typeface="Calibri"/>
                <a:cs typeface="Calibri"/>
                <a:sym typeface="Calibri"/>
                <a:hlinkClick r:id="rId3"/>
              </a:rPr>
              <a:t>Personal Financial Timeline</a:t>
            </a:r>
            <a:endParaRPr sz="2300">
              <a:latin typeface="Calibri"/>
              <a:ea typeface="Calibri"/>
              <a:cs typeface="Calibri"/>
              <a:sym typeface="Calibri"/>
            </a:endParaRPr>
          </a:p>
          <a:p>
            <a:pPr indent="0" lvl="0" marL="0" rtl="0" algn="l">
              <a:spcBef>
                <a:spcPts val="1600"/>
              </a:spcBef>
              <a:spcAft>
                <a:spcPts val="0"/>
              </a:spcAft>
              <a:buNone/>
            </a:pPr>
            <a:r>
              <a:t/>
            </a:r>
            <a:endParaRPr sz="2300">
              <a:latin typeface="Calibri"/>
              <a:ea typeface="Calibri"/>
              <a:cs typeface="Calibri"/>
              <a:sym typeface="Calibri"/>
            </a:endParaRPr>
          </a:p>
          <a:p>
            <a:pPr indent="0" lvl="0" marL="0" rtl="0" algn="l">
              <a:spcBef>
                <a:spcPts val="1600"/>
              </a:spcBef>
              <a:spcAft>
                <a:spcPts val="0"/>
              </a:spcAft>
              <a:buNone/>
            </a:pPr>
            <a:r>
              <a:t/>
            </a:r>
            <a:endParaRPr sz="2300">
              <a:latin typeface="Calibri"/>
              <a:ea typeface="Calibri"/>
              <a:cs typeface="Calibri"/>
              <a:sym typeface="Calibri"/>
            </a:endParaRPr>
          </a:p>
          <a:p>
            <a:pPr indent="0" lvl="0" marL="0" rtl="0" algn="l">
              <a:spcBef>
                <a:spcPts val="1600"/>
              </a:spcBef>
              <a:spcAft>
                <a:spcPts val="1600"/>
              </a:spcAft>
              <a:buNone/>
            </a:pPr>
            <a:r>
              <a:t/>
            </a:r>
            <a:endParaRPr/>
          </a:p>
        </p:txBody>
      </p:sp>
      <p:cxnSp>
        <p:nvCxnSpPr>
          <p:cNvPr id="273" name="Google Shape;273;p49"/>
          <p:cNvCxnSpPr/>
          <p:nvPr/>
        </p:nvCxnSpPr>
        <p:spPr>
          <a:xfrm>
            <a:off x="4572000" y="1371375"/>
            <a:ext cx="4096500" cy="0"/>
          </a:xfrm>
          <a:prstGeom prst="straightConnector1">
            <a:avLst/>
          </a:prstGeom>
          <a:noFill/>
          <a:ln cap="flat" cmpd="sng" w="38100">
            <a:solidFill>
              <a:schemeClr val="dk2"/>
            </a:solidFill>
            <a:prstDash val="solid"/>
            <a:round/>
            <a:headEnd len="med" w="med" type="none"/>
            <a:tailEnd len="med" w="med" type="none"/>
          </a:ln>
        </p:spPr>
      </p:cxnSp>
      <p:pic>
        <p:nvPicPr>
          <p:cNvPr id="274" name="Google Shape;274;p49"/>
          <p:cNvPicPr preferRelativeResize="0"/>
          <p:nvPr/>
        </p:nvPicPr>
        <p:blipFill rotWithShape="1">
          <a:blip r:embed="rId4">
            <a:alphaModFix/>
          </a:blip>
          <a:srcRect b="20003" l="25128" r="21361" t="27536"/>
          <a:stretch/>
        </p:blipFill>
        <p:spPr>
          <a:xfrm>
            <a:off x="3519715" y="1992575"/>
            <a:ext cx="5624286" cy="3099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0"/>
          <p:cNvSpPr txBox="1"/>
          <p:nvPr>
            <p:ph type="title"/>
          </p:nvPr>
        </p:nvSpPr>
        <p:spPr>
          <a:xfrm>
            <a:off x="311700" y="149775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Budget Game: Kami</a:t>
            </a:r>
            <a:endParaRPr/>
          </a:p>
        </p:txBody>
      </p:sp>
      <p:sp>
        <p:nvSpPr>
          <p:cNvPr id="280" name="Google Shape;280;p50"/>
          <p:cNvSpPr txBox="1"/>
          <p:nvPr>
            <p:ph idx="1" type="body"/>
          </p:nvPr>
        </p:nvSpPr>
        <p:spPr>
          <a:xfrm>
            <a:off x="243425" y="2231250"/>
            <a:ext cx="3860400" cy="30999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Font typeface="Prociono"/>
              <a:buAutoNum type="alphaUcPeriod"/>
            </a:pPr>
            <a:r>
              <a:rPr lang="en" sz="1100">
                <a:solidFill>
                  <a:srgbClr val="000000"/>
                </a:solidFill>
                <a:latin typeface="Prociono"/>
                <a:ea typeface="Prociono"/>
                <a:cs typeface="Prociono"/>
                <a:sym typeface="Prociono"/>
              </a:rPr>
              <a:t>Congratulations! You just got a new job offer! You will get paid 5 more pieces, BUT, you must purchase your own car to get to your new job. Your choice!</a:t>
            </a:r>
            <a:endParaRPr sz="1100">
              <a:solidFill>
                <a:srgbClr val="000000"/>
              </a:solidFill>
              <a:latin typeface="Prociono"/>
              <a:ea typeface="Prociono"/>
              <a:cs typeface="Prociono"/>
              <a:sym typeface="Prociono"/>
            </a:endParaRPr>
          </a:p>
          <a:p>
            <a:pPr indent="-298450" lvl="0" marL="457200" rtl="0" algn="l">
              <a:lnSpc>
                <a:spcPct val="100000"/>
              </a:lnSpc>
              <a:spcBef>
                <a:spcPts val="0"/>
              </a:spcBef>
              <a:spcAft>
                <a:spcPts val="0"/>
              </a:spcAft>
              <a:buClr>
                <a:srgbClr val="000000"/>
              </a:buClr>
              <a:buSzPts val="1100"/>
              <a:buFont typeface="Prociono"/>
              <a:buAutoNum type="alphaUcPeriod"/>
            </a:pPr>
            <a:r>
              <a:rPr lang="en" sz="1100">
                <a:solidFill>
                  <a:srgbClr val="000000"/>
                </a:solidFill>
                <a:latin typeface="Prociono"/>
                <a:ea typeface="Prociono"/>
                <a:cs typeface="Prociono"/>
                <a:sym typeface="Prociono"/>
              </a:rPr>
              <a:t>Oh no! You have broken your leg while playing sports and need medical attention. Take away 3 pieces if you only had partial medical coverage and 1 if you had full.</a:t>
            </a:r>
            <a:endParaRPr sz="1100">
              <a:solidFill>
                <a:srgbClr val="000000"/>
              </a:solidFill>
              <a:latin typeface="Prociono"/>
              <a:ea typeface="Prociono"/>
              <a:cs typeface="Prociono"/>
              <a:sym typeface="Prociono"/>
            </a:endParaRPr>
          </a:p>
          <a:p>
            <a:pPr indent="-298450" lvl="0" marL="457200" rtl="0" algn="l">
              <a:lnSpc>
                <a:spcPct val="100000"/>
              </a:lnSpc>
              <a:spcBef>
                <a:spcPts val="0"/>
              </a:spcBef>
              <a:spcAft>
                <a:spcPts val="0"/>
              </a:spcAft>
              <a:buClr>
                <a:srgbClr val="000000"/>
              </a:buClr>
              <a:buSzPts val="1100"/>
              <a:buFont typeface="Prociono"/>
              <a:buAutoNum type="alphaUcPeriod"/>
            </a:pPr>
            <a:r>
              <a:rPr lang="en" sz="1100">
                <a:solidFill>
                  <a:srgbClr val="000000"/>
                </a:solidFill>
                <a:latin typeface="Prociono"/>
                <a:ea typeface="Prociono"/>
                <a:cs typeface="Prociono"/>
                <a:sym typeface="Prociono"/>
              </a:rPr>
              <a:t>Feel free to make up any event--possibly one you encountered yourself!</a:t>
            </a:r>
            <a:endParaRPr/>
          </a:p>
        </p:txBody>
      </p:sp>
      <p:pic>
        <p:nvPicPr>
          <p:cNvPr id="281" name="Google Shape;281;p50"/>
          <p:cNvPicPr preferRelativeResize="0"/>
          <p:nvPr/>
        </p:nvPicPr>
        <p:blipFill rotWithShape="1">
          <a:blip r:embed="rId4">
            <a:alphaModFix/>
          </a:blip>
          <a:srcRect b="6046" l="40097" r="21409" t="19304"/>
          <a:stretch/>
        </p:blipFill>
        <p:spPr>
          <a:xfrm>
            <a:off x="4397650" y="245975"/>
            <a:ext cx="4491801" cy="4897524"/>
          </a:xfrm>
          <a:prstGeom prst="rect">
            <a:avLst/>
          </a:prstGeom>
          <a:noFill/>
          <a:ln>
            <a:noFill/>
          </a:ln>
        </p:spPr>
      </p:pic>
      <p:sp>
        <p:nvSpPr>
          <p:cNvPr id="282" name="Google Shape;282;p50"/>
          <p:cNvSpPr txBox="1"/>
          <p:nvPr>
            <p:ph type="title"/>
          </p:nvPr>
        </p:nvSpPr>
        <p:spPr>
          <a:xfrm>
            <a:off x="0" y="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Student Centered Instruction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Teacher As Facilitator</a:t>
            </a:r>
            <a:endParaRPr/>
          </a:p>
        </p:txBody>
      </p:sp>
      <p:sp>
        <p:nvSpPr>
          <p:cNvPr id="288" name="Google Shape;288;p51"/>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SzPts val="2300"/>
              <a:buFont typeface="Calibri"/>
              <a:buChar char="●"/>
            </a:pPr>
            <a:r>
              <a:rPr lang="en" sz="2300">
                <a:latin typeface="Calibri"/>
                <a:ea typeface="Calibri"/>
                <a:cs typeface="Calibri"/>
                <a:sym typeface="Calibri"/>
              </a:rPr>
              <a:t>Teacher acts as guide:  question, listen</a:t>
            </a:r>
            <a:endParaRPr sz="23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Char char="●"/>
            </a:pPr>
            <a:r>
              <a:rPr lang="en" sz="2300">
                <a:latin typeface="Calibri"/>
                <a:ea typeface="Calibri"/>
                <a:cs typeface="Calibri"/>
                <a:sym typeface="Calibri"/>
              </a:rPr>
              <a:t>Your opinion should be one of many</a:t>
            </a:r>
            <a:endParaRPr sz="2300">
              <a:latin typeface="Calibri"/>
              <a:ea typeface="Calibri"/>
              <a:cs typeface="Calibri"/>
              <a:sym typeface="Calibri"/>
            </a:endParaRPr>
          </a:p>
          <a:p>
            <a:pPr indent="-374650" lvl="0" marL="457200" rtl="0" algn="l">
              <a:lnSpc>
                <a:spcPct val="100000"/>
              </a:lnSpc>
              <a:spcBef>
                <a:spcPts val="1000"/>
              </a:spcBef>
              <a:spcAft>
                <a:spcPts val="0"/>
              </a:spcAft>
              <a:buSzPts val="2300"/>
              <a:buFont typeface="Calibri"/>
              <a:buChar char="●"/>
            </a:pPr>
            <a:r>
              <a:rPr lang="en" sz="2300">
                <a:latin typeface="Calibri"/>
                <a:ea typeface="Calibri"/>
                <a:cs typeface="Calibri"/>
                <a:sym typeface="Calibri"/>
              </a:rPr>
              <a:t>Bring in community experts</a:t>
            </a:r>
            <a:endParaRPr sz="2300">
              <a:latin typeface="Calibri"/>
              <a:ea typeface="Calibri"/>
              <a:cs typeface="Calibri"/>
              <a:sym typeface="Calibri"/>
            </a:endParaRPr>
          </a:p>
          <a:p>
            <a:pPr indent="0" lvl="0" marL="0" rtl="0" algn="l">
              <a:lnSpc>
                <a:spcPct val="100000"/>
              </a:lnSpc>
              <a:spcBef>
                <a:spcPts val="1000"/>
              </a:spcBef>
              <a:spcAft>
                <a:spcPts val="1600"/>
              </a:spcAft>
              <a:buNone/>
            </a:pPr>
            <a:r>
              <a:t/>
            </a:r>
            <a:endParaRPr sz="23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Teacher As Facilitator</a:t>
            </a:r>
            <a:endParaRPr/>
          </a:p>
        </p:txBody>
      </p:sp>
      <p:sp>
        <p:nvSpPr>
          <p:cNvPr id="294" name="Google Shape;294;p52"/>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u="sng">
                <a:solidFill>
                  <a:schemeClr val="hlink"/>
                </a:solidFill>
                <a:latin typeface="Calibri"/>
                <a:ea typeface="Calibri"/>
                <a:cs typeface="Calibri"/>
                <a:sym typeface="Calibri"/>
                <a:hlinkClick r:id="rId3"/>
              </a:rPr>
              <a:t>Values Based Scenarios</a:t>
            </a:r>
            <a:endParaRPr sz="2300">
              <a:latin typeface="Calibri"/>
              <a:ea typeface="Calibri"/>
              <a:cs typeface="Calibri"/>
              <a:sym typeface="Calibri"/>
            </a:endParaRPr>
          </a:p>
          <a:p>
            <a:pPr indent="-374650" lvl="0" marL="914400" rtl="0" algn="l">
              <a:lnSpc>
                <a:spcPct val="100000"/>
              </a:lnSpc>
              <a:spcBef>
                <a:spcPts val="1600"/>
              </a:spcBef>
              <a:spcAft>
                <a:spcPts val="0"/>
              </a:spcAft>
              <a:buSzPts val="2300"/>
              <a:buFont typeface="Calibri"/>
              <a:buChar char="✓"/>
            </a:pPr>
            <a:r>
              <a:rPr lang="en" sz="2300">
                <a:latin typeface="Calibri"/>
                <a:ea typeface="Calibri"/>
                <a:cs typeface="Calibri"/>
                <a:sym typeface="Calibri"/>
              </a:rPr>
              <a:t>Personal finance choices are not one size fits all</a:t>
            </a:r>
            <a:endParaRPr sz="2300">
              <a:latin typeface="Calibri"/>
              <a:ea typeface="Calibri"/>
              <a:cs typeface="Calibri"/>
              <a:sym typeface="Calibri"/>
            </a:endParaRPr>
          </a:p>
          <a:p>
            <a:pPr indent="-374650" lvl="0" marL="914400" rtl="0" algn="l">
              <a:lnSpc>
                <a:spcPct val="100000"/>
              </a:lnSpc>
              <a:spcBef>
                <a:spcPts val="1000"/>
              </a:spcBef>
              <a:spcAft>
                <a:spcPts val="0"/>
              </a:spcAft>
              <a:buSzPts val="2300"/>
              <a:buFont typeface="Calibri"/>
              <a:buChar char="✓"/>
            </a:pPr>
            <a:r>
              <a:rPr lang="en" sz="2300">
                <a:latin typeface="Calibri"/>
                <a:ea typeface="Calibri"/>
                <a:cs typeface="Calibri"/>
                <a:sym typeface="Calibri"/>
              </a:rPr>
              <a:t>Individual choices but also collective decision-making</a:t>
            </a:r>
            <a:endParaRPr sz="2300">
              <a:latin typeface="Calibri"/>
              <a:ea typeface="Calibri"/>
              <a:cs typeface="Calibri"/>
              <a:sym typeface="Calibri"/>
            </a:endParaRPr>
          </a:p>
          <a:p>
            <a:pPr indent="-374650" lvl="0" marL="914400" rtl="0" algn="l">
              <a:lnSpc>
                <a:spcPct val="100000"/>
              </a:lnSpc>
              <a:spcBef>
                <a:spcPts val="1000"/>
              </a:spcBef>
              <a:spcAft>
                <a:spcPts val="0"/>
              </a:spcAft>
              <a:buSzPts val="2300"/>
              <a:buFont typeface="Calibri"/>
              <a:buChar char="✓"/>
            </a:pPr>
            <a:r>
              <a:rPr lang="en" sz="2300">
                <a:latin typeface="Calibri"/>
                <a:ea typeface="Calibri"/>
                <a:cs typeface="Calibri"/>
                <a:sym typeface="Calibri"/>
              </a:rPr>
              <a:t>Students guide discussion and answers</a:t>
            </a:r>
            <a:endParaRPr sz="2300">
              <a:latin typeface="Calibri"/>
              <a:ea typeface="Calibri"/>
              <a:cs typeface="Calibri"/>
              <a:sym typeface="Calibri"/>
            </a:endParaRPr>
          </a:p>
          <a:p>
            <a:pPr indent="0" lvl="0" marL="0" rtl="0" algn="l">
              <a:lnSpc>
                <a:spcPct val="100000"/>
              </a:lnSpc>
              <a:spcBef>
                <a:spcPts val="1000"/>
              </a:spcBef>
              <a:spcAft>
                <a:spcPts val="0"/>
              </a:spcAft>
              <a:buNone/>
            </a:pPr>
            <a:r>
              <a:t/>
            </a:r>
            <a:endParaRPr sz="2300">
              <a:latin typeface="Calibri"/>
              <a:ea typeface="Calibri"/>
              <a:cs typeface="Calibri"/>
              <a:sym typeface="Calibri"/>
            </a:endParaRPr>
          </a:p>
          <a:p>
            <a:pPr indent="0" lvl="0" marL="0" rtl="0" algn="l">
              <a:lnSpc>
                <a:spcPct val="100000"/>
              </a:lnSpc>
              <a:spcBef>
                <a:spcPts val="1600"/>
              </a:spcBef>
              <a:spcAft>
                <a:spcPts val="1600"/>
              </a:spcAft>
              <a:buNone/>
            </a:pPr>
            <a:r>
              <a:t/>
            </a:r>
            <a:endParaRPr sz="23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Fatima and Banking</a:t>
            </a:r>
            <a:endParaRPr/>
          </a:p>
        </p:txBody>
      </p:sp>
      <p:sp>
        <p:nvSpPr>
          <p:cNvPr id="300" name="Google Shape;300;p53"/>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latin typeface="Calibri"/>
                <a:ea typeface="Calibri"/>
                <a:cs typeface="Calibri"/>
                <a:sym typeface="Calibri"/>
              </a:rPr>
              <a:t>Fatima is 17 years old, a junior in high school, and is a new immigrant to Minnesota. Currently she lives with her Mom, uncle, and two brothers in an apartment. She recently obtained a job at a local retail shop as a store clerk and will be working after school and on weekends. This is her first job and she is really excited! Fatima and her uncle are the only ones currently working in the household. Before her first paycheck, she understands that a portion of it will be used for her family's living costs. In addition, she wants to save a portion in a savings account for college, she would like to study design and fashion. Her Mom and uncle support her decision to attend college and would like to help her open a savings account. The family is not very familiar with income taxes or navigating financial institutions (banks and credit unions) and are feeling uneasy about seeking information because they are still learning English, although Fatima has reassured them that she will serve as their translator.</a:t>
            </a:r>
            <a:endParaRPr sz="1700">
              <a:latin typeface="Calibri"/>
              <a:ea typeface="Calibri"/>
              <a:cs typeface="Calibri"/>
              <a:sym typeface="Calibri"/>
            </a:endParaRPr>
          </a:p>
          <a:p>
            <a:pPr indent="0" lvl="0" marL="0" rtl="0" algn="l">
              <a:lnSpc>
                <a:spcPct val="100000"/>
              </a:lnSpc>
              <a:spcBef>
                <a:spcPts val="1600"/>
              </a:spcBef>
              <a:spcAft>
                <a:spcPts val="0"/>
              </a:spcAft>
              <a:buNone/>
            </a:pPr>
            <a:r>
              <a:t/>
            </a:r>
            <a:endParaRPr sz="1700">
              <a:latin typeface="Calibri"/>
              <a:ea typeface="Calibri"/>
              <a:cs typeface="Calibri"/>
              <a:sym typeface="Calibri"/>
            </a:endParaRPr>
          </a:p>
          <a:p>
            <a:pPr indent="0" lvl="0" marL="0" rtl="0" algn="l">
              <a:lnSpc>
                <a:spcPct val="100000"/>
              </a:lnSpc>
              <a:spcBef>
                <a:spcPts val="1600"/>
              </a:spcBef>
              <a:spcAft>
                <a:spcPts val="0"/>
              </a:spcAft>
              <a:buNone/>
            </a:pPr>
            <a:r>
              <a:t/>
            </a:r>
            <a:endParaRPr sz="1700">
              <a:latin typeface="Calibri"/>
              <a:ea typeface="Calibri"/>
              <a:cs typeface="Calibri"/>
              <a:sym typeface="Calibri"/>
            </a:endParaRPr>
          </a:p>
          <a:p>
            <a:pPr indent="0" lvl="0" marL="0" rtl="0" algn="l">
              <a:lnSpc>
                <a:spcPct val="100000"/>
              </a:lnSpc>
              <a:spcBef>
                <a:spcPts val="1600"/>
              </a:spcBef>
              <a:spcAft>
                <a:spcPts val="1600"/>
              </a:spcAft>
              <a:buNone/>
            </a:pPr>
            <a:r>
              <a:t/>
            </a:r>
            <a:endParaRPr sz="1700">
              <a:latin typeface="Calibri"/>
              <a:ea typeface="Calibri"/>
              <a:cs typeface="Calibri"/>
              <a:sym typeface="Calibri"/>
            </a:endParaRPr>
          </a:p>
        </p:txBody>
      </p:sp>
      <p:sp>
        <p:nvSpPr>
          <p:cNvPr id="301" name="Google Shape;301;p53"/>
          <p:cNvSpPr txBox="1"/>
          <p:nvPr/>
        </p:nvSpPr>
        <p:spPr>
          <a:xfrm>
            <a:off x="3436450" y="149850"/>
            <a:ext cx="5936100" cy="11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dk1"/>
                </a:solidFill>
                <a:highlight>
                  <a:srgbClr val="FFFF00"/>
                </a:highlight>
                <a:latin typeface="Kalam"/>
                <a:ea typeface="Kalam"/>
                <a:cs typeface="Kalam"/>
                <a:sym typeface="Kalam"/>
              </a:rPr>
              <a:t>In the chat:</a:t>
            </a:r>
            <a:endParaRPr b="1" sz="2300">
              <a:solidFill>
                <a:schemeClr val="dk1"/>
              </a:solidFill>
              <a:highlight>
                <a:srgbClr val="FFFF00"/>
              </a:highlight>
              <a:latin typeface="Kalam"/>
              <a:ea typeface="Kalam"/>
              <a:cs typeface="Kalam"/>
              <a:sym typeface="Kalam"/>
            </a:endParaRPr>
          </a:p>
          <a:p>
            <a:pPr indent="0" lvl="0" marL="0" rtl="0" algn="l">
              <a:spcBef>
                <a:spcPts val="0"/>
              </a:spcBef>
              <a:spcAft>
                <a:spcPts val="0"/>
              </a:spcAft>
              <a:buNone/>
            </a:pPr>
            <a:r>
              <a:rPr b="1" lang="en" sz="2000">
                <a:solidFill>
                  <a:schemeClr val="dk1"/>
                </a:solidFill>
                <a:latin typeface="Kalam"/>
                <a:ea typeface="Kalam"/>
                <a:cs typeface="Kalam"/>
                <a:sym typeface="Kalam"/>
              </a:rPr>
              <a:t>What issues does Fatima and/or her family have to consider when making decisions about money?</a:t>
            </a:r>
            <a:endParaRPr b="1" sz="2000">
              <a:solidFill>
                <a:schemeClr val="dk1"/>
              </a:solidFill>
              <a:latin typeface="Kalam"/>
              <a:ea typeface="Kalam"/>
              <a:cs typeface="Kalam"/>
              <a:sym typeface="Kalam"/>
            </a:endParaRPr>
          </a:p>
        </p:txBody>
      </p:sp>
      <p:cxnSp>
        <p:nvCxnSpPr>
          <p:cNvPr id="302" name="Google Shape;302;p53"/>
          <p:cNvCxnSpPr/>
          <p:nvPr/>
        </p:nvCxnSpPr>
        <p:spPr>
          <a:xfrm>
            <a:off x="5106225" y="1689650"/>
            <a:ext cx="1391400" cy="0"/>
          </a:xfrm>
          <a:prstGeom prst="straightConnector1">
            <a:avLst/>
          </a:prstGeom>
          <a:noFill/>
          <a:ln cap="flat" cmpd="sng" w="28575">
            <a:solidFill>
              <a:srgbClr val="FF00FF"/>
            </a:solidFill>
            <a:prstDash val="solid"/>
            <a:round/>
            <a:headEnd len="med" w="med" type="none"/>
            <a:tailEnd len="med" w="med" type="none"/>
          </a:ln>
        </p:spPr>
      </p:cxnSp>
      <p:cxnSp>
        <p:nvCxnSpPr>
          <p:cNvPr id="303" name="Google Shape;303;p53"/>
          <p:cNvCxnSpPr/>
          <p:nvPr/>
        </p:nvCxnSpPr>
        <p:spPr>
          <a:xfrm>
            <a:off x="722050" y="3778950"/>
            <a:ext cx="1391400" cy="0"/>
          </a:xfrm>
          <a:prstGeom prst="straightConnector1">
            <a:avLst/>
          </a:prstGeom>
          <a:noFill/>
          <a:ln cap="flat" cmpd="sng" w="28575">
            <a:solidFill>
              <a:srgbClr val="FF00FF"/>
            </a:solidFill>
            <a:prstDash val="solid"/>
            <a:round/>
            <a:headEnd len="med" w="med" type="none"/>
            <a:tailEnd len="med" w="med" type="none"/>
          </a:ln>
        </p:spPr>
      </p:cxnSp>
      <p:cxnSp>
        <p:nvCxnSpPr>
          <p:cNvPr id="304" name="Google Shape;304;p53"/>
          <p:cNvCxnSpPr/>
          <p:nvPr/>
        </p:nvCxnSpPr>
        <p:spPr>
          <a:xfrm flipH="1" rot="10800000">
            <a:off x="2246050" y="3771150"/>
            <a:ext cx="2758200" cy="7800"/>
          </a:xfrm>
          <a:prstGeom prst="straightConnector1">
            <a:avLst/>
          </a:prstGeom>
          <a:noFill/>
          <a:ln cap="flat" cmpd="sng" w="28575">
            <a:solidFill>
              <a:srgbClr val="FF00FF"/>
            </a:solidFill>
            <a:prstDash val="solid"/>
            <a:round/>
            <a:headEnd len="med" w="med" type="none"/>
            <a:tailEnd len="med" w="med" type="none"/>
          </a:ln>
        </p:spPr>
      </p:cxnSp>
      <p:cxnSp>
        <p:nvCxnSpPr>
          <p:cNvPr id="305" name="Google Shape;305;p53"/>
          <p:cNvCxnSpPr/>
          <p:nvPr/>
        </p:nvCxnSpPr>
        <p:spPr>
          <a:xfrm>
            <a:off x="5294050" y="4007550"/>
            <a:ext cx="1391400" cy="0"/>
          </a:xfrm>
          <a:prstGeom prst="straightConnector1">
            <a:avLst/>
          </a:prstGeom>
          <a:noFill/>
          <a:ln cap="flat" cmpd="sng" w="28575">
            <a:solidFill>
              <a:srgbClr val="FF00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Fatima and Banking</a:t>
            </a:r>
            <a:endParaRPr/>
          </a:p>
        </p:txBody>
      </p:sp>
      <p:sp>
        <p:nvSpPr>
          <p:cNvPr id="311" name="Google Shape;311;p54"/>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en" sz="2000">
                <a:latin typeface="Calibri"/>
                <a:ea typeface="Calibri"/>
                <a:cs typeface="Calibri"/>
                <a:sym typeface="Calibri"/>
              </a:rPr>
              <a:t>Who should Fatima and her family talk with about how income taxes work in the United States?</a:t>
            </a:r>
            <a:endParaRPr sz="2000">
              <a:latin typeface="Calibri"/>
              <a:ea typeface="Calibri"/>
              <a:cs typeface="Calibri"/>
              <a:sym typeface="Calibri"/>
            </a:endParaRPr>
          </a:p>
          <a:p>
            <a:pPr indent="-355600" lvl="0" marL="457200" rtl="0" algn="l">
              <a:lnSpc>
                <a:spcPct val="100000"/>
              </a:lnSpc>
              <a:spcBef>
                <a:spcPts val="1000"/>
              </a:spcBef>
              <a:spcAft>
                <a:spcPts val="0"/>
              </a:spcAft>
              <a:buSzPts val="2000"/>
              <a:buFont typeface="Calibri"/>
              <a:buChar char="●"/>
            </a:pPr>
            <a:r>
              <a:rPr lang="en" sz="2000">
                <a:latin typeface="Calibri"/>
                <a:ea typeface="Calibri"/>
                <a:cs typeface="Calibri"/>
                <a:sym typeface="Calibri"/>
              </a:rPr>
              <a:t>How should Fatima and her family find a bank or credit union?</a:t>
            </a:r>
            <a:endParaRPr sz="2000">
              <a:latin typeface="Calibri"/>
              <a:ea typeface="Calibri"/>
              <a:cs typeface="Calibri"/>
              <a:sym typeface="Calibri"/>
            </a:endParaRPr>
          </a:p>
          <a:p>
            <a:pPr indent="-355600" lvl="0" marL="457200" rtl="0" algn="l">
              <a:lnSpc>
                <a:spcPct val="100000"/>
              </a:lnSpc>
              <a:spcBef>
                <a:spcPts val="1000"/>
              </a:spcBef>
              <a:spcAft>
                <a:spcPts val="0"/>
              </a:spcAft>
              <a:buSzPts val="2000"/>
              <a:buFont typeface="Calibri"/>
              <a:buChar char="●"/>
            </a:pPr>
            <a:r>
              <a:rPr lang="en" sz="2000">
                <a:latin typeface="Calibri"/>
                <a:ea typeface="Calibri"/>
                <a:cs typeface="Calibri"/>
                <a:sym typeface="Calibri"/>
              </a:rPr>
              <a:t>What might be a key factor in deciding where to open a savings account?</a:t>
            </a:r>
            <a:endParaRPr sz="2000">
              <a:latin typeface="Calibri"/>
              <a:ea typeface="Calibri"/>
              <a:cs typeface="Calibri"/>
              <a:sym typeface="Calibri"/>
            </a:endParaRPr>
          </a:p>
          <a:p>
            <a:pPr indent="-355600" lvl="0" marL="457200" rtl="0" algn="l">
              <a:lnSpc>
                <a:spcPct val="100000"/>
              </a:lnSpc>
              <a:spcBef>
                <a:spcPts val="1000"/>
              </a:spcBef>
              <a:spcAft>
                <a:spcPts val="1000"/>
              </a:spcAft>
              <a:buSzPts val="2000"/>
              <a:buFont typeface="Calibri"/>
              <a:buChar char="●"/>
            </a:pPr>
            <a:r>
              <a:rPr lang="en" sz="2000">
                <a:latin typeface="Calibri"/>
                <a:ea typeface="Calibri"/>
                <a:cs typeface="Calibri"/>
                <a:sym typeface="Calibri"/>
              </a:rPr>
              <a:t>What percentages would you recommend that Fatima put into a college savings account? And why?</a:t>
            </a:r>
            <a:endParaRPr sz="2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5"/>
          <p:cNvSpPr txBox="1"/>
          <p:nvPr>
            <p:ph type="title"/>
          </p:nvPr>
        </p:nvSpPr>
        <p:spPr>
          <a:xfrm>
            <a:off x="311700" y="422550"/>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CRPF curriculum</a:t>
            </a:r>
            <a:endParaRPr sz="2400"/>
          </a:p>
          <a:p>
            <a:pPr indent="0" lvl="0" marL="0" rtl="0" algn="ctr">
              <a:spcBef>
                <a:spcPts val="0"/>
              </a:spcBef>
              <a:spcAft>
                <a:spcPts val="0"/>
              </a:spcAft>
              <a:buNone/>
            </a:pPr>
            <a:r>
              <a:rPr lang="en" sz="2400"/>
              <a:t>https://mcee.umn.edu/educators/resources/9-12-resources</a:t>
            </a:r>
            <a:endParaRPr sz="2400"/>
          </a:p>
        </p:txBody>
      </p:sp>
      <p:sp>
        <p:nvSpPr>
          <p:cNvPr id="317" name="Google Shape;317;p5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8" name="Google Shape;318;p55"/>
          <p:cNvPicPr preferRelativeResize="0"/>
          <p:nvPr/>
        </p:nvPicPr>
        <p:blipFill>
          <a:blip r:embed="rId3">
            <a:alphaModFix/>
          </a:blip>
          <a:stretch>
            <a:fillRect/>
          </a:stretch>
        </p:blipFill>
        <p:spPr>
          <a:xfrm>
            <a:off x="0" y="1045401"/>
            <a:ext cx="9143998" cy="4119497"/>
          </a:xfrm>
          <a:prstGeom prst="rect">
            <a:avLst/>
          </a:prstGeom>
          <a:noFill/>
          <a:ln>
            <a:noFill/>
          </a:ln>
        </p:spPr>
      </p:pic>
      <p:cxnSp>
        <p:nvCxnSpPr>
          <p:cNvPr id="319" name="Google Shape;319;p55"/>
          <p:cNvCxnSpPr/>
          <p:nvPr/>
        </p:nvCxnSpPr>
        <p:spPr>
          <a:xfrm>
            <a:off x="430750" y="3285475"/>
            <a:ext cx="1583700" cy="1094400"/>
          </a:xfrm>
          <a:prstGeom prst="straightConnector1">
            <a:avLst/>
          </a:prstGeom>
          <a:noFill/>
          <a:ln cap="flat" cmpd="sng" w="76200">
            <a:solidFill>
              <a:srgbClr val="F1C232"/>
            </a:solidFill>
            <a:prstDash val="solid"/>
            <a:round/>
            <a:headEnd len="med" w="med" type="none"/>
            <a:tailEnd len="med" w="med" type="triangle"/>
          </a:ln>
        </p:spPr>
      </p:cxnSp>
      <p:sp>
        <p:nvSpPr>
          <p:cNvPr id="320" name="Google Shape;320;p55"/>
          <p:cNvSpPr txBox="1"/>
          <p:nvPr/>
        </p:nvSpPr>
        <p:spPr>
          <a:xfrm>
            <a:off x="170225" y="162825"/>
            <a:ext cx="614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2"/>
                </a:solidFill>
                <a:latin typeface="Oswald"/>
                <a:ea typeface="Oswald"/>
                <a:cs typeface="Oswald"/>
                <a:sym typeface="Oswald"/>
              </a:rPr>
              <a:t>★</a:t>
            </a:r>
            <a:endParaRPr>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38"/>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Culturally Relevant </a:t>
            </a:r>
            <a:endParaRPr/>
          </a:p>
          <a:p>
            <a:pPr indent="0" lvl="0" marL="0" rtl="0" algn="ctr">
              <a:spcBef>
                <a:spcPts val="0"/>
              </a:spcBef>
              <a:spcAft>
                <a:spcPts val="0"/>
              </a:spcAft>
              <a:buNone/>
            </a:pPr>
            <a:r>
              <a:rPr lang="en"/>
              <a:t>Personal Finance</a:t>
            </a:r>
            <a:endParaRPr/>
          </a:p>
          <a:p>
            <a:pPr indent="0" lvl="0" marL="0" rtl="0" algn="ctr">
              <a:spcBef>
                <a:spcPts val="0"/>
              </a:spcBef>
              <a:spcAft>
                <a:spcPts val="0"/>
              </a:spcAft>
              <a:buNone/>
            </a:pPr>
            <a:r>
              <a:rPr lang="en" sz="3200"/>
              <a:t>Facilitated</a:t>
            </a:r>
            <a:r>
              <a:rPr lang="en" sz="3200"/>
              <a:t> By: Joel Coleman &amp; Jamie Shaw</a:t>
            </a:r>
            <a:endParaRPr sz="3200"/>
          </a:p>
        </p:txBody>
      </p:sp>
      <p:sp>
        <p:nvSpPr>
          <p:cNvPr id="194" name="Google Shape;194;p38"/>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Live Webinar: February 10, 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Additional Resources</a:t>
            </a:r>
            <a:endParaRPr/>
          </a:p>
        </p:txBody>
      </p:sp>
      <p:sp>
        <p:nvSpPr>
          <p:cNvPr id="326" name="Google Shape;326;p5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Font typeface="Calibri"/>
              <a:buChar char="●"/>
            </a:pPr>
            <a:r>
              <a:rPr lang="en" sz="2300">
                <a:latin typeface="Calibri"/>
                <a:ea typeface="Calibri"/>
                <a:cs typeface="Calibri"/>
                <a:sym typeface="Calibri"/>
              </a:rPr>
              <a:t>Additional K-12 Resources: </a:t>
            </a:r>
            <a:r>
              <a:rPr lang="en" sz="2300" u="sng">
                <a:solidFill>
                  <a:schemeClr val="hlink"/>
                </a:solidFill>
                <a:latin typeface="Calibri"/>
                <a:ea typeface="Calibri"/>
                <a:cs typeface="Calibri"/>
                <a:sym typeface="Calibri"/>
                <a:hlinkClick r:id="rId3"/>
              </a:rPr>
              <a:t>z.umn.edu/TeacherResources</a:t>
            </a:r>
            <a:endParaRPr sz="23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57"/>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332" name="Google Shape;332;p57"/>
          <p:cNvSpPr txBox="1"/>
          <p:nvPr>
            <p:ph idx="1" type="subTitle"/>
          </p:nvPr>
        </p:nvSpPr>
        <p:spPr>
          <a:xfrm>
            <a:off x="411175" y="32458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Jamie Shaw</a:t>
            </a:r>
            <a:r>
              <a:rPr lang="en" sz="3400"/>
              <a:t> | </a:t>
            </a:r>
            <a:r>
              <a:rPr lang="en" sz="3400" u="sng">
                <a:solidFill>
                  <a:schemeClr val="hlink"/>
                </a:solidFill>
                <a:hlinkClick r:id="rId3"/>
              </a:rPr>
              <a:t>jamie.shaw@ahschools.us</a:t>
            </a:r>
            <a:endParaRPr sz="3400"/>
          </a:p>
          <a:p>
            <a:pPr indent="0" lvl="0" marL="0" rtl="0" algn="ctr">
              <a:spcBef>
                <a:spcPts val="0"/>
              </a:spcBef>
              <a:spcAft>
                <a:spcPts val="0"/>
              </a:spcAft>
              <a:buNone/>
            </a:pPr>
            <a:r>
              <a:rPr lang="en" sz="3400"/>
              <a:t>Joel Coleman | </a:t>
            </a:r>
            <a:r>
              <a:rPr lang="en" sz="3400" u="sng">
                <a:solidFill>
                  <a:schemeClr val="hlink"/>
                </a:solidFill>
                <a:hlinkClick r:id="rId4"/>
              </a:rPr>
              <a:t>joel.coleman@ubahstudents.org</a:t>
            </a:r>
            <a:r>
              <a:rPr lang="en" sz="3400"/>
              <a:t> </a:t>
            </a:r>
            <a:endParaRPr sz="3400"/>
          </a:p>
        </p:txBody>
      </p:sp>
      <p:sp>
        <p:nvSpPr>
          <p:cNvPr id="333" name="Google Shape;333;p57"/>
          <p:cNvSpPr txBox="1"/>
          <p:nvPr>
            <p:ph idx="1" type="subTitle"/>
          </p:nvPr>
        </p:nvSpPr>
        <p:spPr>
          <a:xfrm>
            <a:off x="5081150" y="4556275"/>
            <a:ext cx="4700400" cy="51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mcee.umn.edu |</a:t>
            </a:r>
            <a:r>
              <a:rPr lang="en"/>
              <a:t> </a:t>
            </a:r>
            <a:r>
              <a:rPr lang="en" sz="1400" u="sng">
                <a:solidFill>
                  <a:schemeClr val="hlink"/>
                </a:solidFill>
                <a:hlinkClick r:id="rId5"/>
              </a:rPr>
              <a:t>mcee@umn.edu</a:t>
            </a:r>
            <a:r>
              <a:rPr lang="en" sz="1400"/>
              <a:t> | 612.625.3727</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MINNESOTA COUNCIL ON ECONOMIC EDUCATION (MCEE)</a:t>
            </a:r>
            <a:endParaRPr/>
          </a:p>
        </p:txBody>
      </p:sp>
      <p:sp>
        <p:nvSpPr>
          <p:cNvPr id="200" name="Google Shape;200;p39"/>
          <p:cNvSpPr txBox="1"/>
          <p:nvPr>
            <p:ph idx="1" type="body"/>
          </p:nvPr>
        </p:nvSpPr>
        <p:spPr>
          <a:xfrm>
            <a:off x="311700" y="1468825"/>
            <a:ext cx="8461200" cy="2845200"/>
          </a:xfrm>
          <a:prstGeom prst="rect">
            <a:avLst/>
          </a:prstGeom>
        </p:spPr>
        <p:txBody>
          <a:bodyPr anchorCtr="0" anchor="t" bIns="91425" lIns="91425" spcFirstLastPara="1" rIns="91425" wrap="square" tIns="91425">
            <a:noAutofit/>
          </a:bodyPr>
          <a:lstStyle/>
          <a:p>
            <a:pPr indent="0" lvl="0" marL="76200" marR="76200" rtl="0" algn="ctr">
              <a:lnSpc>
                <a:spcPct val="100000"/>
              </a:lnSpc>
              <a:spcBef>
                <a:spcPts val="0"/>
              </a:spcBef>
              <a:spcAft>
                <a:spcPts val="0"/>
              </a:spcAft>
              <a:buNone/>
            </a:pPr>
            <a:r>
              <a:rPr b="1" lang="en" sz="2700">
                <a:solidFill>
                  <a:srgbClr val="005F86"/>
                </a:solidFill>
              </a:rPr>
              <a:t>Our Vision</a:t>
            </a:r>
            <a:endParaRPr b="1" sz="2700">
              <a:solidFill>
                <a:srgbClr val="005F86"/>
              </a:solidFill>
            </a:endParaRPr>
          </a:p>
          <a:p>
            <a:pPr indent="0" lvl="0" marL="76200" marR="76200" rtl="0" algn="ctr">
              <a:lnSpc>
                <a:spcPct val="100000"/>
              </a:lnSpc>
              <a:spcBef>
                <a:spcPts val="0"/>
              </a:spcBef>
              <a:spcAft>
                <a:spcPts val="0"/>
              </a:spcAft>
              <a:buNone/>
            </a:pPr>
            <a:r>
              <a:rPr lang="en" sz="1800">
                <a:solidFill>
                  <a:srgbClr val="212121"/>
                </a:solidFill>
              </a:rPr>
              <a:t>To equip all Minnesotans with the economic and personal financial understanding needed to succeed in today's complex economy.</a:t>
            </a:r>
            <a:endParaRPr sz="1800">
              <a:solidFill>
                <a:srgbClr val="212121"/>
              </a:solidFill>
            </a:endParaRPr>
          </a:p>
          <a:p>
            <a:pPr indent="0" lvl="0" marL="0" rtl="0" algn="l">
              <a:spcBef>
                <a:spcPts val="0"/>
              </a:spcBef>
              <a:spcAft>
                <a:spcPts val="0"/>
              </a:spcAft>
              <a:buNone/>
            </a:pPr>
            <a:r>
              <a:t/>
            </a:r>
            <a:endParaRPr sz="1700"/>
          </a:p>
          <a:p>
            <a:pPr indent="0" lvl="0" marL="0" rtl="0" algn="ctr">
              <a:spcBef>
                <a:spcPts val="1600"/>
              </a:spcBef>
              <a:spcAft>
                <a:spcPts val="1600"/>
              </a:spcAft>
              <a:buNone/>
            </a:pPr>
            <a:r>
              <a:rPr b="1" lang="en" sz="1600">
                <a:solidFill>
                  <a:srgbClr val="005F86"/>
                </a:solidFill>
              </a:rPr>
              <a:t>Teaching Teachers, Engaging Students, and Reaching Communities</a:t>
            </a:r>
            <a:endParaRPr b="1" sz="1600">
              <a:solidFill>
                <a:srgbClr val="005F86"/>
              </a:solidFill>
            </a:endParaRPr>
          </a:p>
        </p:txBody>
      </p:sp>
      <p:sp>
        <p:nvSpPr>
          <p:cNvPr id="201" name="Google Shape;201;p39"/>
          <p:cNvSpPr txBox="1"/>
          <p:nvPr>
            <p:ph idx="4294967295" type="subTitle"/>
          </p:nvPr>
        </p:nvSpPr>
        <p:spPr>
          <a:xfrm>
            <a:off x="3953275" y="4461525"/>
            <a:ext cx="5585700" cy="32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mcee.umn.edu</a:t>
            </a:r>
            <a:r>
              <a:rPr lang="en"/>
              <a:t> </a:t>
            </a:r>
            <a:r>
              <a:rPr lang="en" sz="1400"/>
              <a:t>|</a:t>
            </a:r>
            <a:r>
              <a:rPr lang="en"/>
              <a:t> </a:t>
            </a:r>
            <a:r>
              <a:rPr lang="en" sz="1400" u="sng">
                <a:solidFill>
                  <a:schemeClr val="accent5"/>
                </a:solidFill>
                <a:hlinkClick r:id="rId3">
                  <a:extLst>
                    <a:ext uri="{A12FA001-AC4F-418D-AE19-62706E023703}">
                      <ahyp:hlinkClr val="tx"/>
                    </a:ext>
                  </a:extLst>
                </a:hlinkClick>
              </a:rPr>
              <a:t>mcee@umn.edu</a:t>
            </a:r>
            <a:r>
              <a:rPr lang="en"/>
              <a:t> </a:t>
            </a:r>
            <a:r>
              <a:rPr lang="en" sz="1400"/>
              <a:t>|</a:t>
            </a:r>
            <a:r>
              <a:rPr lang="en"/>
              <a:t> </a:t>
            </a:r>
            <a:r>
              <a:rPr lang="en" sz="1400"/>
              <a:t>612.625.3727</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Jamie Shaw</a:t>
            </a:r>
            <a:endParaRPr/>
          </a:p>
        </p:txBody>
      </p:sp>
      <p:sp>
        <p:nvSpPr>
          <p:cNvPr id="207" name="Google Shape;207;p40"/>
          <p:cNvSpPr txBox="1"/>
          <p:nvPr>
            <p:ph idx="1" type="body"/>
          </p:nvPr>
        </p:nvSpPr>
        <p:spPr>
          <a:xfrm>
            <a:off x="1279550" y="1613700"/>
            <a:ext cx="3999900" cy="29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457200" rtl="0" algn="l">
              <a:spcBef>
                <a:spcPts val="1600"/>
              </a:spcBef>
              <a:spcAft>
                <a:spcPts val="1600"/>
              </a:spcAft>
              <a:buNone/>
            </a:pPr>
            <a:r>
              <a:t/>
            </a:r>
            <a:endParaRPr sz="1800"/>
          </a:p>
        </p:txBody>
      </p:sp>
      <p:sp>
        <p:nvSpPr>
          <p:cNvPr id="208" name="Google Shape;208;p40"/>
          <p:cNvSpPr txBox="1"/>
          <p:nvPr>
            <p:ph idx="1" type="body"/>
          </p:nvPr>
        </p:nvSpPr>
        <p:spPr>
          <a:xfrm>
            <a:off x="311700" y="1468825"/>
            <a:ext cx="7341300" cy="3099900"/>
          </a:xfrm>
          <a:prstGeom prst="rect">
            <a:avLst/>
          </a:prstGeom>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SzPts val="2300"/>
              <a:buFont typeface="Calibri"/>
              <a:buChar char="●"/>
            </a:pPr>
            <a:r>
              <a:rPr lang="en" sz="2100">
                <a:latin typeface="Calibri"/>
                <a:ea typeface="Calibri"/>
                <a:cs typeface="Calibri"/>
                <a:sym typeface="Calibri"/>
              </a:rPr>
              <a:t>Married with 2 kids:  </a:t>
            </a:r>
            <a:r>
              <a:rPr lang="en" sz="1800">
                <a:latin typeface="Calibri"/>
                <a:ea typeface="Calibri"/>
                <a:cs typeface="Calibri"/>
                <a:sym typeface="Calibri"/>
              </a:rPr>
              <a:t>Jude (9), Lennon (6 1/2)</a:t>
            </a:r>
            <a:r>
              <a:rPr lang="en" sz="2100">
                <a:latin typeface="Calibri"/>
                <a:ea typeface="Calibri"/>
                <a:cs typeface="Calibri"/>
                <a:sym typeface="Calibri"/>
              </a:rPr>
              <a:t> </a:t>
            </a:r>
            <a:endParaRPr sz="2100">
              <a:latin typeface="Calibri"/>
              <a:ea typeface="Calibri"/>
              <a:cs typeface="Calibri"/>
              <a:sym typeface="Calibri"/>
            </a:endParaRPr>
          </a:p>
          <a:p>
            <a:pPr indent="-361950" lvl="0" marL="457200" rtl="0" algn="l">
              <a:lnSpc>
                <a:spcPct val="100000"/>
              </a:lnSpc>
              <a:spcBef>
                <a:spcPts val="1000"/>
              </a:spcBef>
              <a:spcAft>
                <a:spcPts val="0"/>
              </a:spcAft>
              <a:buSzPts val="2100"/>
              <a:buFont typeface="Calibri"/>
              <a:buChar char="●"/>
            </a:pPr>
            <a:r>
              <a:rPr lang="en" sz="2100">
                <a:latin typeface="Calibri"/>
                <a:ea typeface="Calibri"/>
                <a:cs typeface="Calibri"/>
                <a:sym typeface="Calibri"/>
              </a:rPr>
              <a:t>Teacher at Champlin Park High School (21 yrs) </a:t>
            </a:r>
            <a:endParaRPr sz="2100">
              <a:latin typeface="Calibri"/>
              <a:ea typeface="Calibri"/>
              <a:cs typeface="Calibri"/>
              <a:sym typeface="Calibri"/>
            </a:endParaRPr>
          </a:p>
          <a:p>
            <a:pPr indent="-349250" lvl="1" marL="914400" rtl="0" algn="l">
              <a:lnSpc>
                <a:spcPct val="100000"/>
              </a:lnSpc>
              <a:spcBef>
                <a:spcPts val="0"/>
              </a:spcBef>
              <a:spcAft>
                <a:spcPts val="0"/>
              </a:spcAft>
              <a:buSzPts val="1900"/>
              <a:buFont typeface="Calibri"/>
              <a:buChar char="○"/>
            </a:pPr>
            <a:r>
              <a:rPr lang="en" sz="1900">
                <a:latin typeface="Calibri"/>
                <a:ea typeface="Calibri"/>
                <a:cs typeface="Calibri"/>
                <a:sym typeface="Calibri"/>
              </a:rPr>
              <a:t>Economics (CIS and core)</a:t>
            </a:r>
            <a:endParaRPr sz="1900">
              <a:latin typeface="Calibri"/>
              <a:ea typeface="Calibri"/>
              <a:cs typeface="Calibri"/>
              <a:sym typeface="Calibri"/>
            </a:endParaRPr>
          </a:p>
          <a:p>
            <a:pPr indent="-349250" lvl="1" marL="914400" rtl="0" algn="l">
              <a:lnSpc>
                <a:spcPct val="100000"/>
              </a:lnSpc>
              <a:spcBef>
                <a:spcPts val="0"/>
              </a:spcBef>
              <a:spcAft>
                <a:spcPts val="0"/>
              </a:spcAft>
              <a:buSzPts val="1900"/>
              <a:buFont typeface="Calibri"/>
              <a:buChar char="○"/>
            </a:pPr>
            <a:r>
              <a:rPr lang="en" sz="1900">
                <a:latin typeface="Calibri"/>
                <a:ea typeface="Calibri"/>
                <a:cs typeface="Calibri"/>
                <a:sym typeface="Calibri"/>
              </a:rPr>
              <a:t>US Gov &amp; Politics</a:t>
            </a:r>
            <a:endParaRPr sz="1900">
              <a:latin typeface="Calibri"/>
              <a:ea typeface="Calibri"/>
              <a:cs typeface="Calibri"/>
              <a:sym typeface="Calibri"/>
            </a:endParaRPr>
          </a:p>
          <a:p>
            <a:pPr indent="-349250" lvl="1" marL="914400" rtl="0" algn="l">
              <a:lnSpc>
                <a:spcPct val="100000"/>
              </a:lnSpc>
              <a:spcBef>
                <a:spcPts val="0"/>
              </a:spcBef>
              <a:spcAft>
                <a:spcPts val="0"/>
              </a:spcAft>
              <a:buSzPts val="1900"/>
              <a:buFont typeface="Calibri"/>
              <a:buChar char="○"/>
            </a:pPr>
            <a:r>
              <a:rPr lang="en" sz="1900">
                <a:latin typeface="Calibri"/>
                <a:ea typeface="Calibri"/>
                <a:cs typeface="Calibri"/>
                <a:sym typeface="Calibri"/>
              </a:rPr>
              <a:t>Geography</a:t>
            </a:r>
            <a:endParaRPr sz="1900">
              <a:latin typeface="Calibri"/>
              <a:ea typeface="Calibri"/>
              <a:cs typeface="Calibri"/>
              <a:sym typeface="Calibri"/>
            </a:endParaRPr>
          </a:p>
          <a:p>
            <a:pPr indent="-361950" lvl="0" marL="457200" rtl="0" algn="l">
              <a:lnSpc>
                <a:spcPct val="100000"/>
              </a:lnSpc>
              <a:spcBef>
                <a:spcPts val="1000"/>
              </a:spcBef>
              <a:spcAft>
                <a:spcPts val="1000"/>
              </a:spcAft>
              <a:buSzPts val="2100"/>
              <a:buFont typeface="Calibri"/>
              <a:buChar char="●"/>
            </a:pPr>
            <a:r>
              <a:rPr lang="en" sz="2100">
                <a:latin typeface="Calibri"/>
                <a:ea typeface="Calibri"/>
                <a:cs typeface="Calibri"/>
                <a:sym typeface="Calibri"/>
              </a:rPr>
              <a:t>MCEE Master Teacher </a:t>
            </a:r>
            <a:endParaRPr sz="1700"/>
          </a:p>
        </p:txBody>
      </p:sp>
      <p:pic>
        <p:nvPicPr>
          <p:cNvPr id="209" name="Google Shape;209;p40"/>
          <p:cNvPicPr preferRelativeResize="0"/>
          <p:nvPr/>
        </p:nvPicPr>
        <p:blipFill>
          <a:blip r:embed="rId3">
            <a:alphaModFix/>
          </a:blip>
          <a:stretch>
            <a:fillRect/>
          </a:stretch>
        </p:blipFill>
        <p:spPr>
          <a:xfrm>
            <a:off x="7286103" y="0"/>
            <a:ext cx="1857900" cy="2472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Joel Coleman</a:t>
            </a:r>
            <a:endParaRPr/>
          </a:p>
        </p:txBody>
      </p:sp>
      <p:sp>
        <p:nvSpPr>
          <p:cNvPr id="215" name="Google Shape;215;p41"/>
          <p:cNvSpPr txBox="1"/>
          <p:nvPr>
            <p:ph idx="1" type="body"/>
          </p:nvPr>
        </p:nvSpPr>
        <p:spPr>
          <a:xfrm>
            <a:off x="1279550" y="1613700"/>
            <a:ext cx="3999900" cy="29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457200" rtl="0" algn="l">
              <a:spcBef>
                <a:spcPts val="1600"/>
              </a:spcBef>
              <a:spcAft>
                <a:spcPts val="1600"/>
              </a:spcAft>
              <a:buNone/>
            </a:pPr>
            <a:r>
              <a:t/>
            </a:r>
            <a:endParaRPr sz="1800"/>
          </a:p>
        </p:txBody>
      </p:sp>
      <p:sp>
        <p:nvSpPr>
          <p:cNvPr id="216" name="Google Shape;216;p41"/>
          <p:cNvSpPr txBox="1"/>
          <p:nvPr>
            <p:ph idx="1" type="body"/>
          </p:nvPr>
        </p:nvSpPr>
        <p:spPr>
          <a:xfrm>
            <a:off x="311700" y="1468825"/>
            <a:ext cx="6723000" cy="30999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Font typeface="Calibri"/>
              <a:buChar char="●"/>
            </a:pPr>
            <a:r>
              <a:rPr lang="en" sz="2100">
                <a:latin typeface="Calibri"/>
                <a:ea typeface="Calibri"/>
                <a:cs typeface="Calibri"/>
                <a:sym typeface="Calibri"/>
              </a:rPr>
              <a:t>Married with 2 kids: Noah(2) and Henry (4)</a:t>
            </a:r>
            <a:endParaRPr sz="2100">
              <a:latin typeface="Calibri"/>
              <a:ea typeface="Calibri"/>
              <a:cs typeface="Calibri"/>
              <a:sym typeface="Calibri"/>
            </a:endParaRPr>
          </a:p>
          <a:p>
            <a:pPr indent="-361950" lvl="0" marL="457200" rtl="0" algn="l">
              <a:lnSpc>
                <a:spcPct val="100000"/>
              </a:lnSpc>
              <a:spcBef>
                <a:spcPts val="0"/>
              </a:spcBef>
              <a:spcAft>
                <a:spcPts val="0"/>
              </a:spcAft>
              <a:buSzPts val="2100"/>
              <a:buFont typeface="Calibri"/>
              <a:buChar char="●"/>
            </a:pPr>
            <a:r>
              <a:rPr lang="en" sz="2100">
                <a:latin typeface="Calibri"/>
                <a:ea typeface="Calibri"/>
                <a:cs typeface="Calibri"/>
                <a:sym typeface="Calibri"/>
              </a:rPr>
              <a:t>Teacher at Ubah Medical Academy in Hopkins, MN (10 years)</a:t>
            </a:r>
            <a:endParaRPr sz="2100">
              <a:latin typeface="Calibri"/>
              <a:ea typeface="Calibri"/>
              <a:cs typeface="Calibri"/>
              <a:sym typeface="Calibri"/>
            </a:endParaRPr>
          </a:p>
          <a:p>
            <a:pPr indent="-361950" lvl="0" marL="457200" rtl="0" algn="l">
              <a:lnSpc>
                <a:spcPct val="100000"/>
              </a:lnSpc>
              <a:spcBef>
                <a:spcPts val="0"/>
              </a:spcBef>
              <a:spcAft>
                <a:spcPts val="0"/>
              </a:spcAft>
              <a:buSzPts val="2100"/>
              <a:buFont typeface="Calibri"/>
              <a:buChar char="●"/>
            </a:pPr>
            <a:r>
              <a:rPr lang="en" sz="2100">
                <a:latin typeface="Calibri"/>
                <a:ea typeface="Calibri"/>
                <a:cs typeface="Calibri"/>
                <a:sym typeface="Calibri"/>
              </a:rPr>
              <a:t>Subjects include:</a:t>
            </a:r>
            <a:endParaRPr sz="2100">
              <a:latin typeface="Calibri"/>
              <a:ea typeface="Calibri"/>
              <a:cs typeface="Calibri"/>
              <a:sym typeface="Calibri"/>
            </a:endParaRPr>
          </a:p>
          <a:p>
            <a:pPr indent="-349250" lvl="1" marL="914400" rtl="0" algn="l">
              <a:lnSpc>
                <a:spcPct val="100000"/>
              </a:lnSpc>
              <a:spcBef>
                <a:spcPts val="0"/>
              </a:spcBef>
              <a:spcAft>
                <a:spcPts val="0"/>
              </a:spcAft>
              <a:buSzPts val="1900"/>
              <a:buFont typeface="Calibri"/>
              <a:buChar char="○"/>
            </a:pPr>
            <a:r>
              <a:rPr lang="en" sz="1900">
                <a:latin typeface="Calibri"/>
                <a:ea typeface="Calibri"/>
                <a:cs typeface="Calibri"/>
                <a:sym typeface="Calibri"/>
              </a:rPr>
              <a:t>CIS Economics, CIS Education, Economics, Personal Finance, US History, Psychology, Citizenship</a:t>
            </a:r>
            <a:endParaRPr sz="1900">
              <a:latin typeface="Calibri"/>
              <a:ea typeface="Calibri"/>
              <a:cs typeface="Calibri"/>
              <a:sym typeface="Calibri"/>
            </a:endParaRPr>
          </a:p>
          <a:p>
            <a:pPr indent="-361950" lvl="0" marL="457200" rtl="0" algn="l">
              <a:lnSpc>
                <a:spcPct val="100000"/>
              </a:lnSpc>
              <a:spcBef>
                <a:spcPts val="0"/>
              </a:spcBef>
              <a:spcAft>
                <a:spcPts val="0"/>
              </a:spcAft>
              <a:buSzPts val="2100"/>
              <a:buFont typeface="Calibri"/>
              <a:buChar char="●"/>
            </a:pPr>
            <a:r>
              <a:rPr lang="en" sz="2100">
                <a:latin typeface="Calibri"/>
                <a:ea typeface="Calibri"/>
                <a:cs typeface="Calibri"/>
                <a:sym typeface="Calibri"/>
              </a:rPr>
              <a:t>MCEE Master Teacher</a:t>
            </a:r>
            <a:endParaRPr sz="2100">
              <a:latin typeface="Calibri"/>
              <a:ea typeface="Calibri"/>
              <a:cs typeface="Calibri"/>
              <a:sym typeface="Calibri"/>
            </a:endParaRPr>
          </a:p>
        </p:txBody>
      </p:sp>
      <p:sp>
        <p:nvSpPr>
          <p:cNvPr id="217" name="Google Shape;217;p41"/>
          <p:cNvSpPr txBox="1"/>
          <p:nvPr/>
        </p:nvSpPr>
        <p:spPr>
          <a:xfrm>
            <a:off x="7103275" y="459875"/>
            <a:ext cx="1676700" cy="1570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Picture if you want</a:t>
            </a:r>
            <a:endParaRPr>
              <a:latin typeface="Source Code Pro"/>
              <a:ea typeface="Source Code Pro"/>
              <a:cs typeface="Source Code Pro"/>
              <a:sym typeface="Source Code Pro"/>
            </a:endParaRPr>
          </a:p>
        </p:txBody>
      </p:sp>
      <p:pic>
        <p:nvPicPr>
          <p:cNvPr id="218" name="Google Shape;218;p41"/>
          <p:cNvPicPr preferRelativeResize="0"/>
          <p:nvPr/>
        </p:nvPicPr>
        <p:blipFill rotWithShape="1">
          <a:blip r:embed="rId3">
            <a:alphaModFix/>
          </a:blip>
          <a:srcRect b="0" l="25677" r="22479" t="8941"/>
          <a:stretch/>
        </p:blipFill>
        <p:spPr>
          <a:xfrm>
            <a:off x="6957514" y="0"/>
            <a:ext cx="2196333"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Webinar Objectives</a:t>
            </a:r>
            <a:endParaRPr/>
          </a:p>
        </p:txBody>
      </p:sp>
      <p:sp>
        <p:nvSpPr>
          <p:cNvPr id="224" name="Google Shape;224;p42"/>
          <p:cNvSpPr txBox="1"/>
          <p:nvPr>
            <p:ph idx="1" type="body"/>
          </p:nvPr>
        </p:nvSpPr>
        <p:spPr>
          <a:xfrm>
            <a:off x="1279550" y="1613700"/>
            <a:ext cx="3999900" cy="29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457200" rtl="0" algn="l">
              <a:spcBef>
                <a:spcPts val="1600"/>
              </a:spcBef>
              <a:spcAft>
                <a:spcPts val="1600"/>
              </a:spcAft>
              <a:buNone/>
            </a:pPr>
            <a:r>
              <a:t/>
            </a:r>
            <a:endParaRPr sz="1800"/>
          </a:p>
        </p:txBody>
      </p:sp>
      <p:sp>
        <p:nvSpPr>
          <p:cNvPr id="225" name="Google Shape;225;p4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222222"/>
                </a:solidFill>
                <a:latin typeface="Calibri"/>
                <a:ea typeface="Calibri"/>
                <a:cs typeface="Calibri"/>
                <a:sym typeface="Calibri"/>
              </a:rPr>
              <a:t>Educators will be able to identify ways in which they can apply cultural knowledge and prior experiences of diverse students to make learning more appropriate and effective.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☆Jamboard</a:t>
            </a:r>
            <a:endParaRPr/>
          </a:p>
        </p:txBody>
      </p:sp>
      <p:sp>
        <p:nvSpPr>
          <p:cNvPr id="231" name="Google Shape;231;p43"/>
          <p:cNvSpPr txBox="1"/>
          <p:nvPr>
            <p:ph idx="2" type="body"/>
          </p:nvPr>
        </p:nvSpPr>
        <p:spPr>
          <a:xfrm>
            <a:off x="209275" y="14119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u="sng">
                <a:solidFill>
                  <a:schemeClr val="hlink"/>
                </a:solidFill>
                <a:latin typeface="Calibri"/>
                <a:ea typeface="Calibri"/>
                <a:cs typeface="Calibri"/>
                <a:sym typeface="Calibri"/>
                <a:hlinkClick r:id="rId3"/>
              </a:rPr>
              <a:t>https://rb.gy/h4tghy</a:t>
            </a:r>
            <a:endParaRPr sz="4400">
              <a:latin typeface="Calibri"/>
              <a:ea typeface="Calibri"/>
              <a:cs typeface="Calibri"/>
              <a:sym typeface="Calibri"/>
            </a:endParaRPr>
          </a:p>
          <a:p>
            <a:pPr indent="0" lvl="0" marL="0" rtl="0" algn="l">
              <a:spcBef>
                <a:spcPts val="1600"/>
              </a:spcBef>
              <a:spcAft>
                <a:spcPts val="1600"/>
              </a:spcAft>
              <a:buNone/>
            </a:pPr>
            <a:r>
              <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The Checklist</a:t>
            </a:r>
            <a:endParaRPr/>
          </a:p>
        </p:txBody>
      </p:sp>
      <p:sp>
        <p:nvSpPr>
          <p:cNvPr id="237" name="Google Shape;237;p4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9144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MAKE FINANCE PERSONAL</a:t>
            </a:r>
            <a:endParaRPr sz="2400">
              <a:solidFill>
                <a:srgbClr val="000000"/>
              </a:solidFill>
              <a:latin typeface="Calibri"/>
              <a:ea typeface="Calibri"/>
              <a:cs typeface="Calibri"/>
              <a:sym typeface="Calibri"/>
            </a:endParaRPr>
          </a:p>
          <a:p>
            <a:pPr indent="-381000" lvl="0" marL="914400" rtl="0" algn="l">
              <a:spcBef>
                <a:spcPts val="100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KNOW YOUR STUDENTS</a:t>
            </a:r>
            <a:endParaRPr sz="2400">
              <a:solidFill>
                <a:srgbClr val="000000"/>
              </a:solidFill>
              <a:latin typeface="Calibri"/>
              <a:ea typeface="Calibri"/>
              <a:cs typeface="Calibri"/>
              <a:sym typeface="Calibri"/>
            </a:endParaRPr>
          </a:p>
          <a:p>
            <a:pPr indent="-381000" lvl="0" marL="914400" rtl="0" algn="l">
              <a:spcBef>
                <a:spcPts val="100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STUDENT CENTERED INSTRUCTION </a:t>
            </a:r>
            <a:endParaRPr sz="2400">
              <a:solidFill>
                <a:srgbClr val="000000"/>
              </a:solidFill>
              <a:latin typeface="Calibri"/>
              <a:ea typeface="Calibri"/>
              <a:cs typeface="Calibri"/>
              <a:sym typeface="Calibri"/>
            </a:endParaRPr>
          </a:p>
          <a:p>
            <a:pPr indent="-381000" lvl="0" marL="914400" rtl="0" algn="l">
              <a:spcBef>
                <a:spcPts val="1000"/>
              </a:spcBef>
              <a:spcAft>
                <a:spcPts val="1000"/>
              </a:spcAft>
              <a:buClr>
                <a:srgbClr val="000000"/>
              </a:buClr>
              <a:buSzPts val="2400"/>
              <a:buFont typeface="Calibri"/>
              <a:buChar char="✓"/>
            </a:pPr>
            <a:r>
              <a:rPr lang="en" sz="2400">
                <a:solidFill>
                  <a:srgbClr val="000000"/>
                </a:solidFill>
                <a:latin typeface="Calibri"/>
                <a:ea typeface="Calibri"/>
                <a:cs typeface="Calibri"/>
                <a:sym typeface="Calibri"/>
              </a:rPr>
              <a:t>TEACHER AS FACILITATOR</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Make Finance Personal</a:t>
            </a:r>
            <a:endParaRPr/>
          </a:p>
        </p:txBody>
      </p:sp>
      <p:sp>
        <p:nvSpPr>
          <p:cNvPr id="243" name="Google Shape;243;p45"/>
          <p:cNvSpPr txBox="1"/>
          <p:nvPr>
            <p:ph idx="1" type="body"/>
          </p:nvPr>
        </p:nvSpPr>
        <p:spPr>
          <a:xfrm>
            <a:off x="311700" y="1366650"/>
            <a:ext cx="85206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latin typeface="Calibri"/>
                <a:ea typeface="Calibri"/>
                <a:cs typeface="Calibri"/>
                <a:sym typeface="Calibri"/>
              </a:rPr>
              <a:t>Include issues and topics related to the students' background and culture and relevant to their needs</a:t>
            </a:r>
            <a:endParaRPr sz="2300">
              <a:latin typeface="Calibri"/>
              <a:ea typeface="Calibri"/>
              <a:cs typeface="Calibri"/>
              <a:sym typeface="Calibri"/>
            </a:endParaRPr>
          </a:p>
          <a:p>
            <a:pPr indent="0" lvl="0" marL="0" rtl="0" algn="l">
              <a:lnSpc>
                <a:spcPct val="100000"/>
              </a:lnSpc>
              <a:spcBef>
                <a:spcPts val="1600"/>
              </a:spcBef>
              <a:spcAft>
                <a:spcPts val="1600"/>
              </a:spcAft>
              <a:buNone/>
            </a:pPr>
            <a:r>
              <a:t/>
            </a:r>
            <a:endParaRPr sz="2300">
              <a:latin typeface="Calibri"/>
              <a:ea typeface="Calibri"/>
              <a:cs typeface="Calibri"/>
              <a:sym typeface="Calibri"/>
            </a:endParaRPr>
          </a:p>
        </p:txBody>
      </p:sp>
      <p:pic>
        <p:nvPicPr>
          <p:cNvPr id="244" name="Google Shape;244;p45"/>
          <p:cNvPicPr preferRelativeResize="0"/>
          <p:nvPr/>
        </p:nvPicPr>
        <p:blipFill rotWithShape="1">
          <a:blip r:embed="rId3">
            <a:alphaModFix/>
          </a:blip>
          <a:srcRect b="28570" l="17389" r="16890" t="23914"/>
          <a:stretch/>
        </p:blipFill>
        <p:spPr>
          <a:xfrm>
            <a:off x="4708650" y="2022075"/>
            <a:ext cx="3673763" cy="2860525"/>
          </a:xfrm>
          <a:prstGeom prst="rect">
            <a:avLst/>
          </a:prstGeom>
          <a:noFill/>
          <a:ln>
            <a:noFill/>
          </a:ln>
        </p:spPr>
      </p:pic>
      <p:sp>
        <p:nvSpPr>
          <p:cNvPr id="245" name="Google Shape;245;p45"/>
          <p:cNvSpPr txBox="1"/>
          <p:nvPr/>
        </p:nvSpPr>
        <p:spPr>
          <a:xfrm>
            <a:off x="5305000" y="2696000"/>
            <a:ext cx="2559300" cy="108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38761D"/>
                </a:solidFill>
                <a:latin typeface="Kalam"/>
                <a:ea typeface="Kalam"/>
                <a:cs typeface="Kalam"/>
                <a:sym typeface="Kalam"/>
              </a:rPr>
              <a:t>What is your </a:t>
            </a:r>
            <a:endParaRPr sz="2500">
              <a:solidFill>
                <a:srgbClr val="38761D"/>
              </a:solidFill>
              <a:latin typeface="Kalam"/>
              <a:ea typeface="Kalam"/>
              <a:cs typeface="Kalam"/>
              <a:sym typeface="Kalam"/>
            </a:endParaRPr>
          </a:p>
          <a:p>
            <a:pPr indent="0" lvl="0" marL="0" rtl="0" algn="ctr">
              <a:spcBef>
                <a:spcPts val="0"/>
              </a:spcBef>
              <a:spcAft>
                <a:spcPts val="0"/>
              </a:spcAft>
              <a:buNone/>
            </a:pPr>
            <a:r>
              <a:rPr lang="en" sz="2500">
                <a:solidFill>
                  <a:srgbClr val="38761D"/>
                </a:solidFill>
                <a:latin typeface="Kalam"/>
                <a:ea typeface="Kalam"/>
                <a:cs typeface="Kalam"/>
                <a:sym typeface="Kalam"/>
              </a:rPr>
              <a:t>first memory of money?</a:t>
            </a:r>
            <a:endParaRPr sz="2500">
              <a:solidFill>
                <a:srgbClr val="38761D"/>
              </a:solidFill>
              <a:latin typeface="Kalam"/>
              <a:ea typeface="Kalam"/>
              <a:cs typeface="Kalam"/>
              <a:sym typeface="Kala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