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9" r:id="rId43"/>
    <p:sldId id="295" r:id="rId44"/>
    <p:sldId id="296" r:id="rId45"/>
    <p:sldId id="297" r:id="rId46"/>
    <p:sldId id="298" r:id="rId4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Karla" panose="020B0604020202020204" charset="0"/>
      <p:regular r:id="rId53"/>
      <p:bold r:id="rId54"/>
      <p:italic r:id="rId55"/>
      <p:boldItalic r:id="rId56"/>
    </p:embeddedFont>
    <p:embeddedFont>
      <p:font typeface="Raleway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12933-42C8-481C-9904-9AC2D9BC0EBC}" v="106" dt="2021-03-17T21:01:08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665"/>
  </p:normalViewPr>
  <p:slideViewPr>
    <p:cSldViewPr snapToGrid="0" snapToObjects="1">
      <p:cViewPr varScale="1">
        <p:scale>
          <a:sx n="95" d="100"/>
          <a:sy n="95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6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88126c5e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88126c5e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88126c5e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88126c5e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88126c5e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88126c5e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88126c5e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88126c5e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88126c5e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88126c5e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88126c5e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88126c5e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88126c5e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88126c5e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88126c5e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88126c5e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88126c5e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88126c5e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SLIDES_API200696052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SLIDES_API200696052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88126c5e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88126c5e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88126c5e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88126c5e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88126c5e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88126c5e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88126c5e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88126c5e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88126c5e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88126c5e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88126c5e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88126c5e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88126c5e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88126c5e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88126c5e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c88126c5e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SLIDES_API180720574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SLIDES_API180720574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88126c5e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88126c5e4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88126c5e4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88126c5e4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88126c5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88126c5e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SLIDES_API15184094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SLIDES_API15184094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88126c5e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c88126c5e4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c88126c5e4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c88126c5e4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SLIDES_API157140374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SLIDES_API157140374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88126c5e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88126c5e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SLIDES_API19888918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SLIDES_API198889188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88126c5e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c88126c5e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48634ccd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48634ccd1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c4886f876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c4886f876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88126c5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88126c5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88126c5e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88126c5e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SLIDES_API168365732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SLIDES_API168365732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88126c5e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88126c5e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SLIDES_API105535042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SLIDES_API105535042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88126c5e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88126c5e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◆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◆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◇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95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766380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59CC-0612-0540-81B3-48F07AD85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55542"/>
      </p:ext>
    </p:extLst>
  </p:cSld>
  <p:clrMapOvr>
    <a:masterClrMapping/>
  </p:clrMapOvr>
  <p:transition spd="slow" advTm="5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2834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1640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-5900" y="410541"/>
            <a:ext cx="9144152" cy="4453148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  <a:defRPr>
                <a:solidFill>
                  <a:srgbClr val="1155CC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○"/>
              <a:defRPr>
                <a:solidFill>
                  <a:srgbClr val="1155CC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■"/>
              <a:defRPr>
                <a:solidFill>
                  <a:srgbClr val="1155CC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  <a:defRPr>
                <a:solidFill>
                  <a:srgbClr val="1155CC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○"/>
              <a:defRPr>
                <a:solidFill>
                  <a:srgbClr val="1155CC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■"/>
              <a:defRPr>
                <a:solidFill>
                  <a:srgbClr val="1155CC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69725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73843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2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0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ons.com/articles/women-are-advancing-to-senior-roles-in-u-s-financeslowly-5158343632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ons.com/articles/women-are-advancing-to-senior-roles-in-u-s-financeslowly-5158343632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ons.com/articles/women-are-advancing-to-senior-roles-in-u-s-financeslowly-5158343632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ons.com/articles/women-are-advancing-to-senior-roles-in-u-s-financeslowly-5158343632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ons.com/articles/women-are-advancing-to-senior-roles-in-u-s-financeslowly-5158343632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ons.com/articles/women-are-advancing-to-senior-roles-in-u-s-financeslowly-5158343632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ons.com/articles/women-are-advancing-to-senior-roles-in-u-s-financeslowly-5158343632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flec.org/wp-content/uploads/2017/12/CitixGirlRising-WomenMoneyFactSheet.pdf?x2756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e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riveglobal.com/stories/this-is-why-female-representation-in-finance-is-so-importan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ons.com/women-in-financ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levergirlfinance.com/blog/financial-experts-that-are-women/" TargetMode="External"/><Relationship Id="rId4" Type="http://schemas.openxmlformats.org/officeDocument/2006/relationships/hyperlink" Target="https://www.nytimes.com/2020/09/10/business/citigroup-ceo-jane-fraser.html#:~:text=Jane%20Fraser%2C%20Citigroup's%20president%2C%20will,he%20retires%20after%20eight%20years.&amp;text=Booms%20and%20busts%20and%20scams,have%20always%20gone%20to%20men.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flec.org/education/girl-rising-financial-literacy-curriculu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levergirlfinance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evergirlfinance.com/blog/financial-experts-that-are-women/" TargetMode="External"/><Relationship Id="rId3" Type="http://schemas.openxmlformats.org/officeDocument/2006/relationships/hyperlink" Target="https://www.barrons.com/articles/women-are-advancing-to-senior-roles-in-u-s-financeslowly-51583436329" TargetMode="External"/><Relationship Id="rId7" Type="http://schemas.openxmlformats.org/officeDocument/2006/relationships/hyperlink" Target="https://www.cnbc.com/2018/04/30/women-need-to-take-an-active-role-in-their-financial-lives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flec.org/wp-content/uploads/2017/12/CitixGirlRising-WomenMoneyFactSheet.pdf?x27564" TargetMode="External"/><Relationship Id="rId11" Type="http://schemas.openxmlformats.org/officeDocument/2006/relationships/hyperlink" Target="https://gflec.org/education/girl-rising-financial-literacy-curriculum/" TargetMode="External"/><Relationship Id="rId5" Type="http://schemas.openxmlformats.org/officeDocument/2006/relationships/hyperlink" Target="https://www.weforum.org/agenda/2018/09/women-in-finance-an-economic-case-for-gender-equality" TargetMode="External"/><Relationship Id="rId10" Type="http://schemas.openxmlformats.org/officeDocument/2006/relationships/hyperlink" Target="https://hermoney.com/earn/entrepreneurship/female-entrepreneurs-on-their-greatest-financial-lesson/" TargetMode="External"/><Relationship Id="rId4" Type="http://schemas.openxmlformats.org/officeDocument/2006/relationships/hyperlink" Target="https://thriveglobal.com/stories/this-is-why-female-representation-in-finance-is-so-important/" TargetMode="External"/><Relationship Id="rId9" Type="http://schemas.openxmlformats.org/officeDocument/2006/relationships/hyperlink" Target="https://www.kiplinger.com/article/retirement/t047-c032-s014-5-money-lessons-women-must-learn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cilforeconed.regfox.com/2021-sloan-teaching-champion-award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hyperlink" Target="mailto:rrivera@councilforeconed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ons.com/articles/women-are-advancing-to-senior-roles-in-u-s-financeslowly-5158343632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NCCEE</a:t>
            </a:r>
            <a:r>
              <a:rPr lang="en" sz="3100" dirty="0"/>
              <a:t>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/>
              <a:t>Presents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“The Growing Number of Women in Finance”</a:t>
            </a:r>
            <a:br>
              <a:rPr lang="en" sz="2400" dirty="0"/>
            </a:br>
            <a:br>
              <a:rPr lang="en" sz="2400" dirty="0"/>
            </a:br>
            <a:r>
              <a:rPr lang="en" sz="2400" i="1" dirty="0"/>
              <a:t>Amber Thomas, North Carolina Council</a:t>
            </a:r>
            <a:br>
              <a:rPr lang="en" sz="2400" i="1" dirty="0"/>
            </a:br>
            <a:r>
              <a:rPr lang="en-US" sz="2400" i="1" dirty="0"/>
              <a:t>acthomas@nccee.org</a:t>
            </a:r>
            <a:endParaRPr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Women in Finance Are Rising -- At Last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We have more women, but what roles are they filling?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Human Resources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General Counsel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Investor Relations 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dirty="0"/>
              <a:t>Non-revenue generating roles that lead to CEO and Money Managers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Women in Finance</a:t>
            </a: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Women in Finance Are Rising -- At Last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5 of the highest paid positions in the Russell 3000 index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Financial Services sector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dirty="0"/>
              <a:t>10% women in roles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dirty="0"/>
              <a:t>3rd worst after energy and communication services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Women in Finance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Women in Finance Are Rising -- At Last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Within the Finance Sector…..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BANKING WINS!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dirty="0"/>
              <a:t>26% of top five highest-paid positions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Up from 11% in 2010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5% of S&amp;P 500 companies have women leading them</a:t>
            </a:r>
            <a:endParaRPr dirty="0"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Women in Finance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Women in Finance Are Rising -- At Last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Women start ups attracted 2.7% of venture capital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This means money left on the table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dirty="0"/>
              <a:t>Women 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dirty="0"/>
              <a:t>Minority-owned businesses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endParaRPr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Women in Finance</a:t>
            </a:r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Women in Finance Are Rising -- At Last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Women manage only 1.6% of mutual fund assets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Performance is similar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Research paper out of Northwestern University stated that “hedge funds that were still open and had at least one female manager outpaced male-managed funds”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           ….Why?</a:t>
            </a:r>
            <a:endParaRPr dirty="0"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Women in Finance</a:t>
            </a:r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886650" y="129715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Women in Finance Are Rising -- At Last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Women in Finance</a:t>
            </a: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350" y="1918425"/>
            <a:ext cx="3629351" cy="314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810450" y="144955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Women in Finance Are Rising -- At Last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Optimism!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Institutional investors, such as foundations and endowments, women win!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dirty="0"/>
              <a:t>42.2% mid level roles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dirty="0"/>
              <a:t>41.6% junior roles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 dirty="0"/>
              <a:t>28.2% senior roles</a:t>
            </a:r>
            <a:endParaRPr dirty="0"/>
          </a:p>
        </p:txBody>
      </p:sp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Women in Finance</a:t>
            </a:r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810450" y="144955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In 2016, median salary for female full-time worker was $8,632 lower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Women earn less but women products are 7% more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American women are 11 percentage points more likely to be fragile than men</a:t>
            </a:r>
            <a:endParaRPr dirty="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 Facts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Why do we need women in finance?</a:t>
            </a:r>
            <a:endParaRPr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NCCEE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We Are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u="sng">
                <a:solidFill>
                  <a:schemeClr val="hlink"/>
                </a:solidFill>
                <a:hlinkClick r:id="rId3"/>
              </a:rPr>
              <a:t>Approach to Management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Story by World Economic Forum in 2018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◇"/>
            </a:pPr>
            <a:r>
              <a:rPr lang="en"/>
              <a:t>Depositors and borrowers, leadership on the firm side</a:t>
            </a:r>
            <a:endParaRPr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Banking industry more stable</a:t>
            </a:r>
            <a:endParaRPr sz="220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Greater resistance to stress</a:t>
            </a:r>
            <a:endParaRPr sz="220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Higher capital cushion</a:t>
            </a:r>
            <a:endParaRPr sz="220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Lower proportion of nonperforming loans</a:t>
            </a:r>
            <a:endParaRPr sz="2200"/>
          </a:p>
        </p:txBody>
      </p:sp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do we need women in finance?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38" name="Google Shape;238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sz="2200"/>
              <a:t>Risk Management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◆"/>
            </a:pPr>
            <a:r>
              <a:rPr lang="en" sz="2200"/>
              <a:t>Studies have shown…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◇"/>
            </a:pPr>
            <a:r>
              <a:rPr lang="en" sz="2200"/>
              <a:t>Women in leadership = less risks for banks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◇"/>
            </a:pPr>
            <a:r>
              <a:rPr lang="en" sz="2200"/>
              <a:t>Women make different (better) financial decision based on risk</a:t>
            </a:r>
            <a:endParaRPr sz="2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women in finance?</a:t>
            </a:r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◆"/>
            </a:pPr>
            <a:r>
              <a:rPr lang="en" sz="2100" dirty="0"/>
              <a:t>Relationships	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Women love people!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Help build better relationships with clientele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More than half of investors are women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◇"/>
            </a:pPr>
            <a:r>
              <a:rPr lang="en" sz="2100" dirty="0"/>
              <a:t>More representation = better picture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In 2020, women are expected to hold more than 32% of global wealth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Women are master relationship builders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◇"/>
            </a:pPr>
            <a:r>
              <a:rPr lang="en" sz="2100" dirty="0"/>
              <a:t>Female-led teams weather the storm!</a:t>
            </a:r>
            <a:endParaRPr sz="2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100"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women in finance?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◆"/>
            </a:pPr>
            <a:r>
              <a:rPr lang="en" sz="2100"/>
              <a:t>Better Investments	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Slightly better than men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◇"/>
            </a:pPr>
            <a:r>
              <a:rPr lang="en" sz="2100"/>
              <a:t>Less emotional moves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◇"/>
            </a:pPr>
            <a:r>
              <a:rPr lang="en" sz="2100"/>
              <a:t>Less risky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◇"/>
            </a:pPr>
            <a:r>
              <a:rPr lang="en" sz="2100"/>
              <a:t>Trade less frequently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Study by Warwick Business School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◇"/>
            </a:pPr>
            <a:r>
              <a:rPr lang="en" sz="2100"/>
              <a:t>Women outperform men by 1.8%</a:t>
            </a:r>
            <a:endParaRPr sz="2100"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women in finance?</a:t>
            </a: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" sz="1600"/>
              <a:t>Socially conscious investing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" sz="1600"/>
              <a:t>Interest are different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◇"/>
            </a:pPr>
            <a:r>
              <a:rPr lang="en" sz="1600"/>
              <a:t>Companies that do good in the world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Green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Give Back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Clean technology 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Social justice 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These areas are BOOMING!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¼ assets managed, up 40% year over year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73% of women prefer companies that effect social change vs. those that do not</a:t>
            </a:r>
            <a:endParaRPr sz="1600"/>
          </a:p>
        </p:txBody>
      </p:sp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women in finance?</a:t>
            </a:r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◆"/>
            </a:pPr>
            <a:r>
              <a:rPr lang="en" sz="2100" dirty="0"/>
              <a:t>More Diversity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Thought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Approaches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Creative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Employee engagement increases</a:t>
            </a:r>
            <a:endParaRPr sz="2100" dirty="0"/>
          </a:p>
        </p:txBody>
      </p:sp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women in finance?</a:t>
            </a:r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ctrTitle"/>
          </p:nvPr>
        </p:nvSpPr>
        <p:spPr>
          <a:xfrm>
            <a:off x="575275" y="1991825"/>
            <a:ext cx="797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How do we get women to pursue careers, or an interest, in Finance?</a:t>
            </a:r>
            <a:endParaRPr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Educate!</a:t>
            </a:r>
            <a:endParaRPr dirty="0"/>
          </a:p>
        </p:txBody>
      </p:sp>
      <p:sp>
        <p:nvSpPr>
          <p:cNvPr id="292" name="Google Shape;292;p40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Lower levels of financial literacy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Less girls getting an education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Missed opportunities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Economically vulnerable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Spend fewer years in workforce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Live longer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Divorce is a flip of the coin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4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Barron’s 100 Most Influential Women in U.S. Finance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First Woman to Lead a Big Wall Street Bank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8 Popular Financial Experts that are women</a:t>
            </a:r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Inspire!</a:t>
            </a:r>
            <a:endParaRPr dirty="0"/>
          </a:p>
        </p:txBody>
      </p:sp>
      <p:sp>
        <p:nvSpPr>
          <p:cNvPr id="300" name="Google Shape;300;p4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Teachers will be able to: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Examine why there is a growing number of women with careers in finance.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Explain to students why they may want to pursue the field of finance.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Take an active role in finances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Talk the “talk”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It’s cool now!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Demand what you deserve AND SPEAK UP!</a:t>
            </a:r>
            <a:endParaRPr dirty="0"/>
          </a:p>
        </p:txBody>
      </p:sp>
      <p:sp>
        <p:nvSpPr>
          <p:cNvPr id="312" name="Google Shape;312;p43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Empower!</a:t>
            </a:r>
            <a:endParaRPr dirty="0"/>
          </a:p>
        </p:txBody>
      </p:sp>
      <p:sp>
        <p:nvSpPr>
          <p:cNvPr id="313" name="Google Shape;313;p4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60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It’s Personal...and emotional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>
                <a:solidFill>
                  <a:schemeClr val="dk1"/>
                </a:solidFill>
              </a:rPr>
              <a:t>Prioritize!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Budgeting Skills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Invest in Retirement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Protect yourself!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Get financially savvy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Review your plan once a year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Always ask for more money!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/>
              <a:t>You must be your strongest advocate!</a:t>
            </a:r>
            <a:endParaRPr sz="2100"/>
          </a:p>
        </p:txBody>
      </p:sp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Financial Lessons We MUST Teach Girls and Women</a:t>
            </a:r>
            <a:endParaRPr sz="2200" dirty="0"/>
          </a:p>
        </p:txBody>
      </p:sp>
      <p:sp>
        <p:nvSpPr>
          <p:cNvPr id="320" name="Google Shape;320;p4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Girl Rises Curriculum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Clever Girl Finance</a:t>
            </a:r>
            <a:endParaRPr/>
          </a:p>
        </p:txBody>
      </p:sp>
      <p:sp>
        <p:nvSpPr>
          <p:cNvPr id="334" name="Google Shape;334;p4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to Help!</a:t>
            </a:r>
            <a:endParaRPr/>
          </a:p>
        </p:txBody>
      </p:sp>
      <p:sp>
        <p:nvSpPr>
          <p:cNvPr id="335" name="Google Shape;335;p4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dirty="0"/>
              <a:t>Mini Project: Women in Finance</a:t>
            </a:r>
            <a:endParaRPr sz="2100" dirty="0"/>
          </a:p>
          <a:p>
            <a:pPr marL="457200" lvl="0" indent="-361950" algn="l" rtl="0">
              <a:spcBef>
                <a:spcPts val="60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Create a PowerPoint/Google Slideshow focusing one of Barron’s 100 Most Influential Women 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Why is important to be in this industry?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What path did she take?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Research the career path she took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◇"/>
            </a:pPr>
            <a:r>
              <a:rPr lang="en" sz="2100" dirty="0"/>
              <a:t>Job Outlook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◆"/>
            </a:pPr>
            <a:r>
              <a:rPr lang="en" sz="2100" dirty="0"/>
              <a:t>What do you need to do if you want to achieve this? </a:t>
            </a:r>
            <a:endParaRPr sz="2100" dirty="0"/>
          </a:p>
        </p:txBody>
      </p:sp>
      <p:sp>
        <p:nvSpPr>
          <p:cNvPr id="356" name="Google Shape;356;p49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Plan Ideas</a:t>
            </a:r>
            <a:endParaRPr/>
          </a:p>
        </p:txBody>
      </p:sp>
      <p:sp>
        <p:nvSpPr>
          <p:cNvPr id="357" name="Google Shape;357;p4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Closing and Questions</a:t>
            </a:r>
            <a:endParaRPr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600"/>
              </a:spcBef>
              <a:spcAft>
                <a:spcPts val="0"/>
              </a:spcAft>
              <a:buSzPts val="800"/>
              <a:buChar char="◆"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https://www.barrons.com/articles/women-are-advancing-to-senior-roles-in-u-s-financeslowly-51583436329</a:t>
            </a:r>
            <a:endParaRPr sz="12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" sz="1200" u="sng" dirty="0">
                <a:solidFill>
                  <a:schemeClr val="hlink"/>
                </a:solidFill>
                <a:hlinkClick r:id="rId4"/>
              </a:rPr>
              <a:t>https://thriveglobal.com/stories/this-is-why-female-representation-in-finance-is-so-important/</a:t>
            </a:r>
            <a:endParaRPr sz="12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" sz="1200" u="sng" dirty="0">
                <a:solidFill>
                  <a:schemeClr val="hlink"/>
                </a:solidFill>
                <a:hlinkClick r:id="rId5"/>
              </a:rPr>
              <a:t>https://www.weforum.org/agenda/2018/09/women-in-finance-an-economic-case-for-gender-equality</a:t>
            </a:r>
            <a:endParaRPr sz="12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" sz="1200" u="sng" dirty="0">
                <a:solidFill>
                  <a:schemeClr val="hlink"/>
                </a:solidFill>
                <a:hlinkClick r:id="rId6"/>
              </a:rPr>
              <a:t>https://gflec.org/wp-content/uploads/2017/12/CitixGirlRising-WomenMoneyFactSheet.pdf?x27564</a:t>
            </a:r>
            <a:endParaRPr sz="12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" sz="1200" u="sng" dirty="0">
                <a:solidFill>
                  <a:schemeClr val="hlink"/>
                </a:solidFill>
                <a:hlinkClick r:id="rId7"/>
              </a:rPr>
              <a:t>https://www.cnbc.com/2018/04/30/women-need-to-take-an-active-role-in-their-financial-lives.html</a:t>
            </a:r>
            <a:endParaRPr sz="12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" sz="1200" u="sng" dirty="0">
                <a:solidFill>
                  <a:schemeClr val="hlink"/>
                </a:solidFill>
                <a:hlinkClick r:id="rId8"/>
              </a:rPr>
              <a:t>https://www.clevergirlfinance.com/blog/financial-experts-that-are-women/</a:t>
            </a:r>
            <a:endParaRPr sz="12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" sz="1200" u="sng" dirty="0">
                <a:solidFill>
                  <a:schemeClr val="hlink"/>
                </a:solidFill>
                <a:hlinkClick r:id="rId9"/>
              </a:rPr>
              <a:t>https://www.kiplinger.com/article/retirement/t047-c032-s014-5-money-lessons-women-must-learn.html</a:t>
            </a:r>
            <a:endParaRPr sz="12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" sz="1200" u="sng" dirty="0">
                <a:solidFill>
                  <a:schemeClr val="hlink"/>
                </a:solidFill>
                <a:hlinkClick r:id="rId10"/>
              </a:rPr>
              <a:t>https://hermoney.com/earn/entrepreneurship/female-entrepreneurs-on-their-greatest-financial-lesson/</a:t>
            </a:r>
            <a:endParaRPr sz="12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" sz="1200" u="sng" dirty="0">
                <a:solidFill>
                  <a:schemeClr val="hlink"/>
                </a:solidFill>
                <a:hlinkClick r:id="rId11"/>
              </a:rPr>
              <a:t>https://gflec.org/education/girl-rising-financial-literacy-curriculum/</a:t>
            </a:r>
            <a:endParaRPr sz="12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endParaRPr sz="800" dirty="0"/>
          </a:p>
        </p:txBody>
      </p:sp>
      <p:sp>
        <p:nvSpPr>
          <p:cNvPr id="369" name="Google Shape;369;p5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211" y="317994"/>
            <a:ext cx="6172200" cy="85725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125" dirty="0">
                <a:latin typeface="Calibri"/>
                <a:ea typeface="ＭＳ Ｐゴシック"/>
                <a:cs typeface="Calibri"/>
              </a:rPr>
              <a:t>CEE Affiliates</a:t>
            </a:r>
            <a:endParaRPr lang="en-US" sz="4125" dirty="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2269250" y="3851008"/>
            <a:ext cx="4605500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hlinkClick r:id="rId3"/>
              </a:rPr>
              <a:t>https://www.councilforeconed.org/resources/local-affiliates/</a:t>
            </a:r>
            <a:endParaRPr lang="en-US" sz="1050"/>
          </a:p>
          <a:p>
            <a:pPr algn="l"/>
            <a:endParaRPr lang="en-US" sz="1050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1" y="1751961"/>
            <a:ext cx="4571999" cy="180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Facts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Why do we need women in Finance?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How to we get women in Finance?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Educate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Inspire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Empower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Financial Lessons we must teach women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Podcasts and Articles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◆"/>
            </a:pPr>
            <a:r>
              <a:rPr lang="en" sz="2000">
                <a:solidFill>
                  <a:schemeClr val="dk1"/>
                </a:solidFill>
              </a:rPr>
              <a:t>Lesson Plans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0868" y="124010"/>
            <a:ext cx="6615088" cy="1103312"/>
          </a:xfrm>
        </p:spPr>
        <p:txBody>
          <a:bodyPr/>
          <a:lstStyle/>
          <a:p>
            <a:r>
              <a:rPr lang="en-US" sz="32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59" y="1966974"/>
            <a:ext cx="1783583" cy="1783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38" y="2017668"/>
            <a:ext cx="3544349" cy="977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73" y="4424654"/>
            <a:ext cx="4663440" cy="4457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1110" y="2433251"/>
            <a:ext cx="2183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</a:rPr>
              <a:t> </a:t>
            </a: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11" y="2858765"/>
            <a:ext cx="1428750" cy="140589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56" y="3932710"/>
            <a:ext cx="89154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r="794"/>
          <a:stretch/>
        </p:blipFill>
        <p:spPr>
          <a:xfrm>
            <a:off x="3963805" y="688116"/>
            <a:ext cx="4037195" cy="7997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43001" y="4156694"/>
            <a:ext cx="6857999" cy="360045"/>
          </a:xfrm>
          <a:prstGeom prst="rect">
            <a:avLst/>
          </a:prstGeom>
          <a:solidFill>
            <a:srgbClr val="7EB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7EB74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14847" r="8883" b="16305"/>
          <a:stretch/>
        </p:blipFill>
        <p:spPr>
          <a:xfrm>
            <a:off x="1143000" y="1476726"/>
            <a:ext cx="6858000" cy="2674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3" y="829074"/>
            <a:ext cx="2565483" cy="347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373" y="1176536"/>
            <a:ext cx="1731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We’ve gone Virtual!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3483" y="1645833"/>
            <a:ext cx="1968959" cy="1752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13"/>
              </a:lnSpc>
            </a:pPr>
            <a:r>
              <a:rPr lang="en-US" sz="1050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Teach Economics?</a:t>
            </a:r>
          </a:p>
          <a:p>
            <a:pPr>
              <a:lnSpc>
                <a:spcPts val="1013"/>
              </a:lnSpc>
            </a:pPr>
            <a:r>
              <a:rPr lang="en-US" sz="788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students may have what it takes to compete in the nation’s only high school economics competition!</a:t>
            </a:r>
          </a:p>
          <a:p>
            <a:pPr>
              <a:lnSpc>
                <a:spcPts val="1013"/>
              </a:lnSpc>
            </a:pPr>
            <a:endParaRPr lang="en-US" sz="78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013"/>
              </a:lnSpc>
            </a:pPr>
            <a:r>
              <a:rPr lang="en-US" sz="1050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Why Play?</a:t>
            </a:r>
          </a:p>
          <a:p>
            <a:pPr>
              <a:lnSpc>
                <a:spcPts val="1013"/>
              </a:lnSpc>
            </a:pPr>
            <a:r>
              <a:rPr lang="en-US" sz="788" b="1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•</a:t>
            </a:r>
            <a:r>
              <a:rPr lang="en-US" sz="788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Fun team learning experience</a:t>
            </a:r>
          </a:p>
          <a:p>
            <a:pPr>
              <a:lnSpc>
                <a:spcPts val="1013"/>
              </a:lnSpc>
            </a:pPr>
            <a:r>
              <a:rPr lang="en-US" sz="788" b="1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•</a:t>
            </a: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Great for college applications</a:t>
            </a:r>
          </a:p>
          <a:p>
            <a:pPr>
              <a:lnSpc>
                <a:spcPts val="1013"/>
              </a:lnSpc>
            </a:pPr>
            <a:r>
              <a:rPr lang="en-US" sz="788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•</a:t>
            </a: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No other challenge like this </a:t>
            </a:r>
          </a:p>
          <a:p>
            <a:pPr>
              <a:lnSpc>
                <a:spcPts val="1013"/>
              </a:lnSpc>
            </a:pPr>
            <a:r>
              <a:rPr lang="en-US" sz="788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•</a:t>
            </a: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Online participation makes access easy</a:t>
            </a:r>
          </a:p>
          <a:p>
            <a:pPr>
              <a:lnSpc>
                <a:spcPts val="1013"/>
              </a:lnSpc>
            </a:pPr>
            <a:r>
              <a:rPr lang="en-US" sz="788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•</a:t>
            </a: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Chance for cash prizes</a:t>
            </a:r>
          </a:p>
          <a:p>
            <a:endParaRPr lang="en-US" sz="788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8339" y="1569489"/>
            <a:ext cx="2412925" cy="26193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How it Works</a:t>
            </a:r>
          </a:p>
          <a:p>
            <a:pPr>
              <a:lnSpc>
                <a:spcPts val="1013"/>
              </a:lnSpc>
            </a:pPr>
            <a:r>
              <a:rPr lang="en-US" sz="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Teams register </a:t>
            </a:r>
          </a:p>
          <a:p>
            <a:pPr>
              <a:lnSpc>
                <a:spcPts val="1013"/>
              </a:lnSpc>
            </a:pP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Teachers enroll team(s) of 3- 4 high school students from the same school. Multiple teams allowed.</a:t>
            </a:r>
          </a:p>
          <a:p>
            <a:pPr>
              <a:lnSpc>
                <a:spcPts val="506"/>
              </a:lnSpc>
            </a:pPr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013"/>
              </a:lnSpc>
            </a:pPr>
            <a:r>
              <a:rPr lang="en-US" sz="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Teams compete within their state</a:t>
            </a:r>
          </a:p>
          <a:p>
            <a:pPr>
              <a:lnSpc>
                <a:spcPts val="1013"/>
              </a:lnSpc>
            </a:pP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Compete to win your state competition for a </a:t>
            </a:r>
            <a:b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chance to advance to the National Semi-Finals.</a:t>
            </a:r>
          </a:p>
          <a:p>
            <a:pPr>
              <a:lnSpc>
                <a:spcPts val="506"/>
              </a:lnSpc>
            </a:pPr>
            <a:endParaRPr lang="en-US" sz="788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013"/>
              </a:lnSpc>
            </a:pPr>
            <a:r>
              <a:rPr lang="en-US" sz="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National Semi-Finals:  May 3-20, 2021</a:t>
            </a:r>
          </a:p>
          <a:p>
            <a:pPr>
              <a:lnSpc>
                <a:spcPts val="1013"/>
              </a:lnSpc>
            </a:pP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Teams answer multiple-choice questions on macroeconomics, microeconomics, and international &amp; current events.</a:t>
            </a:r>
          </a:p>
          <a:p>
            <a:pPr>
              <a:lnSpc>
                <a:spcPts val="506"/>
              </a:lnSpc>
            </a:pPr>
            <a:endParaRPr lang="en-US" sz="788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013"/>
              </a:lnSpc>
            </a:pPr>
            <a:r>
              <a:rPr lang="en-US" sz="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National Finals: May 22-24, 2021</a:t>
            </a:r>
          </a:p>
          <a:p>
            <a:pPr>
              <a:lnSpc>
                <a:spcPts val="1013"/>
              </a:lnSpc>
            </a:pP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Teams analyze an economic issue and present their solution. Top teams engage in the Finals Quiz Bowl where they face-off answering questions to claim the National Title.</a:t>
            </a:r>
          </a:p>
          <a:p>
            <a:endParaRPr lang="en-US" sz="788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9557" y="2774016"/>
            <a:ext cx="1767737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US" sz="1050" dirty="0">
                <a:solidFill>
                  <a:srgbClr val="CADB2A"/>
                </a:solidFill>
                <a:latin typeface="Arial" charset="0"/>
                <a:ea typeface="Arial" charset="0"/>
                <a:cs typeface="Arial" charset="0"/>
              </a:rPr>
              <a:t>Two divisions based on experience level</a:t>
            </a:r>
            <a:r>
              <a:rPr lang="en-US" sz="1050" b="1" dirty="0">
                <a:solidFill>
                  <a:srgbClr val="74BEE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105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506"/>
              </a:lnSpc>
            </a:pPr>
            <a:endParaRPr lang="en-US" sz="78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900"/>
              </a:lnSpc>
            </a:pPr>
            <a:r>
              <a:rPr lang="en-US" sz="788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David Ricardo </a:t>
            </a: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first-time competitors who have taken no more than one economics course.</a:t>
            </a:r>
          </a:p>
          <a:p>
            <a:pPr>
              <a:lnSpc>
                <a:spcPts val="506"/>
              </a:lnSpc>
            </a:pPr>
            <a:endParaRPr lang="en-US" sz="78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900"/>
              </a:lnSpc>
            </a:pPr>
            <a:r>
              <a:rPr lang="en-US" sz="788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Adam Smith </a:t>
            </a: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returning competitors, AP, International Baccalaureate, and honors students.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3483" y="4183928"/>
            <a:ext cx="4303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Register Today at </a:t>
            </a:r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NationalEconomicsChallenge.org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10018" r="3696" b="12060"/>
          <a:stretch/>
        </p:blipFill>
        <p:spPr>
          <a:xfrm>
            <a:off x="6077161" y="1559410"/>
            <a:ext cx="1005229" cy="1158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42" y="4191850"/>
            <a:ext cx="528754" cy="2766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642938"/>
            <a:ext cx="6858000" cy="55605"/>
          </a:xfrm>
          <a:prstGeom prst="rect">
            <a:avLst/>
          </a:prstGeom>
          <a:solidFill>
            <a:srgbClr val="7EB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7EB7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3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2999" y="1480037"/>
            <a:ext cx="4693445" cy="1020612"/>
          </a:xfrm>
          <a:prstGeom prst="rect">
            <a:avLst/>
          </a:prstGeom>
          <a:solidFill>
            <a:srgbClr val="7EB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7EB74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2999" y="2494450"/>
            <a:ext cx="6857999" cy="1665329"/>
          </a:xfrm>
          <a:prstGeom prst="rect">
            <a:avLst/>
          </a:prstGeom>
          <a:solidFill>
            <a:srgbClr val="08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7EB74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1" y="4138036"/>
            <a:ext cx="6857999" cy="362527"/>
          </a:xfrm>
          <a:prstGeom prst="rect">
            <a:avLst/>
          </a:prstGeom>
          <a:solidFill>
            <a:srgbClr val="74B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7EB7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3483" y="4183928"/>
            <a:ext cx="4303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personalfinancechallenge.org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42" y="4191850"/>
            <a:ext cx="528754" cy="276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58" y="790267"/>
            <a:ext cx="355718" cy="609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89" y="785074"/>
            <a:ext cx="2184324" cy="624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798713"/>
            <a:ext cx="3025589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12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FIND YOUR LOCAL COMPETITION</a:t>
            </a:r>
            <a:br>
              <a:rPr lang="en-US" sz="112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2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REGISTER TODAY!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89" y="1480036"/>
            <a:ext cx="1020486" cy="10144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6475" y="2568055"/>
            <a:ext cx="4087066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56"/>
              </a:lnSpc>
              <a:spcAft>
                <a:spcPts val="338"/>
              </a:spcAft>
            </a:pP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National Personal Finance Challenge is a competition that provides high school students with an exciting and motivating opportunity to build, apply, and demonstrate their knowledge of money management.</a:t>
            </a:r>
          </a:p>
          <a:p>
            <a:pPr>
              <a:lnSpc>
                <a:spcPts val="956"/>
              </a:lnSpc>
              <a:spcAft>
                <a:spcPts val="338"/>
              </a:spcAft>
            </a:pP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Through online exams and a personal finance simulation, teams showcase their expertise in earning income, buying goods and services, saving, using credit, investing, as well as protecting and insuring.</a:t>
            </a:r>
          </a:p>
          <a:p>
            <a:pPr>
              <a:lnSpc>
                <a:spcPts val="956"/>
              </a:lnSpc>
              <a:spcAft>
                <a:spcPts val="338"/>
              </a:spcAft>
            </a:pP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Teams of up to four students, with one teacher/coach, can qualify to represent their state at the National Personal Finance Challenge by winning their local competition.</a:t>
            </a:r>
          </a:p>
          <a:p>
            <a:pPr>
              <a:lnSpc>
                <a:spcPts val="900"/>
              </a:lnSpc>
              <a:spcAft>
                <a:spcPts val="225"/>
              </a:spcAft>
            </a:pPr>
            <a:endParaRPr lang="en-US" sz="788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9420" y="3720757"/>
            <a:ext cx="3956461" cy="334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88" b="1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Semi-Finals:</a:t>
            </a:r>
            <a:r>
              <a:rPr lang="en-US" sz="788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First round elimination via online multiple-choice questions.</a:t>
            </a:r>
          </a:p>
          <a:p>
            <a:r>
              <a:rPr lang="en-US" sz="788" b="1" dirty="0">
                <a:solidFill>
                  <a:srgbClr val="CADB2C"/>
                </a:solidFill>
                <a:latin typeface="Arial" charset="0"/>
                <a:ea typeface="Arial" charset="0"/>
                <a:cs typeface="Arial" charset="0"/>
              </a:rPr>
              <a:t>Finals:</a:t>
            </a:r>
            <a:r>
              <a:rPr lang="en-US" sz="788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88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Case study round virtually co-hosted by the Cleveland Fed on June 3.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8792" b="18140"/>
          <a:stretch/>
        </p:blipFill>
        <p:spPr>
          <a:xfrm>
            <a:off x="1433360" y="3752620"/>
            <a:ext cx="669981" cy="2238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33358" y="3789699"/>
            <a:ext cx="79014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NATIONALS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10428" r="10998" b="9244"/>
          <a:stretch/>
        </p:blipFill>
        <p:spPr>
          <a:xfrm>
            <a:off x="5627327" y="716055"/>
            <a:ext cx="2373671" cy="3477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642939"/>
            <a:ext cx="6858000" cy="81889"/>
          </a:xfrm>
          <a:prstGeom prst="rect">
            <a:avLst/>
          </a:prstGeom>
          <a:solidFill>
            <a:srgbClr val="74B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7EB7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2999" y="1480037"/>
            <a:ext cx="4214064" cy="1020612"/>
          </a:xfrm>
          <a:prstGeom prst="rect">
            <a:avLst/>
          </a:prstGeom>
          <a:solidFill>
            <a:srgbClr val="7EB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/>
              <a:t>Winners receive: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125" b="1" dirty="0"/>
              <a:t>A cash award of $5,000</a:t>
            </a:r>
            <a:endParaRPr lang="en-US" sz="1125" dirty="0"/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125" b="1" dirty="0"/>
              <a:t>A cash award of $2,500 for their school to support economic education</a:t>
            </a:r>
            <a:endParaRPr lang="en-US" sz="1125" dirty="0"/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125" b="1" dirty="0"/>
              <a:t>Recognition at our annual Visionary Awards convening</a:t>
            </a:r>
          </a:p>
          <a:p>
            <a:endParaRPr lang="en-US" sz="900" dirty="0"/>
          </a:p>
        </p:txBody>
      </p:sp>
      <p:sp>
        <p:nvSpPr>
          <p:cNvPr id="24" name="Rectangle 23"/>
          <p:cNvSpPr/>
          <p:nvPr/>
        </p:nvSpPr>
        <p:spPr>
          <a:xfrm>
            <a:off x="1142999" y="2486678"/>
            <a:ext cx="6857999" cy="1665329"/>
          </a:xfrm>
          <a:prstGeom prst="rect">
            <a:avLst/>
          </a:prstGeom>
          <a:solidFill>
            <a:srgbClr val="08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7EB74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1" y="4138036"/>
            <a:ext cx="6857999" cy="362527"/>
          </a:xfrm>
          <a:prstGeom prst="rect">
            <a:avLst/>
          </a:prstGeom>
          <a:solidFill>
            <a:srgbClr val="74B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7EB74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58" y="790267"/>
            <a:ext cx="355718" cy="609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079" y="683883"/>
            <a:ext cx="302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38"/>
              </a:spcBef>
              <a:spcAft>
                <a:spcPts val="338"/>
              </a:spcAft>
            </a:pPr>
            <a:r>
              <a:rPr lang="en-US" sz="18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The 2021 Sloan Teaching Champion Award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7888" y="2458513"/>
            <a:ext cx="6858000" cy="2051012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This award promotes economic education by honoring three outstanding teachers who incorporate exemplary teaching techniques that improve their students’ economic understanding in and out of the classroom.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This award is open to New York metropolitan area high school teachers of all subjects, not just teachers of economics. Applicants must demonstrate how they integrate economics into their teaching.</a:t>
            </a:r>
          </a:p>
          <a:p>
            <a:pPr algn="ctr"/>
            <a:r>
              <a:rPr lang="en-US" sz="900" b="1" u="sng" dirty="0">
                <a:solidFill>
                  <a:schemeClr val="bg1"/>
                </a:solidFill>
              </a:rPr>
              <a:t>Sound like you or someone you know?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Applicants must teach in one of the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Twelve </a:t>
            </a:r>
            <a:r>
              <a:rPr lang="en-US" sz="900" b="1" dirty="0">
                <a:solidFill>
                  <a:schemeClr val="bg1"/>
                </a:solidFill>
              </a:rPr>
              <a:t>New York</a:t>
            </a:r>
            <a:r>
              <a:rPr lang="en-US" sz="900" dirty="0">
                <a:solidFill>
                  <a:schemeClr val="bg1"/>
                </a:solidFill>
              </a:rPr>
              <a:t> state counties (New York, Kings, Bronx, Richmond, Queens, Nassau, Suffolk, Westchester, Putnam, Rockland, Orange and Dutchess)</a:t>
            </a:r>
            <a:endParaRPr lang="en-US" sz="9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Eight </a:t>
            </a:r>
            <a:r>
              <a:rPr lang="en-US" sz="900" b="1" dirty="0">
                <a:solidFill>
                  <a:schemeClr val="bg1"/>
                </a:solidFill>
              </a:rPr>
              <a:t>New Jersey</a:t>
            </a:r>
            <a:r>
              <a:rPr lang="en-US" sz="900" dirty="0">
                <a:solidFill>
                  <a:schemeClr val="bg1"/>
                </a:solidFill>
              </a:rPr>
              <a:t> counties (Bergen, Passaic, Essex, Hudson, Middlesex, Union, Morris, Monmouth), or these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Two </a:t>
            </a:r>
            <a:r>
              <a:rPr lang="en-US" sz="900" b="1" dirty="0">
                <a:solidFill>
                  <a:schemeClr val="bg1"/>
                </a:solidFill>
              </a:rPr>
              <a:t>Connecticut </a:t>
            </a:r>
            <a:r>
              <a:rPr lang="en-US" sz="900" dirty="0">
                <a:solidFill>
                  <a:schemeClr val="bg1"/>
                </a:solidFill>
              </a:rPr>
              <a:t>counties (Fairfield and New Haven)</a:t>
            </a:r>
          </a:p>
          <a:p>
            <a:pPr algn="ctr"/>
            <a:r>
              <a:rPr lang="en-US" sz="900" b="1" u="sng" dirty="0">
                <a:solidFill>
                  <a:schemeClr val="bg1"/>
                </a:solidFill>
              </a:rPr>
              <a:t>Application will be launched on Friday February 19</a:t>
            </a:r>
            <a:r>
              <a:rPr lang="en-US" sz="900" b="1" u="sng" baseline="30000" dirty="0">
                <a:solidFill>
                  <a:schemeClr val="bg1"/>
                </a:solidFill>
              </a:rPr>
              <a:t>th</a:t>
            </a:r>
            <a:r>
              <a:rPr lang="en-US" sz="900" b="1" u="sng" dirty="0">
                <a:solidFill>
                  <a:schemeClr val="bg1"/>
                </a:solidFill>
              </a:rPr>
              <a:t> 2021</a:t>
            </a:r>
            <a:endParaRPr lang="en-US" sz="900" b="1" u="sng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1200" b="1" u="sng" dirty="0">
              <a:solidFill>
                <a:schemeClr val="bg1"/>
              </a:solidFill>
            </a:endParaRPr>
          </a:p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You can access the application </a:t>
            </a:r>
            <a:r>
              <a:rPr lang="en-US" sz="1200" b="1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125" b="1" u="sng" dirty="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ts val="900"/>
              </a:lnSpc>
              <a:spcAft>
                <a:spcPts val="225"/>
              </a:spcAft>
            </a:pPr>
            <a:endParaRPr lang="en-US" sz="675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2212" y="4460582"/>
            <a:ext cx="3956461" cy="5770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dirty="0"/>
              <a:t>Please feel free to e-mail us at </a:t>
            </a:r>
            <a:r>
              <a:rPr lang="en-US" sz="105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rrivera@councilforeconed.org</a:t>
            </a:r>
            <a:r>
              <a:rPr lang="en-US" sz="1050" dirty="0"/>
              <a:t> </a:t>
            </a:r>
          </a:p>
          <a:p>
            <a:r>
              <a:rPr lang="en-US" sz="1050" dirty="0"/>
              <a:t>with any questions you have.</a:t>
            </a:r>
            <a:endParaRPr lang="en-US" sz="105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8792" b="18140"/>
          <a:stretch/>
        </p:blipFill>
        <p:spPr>
          <a:xfrm>
            <a:off x="1238112" y="4207377"/>
            <a:ext cx="669981" cy="2238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52926" y="4224081"/>
            <a:ext cx="70101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642939"/>
            <a:ext cx="6858000" cy="81889"/>
          </a:xfrm>
          <a:prstGeom prst="rect">
            <a:avLst/>
          </a:prstGeom>
          <a:solidFill>
            <a:srgbClr val="74B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7EB740"/>
              </a:solidFill>
            </a:endParaRPr>
          </a:p>
        </p:txBody>
      </p:sp>
      <p:pic>
        <p:nvPicPr>
          <p:cNvPr id="5" name="Picture 4" descr="A group of people holding awards&#10;&#10;Description automatically generated with medium confidence">
            <a:extLst>
              <a:ext uri="{FF2B5EF4-FFF2-40B4-BE49-F238E27FC236}">
                <a16:creationId xmlns:a16="http://schemas.microsoft.com/office/drawing/2014/main" id="{C03AD284-B4AE-4045-8DF7-C942648AB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064" y="729211"/>
            <a:ext cx="2643936" cy="177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8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/>
          </p:nvPr>
        </p:nvSpPr>
        <p:spPr>
          <a:xfrm>
            <a:off x="439025" y="1991825"/>
            <a:ext cx="849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What are some reasons you think explain such few women in the finance industry?</a:t>
            </a:r>
            <a:endParaRPr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ctrTitle"/>
          </p:nvPr>
        </p:nvSpPr>
        <p:spPr>
          <a:xfrm>
            <a:off x="439025" y="1991825"/>
            <a:ext cx="849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What do you think can explain the growth of women in finance?</a:t>
            </a:r>
            <a:endParaRPr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Women in Finance Are Rising -- At Last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Slow to adjust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Women = 22% of corporate boards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Twice the figure from 2000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Women = 30% (31,000) Senior Officials and Managers in the finance and insurance industry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29% five years ago</a:t>
            </a:r>
            <a:endParaRPr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Women in Finance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D7EEEC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52ECF8-1116-476C-BE88-ED8AA22FE1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40649E-24F3-44CD-A489-A45A0A34BE91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DA4552-F936-43EC-8876-448C4D40F68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1656</Words>
  <Application>Microsoft Office PowerPoint</Application>
  <PresentationFormat>On-screen Show (16:9)</PresentationFormat>
  <Paragraphs>258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Karla</vt:lpstr>
      <vt:lpstr>Times New Roman</vt:lpstr>
      <vt:lpstr>Calibri</vt:lpstr>
      <vt:lpstr>Raleway</vt:lpstr>
      <vt:lpstr>Escalus template</vt:lpstr>
      <vt:lpstr>NCCEE  Presents “The Growing Number of Women in Finance”  Amber Thomas, North Carolina Council acthomas@nccee.org</vt:lpstr>
      <vt:lpstr>NCCEE  Who We Are</vt:lpstr>
      <vt:lpstr>Objectives</vt:lpstr>
      <vt:lpstr>Agenda</vt:lpstr>
      <vt:lpstr>What are some reasons you think explain such few women in the finance industry?</vt:lpstr>
      <vt:lpstr>PowerPoint Presentation</vt:lpstr>
      <vt:lpstr>What do you think can explain the growth of women in finance?</vt:lpstr>
      <vt:lpstr>PowerPoint Presentation</vt:lpstr>
      <vt:lpstr>Facts about Women in Finance</vt:lpstr>
      <vt:lpstr>Facts about Women in Finance</vt:lpstr>
      <vt:lpstr>Facts about Women in Finance</vt:lpstr>
      <vt:lpstr>Facts about Women in Finance</vt:lpstr>
      <vt:lpstr>Facts about Women in Finance</vt:lpstr>
      <vt:lpstr>Facts about Women in Finance</vt:lpstr>
      <vt:lpstr>Facts about Women in Finance</vt:lpstr>
      <vt:lpstr>Facts about Women in Finance</vt:lpstr>
      <vt:lpstr>Fast Facts</vt:lpstr>
      <vt:lpstr>Why do we need women in finance?</vt:lpstr>
      <vt:lpstr>PowerPoint Presentation</vt:lpstr>
      <vt:lpstr>Why do we need women in finance?</vt:lpstr>
      <vt:lpstr>Why do we need women in finance?</vt:lpstr>
      <vt:lpstr>Why do we need women in finance?</vt:lpstr>
      <vt:lpstr>Why do we need women in finance?</vt:lpstr>
      <vt:lpstr>Why do we need women in finance?</vt:lpstr>
      <vt:lpstr>Why do we need women in finance?</vt:lpstr>
      <vt:lpstr>How do we get women to pursue careers, or an interest, in Finance?</vt:lpstr>
      <vt:lpstr>PowerPoint Presentation</vt:lpstr>
      <vt:lpstr>Educate!</vt:lpstr>
      <vt:lpstr>Inspire!</vt:lpstr>
      <vt:lpstr>PowerPoint Presentation</vt:lpstr>
      <vt:lpstr>Empower!</vt:lpstr>
      <vt:lpstr>Financial Lessons We MUST Teach Girls and Women</vt:lpstr>
      <vt:lpstr>PowerPoint Presentation</vt:lpstr>
      <vt:lpstr>Resources to Help!</vt:lpstr>
      <vt:lpstr>PowerPoint Presentation</vt:lpstr>
      <vt:lpstr>Lesson Plan Ideas</vt:lpstr>
      <vt:lpstr>Closing and Questions</vt:lpstr>
      <vt:lpstr>Sources</vt:lpstr>
      <vt:lpstr>CEE Affiliates</vt:lpstr>
      <vt:lpstr>Thank You to Our Sponsors!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NCCEE  Presents “The Growing Number of Women in Finance”</dc:title>
  <cp:lastModifiedBy>Jarvon Carson</cp:lastModifiedBy>
  <cp:revision>2</cp:revision>
  <dcterms:modified xsi:type="dcterms:W3CDTF">2021-03-17T21:05:06Z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