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67" r:id="rId6"/>
    <p:sldId id="261" r:id="rId7"/>
    <p:sldId id="262" r:id="rId8"/>
    <p:sldId id="433" r:id="rId9"/>
    <p:sldId id="534" r:id="rId10"/>
    <p:sldId id="533" r:id="rId11"/>
    <p:sldId id="309" r:id="rId12"/>
    <p:sldId id="358" r:id="rId13"/>
    <p:sldId id="359" r:id="rId14"/>
    <p:sldId id="539" r:id="rId15"/>
    <p:sldId id="432" r:id="rId16"/>
    <p:sldId id="270" r:id="rId17"/>
    <p:sldId id="277" r:id="rId18"/>
    <p:sldId id="287" r:id="rId19"/>
    <p:sldId id="540" r:id="rId20"/>
    <p:sldId id="547" r:id="rId21"/>
    <p:sldId id="271" r:id="rId22"/>
    <p:sldId id="541" r:id="rId23"/>
    <p:sldId id="295" r:id="rId24"/>
    <p:sldId id="272" r:id="rId25"/>
    <p:sldId id="542" r:id="rId26"/>
    <p:sldId id="294" r:id="rId27"/>
    <p:sldId id="274" r:id="rId28"/>
    <p:sldId id="537" r:id="rId29"/>
    <p:sldId id="281" r:id="rId30"/>
    <p:sldId id="273" r:id="rId31"/>
    <p:sldId id="543" r:id="rId32"/>
    <p:sldId id="296" r:id="rId33"/>
    <p:sldId id="545" r:id="rId34"/>
    <p:sldId id="275" r:id="rId35"/>
    <p:sldId id="290" r:id="rId36"/>
    <p:sldId id="546" r:id="rId37"/>
    <p:sldId id="548" r:id="rId38"/>
    <p:sldId id="264" r:id="rId39"/>
    <p:sldId id="266" r:id="rId40"/>
    <p:sldId id="269" r:id="rId41"/>
    <p:sldId id="259" r:id="rId42"/>
    <p:sldId id="260" r:id="rId43"/>
    <p:sldId id="549"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900"/>
    <a:srgbClr val="005CB8"/>
    <a:srgbClr val="004080"/>
    <a:srgbClr val="8BAF00"/>
    <a:srgbClr val="C7C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658F1-5AE3-496D-AD18-9DD735307A94}" v="71" dt="2021-03-15T17:06:28.46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3/16/2021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dirty="0"/>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dirty="0"/>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33</a:t>
            </a:fld>
            <a:endParaRPr lang="en-US" dirty="0"/>
          </a:p>
        </p:txBody>
      </p:sp>
    </p:spTree>
    <p:extLst>
      <p:ext uri="{BB962C8B-B14F-4D97-AF65-F5344CB8AC3E}">
        <p14:creationId xmlns:p14="http://schemas.microsoft.com/office/powerpoint/2010/main" val="205736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34</a:t>
            </a:fld>
            <a:endParaRPr lang="en-US" dirty="0"/>
          </a:p>
        </p:txBody>
      </p:sp>
    </p:spTree>
    <p:extLst>
      <p:ext uri="{BB962C8B-B14F-4D97-AF65-F5344CB8AC3E}">
        <p14:creationId xmlns:p14="http://schemas.microsoft.com/office/powerpoint/2010/main" val="369939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36</a:t>
            </a:fld>
            <a:endParaRPr lang="en-US" dirty="0"/>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dirty="0"/>
          </a:p>
        </p:txBody>
      </p:sp>
    </p:spTree>
    <p:extLst>
      <p:ext uri="{BB962C8B-B14F-4D97-AF65-F5344CB8AC3E}">
        <p14:creationId xmlns:p14="http://schemas.microsoft.com/office/powerpoint/2010/main" val="37933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dirty="0"/>
          </a:p>
        </p:txBody>
      </p:sp>
    </p:spTree>
    <p:extLst>
      <p:ext uri="{BB962C8B-B14F-4D97-AF65-F5344CB8AC3E}">
        <p14:creationId xmlns:p14="http://schemas.microsoft.com/office/powerpoint/2010/main" val="377980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1903875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dirty="0"/>
          </a:p>
        </p:txBody>
      </p:sp>
    </p:spTree>
    <p:extLst>
      <p:ext uri="{BB962C8B-B14F-4D97-AF65-F5344CB8AC3E}">
        <p14:creationId xmlns:p14="http://schemas.microsoft.com/office/powerpoint/2010/main" val="109153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12</a:t>
            </a:fld>
            <a:endParaRPr lang="en-US" dirty="0"/>
          </a:p>
        </p:txBody>
      </p:sp>
    </p:spTree>
    <p:extLst>
      <p:ext uri="{BB962C8B-B14F-4D97-AF65-F5344CB8AC3E}">
        <p14:creationId xmlns:p14="http://schemas.microsoft.com/office/powerpoint/2010/main" val="223906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25</a:t>
            </a:fld>
            <a:endParaRPr lang="en-US" dirty="0"/>
          </a:p>
        </p:txBody>
      </p:sp>
    </p:spTree>
    <p:extLst>
      <p:ext uri="{BB962C8B-B14F-4D97-AF65-F5344CB8AC3E}">
        <p14:creationId xmlns:p14="http://schemas.microsoft.com/office/powerpoint/2010/main" val="3545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165376377"/>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mailto:stoverlf@jmu.edu"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gif"/><Relationship Id="rId7" Type="http://schemas.openxmlformats.org/officeDocument/2006/relationships/image" Target="../media/image31.pn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ro7ylpGt5gQ"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hyperlink" Target="mailto:rrivera@councilforeconed.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258111"/>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br>
              <a:rPr lang="en-US" sz="6000" dirty="0"/>
            </a:br>
            <a:br>
              <a:rPr lang="en-US" sz="6000" dirty="0"/>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r>
              <a:rPr lang="en-US" sz="1600" dirty="0">
                <a:solidFill>
                  <a:schemeClr val="tx1"/>
                </a:solidFill>
                <a:latin typeface="Calibri"/>
                <a:ea typeface="ＭＳ Ｐゴシック"/>
                <a:cs typeface="Calibri"/>
              </a:rPr>
              <a:t> </a:t>
            </a:r>
            <a:endParaRPr lang="en-US" sz="2200" dirty="0">
              <a:ln w="11430"/>
              <a:solidFill>
                <a:schemeClr val="tx1"/>
              </a:solidFill>
              <a:effectLst>
                <a:outerShdw blurRad="80000" dist="40000" dir="5040000" algn="tl">
                  <a:srgbClr val="000000">
                    <a:alpha val="0"/>
                  </a:srgbClr>
                </a:outerShdw>
              </a:effectLst>
              <a:ea typeface="+mj-ea"/>
              <a:cs typeface="Calibri"/>
            </a:endParaRPr>
          </a:p>
        </p:txBody>
      </p:sp>
      <p:sp>
        <p:nvSpPr>
          <p:cNvPr id="4" name="TextBox 3">
            <a:extLst>
              <a:ext uri="{FF2B5EF4-FFF2-40B4-BE49-F238E27FC236}">
                <a16:creationId xmlns:a16="http://schemas.microsoft.com/office/drawing/2014/main" id="{0DA5D12B-1EA0-4614-8253-AA165A0A2018}"/>
              </a:ext>
            </a:extLst>
          </p:cNvPr>
          <p:cNvSpPr txBox="1"/>
          <p:nvPr/>
        </p:nvSpPr>
        <p:spPr>
          <a:xfrm>
            <a:off x="367220" y="982748"/>
            <a:ext cx="8628434" cy="1138773"/>
          </a:xfrm>
          <a:prstGeom prst="rect">
            <a:avLst/>
          </a:prstGeom>
          <a:noFill/>
        </p:spPr>
        <p:txBody>
          <a:bodyPr wrap="square">
            <a:spAutoFit/>
          </a:bodyPr>
          <a:lstStyle/>
          <a:p>
            <a:pPr algn="ctr"/>
            <a:r>
              <a:rPr lang="en-US" sz="3600" b="1" i="0" u="none" strike="noStrike" baseline="0" dirty="0">
                <a:solidFill>
                  <a:srgbClr val="005CB8"/>
                </a:solidFill>
                <a:latin typeface="+mn-lt"/>
              </a:rPr>
              <a:t>Enterprising Women: </a:t>
            </a:r>
          </a:p>
          <a:p>
            <a:pPr algn="ctr"/>
            <a:r>
              <a:rPr lang="en-US" sz="3200" b="1" i="0" u="none" strike="noStrike" baseline="0" dirty="0">
                <a:solidFill>
                  <a:srgbClr val="7A9900"/>
                </a:solidFill>
                <a:latin typeface="+mn-lt"/>
              </a:rPr>
              <a:t>Using Children’s Literature to Teach Economics</a:t>
            </a:r>
            <a:endParaRPr lang="en-US" sz="3200" dirty="0">
              <a:solidFill>
                <a:srgbClr val="7A9900"/>
              </a:solidFill>
              <a:latin typeface="+mn-lt"/>
            </a:endParaRPr>
          </a:p>
        </p:txBody>
      </p:sp>
      <p:sp>
        <p:nvSpPr>
          <p:cNvPr id="3" name="TextBox 2">
            <a:extLst>
              <a:ext uri="{FF2B5EF4-FFF2-40B4-BE49-F238E27FC236}">
                <a16:creationId xmlns:a16="http://schemas.microsoft.com/office/drawing/2014/main" id="{FF808374-01D1-41DC-B462-C099C3FE1A19}"/>
              </a:ext>
            </a:extLst>
          </p:cNvPr>
          <p:cNvSpPr txBox="1"/>
          <p:nvPr/>
        </p:nvSpPr>
        <p:spPr>
          <a:xfrm>
            <a:off x="1050588" y="4960203"/>
            <a:ext cx="7261698" cy="1661993"/>
          </a:xfrm>
          <a:prstGeom prst="rect">
            <a:avLst/>
          </a:prstGeom>
          <a:noFill/>
        </p:spPr>
        <p:txBody>
          <a:bodyPr wrap="square" rtlCol="0">
            <a:spAutoFit/>
          </a:bodyPr>
          <a:lstStyle/>
          <a:p>
            <a:pPr algn="ctr"/>
            <a:r>
              <a:rPr lang="en-US" sz="1800" i="1" dirty="0">
                <a:solidFill>
                  <a:schemeClr val="tx1"/>
                </a:solidFill>
                <a:latin typeface="Calibri"/>
                <a:ea typeface="ＭＳ Ｐゴシック"/>
                <a:cs typeface="Calibri"/>
              </a:rPr>
              <a:t>Presented by</a:t>
            </a:r>
            <a:br>
              <a:rPr lang="en-US" sz="1800" i="1" dirty="0">
                <a:solidFill>
                  <a:schemeClr val="tx1"/>
                </a:solidFill>
                <a:latin typeface="Calibri"/>
                <a:ea typeface="ＭＳ Ｐゴシック"/>
                <a:cs typeface="Calibri"/>
              </a:rPr>
            </a:br>
            <a:r>
              <a:rPr lang="en-US" sz="1800" dirty="0">
                <a:solidFill>
                  <a:schemeClr val="tx1"/>
                </a:solidFill>
                <a:latin typeface="Calibri"/>
                <a:ea typeface="ＭＳ Ｐゴシック"/>
                <a:cs typeface="Calibri"/>
              </a:rPr>
              <a:t>Lynne Farrell Stover</a:t>
            </a:r>
          </a:p>
          <a:p>
            <a:pPr algn="ctr"/>
            <a:br>
              <a:rPr lang="en-US" sz="1200" dirty="0"/>
            </a:br>
            <a:r>
              <a:rPr lang="en-US" sz="1800" dirty="0">
                <a:solidFill>
                  <a:schemeClr val="tx1"/>
                </a:solidFill>
                <a:latin typeface="Calibri"/>
                <a:ea typeface="ＭＳ Ｐゴシック"/>
                <a:cs typeface="Calibri"/>
              </a:rPr>
              <a:t>Date March 16, 2021</a:t>
            </a:r>
          </a:p>
          <a:p>
            <a:pPr algn="ctr"/>
            <a:r>
              <a:rPr lang="en-US" dirty="0">
                <a:latin typeface="Calibri"/>
                <a:ea typeface="ＭＳ Ｐゴシック"/>
                <a:cs typeface="Calibri"/>
                <a:hlinkClick r:id="rId3"/>
              </a:rPr>
              <a:t>stoverlf@jmu.edu</a:t>
            </a:r>
            <a:endParaRPr lang="en-US" dirty="0">
              <a:latin typeface="Calibri"/>
              <a:ea typeface="ＭＳ Ｐゴシック"/>
              <a:cs typeface="Calibri"/>
            </a:endParaRPr>
          </a:p>
          <a:p>
            <a:pPr algn="ctr"/>
            <a:endParaRPr lang="en-US" dirty="0"/>
          </a:p>
        </p:txBody>
      </p:sp>
      <p:pic>
        <p:nvPicPr>
          <p:cNvPr id="5" name="Picture 2">
            <a:extLst>
              <a:ext uri="{FF2B5EF4-FFF2-40B4-BE49-F238E27FC236}">
                <a16:creationId xmlns:a16="http://schemas.microsoft.com/office/drawing/2014/main" id="{2427C06B-0CEF-4218-BA01-C7EC9E7AC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45" y="2429876"/>
            <a:ext cx="1719147" cy="22224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Maya Lin: Artist-Architect of Light and Lines">
            <a:extLst>
              <a:ext uri="{FF2B5EF4-FFF2-40B4-BE49-F238E27FC236}">
                <a16:creationId xmlns:a16="http://schemas.microsoft.com/office/drawing/2014/main" id="{C006EDF1-13BD-40D3-90B5-8A0260CAD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73" y="2381893"/>
            <a:ext cx="2111713" cy="16441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Delores Huerta: A Hero to Migrant Workers">
            <a:extLst>
              <a:ext uri="{FF2B5EF4-FFF2-40B4-BE49-F238E27FC236}">
                <a16:creationId xmlns:a16="http://schemas.microsoft.com/office/drawing/2014/main" id="{312DC61B-9C92-4634-8545-EE71C55BF3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829" y="4301119"/>
            <a:ext cx="1404214" cy="182547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Madam C.J. Walker Builds a Business">
            <a:extLst>
              <a:ext uri="{FF2B5EF4-FFF2-40B4-BE49-F238E27FC236}">
                <a16:creationId xmlns:a16="http://schemas.microsoft.com/office/drawing/2014/main" id="{40A222A5-7129-4E53-B446-2D22045961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3810" y="3806958"/>
            <a:ext cx="1316714" cy="19985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elen's Big World: The Life of Helen Keller">
            <a:extLst>
              <a:ext uri="{FF2B5EF4-FFF2-40B4-BE49-F238E27FC236}">
                <a16:creationId xmlns:a16="http://schemas.microsoft.com/office/drawing/2014/main" id="{579DF6FA-56E8-4E84-B9CE-0F974792C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0402" y="2542210"/>
            <a:ext cx="2022696" cy="22006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17E87B8-52E7-4192-990E-7245FAE18C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0299" y="4266827"/>
            <a:ext cx="1810874" cy="182547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extBox 39"/>
          <p:cNvSpPr txBox="1">
            <a:spLocks noChangeArrowheads="1"/>
          </p:cNvSpPr>
          <p:nvPr/>
        </p:nvSpPr>
        <p:spPr bwMode="auto">
          <a:xfrm>
            <a:off x="0" y="2590800"/>
            <a:ext cx="9144000" cy="4524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a:p>
            <a:pPr eaLnBrk="1" hangingPunct="1"/>
            <a:endParaRPr lang="en-US" dirty="0">
              <a:latin typeface="Calibri" pitchFamily="34" charset="0"/>
            </a:endParaRPr>
          </a:p>
        </p:txBody>
      </p:sp>
      <p:sp>
        <p:nvSpPr>
          <p:cNvPr id="16387" name="Text Box 4"/>
          <p:cNvSpPr txBox="1">
            <a:spLocks noChangeArrowheads="1"/>
          </p:cNvSpPr>
          <p:nvPr/>
        </p:nvSpPr>
        <p:spPr bwMode="auto">
          <a:xfrm>
            <a:off x="0" y="5181600"/>
            <a:ext cx="20574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solidFill>
                <a:schemeClr val="bg1"/>
              </a:solidFill>
              <a:latin typeface="Calibri" pitchFamily="34" charset="0"/>
            </a:endParaRPr>
          </a:p>
        </p:txBody>
      </p:sp>
      <p:sp>
        <p:nvSpPr>
          <p:cNvPr id="16388" name="Text Box 5"/>
          <p:cNvSpPr txBox="1">
            <a:spLocks noChangeArrowheads="1"/>
          </p:cNvSpPr>
          <p:nvPr/>
        </p:nvSpPr>
        <p:spPr bwMode="auto">
          <a:xfrm>
            <a:off x="0" y="0"/>
            <a:ext cx="9144000" cy="2678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p:txBody>
      </p:sp>
      <p:sp>
        <p:nvSpPr>
          <p:cNvPr id="16389" name="Text Box 7"/>
          <p:cNvSpPr txBox="1">
            <a:spLocks noChangeArrowheads="1"/>
          </p:cNvSpPr>
          <p:nvPr/>
        </p:nvSpPr>
        <p:spPr bwMode="auto">
          <a:xfrm>
            <a:off x="3717925" y="323850"/>
            <a:ext cx="1028700" cy="2286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however</a:t>
            </a:r>
            <a:endParaRPr lang="en-US" sz="1400" dirty="0">
              <a:latin typeface="Calibri" pitchFamily="34" charset="0"/>
            </a:endParaRPr>
          </a:p>
        </p:txBody>
      </p:sp>
      <p:sp>
        <p:nvSpPr>
          <p:cNvPr id="16390" name="Text Box 8"/>
          <p:cNvSpPr txBox="1">
            <a:spLocks noChangeArrowheads="1"/>
          </p:cNvSpPr>
          <p:nvPr/>
        </p:nvSpPr>
        <p:spPr bwMode="auto">
          <a:xfrm>
            <a:off x="457200" y="609600"/>
            <a:ext cx="3146425" cy="5334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solidFill>
                  <a:srgbClr val="000000"/>
                </a:solidFill>
                <a:latin typeface="Tahoma" pitchFamily="34" charset="0"/>
              </a:rPr>
              <a:t>Productive resources, and therefore, goods and services, are </a:t>
            </a:r>
            <a:r>
              <a:rPr lang="en-US" sz="1400" i="1" dirty="0">
                <a:solidFill>
                  <a:srgbClr val="000000"/>
                </a:solidFill>
                <a:latin typeface="Tahoma" pitchFamily="34" charset="0"/>
              </a:rPr>
              <a:t>limited</a:t>
            </a:r>
            <a:endParaRPr lang="en-US" sz="1400" dirty="0">
              <a:latin typeface="Calibri" pitchFamily="34" charset="0"/>
            </a:endParaRPr>
          </a:p>
        </p:txBody>
      </p:sp>
      <p:sp>
        <p:nvSpPr>
          <p:cNvPr id="16391" name="Text Box 9"/>
          <p:cNvSpPr txBox="1">
            <a:spLocks noChangeArrowheads="1"/>
          </p:cNvSpPr>
          <p:nvPr/>
        </p:nvSpPr>
        <p:spPr bwMode="auto">
          <a:xfrm>
            <a:off x="4860925" y="609600"/>
            <a:ext cx="2987675" cy="5334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solidFill>
                  <a:srgbClr val="000000"/>
                </a:solidFill>
                <a:latin typeface="Tahoma" pitchFamily="34" charset="0"/>
              </a:rPr>
              <a:t>Human wants (needs) </a:t>
            </a:r>
          </a:p>
          <a:p>
            <a:pPr algn="ctr" eaLnBrk="1" hangingPunct="1"/>
            <a:r>
              <a:rPr lang="en-US" sz="1400" dirty="0">
                <a:solidFill>
                  <a:srgbClr val="000000"/>
                </a:solidFill>
                <a:latin typeface="Tahoma" pitchFamily="34" charset="0"/>
              </a:rPr>
              <a:t>are basically </a:t>
            </a:r>
            <a:r>
              <a:rPr lang="en-US" sz="1400" i="1" dirty="0">
                <a:solidFill>
                  <a:srgbClr val="000000"/>
                </a:solidFill>
                <a:latin typeface="Tahoma" pitchFamily="34" charset="0"/>
              </a:rPr>
              <a:t>unlimited</a:t>
            </a:r>
            <a:endParaRPr lang="en-US" sz="1400" dirty="0">
              <a:latin typeface="Calibri" pitchFamily="34" charset="0"/>
            </a:endParaRPr>
          </a:p>
        </p:txBody>
      </p:sp>
      <p:sp>
        <p:nvSpPr>
          <p:cNvPr id="16392" name="Text Box 10"/>
          <p:cNvSpPr txBox="1">
            <a:spLocks noChangeArrowheads="1"/>
          </p:cNvSpPr>
          <p:nvPr/>
        </p:nvSpPr>
        <p:spPr bwMode="auto">
          <a:xfrm>
            <a:off x="3200400" y="1676400"/>
            <a:ext cx="2057400" cy="47625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dirty="0">
              <a:latin typeface="Calibri" pitchFamily="34" charset="0"/>
            </a:endParaRPr>
          </a:p>
        </p:txBody>
      </p:sp>
      <p:sp>
        <p:nvSpPr>
          <p:cNvPr id="16393" name="Text Box 11"/>
          <p:cNvSpPr txBox="1">
            <a:spLocks noChangeArrowheads="1"/>
          </p:cNvSpPr>
          <p:nvPr/>
        </p:nvSpPr>
        <p:spPr bwMode="auto">
          <a:xfrm>
            <a:off x="2133600" y="2819400"/>
            <a:ext cx="4114800" cy="9144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800" dirty="0">
              <a:solidFill>
                <a:srgbClr val="000000"/>
              </a:solidFill>
              <a:latin typeface="Tahoma" pitchFamily="34" charset="0"/>
            </a:endParaRPr>
          </a:p>
          <a:p>
            <a:pPr algn="ctr" eaLnBrk="1" hangingPunct="1"/>
            <a:r>
              <a:rPr lang="en-US" sz="1400" dirty="0">
                <a:solidFill>
                  <a:srgbClr val="000000"/>
                </a:solidFill>
                <a:latin typeface="Tahoma" pitchFamily="34" charset="0"/>
              </a:rPr>
              <a:t>economic __________________ (resulting in</a:t>
            </a:r>
          </a:p>
          <a:p>
            <a:pPr algn="ctr" eaLnBrk="1" hangingPunct="1"/>
            <a:endParaRPr lang="en-US" sz="1400" dirty="0">
              <a:solidFill>
                <a:srgbClr val="000000"/>
              </a:solidFill>
              <a:latin typeface="Tahoma" pitchFamily="34" charset="0"/>
            </a:endParaRPr>
          </a:p>
          <a:p>
            <a:pPr algn="ctr" eaLnBrk="1" hangingPunct="1"/>
            <a:r>
              <a:rPr lang="en-US" sz="1400" dirty="0">
                <a:solidFill>
                  <a:srgbClr val="000000"/>
                </a:solidFill>
                <a:latin typeface="Tahoma" pitchFamily="34" charset="0"/>
              </a:rPr>
              <a:t>__________________  __________________)</a:t>
            </a:r>
            <a:endParaRPr lang="en-US" sz="1400" dirty="0">
              <a:latin typeface="Calibri" pitchFamily="34" charset="0"/>
            </a:endParaRPr>
          </a:p>
        </p:txBody>
      </p:sp>
      <p:sp>
        <p:nvSpPr>
          <p:cNvPr id="16394" name="Text Box 12"/>
          <p:cNvSpPr txBox="1">
            <a:spLocks noChangeArrowheads="1"/>
          </p:cNvSpPr>
          <p:nvPr/>
        </p:nvSpPr>
        <p:spPr bwMode="auto">
          <a:xfrm>
            <a:off x="2819400" y="3810000"/>
            <a:ext cx="2743200" cy="4000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when answering </a:t>
            </a:r>
          </a:p>
          <a:p>
            <a:pPr algn="ctr" eaLnBrk="1" hangingPunct="1"/>
            <a:r>
              <a:rPr lang="en-US" sz="1400" i="1" dirty="0">
                <a:solidFill>
                  <a:srgbClr val="000000"/>
                </a:solidFill>
                <a:latin typeface="Tahoma" pitchFamily="34" charset="0"/>
              </a:rPr>
              <a:t>three basic economic questions</a:t>
            </a:r>
            <a:endParaRPr lang="en-US" sz="1400" dirty="0">
              <a:latin typeface="Calibri" pitchFamily="34" charset="0"/>
            </a:endParaRPr>
          </a:p>
        </p:txBody>
      </p:sp>
      <p:sp>
        <p:nvSpPr>
          <p:cNvPr id="16395" name="Text Box 13"/>
          <p:cNvSpPr txBox="1">
            <a:spLocks noChangeArrowheads="1"/>
          </p:cNvSpPr>
          <p:nvPr/>
        </p:nvSpPr>
        <p:spPr bwMode="auto">
          <a:xfrm>
            <a:off x="914400" y="4648200"/>
            <a:ext cx="2171700" cy="6858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200" dirty="0">
              <a:solidFill>
                <a:srgbClr val="000000"/>
              </a:solidFill>
              <a:latin typeface="Tahoma" pitchFamily="34" charset="0"/>
            </a:endParaRPr>
          </a:p>
          <a:p>
            <a:pPr algn="ctr" eaLnBrk="1" hangingPunct="1"/>
            <a:r>
              <a:rPr lang="en-US" sz="1200" dirty="0">
                <a:solidFill>
                  <a:srgbClr val="000000"/>
                </a:solidFill>
                <a:latin typeface="Tahoma" pitchFamily="34" charset="0"/>
              </a:rPr>
              <a:t>___________ goods and </a:t>
            </a:r>
          </a:p>
          <a:p>
            <a:pPr algn="ctr" eaLnBrk="1" hangingPunct="1"/>
            <a:r>
              <a:rPr lang="en-US" sz="1200" dirty="0">
                <a:solidFill>
                  <a:srgbClr val="000000"/>
                </a:solidFill>
                <a:latin typeface="Tahoma" pitchFamily="34" charset="0"/>
              </a:rPr>
              <a:t>services will be produced?</a:t>
            </a:r>
            <a:endParaRPr lang="en-US" sz="1200" dirty="0">
              <a:latin typeface="Calibri" pitchFamily="34" charset="0"/>
            </a:endParaRPr>
          </a:p>
        </p:txBody>
      </p:sp>
      <p:sp>
        <p:nvSpPr>
          <p:cNvPr id="16396" name="Text Box 14"/>
          <p:cNvSpPr txBox="1">
            <a:spLocks noChangeArrowheads="1"/>
          </p:cNvSpPr>
          <p:nvPr/>
        </p:nvSpPr>
        <p:spPr bwMode="auto">
          <a:xfrm>
            <a:off x="3200400" y="4648200"/>
            <a:ext cx="2286000" cy="6858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200" dirty="0">
              <a:solidFill>
                <a:srgbClr val="000000"/>
              </a:solidFill>
              <a:latin typeface="Tahoma" pitchFamily="34" charset="0"/>
            </a:endParaRPr>
          </a:p>
          <a:p>
            <a:pPr algn="ctr" eaLnBrk="1" hangingPunct="1"/>
            <a:r>
              <a:rPr lang="en-US" sz="1200" dirty="0">
                <a:solidFill>
                  <a:srgbClr val="000000"/>
                </a:solidFill>
                <a:latin typeface="Tahoma" pitchFamily="34" charset="0"/>
              </a:rPr>
              <a:t>___________ will the goods and services be produced?</a:t>
            </a:r>
            <a:endParaRPr lang="en-US" sz="1200" dirty="0">
              <a:latin typeface="Calibri" pitchFamily="34" charset="0"/>
            </a:endParaRPr>
          </a:p>
        </p:txBody>
      </p:sp>
      <p:sp>
        <p:nvSpPr>
          <p:cNvPr id="16397" name="Text Box 15"/>
          <p:cNvSpPr txBox="1">
            <a:spLocks noChangeArrowheads="1"/>
          </p:cNvSpPr>
          <p:nvPr/>
        </p:nvSpPr>
        <p:spPr bwMode="auto">
          <a:xfrm>
            <a:off x="5638800" y="4648200"/>
            <a:ext cx="2209800" cy="6858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200" dirty="0">
              <a:solidFill>
                <a:srgbClr val="000000"/>
              </a:solidFill>
              <a:latin typeface="Tahoma" pitchFamily="34" charset="0"/>
            </a:endParaRPr>
          </a:p>
          <a:p>
            <a:pPr algn="ctr" eaLnBrk="1" hangingPunct="1"/>
            <a:r>
              <a:rPr lang="en-US" sz="1200" dirty="0">
                <a:solidFill>
                  <a:srgbClr val="000000"/>
                </a:solidFill>
                <a:latin typeface="Tahoma" pitchFamily="34" charset="0"/>
              </a:rPr>
              <a:t>___  _______ will the goods and services be distributed?</a:t>
            </a:r>
            <a:endParaRPr lang="en-US" sz="1200" dirty="0">
              <a:latin typeface="Calibri" pitchFamily="34" charset="0"/>
            </a:endParaRPr>
          </a:p>
        </p:txBody>
      </p:sp>
      <p:sp>
        <p:nvSpPr>
          <p:cNvPr id="16398" name="Text Box 16"/>
          <p:cNvSpPr txBox="1">
            <a:spLocks noChangeArrowheads="1"/>
          </p:cNvSpPr>
          <p:nvPr/>
        </p:nvSpPr>
        <p:spPr bwMode="auto">
          <a:xfrm>
            <a:off x="1295400" y="5486400"/>
            <a:ext cx="6096000" cy="6096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solidFill>
                  <a:srgbClr val="000000"/>
                </a:solidFill>
                <a:latin typeface="Tahoma" pitchFamily="34" charset="0"/>
              </a:rPr>
              <a:t>Answering these questions most efficiently creates the need for</a:t>
            </a:r>
          </a:p>
          <a:p>
            <a:pPr algn="ctr" eaLnBrk="1" hangingPunct="1"/>
            <a:endParaRPr lang="en-US" sz="600" dirty="0">
              <a:solidFill>
                <a:srgbClr val="000000"/>
              </a:solidFill>
              <a:latin typeface="Tahoma" pitchFamily="34" charset="0"/>
            </a:endParaRPr>
          </a:p>
          <a:p>
            <a:pPr algn="ctr" eaLnBrk="1" hangingPunct="1"/>
            <a:r>
              <a:rPr lang="en-US" sz="1400" dirty="0">
                <a:solidFill>
                  <a:srgbClr val="000000"/>
                </a:solidFill>
                <a:latin typeface="Tahoma" pitchFamily="34" charset="0"/>
              </a:rPr>
              <a:t>___________________  and ___________________ resulting in trade.</a:t>
            </a:r>
            <a:endParaRPr lang="en-US" sz="1400" dirty="0">
              <a:latin typeface="Calibri" pitchFamily="34" charset="0"/>
            </a:endParaRPr>
          </a:p>
        </p:txBody>
      </p:sp>
      <p:sp>
        <p:nvSpPr>
          <p:cNvPr id="16399" name="Text Box 17"/>
          <p:cNvSpPr txBox="1">
            <a:spLocks noChangeArrowheads="1"/>
          </p:cNvSpPr>
          <p:nvPr/>
        </p:nvSpPr>
        <p:spPr bwMode="auto">
          <a:xfrm>
            <a:off x="1066800" y="2286000"/>
            <a:ext cx="6248400" cy="3429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Consequently, buyers (consumers) and sellers (producers) have to make</a:t>
            </a:r>
            <a:endParaRPr lang="en-US" sz="1400" dirty="0">
              <a:latin typeface="Calibri" pitchFamily="34" charset="0"/>
            </a:endParaRPr>
          </a:p>
        </p:txBody>
      </p:sp>
      <p:sp>
        <p:nvSpPr>
          <p:cNvPr id="16400" name="Line 18"/>
          <p:cNvSpPr>
            <a:spLocks noChangeShapeType="1"/>
          </p:cNvSpPr>
          <p:nvPr/>
        </p:nvSpPr>
        <p:spPr bwMode="auto">
          <a:xfrm flipH="1">
            <a:off x="5486400" y="1295400"/>
            <a:ext cx="685800" cy="3048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6401" name="Line 19"/>
          <p:cNvSpPr>
            <a:spLocks noChangeShapeType="1"/>
          </p:cNvSpPr>
          <p:nvPr/>
        </p:nvSpPr>
        <p:spPr bwMode="auto">
          <a:xfrm>
            <a:off x="2209800" y="1295400"/>
            <a:ext cx="685800" cy="28575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6402" name="Line 20"/>
          <p:cNvSpPr>
            <a:spLocks noChangeShapeType="1"/>
          </p:cNvSpPr>
          <p:nvPr/>
        </p:nvSpPr>
        <p:spPr bwMode="auto">
          <a:xfrm flipH="1">
            <a:off x="2438400" y="4343400"/>
            <a:ext cx="228600" cy="17145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6403" name="Line 21"/>
          <p:cNvSpPr>
            <a:spLocks noChangeShapeType="1"/>
          </p:cNvSpPr>
          <p:nvPr/>
        </p:nvSpPr>
        <p:spPr bwMode="auto">
          <a:xfrm>
            <a:off x="4267200" y="4343400"/>
            <a:ext cx="0" cy="2286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6404" name="Line 22"/>
          <p:cNvSpPr>
            <a:spLocks noChangeShapeType="1"/>
          </p:cNvSpPr>
          <p:nvPr/>
        </p:nvSpPr>
        <p:spPr bwMode="auto">
          <a:xfrm>
            <a:off x="5562600" y="4343400"/>
            <a:ext cx="285750" cy="17145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6405" name="Text Box 23"/>
          <p:cNvSpPr txBox="1">
            <a:spLocks noChangeArrowheads="1"/>
          </p:cNvSpPr>
          <p:nvPr/>
        </p:nvSpPr>
        <p:spPr bwMode="auto">
          <a:xfrm>
            <a:off x="0" y="6248400"/>
            <a:ext cx="9144000" cy="6096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000" b="1" dirty="0">
                <a:solidFill>
                  <a:srgbClr val="000000"/>
                </a:solidFill>
                <a:latin typeface="Tahoma" pitchFamily="34" charset="0"/>
              </a:rPr>
              <a:t>Economics:  ___________ - __________ under ___________.</a:t>
            </a:r>
            <a:endParaRPr lang="en-US" sz="2000" dirty="0">
              <a:latin typeface="Calibri" pitchFamily="34" charset="0"/>
            </a:endParaRPr>
          </a:p>
        </p:txBody>
      </p:sp>
      <p:sp>
        <p:nvSpPr>
          <p:cNvPr id="16406" name="Text Box 24"/>
          <p:cNvSpPr txBox="1">
            <a:spLocks noChangeArrowheads="1"/>
          </p:cNvSpPr>
          <p:nvPr/>
        </p:nvSpPr>
        <p:spPr bwMode="auto">
          <a:xfrm rot="-5400000">
            <a:off x="-419100" y="4686300"/>
            <a:ext cx="1771650" cy="62865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000" dirty="0">
                <a:solidFill>
                  <a:srgbClr val="000000"/>
                </a:solidFill>
                <a:latin typeface="Tahoma" pitchFamily="34" charset="0"/>
              </a:rPr>
              <a:t>__________  ___________</a:t>
            </a:r>
          </a:p>
          <a:p>
            <a:pPr algn="ctr" eaLnBrk="1" hangingPunct="1"/>
            <a:r>
              <a:rPr lang="en-US" sz="1000" dirty="0">
                <a:solidFill>
                  <a:srgbClr val="000000"/>
                </a:solidFill>
                <a:latin typeface="Tahoma" pitchFamily="34" charset="0"/>
              </a:rPr>
              <a:t>Buyers and sellers answer ?’s</a:t>
            </a:r>
            <a:endParaRPr lang="en-US" dirty="0">
              <a:latin typeface="Calibri" pitchFamily="34" charset="0"/>
            </a:endParaRPr>
          </a:p>
        </p:txBody>
      </p:sp>
      <p:sp>
        <p:nvSpPr>
          <p:cNvPr id="16407" name="Text Box 25"/>
          <p:cNvSpPr txBox="1">
            <a:spLocks noChangeArrowheads="1"/>
          </p:cNvSpPr>
          <p:nvPr/>
        </p:nvSpPr>
        <p:spPr bwMode="auto">
          <a:xfrm rot="5400000">
            <a:off x="7398544" y="4564856"/>
            <a:ext cx="1714500" cy="661988"/>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000" dirty="0">
                <a:solidFill>
                  <a:srgbClr val="000000"/>
                </a:solidFill>
                <a:latin typeface="Tahoma" pitchFamily="34" charset="0"/>
              </a:rPr>
              <a:t>___________  ___________</a:t>
            </a:r>
          </a:p>
          <a:p>
            <a:pPr algn="ctr" eaLnBrk="1" hangingPunct="1"/>
            <a:r>
              <a:rPr lang="en-US" sz="1000" dirty="0">
                <a:solidFill>
                  <a:srgbClr val="000000"/>
                </a:solidFill>
                <a:latin typeface="Tahoma" pitchFamily="34" charset="0"/>
              </a:rPr>
              <a:t>Government answers ?’s</a:t>
            </a:r>
            <a:endParaRPr lang="en-US" dirty="0">
              <a:latin typeface="Calibri" pitchFamily="34" charset="0"/>
            </a:endParaRPr>
          </a:p>
        </p:txBody>
      </p:sp>
      <p:sp>
        <p:nvSpPr>
          <p:cNvPr id="16408" name="Text Box 26"/>
          <p:cNvSpPr txBox="1">
            <a:spLocks noChangeArrowheads="1"/>
          </p:cNvSpPr>
          <p:nvPr/>
        </p:nvSpPr>
        <p:spPr bwMode="auto">
          <a:xfrm>
            <a:off x="3733800" y="1295400"/>
            <a:ext cx="1028700" cy="2286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resulting in</a:t>
            </a:r>
            <a:endParaRPr lang="en-US" sz="1400" dirty="0">
              <a:latin typeface="Calibri" pitchFamily="34" charset="0"/>
            </a:endParaRPr>
          </a:p>
        </p:txBody>
      </p:sp>
      <p:sp>
        <p:nvSpPr>
          <p:cNvPr id="72731" name="Text Box 27"/>
          <p:cNvSpPr txBox="1">
            <a:spLocks noChangeArrowheads="1"/>
          </p:cNvSpPr>
          <p:nvPr/>
        </p:nvSpPr>
        <p:spPr bwMode="auto">
          <a:xfrm rot="-5400000">
            <a:off x="-609600" y="48768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400" b="1" dirty="0">
                <a:solidFill>
                  <a:srgbClr val="FF3300"/>
                </a:solidFill>
                <a:latin typeface="Calibri" pitchFamily="34" charset="0"/>
              </a:rPr>
              <a:t>market economy</a:t>
            </a:r>
          </a:p>
        </p:txBody>
      </p:sp>
      <p:sp>
        <p:nvSpPr>
          <p:cNvPr id="72732" name="Text Box 28"/>
          <p:cNvSpPr txBox="1">
            <a:spLocks noChangeArrowheads="1"/>
          </p:cNvSpPr>
          <p:nvPr/>
        </p:nvSpPr>
        <p:spPr bwMode="auto">
          <a:xfrm rot="5400000">
            <a:off x="7369175" y="4746625"/>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400" b="1" dirty="0">
                <a:solidFill>
                  <a:srgbClr val="FF3300"/>
                </a:solidFill>
                <a:latin typeface="Calibri" pitchFamily="34" charset="0"/>
              </a:rPr>
              <a:t>command economy</a:t>
            </a:r>
            <a:r>
              <a:rPr lang="en-US" sz="1600" b="1" dirty="0">
                <a:solidFill>
                  <a:srgbClr val="FF3300"/>
                </a:solidFill>
                <a:latin typeface="Calibri" pitchFamily="34" charset="0"/>
              </a:rPr>
              <a:t> </a:t>
            </a:r>
          </a:p>
        </p:txBody>
      </p:sp>
      <p:sp>
        <p:nvSpPr>
          <p:cNvPr id="72733" name="Text Box 29"/>
          <p:cNvSpPr txBox="1">
            <a:spLocks noChangeArrowheads="1"/>
          </p:cNvSpPr>
          <p:nvPr/>
        </p:nvSpPr>
        <p:spPr bwMode="auto">
          <a:xfrm>
            <a:off x="6858000" y="61722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000" b="1" dirty="0">
                <a:solidFill>
                  <a:schemeClr val="folHlink"/>
                </a:solidFill>
                <a:latin typeface="Calibri" pitchFamily="34" charset="0"/>
              </a:rPr>
              <a:t>scarcity</a:t>
            </a:r>
          </a:p>
        </p:txBody>
      </p:sp>
      <p:sp>
        <p:nvSpPr>
          <p:cNvPr id="72734" name="Text Box 30"/>
          <p:cNvSpPr txBox="1">
            <a:spLocks noChangeArrowheads="1"/>
          </p:cNvSpPr>
          <p:nvPr/>
        </p:nvSpPr>
        <p:spPr bwMode="auto">
          <a:xfrm>
            <a:off x="4267200" y="61722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000" b="1" dirty="0">
                <a:solidFill>
                  <a:schemeClr val="folHlink"/>
                </a:solidFill>
                <a:latin typeface="Calibri" pitchFamily="34" charset="0"/>
              </a:rPr>
              <a:t>making</a:t>
            </a:r>
          </a:p>
        </p:txBody>
      </p:sp>
      <p:sp>
        <p:nvSpPr>
          <p:cNvPr id="72735" name="Text Box 31"/>
          <p:cNvSpPr txBox="1">
            <a:spLocks noChangeArrowheads="1"/>
          </p:cNvSpPr>
          <p:nvPr/>
        </p:nvSpPr>
        <p:spPr bwMode="auto">
          <a:xfrm>
            <a:off x="2438400" y="6172200"/>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000" b="1" dirty="0">
                <a:solidFill>
                  <a:schemeClr val="folHlink"/>
                </a:solidFill>
                <a:latin typeface="Calibri" pitchFamily="34" charset="0"/>
              </a:rPr>
              <a:t>decision</a:t>
            </a:r>
          </a:p>
        </p:txBody>
      </p:sp>
      <p:sp>
        <p:nvSpPr>
          <p:cNvPr id="72736" name="Text Box 32"/>
          <p:cNvSpPr txBox="1">
            <a:spLocks noChangeArrowheads="1"/>
          </p:cNvSpPr>
          <p:nvPr/>
        </p:nvSpPr>
        <p:spPr bwMode="auto">
          <a:xfrm>
            <a:off x="3810000" y="571500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interdependence</a:t>
            </a:r>
          </a:p>
        </p:txBody>
      </p:sp>
      <p:sp>
        <p:nvSpPr>
          <p:cNvPr id="72737" name="Text Box 33"/>
          <p:cNvSpPr txBox="1">
            <a:spLocks noChangeArrowheads="1"/>
          </p:cNvSpPr>
          <p:nvPr/>
        </p:nvSpPr>
        <p:spPr bwMode="auto">
          <a:xfrm>
            <a:off x="1600200" y="57150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specialization</a:t>
            </a:r>
          </a:p>
        </p:txBody>
      </p:sp>
      <p:sp>
        <p:nvSpPr>
          <p:cNvPr id="72738" name="Text Box 34"/>
          <p:cNvSpPr txBox="1">
            <a:spLocks noChangeArrowheads="1"/>
          </p:cNvSpPr>
          <p:nvPr/>
        </p:nvSpPr>
        <p:spPr bwMode="auto">
          <a:xfrm>
            <a:off x="5638800" y="47244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To whom</a:t>
            </a:r>
          </a:p>
        </p:txBody>
      </p:sp>
      <p:sp>
        <p:nvSpPr>
          <p:cNvPr id="72739" name="Text Box 35"/>
          <p:cNvSpPr txBox="1">
            <a:spLocks noChangeArrowheads="1"/>
          </p:cNvSpPr>
          <p:nvPr/>
        </p:nvSpPr>
        <p:spPr bwMode="auto">
          <a:xfrm>
            <a:off x="3124200" y="47244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How</a:t>
            </a:r>
          </a:p>
        </p:txBody>
      </p:sp>
      <p:sp>
        <p:nvSpPr>
          <p:cNvPr id="72740" name="Text Box 36"/>
          <p:cNvSpPr txBox="1">
            <a:spLocks noChangeArrowheads="1"/>
          </p:cNvSpPr>
          <p:nvPr/>
        </p:nvSpPr>
        <p:spPr bwMode="auto">
          <a:xfrm>
            <a:off x="990600" y="47244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What</a:t>
            </a:r>
          </a:p>
        </p:txBody>
      </p:sp>
      <p:sp>
        <p:nvSpPr>
          <p:cNvPr id="72741" name="Text Box 37"/>
          <p:cNvSpPr txBox="1">
            <a:spLocks noChangeArrowheads="1"/>
          </p:cNvSpPr>
          <p:nvPr/>
        </p:nvSpPr>
        <p:spPr bwMode="auto">
          <a:xfrm>
            <a:off x="4495800" y="32766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cost</a:t>
            </a:r>
          </a:p>
        </p:txBody>
      </p:sp>
      <p:sp>
        <p:nvSpPr>
          <p:cNvPr id="72742" name="Text Box 38"/>
          <p:cNvSpPr txBox="1">
            <a:spLocks noChangeArrowheads="1"/>
          </p:cNvSpPr>
          <p:nvPr/>
        </p:nvSpPr>
        <p:spPr bwMode="auto">
          <a:xfrm>
            <a:off x="2438400" y="32766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opportunity</a:t>
            </a:r>
          </a:p>
        </p:txBody>
      </p:sp>
      <p:sp>
        <p:nvSpPr>
          <p:cNvPr id="72743" name="Text Box 39"/>
          <p:cNvSpPr txBox="1">
            <a:spLocks noChangeArrowheads="1"/>
          </p:cNvSpPr>
          <p:nvPr/>
        </p:nvSpPr>
        <p:spPr bwMode="auto">
          <a:xfrm>
            <a:off x="3505200" y="28956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choices</a:t>
            </a:r>
          </a:p>
        </p:txBody>
      </p:sp>
      <p:sp>
        <p:nvSpPr>
          <p:cNvPr id="72744" name="Text Box 40"/>
          <p:cNvSpPr txBox="1">
            <a:spLocks noChangeArrowheads="1"/>
          </p:cNvSpPr>
          <p:nvPr/>
        </p:nvSpPr>
        <p:spPr bwMode="auto">
          <a:xfrm>
            <a:off x="3276600" y="17526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000" b="1" dirty="0">
                <a:solidFill>
                  <a:srgbClr val="FF3300"/>
                </a:solidFill>
                <a:latin typeface="Calibri" pitchFamily="34" charset="0"/>
              </a:rPr>
              <a:t>SCARCITY</a:t>
            </a:r>
          </a:p>
        </p:txBody>
      </p:sp>
    </p:spTree>
    <p:extLst>
      <p:ext uri="{BB962C8B-B14F-4D97-AF65-F5344CB8AC3E}">
        <p14:creationId xmlns:p14="http://schemas.microsoft.com/office/powerpoint/2010/main" val="129151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44"/>
                                        </p:tgtEl>
                                        <p:attrNameLst>
                                          <p:attrName>style.visibility</p:attrName>
                                        </p:attrNameLst>
                                      </p:cBhvr>
                                      <p:to>
                                        <p:strVal val="visible"/>
                                      </p:to>
                                    </p:set>
                                    <p:anim calcmode="lin" valueType="num">
                                      <p:cBhvr additive="base">
                                        <p:cTn id="7" dur="500" fill="hold"/>
                                        <p:tgtEl>
                                          <p:spTgt spid="72744"/>
                                        </p:tgtEl>
                                        <p:attrNameLst>
                                          <p:attrName>ppt_x</p:attrName>
                                        </p:attrNameLst>
                                      </p:cBhvr>
                                      <p:tavLst>
                                        <p:tav tm="0">
                                          <p:val>
                                            <p:strVal val="#ppt_x"/>
                                          </p:val>
                                        </p:tav>
                                        <p:tav tm="100000">
                                          <p:val>
                                            <p:strVal val="#ppt_x"/>
                                          </p:val>
                                        </p:tav>
                                      </p:tavLst>
                                    </p:anim>
                                    <p:anim calcmode="lin" valueType="num">
                                      <p:cBhvr additive="base">
                                        <p:cTn id="8" dur="500" fill="hold"/>
                                        <p:tgtEl>
                                          <p:spTgt spid="727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43"/>
                                        </p:tgtEl>
                                        <p:attrNameLst>
                                          <p:attrName>style.visibility</p:attrName>
                                        </p:attrNameLst>
                                      </p:cBhvr>
                                      <p:to>
                                        <p:strVal val="visible"/>
                                      </p:to>
                                    </p:set>
                                    <p:anim calcmode="lin" valueType="num">
                                      <p:cBhvr additive="base">
                                        <p:cTn id="13" dur="500" fill="hold"/>
                                        <p:tgtEl>
                                          <p:spTgt spid="72743"/>
                                        </p:tgtEl>
                                        <p:attrNameLst>
                                          <p:attrName>ppt_x</p:attrName>
                                        </p:attrNameLst>
                                      </p:cBhvr>
                                      <p:tavLst>
                                        <p:tav tm="0">
                                          <p:val>
                                            <p:strVal val="#ppt_x"/>
                                          </p:val>
                                        </p:tav>
                                        <p:tav tm="100000">
                                          <p:val>
                                            <p:strVal val="#ppt_x"/>
                                          </p:val>
                                        </p:tav>
                                      </p:tavLst>
                                    </p:anim>
                                    <p:anim calcmode="lin" valueType="num">
                                      <p:cBhvr additive="base">
                                        <p:cTn id="14" dur="500" fill="hold"/>
                                        <p:tgtEl>
                                          <p:spTgt spid="727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42"/>
                                        </p:tgtEl>
                                        <p:attrNameLst>
                                          <p:attrName>style.visibility</p:attrName>
                                        </p:attrNameLst>
                                      </p:cBhvr>
                                      <p:to>
                                        <p:strVal val="visible"/>
                                      </p:to>
                                    </p:set>
                                    <p:anim calcmode="lin" valueType="num">
                                      <p:cBhvr additive="base">
                                        <p:cTn id="19" dur="500" fill="hold"/>
                                        <p:tgtEl>
                                          <p:spTgt spid="72742"/>
                                        </p:tgtEl>
                                        <p:attrNameLst>
                                          <p:attrName>ppt_x</p:attrName>
                                        </p:attrNameLst>
                                      </p:cBhvr>
                                      <p:tavLst>
                                        <p:tav tm="0">
                                          <p:val>
                                            <p:strVal val="#ppt_x"/>
                                          </p:val>
                                        </p:tav>
                                        <p:tav tm="100000">
                                          <p:val>
                                            <p:strVal val="#ppt_x"/>
                                          </p:val>
                                        </p:tav>
                                      </p:tavLst>
                                    </p:anim>
                                    <p:anim calcmode="lin" valueType="num">
                                      <p:cBhvr additive="base">
                                        <p:cTn id="20" dur="500" fill="hold"/>
                                        <p:tgtEl>
                                          <p:spTgt spid="7274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2741"/>
                                        </p:tgtEl>
                                        <p:attrNameLst>
                                          <p:attrName>style.visibility</p:attrName>
                                        </p:attrNameLst>
                                      </p:cBhvr>
                                      <p:to>
                                        <p:strVal val="visible"/>
                                      </p:to>
                                    </p:set>
                                    <p:anim calcmode="lin" valueType="num">
                                      <p:cBhvr additive="base">
                                        <p:cTn id="23" dur="500" fill="hold"/>
                                        <p:tgtEl>
                                          <p:spTgt spid="72741"/>
                                        </p:tgtEl>
                                        <p:attrNameLst>
                                          <p:attrName>ppt_x</p:attrName>
                                        </p:attrNameLst>
                                      </p:cBhvr>
                                      <p:tavLst>
                                        <p:tav tm="0">
                                          <p:val>
                                            <p:strVal val="#ppt_x"/>
                                          </p:val>
                                        </p:tav>
                                        <p:tav tm="100000">
                                          <p:val>
                                            <p:strVal val="#ppt_x"/>
                                          </p:val>
                                        </p:tav>
                                      </p:tavLst>
                                    </p:anim>
                                    <p:anim calcmode="lin" valueType="num">
                                      <p:cBhvr additive="base">
                                        <p:cTn id="24" dur="500" fill="hold"/>
                                        <p:tgtEl>
                                          <p:spTgt spid="7274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2740"/>
                                        </p:tgtEl>
                                        <p:attrNameLst>
                                          <p:attrName>style.visibility</p:attrName>
                                        </p:attrNameLst>
                                      </p:cBhvr>
                                      <p:to>
                                        <p:strVal val="visible"/>
                                      </p:to>
                                    </p:set>
                                    <p:anim calcmode="lin" valueType="num">
                                      <p:cBhvr additive="base">
                                        <p:cTn id="29" dur="500" fill="hold"/>
                                        <p:tgtEl>
                                          <p:spTgt spid="72740"/>
                                        </p:tgtEl>
                                        <p:attrNameLst>
                                          <p:attrName>ppt_x</p:attrName>
                                        </p:attrNameLst>
                                      </p:cBhvr>
                                      <p:tavLst>
                                        <p:tav tm="0">
                                          <p:val>
                                            <p:strVal val="#ppt_x"/>
                                          </p:val>
                                        </p:tav>
                                        <p:tav tm="100000">
                                          <p:val>
                                            <p:strVal val="#ppt_x"/>
                                          </p:val>
                                        </p:tav>
                                      </p:tavLst>
                                    </p:anim>
                                    <p:anim calcmode="lin" valueType="num">
                                      <p:cBhvr additive="base">
                                        <p:cTn id="30" dur="500" fill="hold"/>
                                        <p:tgtEl>
                                          <p:spTgt spid="7274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2739"/>
                                        </p:tgtEl>
                                        <p:attrNameLst>
                                          <p:attrName>style.visibility</p:attrName>
                                        </p:attrNameLst>
                                      </p:cBhvr>
                                      <p:to>
                                        <p:strVal val="visible"/>
                                      </p:to>
                                    </p:set>
                                    <p:anim calcmode="lin" valueType="num">
                                      <p:cBhvr additive="base">
                                        <p:cTn id="35" dur="500" fill="hold"/>
                                        <p:tgtEl>
                                          <p:spTgt spid="72739"/>
                                        </p:tgtEl>
                                        <p:attrNameLst>
                                          <p:attrName>ppt_x</p:attrName>
                                        </p:attrNameLst>
                                      </p:cBhvr>
                                      <p:tavLst>
                                        <p:tav tm="0">
                                          <p:val>
                                            <p:strVal val="#ppt_x"/>
                                          </p:val>
                                        </p:tav>
                                        <p:tav tm="100000">
                                          <p:val>
                                            <p:strVal val="#ppt_x"/>
                                          </p:val>
                                        </p:tav>
                                      </p:tavLst>
                                    </p:anim>
                                    <p:anim calcmode="lin" valueType="num">
                                      <p:cBhvr additive="base">
                                        <p:cTn id="36" dur="500" fill="hold"/>
                                        <p:tgtEl>
                                          <p:spTgt spid="72739"/>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2738"/>
                                        </p:tgtEl>
                                        <p:attrNameLst>
                                          <p:attrName>style.visibility</p:attrName>
                                        </p:attrNameLst>
                                      </p:cBhvr>
                                      <p:to>
                                        <p:strVal val="visible"/>
                                      </p:to>
                                    </p:set>
                                    <p:anim calcmode="lin" valueType="num">
                                      <p:cBhvr additive="base">
                                        <p:cTn id="41" dur="500" fill="hold"/>
                                        <p:tgtEl>
                                          <p:spTgt spid="72738"/>
                                        </p:tgtEl>
                                        <p:attrNameLst>
                                          <p:attrName>ppt_x</p:attrName>
                                        </p:attrNameLst>
                                      </p:cBhvr>
                                      <p:tavLst>
                                        <p:tav tm="0">
                                          <p:val>
                                            <p:strVal val="#ppt_x"/>
                                          </p:val>
                                        </p:tav>
                                        <p:tav tm="100000">
                                          <p:val>
                                            <p:strVal val="#ppt_x"/>
                                          </p:val>
                                        </p:tav>
                                      </p:tavLst>
                                    </p:anim>
                                    <p:anim calcmode="lin" valueType="num">
                                      <p:cBhvr additive="base">
                                        <p:cTn id="42" dur="500" fill="hold"/>
                                        <p:tgtEl>
                                          <p:spTgt spid="7273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2731"/>
                                        </p:tgtEl>
                                        <p:attrNameLst>
                                          <p:attrName>style.visibility</p:attrName>
                                        </p:attrNameLst>
                                      </p:cBhvr>
                                      <p:to>
                                        <p:strVal val="visible"/>
                                      </p:to>
                                    </p:set>
                                    <p:anim calcmode="lin" valueType="num">
                                      <p:cBhvr additive="base">
                                        <p:cTn id="47" dur="500" fill="hold"/>
                                        <p:tgtEl>
                                          <p:spTgt spid="72731"/>
                                        </p:tgtEl>
                                        <p:attrNameLst>
                                          <p:attrName>ppt_x</p:attrName>
                                        </p:attrNameLst>
                                      </p:cBhvr>
                                      <p:tavLst>
                                        <p:tav tm="0">
                                          <p:val>
                                            <p:strVal val="#ppt_x"/>
                                          </p:val>
                                        </p:tav>
                                        <p:tav tm="100000">
                                          <p:val>
                                            <p:strVal val="#ppt_x"/>
                                          </p:val>
                                        </p:tav>
                                      </p:tavLst>
                                    </p:anim>
                                    <p:anim calcmode="lin" valueType="num">
                                      <p:cBhvr additive="base">
                                        <p:cTn id="48" dur="500" fill="hold"/>
                                        <p:tgtEl>
                                          <p:spTgt spid="72731"/>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2732"/>
                                        </p:tgtEl>
                                        <p:attrNameLst>
                                          <p:attrName>style.visibility</p:attrName>
                                        </p:attrNameLst>
                                      </p:cBhvr>
                                      <p:to>
                                        <p:strVal val="visible"/>
                                      </p:to>
                                    </p:set>
                                    <p:anim calcmode="lin" valueType="num">
                                      <p:cBhvr additive="base">
                                        <p:cTn id="53" dur="500" fill="hold"/>
                                        <p:tgtEl>
                                          <p:spTgt spid="72732"/>
                                        </p:tgtEl>
                                        <p:attrNameLst>
                                          <p:attrName>ppt_x</p:attrName>
                                        </p:attrNameLst>
                                      </p:cBhvr>
                                      <p:tavLst>
                                        <p:tav tm="0">
                                          <p:val>
                                            <p:strVal val="#ppt_x"/>
                                          </p:val>
                                        </p:tav>
                                        <p:tav tm="100000">
                                          <p:val>
                                            <p:strVal val="#ppt_x"/>
                                          </p:val>
                                        </p:tav>
                                      </p:tavLst>
                                    </p:anim>
                                    <p:anim calcmode="lin" valueType="num">
                                      <p:cBhvr additive="base">
                                        <p:cTn id="54" dur="500" fill="hold"/>
                                        <p:tgtEl>
                                          <p:spTgt spid="72732"/>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2737"/>
                                        </p:tgtEl>
                                        <p:attrNameLst>
                                          <p:attrName>style.visibility</p:attrName>
                                        </p:attrNameLst>
                                      </p:cBhvr>
                                      <p:to>
                                        <p:strVal val="visible"/>
                                      </p:to>
                                    </p:set>
                                    <p:anim calcmode="lin" valueType="num">
                                      <p:cBhvr additive="base">
                                        <p:cTn id="59" dur="500" fill="hold"/>
                                        <p:tgtEl>
                                          <p:spTgt spid="72737"/>
                                        </p:tgtEl>
                                        <p:attrNameLst>
                                          <p:attrName>ppt_x</p:attrName>
                                        </p:attrNameLst>
                                      </p:cBhvr>
                                      <p:tavLst>
                                        <p:tav tm="0">
                                          <p:val>
                                            <p:strVal val="#ppt_x"/>
                                          </p:val>
                                        </p:tav>
                                        <p:tav tm="100000">
                                          <p:val>
                                            <p:strVal val="#ppt_x"/>
                                          </p:val>
                                        </p:tav>
                                      </p:tavLst>
                                    </p:anim>
                                    <p:anim calcmode="lin" valueType="num">
                                      <p:cBhvr additive="base">
                                        <p:cTn id="60" dur="500" fill="hold"/>
                                        <p:tgtEl>
                                          <p:spTgt spid="72737"/>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2736"/>
                                        </p:tgtEl>
                                        <p:attrNameLst>
                                          <p:attrName>style.visibility</p:attrName>
                                        </p:attrNameLst>
                                      </p:cBhvr>
                                      <p:to>
                                        <p:strVal val="visible"/>
                                      </p:to>
                                    </p:set>
                                    <p:anim calcmode="lin" valueType="num">
                                      <p:cBhvr additive="base">
                                        <p:cTn id="65" dur="500" fill="hold"/>
                                        <p:tgtEl>
                                          <p:spTgt spid="72736"/>
                                        </p:tgtEl>
                                        <p:attrNameLst>
                                          <p:attrName>ppt_x</p:attrName>
                                        </p:attrNameLst>
                                      </p:cBhvr>
                                      <p:tavLst>
                                        <p:tav tm="0">
                                          <p:val>
                                            <p:strVal val="#ppt_x"/>
                                          </p:val>
                                        </p:tav>
                                        <p:tav tm="100000">
                                          <p:val>
                                            <p:strVal val="#ppt_x"/>
                                          </p:val>
                                        </p:tav>
                                      </p:tavLst>
                                    </p:anim>
                                    <p:anim calcmode="lin" valueType="num">
                                      <p:cBhvr additive="base">
                                        <p:cTn id="66" dur="500" fill="hold"/>
                                        <p:tgtEl>
                                          <p:spTgt spid="72736"/>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2735"/>
                                        </p:tgtEl>
                                        <p:attrNameLst>
                                          <p:attrName>style.visibility</p:attrName>
                                        </p:attrNameLst>
                                      </p:cBhvr>
                                      <p:to>
                                        <p:strVal val="visible"/>
                                      </p:to>
                                    </p:set>
                                    <p:anim calcmode="lin" valueType="num">
                                      <p:cBhvr additive="base">
                                        <p:cTn id="71" dur="500" fill="hold"/>
                                        <p:tgtEl>
                                          <p:spTgt spid="72735"/>
                                        </p:tgtEl>
                                        <p:attrNameLst>
                                          <p:attrName>ppt_x</p:attrName>
                                        </p:attrNameLst>
                                      </p:cBhvr>
                                      <p:tavLst>
                                        <p:tav tm="0">
                                          <p:val>
                                            <p:strVal val="#ppt_x"/>
                                          </p:val>
                                        </p:tav>
                                        <p:tav tm="100000">
                                          <p:val>
                                            <p:strVal val="#ppt_x"/>
                                          </p:val>
                                        </p:tav>
                                      </p:tavLst>
                                    </p:anim>
                                    <p:anim calcmode="lin" valueType="num">
                                      <p:cBhvr additive="base">
                                        <p:cTn id="72" dur="500" fill="hold"/>
                                        <p:tgtEl>
                                          <p:spTgt spid="7273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2734"/>
                                        </p:tgtEl>
                                        <p:attrNameLst>
                                          <p:attrName>style.visibility</p:attrName>
                                        </p:attrNameLst>
                                      </p:cBhvr>
                                      <p:to>
                                        <p:strVal val="visible"/>
                                      </p:to>
                                    </p:set>
                                    <p:anim calcmode="lin" valueType="num">
                                      <p:cBhvr additive="base">
                                        <p:cTn id="75" dur="500" fill="hold"/>
                                        <p:tgtEl>
                                          <p:spTgt spid="72734"/>
                                        </p:tgtEl>
                                        <p:attrNameLst>
                                          <p:attrName>ppt_x</p:attrName>
                                        </p:attrNameLst>
                                      </p:cBhvr>
                                      <p:tavLst>
                                        <p:tav tm="0">
                                          <p:val>
                                            <p:strVal val="#ppt_x"/>
                                          </p:val>
                                        </p:tav>
                                        <p:tav tm="100000">
                                          <p:val>
                                            <p:strVal val="#ppt_x"/>
                                          </p:val>
                                        </p:tav>
                                      </p:tavLst>
                                    </p:anim>
                                    <p:anim calcmode="lin" valueType="num">
                                      <p:cBhvr additive="base">
                                        <p:cTn id="76" dur="500" fill="hold"/>
                                        <p:tgtEl>
                                          <p:spTgt spid="72734"/>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2733"/>
                                        </p:tgtEl>
                                        <p:attrNameLst>
                                          <p:attrName>style.visibility</p:attrName>
                                        </p:attrNameLst>
                                      </p:cBhvr>
                                      <p:to>
                                        <p:strVal val="visible"/>
                                      </p:to>
                                    </p:set>
                                    <p:anim calcmode="lin" valueType="num">
                                      <p:cBhvr additive="base">
                                        <p:cTn id="81" dur="500" fill="hold"/>
                                        <p:tgtEl>
                                          <p:spTgt spid="72733"/>
                                        </p:tgtEl>
                                        <p:attrNameLst>
                                          <p:attrName>ppt_x</p:attrName>
                                        </p:attrNameLst>
                                      </p:cBhvr>
                                      <p:tavLst>
                                        <p:tav tm="0">
                                          <p:val>
                                            <p:strVal val="#ppt_x"/>
                                          </p:val>
                                        </p:tav>
                                        <p:tav tm="100000">
                                          <p:val>
                                            <p:strVal val="#ppt_x"/>
                                          </p:val>
                                        </p:tav>
                                      </p:tavLst>
                                    </p:anim>
                                    <p:anim calcmode="lin" valueType="num">
                                      <p:cBhvr additive="base">
                                        <p:cTn id="82" dur="500" fill="hold"/>
                                        <p:tgtEl>
                                          <p:spTgt spid="72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1" grpId="0"/>
      <p:bldP spid="72732" grpId="0"/>
      <p:bldP spid="72733" grpId="0"/>
      <p:bldP spid="72734" grpId="0"/>
      <p:bldP spid="72735" grpId="0"/>
      <p:bldP spid="72736" grpId="0"/>
      <p:bldP spid="72737" grpId="0"/>
      <p:bldP spid="72738" grpId="0"/>
      <p:bldP spid="72739" grpId="0"/>
      <p:bldP spid="72740" grpId="0"/>
      <p:bldP spid="72741" grpId="0"/>
      <p:bldP spid="72742" grpId="0"/>
      <p:bldP spid="72743" grpId="0"/>
      <p:bldP spid="727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DBC0D3-E017-401D-B2F6-2B722D1374D8}"/>
              </a:ext>
            </a:extLst>
          </p:cNvPr>
          <p:cNvSpPr txBox="1"/>
          <p:nvPr/>
        </p:nvSpPr>
        <p:spPr>
          <a:xfrm>
            <a:off x="719846" y="3061343"/>
            <a:ext cx="8103141" cy="2677656"/>
          </a:xfrm>
          <a:prstGeom prst="rect">
            <a:avLst/>
          </a:prstGeom>
          <a:noFill/>
          <a:ln w="38100">
            <a:solidFill>
              <a:schemeClr val="accent2">
                <a:lumMod val="75000"/>
              </a:schemeClr>
            </a:solidFill>
          </a:ln>
        </p:spPr>
        <p:txBody>
          <a:bodyPr wrap="square">
            <a:spAutoFit/>
          </a:bodyPr>
          <a:lstStyle/>
          <a:p>
            <a:r>
              <a:rPr lang="en-US" sz="2400" b="0" i="0" dirty="0">
                <a:effectLst/>
                <a:latin typeface="+mj-lt"/>
              </a:rPr>
              <a:t>Women’s History Month was first celebrated in the United States in March, 1981. For educators and students, the month provides a wonderful opportunity to </a:t>
            </a:r>
            <a:r>
              <a:rPr lang="en-US" sz="2400" b="1" i="0" dirty="0">
                <a:effectLst/>
                <a:latin typeface="+mj-lt"/>
              </a:rPr>
              <a:t>explore and study women’s contributions, struggles, and triumphs </a:t>
            </a:r>
            <a:r>
              <a:rPr lang="en-US" sz="2400" b="0" i="0" dirty="0">
                <a:effectLst/>
                <a:latin typeface="+mj-lt"/>
              </a:rPr>
              <a:t>throughout history.  This month honors women who come from all walks of life, races, ages and religions and often had to overcome major obstacles to achieve their goals. </a:t>
            </a:r>
            <a:endParaRPr lang="en-US" sz="2400" dirty="0">
              <a:latin typeface="+mj-lt"/>
            </a:endParaRPr>
          </a:p>
        </p:txBody>
      </p:sp>
      <p:pic>
        <p:nvPicPr>
          <p:cNvPr id="5" name="Picture 2" descr="Rita Henuber | Contemporary Women's Fiction and Romance">
            <a:extLst>
              <a:ext uri="{FF2B5EF4-FFF2-40B4-BE49-F238E27FC236}">
                <a16:creationId xmlns:a16="http://schemas.microsoft.com/office/drawing/2014/main" id="{AF791031-D2AD-4ADE-8665-C2B9D6F06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761" y="1274324"/>
            <a:ext cx="6812355" cy="136673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9419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1011678"/>
            <a:ext cx="7125113" cy="924475"/>
          </a:xfrm>
        </p:spPr>
        <p:txBody>
          <a:bodyPr/>
          <a:lstStyle/>
          <a:p>
            <a:pPr algn="ctr"/>
            <a:r>
              <a:rPr lang="en-US" sz="4400" dirty="0">
                <a:solidFill>
                  <a:srgbClr val="7A9900"/>
                </a:solidFill>
                <a:latin typeface="+mn-lt"/>
              </a:rPr>
              <a:t>Match Game</a:t>
            </a:r>
            <a:r>
              <a:rPr lang="en-US" sz="4400" b="1" u="sng" dirty="0">
                <a:solidFill>
                  <a:srgbClr val="002060"/>
                </a:solidFill>
                <a:latin typeface="Arial Rounded MT Bold" panose="020F0704030504030204" pitchFamily="34" charset="0"/>
              </a:rPr>
              <a:t> </a:t>
            </a:r>
          </a:p>
        </p:txBody>
      </p:sp>
      <p:sp>
        <p:nvSpPr>
          <p:cNvPr id="3" name="Content Placeholder 2"/>
          <p:cNvSpPr>
            <a:spLocks noGrp="1"/>
          </p:cNvSpPr>
          <p:nvPr>
            <p:ph idx="1"/>
          </p:nvPr>
        </p:nvSpPr>
        <p:spPr>
          <a:xfrm>
            <a:off x="48638" y="2110901"/>
            <a:ext cx="6900155" cy="3735421"/>
          </a:xfrm>
        </p:spPr>
        <p:txBody>
          <a:bodyPr>
            <a:normAutofit fontScale="55000" lnSpcReduction="20000"/>
          </a:bodyPr>
          <a:lstStyle/>
          <a:p>
            <a:pPr>
              <a:buFont typeface="Wingdings" panose="05000000000000000000" pitchFamily="2" charset="2"/>
              <a:buChar char="Ø"/>
            </a:pPr>
            <a:r>
              <a:rPr lang="en-US" sz="3800" dirty="0">
                <a:solidFill>
                  <a:srgbClr val="202122"/>
                </a:solidFill>
                <a:latin typeface="+mn-lt"/>
              </a:rPr>
              <a:t>Journalist, industrialist, inventor and charity worker               who went around the world in 72 days. </a:t>
            </a:r>
          </a:p>
          <a:p>
            <a:pPr>
              <a:buFont typeface="Wingdings" panose="05000000000000000000" pitchFamily="2" charset="2"/>
              <a:buChar char="Ø"/>
            </a:pPr>
            <a:r>
              <a:rPr lang="en-US" sz="3800" dirty="0">
                <a:solidFill>
                  <a:srgbClr val="202122"/>
                </a:solidFill>
                <a:latin typeface="+mn-lt"/>
              </a:rPr>
              <a:t>Songwriter, actress, pianist and civil rights activist.</a:t>
            </a:r>
          </a:p>
          <a:p>
            <a:pPr>
              <a:buFont typeface="Wingdings" panose="05000000000000000000" pitchFamily="2" charset="2"/>
              <a:buChar char="Ø"/>
            </a:pPr>
            <a:r>
              <a:rPr lang="en-US" sz="3800" dirty="0">
                <a:solidFill>
                  <a:srgbClr val="202122"/>
                </a:solidFill>
                <a:latin typeface="+mn-lt"/>
              </a:rPr>
              <a:t>Architect and sculptor.</a:t>
            </a:r>
          </a:p>
          <a:p>
            <a:pPr>
              <a:buFont typeface="Wingdings" panose="05000000000000000000" pitchFamily="2" charset="2"/>
              <a:buChar char="Ø"/>
            </a:pPr>
            <a:r>
              <a:rPr lang="en-US" sz="3800" dirty="0">
                <a:solidFill>
                  <a:srgbClr val="202122"/>
                </a:solidFill>
                <a:latin typeface="+mn-lt"/>
              </a:rPr>
              <a:t>Author, disability rights advocate, political activist and lecturer.  </a:t>
            </a:r>
          </a:p>
          <a:p>
            <a:pPr>
              <a:buFont typeface="Wingdings" panose="05000000000000000000" pitchFamily="2" charset="2"/>
              <a:buChar char="Ø"/>
            </a:pPr>
            <a:r>
              <a:rPr lang="en-US" sz="3800" dirty="0">
                <a:solidFill>
                  <a:srgbClr val="202122"/>
                </a:solidFill>
                <a:latin typeface="+mn-lt"/>
              </a:rPr>
              <a:t>Activist and lifelong crusade to correct economic injustice. </a:t>
            </a:r>
          </a:p>
          <a:p>
            <a:pPr>
              <a:buFont typeface="Wingdings" panose="05000000000000000000" pitchFamily="2" charset="2"/>
              <a:buChar char="Ø"/>
            </a:pPr>
            <a:r>
              <a:rPr lang="en-US" sz="3800" dirty="0">
                <a:solidFill>
                  <a:srgbClr val="202122"/>
                </a:solidFill>
                <a:latin typeface="+mn-lt"/>
              </a:rPr>
              <a:t>Entrepreneur, philanthropist, and social activist. She is recorded as the first female self-made millionaire.</a:t>
            </a:r>
            <a:endParaRPr lang="en-US" dirty="0">
              <a:solidFill>
                <a:schemeClr val="tx1">
                  <a:lumMod val="95000"/>
                  <a:lumOff val="5000"/>
                </a:schemeClr>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B3493ED4-0242-4832-B80D-2B8E45691F56}"/>
              </a:ext>
            </a:extLst>
          </p:cNvPr>
          <p:cNvSpPr txBox="1"/>
          <p:nvPr/>
        </p:nvSpPr>
        <p:spPr>
          <a:xfrm>
            <a:off x="6948793" y="2270452"/>
            <a:ext cx="1887166" cy="3416320"/>
          </a:xfrm>
          <a:prstGeom prst="rect">
            <a:avLst/>
          </a:prstGeom>
          <a:noFill/>
          <a:ln w="28575">
            <a:solidFill>
              <a:schemeClr val="tx1"/>
            </a:solidFill>
          </a:ln>
        </p:spPr>
        <p:txBody>
          <a:bodyPr wrap="square" rtlCol="0">
            <a:spAutoFit/>
          </a:bodyPr>
          <a:lstStyle/>
          <a:p>
            <a:pPr algn="ctr"/>
            <a:r>
              <a:rPr lang="en-US" b="1" i="1" dirty="0">
                <a:solidFill>
                  <a:srgbClr val="7A9900"/>
                </a:solidFill>
                <a:latin typeface="+mn-lt"/>
              </a:rPr>
              <a:t>Aretha Franklin</a:t>
            </a:r>
          </a:p>
          <a:p>
            <a:pPr algn="ctr"/>
            <a:endParaRPr lang="en-US" b="1" i="1" dirty="0">
              <a:solidFill>
                <a:srgbClr val="7A9900"/>
              </a:solidFill>
              <a:latin typeface="+mn-lt"/>
            </a:endParaRPr>
          </a:p>
          <a:p>
            <a:pPr algn="ctr"/>
            <a:r>
              <a:rPr lang="en-US" b="1" i="1" dirty="0">
                <a:solidFill>
                  <a:srgbClr val="7A9900"/>
                </a:solidFill>
                <a:latin typeface="+mn-lt"/>
              </a:rPr>
              <a:t>Maya Lin</a:t>
            </a:r>
          </a:p>
          <a:p>
            <a:pPr algn="ctr"/>
            <a:endParaRPr lang="en-US" b="1" i="1" dirty="0">
              <a:solidFill>
                <a:srgbClr val="7A9900"/>
              </a:solidFill>
              <a:latin typeface="+mn-lt"/>
            </a:endParaRPr>
          </a:p>
          <a:p>
            <a:pPr algn="ctr"/>
            <a:r>
              <a:rPr lang="en-US" b="1" i="1" dirty="0">
                <a:solidFill>
                  <a:srgbClr val="7A9900"/>
                </a:solidFill>
                <a:latin typeface="+mn-lt"/>
              </a:rPr>
              <a:t>Nellie Bly</a:t>
            </a:r>
          </a:p>
          <a:p>
            <a:pPr algn="ctr"/>
            <a:endParaRPr lang="en-US" b="1" i="1" dirty="0">
              <a:solidFill>
                <a:srgbClr val="7A9900"/>
              </a:solidFill>
              <a:latin typeface="+mn-lt"/>
            </a:endParaRPr>
          </a:p>
          <a:p>
            <a:pPr algn="ctr"/>
            <a:r>
              <a:rPr lang="en-US" b="1" i="1" dirty="0">
                <a:solidFill>
                  <a:srgbClr val="7A9900"/>
                </a:solidFill>
                <a:latin typeface="+mn-lt"/>
              </a:rPr>
              <a:t>Hellen Keller</a:t>
            </a:r>
          </a:p>
          <a:p>
            <a:pPr algn="ctr"/>
            <a:endParaRPr lang="en-US" b="1" i="1" dirty="0">
              <a:solidFill>
                <a:srgbClr val="7A9900"/>
              </a:solidFill>
              <a:latin typeface="+mn-lt"/>
            </a:endParaRPr>
          </a:p>
          <a:p>
            <a:pPr algn="ctr"/>
            <a:r>
              <a:rPr lang="en-US" b="1" i="1" dirty="0">
                <a:solidFill>
                  <a:srgbClr val="7A9900"/>
                </a:solidFill>
                <a:latin typeface="+mn-lt"/>
              </a:rPr>
              <a:t>Madam C.J Walker</a:t>
            </a:r>
          </a:p>
          <a:p>
            <a:pPr algn="ctr"/>
            <a:endParaRPr lang="en-US" b="1" i="1" dirty="0">
              <a:solidFill>
                <a:srgbClr val="7A9900"/>
              </a:solidFill>
              <a:latin typeface="+mn-lt"/>
            </a:endParaRPr>
          </a:p>
          <a:p>
            <a:pPr algn="ctr"/>
            <a:r>
              <a:rPr lang="en-US" b="1" i="1" dirty="0">
                <a:solidFill>
                  <a:srgbClr val="7A9900"/>
                </a:solidFill>
                <a:latin typeface="+mn-lt"/>
              </a:rPr>
              <a:t>Dolores Huerta </a:t>
            </a:r>
          </a:p>
        </p:txBody>
      </p:sp>
    </p:spTree>
    <p:extLst>
      <p:ext uri="{BB962C8B-B14F-4D97-AF65-F5344CB8AC3E}">
        <p14:creationId xmlns:p14="http://schemas.microsoft.com/office/powerpoint/2010/main" val="13295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1635-396A-4D65-B7DB-C39146AAEA61}"/>
              </a:ext>
            </a:extLst>
          </p:cNvPr>
          <p:cNvSpPr>
            <a:spLocks noGrp="1"/>
          </p:cNvSpPr>
          <p:nvPr>
            <p:ph type="title"/>
          </p:nvPr>
        </p:nvSpPr>
        <p:spPr/>
        <p:txBody>
          <a:bodyPr/>
          <a:lstStyle/>
          <a:p>
            <a:pPr>
              <a:lnSpc>
                <a:spcPct val="100000"/>
              </a:lnSpc>
            </a:pPr>
            <a:r>
              <a:rPr lang="en-US" sz="2800" i="1" dirty="0"/>
              <a:t>The Daring Nellie Bly: America’s Star Reporter </a:t>
            </a:r>
            <a:br>
              <a:rPr lang="en-US" sz="2800" i="1" dirty="0"/>
            </a:br>
            <a:r>
              <a:rPr lang="en-US" sz="2800" i="1" dirty="0">
                <a:solidFill>
                  <a:srgbClr val="7A9900"/>
                </a:solidFill>
              </a:rPr>
              <a:t>by Bonnie Christensen</a:t>
            </a:r>
          </a:p>
        </p:txBody>
      </p:sp>
      <p:pic>
        <p:nvPicPr>
          <p:cNvPr id="4" name="Picture 2">
            <a:extLst>
              <a:ext uri="{FF2B5EF4-FFF2-40B4-BE49-F238E27FC236}">
                <a16:creationId xmlns:a16="http://schemas.microsoft.com/office/drawing/2014/main" id="{138130F1-B4C7-40ED-8DFC-59B97D9F2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42" y="2023087"/>
            <a:ext cx="2695017" cy="34839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9FCCB-DA6B-4F5E-8C5E-9A082E7CE35F}"/>
              </a:ext>
            </a:extLst>
          </p:cNvPr>
          <p:cNvSpPr txBox="1"/>
          <p:nvPr/>
        </p:nvSpPr>
        <p:spPr>
          <a:xfrm>
            <a:off x="933854" y="5647344"/>
            <a:ext cx="3336589" cy="369332"/>
          </a:xfrm>
          <a:prstGeom prst="rect">
            <a:avLst/>
          </a:prstGeom>
          <a:noFill/>
          <a:ln w="12700">
            <a:solidFill>
              <a:schemeClr val="tx1"/>
            </a:solidFill>
          </a:ln>
        </p:spPr>
        <p:txBody>
          <a:bodyPr wrap="square" rtlCol="0">
            <a:spAutoFit/>
          </a:bodyPr>
          <a:lstStyle/>
          <a:p>
            <a:pPr algn="ctr"/>
            <a:r>
              <a:rPr lang="en-US" dirty="0"/>
              <a:t>May 5, 1864- June 27, 1922</a:t>
            </a:r>
          </a:p>
        </p:txBody>
      </p:sp>
      <p:sp>
        <p:nvSpPr>
          <p:cNvPr id="6" name="TextBox 5">
            <a:extLst>
              <a:ext uri="{FF2B5EF4-FFF2-40B4-BE49-F238E27FC236}">
                <a16:creationId xmlns:a16="http://schemas.microsoft.com/office/drawing/2014/main" id="{669FF950-19ED-4C75-ABB3-C467B8F17464}"/>
              </a:ext>
            </a:extLst>
          </p:cNvPr>
          <p:cNvSpPr txBox="1"/>
          <p:nvPr/>
        </p:nvSpPr>
        <p:spPr>
          <a:xfrm>
            <a:off x="4698459" y="2766567"/>
            <a:ext cx="3204570" cy="1711366"/>
          </a:xfrm>
          <a:prstGeom prst="rect">
            <a:avLst/>
          </a:prstGeom>
          <a:noFill/>
          <a:ln w="38100">
            <a:solidFill>
              <a:schemeClr val="tx1"/>
            </a:solidFill>
          </a:ln>
        </p:spPr>
        <p:txBody>
          <a:bodyPr wrap="square" rtlCol="0">
            <a:spAutoFit/>
          </a:bodyPr>
          <a:lstStyle/>
          <a:p>
            <a:pPr algn="l">
              <a:lnSpc>
                <a:spcPct val="150000"/>
              </a:lnSpc>
            </a:pPr>
            <a:r>
              <a:rPr lang="en-US" sz="1800" b="1" i="0" dirty="0">
                <a:solidFill>
                  <a:srgbClr val="333333"/>
                </a:solidFill>
                <a:effectLst/>
                <a:latin typeface="+mn-lt"/>
              </a:rPr>
              <a:t>Publisher:</a:t>
            </a:r>
            <a:r>
              <a:rPr lang="en-US" sz="1800" b="0" i="0" dirty="0">
                <a:solidFill>
                  <a:srgbClr val="333333"/>
                </a:solidFill>
                <a:effectLst/>
                <a:latin typeface="+mn-lt"/>
              </a:rPr>
              <a:t> Dragonfly Books</a:t>
            </a:r>
          </a:p>
          <a:p>
            <a:pPr algn="l">
              <a:lnSpc>
                <a:spcPct val="150000"/>
              </a:lnSpc>
            </a:pPr>
            <a:r>
              <a:rPr lang="en-US" sz="1800" b="1" i="0" dirty="0">
                <a:solidFill>
                  <a:srgbClr val="333333"/>
                </a:solidFill>
                <a:effectLst/>
                <a:latin typeface="+mn-lt"/>
              </a:rPr>
              <a:t>Copyright Date:</a:t>
            </a:r>
            <a:r>
              <a:rPr lang="en-US" sz="1800" b="0" i="0" dirty="0">
                <a:solidFill>
                  <a:srgbClr val="333333"/>
                </a:solidFill>
                <a:effectLst/>
                <a:latin typeface="+mn-lt"/>
              </a:rPr>
              <a:t> 2003</a:t>
            </a:r>
          </a:p>
          <a:p>
            <a:pPr algn="l">
              <a:lnSpc>
                <a:spcPct val="150000"/>
              </a:lnSpc>
            </a:pPr>
            <a:r>
              <a:rPr lang="en-US" sz="1800" b="1" i="0" dirty="0">
                <a:solidFill>
                  <a:srgbClr val="333333"/>
                </a:solidFill>
                <a:effectLst/>
                <a:latin typeface="+mn-lt"/>
              </a:rPr>
              <a:t>Reading Level:</a:t>
            </a:r>
            <a:r>
              <a:rPr lang="en-US" sz="1800" b="0" i="0" dirty="0">
                <a:solidFill>
                  <a:srgbClr val="333333"/>
                </a:solidFill>
                <a:effectLst/>
                <a:latin typeface="+mn-lt"/>
              </a:rPr>
              <a:t> 6.0</a:t>
            </a:r>
          </a:p>
          <a:p>
            <a:pPr algn="l">
              <a:lnSpc>
                <a:spcPct val="150000"/>
              </a:lnSpc>
            </a:pPr>
            <a:r>
              <a:rPr lang="en-US" sz="1800" b="1" i="0" dirty="0">
                <a:solidFill>
                  <a:srgbClr val="333333"/>
                </a:solidFill>
                <a:effectLst/>
                <a:latin typeface="+mn-lt"/>
              </a:rPr>
              <a:t>Interest Level:</a:t>
            </a:r>
            <a:r>
              <a:rPr lang="en-US" sz="1800" b="0" i="0" dirty="0">
                <a:solidFill>
                  <a:srgbClr val="333333"/>
                </a:solidFill>
                <a:effectLst/>
                <a:latin typeface="+mn-lt"/>
              </a:rPr>
              <a:t> K-3</a:t>
            </a:r>
          </a:p>
        </p:txBody>
      </p:sp>
    </p:spTree>
    <p:extLst>
      <p:ext uri="{BB962C8B-B14F-4D97-AF65-F5344CB8AC3E}">
        <p14:creationId xmlns:p14="http://schemas.microsoft.com/office/powerpoint/2010/main" val="139320600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3B8E66D-BF3E-42FF-AD37-E13C654F17B4}"/>
              </a:ext>
            </a:extLst>
          </p:cNvPr>
          <p:cNvPicPr>
            <a:picLocks noGrp="1" noChangeAspect="1"/>
          </p:cNvPicPr>
          <p:nvPr>
            <p:ph idx="1"/>
          </p:nvPr>
        </p:nvPicPr>
        <p:blipFill>
          <a:blip r:embed="rId2"/>
          <a:stretch>
            <a:fillRect/>
          </a:stretch>
        </p:blipFill>
        <p:spPr>
          <a:xfrm>
            <a:off x="3037427" y="225202"/>
            <a:ext cx="3452722" cy="3984443"/>
          </a:xfrm>
          <a:ln w="38100">
            <a:solidFill>
              <a:schemeClr val="tx1"/>
            </a:solidFill>
          </a:ln>
        </p:spPr>
      </p:pic>
      <p:pic>
        <p:nvPicPr>
          <p:cNvPr id="5" name="Picture 4">
            <a:extLst>
              <a:ext uri="{FF2B5EF4-FFF2-40B4-BE49-F238E27FC236}">
                <a16:creationId xmlns:a16="http://schemas.microsoft.com/office/drawing/2014/main" id="{AB0B5993-8A08-4939-B52F-CF1DCF384D96}"/>
              </a:ext>
            </a:extLst>
          </p:cNvPr>
          <p:cNvPicPr>
            <a:picLocks noChangeAspect="1"/>
          </p:cNvPicPr>
          <p:nvPr/>
        </p:nvPicPr>
        <p:blipFill>
          <a:blip r:embed="rId3"/>
          <a:stretch>
            <a:fillRect/>
          </a:stretch>
        </p:blipFill>
        <p:spPr>
          <a:xfrm>
            <a:off x="7280061" y="4442351"/>
            <a:ext cx="1378341" cy="1512652"/>
          </a:xfrm>
          <a:prstGeom prst="rect">
            <a:avLst/>
          </a:prstGeom>
          <a:ln w="38100">
            <a:solidFill>
              <a:schemeClr val="tx1"/>
            </a:solidFill>
          </a:ln>
        </p:spPr>
      </p:pic>
      <p:pic>
        <p:nvPicPr>
          <p:cNvPr id="7" name="Picture 6">
            <a:extLst>
              <a:ext uri="{FF2B5EF4-FFF2-40B4-BE49-F238E27FC236}">
                <a16:creationId xmlns:a16="http://schemas.microsoft.com/office/drawing/2014/main" id="{8CB3AF9C-FE94-4E89-BC54-FB1725A3C5D4}"/>
              </a:ext>
            </a:extLst>
          </p:cNvPr>
          <p:cNvPicPr>
            <a:picLocks noChangeAspect="1"/>
          </p:cNvPicPr>
          <p:nvPr/>
        </p:nvPicPr>
        <p:blipFill>
          <a:blip r:embed="rId4"/>
          <a:stretch>
            <a:fillRect/>
          </a:stretch>
        </p:blipFill>
        <p:spPr>
          <a:xfrm>
            <a:off x="548294" y="1769469"/>
            <a:ext cx="2168255" cy="3031132"/>
          </a:xfrm>
          <a:prstGeom prst="rect">
            <a:avLst/>
          </a:prstGeom>
          <a:ln w="38100">
            <a:solidFill>
              <a:schemeClr val="tx1"/>
            </a:solidFill>
          </a:ln>
        </p:spPr>
      </p:pic>
      <p:pic>
        <p:nvPicPr>
          <p:cNvPr id="9" name="Picture 8">
            <a:extLst>
              <a:ext uri="{FF2B5EF4-FFF2-40B4-BE49-F238E27FC236}">
                <a16:creationId xmlns:a16="http://schemas.microsoft.com/office/drawing/2014/main" id="{9211D7DF-02DD-44E5-89BA-B9CFB005B148}"/>
              </a:ext>
            </a:extLst>
          </p:cNvPr>
          <p:cNvPicPr>
            <a:picLocks noChangeAspect="1"/>
          </p:cNvPicPr>
          <p:nvPr/>
        </p:nvPicPr>
        <p:blipFill>
          <a:blip r:embed="rId5"/>
          <a:stretch>
            <a:fillRect/>
          </a:stretch>
        </p:blipFill>
        <p:spPr>
          <a:xfrm>
            <a:off x="7354647" y="1575879"/>
            <a:ext cx="1495074" cy="2042809"/>
          </a:xfrm>
          <a:prstGeom prst="rect">
            <a:avLst/>
          </a:prstGeom>
          <a:ln w="57150">
            <a:solidFill>
              <a:schemeClr val="tx1"/>
            </a:solidFill>
          </a:ln>
        </p:spPr>
      </p:pic>
      <p:pic>
        <p:nvPicPr>
          <p:cNvPr id="13" name="Picture 12">
            <a:extLst>
              <a:ext uri="{FF2B5EF4-FFF2-40B4-BE49-F238E27FC236}">
                <a16:creationId xmlns:a16="http://schemas.microsoft.com/office/drawing/2014/main" id="{AB743DB1-221E-4C45-8BFA-E4E251945FD4}"/>
              </a:ext>
            </a:extLst>
          </p:cNvPr>
          <p:cNvPicPr>
            <a:picLocks noChangeAspect="1"/>
          </p:cNvPicPr>
          <p:nvPr/>
        </p:nvPicPr>
        <p:blipFill>
          <a:blip r:embed="rId6"/>
          <a:stretch>
            <a:fillRect/>
          </a:stretch>
        </p:blipFill>
        <p:spPr>
          <a:xfrm>
            <a:off x="2957208" y="4442351"/>
            <a:ext cx="3841536" cy="1925374"/>
          </a:xfrm>
          <a:prstGeom prst="rect">
            <a:avLst/>
          </a:prstGeom>
          <a:ln w="28575">
            <a:solidFill>
              <a:schemeClr val="tx1"/>
            </a:solidFill>
          </a:ln>
        </p:spPr>
      </p:pic>
    </p:spTree>
    <p:extLst>
      <p:ext uri="{BB962C8B-B14F-4D97-AF65-F5344CB8AC3E}">
        <p14:creationId xmlns:p14="http://schemas.microsoft.com/office/powerpoint/2010/main" val="404508663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53DDAB-4C5F-4BDC-81E3-79ACC8F00DB6}"/>
              </a:ext>
            </a:extLst>
          </p:cNvPr>
          <p:cNvSpPr>
            <a:spLocks noGrp="1"/>
          </p:cNvSpPr>
          <p:nvPr>
            <p:ph idx="1"/>
          </p:nvPr>
        </p:nvSpPr>
        <p:spPr>
          <a:xfrm>
            <a:off x="776627" y="1847461"/>
            <a:ext cx="4523161" cy="3625204"/>
          </a:xfrm>
          <a:ln w="38100">
            <a:solidFill>
              <a:schemeClr val="bg2">
                <a:lumMod val="25000"/>
              </a:schemeClr>
            </a:solidFill>
          </a:ln>
        </p:spPr>
        <p:txBody>
          <a:bodyPr/>
          <a:lstStyle/>
          <a:p>
            <a:pPr marL="0" indent="0">
              <a:buNone/>
            </a:pPr>
            <a:r>
              <a:rPr lang="en-US" sz="2000" i="0" dirty="0">
                <a:solidFill>
                  <a:srgbClr val="494949"/>
                </a:solidFill>
                <a:effectLst/>
                <a:latin typeface="+mn-lt"/>
              </a:rPr>
              <a:t>Newspaper journalist Elizabeth Jane Cochran is best known by the name Nellie Bly. That was the name she used as a newspaper reporter. She once </a:t>
            </a:r>
            <a:r>
              <a:rPr lang="en-US" sz="2000" i="0" dirty="0">
                <a:solidFill>
                  <a:srgbClr val="7A9900"/>
                </a:solidFill>
                <a:effectLst/>
                <a:latin typeface="+mn-lt"/>
              </a:rPr>
              <a:t>went under cover</a:t>
            </a:r>
            <a:r>
              <a:rPr lang="en-US" sz="2000" i="0" dirty="0">
                <a:solidFill>
                  <a:srgbClr val="494949"/>
                </a:solidFill>
                <a:effectLst/>
                <a:latin typeface="+mn-lt"/>
              </a:rPr>
              <a:t> to learn and write about the terrible conditions in which many poor people lived in New York City. She even went on a </a:t>
            </a:r>
            <a:r>
              <a:rPr lang="en-US" sz="2000" i="0" dirty="0">
                <a:solidFill>
                  <a:srgbClr val="7A9900"/>
                </a:solidFill>
                <a:effectLst/>
                <a:latin typeface="+mn-lt"/>
              </a:rPr>
              <a:t>trip around the world</a:t>
            </a:r>
            <a:r>
              <a:rPr lang="en-US" sz="2000" dirty="0">
                <a:solidFill>
                  <a:srgbClr val="7A9900"/>
                </a:solidFill>
                <a:latin typeface="+mn-lt"/>
              </a:rPr>
              <a:t> </a:t>
            </a:r>
            <a:r>
              <a:rPr lang="en-US" sz="2000" dirty="0">
                <a:solidFill>
                  <a:srgbClr val="494949"/>
                </a:solidFill>
                <a:latin typeface="+mn-lt"/>
              </a:rPr>
              <a:t>trying </a:t>
            </a:r>
            <a:r>
              <a:rPr lang="en-US" sz="2000" i="0" dirty="0">
                <a:solidFill>
                  <a:srgbClr val="494949"/>
                </a:solidFill>
                <a:effectLst/>
                <a:latin typeface="+mn-lt"/>
              </a:rPr>
              <a:t>to beat the record of Phineas Fogg, a character in the Jules Verne book </a:t>
            </a:r>
            <a:r>
              <a:rPr lang="en-US" sz="2000" i="1" dirty="0">
                <a:solidFill>
                  <a:srgbClr val="494949"/>
                </a:solidFill>
                <a:effectLst/>
                <a:latin typeface="+mn-lt"/>
              </a:rPr>
              <a:t>Around the World in Eighty Days.</a:t>
            </a:r>
            <a:endParaRPr lang="en-US" sz="2000" dirty="0">
              <a:latin typeface="+mn-lt"/>
            </a:endParaRPr>
          </a:p>
        </p:txBody>
      </p:sp>
      <p:pic>
        <p:nvPicPr>
          <p:cNvPr id="4" name="Picture 4" descr="Around the World in Seventy-Two Days - Wikipedia">
            <a:extLst>
              <a:ext uri="{FF2B5EF4-FFF2-40B4-BE49-F238E27FC236}">
                <a16:creationId xmlns:a16="http://schemas.microsoft.com/office/drawing/2014/main" id="{8F0BC65B-E884-4B03-9D2C-3A06F0AC7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896" y="1922107"/>
            <a:ext cx="2131864" cy="38567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A240E0-FBA0-4CBA-BA93-9D66596EF8FA}"/>
              </a:ext>
            </a:extLst>
          </p:cNvPr>
          <p:cNvSpPr txBox="1"/>
          <p:nvPr/>
        </p:nvSpPr>
        <p:spPr>
          <a:xfrm>
            <a:off x="1786812" y="1078020"/>
            <a:ext cx="5570376" cy="830997"/>
          </a:xfrm>
          <a:prstGeom prst="rect">
            <a:avLst/>
          </a:prstGeom>
          <a:noFill/>
        </p:spPr>
        <p:txBody>
          <a:bodyPr wrap="square" rtlCol="0">
            <a:spAutoFit/>
          </a:bodyPr>
          <a:lstStyle/>
          <a:p>
            <a:pPr algn="ctr"/>
            <a:r>
              <a:rPr lang="en-US" sz="4800" b="1" dirty="0">
                <a:solidFill>
                  <a:srgbClr val="0070C0"/>
                </a:solidFill>
                <a:latin typeface="+mn-lt"/>
              </a:rPr>
              <a:t>Nellie Bly </a:t>
            </a:r>
          </a:p>
        </p:txBody>
      </p:sp>
    </p:spTree>
    <p:extLst>
      <p:ext uri="{BB962C8B-B14F-4D97-AF65-F5344CB8AC3E}">
        <p14:creationId xmlns:p14="http://schemas.microsoft.com/office/powerpoint/2010/main" val="125529035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689DB41-5E56-4887-A68E-9698481E0C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3496" y="1902198"/>
            <a:ext cx="3101913" cy="4196707"/>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404036D-E59B-4D7B-BCE5-810736008126}"/>
              </a:ext>
            </a:extLst>
          </p:cNvPr>
          <p:cNvSpPr txBox="1"/>
          <p:nvPr/>
        </p:nvSpPr>
        <p:spPr>
          <a:xfrm>
            <a:off x="3803515" y="1902198"/>
            <a:ext cx="5252936" cy="397031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0000"/>
                </a:solidFill>
                <a:latin typeface="+mj-lt"/>
              </a:rPr>
              <a:t>Nellie</a:t>
            </a:r>
            <a:r>
              <a:rPr lang="en-US" sz="2400" b="0" i="0" dirty="0">
                <a:solidFill>
                  <a:srgbClr val="000000"/>
                </a:solidFill>
                <a:effectLst/>
                <a:latin typeface="+mj-lt"/>
              </a:rPr>
              <a:t> received </a:t>
            </a:r>
            <a:r>
              <a:rPr lang="en-US" sz="2400" b="0" i="0" dirty="0">
                <a:solidFill>
                  <a:srgbClr val="7A9900"/>
                </a:solidFill>
                <a:effectLst/>
                <a:latin typeface="+mj-lt"/>
              </a:rPr>
              <a:t>patents for several inventions </a:t>
            </a:r>
            <a:r>
              <a:rPr lang="en-US" sz="2400" b="0" i="0" dirty="0">
                <a:solidFill>
                  <a:srgbClr val="000000"/>
                </a:solidFill>
                <a:effectLst/>
                <a:latin typeface="+mj-lt"/>
              </a:rPr>
              <a:t>including a stacking garbage can and an innovative lid for a  milk can.</a:t>
            </a:r>
          </a:p>
          <a:p>
            <a:pPr marL="285750" indent="-285750">
              <a:buFont typeface="Arial" panose="020B0604020202020204" pitchFamily="34" charset="0"/>
              <a:buChar char="•"/>
            </a:pPr>
            <a:r>
              <a:rPr lang="en-US" sz="2400" dirty="0">
                <a:solidFill>
                  <a:srgbClr val="000000"/>
                </a:solidFill>
                <a:latin typeface="+mj-lt"/>
              </a:rPr>
              <a:t>Nellie</a:t>
            </a:r>
            <a:r>
              <a:rPr lang="en-US" sz="2400" b="0" i="0" dirty="0">
                <a:solidFill>
                  <a:srgbClr val="000000"/>
                </a:solidFill>
                <a:effectLst/>
                <a:latin typeface="+mj-lt"/>
              </a:rPr>
              <a:t> married Robert Seaman in 1895. When he died, she took over his business, </a:t>
            </a:r>
            <a:r>
              <a:rPr lang="en-US" sz="2400" b="0" i="0" dirty="0">
                <a:solidFill>
                  <a:srgbClr val="7A9900"/>
                </a:solidFill>
                <a:effectLst/>
                <a:latin typeface="+mj-lt"/>
              </a:rPr>
              <a:t>Iron Clad Manufacturing</a:t>
            </a:r>
            <a:r>
              <a:rPr lang="en-US" sz="2400" b="0" i="0" dirty="0">
                <a:solidFill>
                  <a:srgbClr val="000000"/>
                </a:solidFill>
                <a:effectLst/>
                <a:latin typeface="+mj-lt"/>
              </a:rPr>
              <a:t>. </a:t>
            </a:r>
          </a:p>
          <a:p>
            <a:pPr marL="285750" indent="-285750">
              <a:buFont typeface="Arial" panose="020B0604020202020204" pitchFamily="34" charset="0"/>
              <a:buChar char="•"/>
            </a:pPr>
            <a:r>
              <a:rPr lang="en-US" sz="2400" b="0" i="0" dirty="0">
                <a:solidFill>
                  <a:srgbClr val="000000"/>
                </a:solidFill>
                <a:effectLst/>
                <a:latin typeface="+mj-lt"/>
              </a:rPr>
              <a:t>During </a:t>
            </a:r>
            <a:r>
              <a:rPr lang="en-US" sz="2400" b="0" i="0" dirty="0">
                <a:solidFill>
                  <a:srgbClr val="7A9900"/>
                </a:solidFill>
                <a:effectLst/>
                <a:latin typeface="+mj-lt"/>
              </a:rPr>
              <a:t>WWI</a:t>
            </a:r>
            <a:r>
              <a:rPr lang="en-US" sz="2400" b="0" i="0" dirty="0">
                <a:solidFill>
                  <a:srgbClr val="000000"/>
                </a:solidFill>
                <a:effectLst/>
                <a:latin typeface="+mj-lt"/>
              </a:rPr>
              <a:t> she was the first woman to report from </a:t>
            </a:r>
            <a:r>
              <a:rPr lang="en-US" sz="2400" dirty="0">
                <a:solidFill>
                  <a:srgbClr val="000000"/>
                </a:solidFill>
                <a:latin typeface="+mj-lt"/>
              </a:rPr>
              <a:t>overseas. </a:t>
            </a:r>
            <a:br>
              <a:rPr lang="en-US" dirty="0"/>
            </a:br>
            <a:br>
              <a:rPr lang="en-US" dirty="0"/>
            </a:br>
            <a:endParaRPr lang="en-US" dirty="0"/>
          </a:p>
        </p:txBody>
      </p:sp>
      <p:sp>
        <p:nvSpPr>
          <p:cNvPr id="12" name="TextBox 11">
            <a:extLst>
              <a:ext uri="{FF2B5EF4-FFF2-40B4-BE49-F238E27FC236}">
                <a16:creationId xmlns:a16="http://schemas.microsoft.com/office/drawing/2014/main" id="{E8E86678-CE35-4318-8009-E6DCEB7E7641}"/>
              </a:ext>
            </a:extLst>
          </p:cNvPr>
          <p:cNvSpPr txBox="1"/>
          <p:nvPr/>
        </p:nvSpPr>
        <p:spPr>
          <a:xfrm>
            <a:off x="2247089" y="985484"/>
            <a:ext cx="4649821" cy="830997"/>
          </a:xfrm>
          <a:prstGeom prst="rect">
            <a:avLst/>
          </a:prstGeom>
          <a:noFill/>
        </p:spPr>
        <p:txBody>
          <a:bodyPr wrap="square" rtlCol="0">
            <a:spAutoFit/>
          </a:bodyPr>
          <a:lstStyle/>
          <a:p>
            <a:r>
              <a:rPr lang="en-US" sz="4800" b="1" dirty="0">
                <a:solidFill>
                  <a:srgbClr val="005CB8"/>
                </a:solidFill>
                <a:latin typeface="+mn-lt"/>
              </a:rPr>
              <a:t>Enterprising Facts</a:t>
            </a:r>
          </a:p>
        </p:txBody>
      </p:sp>
    </p:spTree>
    <p:extLst>
      <p:ext uri="{BB962C8B-B14F-4D97-AF65-F5344CB8AC3E}">
        <p14:creationId xmlns:p14="http://schemas.microsoft.com/office/powerpoint/2010/main" val="405733844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878E00-11B8-4766-814D-6BEEC2622E42}"/>
              </a:ext>
            </a:extLst>
          </p:cNvPr>
          <p:cNvPicPr>
            <a:picLocks noChangeAspect="1"/>
          </p:cNvPicPr>
          <p:nvPr/>
        </p:nvPicPr>
        <p:blipFill>
          <a:blip r:embed="rId2"/>
          <a:stretch>
            <a:fillRect/>
          </a:stretch>
        </p:blipFill>
        <p:spPr>
          <a:xfrm>
            <a:off x="964932" y="251927"/>
            <a:ext cx="5393152" cy="6376140"/>
          </a:xfrm>
          <a:prstGeom prst="rect">
            <a:avLst/>
          </a:prstGeom>
          <a:ln w="38100">
            <a:solidFill>
              <a:schemeClr val="tx1"/>
            </a:solidFill>
          </a:ln>
        </p:spPr>
      </p:pic>
      <p:pic>
        <p:nvPicPr>
          <p:cNvPr id="1026" name="Picture 2">
            <a:extLst>
              <a:ext uri="{FF2B5EF4-FFF2-40B4-BE49-F238E27FC236}">
                <a16:creationId xmlns:a16="http://schemas.microsoft.com/office/drawing/2014/main" id="{3DE7C2D5-74D7-4771-9A89-460446C03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087" y="1772817"/>
            <a:ext cx="2269285" cy="277760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27801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3B0B-3014-4703-912D-3E8086004A3D}"/>
              </a:ext>
            </a:extLst>
          </p:cNvPr>
          <p:cNvSpPr>
            <a:spLocks noGrp="1"/>
          </p:cNvSpPr>
          <p:nvPr>
            <p:ph type="title"/>
          </p:nvPr>
        </p:nvSpPr>
        <p:spPr>
          <a:xfrm>
            <a:off x="583659" y="880029"/>
            <a:ext cx="8229600" cy="1143000"/>
          </a:xfrm>
        </p:spPr>
        <p:txBody>
          <a:bodyPr/>
          <a:lstStyle/>
          <a:p>
            <a:pPr>
              <a:lnSpc>
                <a:spcPct val="100000"/>
              </a:lnSpc>
            </a:pPr>
            <a:br>
              <a:rPr lang="en-US" sz="3200" i="1" dirty="0"/>
            </a:br>
            <a:r>
              <a:rPr lang="en-US" sz="3200" b="1" i="1" dirty="0">
                <a:effectLst/>
                <a:latin typeface="Lato"/>
              </a:rPr>
              <a:t>Madam C.J. Walker Builds a Business</a:t>
            </a:r>
            <a:br>
              <a:rPr lang="en-US" sz="3200" b="1" i="1" dirty="0">
                <a:solidFill>
                  <a:srgbClr val="333333"/>
                </a:solidFill>
                <a:effectLst/>
                <a:latin typeface="Lato"/>
              </a:rPr>
            </a:br>
            <a:r>
              <a:rPr lang="en-US" sz="3200" b="1" i="1" dirty="0">
                <a:solidFill>
                  <a:srgbClr val="7A9900"/>
                </a:solidFill>
                <a:effectLst/>
                <a:latin typeface="Lato"/>
              </a:rPr>
              <a:t>by Rebel Girls</a:t>
            </a:r>
            <a:endParaRPr lang="en-US" sz="3200" i="1" dirty="0">
              <a:solidFill>
                <a:srgbClr val="7A9900"/>
              </a:solidFill>
            </a:endParaRPr>
          </a:p>
        </p:txBody>
      </p:sp>
      <p:pic>
        <p:nvPicPr>
          <p:cNvPr id="4" name="Picture 8" descr="Madam C.J. Walker Builds a Business">
            <a:extLst>
              <a:ext uri="{FF2B5EF4-FFF2-40B4-BE49-F238E27FC236}">
                <a16:creationId xmlns:a16="http://schemas.microsoft.com/office/drawing/2014/main" id="{1D01FB18-DA1D-46BA-8B81-0921B267C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78" y="2105708"/>
            <a:ext cx="2300310" cy="349154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9F0223-8DDF-4BB3-80FF-59F5E3B197AA}"/>
              </a:ext>
            </a:extLst>
          </p:cNvPr>
          <p:cNvSpPr txBox="1"/>
          <p:nvPr/>
        </p:nvSpPr>
        <p:spPr>
          <a:xfrm>
            <a:off x="369932" y="5762609"/>
            <a:ext cx="3803515" cy="369332"/>
          </a:xfrm>
          <a:prstGeom prst="rect">
            <a:avLst/>
          </a:prstGeom>
          <a:noFill/>
          <a:ln w="12700">
            <a:solidFill>
              <a:schemeClr val="tx1"/>
            </a:solidFill>
          </a:ln>
        </p:spPr>
        <p:txBody>
          <a:bodyPr wrap="square" rtlCol="0">
            <a:spAutoFit/>
          </a:bodyPr>
          <a:lstStyle/>
          <a:p>
            <a:r>
              <a:rPr lang="en-US" dirty="0"/>
              <a:t>December 23, 1867- May 25, 1919</a:t>
            </a:r>
          </a:p>
        </p:txBody>
      </p:sp>
      <p:sp>
        <p:nvSpPr>
          <p:cNvPr id="6" name="TextBox 5">
            <a:extLst>
              <a:ext uri="{FF2B5EF4-FFF2-40B4-BE49-F238E27FC236}">
                <a16:creationId xmlns:a16="http://schemas.microsoft.com/office/drawing/2014/main" id="{0A47DFF7-425E-445C-B086-9621DB568117}"/>
              </a:ext>
            </a:extLst>
          </p:cNvPr>
          <p:cNvSpPr txBox="1"/>
          <p:nvPr/>
        </p:nvSpPr>
        <p:spPr>
          <a:xfrm>
            <a:off x="4698459" y="2766567"/>
            <a:ext cx="3511686" cy="1709507"/>
          </a:xfrm>
          <a:prstGeom prst="rect">
            <a:avLst/>
          </a:prstGeom>
          <a:noFill/>
          <a:ln w="38100">
            <a:solidFill>
              <a:schemeClr val="tx1"/>
            </a:solidFill>
          </a:ln>
        </p:spPr>
        <p:txBody>
          <a:bodyPr wrap="square" rtlCol="0">
            <a:spAutoFit/>
          </a:bodyPr>
          <a:lstStyle/>
          <a:p>
            <a:pPr algn="l">
              <a:lnSpc>
                <a:spcPct val="150000"/>
              </a:lnSpc>
            </a:pPr>
            <a:r>
              <a:rPr lang="en-US" b="1" i="0" dirty="0">
                <a:solidFill>
                  <a:srgbClr val="333333"/>
                </a:solidFill>
                <a:effectLst/>
                <a:latin typeface="Lato"/>
              </a:rPr>
              <a:t>Publisher:</a:t>
            </a:r>
            <a:r>
              <a:rPr lang="en-US" b="0" i="0" dirty="0">
                <a:solidFill>
                  <a:srgbClr val="333333"/>
                </a:solidFill>
                <a:effectLst/>
                <a:latin typeface="Lato"/>
              </a:rPr>
              <a:t> Simon &amp; Schuster</a:t>
            </a:r>
          </a:p>
          <a:p>
            <a:pPr algn="l">
              <a:lnSpc>
                <a:spcPct val="150000"/>
              </a:lnSpc>
            </a:pPr>
            <a:r>
              <a:rPr lang="en-US" b="1" i="0" dirty="0">
                <a:solidFill>
                  <a:srgbClr val="333333"/>
                </a:solidFill>
                <a:effectLst/>
                <a:latin typeface="Lato"/>
              </a:rPr>
              <a:t>Copyright Date:</a:t>
            </a:r>
            <a:r>
              <a:rPr lang="en-US" b="0" i="0" dirty="0">
                <a:solidFill>
                  <a:srgbClr val="333333"/>
                </a:solidFill>
                <a:effectLst/>
                <a:latin typeface="Lato"/>
              </a:rPr>
              <a:t> 2019</a:t>
            </a:r>
          </a:p>
          <a:p>
            <a:pPr algn="l">
              <a:lnSpc>
                <a:spcPct val="150000"/>
              </a:lnSpc>
            </a:pPr>
            <a:r>
              <a:rPr lang="en-US" b="1" i="0" dirty="0">
                <a:solidFill>
                  <a:srgbClr val="333333"/>
                </a:solidFill>
                <a:effectLst/>
                <a:latin typeface="Lato"/>
              </a:rPr>
              <a:t>Reading Level:</a:t>
            </a:r>
            <a:r>
              <a:rPr lang="en-US" b="0" i="0" dirty="0">
                <a:solidFill>
                  <a:srgbClr val="333333"/>
                </a:solidFill>
                <a:effectLst/>
                <a:latin typeface="Lato"/>
              </a:rPr>
              <a:t> 2.0</a:t>
            </a:r>
          </a:p>
          <a:p>
            <a:pPr algn="l">
              <a:lnSpc>
                <a:spcPct val="150000"/>
              </a:lnSpc>
            </a:pPr>
            <a:r>
              <a:rPr lang="en-US" b="1" i="0" dirty="0">
                <a:solidFill>
                  <a:srgbClr val="333333"/>
                </a:solidFill>
                <a:effectLst/>
                <a:latin typeface="Lato"/>
              </a:rPr>
              <a:t>Interest Level:</a:t>
            </a:r>
            <a:r>
              <a:rPr lang="en-US" b="0" i="0" dirty="0">
                <a:solidFill>
                  <a:srgbClr val="333333"/>
                </a:solidFill>
                <a:effectLst/>
                <a:latin typeface="Lato"/>
              </a:rPr>
              <a:t> 1-4</a:t>
            </a:r>
            <a:endParaRPr lang="en-US" sz="1800" b="0" i="0" dirty="0">
              <a:solidFill>
                <a:srgbClr val="333333"/>
              </a:solidFill>
              <a:effectLst/>
              <a:latin typeface="+mn-lt"/>
            </a:endParaRPr>
          </a:p>
        </p:txBody>
      </p:sp>
    </p:spTree>
    <p:extLst>
      <p:ext uri="{BB962C8B-B14F-4D97-AF65-F5344CB8AC3E}">
        <p14:creationId xmlns:p14="http://schemas.microsoft.com/office/powerpoint/2010/main" val="351997963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EAD7-68E1-41FE-9BD8-78BF46C413E3}"/>
              </a:ext>
            </a:extLst>
          </p:cNvPr>
          <p:cNvSpPr>
            <a:spLocks noGrp="1"/>
          </p:cNvSpPr>
          <p:nvPr>
            <p:ph type="title"/>
          </p:nvPr>
        </p:nvSpPr>
        <p:spPr/>
        <p:txBody>
          <a:bodyPr/>
          <a:lstStyle/>
          <a:p>
            <a:r>
              <a:rPr lang="en-US" sz="4800" dirty="0"/>
              <a:t>Madam C.J. Walker</a:t>
            </a:r>
          </a:p>
        </p:txBody>
      </p:sp>
      <p:sp>
        <p:nvSpPr>
          <p:cNvPr id="3" name="Content Placeholder 2">
            <a:extLst>
              <a:ext uri="{FF2B5EF4-FFF2-40B4-BE49-F238E27FC236}">
                <a16:creationId xmlns:a16="http://schemas.microsoft.com/office/drawing/2014/main" id="{5161C1B7-AC03-4658-8ECE-71418D36A15C}"/>
              </a:ext>
            </a:extLst>
          </p:cNvPr>
          <p:cNvSpPr>
            <a:spLocks noGrp="1"/>
          </p:cNvSpPr>
          <p:nvPr>
            <p:ph idx="1"/>
          </p:nvPr>
        </p:nvSpPr>
        <p:spPr>
          <a:xfrm>
            <a:off x="457200" y="2057400"/>
            <a:ext cx="5057192" cy="3690257"/>
          </a:xfrm>
          <a:ln w="38100">
            <a:solidFill>
              <a:schemeClr val="tx1"/>
            </a:solidFill>
          </a:ln>
        </p:spPr>
        <p:txBody>
          <a:bodyPr/>
          <a:lstStyle/>
          <a:p>
            <a:pPr marL="0" indent="0" algn="l">
              <a:buNone/>
            </a:pPr>
            <a:r>
              <a:rPr lang="en-US" sz="1600" b="0" i="0" dirty="0">
                <a:solidFill>
                  <a:srgbClr val="333333"/>
                </a:solidFill>
                <a:effectLst/>
                <a:latin typeface="+mn-lt"/>
              </a:rPr>
              <a:t>Madam C.J. Walker, born  Sarah Breedlove, created specialized products for African American hair care and was one of the first American women to become a </a:t>
            </a:r>
            <a:r>
              <a:rPr lang="en-US" sz="1600" b="0" i="0" dirty="0">
                <a:solidFill>
                  <a:srgbClr val="7A9900"/>
                </a:solidFill>
                <a:effectLst/>
                <a:latin typeface="+mn-lt"/>
              </a:rPr>
              <a:t>self-made millionaire</a:t>
            </a:r>
            <a:r>
              <a:rPr lang="en-US" sz="1600" b="0" i="0" dirty="0">
                <a:solidFill>
                  <a:srgbClr val="333333"/>
                </a:solidFill>
                <a:effectLst/>
                <a:latin typeface="+mn-lt"/>
              </a:rPr>
              <a:t>.</a:t>
            </a:r>
          </a:p>
          <a:p>
            <a:pPr marL="0" indent="0">
              <a:buNone/>
            </a:pPr>
            <a:r>
              <a:rPr lang="en-US" sz="1600" dirty="0">
                <a:effectLst/>
                <a:latin typeface="+mn-lt"/>
              </a:rPr>
              <a:t>She promoted her products by </a:t>
            </a:r>
            <a:r>
              <a:rPr lang="en-US" sz="1600" dirty="0">
                <a:solidFill>
                  <a:srgbClr val="7A9900"/>
                </a:solidFill>
                <a:effectLst/>
                <a:latin typeface="+mn-lt"/>
              </a:rPr>
              <a:t>traveling around the country </a:t>
            </a:r>
            <a:r>
              <a:rPr lang="en-US" sz="1600" dirty="0">
                <a:effectLst/>
                <a:latin typeface="+mn-lt"/>
              </a:rPr>
              <a:t>giving lecture-demonstrations and eventually established Madame C.J. Walker Laboratories to manufacture cosmetics and train sales beauticians. </a:t>
            </a:r>
          </a:p>
          <a:p>
            <a:pPr marL="0" indent="0">
              <a:buNone/>
            </a:pPr>
            <a:r>
              <a:rPr lang="en-US" sz="1600" dirty="0">
                <a:effectLst/>
                <a:latin typeface="+mn-lt"/>
              </a:rPr>
              <a:t>Her business acumen led her to be one of the first American women to become a self-made millionaire. She was also known for her </a:t>
            </a:r>
            <a:r>
              <a:rPr lang="en-US" sz="1600" dirty="0">
                <a:solidFill>
                  <a:srgbClr val="7A9900"/>
                </a:solidFill>
                <a:effectLst/>
                <a:latin typeface="+mn-lt"/>
              </a:rPr>
              <a:t>philanthropic endeavors</a:t>
            </a:r>
            <a:r>
              <a:rPr lang="en-US" sz="1600" dirty="0">
                <a:effectLst/>
                <a:latin typeface="+mn-lt"/>
              </a:rPr>
              <a:t>, including a donation toward the construction of an Indianapolis YMCA in 1913. </a:t>
            </a:r>
          </a:p>
          <a:p>
            <a:pPr marL="0" indent="0">
              <a:buNone/>
            </a:pPr>
            <a:endParaRPr lang="en-US" sz="1600" dirty="0">
              <a:effectLst/>
              <a:latin typeface="+mn-lt"/>
            </a:endParaRPr>
          </a:p>
          <a:p>
            <a:pPr marL="0" indent="0">
              <a:buNone/>
            </a:pPr>
            <a:endParaRPr lang="en-US" sz="1600" dirty="0">
              <a:effectLst/>
              <a:latin typeface="+mn-lt"/>
            </a:endParaRPr>
          </a:p>
          <a:p>
            <a:pPr marL="0" indent="0">
              <a:buNone/>
            </a:pPr>
            <a:endParaRPr lang="en-US" dirty="0"/>
          </a:p>
        </p:txBody>
      </p:sp>
      <p:pic>
        <p:nvPicPr>
          <p:cNvPr id="4" name="Picture 6" descr="Image result for madam c.j. walker builds a business">
            <a:extLst>
              <a:ext uri="{FF2B5EF4-FFF2-40B4-BE49-F238E27FC236}">
                <a16:creationId xmlns:a16="http://schemas.microsoft.com/office/drawing/2014/main" id="{DFE7DC67-6F1E-4D6D-9563-3E58058BC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45" y="3256384"/>
            <a:ext cx="2020045" cy="268721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FE9AE6-BCAA-4EA2-8860-02EC8F358E13}"/>
              </a:ext>
            </a:extLst>
          </p:cNvPr>
          <p:cNvPicPr>
            <a:picLocks noChangeAspect="1"/>
          </p:cNvPicPr>
          <p:nvPr/>
        </p:nvPicPr>
        <p:blipFill>
          <a:blip r:embed="rId3"/>
          <a:stretch>
            <a:fillRect/>
          </a:stretch>
        </p:blipFill>
        <p:spPr>
          <a:xfrm>
            <a:off x="5798203" y="2142084"/>
            <a:ext cx="1421283" cy="1587273"/>
          </a:xfrm>
          <a:prstGeom prst="rect">
            <a:avLst/>
          </a:prstGeom>
          <a:ln w="28575">
            <a:solidFill>
              <a:schemeClr val="tx1"/>
            </a:solidFill>
          </a:ln>
        </p:spPr>
      </p:pic>
    </p:spTree>
    <p:extLst>
      <p:ext uri="{BB962C8B-B14F-4D97-AF65-F5344CB8AC3E}">
        <p14:creationId xmlns:p14="http://schemas.microsoft.com/office/powerpoint/2010/main" val="154932962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latin typeface="Calibri"/>
                <a:ea typeface="ＭＳ Ｐゴシック"/>
                <a:cs typeface="Calibri"/>
              </a:rPr>
              <a:t>Professional Development Certificate</a:t>
            </a:r>
            <a:endParaRPr lang="en-US" sz="4000" b="1" dirty="0">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2E252-12E1-4FC1-AD0E-949071186A60}"/>
              </a:ext>
            </a:extLst>
          </p:cNvPr>
          <p:cNvSpPr>
            <a:spLocks noGrp="1"/>
          </p:cNvSpPr>
          <p:nvPr>
            <p:ph type="title"/>
          </p:nvPr>
        </p:nvSpPr>
        <p:spPr>
          <a:xfrm>
            <a:off x="314487" y="-171395"/>
            <a:ext cx="8229600" cy="1143000"/>
          </a:xfrm>
        </p:spPr>
        <p:txBody>
          <a:bodyPr/>
          <a:lstStyle/>
          <a:p>
            <a:r>
              <a:rPr lang="en-US" sz="3600" dirty="0">
                <a:solidFill>
                  <a:srgbClr val="7A9900"/>
                </a:solidFill>
              </a:rPr>
              <a:t>Opportunity Cost Lesson </a:t>
            </a:r>
          </a:p>
        </p:txBody>
      </p:sp>
      <p:pic>
        <p:nvPicPr>
          <p:cNvPr id="1026" name="Picture 2" descr="220 Nellie Bly - Aunt Pink ideas | nellie bly, bly, homeless children">
            <a:extLst>
              <a:ext uri="{FF2B5EF4-FFF2-40B4-BE49-F238E27FC236}">
                <a16:creationId xmlns:a16="http://schemas.microsoft.com/office/drawing/2014/main" id="{7DBC08E1-A7F8-4D2C-AD8E-CEE9820EC8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6208" y="1152040"/>
            <a:ext cx="1316110" cy="1774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olores Huerta | Worksheet | Education.com | Famous hispanic americans,  Famous hispanics, Hispanic american">
            <a:extLst>
              <a:ext uri="{FF2B5EF4-FFF2-40B4-BE49-F238E27FC236}">
                <a16:creationId xmlns:a16="http://schemas.microsoft.com/office/drawing/2014/main" id="{44CCF02C-C07E-4A51-9165-FE96664041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7473" y="1607583"/>
            <a:ext cx="1023442" cy="1597366"/>
          </a:xfrm>
          <a:prstGeom prst="rect">
            <a:avLst/>
          </a:prstGeom>
          <a:noFill/>
          <a:ln>
            <a:noFill/>
          </a:ln>
        </p:spPr>
      </p:pic>
      <p:pic>
        <p:nvPicPr>
          <p:cNvPr id="1028" name="Picture 4" descr="Artists |">
            <a:extLst>
              <a:ext uri="{FF2B5EF4-FFF2-40B4-BE49-F238E27FC236}">
                <a16:creationId xmlns:a16="http://schemas.microsoft.com/office/drawing/2014/main" id="{E992BB2A-5C96-4379-92F3-503AD447C37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422964" y="4529231"/>
            <a:ext cx="1390705" cy="1806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D3D88E7-C9DF-47EE-87E6-8BBA21BE8EDC}"/>
              </a:ext>
            </a:extLst>
          </p:cNvPr>
          <p:cNvPicPr>
            <a:picLocks noChangeAspect="1"/>
          </p:cNvPicPr>
          <p:nvPr/>
        </p:nvPicPr>
        <p:blipFill>
          <a:blip r:embed="rId5"/>
          <a:stretch>
            <a:fillRect/>
          </a:stretch>
        </p:blipFill>
        <p:spPr>
          <a:xfrm>
            <a:off x="7088489" y="3094570"/>
            <a:ext cx="1390705" cy="1470712"/>
          </a:xfrm>
          <a:prstGeom prst="rect">
            <a:avLst/>
          </a:prstGeom>
        </p:spPr>
      </p:pic>
      <p:pic>
        <p:nvPicPr>
          <p:cNvPr id="1032" name="Picture 8" descr="Aretha Franklin - Free Online Coloring Pages">
            <a:extLst>
              <a:ext uri="{FF2B5EF4-FFF2-40B4-BE49-F238E27FC236}">
                <a16:creationId xmlns:a16="http://schemas.microsoft.com/office/drawing/2014/main" id="{0BF1E2B4-3BEB-43B7-BD01-32789B31A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3057" y="825748"/>
            <a:ext cx="1592757" cy="2061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4E6AB2-B799-48DD-B5C4-0AB19A3CC4F6}"/>
              </a:ext>
            </a:extLst>
          </p:cNvPr>
          <p:cNvPicPr>
            <a:picLocks noChangeAspect="1"/>
          </p:cNvPicPr>
          <p:nvPr/>
        </p:nvPicPr>
        <p:blipFill>
          <a:blip r:embed="rId7"/>
          <a:stretch>
            <a:fillRect/>
          </a:stretch>
        </p:blipFill>
        <p:spPr>
          <a:xfrm>
            <a:off x="418270" y="1278772"/>
            <a:ext cx="4036391" cy="4898093"/>
          </a:xfrm>
          <a:prstGeom prst="rect">
            <a:avLst/>
          </a:prstGeom>
          <a:ln w="28575">
            <a:solidFill>
              <a:schemeClr val="tx1"/>
            </a:solidFill>
          </a:ln>
        </p:spPr>
      </p:pic>
      <p:pic>
        <p:nvPicPr>
          <p:cNvPr id="11" name="Picture 10" descr="Madam Cj Walker Coloring Page - Coloring Home">
            <a:extLst>
              <a:ext uri="{FF2B5EF4-FFF2-40B4-BE49-F238E27FC236}">
                <a16:creationId xmlns:a16="http://schemas.microsoft.com/office/drawing/2014/main" id="{874323EF-6443-4A67-AD11-21E8904750A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6662" y="2932937"/>
            <a:ext cx="2422214" cy="3403093"/>
          </a:xfrm>
          <a:prstGeom prst="rect">
            <a:avLst/>
          </a:prstGeom>
          <a:noFill/>
          <a:ln w="76200">
            <a:solidFill>
              <a:schemeClr val="tx1"/>
            </a:solidFill>
          </a:ln>
        </p:spPr>
      </p:pic>
    </p:spTree>
    <p:extLst>
      <p:ext uri="{BB962C8B-B14F-4D97-AF65-F5344CB8AC3E}">
        <p14:creationId xmlns:p14="http://schemas.microsoft.com/office/powerpoint/2010/main" val="251892864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D7EC-1BA8-41EB-A3AC-DEB539734346}"/>
              </a:ext>
            </a:extLst>
          </p:cNvPr>
          <p:cNvSpPr>
            <a:spLocks noGrp="1"/>
          </p:cNvSpPr>
          <p:nvPr>
            <p:ph type="title"/>
          </p:nvPr>
        </p:nvSpPr>
        <p:spPr/>
        <p:txBody>
          <a:bodyPr/>
          <a:lstStyle/>
          <a:p>
            <a:pPr>
              <a:lnSpc>
                <a:spcPct val="100000"/>
              </a:lnSpc>
            </a:pPr>
            <a:r>
              <a:rPr lang="en-US" sz="2800" b="1" i="1" dirty="0">
                <a:effectLst/>
                <a:latin typeface="Lato"/>
              </a:rPr>
              <a:t>Helen's Big World: The Life of Helen Keller</a:t>
            </a:r>
            <a:br>
              <a:rPr lang="en-US" sz="2800" b="1" i="1" dirty="0">
                <a:solidFill>
                  <a:srgbClr val="333333"/>
                </a:solidFill>
                <a:effectLst/>
                <a:latin typeface="Lato"/>
              </a:rPr>
            </a:br>
            <a:r>
              <a:rPr lang="en-US" sz="2800" b="1" i="1" dirty="0">
                <a:solidFill>
                  <a:srgbClr val="7A9900"/>
                </a:solidFill>
                <a:effectLst/>
                <a:latin typeface="Lato"/>
              </a:rPr>
              <a:t>by Doreen Rappaport</a:t>
            </a:r>
            <a:endParaRPr lang="en-US" sz="2800" i="1" dirty="0">
              <a:solidFill>
                <a:srgbClr val="7A9900"/>
              </a:solidFill>
            </a:endParaRPr>
          </a:p>
        </p:txBody>
      </p:sp>
      <p:pic>
        <p:nvPicPr>
          <p:cNvPr id="4" name="Picture 10" descr="Helen's Big World: The Life of Helen Keller">
            <a:extLst>
              <a:ext uri="{FF2B5EF4-FFF2-40B4-BE49-F238E27FC236}">
                <a16:creationId xmlns:a16="http://schemas.microsoft.com/office/drawing/2014/main" id="{F3513350-0483-4887-BFC3-2E44C18AD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727" y="2345682"/>
            <a:ext cx="3006179" cy="32707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7C49CF-A988-4D9B-8CAB-5B860AC46EC1}"/>
              </a:ext>
            </a:extLst>
          </p:cNvPr>
          <p:cNvSpPr txBox="1"/>
          <p:nvPr/>
        </p:nvSpPr>
        <p:spPr>
          <a:xfrm>
            <a:off x="972434" y="5904689"/>
            <a:ext cx="3258767" cy="369332"/>
          </a:xfrm>
          <a:prstGeom prst="rect">
            <a:avLst/>
          </a:prstGeom>
          <a:noFill/>
          <a:ln w="12700">
            <a:solidFill>
              <a:schemeClr val="tx1"/>
            </a:solidFill>
          </a:ln>
        </p:spPr>
        <p:txBody>
          <a:bodyPr wrap="square" rtlCol="0">
            <a:spAutoFit/>
          </a:bodyPr>
          <a:lstStyle/>
          <a:p>
            <a:r>
              <a:rPr lang="en-US" dirty="0"/>
              <a:t>June 27, 1880- June 1, 1968</a:t>
            </a:r>
          </a:p>
        </p:txBody>
      </p:sp>
      <p:sp>
        <p:nvSpPr>
          <p:cNvPr id="6" name="TextBox 5">
            <a:extLst>
              <a:ext uri="{FF2B5EF4-FFF2-40B4-BE49-F238E27FC236}">
                <a16:creationId xmlns:a16="http://schemas.microsoft.com/office/drawing/2014/main" id="{87AEC3A9-1B3A-4AEA-9635-AFD4A0BF250D}"/>
              </a:ext>
            </a:extLst>
          </p:cNvPr>
          <p:cNvSpPr txBox="1"/>
          <p:nvPr/>
        </p:nvSpPr>
        <p:spPr>
          <a:xfrm>
            <a:off x="4795736" y="3291861"/>
            <a:ext cx="3073941" cy="1702710"/>
          </a:xfrm>
          <a:prstGeom prst="rect">
            <a:avLst/>
          </a:prstGeom>
          <a:noFill/>
          <a:ln w="38100">
            <a:solidFill>
              <a:schemeClr val="tx1"/>
            </a:solidFill>
          </a:ln>
        </p:spPr>
        <p:txBody>
          <a:bodyPr wrap="square" rtlCol="0">
            <a:spAutoFit/>
          </a:bodyPr>
          <a:lstStyle/>
          <a:p>
            <a:pPr algn="l">
              <a:lnSpc>
                <a:spcPct val="150000"/>
              </a:lnSpc>
            </a:pPr>
            <a:r>
              <a:rPr lang="en-US" b="1" i="0" dirty="0">
                <a:solidFill>
                  <a:srgbClr val="333333"/>
                </a:solidFill>
                <a:effectLst/>
                <a:latin typeface="Lato"/>
              </a:rPr>
              <a:t>Publisher:</a:t>
            </a:r>
            <a:r>
              <a:rPr lang="en-US" b="0" i="0" dirty="0">
                <a:solidFill>
                  <a:srgbClr val="333333"/>
                </a:solidFill>
                <a:effectLst/>
                <a:latin typeface="Lato"/>
              </a:rPr>
              <a:t> Hyperion</a:t>
            </a:r>
          </a:p>
          <a:p>
            <a:pPr algn="l">
              <a:lnSpc>
                <a:spcPct val="150000"/>
              </a:lnSpc>
            </a:pPr>
            <a:r>
              <a:rPr lang="en-US" b="0" i="0" dirty="0">
                <a:solidFill>
                  <a:srgbClr val="333333"/>
                </a:solidFill>
                <a:effectLst/>
                <a:latin typeface="Lato"/>
              </a:rPr>
              <a:t> </a:t>
            </a:r>
            <a:r>
              <a:rPr lang="en-US" b="1" i="0" dirty="0">
                <a:solidFill>
                  <a:srgbClr val="333333"/>
                </a:solidFill>
                <a:effectLst/>
                <a:latin typeface="Lato"/>
              </a:rPr>
              <a:t>Copyright Date:</a:t>
            </a:r>
            <a:r>
              <a:rPr lang="en-US" b="0" i="0" dirty="0">
                <a:solidFill>
                  <a:srgbClr val="333333"/>
                </a:solidFill>
                <a:effectLst/>
                <a:latin typeface="Lato"/>
              </a:rPr>
              <a:t> 2017</a:t>
            </a:r>
          </a:p>
          <a:p>
            <a:pPr algn="l">
              <a:lnSpc>
                <a:spcPct val="150000"/>
              </a:lnSpc>
            </a:pPr>
            <a:r>
              <a:rPr lang="en-US" b="1" i="0" dirty="0">
                <a:solidFill>
                  <a:srgbClr val="333333"/>
                </a:solidFill>
                <a:effectLst/>
                <a:latin typeface="Lato"/>
              </a:rPr>
              <a:t>Reading Level:</a:t>
            </a:r>
            <a:r>
              <a:rPr lang="en-US" b="0" i="0" dirty="0">
                <a:solidFill>
                  <a:srgbClr val="333333"/>
                </a:solidFill>
                <a:effectLst/>
                <a:latin typeface="Lato"/>
              </a:rPr>
              <a:t> 4.9</a:t>
            </a:r>
          </a:p>
          <a:p>
            <a:pPr algn="l">
              <a:lnSpc>
                <a:spcPct val="150000"/>
              </a:lnSpc>
            </a:pPr>
            <a:r>
              <a:rPr lang="en-US" b="1" i="0" dirty="0">
                <a:solidFill>
                  <a:srgbClr val="333333"/>
                </a:solidFill>
                <a:effectLst/>
                <a:latin typeface="Lato"/>
              </a:rPr>
              <a:t>Interest Level:</a:t>
            </a:r>
            <a:r>
              <a:rPr lang="en-US" b="0" i="0" dirty="0">
                <a:solidFill>
                  <a:srgbClr val="333333"/>
                </a:solidFill>
                <a:effectLst/>
                <a:latin typeface="Lato"/>
              </a:rPr>
              <a:t> 1-4</a:t>
            </a:r>
          </a:p>
        </p:txBody>
      </p:sp>
      <p:sp>
        <p:nvSpPr>
          <p:cNvPr id="7" name="TextBox 6">
            <a:extLst>
              <a:ext uri="{FF2B5EF4-FFF2-40B4-BE49-F238E27FC236}">
                <a16:creationId xmlns:a16="http://schemas.microsoft.com/office/drawing/2014/main" id="{BDA95362-1C61-4C4E-BA56-B6326EADBF40}"/>
              </a:ext>
            </a:extLst>
          </p:cNvPr>
          <p:cNvSpPr txBox="1"/>
          <p:nvPr/>
        </p:nvSpPr>
        <p:spPr>
          <a:xfrm>
            <a:off x="5549629" y="2331534"/>
            <a:ext cx="1566153" cy="646331"/>
          </a:xfrm>
          <a:prstGeom prst="rect">
            <a:avLst/>
          </a:prstGeom>
          <a:noFill/>
        </p:spPr>
        <p:txBody>
          <a:bodyPr wrap="square" rtlCol="0">
            <a:spAutoFit/>
          </a:bodyPr>
          <a:lstStyle/>
          <a:p>
            <a:pPr algn="ctr"/>
            <a:r>
              <a:rPr lang="en-US" sz="3600" dirty="0">
                <a:solidFill>
                  <a:srgbClr val="FF0000"/>
                </a:solidFill>
                <a:latin typeface="+mn-lt"/>
              </a:rPr>
              <a:t>Braille </a:t>
            </a:r>
          </a:p>
        </p:txBody>
      </p:sp>
      <p:sp>
        <p:nvSpPr>
          <p:cNvPr id="8" name="Arrow: Left 7">
            <a:extLst>
              <a:ext uri="{FF2B5EF4-FFF2-40B4-BE49-F238E27FC236}">
                <a16:creationId xmlns:a16="http://schemas.microsoft.com/office/drawing/2014/main" id="{1DC9C2C0-6118-46D4-B8AE-4DA7B102BDBD}"/>
              </a:ext>
            </a:extLst>
          </p:cNvPr>
          <p:cNvSpPr/>
          <p:nvPr/>
        </p:nvSpPr>
        <p:spPr>
          <a:xfrm>
            <a:off x="4211579" y="2486180"/>
            <a:ext cx="1206230" cy="3693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21715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15FC-2800-45DD-B02B-B254B732BD12}"/>
              </a:ext>
            </a:extLst>
          </p:cNvPr>
          <p:cNvSpPr>
            <a:spLocks noGrp="1"/>
          </p:cNvSpPr>
          <p:nvPr>
            <p:ph type="title"/>
          </p:nvPr>
        </p:nvSpPr>
        <p:spPr/>
        <p:txBody>
          <a:bodyPr/>
          <a:lstStyle/>
          <a:p>
            <a:r>
              <a:rPr lang="en-US" sz="4800" dirty="0"/>
              <a:t>Helen Keller</a:t>
            </a:r>
          </a:p>
        </p:txBody>
      </p:sp>
      <p:pic>
        <p:nvPicPr>
          <p:cNvPr id="4" name="Picture 3">
            <a:extLst>
              <a:ext uri="{FF2B5EF4-FFF2-40B4-BE49-F238E27FC236}">
                <a16:creationId xmlns:a16="http://schemas.microsoft.com/office/drawing/2014/main" id="{00586451-38CB-4DAF-84FB-62700CD02879}"/>
              </a:ext>
            </a:extLst>
          </p:cNvPr>
          <p:cNvPicPr>
            <a:picLocks noChangeAspect="1"/>
          </p:cNvPicPr>
          <p:nvPr/>
        </p:nvPicPr>
        <p:blipFill>
          <a:blip r:embed="rId2"/>
          <a:stretch>
            <a:fillRect/>
          </a:stretch>
        </p:blipFill>
        <p:spPr>
          <a:xfrm>
            <a:off x="4841329" y="1839558"/>
            <a:ext cx="3845471" cy="4518211"/>
          </a:xfrm>
          <a:prstGeom prst="rect">
            <a:avLst/>
          </a:prstGeom>
          <a:ln w="38100">
            <a:solidFill>
              <a:schemeClr val="tx1"/>
            </a:solidFill>
          </a:ln>
        </p:spPr>
      </p:pic>
      <p:sp>
        <p:nvSpPr>
          <p:cNvPr id="5" name="TextBox 4">
            <a:extLst>
              <a:ext uri="{FF2B5EF4-FFF2-40B4-BE49-F238E27FC236}">
                <a16:creationId xmlns:a16="http://schemas.microsoft.com/office/drawing/2014/main" id="{A425EBE5-8FFB-4EB5-9617-BA5FD455B1C1}"/>
              </a:ext>
            </a:extLst>
          </p:cNvPr>
          <p:cNvSpPr txBox="1"/>
          <p:nvPr/>
        </p:nvSpPr>
        <p:spPr>
          <a:xfrm>
            <a:off x="634482" y="2226177"/>
            <a:ext cx="3937518" cy="3416320"/>
          </a:xfrm>
          <a:prstGeom prst="rect">
            <a:avLst/>
          </a:prstGeom>
          <a:noFill/>
          <a:ln w="28575">
            <a:solidFill>
              <a:schemeClr val="tx1"/>
            </a:solidFill>
          </a:ln>
        </p:spPr>
        <p:txBody>
          <a:bodyPr wrap="square" rtlCol="0">
            <a:spAutoFit/>
          </a:bodyPr>
          <a:lstStyle/>
          <a:p>
            <a:r>
              <a:rPr lang="en-US" b="0" i="0" dirty="0">
                <a:solidFill>
                  <a:srgbClr val="333333"/>
                </a:solidFill>
                <a:effectLst/>
                <a:latin typeface="open-sans"/>
              </a:rPr>
              <a:t>Helen Keller was an American </a:t>
            </a:r>
            <a:r>
              <a:rPr lang="en-US" b="0" i="0" dirty="0">
                <a:solidFill>
                  <a:srgbClr val="7A9900"/>
                </a:solidFill>
                <a:effectLst/>
                <a:latin typeface="open-sans"/>
              </a:rPr>
              <a:t>educator, advocate for the blind and deaf and co-founder of the ACLU</a:t>
            </a:r>
            <a:r>
              <a:rPr lang="en-US" b="0" i="0" dirty="0">
                <a:solidFill>
                  <a:srgbClr val="333333"/>
                </a:solidFill>
                <a:effectLst/>
                <a:latin typeface="open-sans"/>
              </a:rPr>
              <a:t>. Stricken by an illness when she was two-years-old, Keller was left blind and deaf. Beginning in 1887, Keller's teacher, Anne Sullivan, helped her make tremendous progress with her ability to communicate, and Keller went on to college, graduating in 1904. During her lifetime, she received </a:t>
            </a:r>
            <a:r>
              <a:rPr lang="en-US" b="0" i="0" dirty="0">
                <a:solidFill>
                  <a:srgbClr val="7A9900"/>
                </a:solidFill>
                <a:effectLst/>
                <a:latin typeface="open-sans"/>
              </a:rPr>
              <a:t>many honors </a:t>
            </a:r>
            <a:r>
              <a:rPr lang="en-US" b="0" i="0" dirty="0">
                <a:solidFill>
                  <a:srgbClr val="333333"/>
                </a:solidFill>
                <a:effectLst/>
                <a:latin typeface="open-sans"/>
              </a:rPr>
              <a:t>in recognition of her accomplishments.</a:t>
            </a:r>
            <a:endParaRPr lang="en-US" dirty="0"/>
          </a:p>
        </p:txBody>
      </p:sp>
    </p:spTree>
    <p:extLst>
      <p:ext uri="{BB962C8B-B14F-4D97-AF65-F5344CB8AC3E}">
        <p14:creationId xmlns:p14="http://schemas.microsoft.com/office/powerpoint/2010/main" val="186445329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B9F244-6BCD-4C2E-8AFE-623A6AA7AB34}"/>
              </a:ext>
            </a:extLst>
          </p:cNvPr>
          <p:cNvPicPr>
            <a:picLocks noChangeAspect="1"/>
          </p:cNvPicPr>
          <p:nvPr/>
        </p:nvPicPr>
        <p:blipFill>
          <a:blip r:embed="rId2"/>
          <a:stretch>
            <a:fillRect/>
          </a:stretch>
        </p:blipFill>
        <p:spPr>
          <a:xfrm>
            <a:off x="485156" y="1068930"/>
            <a:ext cx="2629084" cy="3856323"/>
          </a:xfrm>
          <a:prstGeom prst="rect">
            <a:avLst/>
          </a:prstGeom>
          <a:ln w="28575">
            <a:solidFill>
              <a:schemeClr val="tx1"/>
            </a:solidFill>
          </a:ln>
        </p:spPr>
      </p:pic>
      <p:pic>
        <p:nvPicPr>
          <p:cNvPr id="7" name="Picture 6">
            <a:extLst>
              <a:ext uri="{FF2B5EF4-FFF2-40B4-BE49-F238E27FC236}">
                <a16:creationId xmlns:a16="http://schemas.microsoft.com/office/drawing/2014/main" id="{B8182AD6-DCC5-4FD2-9EEB-01961701F9E6}"/>
              </a:ext>
            </a:extLst>
          </p:cNvPr>
          <p:cNvPicPr>
            <a:picLocks noChangeAspect="1"/>
          </p:cNvPicPr>
          <p:nvPr/>
        </p:nvPicPr>
        <p:blipFill>
          <a:blip r:embed="rId3"/>
          <a:stretch>
            <a:fillRect/>
          </a:stretch>
        </p:blipFill>
        <p:spPr>
          <a:xfrm>
            <a:off x="3876146" y="1275983"/>
            <a:ext cx="2267262" cy="2769327"/>
          </a:xfrm>
          <a:prstGeom prst="rect">
            <a:avLst/>
          </a:prstGeom>
          <a:ln w="28575">
            <a:solidFill>
              <a:schemeClr val="tx1"/>
            </a:solidFill>
          </a:ln>
        </p:spPr>
      </p:pic>
      <p:pic>
        <p:nvPicPr>
          <p:cNvPr id="9" name="Picture 8">
            <a:extLst>
              <a:ext uri="{FF2B5EF4-FFF2-40B4-BE49-F238E27FC236}">
                <a16:creationId xmlns:a16="http://schemas.microsoft.com/office/drawing/2014/main" id="{5C7FF2F4-101C-44B6-9364-45DFBF0EFF8A}"/>
              </a:ext>
            </a:extLst>
          </p:cNvPr>
          <p:cNvPicPr>
            <a:picLocks noChangeAspect="1"/>
          </p:cNvPicPr>
          <p:nvPr/>
        </p:nvPicPr>
        <p:blipFill>
          <a:blip r:embed="rId4"/>
          <a:stretch>
            <a:fillRect/>
          </a:stretch>
        </p:blipFill>
        <p:spPr>
          <a:xfrm>
            <a:off x="5267855" y="2092215"/>
            <a:ext cx="3316344" cy="3779520"/>
          </a:xfrm>
          <a:prstGeom prst="rect">
            <a:avLst/>
          </a:prstGeom>
          <a:ln w="28575">
            <a:solidFill>
              <a:schemeClr val="tx1"/>
            </a:solidFill>
          </a:ln>
        </p:spPr>
      </p:pic>
      <p:pic>
        <p:nvPicPr>
          <p:cNvPr id="8" name="Picture 2" descr="Image result for Helen's Big World: The Life of Helen Keller">
            <a:extLst>
              <a:ext uri="{FF2B5EF4-FFF2-40B4-BE49-F238E27FC236}">
                <a16:creationId xmlns:a16="http://schemas.microsoft.com/office/drawing/2014/main" id="{EFC7CE01-0587-44EE-999F-03DC8161D3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237" y="4501477"/>
            <a:ext cx="3143366" cy="1791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6E5242-1A19-45DB-B6B4-2D755C991B3A}"/>
              </a:ext>
            </a:extLst>
          </p:cNvPr>
          <p:cNvSpPr txBox="1"/>
          <p:nvPr/>
        </p:nvSpPr>
        <p:spPr>
          <a:xfrm>
            <a:off x="1768676" y="219651"/>
            <a:ext cx="5606648" cy="584775"/>
          </a:xfrm>
          <a:prstGeom prst="rect">
            <a:avLst/>
          </a:prstGeom>
          <a:noFill/>
        </p:spPr>
        <p:txBody>
          <a:bodyPr wrap="square" rtlCol="0">
            <a:spAutoFit/>
          </a:bodyPr>
          <a:lstStyle/>
          <a:p>
            <a:pPr algn="ctr"/>
            <a:r>
              <a:rPr lang="en-US" sz="3200" b="1" dirty="0">
                <a:solidFill>
                  <a:srgbClr val="7A9900"/>
                </a:solidFill>
                <a:latin typeface="+mn-lt"/>
              </a:rPr>
              <a:t>Discussion Questions &amp; Lesson </a:t>
            </a:r>
          </a:p>
        </p:txBody>
      </p:sp>
    </p:spTree>
    <p:extLst>
      <p:ext uri="{BB962C8B-B14F-4D97-AF65-F5344CB8AC3E}">
        <p14:creationId xmlns:p14="http://schemas.microsoft.com/office/powerpoint/2010/main" val="139579005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14EE-002C-4B60-A88B-98E5CA9FA314}"/>
              </a:ext>
            </a:extLst>
          </p:cNvPr>
          <p:cNvSpPr>
            <a:spLocks noGrp="1"/>
          </p:cNvSpPr>
          <p:nvPr>
            <p:ph type="title"/>
          </p:nvPr>
        </p:nvSpPr>
        <p:spPr>
          <a:xfrm>
            <a:off x="457200" y="914400"/>
            <a:ext cx="8229600" cy="447472"/>
          </a:xfrm>
        </p:spPr>
        <p:txBody>
          <a:bodyPr/>
          <a:lstStyle/>
          <a:p>
            <a:pPr>
              <a:lnSpc>
                <a:spcPct val="100000"/>
              </a:lnSpc>
            </a:pPr>
            <a:br>
              <a:rPr lang="en-US" i="1" dirty="0"/>
            </a:br>
            <a:r>
              <a:rPr lang="en-US" sz="3200" b="1" i="1" dirty="0">
                <a:effectLst/>
                <a:latin typeface="+mn-lt"/>
              </a:rPr>
              <a:t>Dolores Huerta: A Hero to Migrant Workers</a:t>
            </a:r>
            <a:br>
              <a:rPr lang="en-US" sz="3200" b="1" i="1" dirty="0">
                <a:solidFill>
                  <a:srgbClr val="333333"/>
                </a:solidFill>
                <a:effectLst/>
                <a:latin typeface="+mn-lt"/>
              </a:rPr>
            </a:br>
            <a:r>
              <a:rPr lang="en-US" sz="3200" b="1" i="1" dirty="0">
                <a:solidFill>
                  <a:srgbClr val="7A9900"/>
                </a:solidFill>
                <a:effectLst/>
                <a:latin typeface="+mn-lt"/>
              </a:rPr>
              <a:t>by Sarah Warren</a:t>
            </a:r>
            <a:endParaRPr lang="en-US" sz="3200" i="1" dirty="0">
              <a:solidFill>
                <a:srgbClr val="7A9900"/>
              </a:solidFill>
              <a:latin typeface="+mn-lt"/>
            </a:endParaRPr>
          </a:p>
        </p:txBody>
      </p:sp>
      <p:pic>
        <p:nvPicPr>
          <p:cNvPr id="4" name="Picture 6" descr="Delores Huerta: A Hero to Migrant Workers">
            <a:extLst>
              <a:ext uri="{FF2B5EF4-FFF2-40B4-BE49-F238E27FC236}">
                <a16:creationId xmlns:a16="http://schemas.microsoft.com/office/drawing/2014/main" id="{ADF8B359-D54B-42C9-8F62-92275FFDA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31" y="2298125"/>
            <a:ext cx="2701898" cy="35124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1244C6-6EC5-4D91-A503-218C1719666B}"/>
              </a:ext>
            </a:extLst>
          </p:cNvPr>
          <p:cNvSpPr txBox="1"/>
          <p:nvPr/>
        </p:nvSpPr>
        <p:spPr>
          <a:xfrm>
            <a:off x="1147865" y="5972294"/>
            <a:ext cx="1964987" cy="369332"/>
          </a:xfrm>
          <a:prstGeom prst="rect">
            <a:avLst/>
          </a:prstGeom>
          <a:noFill/>
          <a:ln w="12700">
            <a:solidFill>
              <a:schemeClr val="tx1"/>
            </a:solidFill>
          </a:ln>
        </p:spPr>
        <p:txBody>
          <a:bodyPr wrap="square" rtlCol="0">
            <a:spAutoFit/>
          </a:bodyPr>
          <a:lstStyle/>
          <a:p>
            <a:pPr algn="ctr"/>
            <a:r>
              <a:rPr lang="en-US" dirty="0"/>
              <a:t>April 10, 1930</a:t>
            </a:r>
          </a:p>
        </p:txBody>
      </p:sp>
      <p:sp>
        <p:nvSpPr>
          <p:cNvPr id="6" name="TextBox 5">
            <a:extLst>
              <a:ext uri="{FF2B5EF4-FFF2-40B4-BE49-F238E27FC236}">
                <a16:creationId xmlns:a16="http://schemas.microsoft.com/office/drawing/2014/main" id="{B3D3827D-4AF6-45EE-A4F3-F2612B317365}"/>
              </a:ext>
            </a:extLst>
          </p:cNvPr>
          <p:cNvSpPr txBox="1"/>
          <p:nvPr/>
        </p:nvSpPr>
        <p:spPr>
          <a:xfrm>
            <a:off x="4696662" y="3223371"/>
            <a:ext cx="3618689" cy="2031325"/>
          </a:xfrm>
          <a:prstGeom prst="rect">
            <a:avLst/>
          </a:prstGeom>
          <a:noFill/>
          <a:ln w="38100">
            <a:solidFill>
              <a:schemeClr val="tx1"/>
            </a:solidFill>
          </a:ln>
        </p:spPr>
        <p:txBody>
          <a:bodyPr wrap="square" rtlCol="0">
            <a:spAutoFit/>
          </a:bodyPr>
          <a:lstStyle/>
          <a:p>
            <a:pPr algn="l">
              <a:lnSpc>
                <a:spcPct val="150000"/>
              </a:lnSpc>
            </a:pPr>
            <a:r>
              <a:rPr lang="en-US" sz="1800" b="1" i="0" dirty="0">
                <a:solidFill>
                  <a:srgbClr val="333333"/>
                </a:solidFill>
                <a:effectLst/>
                <a:latin typeface="+mn-lt"/>
              </a:rPr>
              <a:t>Publisher:</a:t>
            </a:r>
            <a:r>
              <a:rPr lang="en-US" sz="1800" b="0" i="0" dirty="0">
                <a:solidFill>
                  <a:srgbClr val="333333"/>
                </a:solidFill>
                <a:effectLst/>
                <a:latin typeface="+mn-lt"/>
              </a:rPr>
              <a:t> </a:t>
            </a:r>
            <a:r>
              <a:rPr lang="en-US" b="0" i="0" dirty="0">
                <a:solidFill>
                  <a:srgbClr val="303030"/>
                </a:solidFill>
                <a:effectLst/>
                <a:latin typeface="Helvetica Neue"/>
              </a:rPr>
              <a:t> Marshall Cavendish</a:t>
            </a:r>
            <a:endParaRPr lang="en-US" sz="1800" b="0" i="0" dirty="0">
              <a:solidFill>
                <a:srgbClr val="333333"/>
              </a:solidFill>
              <a:effectLst/>
              <a:latin typeface="+mn-lt"/>
            </a:endParaRPr>
          </a:p>
          <a:p>
            <a:pPr algn="l">
              <a:lnSpc>
                <a:spcPct val="150000"/>
              </a:lnSpc>
            </a:pPr>
            <a:r>
              <a:rPr lang="en-US" sz="1800" b="1" i="0" dirty="0">
                <a:solidFill>
                  <a:srgbClr val="333333"/>
                </a:solidFill>
                <a:effectLst/>
                <a:latin typeface="+mn-lt"/>
              </a:rPr>
              <a:t>Copyright Date:</a:t>
            </a:r>
            <a:r>
              <a:rPr lang="en-US" sz="1800" b="0" i="0" dirty="0">
                <a:solidFill>
                  <a:srgbClr val="333333"/>
                </a:solidFill>
                <a:effectLst/>
                <a:latin typeface="+mn-lt"/>
              </a:rPr>
              <a:t> 2012</a:t>
            </a:r>
          </a:p>
          <a:p>
            <a:pPr algn="l">
              <a:lnSpc>
                <a:spcPct val="150000"/>
              </a:lnSpc>
            </a:pPr>
            <a:r>
              <a:rPr lang="en-US" sz="1800" b="1" i="0" dirty="0">
                <a:solidFill>
                  <a:srgbClr val="333333"/>
                </a:solidFill>
                <a:effectLst/>
                <a:latin typeface="+mn-lt"/>
              </a:rPr>
              <a:t>Reading Level:</a:t>
            </a:r>
            <a:r>
              <a:rPr lang="en-US" sz="1800" b="0" i="0" dirty="0">
                <a:solidFill>
                  <a:srgbClr val="333333"/>
                </a:solidFill>
                <a:effectLst/>
                <a:latin typeface="+mn-lt"/>
              </a:rPr>
              <a:t> 3.0</a:t>
            </a:r>
          </a:p>
          <a:p>
            <a:pPr algn="l">
              <a:lnSpc>
                <a:spcPct val="150000"/>
              </a:lnSpc>
            </a:pPr>
            <a:r>
              <a:rPr lang="en-US" sz="1800" b="1" i="0" dirty="0">
                <a:solidFill>
                  <a:srgbClr val="333333"/>
                </a:solidFill>
                <a:effectLst/>
                <a:latin typeface="+mn-lt"/>
              </a:rPr>
              <a:t>Interest Level:</a:t>
            </a:r>
            <a:r>
              <a:rPr lang="en-US" sz="1800" b="0" i="0" dirty="0">
                <a:solidFill>
                  <a:srgbClr val="333333"/>
                </a:solidFill>
                <a:effectLst/>
                <a:latin typeface="+mn-lt"/>
              </a:rPr>
              <a:t> 2-5</a:t>
            </a:r>
          </a:p>
          <a:p>
            <a:endParaRPr lang="en-US" dirty="0"/>
          </a:p>
        </p:txBody>
      </p:sp>
    </p:spTree>
    <p:extLst>
      <p:ext uri="{BB962C8B-B14F-4D97-AF65-F5344CB8AC3E}">
        <p14:creationId xmlns:p14="http://schemas.microsoft.com/office/powerpoint/2010/main" val="402773870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5113" cy="924475"/>
          </a:xfrm>
        </p:spPr>
        <p:txBody>
          <a:bodyPr/>
          <a:lstStyle/>
          <a:p>
            <a:pPr algn="ctr"/>
            <a:r>
              <a:rPr lang="en-US" sz="2800" dirty="0">
                <a:solidFill>
                  <a:srgbClr val="7A9900"/>
                </a:solidFill>
                <a:latin typeface="+mj-lt"/>
              </a:rPr>
              <a:t>What Do You Think They Meant?</a:t>
            </a:r>
          </a:p>
        </p:txBody>
      </p:sp>
      <p:sp>
        <p:nvSpPr>
          <p:cNvPr id="3" name="Content Placeholder 2"/>
          <p:cNvSpPr>
            <a:spLocks noGrp="1"/>
          </p:cNvSpPr>
          <p:nvPr>
            <p:ph idx="1"/>
          </p:nvPr>
        </p:nvSpPr>
        <p:spPr>
          <a:xfrm>
            <a:off x="145915" y="1561638"/>
            <a:ext cx="8998085" cy="4693248"/>
          </a:xfrm>
        </p:spPr>
        <p:txBody>
          <a:bodyPr>
            <a:normAutofit/>
          </a:bodyPr>
          <a:lstStyle/>
          <a:p>
            <a:pPr>
              <a:buFont typeface="Arial" panose="020B0604020202020204" pitchFamily="34" charset="0"/>
              <a:buChar char="•"/>
            </a:pPr>
            <a:r>
              <a:rPr lang="en-US" sz="2400" dirty="0">
                <a:solidFill>
                  <a:srgbClr val="202122"/>
                </a:solidFill>
              </a:rPr>
              <a:t>Dolores Huerta </a:t>
            </a:r>
            <a:r>
              <a:rPr lang="en-US" sz="2400" b="1" dirty="0">
                <a:solidFill>
                  <a:srgbClr val="202122"/>
                </a:solidFill>
              </a:rPr>
              <a:t>defines a feminist </a:t>
            </a:r>
            <a:r>
              <a:rPr lang="en-US" sz="2400" dirty="0">
                <a:solidFill>
                  <a:srgbClr val="202122"/>
                </a:solidFill>
              </a:rPr>
              <a:t>as someone "who supports a woman's reproductive rights, who supports a woman's right to an abortion, who supports LGBT rights, who supports workers and labor unions, somebody who cares about the environment, who cares about civil rights and equality and equity in terms of our economic system.”</a:t>
            </a:r>
          </a:p>
          <a:p>
            <a:pPr>
              <a:buFont typeface="Arial" panose="020B0604020202020204" pitchFamily="34" charset="0"/>
              <a:buChar char="•"/>
            </a:pPr>
            <a:r>
              <a:rPr lang="en-US" sz="2400" dirty="0"/>
              <a:t>She is the mother of nine children! </a:t>
            </a:r>
          </a:p>
          <a:p>
            <a:pPr>
              <a:buFont typeface="Arial" panose="020B0604020202020204" pitchFamily="34" charset="0"/>
              <a:buChar char="•"/>
            </a:pPr>
            <a:endParaRPr lang="en-US" sz="2400" dirty="0">
              <a:solidFill>
                <a:srgbClr val="202122"/>
              </a:solidFill>
            </a:endParaRPr>
          </a:p>
          <a:p>
            <a:pPr>
              <a:buFont typeface="Wingdings" panose="05000000000000000000" pitchFamily="2" charset="2"/>
              <a:buChar char="v"/>
            </a:pPr>
            <a:endParaRPr lang="en-US" sz="2400" dirty="0"/>
          </a:p>
          <a:p>
            <a:pPr marL="0" indent="0">
              <a:buNone/>
            </a:pPr>
            <a:endParaRPr lang="en-US" dirty="0"/>
          </a:p>
          <a:p>
            <a:pPr marL="0" indent="0">
              <a:buNone/>
            </a:pPr>
            <a:endParaRPr lang="en-US" sz="3800" dirty="0">
              <a:solidFill>
                <a:srgbClr val="202122"/>
              </a:solidFill>
              <a:latin typeface="+mn-lt"/>
            </a:endParaRPr>
          </a:p>
        </p:txBody>
      </p:sp>
      <p:pic>
        <p:nvPicPr>
          <p:cNvPr id="4" name="Picture 3">
            <a:extLst>
              <a:ext uri="{FF2B5EF4-FFF2-40B4-BE49-F238E27FC236}">
                <a16:creationId xmlns:a16="http://schemas.microsoft.com/office/drawing/2014/main" id="{F848ED53-6839-441F-9B4A-88BE8A953B29}"/>
              </a:ext>
            </a:extLst>
          </p:cNvPr>
          <p:cNvPicPr>
            <a:picLocks noChangeAspect="1"/>
          </p:cNvPicPr>
          <p:nvPr/>
        </p:nvPicPr>
        <p:blipFill>
          <a:blip r:embed="rId3"/>
          <a:stretch>
            <a:fillRect/>
          </a:stretch>
        </p:blipFill>
        <p:spPr>
          <a:xfrm>
            <a:off x="5043784" y="3508310"/>
            <a:ext cx="2177220" cy="2453951"/>
          </a:xfrm>
          <a:prstGeom prst="rect">
            <a:avLst/>
          </a:prstGeom>
          <a:ln w="28575">
            <a:solidFill>
              <a:schemeClr val="tx1"/>
            </a:solidFill>
          </a:ln>
        </p:spPr>
      </p:pic>
      <p:pic>
        <p:nvPicPr>
          <p:cNvPr id="5" name="Picture 4">
            <a:extLst>
              <a:ext uri="{FF2B5EF4-FFF2-40B4-BE49-F238E27FC236}">
                <a16:creationId xmlns:a16="http://schemas.microsoft.com/office/drawing/2014/main" id="{51533B6E-FE9B-43E3-AF08-08D6B41188FE}"/>
              </a:ext>
            </a:extLst>
          </p:cNvPr>
          <p:cNvPicPr>
            <a:picLocks noChangeAspect="1"/>
          </p:cNvPicPr>
          <p:nvPr/>
        </p:nvPicPr>
        <p:blipFill>
          <a:blip r:embed="rId4"/>
          <a:stretch>
            <a:fillRect/>
          </a:stretch>
        </p:blipFill>
        <p:spPr>
          <a:xfrm>
            <a:off x="6913984" y="4000084"/>
            <a:ext cx="1819469" cy="2254802"/>
          </a:xfrm>
          <a:prstGeom prst="rect">
            <a:avLst/>
          </a:prstGeom>
          <a:ln w="28575">
            <a:solidFill>
              <a:schemeClr val="tx1"/>
            </a:solidFill>
          </a:ln>
        </p:spPr>
      </p:pic>
    </p:spTree>
    <p:extLst>
      <p:ext uri="{BB962C8B-B14F-4D97-AF65-F5344CB8AC3E}">
        <p14:creationId xmlns:p14="http://schemas.microsoft.com/office/powerpoint/2010/main" val="126729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F03D-5EDB-4986-9728-C1B080749907}"/>
              </a:ext>
            </a:extLst>
          </p:cNvPr>
          <p:cNvSpPr>
            <a:spLocks noGrp="1"/>
          </p:cNvSpPr>
          <p:nvPr>
            <p:ph type="title"/>
          </p:nvPr>
        </p:nvSpPr>
        <p:spPr/>
        <p:txBody>
          <a:bodyPr/>
          <a:lstStyle/>
          <a:p>
            <a:r>
              <a:rPr lang="en-US" sz="4000" dirty="0"/>
              <a:t>What Do </a:t>
            </a:r>
            <a:r>
              <a:rPr lang="en-US" sz="4000" i="1" u="sng" dirty="0"/>
              <a:t>You</a:t>
            </a:r>
            <a:r>
              <a:rPr lang="en-US" sz="4000" dirty="0"/>
              <a:t> Think?</a:t>
            </a:r>
          </a:p>
        </p:txBody>
      </p:sp>
      <p:pic>
        <p:nvPicPr>
          <p:cNvPr id="6" name="Picture 5">
            <a:extLst>
              <a:ext uri="{FF2B5EF4-FFF2-40B4-BE49-F238E27FC236}">
                <a16:creationId xmlns:a16="http://schemas.microsoft.com/office/drawing/2014/main" id="{4E82CB3D-9ED1-4DDD-8808-0DE2F1C344C2}"/>
              </a:ext>
            </a:extLst>
          </p:cNvPr>
          <p:cNvPicPr>
            <a:picLocks noChangeAspect="1"/>
          </p:cNvPicPr>
          <p:nvPr/>
        </p:nvPicPr>
        <p:blipFill>
          <a:blip r:embed="rId2"/>
          <a:stretch>
            <a:fillRect/>
          </a:stretch>
        </p:blipFill>
        <p:spPr>
          <a:xfrm>
            <a:off x="394546" y="2057400"/>
            <a:ext cx="2450242" cy="2918306"/>
          </a:xfrm>
          <a:prstGeom prst="rect">
            <a:avLst/>
          </a:prstGeom>
          <a:ln w="57150">
            <a:solidFill>
              <a:schemeClr val="tx1"/>
            </a:solidFill>
          </a:ln>
        </p:spPr>
      </p:pic>
      <p:sp>
        <p:nvSpPr>
          <p:cNvPr id="3" name="TextBox 2">
            <a:extLst>
              <a:ext uri="{FF2B5EF4-FFF2-40B4-BE49-F238E27FC236}">
                <a16:creationId xmlns:a16="http://schemas.microsoft.com/office/drawing/2014/main" id="{43660702-8978-4EBA-B4D0-45DC4A5D7E14}"/>
              </a:ext>
            </a:extLst>
          </p:cNvPr>
          <p:cNvSpPr txBox="1"/>
          <p:nvPr/>
        </p:nvSpPr>
        <p:spPr>
          <a:xfrm>
            <a:off x="3023117" y="2202024"/>
            <a:ext cx="4124132" cy="2862322"/>
          </a:xfrm>
          <a:prstGeom prst="rect">
            <a:avLst/>
          </a:prstGeom>
          <a:noFill/>
          <a:ln w="28575">
            <a:solidFill>
              <a:schemeClr val="tx2">
                <a:lumMod val="75000"/>
              </a:schemeClr>
            </a:solidFill>
          </a:ln>
        </p:spPr>
        <p:txBody>
          <a:bodyPr wrap="square" rtlCol="0">
            <a:spAutoFit/>
          </a:bodyPr>
          <a:lstStyle/>
          <a:p>
            <a:r>
              <a:rPr lang="en-US" b="1" i="0" dirty="0">
                <a:solidFill>
                  <a:srgbClr val="202124"/>
                </a:solidFill>
                <a:effectLst/>
                <a:latin typeface="Roboto"/>
              </a:rPr>
              <a:t>Migrant farm workers had to use</a:t>
            </a:r>
            <a:r>
              <a:rPr lang="en-US" b="0" i="0" dirty="0">
                <a:solidFill>
                  <a:srgbClr val="202124"/>
                </a:solidFill>
                <a:effectLst/>
                <a:latin typeface="Roboto"/>
              </a:rPr>
              <a:t> the </a:t>
            </a:r>
            <a:r>
              <a:rPr lang="en-US" b="1" i="0" dirty="0">
                <a:solidFill>
                  <a:srgbClr val="202124"/>
                </a:solidFill>
                <a:effectLst/>
                <a:latin typeface="Roboto"/>
              </a:rPr>
              <a:t>short</a:t>
            </a:r>
            <a:r>
              <a:rPr lang="en-US" b="0" i="0" dirty="0">
                <a:solidFill>
                  <a:srgbClr val="202124"/>
                </a:solidFill>
                <a:effectLst/>
                <a:latin typeface="Roboto"/>
              </a:rPr>
              <a:t>-</a:t>
            </a:r>
            <a:r>
              <a:rPr lang="en-US" b="1" i="0" dirty="0">
                <a:solidFill>
                  <a:srgbClr val="202124"/>
                </a:solidFill>
                <a:effectLst/>
                <a:latin typeface="Roboto"/>
              </a:rPr>
              <a:t>handled hoe </a:t>
            </a:r>
            <a:r>
              <a:rPr lang="en-US" i="0" dirty="0">
                <a:solidFill>
                  <a:srgbClr val="202124"/>
                </a:solidFill>
                <a:effectLst/>
                <a:latin typeface="Roboto"/>
              </a:rPr>
              <a:t>for </a:t>
            </a:r>
            <a:r>
              <a:rPr lang="en-US" b="0" i="0" dirty="0">
                <a:solidFill>
                  <a:srgbClr val="202124"/>
                </a:solidFill>
                <a:effectLst/>
                <a:latin typeface="Roboto"/>
              </a:rPr>
              <a:t>thinning and weeding crops. Because it required them to stoop during long hours in the fields, the </a:t>
            </a:r>
            <a:r>
              <a:rPr lang="en-US" b="1" i="0" dirty="0">
                <a:solidFill>
                  <a:srgbClr val="202124"/>
                </a:solidFill>
                <a:effectLst/>
                <a:latin typeface="Roboto"/>
              </a:rPr>
              <a:t>hoe</a:t>
            </a:r>
            <a:r>
              <a:rPr lang="en-US" b="0" i="0" dirty="0">
                <a:solidFill>
                  <a:srgbClr val="202124"/>
                </a:solidFill>
                <a:effectLst/>
                <a:latin typeface="Roboto"/>
              </a:rPr>
              <a:t> became a symbol of the exploitive working conditions. Campaigns by the United </a:t>
            </a:r>
            <a:r>
              <a:rPr lang="en-US" b="1" i="0" dirty="0">
                <a:solidFill>
                  <a:srgbClr val="202124"/>
                </a:solidFill>
                <a:effectLst/>
                <a:latin typeface="Roboto"/>
              </a:rPr>
              <a:t>Farm Workers</a:t>
            </a:r>
            <a:r>
              <a:rPr lang="en-US" b="0" i="0" dirty="0">
                <a:solidFill>
                  <a:srgbClr val="202124"/>
                </a:solidFill>
                <a:effectLst/>
                <a:latin typeface="Roboto"/>
              </a:rPr>
              <a:t> and others helped outlaw </a:t>
            </a:r>
            <a:r>
              <a:rPr lang="en-US" i="0" dirty="0">
                <a:solidFill>
                  <a:srgbClr val="202124"/>
                </a:solidFill>
                <a:effectLst/>
                <a:latin typeface="Roboto"/>
              </a:rPr>
              <a:t>use of the hoe </a:t>
            </a:r>
            <a:r>
              <a:rPr lang="en-US" b="0" i="0" dirty="0">
                <a:solidFill>
                  <a:srgbClr val="202124"/>
                </a:solidFill>
                <a:effectLst/>
                <a:latin typeface="Roboto"/>
              </a:rPr>
              <a:t>in 1975.</a:t>
            </a:r>
            <a:endParaRPr lang="en-US" dirty="0"/>
          </a:p>
        </p:txBody>
      </p:sp>
      <p:sp>
        <p:nvSpPr>
          <p:cNvPr id="4" name="TextBox 3">
            <a:extLst>
              <a:ext uri="{FF2B5EF4-FFF2-40B4-BE49-F238E27FC236}">
                <a16:creationId xmlns:a16="http://schemas.microsoft.com/office/drawing/2014/main" id="{15F487B0-D27E-49C0-9C76-FCFC793F1EB7}"/>
              </a:ext>
            </a:extLst>
          </p:cNvPr>
          <p:cNvSpPr txBox="1"/>
          <p:nvPr/>
        </p:nvSpPr>
        <p:spPr>
          <a:xfrm>
            <a:off x="1716833" y="5620434"/>
            <a:ext cx="5283480" cy="646331"/>
          </a:xfrm>
          <a:prstGeom prst="rect">
            <a:avLst/>
          </a:prstGeom>
          <a:noFill/>
        </p:spPr>
        <p:txBody>
          <a:bodyPr wrap="square" rtlCol="0">
            <a:spAutoFit/>
          </a:bodyPr>
          <a:lstStyle/>
          <a:p>
            <a:r>
              <a:rPr lang="en-US" i="1" dirty="0">
                <a:solidFill>
                  <a:srgbClr val="7A9900"/>
                </a:solidFill>
              </a:rPr>
              <a:t>What was the reasoning behind the mandatory use of the short-handled hoe…?</a:t>
            </a:r>
          </a:p>
        </p:txBody>
      </p:sp>
      <p:pic>
        <p:nvPicPr>
          <p:cNvPr id="10" name="Content Placeholder 6">
            <a:extLst>
              <a:ext uri="{FF2B5EF4-FFF2-40B4-BE49-F238E27FC236}">
                <a16:creationId xmlns:a16="http://schemas.microsoft.com/office/drawing/2014/main" id="{AB3CA244-5836-4593-8524-FBA033F3E599}"/>
              </a:ext>
            </a:extLst>
          </p:cNvPr>
          <p:cNvPicPr>
            <a:picLocks noChangeAspect="1"/>
          </p:cNvPicPr>
          <p:nvPr/>
        </p:nvPicPr>
        <p:blipFill>
          <a:blip r:embed="rId3"/>
          <a:stretch>
            <a:fillRect/>
          </a:stretch>
        </p:blipFill>
        <p:spPr bwMode="auto">
          <a:xfrm rot="409989">
            <a:off x="7137137" y="3053591"/>
            <a:ext cx="1739411" cy="2403821"/>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407964797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A413-6071-4232-B540-C99B5530E9EE}"/>
              </a:ext>
            </a:extLst>
          </p:cNvPr>
          <p:cNvSpPr>
            <a:spLocks noGrp="1"/>
          </p:cNvSpPr>
          <p:nvPr>
            <p:ph type="title"/>
          </p:nvPr>
        </p:nvSpPr>
        <p:spPr>
          <a:xfrm>
            <a:off x="187863" y="1126367"/>
            <a:ext cx="8633298" cy="1143000"/>
          </a:xfrm>
        </p:spPr>
        <p:txBody>
          <a:bodyPr/>
          <a:lstStyle/>
          <a:p>
            <a:pPr>
              <a:lnSpc>
                <a:spcPct val="100000"/>
              </a:lnSpc>
            </a:pPr>
            <a:r>
              <a:rPr lang="en-US" sz="3200" b="1" i="1" dirty="0">
                <a:effectLst/>
                <a:latin typeface="+mn-lt"/>
              </a:rPr>
              <a:t>R-E-S-P-E-C-T: Aretha Franklin, the Queen of Soul</a:t>
            </a:r>
            <a:br>
              <a:rPr lang="en-US" sz="3200" b="1" i="1" dirty="0">
                <a:solidFill>
                  <a:srgbClr val="333333"/>
                </a:solidFill>
                <a:effectLst/>
                <a:latin typeface="+mn-lt"/>
              </a:rPr>
            </a:br>
            <a:r>
              <a:rPr lang="en-US" sz="3200" b="1" i="1" dirty="0">
                <a:solidFill>
                  <a:srgbClr val="7A9900"/>
                </a:solidFill>
                <a:effectLst/>
                <a:latin typeface="+mn-lt"/>
              </a:rPr>
              <a:t>by Carole Boston Weatherford</a:t>
            </a:r>
            <a:endParaRPr lang="en-US" sz="3200" i="1" dirty="0">
              <a:solidFill>
                <a:srgbClr val="7A9900"/>
              </a:solidFill>
              <a:latin typeface="+mn-lt"/>
            </a:endParaRPr>
          </a:p>
        </p:txBody>
      </p:sp>
      <p:pic>
        <p:nvPicPr>
          <p:cNvPr id="4" name="Picture 12">
            <a:extLst>
              <a:ext uri="{FF2B5EF4-FFF2-40B4-BE49-F238E27FC236}">
                <a16:creationId xmlns:a16="http://schemas.microsoft.com/office/drawing/2014/main" id="{81A628A7-3699-46FE-B7D8-349D59656F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868" y="2321587"/>
            <a:ext cx="3452336" cy="348017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5AC590-2538-4F0F-A86A-C37708A3467C}"/>
              </a:ext>
            </a:extLst>
          </p:cNvPr>
          <p:cNvSpPr txBox="1"/>
          <p:nvPr/>
        </p:nvSpPr>
        <p:spPr>
          <a:xfrm>
            <a:off x="759363" y="5906205"/>
            <a:ext cx="3745149" cy="369332"/>
          </a:xfrm>
          <a:prstGeom prst="rect">
            <a:avLst/>
          </a:prstGeom>
          <a:noFill/>
          <a:ln w="28575">
            <a:solidFill>
              <a:schemeClr val="accent2"/>
            </a:solidFill>
          </a:ln>
        </p:spPr>
        <p:txBody>
          <a:bodyPr wrap="square" rtlCol="0">
            <a:spAutoFit/>
          </a:bodyPr>
          <a:lstStyle/>
          <a:p>
            <a:r>
              <a:rPr lang="en-US" dirty="0"/>
              <a:t>March 25, 1942- August 16,2018</a:t>
            </a:r>
          </a:p>
        </p:txBody>
      </p:sp>
      <p:sp>
        <p:nvSpPr>
          <p:cNvPr id="6" name="TextBox 5">
            <a:extLst>
              <a:ext uri="{FF2B5EF4-FFF2-40B4-BE49-F238E27FC236}">
                <a16:creationId xmlns:a16="http://schemas.microsoft.com/office/drawing/2014/main" id="{368F0A55-D68C-4B6C-914A-82F2449CBF63}"/>
              </a:ext>
            </a:extLst>
          </p:cNvPr>
          <p:cNvSpPr txBox="1"/>
          <p:nvPr/>
        </p:nvSpPr>
        <p:spPr>
          <a:xfrm>
            <a:off x="5310696" y="2413337"/>
            <a:ext cx="3073941" cy="2031325"/>
          </a:xfrm>
          <a:prstGeom prst="rect">
            <a:avLst/>
          </a:prstGeom>
          <a:noFill/>
          <a:ln w="38100">
            <a:solidFill>
              <a:schemeClr val="tx1"/>
            </a:solidFill>
          </a:ln>
        </p:spPr>
        <p:txBody>
          <a:bodyPr wrap="square" rtlCol="0">
            <a:spAutoFit/>
          </a:bodyPr>
          <a:lstStyle/>
          <a:p>
            <a:pPr algn="l">
              <a:lnSpc>
                <a:spcPct val="150000"/>
              </a:lnSpc>
            </a:pPr>
            <a:r>
              <a:rPr lang="en-US" sz="1800" b="1" i="0" dirty="0">
                <a:solidFill>
                  <a:srgbClr val="333333"/>
                </a:solidFill>
                <a:effectLst/>
                <a:latin typeface="+mn-lt"/>
              </a:rPr>
              <a:t>Publisher:</a:t>
            </a:r>
            <a:r>
              <a:rPr lang="en-US" sz="1800" b="0" i="0" dirty="0">
                <a:solidFill>
                  <a:srgbClr val="333333"/>
                </a:solidFill>
                <a:effectLst/>
                <a:latin typeface="+mn-lt"/>
              </a:rPr>
              <a:t> Simon &amp; Schuster</a:t>
            </a:r>
          </a:p>
          <a:p>
            <a:pPr algn="l">
              <a:lnSpc>
                <a:spcPct val="150000"/>
              </a:lnSpc>
            </a:pPr>
            <a:r>
              <a:rPr lang="en-US" sz="1800" b="1" i="0" dirty="0">
                <a:solidFill>
                  <a:srgbClr val="333333"/>
                </a:solidFill>
                <a:effectLst/>
                <a:latin typeface="+mn-lt"/>
              </a:rPr>
              <a:t>Copyright Date:</a:t>
            </a:r>
            <a:r>
              <a:rPr lang="en-US" sz="1800" b="0" i="0" dirty="0">
                <a:solidFill>
                  <a:srgbClr val="333333"/>
                </a:solidFill>
                <a:effectLst/>
                <a:latin typeface="+mn-lt"/>
              </a:rPr>
              <a:t> 2020</a:t>
            </a:r>
          </a:p>
          <a:p>
            <a:pPr algn="l">
              <a:lnSpc>
                <a:spcPct val="150000"/>
              </a:lnSpc>
            </a:pPr>
            <a:r>
              <a:rPr lang="en-US" sz="1800" b="1" i="0" dirty="0">
                <a:solidFill>
                  <a:srgbClr val="333333"/>
                </a:solidFill>
                <a:effectLst/>
                <a:latin typeface="+mn-lt"/>
              </a:rPr>
              <a:t>Reading Level:</a:t>
            </a:r>
            <a:r>
              <a:rPr lang="en-US" sz="1800" b="0" i="0" dirty="0">
                <a:solidFill>
                  <a:srgbClr val="333333"/>
                </a:solidFill>
                <a:effectLst/>
                <a:latin typeface="+mn-lt"/>
              </a:rPr>
              <a:t> 2.0</a:t>
            </a:r>
          </a:p>
          <a:p>
            <a:pPr algn="l">
              <a:lnSpc>
                <a:spcPct val="150000"/>
              </a:lnSpc>
            </a:pPr>
            <a:r>
              <a:rPr lang="en-US" sz="1800" b="1" i="0" dirty="0">
                <a:solidFill>
                  <a:srgbClr val="333333"/>
                </a:solidFill>
                <a:effectLst/>
                <a:latin typeface="+mn-lt"/>
              </a:rPr>
              <a:t>Interest Level:</a:t>
            </a:r>
            <a:r>
              <a:rPr lang="en-US" sz="1800" b="0" i="0" dirty="0">
                <a:solidFill>
                  <a:srgbClr val="333333"/>
                </a:solidFill>
                <a:effectLst/>
                <a:latin typeface="+mn-lt"/>
              </a:rPr>
              <a:t> K-3</a:t>
            </a:r>
          </a:p>
          <a:p>
            <a:endParaRPr lang="en-US" dirty="0"/>
          </a:p>
        </p:txBody>
      </p:sp>
    </p:spTree>
    <p:extLst>
      <p:ext uri="{BB962C8B-B14F-4D97-AF65-F5344CB8AC3E}">
        <p14:creationId xmlns:p14="http://schemas.microsoft.com/office/powerpoint/2010/main" val="48677031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3185-D252-4775-B93C-05C1CA1B8172}"/>
              </a:ext>
            </a:extLst>
          </p:cNvPr>
          <p:cNvSpPr>
            <a:spLocks noGrp="1"/>
          </p:cNvSpPr>
          <p:nvPr>
            <p:ph type="title"/>
          </p:nvPr>
        </p:nvSpPr>
        <p:spPr>
          <a:xfrm>
            <a:off x="-1231750" y="1473614"/>
            <a:ext cx="8229600" cy="177282"/>
          </a:xfrm>
        </p:spPr>
        <p:txBody>
          <a:bodyPr/>
          <a:lstStyle/>
          <a:p>
            <a:r>
              <a:rPr lang="en-US" sz="3600" dirty="0"/>
              <a:t>Aretha Franklin</a:t>
            </a:r>
          </a:p>
        </p:txBody>
      </p:sp>
      <p:sp>
        <p:nvSpPr>
          <p:cNvPr id="3" name="Content Placeholder 2">
            <a:extLst>
              <a:ext uri="{FF2B5EF4-FFF2-40B4-BE49-F238E27FC236}">
                <a16:creationId xmlns:a16="http://schemas.microsoft.com/office/drawing/2014/main" id="{64E21F6B-CBE9-4265-A6B7-1D5B5AB439CE}"/>
              </a:ext>
            </a:extLst>
          </p:cNvPr>
          <p:cNvSpPr>
            <a:spLocks noGrp="1"/>
          </p:cNvSpPr>
          <p:nvPr>
            <p:ph idx="1"/>
          </p:nvPr>
        </p:nvSpPr>
        <p:spPr>
          <a:xfrm>
            <a:off x="802433" y="3683727"/>
            <a:ext cx="3601616" cy="3779520"/>
          </a:xfrm>
        </p:spPr>
        <p:txBody>
          <a:bodyPr/>
          <a:lstStyle/>
          <a:p>
            <a:pPr marL="400050" lvl="1" indent="0">
              <a:buNone/>
            </a:pPr>
            <a:br>
              <a:rPr lang="en-US" sz="1800" dirty="0">
                <a:latin typeface="+mn-lt"/>
              </a:rPr>
            </a:br>
            <a:br>
              <a:rPr lang="en-US" sz="1800" dirty="0">
                <a:latin typeface="+mn-lt"/>
              </a:rPr>
            </a:br>
            <a:br>
              <a:rPr lang="en-US" sz="1800" dirty="0">
                <a:latin typeface="+mn-lt"/>
              </a:rPr>
            </a:br>
            <a:br>
              <a:rPr lang="en-US" sz="1800" dirty="0">
                <a:latin typeface="+mn-lt"/>
              </a:rPr>
            </a:br>
            <a:endParaRPr lang="en-US" sz="1800" dirty="0">
              <a:latin typeface="+mn-lt"/>
            </a:endParaRPr>
          </a:p>
        </p:txBody>
      </p:sp>
      <p:pic>
        <p:nvPicPr>
          <p:cNvPr id="5" name="Picture 4">
            <a:extLst>
              <a:ext uri="{FF2B5EF4-FFF2-40B4-BE49-F238E27FC236}">
                <a16:creationId xmlns:a16="http://schemas.microsoft.com/office/drawing/2014/main" id="{1E3F2795-0F04-4315-86F9-DEF7B836AA2B}"/>
              </a:ext>
            </a:extLst>
          </p:cNvPr>
          <p:cNvPicPr>
            <a:picLocks noChangeAspect="1"/>
          </p:cNvPicPr>
          <p:nvPr/>
        </p:nvPicPr>
        <p:blipFill>
          <a:blip r:embed="rId2"/>
          <a:stretch>
            <a:fillRect/>
          </a:stretch>
        </p:blipFill>
        <p:spPr>
          <a:xfrm>
            <a:off x="4893855" y="1562255"/>
            <a:ext cx="3935738" cy="3448284"/>
          </a:xfrm>
          <a:prstGeom prst="rect">
            <a:avLst/>
          </a:prstGeom>
        </p:spPr>
      </p:pic>
      <p:sp>
        <p:nvSpPr>
          <p:cNvPr id="7" name="TextBox 6">
            <a:extLst>
              <a:ext uri="{FF2B5EF4-FFF2-40B4-BE49-F238E27FC236}">
                <a16:creationId xmlns:a16="http://schemas.microsoft.com/office/drawing/2014/main" id="{0C4C56E8-72F6-40A2-964D-42744F1B8FBE}"/>
              </a:ext>
            </a:extLst>
          </p:cNvPr>
          <p:cNvSpPr txBox="1"/>
          <p:nvPr/>
        </p:nvSpPr>
        <p:spPr>
          <a:xfrm>
            <a:off x="914400" y="2336805"/>
            <a:ext cx="3377682" cy="3693319"/>
          </a:xfrm>
          <a:prstGeom prst="rect">
            <a:avLst/>
          </a:prstGeom>
          <a:noFill/>
          <a:ln w="28575">
            <a:solidFill>
              <a:schemeClr val="tx1"/>
            </a:solidFill>
          </a:ln>
        </p:spPr>
        <p:txBody>
          <a:bodyPr wrap="square" rtlCol="0">
            <a:spAutoFit/>
          </a:bodyPr>
          <a:lstStyle/>
          <a:p>
            <a:r>
              <a:rPr lang="en-US" sz="1800" b="0" i="0" dirty="0">
                <a:solidFill>
                  <a:srgbClr val="333333"/>
                </a:solidFill>
                <a:effectLst/>
                <a:latin typeface="+mn-lt"/>
              </a:rPr>
              <a:t>Aretha Franklin’s </a:t>
            </a:r>
            <a:r>
              <a:rPr lang="en-US" sz="1800" b="0" i="0" dirty="0">
                <a:solidFill>
                  <a:srgbClr val="7A9900"/>
                </a:solidFill>
                <a:effectLst/>
                <a:latin typeface="+mn-lt"/>
              </a:rPr>
              <a:t>musical talent </a:t>
            </a:r>
            <a:r>
              <a:rPr lang="en-US" sz="1800" b="0" i="0" dirty="0">
                <a:solidFill>
                  <a:srgbClr val="333333"/>
                </a:solidFill>
                <a:effectLst/>
                <a:latin typeface="+mn-lt"/>
              </a:rPr>
              <a:t>was clear from her earliest days when singing in her father’s Detroit church.</a:t>
            </a:r>
          </a:p>
          <a:p>
            <a:endParaRPr lang="en-US" sz="1800" dirty="0">
              <a:latin typeface="+mn-lt"/>
            </a:endParaRPr>
          </a:p>
          <a:p>
            <a:r>
              <a:rPr lang="en-US" sz="1800" dirty="0">
                <a:latin typeface="+mn-lt"/>
              </a:rPr>
              <a:t>Later, </a:t>
            </a:r>
            <a:r>
              <a:rPr lang="en-US" sz="1800" dirty="0">
                <a:solidFill>
                  <a:srgbClr val="333333"/>
                </a:solidFill>
                <a:latin typeface="+mn-lt"/>
              </a:rPr>
              <a:t>he</a:t>
            </a:r>
            <a:r>
              <a:rPr lang="en-US" sz="1800" b="0" i="0" dirty="0">
                <a:solidFill>
                  <a:srgbClr val="333333"/>
                </a:solidFill>
                <a:effectLst/>
                <a:latin typeface="+mn-lt"/>
              </a:rPr>
              <a:t>r hit songs earned her the title “the Queen of Soul,” multiple Grammy Awards, and a place in the </a:t>
            </a:r>
            <a:r>
              <a:rPr lang="en-US" sz="1800" b="0" i="0" dirty="0">
                <a:solidFill>
                  <a:srgbClr val="7A9900"/>
                </a:solidFill>
                <a:effectLst/>
                <a:latin typeface="+mn-lt"/>
              </a:rPr>
              <a:t>Rock &amp; Roll Hall of Fame</a:t>
            </a:r>
            <a:r>
              <a:rPr lang="en-US" sz="1800" b="0" i="0" dirty="0">
                <a:solidFill>
                  <a:srgbClr val="333333"/>
                </a:solidFill>
                <a:effectLst/>
                <a:latin typeface="+mn-lt"/>
              </a:rPr>
              <a:t>. But Aretha didn’t just raise her voice in song; she also spoke out against injustice </a:t>
            </a:r>
            <a:r>
              <a:rPr lang="en-US" sz="1800" b="0" i="0" dirty="0">
                <a:solidFill>
                  <a:srgbClr val="7A9900"/>
                </a:solidFill>
                <a:effectLst/>
                <a:latin typeface="+mn-lt"/>
              </a:rPr>
              <a:t>and fought for civil rights</a:t>
            </a:r>
            <a:r>
              <a:rPr lang="en-US" sz="1800" b="0" i="0" dirty="0">
                <a:solidFill>
                  <a:srgbClr val="333333"/>
                </a:solidFill>
                <a:effectLst/>
                <a:latin typeface="+mn-lt"/>
              </a:rPr>
              <a:t>.</a:t>
            </a:r>
            <a:endParaRPr lang="en-US" dirty="0"/>
          </a:p>
        </p:txBody>
      </p:sp>
    </p:spTree>
    <p:extLst>
      <p:ext uri="{BB962C8B-B14F-4D97-AF65-F5344CB8AC3E}">
        <p14:creationId xmlns:p14="http://schemas.microsoft.com/office/powerpoint/2010/main" val="332954177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1365-217A-4620-8B6F-CDC3036AE460}"/>
              </a:ext>
            </a:extLst>
          </p:cNvPr>
          <p:cNvPicPr>
            <a:picLocks noChangeAspect="1"/>
          </p:cNvPicPr>
          <p:nvPr/>
        </p:nvPicPr>
        <p:blipFill>
          <a:blip r:embed="rId2"/>
          <a:stretch>
            <a:fillRect/>
          </a:stretch>
        </p:blipFill>
        <p:spPr>
          <a:xfrm>
            <a:off x="3228215" y="949494"/>
            <a:ext cx="4809669" cy="1302789"/>
          </a:xfrm>
          <a:prstGeom prst="rect">
            <a:avLst/>
          </a:prstGeom>
        </p:spPr>
      </p:pic>
      <p:pic>
        <p:nvPicPr>
          <p:cNvPr id="7" name="Picture 6">
            <a:extLst>
              <a:ext uri="{FF2B5EF4-FFF2-40B4-BE49-F238E27FC236}">
                <a16:creationId xmlns:a16="http://schemas.microsoft.com/office/drawing/2014/main" id="{B208710E-EC9A-4303-8F7F-4A9C94E5B501}"/>
              </a:ext>
            </a:extLst>
          </p:cNvPr>
          <p:cNvPicPr>
            <a:picLocks noChangeAspect="1"/>
          </p:cNvPicPr>
          <p:nvPr/>
        </p:nvPicPr>
        <p:blipFill>
          <a:blip r:embed="rId3"/>
          <a:stretch>
            <a:fillRect/>
          </a:stretch>
        </p:blipFill>
        <p:spPr>
          <a:xfrm>
            <a:off x="4009720" y="2612710"/>
            <a:ext cx="4028164" cy="1133164"/>
          </a:xfrm>
          <a:prstGeom prst="rect">
            <a:avLst/>
          </a:prstGeom>
        </p:spPr>
      </p:pic>
      <p:pic>
        <p:nvPicPr>
          <p:cNvPr id="9" name="Picture 8">
            <a:extLst>
              <a:ext uri="{FF2B5EF4-FFF2-40B4-BE49-F238E27FC236}">
                <a16:creationId xmlns:a16="http://schemas.microsoft.com/office/drawing/2014/main" id="{7D8A149E-D39C-499B-A805-29B95864D30C}"/>
              </a:ext>
            </a:extLst>
          </p:cNvPr>
          <p:cNvPicPr>
            <a:picLocks noChangeAspect="1"/>
          </p:cNvPicPr>
          <p:nvPr/>
        </p:nvPicPr>
        <p:blipFill>
          <a:blip r:embed="rId4"/>
          <a:stretch>
            <a:fillRect/>
          </a:stretch>
        </p:blipFill>
        <p:spPr>
          <a:xfrm>
            <a:off x="500476" y="2128986"/>
            <a:ext cx="3127029" cy="3779520"/>
          </a:xfrm>
          <a:prstGeom prst="rect">
            <a:avLst/>
          </a:prstGeom>
          <a:ln w="57150">
            <a:solidFill>
              <a:schemeClr val="tx1"/>
            </a:solidFill>
          </a:ln>
        </p:spPr>
      </p:pic>
      <p:pic>
        <p:nvPicPr>
          <p:cNvPr id="10" name="Picture 9">
            <a:extLst>
              <a:ext uri="{FF2B5EF4-FFF2-40B4-BE49-F238E27FC236}">
                <a16:creationId xmlns:a16="http://schemas.microsoft.com/office/drawing/2014/main" id="{F291F30B-377B-44F2-BF0D-ECDF0F433336}"/>
              </a:ext>
            </a:extLst>
          </p:cNvPr>
          <p:cNvPicPr>
            <a:picLocks noChangeAspect="1"/>
          </p:cNvPicPr>
          <p:nvPr/>
        </p:nvPicPr>
        <p:blipFill>
          <a:blip r:embed="rId5"/>
          <a:stretch>
            <a:fillRect/>
          </a:stretch>
        </p:blipFill>
        <p:spPr>
          <a:xfrm>
            <a:off x="4944286" y="4064609"/>
            <a:ext cx="2876753" cy="2090537"/>
          </a:xfrm>
          <a:prstGeom prst="rect">
            <a:avLst/>
          </a:prstGeom>
          <a:ln w="19050">
            <a:solidFill>
              <a:schemeClr val="tx1"/>
            </a:solidFill>
          </a:ln>
        </p:spPr>
      </p:pic>
    </p:spTree>
    <p:extLst>
      <p:ext uri="{BB962C8B-B14F-4D97-AF65-F5344CB8AC3E}">
        <p14:creationId xmlns:p14="http://schemas.microsoft.com/office/powerpoint/2010/main" val="320638253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25D313-FDFB-4852-9BBC-92DDADF18D57}"/>
              </a:ext>
            </a:extLst>
          </p:cNvPr>
          <p:cNvPicPr>
            <a:picLocks noChangeAspect="1"/>
          </p:cNvPicPr>
          <p:nvPr/>
        </p:nvPicPr>
        <p:blipFill>
          <a:blip r:embed="rId2"/>
          <a:stretch>
            <a:fillRect/>
          </a:stretch>
        </p:blipFill>
        <p:spPr>
          <a:xfrm>
            <a:off x="6314544" y="1413832"/>
            <a:ext cx="2586862" cy="1879873"/>
          </a:xfrm>
          <a:prstGeom prst="rect">
            <a:avLst/>
          </a:prstGeom>
          <a:ln w="19050">
            <a:solidFill>
              <a:schemeClr val="tx1"/>
            </a:solidFill>
          </a:ln>
        </p:spPr>
      </p:pic>
      <p:pic>
        <p:nvPicPr>
          <p:cNvPr id="8" name="Picture 7">
            <a:extLst>
              <a:ext uri="{FF2B5EF4-FFF2-40B4-BE49-F238E27FC236}">
                <a16:creationId xmlns:a16="http://schemas.microsoft.com/office/drawing/2014/main" id="{2829D5C8-6896-45D3-A144-AE4AE2FB0FF8}"/>
              </a:ext>
            </a:extLst>
          </p:cNvPr>
          <p:cNvPicPr>
            <a:picLocks noChangeAspect="1"/>
          </p:cNvPicPr>
          <p:nvPr/>
        </p:nvPicPr>
        <p:blipFill>
          <a:blip r:embed="rId3"/>
          <a:stretch>
            <a:fillRect/>
          </a:stretch>
        </p:blipFill>
        <p:spPr>
          <a:xfrm>
            <a:off x="1198777" y="1012902"/>
            <a:ext cx="4922105" cy="5471874"/>
          </a:xfrm>
          <a:prstGeom prst="rect">
            <a:avLst/>
          </a:prstGeom>
          <a:ln w="28575">
            <a:solidFill>
              <a:schemeClr val="tx1"/>
            </a:solidFill>
          </a:ln>
        </p:spPr>
      </p:pic>
    </p:spTree>
    <p:extLst>
      <p:ext uri="{BB962C8B-B14F-4D97-AF65-F5344CB8AC3E}">
        <p14:creationId xmlns:p14="http://schemas.microsoft.com/office/powerpoint/2010/main" val="29219959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94E0-8390-487D-B815-20E394462BE2}"/>
              </a:ext>
            </a:extLst>
          </p:cNvPr>
          <p:cNvSpPr>
            <a:spLocks noGrp="1"/>
          </p:cNvSpPr>
          <p:nvPr>
            <p:ph type="title"/>
          </p:nvPr>
        </p:nvSpPr>
        <p:spPr>
          <a:xfrm>
            <a:off x="457200" y="846306"/>
            <a:ext cx="8229600" cy="505838"/>
          </a:xfrm>
        </p:spPr>
        <p:txBody>
          <a:bodyPr/>
          <a:lstStyle/>
          <a:p>
            <a:pPr>
              <a:lnSpc>
                <a:spcPct val="100000"/>
              </a:lnSpc>
            </a:pPr>
            <a:br>
              <a:rPr lang="en-US" dirty="0"/>
            </a:br>
            <a:r>
              <a:rPr lang="en-US" sz="2800" b="1" i="1" dirty="0">
                <a:effectLst/>
                <a:latin typeface="Lato"/>
              </a:rPr>
              <a:t>Maya Lin: Artist-Architect of Light and Lines</a:t>
            </a:r>
            <a:br>
              <a:rPr lang="en-US" sz="2800" b="1" i="1" dirty="0">
                <a:solidFill>
                  <a:srgbClr val="333333"/>
                </a:solidFill>
                <a:effectLst/>
                <a:latin typeface="Lato"/>
              </a:rPr>
            </a:br>
            <a:r>
              <a:rPr lang="en-US" sz="2800" b="1" i="1" dirty="0">
                <a:solidFill>
                  <a:srgbClr val="7A9900"/>
                </a:solidFill>
                <a:effectLst/>
                <a:latin typeface="Lato"/>
              </a:rPr>
              <a:t>by Jeanne Walker Harvey</a:t>
            </a:r>
            <a:endParaRPr lang="en-US" sz="2800" i="1" dirty="0">
              <a:solidFill>
                <a:srgbClr val="7A9900"/>
              </a:solidFill>
            </a:endParaRPr>
          </a:p>
        </p:txBody>
      </p:sp>
      <p:pic>
        <p:nvPicPr>
          <p:cNvPr id="4" name="Picture 4" descr="Maya Lin: Artist-Architect of Light and Lines">
            <a:extLst>
              <a:ext uri="{FF2B5EF4-FFF2-40B4-BE49-F238E27FC236}">
                <a16:creationId xmlns:a16="http://schemas.microsoft.com/office/drawing/2014/main" id="{94A76243-CFB8-456F-9FCE-AA67AB45B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73646"/>
            <a:ext cx="3112318" cy="24231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8A56AB-6D2C-49C2-9A7D-C7EDEDFBDA64}"/>
              </a:ext>
            </a:extLst>
          </p:cNvPr>
          <p:cNvSpPr txBox="1"/>
          <p:nvPr/>
        </p:nvSpPr>
        <p:spPr>
          <a:xfrm>
            <a:off x="811449" y="5574268"/>
            <a:ext cx="2626468" cy="369332"/>
          </a:xfrm>
          <a:prstGeom prst="rect">
            <a:avLst/>
          </a:prstGeom>
          <a:noFill/>
        </p:spPr>
        <p:txBody>
          <a:bodyPr wrap="square" rtlCol="0">
            <a:spAutoFit/>
          </a:bodyPr>
          <a:lstStyle/>
          <a:p>
            <a:r>
              <a:rPr lang="en-US" dirty="0"/>
              <a:t>October 5, 1959 </a:t>
            </a:r>
          </a:p>
        </p:txBody>
      </p:sp>
      <p:sp>
        <p:nvSpPr>
          <p:cNvPr id="6" name="TextBox 5">
            <a:extLst>
              <a:ext uri="{FF2B5EF4-FFF2-40B4-BE49-F238E27FC236}">
                <a16:creationId xmlns:a16="http://schemas.microsoft.com/office/drawing/2014/main" id="{1B9533C4-5E98-410A-A9C5-6CC9B860DF91}"/>
              </a:ext>
            </a:extLst>
          </p:cNvPr>
          <p:cNvSpPr txBox="1"/>
          <p:nvPr/>
        </p:nvSpPr>
        <p:spPr>
          <a:xfrm>
            <a:off x="4698459" y="2766567"/>
            <a:ext cx="3073941" cy="2031325"/>
          </a:xfrm>
          <a:prstGeom prst="rect">
            <a:avLst/>
          </a:prstGeom>
          <a:noFill/>
          <a:ln w="38100">
            <a:solidFill>
              <a:schemeClr val="tx1"/>
            </a:solidFill>
          </a:ln>
        </p:spPr>
        <p:txBody>
          <a:bodyPr wrap="square" rtlCol="0">
            <a:spAutoFit/>
          </a:bodyPr>
          <a:lstStyle/>
          <a:p>
            <a:pPr algn="l">
              <a:lnSpc>
                <a:spcPct val="150000"/>
              </a:lnSpc>
            </a:pPr>
            <a:r>
              <a:rPr lang="en-US" sz="1800" b="1" i="0" dirty="0">
                <a:solidFill>
                  <a:srgbClr val="333333"/>
                </a:solidFill>
                <a:effectLst/>
                <a:latin typeface="+mn-lt"/>
              </a:rPr>
              <a:t>Publisher:</a:t>
            </a:r>
            <a:r>
              <a:rPr lang="en-US" sz="1800" b="0" i="0" dirty="0">
                <a:solidFill>
                  <a:srgbClr val="333333"/>
                </a:solidFill>
                <a:effectLst/>
                <a:latin typeface="+mn-lt"/>
              </a:rPr>
              <a:t> Henry Holt &amp; Co.</a:t>
            </a:r>
          </a:p>
          <a:p>
            <a:pPr algn="l">
              <a:lnSpc>
                <a:spcPct val="150000"/>
              </a:lnSpc>
            </a:pPr>
            <a:r>
              <a:rPr lang="en-US" sz="1800" b="1" i="0" dirty="0">
                <a:solidFill>
                  <a:srgbClr val="333333"/>
                </a:solidFill>
                <a:effectLst/>
                <a:latin typeface="+mn-lt"/>
              </a:rPr>
              <a:t>Copyright Date:</a:t>
            </a:r>
            <a:r>
              <a:rPr lang="en-US" sz="1800" b="0" i="0" dirty="0">
                <a:solidFill>
                  <a:srgbClr val="333333"/>
                </a:solidFill>
                <a:effectLst/>
                <a:latin typeface="+mn-lt"/>
              </a:rPr>
              <a:t> 2017</a:t>
            </a:r>
          </a:p>
          <a:p>
            <a:pPr algn="l">
              <a:lnSpc>
                <a:spcPct val="150000"/>
              </a:lnSpc>
            </a:pPr>
            <a:r>
              <a:rPr lang="en-US" sz="1800" b="1" i="0" dirty="0">
                <a:solidFill>
                  <a:srgbClr val="333333"/>
                </a:solidFill>
                <a:effectLst/>
                <a:latin typeface="+mn-lt"/>
              </a:rPr>
              <a:t>Reading Level:</a:t>
            </a:r>
            <a:r>
              <a:rPr lang="en-US" sz="1800" b="0" i="0" dirty="0">
                <a:solidFill>
                  <a:srgbClr val="333333"/>
                </a:solidFill>
                <a:effectLst/>
                <a:latin typeface="+mn-lt"/>
              </a:rPr>
              <a:t> 4.2</a:t>
            </a:r>
          </a:p>
          <a:p>
            <a:pPr algn="l">
              <a:lnSpc>
                <a:spcPct val="150000"/>
              </a:lnSpc>
            </a:pPr>
            <a:r>
              <a:rPr lang="en-US" sz="1800" b="1" i="0" dirty="0">
                <a:solidFill>
                  <a:srgbClr val="333333"/>
                </a:solidFill>
                <a:effectLst/>
                <a:latin typeface="+mn-lt"/>
              </a:rPr>
              <a:t>Interest Level:</a:t>
            </a:r>
            <a:r>
              <a:rPr lang="en-US" sz="1800" b="0" i="0" dirty="0">
                <a:solidFill>
                  <a:srgbClr val="333333"/>
                </a:solidFill>
                <a:effectLst/>
                <a:latin typeface="+mn-lt"/>
              </a:rPr>
              <a:t> K-3</a:t>
            </a:r>
          </a:p>
          <a:p>
            <a:endParaRPr lang="en-US" dirty="0"/>
          </a:p>
        </p:txBody>
      </p:sp>
      <p:sp>
        <p:nvSpPr>
          <p:cNvPr id="7" name="TextBox 6">
            <a:extLst>
              <a:ext uri="{FF2B5EF4-FFF2-40B4-BE49-F238E27FC236}">
                <a16:creationId xmlns:a16="http://schemas.microsoft.com/office/drawing/2014/main" id="{47E95F3D-74C4-40FB-8810-CD292E6916F0}"/>
              </a:ext>
            </a:extLst>
          </p:cNvPr>
          <p:cNvSpPr txBox="1"/>
          <p:nvPr/>
        </p:nvSpPr>
        <p:spPr>
          <a:xfrm>
            <a:off x="3583019" y="5365363"/>
            <a:ext cx="5234410" cy="646331"/>
          </a:xfrm>
          <a:prstGeom prst="rect">
            <a:avLst/>
          </a:prstGeom>
          <a:noFill/>
        </p:spPr>
        <p:txBody>
          <a:bodyPr wrap="square">
            <a:spAutoFit/>
          </a:bodyPr>
          <a:lstStyle/>
          <a:p>
            <a:r>
              <a:rPr lang="en-US" dirty="0">
                <a:hlinkClick r:id="rId3"/>
              </a:rPr>
              <a:t>https://www.youtube.com/watch?v=ro7ylpGt5gQ</a:t>
            </a:r>
            <a:endParaRPr lang="en-US" dirty="0"/>
          </a:p>
          <a:p>
            <a:pPr algn="ctr"/>
            <a:r>
              <a:rPr lang="en-US" i="1" dirty="0"/>
              <a:t>Reading Time: 5:05 minutes </a:t>
            </a:r>
          </a:p>
        </p:txBody>
      </p:sp>
    </p:spTree>
    <p:extLst>
      <p:ext uri="{BB962C8B-B14F-4D97-AF65-F5344CB8AC3E}">
        <p14:creationId xmlns:p14="http://schemas.microsoft.com/office/powerpoint/2010/main" val="235961664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B1B0-45FD-411A-AB66-8A954CE97CD2}"/>
              </a:ext>
            </a:extLst>
          </p:cNvPr>
          <p:cNvSpPr>
            <a:spLocks noGrp="1"/>
          </p:cNvSpPr>
          <p:nvPr>
            <p:ph type="title"/>
          </p:nvPr>
        </p:nvSpPr>
        <p:spPr>
          <a:xfrm>
            <a:off x="457200" y="914400"/>
            <a:ext cx="8229600" cy="793102"/>
          </a:xfrm>
        </p:spPr>
        <p:txBody>
          <a:bodyPr/>
          <a:lstStyle/>
          <a:p>
            <a:r>
              <a:rPr lang="en-US" sz="4800" dirty="0">
                <a:solidFill>
                  <a:srgbClr val="7A9900"/>
                </a:solidFill>
              </a:rPr>
              <a:t>Fascinating Fact</a:t>
            </a:r>
          </a:p>
        </p:txBody>
      </p:sp>
      <p:sp>
        <p:nvSpPr>
          <p:cNvPr id="3" name="Content Placeholder 2">
            <a:extLst>
              <a:ext uri="{FF2B5EF4-FFF2-40B4-BE49-F238E27FC236}">
                <a16:creationId xmlns:a16="http://schemas.microsoft.com/office/drawing/2014/main" id="{9511519C-59C6-464C-A056-6C34D894024B}"/>
              </a:ext>
            </a:extLst>
          </p:cNvPr>
          <p:cNvSpPr>
            <a:spLocks noGrp="1"/>
          </p:cNvSpPr>
          <p:nvPr>
            <p:ph idx="1"/>
          </p:nvPr>
        </p:nvSpPr>
        <p:spPr>
          <a:xfrm>
            <a:off x="457200" y="1707502"/>
            <a:ext cx="8229600" cy="4449458"/>
          </a:xfrm>
        </p:spPr>
        <p:txBody>
          <a:bodyPr/>
          <a:lstStyle/>
          <a:p>
            <a:pPr marL="0" indent="0">
              <a:buNone/>
            </a:pPr>
            <a:r>
              <a:rPr lang="en-US" dirty="0">
                <a:solidFill>
                  <a:srgbClr val="202124"/>
                </a:solidFill>
                <a:latin typeface="+mn-lt"/>
              </a:rPr>
              <a:t>Maya Lin’s </a:t>
            </a:r>
            <a:r>
              <a:rPr lang="en-US" b="0" i="0" dirty="0">
                <a:solidFill>
                  <a:srgbClr val="202124"/>
                </a:solidFill>
                <a:effectLst/>
                <a:latin typeface="+mn-lt"/>
              </a:rPr>
              <a:t>design for the Vietnam Veteran’s Memorial only earned a</a:t>
            </a:r>
            <a:r>
              <a:rPr lang="en-US" b="0" i="0" dirty="0">
                <a:solidFill>
                  <a:srgbClr val="7A9900"/>
                </a:solidFill>
                <a:effectLst/>
                <a:latin typeface="+mn-lt"/>
              </a:rPr>
              <a:t> B in her class </a:t>
            </a:r>
            <a:r>
              <a:rPr lang="en-US" b="0" i="0" dirty="0">
                <a:solidFill>
                  <a:srgbClr val="202124"/>
                </a:solidFill>
                <a:effectLst/>
                <a:latin typeface="+mn-lt"/>
              </a:rPr>
              <a:t>at Yale, so </a:t>
            </a:r>
            <a:r>
              <a:rPr lang="en-US" i="0" dirty="0">
                <a:solidFill>
                  <a:srgbClr val="202124"/>
                </a:solidFill>
                <a:effectLst/>
                <a:latin typeface="+mn-lt"/>
              </a:rPr>
              <a:t>Lin</a:t>
            </a:r>
            <a:r>
              <a:rPr lang="en-US" b="0" i="0" dirty="0">
                <a:solidFill>
                  <a:srgbClr val="202124"/>
                </a:solidFill>
                <a:effectLst/>
                <a:latin typeface="+mn-lt"/>
              </a:rPr>
              <a:t> was shocked when competition officials came to her dormitory room in May 1981 and informed the 21-year-old that she had won the design and the </a:t>
            </a:r>
            <a:r>
              <a:rPr lang="en-US" b="0" i="0" dirty="0">
                <a:solidFill>
                  <a:srgbClr val="7A9900"/>
                </a:solidFill>
                <a:effectLst/>
                <a:latin typeface="+mn-lt"/>
              </a:rPr>
              <a:t>$20,000 first prize</a:t>
            </a:r>
            <a:r>
              <a:rPr lang="en-US" b="0" i="0" dirty="0">
                <a:solidFill>
                  <a:srgbClr val="202124"/>
                </a:solidFill>
                <a:effectLst/>
                <a:latin typeface="+mn-lt"/>
              </a:rPr>
              <a:t>.</a:t>
            </a:r>
            <a:endParaRPr lang="en-US" dirty="0">
              <a:latin typeface="+mn-lt"/>
            </a:endParaRPr>
          </a:p>
        </p:txBody>
      </p:sp>
      <p:pic>
        <p:nvPicPr>
          <p:cNvPr id="4" name="Picture 3">
            <a:extLst>
              <a:ext uri="{FF2B5EF4-FFF2-40B4-BE49-F238E27FC236}">
                <a16:creationId xmlns:a16="http://schemas.microsoft.com/office/drawing/2014/main" id="{C49AE32F-9866-42A0-B1D4-B1E9A46C11BC}"/>
              </a:ext>
            </a:extLst>
          </p:cNvPr>
          <p:cNvPicPr>
            <a:picLocks noChangeAspect="1"/>
          </p:cNvPicPr>
          <p:nvPr/>
        </p:nvPicPr>
        <p:blipFill>
          <a:blip r:embed="rId2"/>
          <a:stretch>
            <a:fillRect/>
          </a:stretch>
        </p:blipFill>
        <p:spPr>
          <a:xfrm>
            <a:off x="3545308" y="4131008"/>
            <a:ext cx="2398291" cy="2318899"/>
          </a:xfrm>
          <a:prstGeom prst="rect">
            <a:avLst/>
          </a:prstGeom>
          <a:ln w="28575">
            <a:solidFill>
              <a:schemeClr val="tx1"/>
            </a:solidFill>
          </a:ln>
        </p:spPr>
      </p:pic>
    </p:spTree>
    <p:extLst>
      <p:ext uri="{BB962C8B-B14F-4D97-AF65-F5344CB8AC3E}">
        <p14:creationId xmlns:p14="http://schemas.microsoft.com/office/powerpoint/2010/main" val="126329348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25113" cy="924475"/>
          </a:xfrm>
        </p:spPr>
        <p:txBody>
          <a:bodyPr/>
          <a:lstStyle/>
          <a:p>
            <a:pPr algn="ctr"/>
            <a:r>
              <a:rPr lang="en-US" sz="2800" dirty="0">
                <a:solidFill>
                  <a:srgbClr val="7A9900"/>
                </a:solidFill>
                <a:latin typeface="+mj-lt"/>
              </a:rPr>
              <a:t>What Do You Think They Meant?</a:t>
            </a:r>
          </a:p>
        </p:txBody>
      </p:sp>
      <p:sp>
        <p:nvSpPr>
          <p:cNvPr id="3" name="Content Placeholder 2"/>
          <p:cNvSpPr>
            <a:spLocks noGrp="1"/>
          </p:cNvSpPr>
          <p:nvPr>
            <p:ph idx="1"/>
          </p:nvPr>
        </p:nvSpPr>
        <p:spPr>
          <a:xfrm>
            <a:off x="145915" y="1561638"/>
            <a:ext cx="8998085" cy="4693248"/>
          </a:xfrm>
        </p:spPr>
        <p:txBody>
          <a:bodyPr>
            <a:normAutofit fontScale="92500" lnSpcReduction="10000"/>
          </a:bodyPr>
          <a:lstStyle/>
          <a:p>
            <a:pPr>
              <a:buFont typeface="Wingdings" panose="05000000000000000000" pitchFamily="2" charset="2"/>
              <a:buChar char="v"/>
            </a:pPr>
            <a:r>
              <a:rPr lang="en-US" sz="2200" dirty="0"/>
              <a:t>“</a:t>
            </a:r>
            <a:r>
              <a:rPr lang="en-US" sz="2200" dirty="0">
                <a:latin typeface="+mn-lt"/>
              </a:rPr>
              <a:t>Energy rightly applied can accomplish anything.” </a:t>
            </a:r>
            <a:r>
              <a:rPr lang="en-US" sz="2200" dirty="0">
                <a:solidFill>
                  <a:srgbClr val="005CB8"/>
                </a:solidFill>
                <a:latin typeface="+mn-lt"/>
              </a:rPr>
              <a:t>-</a:t>
            </a:r>
            <a:r>
              <a:rPr lang="en-US" sz="2200" i="1" dirty="0">
                <a:solidFill>
                  <a:srgbClr val="005CB8"/>
                </a:solidFill>
                <a:latin typeface="+mn-lt"/>
              </a:rPr>
              <a:t>Nellie Bly</a:t>
            </a:r>
            <a:endParaRPr lang="en-US" sz="2200" dirty="0">
              <a:solidFill>
                <a:srgbClr val="005CB8"/>
              </a:solidFill>
              <a:latin typeface="+mn-lt"/>
            </a:endParaRPr>
          </a:p>
          <a:p>
            <a:pPr>
              <a:buFont typeface="Wingdings" panose="05000000000000000000" pitchFamily="2" charset="2"/>
              <a:buChar char="v"/>
            </a:pPr>
            <a:r>
              <a:rPr lang="en-US" sz="2200" dirty="0">
                <a:latin typeface="+mn-lt"/>
              </a:rPr>
              <a:t>“Don’t sit down and wait for the opportunities to come.  Get up and make them.” </a:t>
            </a:r>
            <a:r>
              <a:rPr lang="en-US" sz="2200" dirty="0">
                <a:solidFill>
                  <a:srgbClr val="005CB8"/>
                </a:solidFill>
                <a:latin typeface="+mn-lt"/>
              </a:rPr>
              <a:t>-</a:t>
            </a:r>
            <a:r>
              <a:rPr lang="en-US" sz="2200" i="1" dirty="0">
                <a:solidFill>
                  <a:srgbClr val="005CB8"/>
                </a:solidFill>
                <a:latin typeface="+mn-lt"/>
              </a:rPr>
              <a:t>Madam C.J. Walker</a:t>
            </a:r>
            <a:endParaRPr lang="en-US" sz="2200" dirty="0">
              <a:solidFill>
                <a:srgbClr val="005CB8"/>
              </a:solidFill>
              <a:latin typeface="+mn-lt"/>
            </a:endParaRPr>
          </a:p>
          <a:p>
            <a:pPr>
              <a:buFont typeface="Wingdings" panose="05000000000000000000" pitchFamily="2" charset="2"/>
              <a:buChar char="v"/>
            </a:pPr>
            <a:r>
              <a:rPr lang="en-US" sz="2200" dirty="0">
                <a:latin typeface="+mn-lt"/>
              </a:rPr>
              <a:t>“Knowledge is love and light and vision.” </a:t>
            </a:r>
            <a:r>
              <a:rPr lang="en-US" sz="2200" dirty="0">
                <a:solidFill>
                  <a:srgbClr val="005CB8"/>
                </a:solidFill>
                <a:latin typeface="+mn-lt"/>
              </a:rPr>
              <a:t> </a:t>
            </a:r>
            <a:r>
              <a:rPr lang="en-US" sz="2200" i="1" dirty="0">
                <a:solidFill>
                  <a:srgbClr val="005CB8"/>
                </a:solidFill>
                <a:latin typeface="+mn-lt"/>
              </a:rPr>
              <a:t>-Helen Keller</a:t>
            </a:r>
            <a:endParaRPr lang="en-US" sz="2200" dirty="0">
              <a:solidFill>
                <a:srgbClr val="005CB8"/>
              </a:solidFill>
              <a:latin typeface="+mn-lt"/>
            </a:endParaRPr>
          </a:p>
          <a:p>
            <a:pPr>
              <a:buFont typeface="Wingdings" panose="05000000000000000000" pitchFamily="2" charset="2"/>
              <a:buChar char="v"/>
            </a:pPr>
            <a:r>
              <a:rPr lang="en-US" sz="2200" dirty="0">
                <a:latin typeface="+mn-lt"/>
              </a:rPr>
              <a:t>“I love Wal-Mart, and not just because my record is there. You can get some things there that you cannot get at Saks’ of Bergdorf’s or other upscale stores.”       </a:t>
            </a:r>
            <a:r>
              <a:rPr lang="en-US" sz="2200" i="1" dirty="0">
                <a:solidFill>
                  <a:srgbClr val="005CB8"/>
                </a:solidFill>
                <a:latin typeface="+mn-lt"/>
              </a:rPr>
              <a:t>-Aretha Franklin</a:t>
            </a:r>
            <a:endParaRPr lang="en-US" sz="2200" dirty="0">
              <a:solidFill>
                <a:srgbClr val="005CB8"/>
              </a:solidFill>
              <a:latin typeface="+mn-lt"/>
            </a:endParaRPr>
          </a:p>
          <a:p>
            <a:pPr>
              <a:buFont typeface="Wingdings" panose="05000000000000000000" pitchFamily="2" charset="2"/>
              <a:buChar char="v"/>
            </a:pPr>
            <a:r>
              <a:rPr lang="en-US" sz="2200" dirty="0">
                <a:latin typeface="+mn-lt"/>
              </a:rPr>
              <a:t>“Every moment is an organizing opportunity, every person a potential activist, every minute a chance to change the world.”  </a:t>
            </a:r>
            <a:r>
              <a:rPr lang="en-US" sz="2200" i="1" dirty="0">
                <a:solidFill>
                  <a:srgbClr val="005CB8"/>
                </a:solidFill>
                <a:latin typeface="+mn-lt"/>
              </a:rPr>
              <a:t>-Dolores Huerta</a:t>
            </a:r>
            <a:endParaRPr lang="en-US" sz="2200" dirty="0">
              <a:solidFill>
                <a:srgbClr val="005CB8"/>
              </a:solidFill>
              <a:latin typeface="+mn-lt"/>
            </a:endParaRPr>
          </a:p>
          <a:p>
            <a:pPr>
              <a:buFont typeface="Wingdings" panose="05000000000000000000" pitchFamily="2" charset="2"/>
              <a:buChar char="v"/>
            </a:pPr>
            <a:r>
              <a:rPr lang="en-US" sz="2200" dirty="0">
                <a:latin typeface="+mn-lt"/>
              </a:rPr>
              <a:t>“To me, the American Dream is being able to follow your own personal calling. To be able to do what you want to do is incredible freedom.” </a:t>
            </a:r>
            <a:r>
              <a:rPr lang="en-US" sz="2200" i="1" dirty="0">
                <a:solidFill>
                  <a:srgbClr val="005CB8"/>
                </a:solidFill>
                <a:latin typeface="+mn-lt"/>
              </a:rPr>
              <a:t>- Maya Lin</a:t>
            </a:r>
            <a:endParaRPr lang="en-US" sz="2200" dirty="0">
              <a:solidFill>
                <a:srgbClr val="005CB8"/>
              </a:solidFill>
              <a:latin typeface="+mn-lt"/>
            </a:endParaRPr>
          </a:p>
          <a:p>
            <a:pPr marL="0" indent="0">
              <a:buNone/>
            </a:pPr>
            <a:endParaRPr lang="en-US" dirty="0"/>
          </a:p>
          <a:p>
            <a:pPr marL="0" indent="0">
              <a:buNone/>
            </a:pPr>
            <a:endParaRPr lang="en-US" sz="3800" dirty="0">
              <a:solidFill>
                <a:srgbClr val="202122"/>
              </a:solidFill>
              <a:latin typeface="+mn-lt"/>
            </a:endParaRPr>
          </a:p>
        </p:txBody>
      </p:sp>
    </p:spTree>
    <p:extLst>
      <p:ext uri="{BB962C8B-B14F-4D97-AF65-F5344CB8AC3E}">
        <p14:creationId xmlns:p14="http://schemas.microsoft.com/office/powerpoint/2010/main" val="421644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b="1" dirty="0">
                <a:ln w="11430">
                  <a:noFill/>
                </a:ln>
                <a:effectLst>
                  <a:outerShdw blurRad="80000" dist="40000" dir="5040000" algn="tl">
                    <a:srgbClr val="000000">
                      <a:alpha val="0"/>
                    </a:srgbClr>
                  </a:outerShdw>
                </a:effectLst>
                <a:ea typeface="+mj-ea"/>
                <a:cs typeface="+mj-cs"/>
              </a:rPr>
              <a:t>Assessment Questions</a:t>
            </a:r>
          </a:p>
        </p:txBody>
      </p:sp>
      <p:sp>
        <p:nvSpPr>
          <p:cNvPr id="3" name="Content Placeholder 2"/>
          <p:cNvSpPr>
            <a:spLocks noGrp="1"/>
          </p:cNvSpPr>
          <p:nvPr>
            <p:ph idx="4294967295"/>
          </p:nvPr>
        </p:nvSpPr>
        <p:spPr>
          <a:xfrm>
            <a:off x="457200" y="1922106"/>
            <a:ext cx="8229600" cy="4631095"/>
          </a:xfrm>
        </p:spPr>
        <p:txBody>
          <a:bodyPr>
            <a:noAutofit/>
          </a:bodyPr>
          <a:lstStyle/>
          <a:p>
            <a:pPr marL="0" indent="0" algn="ctr">
              <a:buNone/>
            </a:pPr>
            <a:r>
              <a:rPr lang="en-US" sz="2000" dirty="0">
                <a:solidFill>
                  <a:srgbClr val="7A9900"/>
                </a:solidFill>
                <a:latin typeface="+mn-lt"/>
                <a:cs typeface="Aharoni" panose="02010803020104030203" pitchFamily="2" charset="-79"/>
              </a:rPr>
              <a:t>How do you think these statements affect our nation’s economic future…?</a:t>
            </a:r>
          </a:p>
          <a:p>
            <a:pPr marL="457200" indent="-457200">
              <a:buFont typeface="+mj-lt"/>
              <a:buAutoNum type="arabicPeriod"/>
            </a:pPr>
            <a:r>
              <a:rPr lang="en-US" sz="2000" dirty="0">
                <a:latin typeface="+mn-lt"/>
                <a:cs typeface="Aharoni" panose="02010803020104030203" pitchFamily="2" charset="-79"/>
              </a:rPr>
              <a:t>When more women work, economies grow.  </a:t>
            </a:r>
          </a:p>
          <a:p>
            <a:pPr marL="457200" indent="-457200">
              <a:buFont typeface="+mj-lt"/>
              <a:buAutoNum type="arabicPeriod"/>
            </a:pPr>
            <a:r>
              <a:rPr lang="en-US" sz="2000" dirty="0">
                <a:latin typeface="+mn-lt"/>
                <a:cs typeface="Aharoni" panose="02010803020104030203" pitchFamily="2" charset="-79"/>
              </a:rPr>
              <a:t>Increasing women’s and girls’ educational attainment contributes to women’s economic empowerment and more inclusive economic growth.</a:t>
            </a:r>
          </a:p>
          <a:p>
            <a:pPr marL="457200" indent="-457200">
              <a:buFont typeface="+mj-lt"/>
              <a:buAutoNum type="arabicPeriod"/>
            </a:pPr>
            <a:r>
              <a:rPr lang="en-US" sz="2000" dirty="0">
                <a:latin typeface="+mn-lt"/>
                <a:cs typeface="Aharoni" panose="02010803020104030203" pitchFamily="2" charset="-79"/>
              </a:rPr>
              <a:t>Women’s economic equality is good for business. </a:t>
            </a:r>
          </a:p>
          <a:p>
            <a:pPr marL="457200" indent="-457200">
              <a:buFont typeface="+mj-lt"/>
              <a:buAutoNum type="arabicPeriod"/>
            </a:pPr>
            <a:r>
              <a:rPr lang="en-US" sz="2000" dirty="0">
                <a:latin typeface="+mn-lt"/>
                <a:cs typeface="Aharoni" panose="02010803020104030203" pitchFamily="2" charset="-79"/>
              </a:rPr>
              <a:t>Based on 2018 U.S. Census Bureau data, women working full time, year-round earn an average of 82 cents for every $1 earned by their male counterparts.</a:t>
            </a:r>
          </a:p>
          <a:p>
            <a:pPr marL="0" indent="0" algn="ctr">
              <a:buNone/>
            </a:pPr>
            <a:r>
              <a:rPr lang="en-US" sz="2400" i="1" dirty="0">
                <a:solidFill>
                  <a:srgbClr val="7A9900"/>
                </a:solidFill>
                <a:latin typeface="+mj-lt"/>
                <a:cs typeface="Aharoni" panose="02010803020104030203" pitchFamily="2" charset="-79"/>
              </a:rPr>
              <a:t>What lessons can our students learn when they study the lives of enterprising women?</a:t>
            </a:r>
          </a:p>
          <a:p>
            <a:pPr defTabSz="905255">
              <a:defRPr sz="3168"/>
            </a:pPr>
            <a:endParaRPr lang="en-US" sz="2500" dirty="0"/>
          </a:p>
          <a:p>
            <a:pPr marL="0" indent="0" defTabSz="905255">
              <a:buNone/>
              <a:defRPr sz="3168"/>
            </a:pPr>
            <a:endParaRPr lang="en-US" sz="2750" dirty="0"/>
          </a:p>
        </p:txBody>
      </p:sp>
    </p:spTree>
    <p:extLst>
      <p:ext uri="{BB962C8B-B14F-4D97-AF65-F5344CB8AC3E}">
        <p14:creationId xmlns:p14="http://schemas.microsoft.com/office/powerpoint/2010/main" val="62305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9147" y="990600"/>
            <a:ext cx="7543800" cy="2438400"/>
          </a:xfrm>
        </p:spPr>
        <p:txBody>
          <a:bodyPr>
            <a:normAutofit/>
          </a:bodyPr>
          <a:lstStyle/>
          <a:p>
            <a:pPr marL="0" indent="0" algn="ctr">
              <a:buNone/>
            </a:pPr>
            <a:r>
              <a:rPr lang="en-US" sz="4000" dirty="0">
                <a:solidFill>
                  <a:schemeClr val="tx1"/>
                </a:solidFill>
                <a:latin typeface="+mj-lt"/>
              </a:rPr>
              <a:t>Comments?</a:t>
            </a:r>
          </a:p>
          <a:p>
            <a:pPr marL="0" indent="0" algn="ctr">
              <a:buNone/>
            </a:pPr>
            <a:r>
              <a:rPr lang="en-US" sz="4000" dirty="0">
                <a:solidFill>
                  <a:schemeClr val="tx1"/>
                </a:solidFill>
                <a:latin typeface="+mj-lt"/>
              </a:rPr>
              <a:t>Questions?</a:t>
            </a:r>
          </a:p>
          <a:p>
            <a:pPr marL="0" indent="0" algn="ctr">
              <a:buNone/>
            </a:pPr>
            <a:r>
              <a:rPr lang="en-US" sz="4000" dirty="0">
                <a:solidFill>
                  <a:schemeClr val="tx1"/>
                </a:solidFill>
                <a:latin typeface="+mj-lt"/>
              </a:rPr>
              <a:t>Concerns?</a:t>
            </a:r>
          </a:p>
        </p:txBody>
      </p:sp>
      <p:pic>
        <p:nvPicPr>
          <p:cNvPr id="5122" name="Picture 2" descr="C:\Users\stoverlf\AppData\Local\Microsoft\Windows\Temporary Internet Files\Content.IE5\95VL16WF\MC90038330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33" y="3429000"/>
            <a:ext cx="4684931" cy="299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033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hlinkClick r:id="rId3"/>
              </a:rPr>
              <a:t>https://www.councilforeconed.org/resources/local-affiliates/</a:t>
            </a:r>
            <a:endParaRPr lang="en-US" dirty="0"/>
          </a:p>
          <a:p>
            <a:pPr algn="l"/>
            <a:endParaRPr lang="en-US" dirty="0"/>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1" y="5520690"/>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i="1">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a:solidFill>
                  <a:srgbClr val="CADB2C"/>
                </a:solidFill>
                <a:latin typeface="Arial" charset="0"/>
                <a:ea typeface="Arial" charset="0"/>
                <a:cs typeface="Arial" charset="0"/>
              </a:rPr>
              <a:t>Teach Economics?</a:t>
            </a:r>
          </a:p>
          <a:p>
            <a:pPr>
              <a:lnSpc>
                <a:spcPts val="1350"/>
              </a:lnSpc>
            </a:pPr>
            <a:r>
              <a:rPr lang="en-US" sz="1050" b="1">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a:solidFill>
                <a:schemeClr val="bg1"/>
              </a:solidFill>
              <a:latin typeface="Arial" charset="0"/>
              <a:ea typeface="Arial" charset="0"/>
              <a:cs typeface="Arial" charset="0"/>
            </a:endParaRPr>
          </a:p>
          <a:p>
            <a:pPr>
              <a:lnSpc>
                <a:spcPts val="1350"/>
              </a:lnSpc>
            </a:pPr>
            <a:r>
              <a:rPr lang="en-US">
                <a:solidFill>
                  <a:srgbClr val="CADB2C"/>
                </a:solidFill>
                <a:latin typeface="Arial" charset="0"/>
                <a:ea typeface="Arial" charset="0"/>
                <a:cs typeface="Arial" charset="0"/>
              </a:rPr>
              <a:t>Why Play?</a:t>
            </a:r>
          </a:p>
          <a:p>
            <a:pPr>
              <a:lnSpc>
                <a:spcPts val="1350"/>
              </a:lnSpc>
            </a:pPr>
            <a:r>
              <a:rPr lang="en-US" sz="1050" b="1">
                <a:solidFill>
                  <a:srgbClr val="CADB2C"/>
                </a:solidFill>
                <a:latin typeface="Arial" charset="0"/>
                <a:ea typeface="Arial" charset="0"/>
                <a:cs typeface="Arial" charset="0"/>
              </a:rPr>
              <a:t>•</a:t>
            </a:r>
            <a:r>
              <a:rPr lang="en-US" sz="1050">
                <a:solidFill>
                  <a:srgbClr val="CADB2C"/>
                </a:solidFill>
                <a:latin typeface="Arial" charset="0"/>
                <a:ea typeface="Arial" charset="0"/>
                <a:cs typeface="Arial" charset="0"/>
              </a:rPr>
              <a:t> </a:t>
            </a:r>
            <a:r>
              <a:rPr lang="en-US" sz="1050">
                <a:solidFill>
                  <a:schemeClr val="bg1"/>
                </a:solidFill>
                <a:latin typeface="Arial" charset="0"/>
                <a:ea typeface="Arial" charset="0"/>
                <a:cs typeface="Arial" charset="0"/>
              </a:rPr>
              <a:t>Fun team learning experience</a:t>
            </a:r>
          </a:p>
          <a:p>
            <a:pPr>
              <a:lnSpc>
                <a:spcPts val="1350"/>
              </a:lnSpc>
            </a:pPr>
            <a:r>
              <a:rPr lang="en-US" sz="1050" b="1">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Great for college applications</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No other challenge like this </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Online participation makes access easy</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Chance for cash prizes</a:t>
            </a:r>
          </a:p>
          <a:p>
            <a:endParaRPr lang="en-US" sz="105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a:solidFill>
                  <a:srgbClr val="CADB2C"/>
                </a:solidFill>
                <a:latin typeface="Arial" charset="0"/>
                <a:ea typeface="Arial" charset="0"/>
                <a:cs typeface="Arial" charset="0"/>
              </a:rPr>
              <a:t>How it Works</a:t>
            </a:r>
          </a:p>
          <a:p>
            <a:pPr>
              <a:lnSpc>
                <a:spcPts val="1350"/>
              </a:lnSpc>
            </a:pPr>
            <a:r>
              <a:rPr lang="en-US" sz="1200" b="1">
                <a:solidFill>
                  <a:srgbClr val="FFC000"/>
                </a:solidFill>
                <a:latin typeface="Arial" charset="0"/>
                <a:ea typeface="Arial" charset="0"/>
                <a:cs typeface="Arial" charset="0"/>
              </a:rPr>
              <a:t>Teams register </a:t>
            </a:r>
          </a:p>
          <a:p>
            <a:pPr>
              <a:lnSpc>
                <a:spcPts val="1350"/>
              </a:lnSpc>
            </a:pPr>
            <a:r>
              <a:rPr lang="en-US" sz="105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a:solidFill>
                <a:srgbClr val="000000"/>
              </a:solidFill>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Teams compete within their state</a:t>
            </a:r>
          </a:p>
          <a:p>
            <a:pPr>
              <a:lnSpc>
                <a:spcPts val="1350"/>
              </a:lnSpc>
            </a:pPr>
            <a:r>
              <a:rPr lang="en-US" sz="1050">
                <a:solidFill>
                  <a:schemeClr val="bg1"/>
                </a:solidFill>
                <a:latin typeface="Arial" charset="0"/>
                <a:ea typeface="Arial" charset="0"/>
                <a:cs typeface="Arial" charset="0"/>
              </a:rPr>
              <a:t>Compete to win your state competition for a </a:t>
            </a:r>
            <a:br>
              <a:rPr lang="en-US" sz="1050">
                <a:solidFill>
                  <a:schemeClr val="bg1"/>
                </a:solidFill>
                <a:latin typeface="Arial" charset="0"/>
                <a:ea typeface="Arial" charset="0"/>
                <a:cs typeface="Arial" charset="0"/>
              </a:rPr>
            </a:br>
            <a:r>
              <a:rPr lang="en-US" sz="1050">
                <a:solidFill>
                  <a:schemeClr val="bg1"/>
                </a:solidFill>
                <a:latin typeface="Arial" charset="0"/>
                <a:ea typeface="Arial" charset="0"/>
                <a:cs typeface="Arial" charset="0"/>
              </a:rPr>
              <a:t>chance to advance to the National Semi-Finals.</a:t>
            </a:r>
          </a:p>
          <a:p>
            <a:pPr>
              <a:lnSpc>
                <a:spcPts val="675"/>
              </a:lnSpc>
            </a:pPr>
            <a:endParaRPr lang="en-US" sz="1050" b="1">
              <a:solidFill>
                <a:srgbClr val="000000"/>
              </a:solidFill>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Semi-Finals:  May 3-20, 2021</a:t>
            </a:r>
          </a:p>
          <a:p>
            <a:pPr>
              <a:lnSpc>
                <a:spcPts val="1350"/>
              </a:lnSpc>
            </a:pPr>
            <a:r>
              <a:rPr lang="en-US" sz="105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a:solidFill>
                <a:srgbClr val="000000"/>
              </a:solidFill>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Finals: May 22-24, 2021</a:t>
            </a:r>
          </a:p>
          <a:p>
            <a:pPr>
              <a:lnSpc>
                <a:spcPts val="1350"/>
              </a:lnSpc>
            </a:pPr>
            <a:r>
              <a:rPr lang="en-US" sz="105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a:solidFill>
                  <a:srgbClr val="CADB2A"/>
                </a:solidFill>
                <a:latin typeface="Arial" charset="0"/>
                <a:ea typeface="Arial" charset="0"/>
                <a:cs typeface="Arial" charset="0"/>
              </a:rPr>
              <a:t>Two divisions based on experience level</a:t>
            </a:r>
            <a:r>
              <a:rPr lang="en-US" b="1">
                <a:solidFill>
                  <a:srgbClr val="74BEE9"/>
                </a:solidFill>
                <a:latin typeface="Arial" charset="0"/>
                <a:ea typeface="Arial" charset="0"/>
                <a:cs typeface="Arial" charset="0"/>
              </a:rPr>
              <a:t> </a:t>
            </a:r>
            <a:endParaRPr lang="en-US" b="1">
              <a:solidFill>
                <a:srgbClr val="000000"/>
              </a:solidFill>
              <a:latin typeface="Arial" charset="0"/>
              <a:ea typeface="Arial" charset="0"/>
              <a:cs typeface="Arial" charset="0"/>
            </a:endParaRP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David Ricardo </a:t>
            </a:r>
            <a:r>
              <a:rPr lang="en-US" sz="105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Adam Smith </a:t>
            </a:r>
            <a:r>
              <a:rPr lang="en-US" sz="105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a:solidFill>
                  <a:schemeClr val="bg1"/>
                </a:solidFill>
                <a:latin typeface="Arial" charset="0"/>
                <a:ea typeface="Arial" charset="0"/>
                <a:cs typeface="Arial" charset="0"/>
              </a:rPr>
              <a:t>Register Today at </a:t>
            </a:r>
            <a:r>
              <a:rPr lang="en-US" b="1">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a:solidFill>
                  <a:schemeClr val="bg1"/>
                </a:solidFill>
                <a:latin typeface="Arial" charset="0"/>
                <a:ea typeface="Arial" charset="0"/>
                <a:cs typeface="Arial" charset="0"/>
              </a:rPr>
              <a:t>FIND YOUR LOCAL COMPETITION</a:t>
            </a:r>
            <a:br>
              <a:rPr lang="en-US" sz="1500">
                <a:solidFill>
                  <a:schemeClr val="bg1"/>
                </a:solidFill>
                <a:latin typeface="Arial" charset="0"/>
                <a:ea typeface="Arial" charset="0"/>
                <a:cs typeface="Arial" charset="0"/>
              </a:rPr>
            </a:br>
            <a:r>
              <a:rPr lang="en-US" sz="150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a:solidFill>
                  <a:srgbClr val="CADB2C"/>
                </a:solidFill>
                <a:latin typeface="Arial" charset="0"/>
                <a:ea typeface="Arial" charset="0"/>
                <a:cs typeface="Arial" charset="0"/>
              </a:rPr>
              <a:t>Semi-Finals: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First round elimination via online multiple-choice questions.</a:t>
            </a:r>
          </a:p>
          <a:p>
            <a:r>
              <a:rPr lang="en-US" sz="1050" b="1">
                <a:solidFill>
                  <a:srgbClr val="CADB2C"/>
                </a:solidFill>
                <a:latin typeface="Arial" charset="0"/>
                <a:ea typeface="Arial" charset="0"/>
                <a:cs typeface="Arial" charset="0"/>
              </a:rPr>
              <a:t>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b="1" dirty="0">
                <a:ln w="11430">
                  <a:noFill/>
                </a:ln>
                <a:effectLst>
                  <a:outerShdw blurRad="80000" dist="40000" dir="5040000" algn="tl">
                    <a:srgbClr val="000000">
                      <a:alpha val="0"/>
                    </a:srgbClr>
                  </a:outerShdw>
                </a:effectLst>
                <a:ea typeface="+mj-ea"/>
                <a:cs typeface="+mj-cs"/>
              </a:rPr>
              <a:t>Agenda</a:t>
            </a:r>
          </a:p>
        </p:txBody>
      </p:sp>
      <p:sp>
        <p:nvSpPr>
          <p:cNvPr id="3" name="Content Placeholder 2"/>
          <p:cNvSpPr>
            <a:spLocks noGrp="1"/>
          </p:cNvSpPr>
          <p:nvPr>
            <p:ph idx="4294967295"/>
          </p:nvPr>
        </p:nvSpPr>
        <p:spPr>
          <a:xfrm>
            <a:off x="457200" y="2034073"/>
            <a:ext cx="8229600" cy="4519128"/>
          </a:xfrm>
        </p:spPr>
        <p:txBody>
          <a:bodyPr>
            <a:noAutofit/>
          </a:bodyPr>
          <a:lstStyle/>
          <a:p>
            <a:pPr marL="0" indent="0">
              <a:lnSpc>
                <a:spcPct val="120000"/>
              </a:lnSpc>
              <a:buNone/>
            </a:pPr>
            <a:r>
              <a:rPr lang="en-US" sz="2400" dirty="0"/>
              <a:t>In this webinar we will:</a:t>
            </a:r>
          </a:p>
          <a:p>
            <a:pPr>
              <a:lnSpc>
                <a:spcPct val="120000"/>
              </a:lnSpc>
            </a:pPr>
            <a:r>
              <a:rPr lang="en-US" sz="2400" dirty="0"/>
              <a:t> </a:t>
            </a:r>
            <a:r>
              <a:rPr lang="en-US" sz="2400" dirty="0">
                <a:solidFill>
                  <a:srgbClr val="7A9900"/>
                </a:solidFill>
              </a:rPr>
              <a:t>Examine</a:t>
            </a:r>
            <a:r>
              <a:rPr lang="en-US" sz="2400" dirty="0"/>
              <a:t> National and State Standards &amp; review economic concepts.</a:t>
            </a:r>
          </a:p>
          <a:p>
            <a:pPr defTabSz="905255">
              <a:defRPr sz="3168"/>
            </a:pPr>
            <a:r>
              <a:rPr lang="en-US" sz="2400" dirty="0"/>
              <a:t> </a:t>
            </a:r>
            <a:r>
              <a:rPr lang="en-US" sz="2400" dirty="0">
                <a:solidFill>
                  <a:srgbClr val="7A9900"/>
                </a:solidFill>
              </a:rPr>
              <a:t>Discuss</a:t>
            </a:r>
            <a:r>
              <a:rPr lang="en-US" sz="2400" dirty="0"/>
              <a:t> books based on the lives of six enterprising women.</a:t>
            </a:r>
          </a:p>
          <a:p>
            <a:pPr defTabSz="905255">
              <a:defRPr sz="3168"/>
            </a:pPr>
            <a:r>
              <a:rPr lang="en-US" sz="2400" dirty="0"/>
              <a:t> </a:t>
            </a:r>
            <a:r>
              <a:rPr lang="en-US" sz="2400" dirty="0">
                <a:solidFill>
                  <a:srgbClr val="7A9900"/>
                </a:solidFill>
              </a:rPr>
              <a:t>Focus</a:t>
            </a:r>
            <a:r>
              <a:rPr lang="en-US" sz="2400" dirty="0"/>
              <a:t> on the economic decision-making made by the featured women. </a:t>
            </a:r>
          </a:p>
          <a:p>
            <a:pPr defTabSz="905255">
              <a:defRPr sz="3168"/>
            </a:pPr>
            <a:r>
              <a:rPr lang="en-US" sz="2400" dirty="0"/>
              <a:t> </a:t>
            </a:r>
            <a:r>
              <a:rPr lang="en-US" sz="2400" dirty="0">
                <a:solidFill>
                  <a:srgbClr val="7A9900"/>
                </a:solidFill>
              </a:rPr>
              <a:t>Review</a:t>
            </a:r>
            <a:r>
              <a:rPr lang="en-US" sz="2400" dirty="0"/>
              <a:t> lessons and activities that can be applied to women’s biographies in general. </a:t>
            </a:r>
          </a:p>
          <a:p>
            <a:pPr marL="0" indent="0" defTabSz="905255">
              <a:buNone/>
              <a:defRPr sz="3168"/>
            </a:pPr>
            <a:endParaRPr lang="en-US" sz="2400" dirty="0"/>
          </a:p>
        </p:txBody>
      </p:sp>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5618752"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Winners receive: </a:t>
            </a:r>
          </a:p>
          <a:p>
            <a:pPr marL="214313" indent="-214313">
              <a:buFont typeface="Arial" panose="020B0604020202020204" pitchFamily="34" charset="0"/>
              <a:buChar char="•"/>
            </a:pPr>
            <a:r>
              <a:rPr lang="en-US" sz="1500" b="1"/>
              <a:t>A cash award of $5,000</a:t>
            </a:r>
            <a:endParaRPr lang="en-US" sz="1500"/>
          </a:p>
          <a:p>
            <a:pPr marL="214313" indent="-214313">
              <a:buFont typeface="Arial" panose="020B0604020202020204" pitchFamily="34" charset="0"/>
              <a:buChar char="•"/>
            </a:pPr>
            <a:r>
              <a:rPr lang="en-US" sz="1500" b="1"/>
              <a:t>A cash award of $2,500 for their school to support economic education</a:t>
            </a:r>
            <a:endParaRPr lang="en-US" sz="1500"/>
          </a:p>
          <a:p>
            <a:pPr marL="214313" indent="-214313">
              <a:buFont typeface="Arial" panose="020B0604020202020204" pitchFamily="34" charset="0"/>
              <a:buChar char="•"/>
            </a:pPr>
            <a:r>
              <a:rPr lang="en-US" sz="1500" b="1"/>
              <a:t>Recognition at our annual Visionary Awards convening. </a:t>
            </a:r>
          </a:p>
          <a:p>
            <a:endParaRPr lang="en-US" sz="1200"/>
          </a:p>
        </p:txBody>
      </p:sp>
      <p:sp>
        <p:nvSpPr>
          <p:cNvPr id="24" name="Rectangle 23"/>
          <p:cNvSpPr/>
          <p:nvPr/>
        </p:nvSpPr>
        <p:spPr>
          <a:xfrm>
            <a:off x="-1" y="3315570"/>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sp>
        <p:nvSpPr>
          <p:cNvPr id="8" name="TextBox 7"/>
          <p:cNvSpPr txBox="1"/>
          <p:nvPr/>
        </p:nvSpPr>
        <p:spPr>
          <a:xfrm>
            <a:off x="1379742" y="1044145"/>
            <a:ext cx="4034118" cy="707886"/>
          </a:xfrm>
          <a:prstGeom prst="rect">
            <a:avLst/>
          </a:prstGeom>
          <a:noFill/>
        </p:spPr>
        <p:txBody>
          <a:bodyPr wrap="square" rtlCol="0">
            <a:spAutoFit/>
          </a:bodyPr>
          <a:lstStyle/>
          <a:p>
            <a:pPr algn="ctr">
              <a:spcBef>
                <a:spcPts val="450"/>
              </a:spcBef>
              <a:spcAft>
                <a:spcPts val="450"/>
              </a:spcAft>
            </a:pPr>
            <a:r>
              <a:rPr lang="en-US" sz="2000" dirty="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0" y="3309725"/>
            <a:ext cx="9144000" cy="2346091"/>
          </a:xfrm>
          <a:prstGeom prst="rect">
            <a:avLst/>
          </a:prstGeom>
          <a:noFill/>
        </p:spPr>
        <p:txBody>
          <a:bodyPr wrap="square" lIns="68580" tIns="34290" rIns="68580" bIns="34290" rtlCol="0" anchor="t">
            <a:spAutoFit/>
          </a:bodyPr>
          <a:lstStyle/>
          <a:p>
            <a:pPr algn="ctr"/>
            <a:r>
              <a:rPr lang="en-US" sz="1125" dirty="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125" dirty="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125" b="1" u="sng" dirty="0">
                <a:solidFill>
                  <a:schemeClr val="bg1"/>
                </a:solidFill>
              </a:rPr>
              <a:t>Sound like you or someone you know?</a:t>
            </a:r>
          </a:p>
          <a:p>
            <a:pPr algn="ctr"/>
            <a:r>
              <a:rPr lang="en-US" sz="1125" dirty="0">
                <a:solidFill>
                  <a:schemeClr val="bg1"/>
                </a:solidFill>
              </a:rPr>
              <a:t>Applicants must teach in one of the</a:t>
            </a:r>
          </a:p>
          <a:p>
            <a:pPr algn="ctr"/>
            <a:r>
              <a:rPr lang="en-US" sz="1125" dirty="0">
                <a:solidFill>
                  <a:schemeClr val="bg1"/>
                </a:solidFill>
              </a:rPr>
              <a:t>Twelve </a:t>
            </a:r>
            <a:r>
              <a:rPr lang="en-US" sz="1125" b="1" dirty="0">
                <a:solidFill>
                  <a:schemeClr val="bg1"/>
                </a:solidFill>
              </a:rPr>
              <a:t>New York</a:t>
            </a:r>
            <a:r>
              <a:rPr lang="en-US" sz="1125" dirty="0">
                <a:solidFill>
                  <a:schemeClr val="bg1"/>
                </a:solidFill>
              </a:rPr>
              <a:t> state counties (New York, Kings, Bronx, Richmond, Queens, Nassau, Suffolk, Westchester, Putnam, Rockland, Orange and </a:t>
            </a:r>
            <a:r>
              <a:rPr lang="en-US" sz="1125" dirty="0" err="1">
                <a:solidFill>
                  <a:schemeClr val="bg1"/>
                </a:solidFill>
              </a:rPr>
              <a:t>Dutchess</a:t>
            </a:r>
            <a:r>
              <a:rPr lang="en-US" sz="1125" dirty="0">
                <a:solidFill>
                  <a:schemeClr val="bg1"/>
                </a:solidFill>
              </a:rPr>
              <a:t>)</a:t>
            </a:r>
            <a:endParaRPr lang="en-US" sz="1125" dirty="0">
              <a:solidFill>
                <a:schemeClr val="bg1"/>
              </a:solidFill>
              <a:cs typeface="Calibri"/>
            </a:endParaRPr>
          </a:p>
          <a:p>
            <a:pPr algn="ctr"/>
            <a:r>
              <a:rPr lang="en-US" sz="1125" dirty="0">
                <a:solidFill>
                  <a:schemeClr val="bg1"/>
                </a:solidFill>
              </a:rPr>
              <a:t>Eight </a:t>
            </a:r>
            <a:r>
              <a:rPr lang="en-US" sz="1125" b="1" dirty="0">
                <a:solidFill>
                  <a:schemeClr val="bg1"/>
                </a:solidFill>
              </a:rPr>
              <a:t>New Jersey</a:t>
            </a:r>
            <a:r>
              <a:rPr lang="en-US" sz="1125" dirty="0">
                <a:solidFill>
                  <a:schemeClr val="bg1"/>
                </a:solidFill>
              </a:rPr>
              <a:t> counties (Bergen, Passaic, Essex, Hudson, Middlesex, Union, Morris, Monmouth), or the</a:t>
            </a:r>
          </a:p>
          <a:p>
            <a:pPr algn="ctr"/>
            <a:r>
              <a:rPr lang="en-US" sz="1125" dirty="0">
                <a:solidFill>
                  <a:schemeClr val="bg1"/>
                </a:solidFill>
              </a:rPr>
              <a:t>Two </a:t>
            </a:r>
            <a:r>
              <a:rPr lang="en-US" sz="1125" b="1" dirty="0">
                <a:solidFill>
                  <a:schemeClr val="bg1"/>
                </a:solidFill>
              </a:rPr>
              <a:t>Connecticut </a:t>
            </a:r>
            <a:r>
              <a:rPr lang="en-US" sz="1125" dirty="0">
                <a:solidFill>
                  <a:schemeClr val="bg1"/>
                </a:solidFill>
              </a:rPr>
              <a:t>counties (Fairfield and New Haven)</a:t>
            </a:r>
          </a:p>
          <a:p>
            <a:pPr algn="ctr"/>
            <a:r>
              <a:rPr lang="en-US" sz="1125" b="1" u="sng" dirty="0">
                <a:solidFill>
                  <a:schemeClr val="bg1"/>
                </a:solidFill>
              </a:rPr>
              <a:t>Application will be launched on Friday February 19</a:t>
            </a:r>
            <a:r>
              <a:rPr lang="en-US" sz="1125" b="1" u="sng" baseline="30000" dirty="0">
                <a:solidFill>
                  <a:schemeClr val="bg1"/>
                </a:solidFill>
              </a:rPr>
              <a:t>th</a:t>
            </a:r>
            <a:r>
              <a:rPr lang="en-US" sz="1125" b="1" u="sng" dirty="0">
                <a:solidFill>
                  <a:schemeClr val="bg1"/>
                </a:solidFill>
              </a:rPr>
              <a:t> 2021</a:t>
            </a:r>
            <a:endParaRPr lang="en-US" sz="1200" b="1" u="sng" dirty="0">
              <a:solidFill>
                <a:schemeClr val="bg1"/>
              </a:solidFill>
            </a:endParaRPr>
          </a:p>
          <a:p>
            <a:pPr algn="ctr"/>
            <a:r>
              <a:rPr lang="en-US" sz="1500" b="1" u="sng" dirty="0">
                <a:solidFill>
                  <a:schemeClr val="bg1"/>
                </a:solidFill>
              </a:rPr>
              <a:t>You can access the application </a:t>
            </a:r>
            <a:r>
              <a:rPr lang="en-US" sz="1500" b="1" u="sng" dirty="0">
                <a:solidFill>
                  <a:schemeClr val="accent2"/>
                </a:solidFill>
                <a:hlinkClick r:id="rId3">
                  <a:extLst>
                    <a:ext uri="{A12FA001-AC4F-418D-AE19-62706E023703}">
                      <ahyp:hlinkClr xmlns:ahyp="http://schemas.microsoft.com/office/drawing/2018/hyperlinkcolor" val="tx"/>
                    </a:ext>
                  </a:extLst>
                </a:hlinkClick>
              </a:rPr>
              <a:t>here</a:t>
            </a:r>
            <a:r>
              <a:rPr lang="en-US" sz="1500" b="1" u="sng" dirty="0">
                <a:solidFill>
                  <a:schemeClr val="accent2"/>
                </a:solidFill>
              </a:rPr>
              <a:t>. </a:t>
            </a:r>
          </a:p>
          <a:p>
            <a:pPr>
              <a:lnSpc>
                <a:spcPts val="1200"/>
              </a:lnSpc>
              <a:spcAft>
                <a:spcPts val="300"/>
              </a:spcAft>
            </a:pPr>
            <a:endParaRPr lang="en-US" sz="900" dirty="0">
              <a:solidFill>
                <a:schemeClr val="bg1"/>
              </a:solidFill>
              <a:latin typeface="Arial" charset="0"/>
              <a:ea typeface="Arial" charset="0"/>
              <a:cs typeface="Arial" charset="0"/>
            </a:endParaRPr>
          </a:p>
        </p:txBody>
      </p:sp>
      <p:sp>
        <p:nvSpPr>
          <p:cNvPr id="22" name="TextBox 21"/>
          <p:cNvSpPr txBox="1"/>
          <p:nvPr/>
        </p:nvSpPr>
        <p:spPr>
          <a:xfrm>
            <a:off x="3245784" y="5511697"/>
            <a:ext cx="5275281" cy="923330"/>
          </a:xfrm>
          <a:prstGeom prst="rect">
            <a:avLst/>
          </a:prstGeom>
          <a:noFill/>
        </p:spPr>
        <p:txBody>
          <a:bodyPr wrap="square" rtlCol="0" anchor="t">
            <a:spAutoFit/>
          </a:bodyPr>
          <a:lstStyle/>
          <a:p>
            <a:r>
              <a:rPr lang="en-US">
                <a:solidFill>
                  <a:schemeClr val="bg1"/>
                </a:solidFill>
              </a:rPr>
              <a:t>Please feel free to e-mail us at </a:t>
            </a:r>
            <a:r>
              <a:rPr lang="en-US" b="1" u="sng">
                <a:solidFill>
                  <a:schemeClr val="bg1"/>
                </a:solidFill>
                <a:hlinkClick r:id="rId4">
                  <a:extLst>
                    <a:ext uri="{A12FA001-AC4F-418D-AE19-62706E023703}">
                      <ahyp:hlinkClr xmlns:ahyp="http://schemas.microsoft.com/office/drawing/2018/hyperlinkcolor" val="tx"/>
                    </a:ext>
                  </a:extLst>
                </a:hlinkClick>
              </a:rPr>
              <a:t>rrivera@councilforeconed.org</a:t>
            </a:r>
            <a:r>
              <a:rPr lang="en-US">
                <a:solidFill>
                  <a:schemeClr val="bg1"/>
                </a:solidFill>
              </a:rPr>
              <a:t> </a:t>
            </a:r>
          </a:p>
          <a:p>
            <a:r>
              <a:rPr lang="en-US">
                <a:solidFill>
                  <a:schemeClr val="bg1"/>
                </a:solidFill>
              </a:rPr>
              <a:t>with any questions you have.</a:t>
            </a:r>
            <a:endParaRPr lang="en-US" sz="1050">
              <a:solidFill>
                <a:schemeClr val="bg1"/>
              </a:solidFill>
              <a:latin typeface="Arial" charset="0"/>
              <a:ea typeface="Arial" charset="0"/>
              <a:cs typeface="Arial" charset="0"/>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9199" t="8792" b="18140"/>
          <a:stretch/>
        </p:blipFill>
        <p:spPr>
          <a:xfrm>
            <a:off x="2384371" y="5554179"/>
            <a:ext cx="893308" cy="298459"/>
          </a:xfrm>
          <a:prstGeom prst="rect">
            <a:avLst/>
          </a:prstGeom>
        </p:spPr>
      </p:pic>
      <p:sp>
        <p:nvSpPr>
          <p:cNvPr id="23" name="TextBox 22"/>
          <p:cNvSpPr txBox="1"/>
          <p:nvPr/>
        </p:nvSpPr>
        <p:spPr>
          <a:xfrm>
            <a:off x="2356715" y="5593332"/>
            <a:ext cx="934682" cy="253916"/>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CONTACT</a:t>
            </a:r>
          </a:p>
        </p:txBody>
      </p:sp>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5618752" y="972281"/>
            <a:ext cx="3525248" cy="2361917"/>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Objectives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a:noAutofit/>
          </a:bodyPr>
          <a:lstStyle/>
          <a:p>
            <a:pPr marL="0" indent="0">
              <a:buNone/>
            </a:pPr>
            <a:r>
              <a:rPr lang="en-US" dirty="0"/>
              <a:t>Teachers will be able to:</a:t>
            </a:r>
          </a:p>
          <a:p>
            <a:pPr lvl="0"/>
            <a:r>
              <a:rPr lang="en-US" dirty="0"/>
              <a:t> </a:t>
            </a:r>
            <a:r>
              <a:rPr lang="en-US" dirty="0">
                <a:solidFill>
                  <a:srgbClr val="7A9900"/>
                </a:solidFill>
              </a:rPr>
              <a:t>Prepare</a:t>
            </a:r>
            <a:r>
              <a:rPr lang="en-US" dirty="0"/>
              <a:t> for Woman’s History Month by learning about the lives of some enterprising women.</a:t>
            </a:r>
          </a:p>
          <a:p>
            <a:pPr lvl="0"/>
            <a:r>
              <a:rPr lang="en-US" dirty="0"/>
              <a:t> </a:t>
            </a:r>
            <a:r>
              <a:rPr lang="en-US" dirty="0">
                <a:solidFill>
                  <a:srgbClr val="7A9900"/>
                </a:solidFill>
              </a:rPr>
              <a:t>Investigate</a:t>
            </a:r>
            <a:r>
              <a:rPr lang="en-US" dirty="0"/>
              <a:t> how the decisions made by these women effected society for the greater good.</a:t>
            </a:r>
          </a:p>
          <a:p>
            <a:pPr lvl="0"/>
            <a:r>
              <a:rPr lang="en-US" dirty="0"/>
              <a:t> </a:t>
            </a:r>
            <a:r>
              <a:rPr lang="en-US" dirty="0">
                <a:solidFill>
                  <a:srgbClr val="7A9900"/>
                </a:solidFill>
              </a:rPr>
              <a:t>Use</a:t>
            </a:r>
            <a:r>
              <a:rPr lang="en-US" dirty="0"/>
              <a:t> the presented lessons and activities immediately in their classroom instruction.</a:t>
            </a:r>
          </a:p>
          <a:p>
            <a:pPr defTabSz="905255">
              <a:defRPr sz="3168"/>
            </a:pPr>
            <a:endParaRPr lang="en-US" sz="2500" dirty="0"/>
          </a:p>
          <a:p>
            <a:pPr marL="0" indent="0" defTabSz="905255">
              <a:buNone/>
              <a:defRPr sz="3168"/>
            </a:pPr>
            <a:endParaRPr lang="en-US" sz="2750" dirty="0"/>
          </a:p>
        </p:txBody>
      </p:sp>
    </p:spTree>
    <p:extLst>
      <p:ext uri="{BB962C8B-B14F-4D97-AF65-F5344CB8AC3E}">
        <p14:creationId xmlns:p14="http://schemas.microsoft.com/office/powerpoint/2010/main" val="405727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55" y="708149"/>
            <a:ext cx="8229600" cy="1493001"/>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National Standards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38531"/>
            <a:ext cx="8229600" cy="4175760"/>
          </a:xfrm>
        </p:spPr>
        <p:txBody>
          <a:bodyPr>
            <a:noAutofit/>
          </a:bodyPr>
          <a:lstStyle/>
          <a:p>
            <a:pPr marL="0" indent="0" defTabSz="905255">
              <a:buNone/>
              <a:defRPr sz="3168"/>
            </a:pPr>
            <a:r>
              <a:rPr lang="en-US" sz="2500" dirty="0">
                <a:latin typeface="Calibri"/>
                <a:ea typeface="ＭＳ Ｐゴシック"/>
                <a:cs typeface="Calibri"/>
              </a:rPr>
              <a:t> </a:t>
            </a:r>
            <a:endParaRPr lang="en-US" sz="2750" dirty="0"/>
          </a:p>
        </p:txBody>
      </p:sp>
      <p:pic>
        <p:nvPicPr>
          <p:cNvPr id="4" name="Picture 3">
            <a:extLst>
              <a:ext uri="{FF2B5EF4-FFF2-40B4-BE49-F238E27FC236}">
                <a16:creationId xmlns:a16="http://schemas.microsoft.com/office/drawing/2014/main" id="{04C9C351-8680-4F49-B061-6021D10CCBB4}"/>
              </a:ext>
            </a:extLst>
          </p:cNvPr>
          <p:cNvPicPr>
            <a:picLocks noChangeAspect="1"/>
          </p:cNvPicPr>
          <p:nvPr/>
        </p:nvPicPr>
        <p:blipFill>
          <a:blip r:embed="rId3"/>
          <a:stretch>
            <a:fillRect/>
          </a:stretch>
        </p:blipFill>
        <p:spPr>
          <a:xfrm rot="488531">
            <a:off x="6455479" y="1833179"/>
            <a:ext cx="1878386" cy="2485881"/>
          </a:xfrm>
          <a:prstGeom prst="rect">
            <a:avLst/>
          </a:prstGeom>
          <a:ln w="19050">
            <a:solidFill>
              <a:schemeClr val="tx1"/>
            </a:solidFill>
          </a:ln>
        </p:spPr>
      </p:pic>
      <p:pic>
        <p:nvPicPr>
          <p:cNvPr id="5" name="Picture 4">
            <a:extLst>
              <a:ext uri="{FF2B5EF4-FFF2-40B4-BE49-F238E27FC236}">
                <a16:creationId xmlns:a16="http://schemas.microsoft.com/office/drawing/2014/main" id="{5A0FF1A1-3CF6-4FA9-9503-89D6BCE366D7}"/>
              </a:ext>
            </a:extLst>
          </p:cNvPr>
          <p:cNvPicPr>
            <a:picLocks noChangeAspect="1"/>
          </p:cNvPicPr>
          <p:nvPr/>
        </p:nvPicPr>
        <p:blipFill>
          <a:blip r:embed="rId4"/>
          <a:stretch>
            <a:fillRect/>
          </a:stretch>
        </p:blipFill>
        <p:spPr>
          <a:xfrm>
            <a:off x="501545" y="1787373"/>
            <a:ext cx="3265861" cy="1288747"/>
          </a:xfrm>
          <a:prstGeom prst="rect">
            <a:avLst/>
          </a:prstGeom>
          <a:ln w="28575">
            <a:solidFill>
              <a:schemeClr val="tx1"/>
            </a:solidFill>
          </a:ln>
        </p:spPr>
      </p:pic>
      <p:sp>
        <p:nvSpPr>
          <p:cNvPr id="8" name="TextBox 7">
            <a:extLst>
              <a:ext uri="{FF2B5EF4-FFF2-40B4-BE49-F238E27FC236}">
                <a16:creationId xmlns:a16="http://schemas.microsoft.com/office/drawing/2014/main" id="{6EDF187B-5361-4A86-AFCC-521EDE2CA935}"/>
              </a:ext>
            </a:extLst>
          </p:cNvPr>
          <p:cNvSpPr txBox="1"/>
          <p:nvPr/>
        </p:nvSpPr>
        <p:spPr>
          <a:xfrm>
            <a:off x="501545" y="6174600"/>
            <a:ext cx="8416212" cy="307777"/>
          </a:xfrm>
          <a:prstGeom prst="rect">
            <a:avLst/>
          </a:prstGeom>
          <a:noFill/>
        </p:spPr>
        <p:txBody>
          <a:bodyPr wrap="square">
            <a:spAutoFit/>
          </a:bodyPr>
          <a:lstStyle/>
          <a:p>
            <a:pPr marL="0" indent="0" defTabSz="905255">
              <a:buNone/>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5"/>
              </a:rPr>
              <a:t>https://www.councilforeconed.org/wp-content/uploads/2012/03/voluntary-national-content-standards-2010.pdf</a:t>
            </a:r>
            <a:endParaRPr lang="en-US" sz="1400" b="1" dirty="0"/>
          </a:p>
        </p:txBody>
      </p:sp>
      <p:pic>
        <p:nvPicPr>
          <p:cNvPr id="9" name="Picture 8">
            <a:extLst>
              <a:ext uri="{FF2B5EF4-FFF2-40B4-BE49-F238E27FC236}">
                <a16:creationId xmlns:a16="http://schemas.microsoft.com/office/drawing/2014/main" id="{FBE2BB6E-35A8-453C-8D0C-20237358F0C4}"/>
              </a:ext>
            </a:extLst>
          </p:cNvPr>
          <p:cNvPicPr>
            <a:picLocks noChangeAspect="1"/>
          </p:cNvPicPr>
          <p:nvPr/>
        </p:nvPicPr>
        <p:blipFill>
          <a:blip r:embed="rId6"/>
          <a:stretch>
            <a:fillRect/>
          </a:stretch>
        </p:blipFill>
        <p:spPr>
          <a:xfrm>
            <a:off x="1558566" y="3189701"/>
            <a:ext cx="3843513" cy="1302667"/>
          </a:xfrm>
          <a:prstGeom prst="rect">
            <a:avLst/>
          </a:prstGeom>
          <a:ln w="28575">
            <a:solidFill>
              <a:schemeClr val="tx1"/>
            </a:solidFill>
          </a:ln>
        </p:spPr>
      </p:pic>
      <p:pic>
        <p:nvPicPr>
          <p:cNvPr id="11" name="Picture 10">
            <a:extLst>
              <a:ext uri="{FF2B5EF4-FFF2-40B4-BE49-F238E27FC236}">
                <a16:creationId xmlns:a16="http://schemas.microsoft.com/office/drawing/2014/main" id="{21E8B81D-A5D7-4DEC-8671-E859028D807C}"/>
              </a:ext>
            </a:extLst>
          </p:cNvPr>
          <p:cNvPicPr>
            <a:picLocks noChangeAspect="1"/>
          </p:cNvPicPr>
          <p:nvPr/>
        </p:nvPicPr>
        <p:blipFill>
          <a:blip r:embed="rId7"/>
          <a:stretch>
            <a:fillRect/>
          </a:stretch>
        </p:blipFill>
        <p:spPr>
          <a:xfrm>
            <a:off x="3480322" y="4617213"/>
            <a:ext cx="3424337" cy="1452650"/>
          </a:xfrm>
          <a:prstGeom prst="rect">
            <a:avLst/>
          </a:prstGeom>
          <a:ln w="28575">
            <a:solidFill>
              <a:schemeClr val="tx1"/>
            </a:solidFill>
          </a:ln>
        </p:spPr>
      </p:pic>
    </p:spTree>
    <p:extLst>
      <p:ext uri="{BB962C8B-B14F-4D97-AF65-F5344CB8AC3E}">
        <p14:creationId xmlns:p14="http://schemas.microsoft.com/office/powerpoint/2010/main" val="2030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B5873B-C065-42FD-820C-973EB5CC59FB}"/>
              </a:ext>
            </a:extLst>
          </p:cNvPr>
          <p:cNvSpPr txBox="1"/>
          <p:nvPr/>
        </p:nvSpPr>
        <p:spPr>
          <a:xfrm>
            <a:off x="1194317" y="1613504"/>
            <a:ext cx="7417837" cy="369332"/>
          </a:xfrm>
          <a:prstGeom prst="rect">
            <a:avLst/>
          </a:prstGeom>
          <a:noFill/>
        </p:spPr>
        <p:txBody>
          <a:bodyPr wrap="square">
            <a:spAutoFit/>
          </a:bodyPr>
          <a:lstStyle/>
          <a:p>
            <a:pPr algn="ctr"/>
            <a:endParaRPr lang="en-US" dirty="0"/>
          </a:p>
        </p:txBody>
      </p:sp>
      <p:sp>
        <p:nvSpPr>
          <p:cNvPr id="4" name="TextBox 3">
            <a:extLst>
              <a:ext uri="{FF2B5EF4-FFF2-40B4-BE49-F238E27FC236}">
                <a16:creationId xmlns:a16="http://schemas.microsoft.com/office/drawing/2014/main" id="{E4EBA120-018A-48E6-BCB2-90FBB6DC1022}"/>
              </a:ext>
            </a:extLst>
          </p:cNvPr>
          <p:cNvSpPr txBox="1"/>
          <p:nvPr/>
        </p:nvSpPr>
        <p:spPr>
          <a:xfrm>
            <a:off x="586837" y="1982836"/>
            <a:ext cx="8073957" cy="369332"/>
          </a:xfrm>
          <a:prstGeom prst="rect">
            <a:avLst/>
          </a:prstGeom>
          <a:noFill/>
        </p:spPr>
        <p:txBody>
          <a:bodyPr wrap="square" rtlCol="0">
            <a:spAutoFit/>
          </a:bodyPr>
          <a:lstStyle/>
          <a:p>
            <a:pPr algn="ctr"/>
            <a:r>
              <a:rPr lang="en-US" b="0" i="0" cap="all" dirty="0">
                <a:solidFill>
                  <a:srgbClr val="333333"/>
                </a:solidFill>
                <a:effectLst/>
                <a:latin typeface="+mn-lt"/>
              </a:rPr>
              <a:t>Virginia HISTORY &amp; SOCIAL SCIENCE Standards of Learning </a:t>
            </a:r>
          </a:p>
        </p:txBody>
      </p:sp>
      <p:sp>
        <p:nvSpPr>
          <p:cNvPr id="6" name="TextBox 5">
            <a:extLst>
              <a:ext uri="{FF2B5EF4-FFF2-40B4-BE49-F238E27FC236}">
                <a16:creationId xmlns:a16="http://schemas.microsoft.com/office/drawing/2014/main" id="{AC8319A2-1EDD-4FFD-ADD6-761AAAC829F0}"/>
              </a:ext>
            </a:extLst>
          </p:cNvPr>
          <p:cNvSpPr txBox="1"/>
          <p:nvPr/>
        </p:nvSpPr>
        <p:spPr>
          <a:xfrm>
            <a:off x="898322" y="2474893"/>
            <a:ext cx="7072008" cy="954107"/>
          </a:xfrm>
          <a:prstGeom prst="rect">
            <a:avLst/>
          </a:prstGeom>
          <a:noFill/>
        </p:spPr>
        <p:txBody>
          <a:bodyPr wrap="square" rtlCol="0">
            <a:spAutoFit/>
          </a:bodyPr>
          <a:lstStyle/>
          <a:p>
            <a:pPr marL="575945" marR="0" indent="-575945">
              <a:spcBef>
                <a:spcPts val="0"/>
              </a:spcBef>
              <a:spcAft>
                <a:spcPts val="0"/>
              </a:spcAft>
            </a:pPr>
            <a:r>
              <a:rPr lang="en-US" sz="1400" dirty="0">
                <a:effectLst/>
                <a:latin typeface="Times New Roman" panose="02020603050405020304" pitchFamily="18" charset="0"/>
                <a:ea typeface="Times" panose="02020603050405020304" pitchFamily="18" charset="0"/>
              </a:rPr>
              <a:t>K.9 The student will </a:t>
            </a:r>
          </a:p>
          <a:p>
            <a:pPr marL="800100" marR="0" indent="-224155">
              <a:spcBef>
                <a:spcPts val="0"/>
              </a:spcBef>
              <a:spcAft>
                <a:spcPts val="0"/>
              </a:spcAft>
            </a:pPr>
            <a:r>
              <a:rPr lang="en-US" sz="1400" dirty="0">
                <a:effectLst/>
                <a:latin typeface="Times New Roman" panose="02020603050405020304" pitchFamily="18" charset="0"/>
                <a:ea typeface="Times" panose="02020603050405020304" pitchFamily="18" charset="0"/>
              </a:rPr>
              <a:t>a)	recognize that people make choices because they cannot have everything they want; and</a:t>
            </a:r>
          </a:p>
          <a:p>
            <a:pPr marL="918845" marR="0" indent="-342900">
              <a:spcBef>
                <a:spcPts val="0"/>
              </a:spcBef>
              <a:spcAft>
                <a:spcPts val="0"/>
              </a:spcAft>
              <a:buAutoNum type="alphaLcParenR" startAt="2"/>
            </a:pPr>
            <a:r>
              <a:rPr lang="en-US" sz="1400" dirty="0">
                <a:effectLst/>
                <a:latin typeface="Times New Roman" panose="02020603050405020304" pitchFamily="18" charset="0"/>
                <a:ea typeface="Times" panose="02020603050405020304" pitchFamily="18" charset="0"/>
              </a:rPr>
              <a:t>explain that people work to earn money to buy the things they want.</a:t>
            </a:r>
          </a:p>
        </p:txBody>
      </p:sp>
      <p:sp>
        <p:nvSpPr>
          <p:cNvPr id="8" name="TextBox 7">
            <a:extLst>
              <a:ext uri="{FF2B5EF4-FFF2-40B4-BE49-F238E27FC236}">
                <a16:creationId xmlns:a16="http://schemas.microsoft.com/office/drawing/2014/main" id="{057526FD-B4B4-4998-8D34-ADBC89D3709C}"/>
              </a:ext>
            </a:extLst>
          </p:cNvPr>
          <p:cNvSpPr txBox="1"/>
          <p:nvPr/>
        </p:nvSpPr>
        <p:spPr>
          <a:xfrm>
            <a:off x="382554" y="4723797"/>
            <a:ext cx="8229600" cy="768415"/>
          </a:xfrm>
          <a:prstGeom prst="rect">
            <a:avLst/>
          </a:prstGeom>
          <a:noFill/>
        </p:spPr>
        <p:txBody>
          <a:bodyPr wrap="square" rtlCol="0">
            <a:spAutoFit/>
          </a:bodyPr>
          <a:lstStyle/>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EPF. 4 The student will demonstrate knowledge that many factors affect income by </a:t>
            </a:r>
          </a:p>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 examining the market value of a worker’s skills and knowledge; </a:t>
            </a:r>
          </a:p>
          <a:p>
            <a:pPr marL="45720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 explaining the relationship between a person’s own human capital and the resulting income potential; </a:t>
            </a:r>
          </a:p>
        </p:txBody>
      </p:sp>
      <p:sp>
        <p:nvSpPr>
          <p:cNvPr id="10" name="TextBox 9">
            <a:extLst>
              <a:ext uri="{FF2B5EF4-FFF2-40B4-BE49-F238E27FC236}">
                <a16:creationId xmlns:a16="http://schemas.microsoft.com/office/drawing/2014/main" id="{2058CC6C-483D-4B43-9DCF-0523FD59A9F2}"/>
              </a:ext>
            </a:extLst>
          </p:cNvPr>
          <p:cNvSpPr txBox="1"/>
          <p:nvPr/>
        </p:nvSpPr>
        <p:spPr>
          <a:xfrm>
            <a:off x="716275" y="3599345"/>
            <a:ext cx="7308848" cy="954107"/>
          </a:xfrm>
          <a:prstGeom prst="rect">
            <a:avLst/>
          </a:prstGeom>
          <a:noFill/>
        </p:spPr>
        <p:txBody>
          <a:bodyPr wrap="square">
            <a:spAutoFit/>
          </a:bodyPr>
          <a:lstStyle/>
          <a:p>
            <a:pPr marL="575945" marR="0" indent="-575945">
              <a:spcBef>
                <a:spcPts val="0"/>
              </a:spcBef>
              <a:spcAft>
                <a:spcPts val="0"/>
              </a:spcAft>
            </a:pPr>
            <a:r>
              <a:rPr lang="en-US" sz="1400" dirty="0">
                <a:effectLst/>
                <a:latin typeface="Times New Roman" panose="02020603050405020304" pitchFamily="18" charset="0"/>
                <a:ea typeface="Times" panose="02020603050405020304" pitchFamily="18" charset="0"/>
              </a:rPr>
              <a:t>CE.11	The student will apply social science skills to understand how economic decisions are made in the marketplace by </a:t>
            </a:r>
          </a:p>
          <a:p>
            <a:pPr marL="800100" marR="0" indent="-224155">
              <a:spcBef>
                <a:spcPts val="0"/>
              </a:spcBef>
              <a:spcAft>
                <a:spcPts val="0"/>
              </a:spcAft>
            </a:pPr>
            <a:r>
              <a:rPr lang="en-US" sz="1400" dirty="0">
                <a:effectLst/>
                <a:latin typeface="Times New Roman" panose="02020603050405020304" pitchFamily="18" charset="0"/>
                <a:ea typeface="Times" panose="02020603050405020304" pitchFamily="18" charset="0"/>
              </a:rPr>
              <a:t>a)	explaining that because of scarcity, consumers, producers, and governments must make choices, understanding that everyone’s choice has an opportunity cost; and</a:t>
            </a:r>
          </a:p>
        </p:txBody>
      </p:sp>
      <p:pic>
        <p:nvPicPr>
          <p:cNvPr id="11" name="Picture 2" descr="Free Online SOL Practice Test and Tips for Success">
            <a:extLst>
              <a:ext uri="{FF2B5EF4-FFF2-40B4-BE49-F238E27FC236}">
                <a16:creationId xmlns:a16="http://schemas.microsoft.com/office/drawing/2014/main" id="{A6886ABB-DC10-4042-8CAD-4608E03D4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987" y="249008"/>
            <a:ext cx="2583425" cy="133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9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450622" y="1143000"/>
            <a:ext cx="6550220" cy="4378228"/>
          </a:xfrm>
          <a:prstGeom prst="rect">
            <a:avLst/>
          </a:prstGeom>
        </p:spPr>
      </p:pic>
    </p:spTree>
    <p:extLst>
      <p:ext uri="{BB962C8B-B14F-4D97-AF65-F5344CB8AC3E}">
        <p14:creationId xmlns:p14="http://schemas.microsoft.com/office/powerpoint/2010/main" val="1382911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0" y="0"/>
            <a:ext cx="9144000" cy="73914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200" b="1" dirty="0">
                <a:solidFill>
                  <a:srgbClr val="7A9900"/>
                </a:solidFill>
                <a:latin typeface="Rockwell Extra Bold" pitchFamily="18" charset="0"/>
              </a:rPr>
              <a:t>ECONOMICS 101</a:t>
            </a:r>
          </a:p>
          <a:p>
            <a:pPr algn="ctr" eaLnBrk="1" hangingPunct="1"/>
            <a:endParaRPr lang="en-US" sz="1200" b="1" dirty="0">
              <a:solidFill>
                <a:srgbClr val="7A4BFF"/>
              </a:solidFill>
              <a:latin typeface="Tahoma" pitchFamily="34" charset="0"/>
            </a:endParaRPr>
          </a:p>
          <a:p>
            <a:pPr algn="ctr" eaLnBrk="1" hangingPunct="1"/>
            <a:endParaRPr lang="en-US" sz="200" b="1" dirty="0">
              <a:solidFill>
                <a:srgbClr val="7A4BFF"/>
              </a:solidFill>
              <a:latin typeface="Tahoma" pitchFamily="34" charset="0"/>
            </a:endParaRPr>
          </a:p>
          <a:p>
            <a:pPr algn="ctr" eaLnBrk="1" hangingPunct="1"/>
            <a:r>
              <a:rPr lang="en-US" sz="1600" b="1" dirty="0">
                <a:solidFill>
                  <a:srgbClr val="000000"/>
                </a:solidFill>
                <a:latin typeface="Tahoma" pitchFamily="34" charset="0"/>
              </a:rPr>
              <a:t>Economics is the study of _________</a:t>
            </a:r>
          </a:p>
          <a:p>
            <a:pPr algn="ctr" eaLnBrk="1" hangingPunct="1"/>
            <a:r>
              <a:rPr lang="en-US" sz="1600" b="1" dirty="0">
                <a:solidFill>
                  <a:srgbClr val="000000"/>
                </a:solidFill>
                <a:latin typeface="Tahoma" pitchFamily="34" charset="0"/>
              </a:rPr>
              <a:t>(as they pertain to _________, _________, and the _________).</a:t>
            </a:r>
            <a:endParaRPr lang="en-US" sz="1600" dirty="0">
              <a:latin typeface="Calibri" pitchFamily="34" charset="0"/>
            </a:endParaRPr>
          </a:p>
        </p:txBody>
      </p:sp>
      <p:sp>
        <p:nvSpPr>
          <p:cNvPr id="15363" name="Text Box 5"/>
          <p:cNvSpPr txBox="1">
            <a:spLocks noChangeArrowheads="1"/>
          </p:cNvSpPr>
          <p:nvPr/>
        </p:nvSpPr>
        <p:spPr bwMode="auto">
          <a:xfrm>
            <a:off x="1676400" y="1447800"/>
            <a:ext cx="4857750" cy="40005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Every nation has productive re</a:t>
            </a:r>
            <a:r>
              <a:rPr lang="en-US" sz="1400" dirty="0">
                <a:solidFill>
                  <a:srgbClr val="000000"/>
                </a:solidFill>
                <a:latin typeface="Tahoma" pitchFamily="34" charset="0"/>
              </a:rPr>
              <a:t>sources</a:t>
            </a:r>
            <a:endParaRPr lang="en-US" sz="1400" dirty="0">
              <a:latin typeface="Calibri" pitchFamily="34" charset="0"/>
            </a:endParaRPr>
          </a:p>
        </p:txBody>
      </p:sp>
      <p:sp>
        <p:nvSpPr>
          <p:cNvPr id="15364" name="Text Box 6"/>
          <p:cNvSpPr txBox="1">
            <a:spLocks noChangeArrowheads="1"/>
          </p:cNvSpPr>
          <p:nvPr/>
        </p:nvSpPr>
        <p:spPr bwMode="auto">
          <a:xfrm>
            <a:off x="609600" y="2667000"/>
            <a:ext cx="2209800" cy="9144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600" dirty="0">
                <a:solidFill>
                  <a:srgbClr val="000000"/>
                </a:solidFill>
                <a:latin typeface="Tahoma" pitchFamily="34" charset="0"/>
              </a:rPr>
              <a:t>__________________</a:t>
            </a:r>
          </a:p>
          <a:p>
            <a:pPr algn="ctr" eaLnBrk="1" hangingPunct="1"/>
            <a:r>
              <a:rPr lang="en-US" sz="1400" dirty="0">
                <a:solidFill>
                  <a:srgbClr val="000000"/>
                </a:solidFill>
                <a:latin typeface="Tahoma" pitchFamily="34" charset="0"/>
              </a:rPr>
              <a:t>Resources from the earth, unaltered by man</a:t>
            </a:r>
            <a:endParaRPr lang="en-US" sz="1400" dirty="0">
              <a:latin typeface="Calibri" pitchFamily="34" charset="0"/>
            </a:endParaRPr>
          </a:p>
        </p:txBody>
      </p:sp>
      <p:sp>
        <p:nvSpPr>
          <p:cNvPr id="15365" name="Text Box 7"/>
          <p:cNvSpPr txBox="1">
            <a:spLocks noChangeArrowheads="1"/>
          </p:cNvSpPr>
          <p:nvPr/>
        </p:nvSpPr>
        <p:spPr bwMode="auto">
          <a:xfrm>
            <a:off x="3200400" y="2667000"/>
            <a:ext cx="2133600" cy="9144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600" dirty="0">
                <a:solidFill>
                  <a:srgbClr val="000000"/>
                </a:solidFill>
                <a:latin typeface="Tahoma" pitchFamily="34" charset="0"/>
              </a:rPr>
              <a:t>__________________</a:t>
            </a:r>
          </a:p>
          <a:p>
            <a:pPr algn="ctr" eaLnBrk="1" hangingPunct="1"/>
            <a:r>
              <a:rPr lang="en-US" sz="1400" dirty="0">
                <a:solidFill>
                  <a:srgbClr val="000000"/>
                </a:solidFill>
                <a:latin typeface="Tahoma" pitchFamily="34" charset="0"/>
              </a:rPr>
              <a:t>People’s effort, skills, and knowledge</a:t>
            </a:r>
            <a:endParaRPr lang="en-US" sz="1400" dirty="0">
              <a:latin typeface="Calibri" pitchFamily="34" charset="0"/>
            </a:endParaRPr>
          </a:p>
        </p:txBody>
      </p:sp>
      <p:sp>
        <p:nvSpPr>
          <p:cNvPr id="15366" name="Text Box 8"/>
          <p:cNvSpPr txBox="1">
            <a:spLocks noChangeArrowheads="1"/>
          </p:cNvSpPr>
          <p:nvPr/>
        </p:nvSpPr>
        <p:spPr bwMode="auto">
          <a:xfrm>
            <a:off x="5638800" y="2667000"/>
            <a:ext cx="2133600" cy="9144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600" dirty="0">
                <a:solidFill>
                  <a:srgbClr val="000000"/>
                </a:solidFill>
                <a:latin typeface="Tahoma" pitchFamily="34" charset="0"/>
              </a:rPr>
              <a:t>__________________</a:t>
            </a:r>
          </a:p>
          <a:p>
            <a:pPr algn="ctr" eaLnBrk="1" hangingPunct="1"/>
            <a:r>
              <a:rPr lang="en-US" sz="1400" dirty="0">
                <a:solidFill>
                  <a:srgbClr val="000000"/>
                </a:solidFill>
                <a:latin typeface="Tahoma" pitchFamily="34" charset="0"/>
              </a:rPr>
              <a:t>Man-made resources </a:t>
            </a:r>
          </a:p>
          <a:p>
            <a:pPr algn="ctr" eaLnBrk="1" hangingPunct="1"/>
            <a:r>
              <a:rPr lang="en-US" sz="1400" dirty="0">
                <a:solidFill>
                  <a:srgbClr val="000000"/>
                </a:solidFill>
                <a:latin typeface="Tahoma" pitchFamily="34" charset="0"/>
              </a:rPr>
              <a:t>used over and over</a:t>
            </a:r>
            <a:endParaRPr lang="en-US" sz="1400" dirty="0">
              <a:latin typeface="Calibri" pitchFamily="34" charset="0"/>
            </a:endParaRPr>
          </a:p>
        </p:txBody>
      </p:sp>
      <p:sp>
        <p:nvSpPr>
          <p:cNvPr id="15367" name="Text Box 9"/>
          <p:cNvSpPr txBox="1">
            <a:spLocks noChangeArrowheads="1"/>
          </p:cNvSpPr>
          <p:nvPr/>
        </p:nvSpPr>
        <p:spPr bwMode="auto">
          <a:xfrm>
            <a:off x="2362200" y="3886200"/>
            <a:ext cx="3886200" cy="2286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which are used to produce</a:t>
            </a:r>
            <a:endParaRPr lang="en-US" sz="1400" dirty="0">
              <a:latin typeface="Calibri" pitchFamily="34" charset="0"/>
            </a:endParaRPr>
          </a:p>
        </p:txBody>
      </p:sp>
      <p:sp>
        <p:nvSpPr>
          <p:cNvPr id="15368" name="Text Box 10"/>
          <p:cNvSpPr txBox="1">
            <a:spLocks noChangeArrowheads="1"/>
          </p:cNvSpPr>
          <p:nvPr/>
        </p:nvSpPr>
        <p:spPr bwMode="auto">
          <a:xfrm>
            <a:off x="2057400" y="4343400"/>
            <a:ext cx="1771650" cy="4572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dirty="0">
              <a:latin typeface="Calibri" pitchFamily="34" charset="0"/>
            </a:endParaRPr>
          </a:p>
        </p:txBody>
      </p:sp>
      <p:sp>
        <p:nvSpPr>
          <p:cNvPr id="15369" name="Text Box 12"/>
          <p:cNvSpPr txBox="1">
            <a:spLocks noChangeArrowheads="1"/>
          </p:cNvSpPr>
          <p:nvPr/>
        </p:nvSpPr>
        <p:spPr bwMode="auto">
          <a:xfrm>
            <a:off x="4038600" y="4495800"/>
            <a:ext cx="400050" cy="228600"/>
          </a:xfrm>
          <a:prstGeom prst="rect">
            <a:avLst/>
          </a:prstGeom>
          <a:solidFill>
            <a:srgbClr val="FFFFFF"/>
          </a:solidFill>
          <a:ln>
            <a:noFill/>
          </a:ln>
          <a:extLst>
            <a:ext uri="{91240B29-F687-4F45-9708-019B960494DF}">
              <a14:hiddenLine xmlns:a14="http://schemas.microsoft.com/office/drawing/2010/main" w="0" algn="in">
                <a:solidFill>
                  <a:srgbClr val="000000"/>
                </a:solidFill>
                <a:miter lim="800000"/>
                <a:headEnd/>
                <a:tailEnd/>
              </a14:hiddenLine>
            </a:ext>
          </a:extLst>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i="1" dirty="0">
                <a:solidFill>
                  <a:srgbClr val="000000"/>
                </a:solidFill>
                <a:latin typeface="Tahoma" pitchFamily="34" charset="0"/>
              </a:rPr>
              <a:t>and</a:t>
            </a:r>
            <a:endParaRPr lang="en-US" sz="1400" dirty="0">
              <a:latin typeface="Calibri" pitchFamily="34" charset="0"/>
            </a:endParaRPr>
          </a:p>
        </p:txBody>
      </p:sp>
      <p:sp>
        <p:nvSpPr>
          <p:cNvPr id="15370" name="Line 14"/>
          <p:cNvSpPr>
            <a:spLocks noChangeShapeType="1"/>
          </p:cNvSpPr>
          <p:nvPr/>
        </p:nvSpPr>
        <p:spPr bwMode="auto">
          <a:xfrm flipH="1">
            <a:off x="2438400" y="1905000"/>
            <a:ext cx="628650" cy="5334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5371" name="Line 15"/>
          <p:cNvSpPr>
            <a:spLocks noChangeShapeType="1"/>
          </p:cNvSpPr>
          <p:nvPr/>
        </p:nvSpPr>
        <p:spPr bwMode="auto">
          <a:xfrm>
            <a:off x="4267200" y="1981200"/>
            <a:ext cx="0" cy="4572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5372" name="Line 16"/>
          <p:cNvSpPr>
            <a:spLocks noChangeShapeType="1"/>
          </p:cNvSpPr>
          <p:nvPr/>
        </p:nvSpPr>
        <p:spPr bwMode="auto">
          <a:xfrm>
            <a:off x="5410200" y="1905000"/>
            <a:ext cx="457200" cy="533400"/>
          </a:xfrm>
          <a:prstGeom prst="line">
            <a:avLst/>
          </a:prstGeom>
          <a:noFill/>
          <a:ln w="25400">
            <a:solidFill>
              <a:srgbClr val="000000"/>
            </a:solidFill>
            <a:round/>
            <a:headEnd/>
            <a:tailEnd type="triangle" w="med" len="lg"/>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15373" name="Text Box 17"/>
          <p:cNvSpPr txBox="1">
            <a:spLocks noChangeArrowheads="1"/>
          </p:cNvSpPr>
          <p:nvPr/>
        </p:nvSpPr>
        <p:spPr bwMode="auto">
          <a:xfrm rot="5400000">
            <a:off x="7369969" y="2764631"/>
            <a:ext cx="1828800" cy="719138"/>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000" dirty="0">
                <a:solidFill>
                  <a:srgbClr val="000000"/>
                </a:solidFill>
                <a:latin typeface="Tahoma" pitchFamily="34" charset="0"/>
              </a:rPr>
              <a:t>__________________</a:t>
            </a:r>
          </a:p>
          <a:p>
            <a:pPr algn="ctr" eaLnBrk="1" hangingPunct="1"/>
            <a:r>
              <a:rPr lang="en-US" sz="1000" dirty="0">
                <a:solidFill>
                  <a:srgbClr val="000000"/>
                </a:solidFill>
                <a:latin typeface="Tahoma" pitchFamily="34" charset="0"/>
              </a:rPr>
              <a:t>Goods used in production to become part of a product</a:t>
            </a:r>
            <a:endParaRPr lang="en-US" dirty="0">
              <a:latin typeface="Calibri" pitchFamily="34" charset="0"/>
            </a:endParaRPr>
          </a:p>
        </p:txBody>
      </p:sp>
      <p:sp>
        <p:nvSpPr>
          <p:cNvPr id="15374" name="Text Box 19"/>
          <p:cNvSpPr txBox="1">
            <a:spLocks noChangeArrowheads="1"/>
          </p:cNvSpPr>
          <p:nvPr/>
        </p:nvSpPr>
        <p:spPr bwMode="auto">
          <a:xfrm>
            <a:off x="4648200" y="4343400"/>
            <a:ext cx="1771650" cy="4572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dirty="0">
              <a:latin typeface="Calibri" pitchFamily="34" charset="0"/>
            </a:endParaRPr>
          </a:p>
        </p:txBody>
      </p:sp>
      <p:sp>
        <p:nvSpPr>
          <p:cNvPr id="15375" name="Text Box 20"/>
          <p:cNvSpPr txBox="1">
            <a:spLocks noChangeArrowheads="1"/>
          </p:cNvSpPr>
          <p:nvPr/>
        </p:nvSpPr>
        <p:spPr bwMode="auto">
          <a:xfrm>
            <a:off x="0" y="5257800"/>
            <a:ext cx="22098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solidFill>
                <a:schemeClr val="bg1"/>
              </a:solidFill>
              <a:latin typeface="Calibri" pitchFamily="34" charset="0"/>
            </a:endParaRPr>
          </a:p>
        </p:txBody>
      </p:sp>
      <p:sp>
        <p:nvSpPr>
          <p:cNvPr id="15376" name="Text Box 21"/>
          <p:cNvSpPr txBox="1">
            <a:spLocks noChangeArrowheads="1"/>
          </p:cNvSpPr>
          <p:nvPr/>
        </p:nvSpPr>
        <p:spPr bwMode="auto">
          <a:xfrm>
            <a:off x="0" y="5257800"/>
            <a:ext cx="9144000"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a:p>
            <a:pPr eaLnBrk="1" hangingPunct="1">
              <a:spcBef>
                <a:spcPct val="50000"/>
              </a:spcBef>
            </a:pPr>
            <a:endParaRPr lang="en-US" dirty="0">
              <a:latin typeface="Calibri" pitchFamily="34" charset="0"/>
            </a:endParaRPr>
          </a:p>
        </p:txBody>
      </p:sp>
      <p:sp>
        <p:nvSpPr>
          <p:cNvPr id="15377" name="Text Box 13"/>
          <p:cNvSpPr txBox="1">
            <a:spLocks noChangeArrowheads="1"/>
          </p:cNvSpPr>
          <p:nvPr/>
        </p:nvSpPr>
        <p:spPr bwMode="auto">
          <a:xfrm>
            <a:off x="1066800" y="5257800"/>
            <a:ext cx="6324600" cy="457200"/>
          </a:xfrm>
          <a:prstGeom prst="rect">
            <a:avLst/>
          </a:prstGeom>
          <a:solidFill>
            <a:srgbClr val="FFFFFF"/>
          </a:solidFill>
          <a:ln w="12700" algn="in">
            <a:solidFill>
              <a:srgbClr val="000000"/>
            </a:solidFill>
            <a:miter lim="800000"/>
            <a:headEnd/>
            <a:tailEnd/>
          </a:ln>
        </p:spPr>
        <p:txBody>
          <a:bodyPr lIns="36195" tIns="36195" rIns="36195" bIns="3619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000" dirty="0">
              <a:solidFill>
                <a:srgbClr val="000000"/>
              </a:solidFill>
              <a:latin typeface="Tahoma" pitchFamily="34" charset="0"/>
            </a:endParaRPr>
          </a:p>
          <a:p>
            <a:pPr algn="ctr" eaLnBrk="1" hangingPunct="1"/>
            <a:r>
              <a:rPr lang="en-US" sz="1400" dirty="0">
                <a:solidFill>
                  <a:srgbClr val="000000"/>
                </a:solidFill>
                <a:latin typeface="Tahoma" pitchFamily="34" charset="0"/>
              </a:rPr>
              <a:t>to be __________________ or __________________ with money (savings).</a:t>
            </a:r>
            <a:endParaRPr lang="en-US" sz="1400" dirty="0">
              <a:latin typeface="Calibri" pitchFamily="34" charset="0"/>
            </a:endParaRPr>
          </a:p>
        </p:txBody>
      </p:sp>
      <p:sp>
        <p:nvSpPr>
          <p:cNvPr id="71702" name="Text Box 22"/>
          <p:cNvSpPr txBox="1">
            <a:spLocks noChangeArrowheads="1"/>
          </p:cNvSpPr>
          <p:nvPr/>
        </p:nvSpPr>
        <p:spPr bwMode="auto">
          <a:xfrm>
            <a:off x="5334000" y="6858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choices</a:t>
            </a:r>
          </a:p>
        </p:txBody>
      </p:sp>
      <p:sp>
        <p:nvSpPr>
          <p:cNvPr id="71703" name="Text Box 23"/>
          <p:cNvSpPr txBox="1">
            <a:spLocks noChangeArrowheads="1"/>
          </p:cNvSpPr>
          <p:nvPr/>
        </p:nvSpPr>
        <p:spPr bwMode="auto">
          <a:xfrm>
            <a:off x="6400800" y="9144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government</a:t>
            </a:r>
          </a:p>
        </p:txBody>
      </p:sp>
      <p:sp>
        <p:nvSpPr>
          <p:cNvPr id="71704" name="Text Box 24"/>
          <p:cNvSpPr txBox="1">
            <a:spLocks noChangeArrowheads="1"/>
          </p:cNvSpPr>
          <p:nvPr/>
        </p:nvSpPr>
        <p:spPr bwMode="auto">
          <a:xfrm>
            <a:off x="4495800" y="9144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producers</a:t>
            </a:r>
          </a:p>
        </p:txBody>
      </p:sp>
      <p:sp>
        <p:nvSpPr>
          <p:cNvPr id="71705" name="Text Box 25"/>
          <p:cNvSpPr txBox="1">
            <a:spLocks noChangeArrowheads="1"/>
          </p:cNvSpPr>
          <p:nvPr/>
        </p:nvSpPr>
        <p:spPr bwMode="auto">
          <a:xfrm>
            <a:off x="3048000" y="9144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consumers</a:t>
            </a:r>
          </a:p>
        </p:txBody>
      </p:sp>
      <p:sp>
        <p:nvSpPr>
          <p:cNvPr id="71706" name="Text Box 26"/>
          <p:cNvSpPr txBox="1">
            <a:spLocks noChangeArrowheads="1"/>
          </p:cNvSpPr>
          <p:nvPr/>
        </p:nvSpPr>
        <p:spPr bwMode="auto">
          <a:xfrm>
            <a:off x="6096000" y="27432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capital</a:t>
            </a:r>
          </a:p>
        </p:txBody>
      </p:sp>
      <p:sp>
        <p:nvSpPr>
          <p:cNvPr id="71707" name="Text Box 27"/>
          <p:cNvSpPr txBox="1">
            <a:spLocks noChangeArrowheads="1"/>
          </p:cNvSpPr>
          <p:nvPr/>
        </p:nvSpPr>
        <p:spPr bwMode="auto">
          <a:xfrm>
            <a:off x="3733800" y="27432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human</a:t>
            </a:r>
          </a:p>
        </p:txBody>
      </p:sp>
      <p:sp>
        <p:nvSpPr>
          <p:cNvPr id="71708" name="Text Box 28"/>
          <p:cNvSpPr txBox="1">
            <a:spLocks noChangeArrowheads="1"/>
          </p:cNvSpPr>
          <p:nvPr/>
        </p:nvSpPr>
        <p:spPr bwMode="auto">
          <a:xfrm>
            <a:off x="1143000" y="27432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natural</a:t>
            </a:r>
          </a:p>
        </p:txBody>
      </p:sp>
      <p:sp>
        <p:nvSpPr>
          <p:cNvPr id="71709" name="Text Box 29"/>
          <p:cNvSpPr txBox="1">
            <a:spLocks noChangeArrowheads="1"/>
          </p:cNvSpPr>
          <p:nvPr/>
        </p:nvSpPr>
        <p:spPr bwMode="auto">
          <a:xfrm>
            <a:off x="1981200" y="5334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bartered</a:t>
            </a:r>
          </a:p>
        </p:txBody>
      </p:sp>
      <p:sp>
        <p:nvSpPr>
          <p:cNvPr id="71710" name="Text Box 30"/>
          <p:cNvSpPr txBox="1">
            <a:spLocks noChangeArrowheads="1"/>
          </p:cNvSpPr>
          <p:nvPr/>
        </p:nvSpPr>
        <p:spPr bwMode="auto">
          <a:xfrm>
            <a:off x="4953000" y="44196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services</a:t>
            </a:r>
          </a:p>
        </p:txBody>
      </p:sp>
      <p:sp>
        <p:nvSpPr>
          <p:cNvPr id="71711" name="Text Box 31"/>
          <p:cNvSpPr txBox="1">
            <a:spLocks noChangeArrowheads="1"/>
          </p:cNvSpPr>
          <p:nvPr/>
        </p:nvSpPr>
        <p:spPr bwMode="auto">
          <a:xfrm>
            <a:off x="2362200" y="44196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goods</a:t>
            </a:r>
          </a:p>
        </p:txBody>
      </p:sp>
      <p:sp>
        <p:nvSpPr>
          <p:cNvPr id="71712" name="Text Box 32"/>
          <p:cNvSpPr txBox="1">
            <a:spLocks noChangeArrowheads="1"/>
          </p:cNvSpPr>
          <p:nvPr/>
        </p:nvSpPr>
        <p:spPr bwMode="auto">
          <a:xfrm rot="5400000">
            <a:off x="7712075" y="2955925"/>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intermediate</a:t>
            </a:r>
          </a:p>
        </p:txBody>
      </p:sp>
      <p:sp>
        <p:nvSpPr>
          <p:cNvPr id="71713" name="Text Box 33"/>
          <p:cNvSpPr txBox="1">
            <a:spLocks noChangeArrowheads="1"/>
          </p:cNvSpPr>
          <p:nvPr/>
        </p:nvSpPr>
        <p:spPr bwMode="auto">
          <a:xfrm>
            <a:off x="3962400" y="5334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600" b="1" dirty="0">
                <a:solidFill>
                  <a:srgbClr val="FF3300"/>
                </a:solidFill>
                <a:latin typeface="Calibri" pitchFamily="34" charset="0"/>
              </a:rPr>
              <a:t>purchased</a:t>
            </a:r>
          </a:p>
        </p:txBody>
      </p:sp>
    </p:spTree>
    <p:extLst>
      <p:ext uri="{BB962C8B-B14F-4D97-AF65-F5344CB8AC3E}">
        <p14:creationId xmlns:p14="http://schemas.microsoft.com/office/powerpoint/2010/main" val="3007677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02"/>
                                        </p:tgtEl>
                                        <p:attrNameLst>
                                          <p:attrName>style.visibility</p:attrName>
                                        </p:attrNameLst>
                                      </p:cBhvr>
                                      <p:to>
                                        <p:strVal val="visible"/>
                                      </p:to>
                                    </p:set>
                                    <p:anim calcmode="lin" valueType="num">
                                      <p:cBhvr additive="base">
                                        <p:cTn id="7" dur="500" fill="hold"/>
                                        <p:tgtEl>
                                          <p:spTgt spid="71702"/>
                                        </p:tgtEl>
                                        <p:attrNameLst>
                                          <p:attrName>ppt_x</p:attrName>
                                        </p:attrNameLst>
                                      </p:cBhvr>
                                      <p:tavLst>
                                        <p:tav tm="0">
                                          <p:val>
                                            <p:strVal val="#ppt_x"/>
                                          </p:val>
                                        </p:tav>
                                        <p:tav tm="100000">
                                          <p:val>
                                            <p:strVal val="#ppt_x"/>
                                          </p:val>
                                        </p:tav>
                                      </p:tavLst>
                                    </p:anim>
                                    <p:anim calcmode="lin" valueType="num">
                                      <p:cBhvr additive="base">
                                        <p:cTn id="8" dur="500" fill="hold"/>
                                        <p:tgtEl>
                                          <p:spTgt spid="717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05"/>
                                        </p:tgtEl>
                                        <p:attrNameLst>
                                          <p:attrName>style.visibility</p:attrName>
                                        </p:attrNameLst>
                                      </p:cBhvr>
                                      <p:to>
                                        <p:strVal val="visible"/>
                                      </p:to>
                                    </p:set>
                                    <p:anim calcmode="lin" valueType="num">
                                      <p:cBhvr additive="base">
                                        <p:cTn id="13" dur="500" fill="hold"/>
                                        <p:tgtEl>
                                          <p:spTgt spid="71705"/>
                                        </p:tgtEl>
                                        <p:attrNameLst>
                                          <p:attrName>ppt_x</p:attrName>
                                        </p:attrNameLst>
                                      </p:cBhvr>
                                      <p:tavLst>
                                        <p:tav tm="0">
                                          <p:val>
                                            <p:strVal val="#ppt_x"/>
                                          </p:val>
                                        </p:tav>
                                        <p:tav tm="100000">
                                          <p:val>
                                            <p:strVal val="#ppt_x"/>
                                          </p:val>
                                        </p:tav>
                                      </p:tavLst>
                                    </p:anim>
                                    <p:anim calcmode="lin" valueType="num">
                                      <p:cBhvr additive="base">
                                        <p:cTn id="14" dur="500" fill="hold"/>
                                        <p:tgtEl>
                                          <p:spTgt spid="7170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04"/>
                                        </p:tgtEl>
                                        <p:attrNameLst>
                                          <p:attrName>style.visibility</p:attrName>
                                        </p:attrNameLst>
                                      </p:cBhvr>
                                      <p:to>
                                        <p:strVal val="visible"/>
                                      </p:to>
                                    </p:set>
                                    <p:anim calcmode="lin" valueType="num">
                                      <p:cBhvr additive="base">
                                        <p:cTn id="19" dur="500" fill="hold"/>
                                        <p:tgtEl>
                                          <p:spTgt spid="71704"/>
                                        </p:tgtEl>
                                        <p:attrNameLst>
                                          <p:attrName>ppt_x</p:attrName>
                                        </p:attrNameLst>
                                      </p:cBhvr>
                                      <p:tavLst>
                                        <p:tav tm="0">
                                          <p:val>
                                            <p:strVal val="#ppt_x"/>
                                          </p:val>
                                        </p:tav>
                                        <p:tav tm="100000">
                                          <p:val>
                                            <p:strVal val="#ppt_x"/>
                                          </p:val>
                                        </p:tav>
                                      </p:tavLst>
                                    </p:anim>
                                    <p:anim calcmode="lin" valueType="num">
                                      <p:cBhvr additive="base">
                                        <p:cTn id="20"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03"/>
                                        </p:tgtEl>
                                        <p:attrNameLst>
                                          <p:attrName>style.visibility</p:attrName>
                                        </p:attrNameLst>
                                      </p:cBhvr>
                                      <p:to>
                                        <p:strVal val="visible"/>
                                      </p:to>
                                    </p:set>
                                    <p:anim calcmode="lin" valueType="num">
                                      <p:cBhvr additive="base">
                                        <p:cTn id="25" dur="500" fill="hold"/>
                                        <p:tgtEl>
                                          <p:spTgt spid="71703"/>
                                        </p:tgtEl>
                                        <p:attrNameLst>
                                          <p:attrName>ppt_x</p:attrName>
                                        </p:attrNameLst>
                                      </p:cBhvr>
                                      <p:tavLst>
                                        <p:tav tm="0">
                                          <p:val>
                                            <p:strVal val="#ppt_x"/>
                                          </p:val>
                                        </p:tav>
                                        <p:tav tm="100000">
                                          <p:val>
                                            <p:strVal val="#ppt_x"/>
                                          </p:val>
                                        </p:tav>
                                      </p:tavLst>
                                    </p:anim>
                                    <p:anim calcmode="lin" valueType="num">
                                      <p:cBhvr additive="base">
                                        <p:cTn id="26" dur="500" fill="hold"/>
                                        <p:tgtEl>
                                          <p:spTgt spid="7170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08"/>
                                        </p:tgtEl>
                                        <p:attrNameLst>
                                          <p:attrName>style.visibility</p:attrName>
                                        </p:attrNameLst>
                                      </p:cBhvr>
                                      <p:to>
                                        <p:strVal val="visible"/>
                                      </p:to>
                                    </p:set>
                                    <p:anim calcmode="lin" valueType="num">
                                      <p:cBhvr additive="base">
                                        <p:cTn id="31" dur="500" fill="hold"/>
                                        <p:tgtEl>
                                          <p:spTgt spid="71708"/>
                                        </p:tgtEl>
                                        <p:attrNameLst>
                                          <p:attrName>ppt_x</p:attrName>
                                        </p:attrNameLst>
                                      </p:cBhvr>
                                      <p:tavLst>
                                        <p:tav tm="0">
                                          <p:val>
                                            <p:strVal val="#ppt_x"/>
                                          </p:val>
                                        </p:tav>
                                        <p:tav tm="100000">
                                          <p:val>
                                            <p:strVal val="#ppt_x"/>
                                          </p:val>
                                        </p:tav>
                                      </p:tavLst>
                                    </p:anim>
                                    <p:anim calcmode="lin" valueType="num">
                                      <p:cBhvr additive="base">
                                        <p:cTn id="32" dur="500" fill="hold"/>
                                        <p:tgtEl>
                                          <p:spTgt spid="7170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07"/>
                                        </p:tgtEl>
                                        <p:attrNameLst>
                                          <p:attrName>style.visibility</p:attrName>
                                        </p:attrNameLst>
                                      </p:cBhvr>
                                      <p:to>
                                        <p:strVal val="visible"/>
                                      </p:to>
                                    </p:set>
                                    <p:anim calcmode="lin" valueType="num">
                                      <p:cBhvr additive="base">
                                        <p:cTn id="37" dur="500" fill="hold"/>
                                        <p:tgtEl>
                                          <p:spTgt spid="71707"/>
                                        </p:tgtEl>
                                        <p:attrNameLst>
                                          <p:attrName>ppt_x</p:attrName>
                                        </p:attrNameLst>
                                      </p:cBhvr>
                                      <p:tavLst>
                                        <p:tav tm="0">
                                          <p:val>
                                            <p:strVal val="#ppt_x"/>
                                          </p:val>
                                        </p:tav>
                                        <p:tav tm="100000">
                                          <p:val>
                                            <p:strVal val="#ppt_x"/>
                                          </p:val>
                                        </p:tav>
                                      </p:tavLst>
                                    </p:anim>
                                    <p:anim calcmode="lin" valueType="num">
                                      <p:cBhvr additive="base">
                                        <p:cTn id="38" dur="500" fill="hold"/>
                                        <p:tgtEl>
                                          <p:spTgt spid="7170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06"/>
                                        </p:tgtEl>
                                        <p:attrNameLst>
                                          <p:attrName>style.visibility</p:attrName>
                                        </p:attrNameLst>
                                      </p:cBhvr>
                                      <p:to>
                                        <p:strVal val="visible"/>
                                      </p:to>
                                    </p:set>
                                    <p:anim calcmode="lin" valueType="num">
                                      <p:cBhvr additive="base">
                                        <p:cTn id="43" dur="500" fill="hold"/>
                                        <p:tgtEl>
                                          <p:spTgt spid="71706"/>
                                        </p:tgtEl>
                                        <p:attrNameLst>
                                          <p:attrName>ppt_x</p:attrName>
                                        </p:attrNameLst>
                                      </p:cBhvr>
                                      <p:tavLst>
                                        <p:tav tm="0">
                                          <p:val>
                                            <p:strVal val="#ppt_x"/>
                                          </p:val>
                                        </p:tav>
                                        <p:tav tm="100000">
                                          <p:val>
                                            <p:strVal val="#ppt_x"/>
                                          </p:val>
                                        </p:tav>
                                      </p:tavLst>
                                    </p:anim>
                                    <p:anim calcmode="lin" valueType="num">
                                      <p:cBhvr additive="base">
                                        <p:cTn id="44" dur="500" fill="hold"/>
                                        <p:tgtEl>
                                          <p:spTgt spid="7170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2"/>
                                        </p:tgtEl>
                                        <p:attrNameLst>
                                          <p:attrName>style.visibility</p:attrName>
                                        </p:attrNameLst>
                                      </p:cBhvr>
                                      <p:to>
                                        <p:strVal val="visible"/>
                                      </p:to>
                                    </p:set>
                                    <p:anim calcmode="lin" valueType="num">
                                      <p:cBhvr additive="base">
                                        <p:cTn id="49" dur="500" fill="hold"/>
                                        <p:tgtEl>
                                          <p:spTgt spid="71712"/>
                                        </p:tgtEl>
                                        <p:attrNameLst>
                                          <p:attrName>ppt_x</p:attrName>
                                        </p:attrNameLst>
                                      </p:cBhvr>
                                      <p:tavLst>
                                        <p:tav tm="0">
                                          <p:val>
                                            <p:strVal val="#ppt_x"/>
                                          </p:val>
                                        </p:tav>
                                        <p:tav tm="100000">
                                          <p:val>
                                            <p:strVal val="#ppt_x"/>
                                          </p:val>
                                        </p:tav>
                                      </p:tavLst>
                                    </p:anim>
                                    <p:anim calcmode="lin" valueType="num">
                                      <p:cBhvr additive="base">
                                        <p:cTn id="50" dur="500" fill="hold"/>
                                        <p:tgtEl>
                                          <p:spTgt spid="717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11"/>
                                        </p:tgtEl>
                                        <p:attrNameLst>
                                          <p:attrName>style.visibility</p:attrName>
                                        </p:attrNameLst>
                                      </p:cBhvr>
                                      <p:to>
                                        <p:strVal val="visible"/>
                                      </p:to>
                                    </p:set>
                                    <p:anim calcmode="lin" valueType="num">
                                      <p:cBhvr additive="base">
                                        <p:cTn id="55" dur="500" fill="hold"/>
                                        <p:tgtEl>
                                          <p:spTgt spid="71711"/>
                                        </p:tgtEl>
                                        <p:attrNameLst>
                                          <p:attrName>ppt_x</p:attrName>
                                        </p:attrNameLst>
                                      </p:cBhvr>
                                      <p:tavLst>
                                        <p:tav tm="0">
                                          <p:val>
                                            <p:strVal val="#ppt_x"/>
                                          </p:val>
                                        </p:tav>
                                        <p:tav tm="100000">
                                          <p:val>
                                            <p:strVal val="#ppt_x"/>
                                          </p:val>
                                        </p:tav>
                                      </p:tavLst>
                                    </p:anim>
                                    <p:anim calcmode="lin" valueType="num">
                                      <p:cBhvr additive="base">
                                        <p:cTn id="56"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1710"/>
                                        </p:tgtEl>
                                        <p:attrNameLst>
                                          <p:attrName>style.visibility</p:attrName>
                                        </p:attrNameLst>
                                      </p:cBhvr>
                                      <p:to>
                                        <p:strVal val="visible"/>
                                      </p:to>
                                    </p:set>
                                    <p:anim calcmode="lin" valueType="num">
                                      <p:cBhvr additive="base">
                                        <p:cTn id="61" dur="500" fill="hold"/>
                                        <p:tgtEl>
                                          <p:spTgt spid="71710"/>
                                        </p:tgtEl>
                                        <p:attrNameLst>
                                          <p:attrName>ppt_x</p:attrName>
                                        </p:attrNameLst>
                                      </p:cBhvr>
                                      <p:tavLst>
                                        <p:tav tm="0">
                                          <p:val>
                                            <p:strVal val="#ppt_x"/>
                                          </p:val>
                                        </p:tav>
                                        <p:tav tm="100000">
                                          <p:val>
                                            <p:strVal val="#ppt_x"/>
                                          </p:val>
                                        </p:tav>
                                      </p:tavLst>
                                    </p:anim>
                                    <p:anim calcmode="lin" valueType="num">
                                      <p:cBhvr additive="base">
                                        <p:cTn id="62" dur="500" fill="hold"/>
                                        <p:tgtEl>
                                          <p:spTgt spid="7171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1709"/>
                                        </p:tgtEl>
                                        <p:attrNameLst>
                                          <p:attrName>style.visibility</p:attrName>
                                        </p:attrNameLst>
                                      </p:cBhvr>
                                      <p:to>
                                        <p:strVal val="visible"/>
                                      </p:to>
                                    </p:set>
                                    <p:anim calcmode="lin" valueType="num">
                                      <p:cBhvr additive="base">
                                        <p:cTn id="67" dur="500" fill="hold"/>
                                        <p:tgtEl>
                                          <p:spTgt spid="71709"/>
                                        </p:tgtEl>
                                        <p:attrNameLst>
                                          <p:attrName>ppt_x</p:attrName>
                                        </p:attrNameLst>
                                      </p:cBhvr>
                                      <p:tavLst>
                                        <p:tav tm="0">
                                          <p:val>
                                            <p:strVal val="#ppt_x"/>
                                          </p:val>
                                        </p:tav>
                                        <p:tav tm="100000">
                                          <p:val>
                                            <p:strVal val="#ppt_x"/>
                                          </p:val>
                                        </p:tav>
                                      </p:tavLst>
                                    </p:anim>
                                    <p:anim calcmode="lin" valueType="num">
                                      <p:cBhvr additive="base">
                                        <p:cTn id="68" dur="500" fill="hold"/>
                                        <p:tgtEl>
                                          <p:spTgt spid="71709"/>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1713"/>
                                        </p:tgtEl>
                                        <p:attrNameLst>
                                          <p:attrName>style.visibility</p:attrName>
                                        </p:attrNameLst>
                                      </p:cBhvr>
                                      <p:to>
                                        <p:strVal val="visible"/>
                                      </p:to>
                                    </p:set>
                                    <p:anim calcmode="lin" valueType="num">
                                      <p:cBhvr additive="base">
                                        <p:cTn id="73" dur="500" fill="hold"/>
                                        <p:tgtEl>
                                          <p:spTgt spid="71713"/>
                                        </p:tgtEl>
                                        <p:attrNameLst>
                                          <p:attrName>ppt_x</p:attrName>
                                        </p:attrNameLst>
                                      </p:cBhvr>
                                      <p:tavLst>
                                        <p:tav tm="0">
                                          <p:val>
                                            <p:strVal val="#ppt_x"/>
                                          </p:val>
                                        </p:tav>
                                        <p:tav tm="100000">
                                          <p:val>
                                            <p:strVal val="#ppt_x"/>
                                          </p:val>
                                        </p:tav>
                                      </p:tavLst>
                                    </p:anim>
                                    <p:anim calcmode="lin" valueType="num">
                                      <p:cBhvr additive="base">
                                        <p:cTn id="74" dur="500" fill="hold"/>
                                        <p:tgtEl>
                                          <p:spTgt spid="717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2" grpId="0"/>
      <p:bldP spid="71703" grpId="0"/>
      <p:bldP spid="71704" grpId="0"/>
      <p:bldP spid="71705" grpId="0"/>
      <p:bldP spid="71706" grpId="0"/>
      <p:bldP spid="71707" grpId="0"/>
      <p:bldP spid="71708" grpId="0"/>
      <p:bldP spid="71709" grpId="0"/>
      <p:bldP spid="71710" grpId="0"/>
      <p:bldP spid="71711" grpId="0"/>
      <p:bldP spid="71712" grpId="0"/>
      <p:bldP spid="717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5DF1F-BC57-4156-92DD-D8D43BF52544}">
  <ds:schemaRefs>
    <ds:schemaRef ds:uri="http://schemas.microsoft.com/sharepoint/v3/contenttype/forms"/>
  </ds:schemaRefs>
</ds:datastoreItem>
</file>

<file path=customXml/itemProps2.xml><?xml version="1.0" encoding="utf-8"?>
<ds:datastoreItem xmlns:ds="http://schemas.openxmlformats.org/officeDocument/2006/customXml" ds:itemID="{7F8332A4-542C-494D-8506-1C720B46413C}">
  <ds:schemaRefs>
    <ds:schemaRef ds:uri="http://schemas.microsoft.com/office/infopath/2007/PartnerControls"/>
    <ds:schemaRef ds:uri="http://purl.org/dc/terms/"/>
    <ds:schemaRef ds:uri="http://schemas.microsoft.com/office/2006/documentManagement/types"/>
    <ds:schemaRef ds:uri="http://purl.org/dc/elements/1.1/"/>
    <ds:schemaRef ds:uri="9cd82c5b-74c9-4827-94f1-5bf219ae6b20"/>
    <ds:schemaRef ds:uri="bfa4db11-c700-41fb-b639-f7e6b4e680b5"/>
    <ds:schemaRef ds:uri="http://schemas.openxmlformats.org/package/2006/metadata/core-properties"/>
    <ds:schemaRef ds:uri="http://www.w3.org/XML/1998/namespa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2266</TotalTime>
  <Words>2540</Words>
  <Application>Microsoft Office PowerPoint</Application>
  <PresentationFormat>On-screen Show (4:3)</PresentationFormat>
  <Paragraphs>319</Paragraphs>
  <Slides>40</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Arial</vt:lpstr>
      <vt:lpstr>Arial Rounded MT Bold</vt:lpstr>
      <vt:lpstr>Arial,Sans-Serif</vt:lpstr>
      <vt:lpstr>Calibri</vt:lpstr>
      <vt:lpstr>Calibri Light</vt:lpstr>
      <vt:lpstr>Helvetica Neue</vt:lpstr>
      <vt:lpstr>Lato</vt:lpstr>
      <vt:lpstr>open-sans</vt:lpstr>
      <vt:lpstr>Roboto</vt:lpstr>
      <vt:lpstr>Rockwell Extra Bold</vt:lpstr>
      <vt:lpstr>Tahoma</vt:lpstr>
      <vt:lpstr>Times New Roman</vt:lpstr>
      <vt:lpstr>Wingdings</vt:lpstr>
      <vt:lpstr>Office Theme</vt:lpstr>
      <vt:lpstr>      </vt:lpstr>
      <vt:lpstr>Professional Development Certificate</vt:lpstr>
      <vt:lpstr>EconEdLink Membership</vt:lpstr>
      <vt:lpstr>Agenda</vt:lpstr>
      <vt:lpstr>Objectives</vt:lpstr>
      <vt:lpstr>National Standards</vt:lpstr>
      <vt:lpstr>PowerPoint Presentation</vt:lpstr>
      <vt:lpstr> </vt:lpstr>
      <vt:lpstr>PowerPoint Presentation</vt:lpstr>
      <vt:lpstr>PowerPoint Presentation</vt:lpstr>
      <vt:lpstr>PowerPoint Presentation</vt:lpstr>
      <vt:lpstr>Match Game </vt:lpstr>
      <vt:lpstr>The Daring Nellie Bly: America’s Star Reporter  by Bonnie Christensen</vt:lpstr>
      <vt:lpstr>PowerPoint Presentation</vt:lpstr>
      <vt:lpstr>PowerPoint Presentation</vt:lpstr>
      <vt:lpstr>PowerPoint Presentation</vt:lpstr>
      <vt:lpstr>PowerPoint Presentation</vt:lpstr>
      <vt:lpstr> Madam C.J. Walker Builds a Business by Rebel Girls</vt:lpstr>
      <vt:lpstr>Madam C.J. Walker</vt:lpstr>
      <vt:lpstr>Opportunity Cost Lesson </vt:lpstr>
      <vt:lpstr>Helen's Big World: The Life of Helen Keller by Doreen Rappaport</vt:lpstr>
      <vt:lpstr>Helen Keller</vt:lpstr>
      <vt:lpstr>PowerPoint Presentation</vt:lpstr>
      <vt:lpstr> Dolores Huerta: A Hero to Migrant Workers by Sarah Warren</vt:lpstr>
      <vt:lpstr>What Do You Think They Meant?</vt:lpstr>
      <vt:lpstr>What Do You Think?</vt:lpstr>
      <vt:lpstr>R-E-S-P-E-C-T: Aretha Franklin, the Queen of Soul by Carole Boston Weatherford</vt:lpstr>
      <vt:lpstr>Aretha Franklin</vt:lpstr>
      <vt:lpstr>PowerPoint Presentation</vt:lpstr>
      <vt:lpstr>PowerPoint Presentation</vt:lpstr>
      <vt:lpstr> Maya Lin: Artist-Architect of Light and Lines by Jeanne Walker Harvey</vt:lpstr>
      <vt:lpstr>Fascinating Fact</vt:lpstr>
      <vt:lpstr>What Do You Think They Meant?</vt:lpstr>
      <vt:lpstr>Assessment Questions</vt:lpstr>
      <vt:lpstr>PowerPoint Presentation</vt:lpstr>
      <vt:lpstr>CEE Affiliates</vt:lpstr>
      <vt:lpstr>Thank You to Our Sponsors!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Jarvon Carson</cp:lastModifiedBy>
  <cp:revision>162</cp:revision>
  <dcterms:created xsi:type="dcterms:W3CDTF">2012-09-11T15:07:18Z</dcterms:created>
  <dcterms:modified xsi:type="dcterms:W3CDTF">2021-03-16T22:32:54Z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