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61" r:id="rId6"/>
    <p:sldId id="267" r:id="rId7"/>
    <p:sldId id="258" r:id="rId8"/>
    <p:sldId id="263" r:id="rId9"/>
    <p:sldId id="262" r:id="rId10"/>
    <p:sldId id="305" r:id="rId11"/>
    <p:sldId id="306" r:id="rId12"/>
    <p:sldId id="273" r:id="rId13"/>
    <p:sldId id="275" r:id="rId14"/>
    <p:sldId id="277" r:id="rId15"/>
    <p:sldId id="284" r:id="rId16"/>
    <p:sldId id="291" r:id="rId17"/>
    <p:sldId id="278" r:id="rId18"/>
    <p:sldId id="288" r:id="rId19"/>
    <p:sldId id="289" r:id="rId20"/>
    <p:sldId id="290" r:id="rId21"/>
    <p:sldId id="287" r:id="rId22"/>
    <p:sldId id="304" r:id="rId23"/>
    <p:sldId id="292" r:id="rId24"/>
    <p:sldId id="274" r:id="rId25"/>
    <p:sldId id="272" r:id="rId26"/>
    <p:sldId id="280" r:id="rId27"/>
    <p:sldId id="293" r:id="rId28"/>
    <p:sldId id="279" r:id="rId29"/>
    <p:sldId id="281" r:id="rId30"/>
    <p:sldId id="283" r:id="rId31"/>
    <p:sldId id="285" r:id="rId32"/>
    <p:sldId id="286" r:id="rId33"/>
    <p:sldId id="294" r:id="rId34"/>
    <p:sldId id="299" r:id="rId35"/>
    <p:sldId id="300" r:id="rId36"/>
    <p:sldId id="301" r:id="rId37"/>
    <p:sldId id="303" r:id="rId38"/>
    <p:sldId id="298" r:id="rId39"/>
    <p:sldId id="295" r:id="rId40"/>
    <p:sldId id="296" r:id="rId41"/>
    <p:sldId id="307" r:id="rId42"/>
    <p:sldId id="276" r:id="rId43"/>
    <p:sldId id="260" r:id="rId44"/>
    <p:sldId id="266" r:id="rId45"/>
    <p:sldId id="269" r:id="rId46"/>
    <p:sldId id="259" r:id="rId47"/>
    <p:sldId id="270" r:id="rId48"/>
    <p:sldId id="27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C7C6F8"/>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C5823-79CB-43F6-A30C-D87C12D8DB84}" v="10" dt="2021-03-01T16:30:54.47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660"/>
  </p:normalViewPr>
  <p:slideViewPr>
    <p:cSldViewPr snapToGrid="0">
      <p:cViewPr varScale="1">
        <p:scale>
          <a:sx n="71" d="100"/>
          <a:sy n="71" d="100"/>
        </p:scale>
        <p:origin x="170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1585139353"/>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ZrZUe7R44e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player.vimeo.com/video/199326365?app_id=12296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ewyorkfed.org/research/college-labor-market/inde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e.kahoot.it/details/203869e2-27b0-49c2-9d42-693cf266b6f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onlib.org/archives/2016/04/global_warming_13.html" TargetMode="External"/><Relationship Id="rId2" Type="http://schemas.openxmlformats.org/officeDocument/2006/relationships/hyperlink" Target="https://www.econlib.org/library/Columns/y2019/Horwitzcos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ru.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pcentral.collegeboard.org/courses/ap-microeconomics/classroom-resources" TargetMode="External"/><Relationship Id="rId4" Type="http://schemas.openxmlformats.org/officeDocument/2006/relationships/hyperlink" Target="https://www.pbs.org/newshour/economy/making-s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hyperlink" Target="mailto:rrivera@councilforecone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t>Fundamentals </a:t>
            </a:r>
            <a:br>
              <a:rPr lang="en-US" sz="6000" dirty="0"/>
            </a:br>
            <a:r>
              <a:rPr lang="en-US" sz="6000" dirty="0"/>
              <a:t>of </a:t>
            </a:r>
            <a:br>
              <a:rPr lang="en-US" sz="6000" dirty="0"/>
            </a:br>
            <a:r>
              <a:rPr lang="en-US" sz="6000" dirty="0"/>
              <a:t>AP Economics</a:t>
            </a:r>
            <a:br>
              <a:rPr lang="en-US" sz="6000" b="1" dirty="0">
                <a:ln w="11430"/>
                <a:effectLst>
                  <a:outerShdw blurRad="80000" dist="40000" dir="5040000" algn="tl">
                    <a:srgbClr val="000000">
                      <a:alpha val="0"/>
                    </a:srgbClr>
                  </a:outerShdw>
                </a:effectLst>
                <a:ea typeface="+mj-ea"/>
                <a:cs typeface="+mj-cs"/>
              </a:rPr>
            </a:br>
            <a:r>
              <a:rPr lang="en-US" sz="4400" b="1" dirty="0">
                <a:ln w="11430"/>
                <a:solidFill>
                  <a:srgbClr val="7A9900"/>
                </a:solidFill>
                <a:effectLst>
                  <a:outerShdw blurRad="80000" dist="40000" dir="5040000" algn="tl">
                    <a:srgbClr val="000000">
                      <a:alpha val="0"/>
                    </a:srgbClr>
                  </a:outerShdw>
                </a:effectLst>
                <a:latin typeface="Calibri"/>
                <a:ea typeface="ＭＳ Ｐゴシック"/>
                <a:cs typeface="Calibri"/>
              </a:rPr>
              <a:t>Cost-Benefit Analysis</a:t>
            </a:r>
            <a:br>
              <a:rPr lang="en-US" sz="4400" dirty="0"/>
            </a:br>
            <a:r>
              <a:rPr lang="en-US" sz="2200" i="1" dirty="0">
                <a:solidFill>
                  <a:schemeClr val="tx1"/>
                </a:solidFill>
                <a:latin typeface="Calibri"/>
                <a:ea typeface="ＭＳ Ｐゴシック"/>
                <a:cs typeface="Calibri"/>
              </a:rPr>
              <a:t>Presented by Kathleen Brennan</a:t>
            </a:r>
            <a:br>
              <a:rPr lang="en-US" sz="1600" dirty="0"/>
            </a:br>
            <a:r>
              <a:rPr lang="en-US" sz="2200" dirty="0">
                <a:solidFill>
                  <a:schemeClr val="tx1"/>
                </a:solidFill>
                <a:latin typeface="Calibri"/>
                <a:ea typeface="ＭＳ Ｐゴシック"/>
                <a:cs typeface="Calibri"/>
              </a:rPr>
              <a:t>March 1, 2021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kbrennan@mountsaintmary.org</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1F75-8589-4E6A-A608-FF06A800C6A2}"/>
              </a:ext>
            </a:extLst>
          </p:cNvPr>
          <p:cNvSpPr>
            <a:spLocks noGrp="1"/>
          </p:cNvSpPr>
          <p:nvPr>
            <p:ph type="title"/>
          </p:nvPr>
        </p:nvSpPr>
        <p:spPr>
          <a:xfrm>
            <a:off x="457200" y="1384917"/>
            <a:ext cx="8229600" cy="1080856"/>
          </a:xfrm>
        </p:spPr>
        <p:txBody>
          <a:bodyPr/>
          <a:lstStyle/>
          <a:p>
            <a:r>
              <a:rPr lang="en-US" dirty="0"/>
              <a:t>TANSTAAFL</a:t>
            </a:r>
            <a:br>
              <a:rPr lang="en-US" dirty="0"/>
            </a:br>
            <a:r>
              <a:rPr lang="en-US" sz="2800" dirty="0"/>
              <a:t>(0:00- 0:45)</a:t>
            </a:r>
          </a:p>
        </p:txBody>
      </p:sp>
      <p:pic>
        <p:nvPicPr>
          <p:cNvPr id="4" name="Online Media 3" title="What Is TANSTAAFL?">
            <a:hlinkClick r:id="" action="ppaction://media"/>
            <a:extLst>
              <a:ext uri="{FF2B5EF4-FFF2-40B4-BE49-F238E27FC236}">
                <a16:creationId xmlns:a16="http://schemas.microsoft.com/office/drawing/2014/main" id="{20D02A74-0B01-4FB9-BB5C-8CB1BBDDED5E}"/>
              </a:ext>
            </a:extLst>
          </p:cNvPr>
          <p:cNvPicPr>
            <a:picLocks noGrp="1" noRot="1" noChangeAspect="1"/>
          </p:cNvPicPr>
          <p:nvPr>
            <p:ph idx="1"/>
            <a:videoFile r:link="rId1"/>
          </p:nvPr>
        </p:nvPicPr>
        <p:blipFill>
          <a:blip r:embed="rId3"/>
          <a:stretch>
            <a:fillRect/>
          </a:stretch>
        </p:blipFill>
        <p:spPr>
          <a:xfrm>
            <a:off x="1228725" y="2600017"/>
            <a:ext cx="6686550" cy="3778250"/>
          </a:xfrm>
          <a:prstGeom prst="rect">
            <a:avLst/>
          </a:prstGeom>
        </p:spPr>
      </p:pic>
    </p:spTree>
    <p:extLst>
      <p:ext uri="{BB962C8B-B14F-4D97-AF65-F5344CB8AC3E}">
        <p14:creationId xmlns:p14="http://schemas.microsoft.com/office/powerpoint/2010/main" val="1498545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66CD-6474-4A26-8E75-789874013C6B}"/>
              </a:ext>
            </a:extLst>
          </p:cNvPr>
          <p:cNvSpPr>
            <a:spLocks noGrp="1"/>
          </p:cNvSpPr>
          <p:nvPr>
            <p:ph type="title"/>
          </p:nvPr>
        </p:nvSpPr>
        <p:spPr>
          <a:xfrm>
            <a:off x="457200" y="1069848"/>
            <a:ext cx="8229600" cy="530352"/>
          </a:xfrm>
        </p:spPr>
        <p:txBody>
          <a:bodyPr/>
          <a:lstStyle/>
          <a:p>
            <a:r>
              <a:rPr lang="en-US" sz="3600" dirty="0"/>
              <a:t>Quantifying Benefits and Costs</a:t>
            </a:r>
          </a:p>
        </p:txBody>
      </p:sp>
      <p:sp>
        <p:nvSpPr>
          <p:cNvPr id="4" name="Content Placeholder 3">
            <a:extLst>
              <a:ext uri="{FF2B5EF4-FFF2-40B4-BE49-F238E27FC236}">
                <a16:creationId xmlns:a16="http://schemas.microsoft.com/office/drawing/2014/main" id="{8782FF78-51D7-49CF-BC97-642187B446B6}"/>
              </a:ext>
            </a:extLst>
          </p:cNvPr>
          <p:cNvSpPr>
            <a:spLocks noGrp="1"/>
          </p:cNvSpPr>
          <p:nvPr>
            <p:ph sz="half" idx="1"/>
          </p:nvPr>
        </p:nvSpPr>
        <p:spPr>
          <a:xfrm>
            <a:off x="457201" y="2030393"/>
            <a:ext cx="4038600" cy="4315118"/>
          </a:xfrm>
        </p:spPr>
        <p:txBody>
          <a:bodyPr/>
          <a:lstStyle/>
          <a:p>
            <a:pPr marL="0" indent="0" algn="ctr">
              <a:buNone/>
            </a:pPr>
            <a:r>
              <a:rPr lang="en-US" sz="3200" b="1" u="sng" dirty="0">
                <a:solidFill>
                  <a:srgbClr val="7A9900"/>
                </a:solidFill>
                <a:latin typeface="+mj-lt"/>
              </a:rPr>
              <a:t>Benefits</a:t>
            </a:r>
          </a:p>
          <a:p>
            <a:r>
              <a:rPr lang="en-US" dirty="0">
                <a:latin typeface="+mj-lt"/>
              </a:rPr>
              <a:t>Utility (the amount of satisfaction from an action or purchase)</a:t>
            </a:r>
          </a:p>
          <a:p>
            <a:endParaRPr lang="en-US" b="1" dirty="0">
              <a:latin typeface="+mj-lt"/>
            </a:endParaRPr>
          </a:p>
        </p:txBody>
      </p:sp>
      <p:sp>
        <p:nvSpPr>
          <p:cNvPr id="5" name="Content Placeholder 4">
            <a:extLst>
              <a:ext uri="{FF2B5EF4-FFF2-40B4-BE49-F238E27FC236}">
                <a16:creationId xmlns:a16="http://schemas.microsoft.com/office/drawing/2014/main" id="{3CE8413B-5B76-4E62-9899-1E531936ECEA}"/>
              </a:ext>
            </a:extLst>
          </p:cNvPr>
          <p:cNvSpPr>
            <a:spLocks noGrp="1"/>
          </p:cNvSpPr>
          <p:nvPr>
            <p:ph sz="half" idx="2"/>
          </p:nvPr>
        </p:nvSpPr>
        <p:spPr>
          <a:xfrm>
            <a:off x="4572000" y="2030393"/>
            <a:ext cx="4038600" cy="4315118"/>
          </a:xfrm>
        </p:spPr>
        <p:txBody>
          <a:bodyPr/>
          <a:lstStyle/>
          <a:p>
            <a:pPr marL="0" indent="0" algn="ctr">
              <a:buNone/>
            </a:pPr>
            <a:r>
              <a:rPr lang="en-US" sz="3200" b="1" u="sng" dirty="0">
                <a:solidFill>
                  <a:srgbClr val="7A9900"/>
                </a:solidFill>
                <a:latin typeface="+mj-lt"/>
              </a:rPr>
              <a:t>Costs</a:t>
            </a:r>
          </a:p>
          <a:p>
            <a:r>
              <a:rPr lang="en-US" dirty="0">
                <a:latin typeface="+mj-lt"/>
              </a:rPr>
              <a:t> Explicit</a:t>
            </a:r>
          </a:p>
          <a:p>
            <a:r>
              <a:rPr lang="en-US" dirty="0">
                <a:latin typeface="+mj-lt"/>
              </a:rPr>
              <a:t> Implicit</a:t>
            </a:r>
          </a:p>
        </p:txBody>
      </p:sp>
      <p:pic>
        <p:nvPicPr>
          <p:cNvPr id="7" name="Picture 6" descr="Diagram&#10;&#10;Description automatically generated with medium confidence">
            <a:extLst>
              <a:ext uri="{FF2B5EF4-FFF2-40B4-BE49-F238E27FC236}">
                <a16:creationId xmlns:a16="http://schemas.microsoft.com/office/drawing/2014/main" id="{4B9ED64C-46DF-43A4-9258-F1EC982BC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03" y="4254627"/>
            <a:ext cx="2857500" cy="16002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FDBE5F4-BAC0-402A-ABCD-F58CF587E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287" y="4187952"/>
            <a:ext cx="2638425" cy="1733550"/>
          </a:xfrm>
          <a:prstGeom prst="rect">
            <a:avLst/>
          </a:prstGeom>
        </p:spPr>
      </p:pic>
    </p:spTree>
    <p:extLst>
      <p:ext uri="{BB962C8B-B14F-4D97-AF65-F5344CB8AC3E}">
        <p14:creationId xmlns:p14="http://schemas.microsoft.com/office/powerpoint/2010/main" val="332218582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3C79-9FA3-474D-A552-E2F10F116F24}"/>
              </a:ext>
            </a:extLst>
          </p:cNvPr>
          <p:cNvSpPr>
            <a:spLocks noGrp="1"/>
          </p:cNvSpPr>
          <p:nvPr>
            <p:ph type="title"/>
          </p:nvPr>
        </p:nvSpPr>
        <p:spPr/>
        <p:txBody>
          <a:bodyPr/>
          <a:lstStyle/>
          <a:p>
            <a:r>
              <a:rPr lang="en-US" sz="4800" dirty="0"/>
              <a:t>Costs</a:t>
            </a:r>
          </a:p>
        </p:txBody>
      </p:sp>
      <p:sp>
        <p:nvSpPr>
          <p:cNvPr id="3" name="Content Placeholder 2">
            <a:extLst>
              <a:ext uri="{FF2B5EF4-FFF2-40B4-BE49-F238E27FC236}">
                <a16:creationId xmlns:a16="http://schemas.microsoft.com/office/drawing/2014/main" id="{7222C2EA-DD29-421E-A859-002737E859C2}"/>
              </a:ext>
            </a:extLst>
          </p:cNvPr>
          <p:cNvSpPr>
            <a:spLocks noGrp="1"/>
          </p:cNvSpPr>
          <p:nvPr>
            <p:ph idx="1"/>
          </p:nvPr>
        </p:nvSpPr>
        <p:spPr>
          <a:xfrm>
            <a:off x="590365" y="2091135"/>
            <a:ext cx="8229600" cy="3779520"/>
          </a:xfrm>
        </p:spPr>
        <p:txBody>
          <a:bodyPr/>
          <a:lstStyle/>
          <a:p>
            <a:pPr marL="457200" lvl="1" indent="0" algn="just">
              <a:buNone/>
            </a:pPr>
            <a:r>
              <a:rPr lang="en-US" b="1" dirty="0">
                <a:latin typeface="+mj-lt"/>
              </a:rPr>
              <a:t>Explicit Costs- </a:t>
            </a:r>
            <a:r>
              <a:rPr lang="en-US" dirty="0">
                <a:latin typeface="+mj-lt"/>
              </a:rPr>
              <a:t>Monetary payment made to an outsider to acquire an item, service or activity</a:t>
            </a:r>
          </a:p>
          <a:p>
            <a:pPr marL="457200" lvl="1" indent="0" algn="just">
              <a:buNone/>
            </a:pPr>
            <a:r>
              <a:rPr lang="en-US" b="1" dirty="0">
                <a:latin typeface="+mj-lt"/>
              </a:rPr>
              <a:t>Implicit Costs- </a:t>
            </a:r>
            <a:r>
              <a:rPr lang="en-US" dirty="0">
                <a:latin typeface="+mj-lt"/>
              </a:rPr>
              <a:t>The imputed costs of the next best alternative </a:t>
            </a:r>
          </a:p>
          <a:p>
            <a:pPr marL="457200" lvl="1" indent="0">
              <a:buNone/>
            </a:pPr>
            <a:r>
              <a:rPr lang="en-US" sz="3200" b="1" dirty="0">
                <a:latin typeface="+mj-lt"/>
              </a:rPr>
              <a:t>Total Costs = Explicit Costs + Implicit Costs</a:t>
            </a:r>
          </a:p>
          <a:p>
            <a:pPr marL="457200" lvl="1" indent="0" algn="ctr">
              <a:buNone/>
            </a:pPr>
            <a:r>
              <a:rPr lang="en-US" sz="2400" i="1" dirty="0">
                <a:solidFill>
                  <a:srgbClr val="7A9900"/>
                </a:solidFill>
                <a:latin typeface="+mj-lt"/>
              </a:rPr>
              <a:t>Both explicit and implicit costs are considered opportunity costs.</a:t>
            </a:r>
          </a:p>
        </p:txBody>
      </p:sp>
    </p:spTree>
    <p:extLst>
      <p:ext uri="{BB962C8B-B14F-4D97-AF65-F5344CB8AC3E}">
        <p14:creationId xmlns:p14="http://schemas.microsoft.com/office/powerpoint/2010/main" val="1627600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38F6-CDEB-4D3A-8999-AC299562415B}"/>
              </a:ext>
            </a:extLst>
          </p:cNvPr>
          <p:cNvSpPr>
            <a:spLocks noGrp="1"/>
          </p:cNvSpPr>
          <p:nvPr>
            <p:ph type="title"/>
          </p:nvPr>
        </p:nvSpPr>
        <p:spPr>
          <a:xfrm>
            <a:off x="457200" y="1207363"/>
            <a:ext cx="8229600" cy="1143000"/>
          </a:xfrm>
        </p:spPr>
        <p:txBody>
          <a:bodyPr/>
          <a:lstStyle/>
          <a:p>
            <a:r>
              <a:rPr lang="en-US" sz="4800" dirty="0"/>
              <a:t>Sunk Costs</a:t>
            </a:r>
          </a:p>
        </p:txBody>
      </p:sp>
      <p:sp>
        <p:nvSpPr>
          <p:cNvPr id="3" name="Content Placeholder 2">
            <a:extLst>
              <a:ext uri="{FF2B5EF4-FFF2-40B4-BE49-F238E27FC236}">
                <a16:creationId xmlns:a16="http://schemas.microsoft.com/office/drawing/2014/main" id="{4C211D15-E3CB-4197-A6F5-5B28B68616B6}"/>
              </a:ext>
            </a:extLst>
          </p:cNvPr>
          <p:cNvSpPr>
            <a:spLocks noGrp="1"/>
          </p:cNvSpPr>
          <p:nvPr>
            <p:ph idx="1"/>
          </p:nvPr>
        </p:nvSpPr>
        <p:spPr>
          <a:xfrm>
            <a:off x="803429" y="2732547"/>
            <a:ext cx="8229600" cy="3779520"/>
          </a:xfrm>
        </p:spPr>
        <p:txBody>
          <a:bodyPr/>
          <a:lstStyle/>
          <a:p>
            <a:pPr marL="0" indent="0">
              <a:buNone/>
            </a:pPr>
            <a:r>
              <a:rPr lang="en-US" dirty="0">
                <a:latin typeface="+mj-lt"/>
              </a:rPr>
              <a:t>A cost that has been incurred and cannot be reversed.  A sunk costs exists regardless of whatever choice you make.   Sunk costs </a:t>
            </a:r>
            <a:r>
              <a:rPr lang="en-US" b="1" dirty="0">
                <a:latin typeface="+mj-lt"/>
              </a:rPr>
              <a:t>ARE NOT </a:t>
            </a:r>
            <a:r>
              <a:rPr lang="en-US" dirty="0">
                <a:latin typeface="+mj-lt"/>
              </a:rPr>
              <a:t>opportunity costs.</a:t>
            </a:r>
          </a:p>
        </p:txBody>
      </p:sp>
    </p:spTree>
    <p:extLst>
      <p:ext uri="{BB962C8B-B14F-4D97-AF65-F5344CB8AC3E}">
        <p14:creationId xmlns:p14="http://schemas.microsoft.com/office/powerpoint/2010/main" val="19908497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3001-949F-49E8-AC68-F833B804CC2C}"/>
              </a:ext>
            </a:extLst>
          </p:cNvPr>
          <p:cNvSpPr>
            <a:spLocks noGrp="1"/>
          </p:cNvSpPr>
          <p:nvPr>
            <p:ph type="title"/>
          </p:nvPr>
        </p:nvSpPr>
        <p:spPr/>
        <p:txBody>
          <a:bodyPr/>
          <a:lstStyle/>
          <a:p>
            <a:r>
              <a:rPr lang="en-US" sz="4800" dirty="0"/>
              <a:t>Paul Solman: Opportunity Cost</a:t>
            </a:r>
          </a:p>
        </p:txBody>
      </p:sp>
      <p:pic>
        <p:nvPicPr>
          <p:cNvPr id="4" name="Online Media 3" title="Solman- &quot;Opportunity Cost&quot;">
            <a:hlinkClick r:id="" action="ppaction://media"/>
            <a:extLst>
              <a:ext uri="{FF2B5EF4-FFF2-40B4-BE49-F238E27FC236}">
                <a16:creationId xmlns:a16="http://schemas.microsoft.com/office/drawing/2014/main" id="{CFAD6923-412B-4F7E-BD20-F0B13BAF2299}"/>
              </a:ext>
            </a:extLst>
          </p:cNvPr>
          <p:cNvPicPr>
            <a:picLocks noGrp="1" noRot="1" noChangeAspect="1"/>
          </p:cNvPicPr>
          <p:nvPr>
            <p:ph idx="1"/>
            <a:videoFile r:link="rId1"/>
          </p:nvPr>
        </p:nvPicPr>
        <p:blipFill>
          <a:blip r:embed="rId3"/>
          <a:stretch>
            <a:fillRect/>
          </a:stretch>
        </p:blipFill>
        <p:spPr>
          <a:xfrm>
            <a:off x="2052638" y="2378075"/>
            <a:ext cx="5037137" cy="3778250"/>
          </a:xfrm>
          <a:prstGeom prst="rect">
            <a:avLst/>
          </a:prstGeom>
        </p:spPr>
      </p:pic>
    </p:spTree>
    <p:extLst>
      <p:ext uri="{BB962C8B-B14F-4D97-AF65-F5344CB8AC3E}">
        <p14:creationId xmlns:p14="http://schemas.microsoft.com/office/powerpoint/2010/main" val="1485886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56E-ECB3-4A7F-BF88-F16B150D61C3}"/>
              </a:ext>
            </a:extLst>
          </p:cNvPr>
          <p:cNvSpPr>
            <a:spLocks noGrp="1"/>
          </p:cNvSpPr>
          <p:nvPr>
            <p:ph type="title"/>
          </p:nvPr>
        </p:nvSpPr>
        <p:spPr/>
        <p:txBody>
          <a:bodyPr/>
          <a:lstStyle/>
          <a:p>
            <a:r>
              <a:rPr lang="en-US" sz="4000" dirty="0"/>
              <a:t>The Opportunity Cost Principle</a:t>
            </a:r>
          </a:p>
        </p:txBody>
      </p:sp>
      <p:sp>
        <p:nvSpPr>
          <p:cNvPr id="3" name="Content Placeholder 2">
            <a:extLst>
              <a:ext uri="{FF2B5EF4-FFF2-40B4-BE49-F238E27FC236}">
                <a16:creationId xmlns:a16="http://schemas.microsoft.com/office/drawing/2014/main" id="{4169A2FF-A560-4A2A-A073-27E75E187BF7}"/>
              </a:ext>
            </a:extLst>
          </p:cNvPr>
          <p:cNvSpPr>
            <a:spLocks noGrp="1"/>
          </p:cNvSpPr>
          <p:nvPr>
            <p:ph idx="1"/>
          </p:nvPr>
        </p:nvSpPr>
        <p:spPr/>
        <p:txBody>
          <a:bodyPr/>
          <a:lstStyle/>
          <a:p>
            <a:pPr marL="0" indent="0">
              <a:buNone/>
            </a:pPr>
            <a:r>
              <a:rPr lang="en-US" dirty="0">
                <a:latin typeface="+mj-lt"/>
              </a:rPr>
              <a:t>The true cost of something is the </a:t>
            </a:r>
            <a:r>
              <a:rPr lang="en-US" b="1" dirty="0">
                <a:latin typeface="+mj-lt"/>
              </a:rPr>
              <a:t>next best </a:t>
            </a:r>
            <a:r>
              <a:rPr lang="en-US" dirty="0">
                <a:latin typeface="+mj-lt"/>
              </a:rPr>
              <a:t>alternative you must give up to get it.  Your decision should reflect all your opportunity costs, rather than just your out-of-pocket expenses.</a:t>
            </a:r>
          </a:p>
        </p:txBody>
      </p:sp>
    </p:spTree>
    <p:extLst>
      <p:ext uri="{BB962C8B-B14F-4D97-AF65-F5344CB8AC3E}">
        <p14:creationId xmlns:p14="http://schemas.microsoft.com/office/powerpoint/2010/main" val="126495087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8C17-387A-49A8-B255-ADDD70326990}"/>
              </a:ext>
            </a:extLst>
          </p:cNvPr>
          <p:cNvSpPr>
            <a:spLocks noGrp="1"/>
          </p:cNvSpPr>
          <p:nvPr>
            <p:ph type="title"/>
          </p:nvPr>
        </p:nvSpPr>
        <p:spPr>
          <a:xfrm>
            <a:off x="457200" y="1056443"/>
            <a:ext cx="8229600" cy="1143000"/>
          </a:xfrm>
        </p:spPr>
        <p:txBody>
          <a:bodyPr/>
          <a:lstStyle/>
          <a:p>
            <a:r>
              <a:rPr lang="en-US" sz="3600" dirty="0"/>
              <a:t>The Opportunity Cost of Pursuing a College Education (per year)</a:t>
            </a:r>
          </a:p>
        </p:txBody>
      </p:sp>
      <p:graphicFrame>
        <p:nvGraphicFramePr>
          <p:cNvPr id="4" name="Table 4">
            <a:extLst>
              <a:ext uri="{FF2B5EF4-FFF2-40B4-BE49-F238E27FC236}">
                <a16:creationId xmlns:a16="http://schemas.microsoft.com/office/drawing/2014/main" id="{F24D8862-EFA2-4DA2-8713-5A7EB51353E4}"/>
              </a:ext>
            </a:extLst>
          </p:cNvPr>
          <p:cNvGraphicFramePr>
            <a:graphicFrameLocks noGrp="1"/>
          </p:cNvGraphicFramePr>
          <p:nvPr>
            <p:ph idx="1"/>
            <p:extLst>
              <p:ext uri="{D42A27DB-BD31-4B8C-83A1-F6EECF244321}">
                <p14:modId xmlns:p14="http://schemas.microsoft.com/office/powerpoint/2010/main" val="2438906240"/>
              </p:ext>
            </p:extLst>
          </p:nvPr>
        </p:nvGraphicFramePr>
        <p:xfrm>
          <a:off x="96819" y="2378075"/>
          <a:ext cx="8976161" cy="3037840"/>
        </p:xfrm>
        <a:graphic>
          <a:graphicData uri="http://schemas.openxmlformats.org/drawingml/2006/table">
            <a:tbl>
              <a:tblPr firstRow="1" bandRow="1">
                <a:tableStyleId>{5C22544A-7EE6-4342-B048-85BDC9FD1C3A}</a:tableStyleId>
              </a:tblPr>
              <a:tblGrid>
                <a:gridCol w="2992054">
                  <a:extLst>
                    <a:ext uri="{9D8B030D-6E8A-4147-A177-3AD203B41FA5}">
                      <a16:colId xmlns:a16="http://schemas.microsoft.com/office/drawing/2014/main" val="2340594446"/>
                    </a:ext>
                  </a:extLst>
                </a:gridCol>
                <a:gridCol w="2627021">
                  <a:extLst>
                    <a:ext uri="{9D8B030D-6E8A-4147-A177-3AD203B41FA5}">
                      <a16:colId xmlns:a16="http://schemas.microsoft.com/office/drawing/2014/main" val="1944910307"/>
                    </a:ext>
                  </a:extLst>
                </a:gridCol>
                <a:gridCol w="3357086">
                  <a:extLst>
                    <a:ext uri="{9D8B030D-6E8A-4147-A177-3AD203B41FA5}">
                      <a16:colId xmlns:a16="http://schemas.microsoft.com/office/drawing/2014/main" val="3669294161"/>
                    </a:ext>
                  </a:extLst>
                </a:gridCol>
              </a:tblGrid>
              <a:tr h="370840">
                <a:tc>
                  <a:txBody>
                    <a:bodyPr/>
                    <a:lstStyle/>
                    <a:p>
                      <a:pPr algn="ctr"/>
                      <a:r>
                        <a:rPr lang="en-US" dirty="0"/>
                        <a:t>If you go to College…</a:t>
                      </a:r>
                    </a:p>
                  </a:txBody>
                  <a:tcPr/>
                </a:tc>
                <a:tc>
                  <a:txBody>
                    <a:bodyPr/>
                    <a:lstStyle/>
                    <a:p>
                      <a:pPr algn="ctr"/>
                      <a:r>
                        <a:rPr lang="en-US" dirty="0"/>
                        <a:t> If you decide to work full-time…</a:t>
                      </a:r>
                    </a:p>
                  </a:txBody>
                  <a:tcPr/>
                </a:tc>
                <a:tc>
                  <a:txBody>
                    <a:bodyPr/>
                    <a:lstStyle/>
                    <a:p>
                      <a:pPr algn="ctr"/>
                      <a:r>
                        <a:rPr lang="en-US" dirty="0"/>
                        <a:t>Cost of College</a:t>
                      </a:r>
                    </a:p>
                    <a:p>
                      <a:pPr algn="ctr"/>
                      <a:r>
                        <a:rPr lang="en-US" dirty="0"/>
                        <a:t>relative to working full-time…</a:t>
                      </a:r>
                    </a:p>
                  </a:txBody>
                  <a:tcPr/>
                </a:tc>
                <a:extLst>
                  <a:ext uri="{0D108BD9-81ED-4DB2-BD59-A6C34878D82A}">
                    <a16:rowId xmlns:a16="http://schemas.microsoft.com/office/drawing/2014/main" val="1697750417"/>
                  </a:ext>
                </a:extLst>
              </a:tr>
              <a:tr h="370840">
                <a:tc>
                  <a:txBody>
                    <a:bodyPr/>
                    <a:lstStyle/>
                    <a:p>
                      <a:pPr algn="ctr"/>
                      <a:r>
                        <a:rPr lang="en-US" dirty="0"/>
                        <a:t>Tuition- $50,000</a:t>
                      </a:r>
                    </a:p>
                  </a:txBody>
                  <a:tcPr/>
                </a:tc>
                <a:tc>
                  <a:txBody>
                    <a:bodyPr/>
                    <a:lstStyle/>
                    <a:p>
                      <a:pPr algn="ctr"/>
                      <a:r>
                        <a:rPr lang="en-US" dirty="0"/>
                        <a:t> You won’t pay tuition</a:t>
                      </a:r>
                    </a:p>
                  </a:txBody>
                  <a:tcPr/>
                </a:tc>
                <a:tc>
                  <a:txBody>
                    <a:bodyPr/>
                    <a:lstStyle/>
                    <a:p>
                      <a:pPr algn="ctr"/>
                      <a:r>
                        <a:rPr lang="en-US" dirty="0"/>
                        <a:t>$50,000 tuition</a:t>
                      </a:r>
                    </a:p>
                  </a:txBody>
                  <a:tcPr/>
                </a:tc>
                <a:extLst>
                  <a:ext uri="{0D108BD9-81ED-4DB2-BD59-A6C34878D82A}">
                    <a16:rowId xmlns:a16="http://schemas.microsoft.com/office/drawing/2014/main" val="817220607"/>
                  </a:ext>
                </a:extLst>
              </a:tr>
              <a:tr h="370840">
                <a:tc>
                  <a:txBody>
                    <a:bodyPr/>
                    <a:lstStyle/>
                    <a:p>
                      <a:pPr algn="ctr"/>
                      <a:r>
                        <a:rPr lang="en-US" dirty="0"/>
                        <a:t>You don’t get a job</a:t>
                      </a:r>
                    </a:p>
                  </a:txBody>
                  <a:tcPr/>
                </a:tc>
                <a:tc>
                  <a:txBody>
                    <a:bodyPr/>
                    <a:lstStyle/>
                    <a:p>
                      <a:pPr algn="ctr"/>
                      <a:r>
                        <a:rPr lang="en-US" dirty="0"/>
                        <a:t>You earn $30,000 </a:t>
                      </a:r>
                    </a:p>
                  </a:txBody>
                  <a:tcPr/>
                </a:tc>
                <a:tc>
                  <a:txBody>
                    <a:bodyPr/>
                    <a:lstStyle/>
                    <a:p>
                      <a:pPr algn="ctr"/>
                      <a:r>
                        <a:rPr lang="en-US" dirty="0"/>
                        <a:t>$30,000 foregone income</a:t>
                      </a:r>
                    </a:p>
                  </a:txBody>
                  <a:tcPr/>
                </a:tc>
                <a:extLst>
                  <a:ext uri="{0D108BD9-81ED-4DB2-BD59-A6C34878D82A}">
                    <a16:rowId xmlns:a16="http://schemas.microsoft.com/office/drawing/2014/main" val="3639268476"/>
                  </a:ext>
                </a:extLst>
              </a:tr>
              <a:tr h="370840">
                <a:tc>
                  <a:txBody>
                    <a:bodyPr/>
                    <a:lstStyle/>
                    <a:p>
                      <a:pPr algn="ctr"/>
                      <a:r>
                        <a:rPr lang="en-US" dirty="0"/>
                        <a:t>Room and board- $20,000</a:t>
                      </a:r>
                    </a:p>
                  </a:txBody>
                  <a:tcPr/>
                </a:tc>
                <a:tc>
                  <a:txBody>
                    <a:bodyPr/>
                    <a:lstStyle/>
                    <a:p>
                      <a:pPr algn="ctr"/>
                      <a:r>
                        <a:rPr lang="en-US" dirty="0"/>
                        <a:t>Rent and meals- $20,000</a:t>
                      </a:r>
                    </a:p>
                  </a:txBody>
                  <a:tcPr/>
                </a:tc>
                <a:tc>
                  <a:txBody>
                    <a:bodyPr/>
                    <a:lstStyle/>
                    <a:p>
                      <a:pPr algn="ctr"/>
                      <a:r>
                        <a:rPr lang="en-US" dirty="0"/>
                        <a:t>  No opportunity cost</a:t>
                      </a:r>
                    </a:p>
                    <a:p>
                      <a:pPr algn="ctr"/>
                      <a:r>
                        <a:rPr lang="en-US" dirty="0"/>
                        <a:t>(You have to pay for housing and food regardless)</a:t>
                      </a:r>
                    </a:p>
                  </a:txBody>
                  <a:tcPr/>
                </a:tc>
                <a:extLst>
                  <a:ext uri="{0D108BD9-81ED-4DB2-BD59-A6C34878D82A}">
                    <a16:rowId xmlns:a16="http://schemas.microsoft.com/office/drawing/2014/main" val="2544250840"/>
                  </a:ext>
                </a:extLst>
              </a:tr>
              <a:tr h="370840">
                <a:tc>
                  <a:txBody>
                    <a:bodyPr/>
                    <a:lstStyle/>
                    <a:p>
                      <a:pPr algn="ctr"/>
                      <a:r>
                        <a:rPr lang="en-US" dirty="0"/>
                        <a:t>8 hours per day studying</a:t>
                      </a:r>
                    </a:p>
                  </a:txBody>
                  <a:tcPr/>
                </a:tc>
                <a:tc>
                  <a:txBody>
                    <a:bodyPr/>
                    <a:lstStyle/>
                    <a:p>
                      <a:pPr algn="ctr"/>
                      <a:r>
                        <a:rPr lang="en-US" dirty="0"/>
                        <a:t>8 hours per day working</a:t>
                      </a:r>
                    </a:p>
                  </a:txBody>
                  <a:tcPr/>
                </a:tc>
                <a:tc>
                  <a:txBody>
                    <a:bodyPr/>
                    <a:lstStyle/>
                    <a:p>
                      <a:pPr algn="ctr"/>
                      <a:r>
                        <a:rPr lang="en-US" dirty="0"/>
                        <a:t>No opportunity cost</a:t>
                      </a:r>
                    </a:p>
                  </a:txBody>
                  <a:tcPr/>
                </a:tc>
                <a:extLst>
                  <a:ext uri="{0D108BD9-81ED-4DB2-BD59-A6C34878D82A}">
                    <a16:rowId xmlns:a16="http://schemas.microsoft.com/office/drawing/2014/main" val="87067785"/>
                  </a:ext>
                </a:extLst>
              </a:tr>
              <a:tr h="370840">
                <a:tc>
                  <a:txBody>
                    <a:bodyPr/>
                    <a:lstStyle/>
                    <a:p>
                      <a:endParaRPr lang="en-US"/>
                    </a:p>
                  </a:txBody>
                  <a:tcPr/>
                </a:tc>
                <a:tc>
                  <a:txBody>
                    <a:bodyPr/>
                    <a:lstStyle/>
                    <a:p>
                      <a:endParaRPr lang="en-US"/>
                    </a:p>
                  </a:txBody>
                  <a:tcPr/>
                </a:tc>
                <a:tc>
                  <a:txBody>
                    <a:bodyPr/>
                    <a:lstStyle/>
                    <a:p>
                      <a:r>
                        <a:rPr lang="en-US" dirty="0">
                          <a:solidFill>
                            <a:srgbClr val="FF0000"/>
                          </a:solidFill>
                        </a:rPr>
                        <a:t>Total = $80,000 opportunity cost</a:t>
                      </a:r>
                    </a:p>
                  </a:txBody>
                  <a:tcPr/>
                </a:tc>
                <a:extLst>
                  <a:ext uri="{0D108BD9-81ED-4DB2-BD59-A6C34878D82A}">
                    <a16:rowId xmlns:a16="http://schemas.microsoft.com/office/drawing/2014/main" val="453695380"/>
                  </a:ext>
                </a:extLst>
              </a:tr>
            </a:tbl>
          </a:graphicData>
        </a:graphic>
      </p:graphicFrame>
      <p:sp>
        <p:nvSpPr>
          <p:cNvPr id="5" name="TextBox 4">
            <a:extLst>
              <a:ext uri="{FF2B5EF4-FFF2-40B4-BE49-F238E27FC236}">
                <a16:creationId xmlns:a16="http://schemas.microsoft.com/office/drawing/2014/main" id="{3A58A4DD-5917-49FA-B9B4-E53D9CB3C0ED}"/>
              </a:ext>
            </a:extLst>
          </p:cNvPr>
          <p:cNvSpPr txBox="1"/>
          <p:nvPr/>
        </p:nvSpPr>
        <p:spPr>
          <a:xfrm>
            <a:off x="492711" y="5701649"/>
            <a:ext cx="8158577" cy="646331"/>
          </a:xfrm>
          <a:prstGeom prst="rect">
            <a:avLst/>
          </a:prstGeom>
          <a:noFill/>
        </p:spPr>
        <p:txBody>
          <a:bodyPr wrap="square" rtlCol="0">
            <a:spAutoFit/>
          </a:bodyPr>
          <a:lstStyle/>
          <a:p>
            <a:pPr algn="ctr"/>
            <a:r>
              <a:rPr lang="en-US" b="1" i="1" dirty="0"/>
              <a:t>You should only pursue a college education if the </a:t>
            </a:r>
            <a:r>
              <a:rPr lang="en-US" b="1" i="1" dirty="0">
                <a:solidFill>
                  <a:srgbClr val="7A9900"/>
                </a:solidFill>
              </a:rPr>
              <a:t>benefits exceed the total opportunity costs</a:t>
            </a:r>
            <a:r>
              <a:rPr lang="en-US" b="1" i="1" dirty="0"/>
              <a:t> of $320,000 (4 years of college).</a:t>
            </a:r>
          </a:p>
        </p:txBody>
      </p:sp>
    </p:spTree>
    <p:extLst>
      <p:ext uri="{BB962C8B-B14F-4D97-AF65-F5344CB8AC3E}">
        <p14:creationId xmlns:p14="http://schemas.microsoft.com/office/powerpoint/2010/main" val="34390536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56E-ECB3-4A7F-BF88-F16B150D61C3}"/>
              </a:ext>
            </a:extLst>
          </p:cNvPr>
          <p:cNvSpPr>
            <a:spLocks noGrp="1"/>
          </p:cNvSpPr>
          <p:nvPr>
            <p:ph type="title"/>
          </p:nvPr>
        </p:nvSpPr>
        <p:spPr>
          <a:xfrm>
            <a:off x="457200" y="1237957"/>
            <a:ext cx="8229600" cy="1143000"/>
          </a:xfrm>
        </p:spPr>
        <p:txBody>
          <a:bodyPr/>
          <a:lstStyle/>
          <a:p>
            <a:r>
              <a:rPr lang="en-US" sz="4000" dirty="0">
                <a:hlinkClick r:id="rId2"/>
              </a:rPr>
              <a:t>The Labor Market </a:t>
            </a:r>
            <a:br>
              <a:rPr lang="en-US" sz="4000" dirty="0">
                <a:hlinkClick r:id="rId2"/>
              </a:rPr>
            </a:br>
            <a:r>
              <a:rPr lang="en-US" sz="4000" dirty="0">
                <a:hlinkClick r:id="rId2"/>
              </a:rPr>
              <a:t> for Recent College Graduates</a:t>
            </a:r>
            <a:endParaRPr lang="en-US" sz="4000" dirty="0"/>
          </a:p>
        </p:txBody>
      </p:sp>
      <p:pic>
        <p:nvPicPr>
          <p:cNvPr id="4" name="Content Placeholder 3">
            <a:extLst>
              <a:ext uri="{FF2B5EF4-FFF2-40B4-BE49-F238E27FC236}">
                <a16:creationId xmlns:a16="http://schemas.microsoft.com/office/drawing/2014/main" id="{A52DCA98-8998-44C4-B143-8F15636A4415}"/>
              </a:ext>
            </a:extLst>
          </p:cNvPr>
          <p:cNvPicPr>
            <a:picLocks noGrp="1" noChangeAspect="1"/>
          </p:cNvPicPr>
          <p:nvPr>
            <p:ph idx="1"/>
          </p:nvPr>
        </p:nvPicPr>
        <p:blipFill>
          <a:blip r:embed="rId3"/>
          <a:stretch>
            <a:fillRect/>
          </a:stretch>
        </p:blipFill>
        <p:spPr>
          <a:xfrm>
            <a:off x="2140319" y="2513562"/>
            <a:ext cx="5800025" cy="3778250"/>
          </a:xfrm>
          <a:prstGeom prst="rect">
            <a:avLst/>
          </a:prstGeom>
        </p:spPr>
      </p:pic>
    </p:spTree>
    <p:extLst>
      <p:ext uri="{BB962C8B-B14F-4D97-AF65-F5344CB8AC3E}">
        <p14:creationId xmlns:p14="http://schemas.microsoft.com/office/powerpoint/2010/main" val="22272015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17F4-40D4-469A-8FA2-7AB715C1960E}"/>
              </a:ext>
            </a:extLst>
          </p:cNvPr>
          <p:cNvSpPr>
            <a:spLocks noGrp="1"/>
          </p:cNvSpPr>
          <p:nvPr>
            <p:ph type="title"/>
          </p:nvPr>
        </p:nvSpPr>
        <p:spPr>
          <a:xfrm>
            <a:off x="457200" y="1278828"/>
            <a:ext cx="8229600" cy="1143000"/>
          </a:xfrm>
        </p:spPr>
        <p:txBody>
          <a:bodyPr/>
          <a:lstStyle/>
          <a:p>
            <a:r>
              <a:rPr lang="en-US" sz="4800" dirty="0">
                <a:hlinkClick r:id="rId2"/>
              </a:rPr>
              <a:t>Opportunity Cost Kahoot</a:t>
            </a:r>
            <a:br>
              <a:rPr lang="en-US" dirty="0"/>
            </a:b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AE1BBC08-9622-4F50-9B35-C08322A9B3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2990" y="2200275"/>
            <a:ext cx="4039007" cy="3779838"/>
          </a:xfrm>
        </p:spPr>
      </p:pic>
    </p:spTree>
    <p:extLst>
      <p:ext uri="{BB962C8B-B14F-4D97-AF65-F5344CB8AC3E}">
        <p14:creationId xmlns:p14="http://schemas.microsoft.com/office/powerpoint/2010/main" val="199414663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A3F95-11F2-414E-8724-C73267C8D4B8}"/>
              </a:ext>
            </a:extLst>
          </p:cNvPr>
          <p:cNvSpPr>
            <a:spLocks noGrp="1"/>
          </p:cNvSpPr>
          <p:nvPr>
            <p:ph type="title"/>
          </p:nvPr>
        </p:nvSpPr>
        <p:spPr>
          <a:xfrm>
            <a:off x="528222" y="2108536"/>
            <a:ext cx="8229600" cy="1143000"/>
          </a:xfrm>
        </p:spPr>
        <p:txBody>
          <a:bodyPr/>
          <a:lstStyle/>
          <a:p>
            <a:r>
              <a:rPr lang="en-US" sz="5400" dirty="0"/>
              <a:t>Learning to Think at the </a:t>
            </a:r>
            <a:r>
              <a:rPr lang="en-US" sz="5400" dirty="0">
                <a:solidFill>
                  <a:srgbClr val="7A9900"/>
                </a:solidFill>
              </a:rPr>
              <a:t>Margin</a:t>
            </a:r>
            <a:br>
              <a:rPr lang="en-US" dirty="0"/>
            </a:br>
            <a:br>
              <a:rPr lang="en-US" dirty="0"/>
            </a:br>
            <a:endParaRPr lang="en-US" dirty="0"/>
          </a:p>
        </p:txBody>
      </p:sp>
      <p:pic>
        <p:nvPicPr>
          <p:cNvPr id="6" name="Picture 5" descr="A picture containing text&#10;&#10;Description automatically generated">
            <a:extLst>
              <a:ext uri="{FF2B5EF4-FFF2-40B4-BE49-F238E27FC236}">
                <a16:creationId xmlns:a16="http://schemas.microsoft.com/office/drawing/2014/main" id="{F2739AED-5AF7-431F-A2A1-34DD6ECAF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81" y="3251536"/>
            <a:ext cx="5832629" cy="2616604"/>
          </a:xfrm>
          <a:prstGeom prst="rect">
            <a:avLst/>
          </a:prstGeom>
        </p:spPr>
      </p:pic>
    </p:spTree>
    <p:extLst>
      <p:ext uri="{BB962C8B-B14F-4D97-AF65-F5344CB8AC3E}">
        <p14:creationId xmlns:p14="http://schemas.microsoft.com/office/powerpoint/2010/main" val="39482710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F345-0DDC-435C-BFEC-2FD91AFC42F7}"/>
              </a:ext>
            </a:extLst>
          </p:cNvPr>
          <p:cNvSpPr>
            <a:spLocks noGrp="1"/>
          </p:cNvSpPr>
          <p:nvPr>
            <p:ph type="title"/>
          </p:nvPr>
        </p:nvSpPr>
        <p:spPr/>
        <p:txBody>
          <a:bodyPr/>
          <a:lstStyle/>
          <a:p>
            <a:r>
              <a:rPr lang="en-US" sz="4800" dirty="0"/>
              <a:t>Benefit- Cost Analysis </a:t>
            </a:r>
          </a:p>
        </p:txBody>
      </p:sp>
      <p:pic>
        <p:nvPicPr>
          <p:cNvPr id="5" name="Content Placeholder 4" descr="Shape, polygon&#10;&#10;Description automatically generated">
            <a:extLst>
              <a:ext uri="{FF2B5EF4-FFF2-40B4-BE49-F238E27FC236}">
                <a16:creationId xmlns:a16="http://schemas.microsoft.com/office/drawing/2014/main" id="{BEFC1F5E-982D-4652-AE92-48CCF22C0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103" y="2379216"/>
            <a:ext cx="5965793" cy="3231472"/>
          </a:xfrm>
        </p:spPr>
      </p:pic>
    </p:spTree>
    <p:extLst>
      <p:ext uri="{BB962C8B-B14F-4D97-AF65-F5344CB8AC3E}">
        <p14:creationId xmlns:p14="http://schemas.microsoft.com/office/powerpoint/2010/main" val="42083783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28F-3F51-416F-80B4-DCA94629A80E}"/>
              </a:ext>
            </a:extLst>
          </p:cNvPr>
          <p:cNvSpPr>
            <a:spLocks noGrp="1"/>
          </p:cNvSpPr>
          <p:nvPr>
            <p:ph type="title"/>
          </p:nvPr>
        </p:nvSpPr>
        <p:spPr>
          <a:xfrm>
            <a:off x="142043" y="914400"/>
            <a:ext cx="8735627" cy="1143000"/>
          </a:xfrm>
        </p:spPr>
        <p:txBody>
          <a:bodyPr/>
          <a:lstStyle/>
          <a:p>
            <a:r>
              <a:rPr lang="en-US" sz="3200" dirty="0"/>
              <a:t>A Systematic </a:t>
            </a:r>
            <a:r>
              <a:rPr lang="en-US" sz="3200" dirty="0">
                <a:solidFill>
                  <a:srgbClr val="7A9900"/>
                </a:solidFill>
              </a:rPr>
              <a:t>Framework</a:t>
            </a:r>
            <a:r>
              <a:rPr lang="en-US" sz="3200" dirty="0"/>
              <a:t> for Analyzing Decisions</a:t>
            </a:r>
          </a:p>
        </p:txBody>
      </p:sp>
      <p:sp>
        <p:nvSpPr>
          <p:cNvPr id="3" name="Content Placeholder 2">
            <a:extLst>
              <a:ext uri="{FF2B5EF4-FFF2-40B4-BE49-F238E27FC236}">
                <a16:creationId xmlns:a16="http://schemas.microsoft.com/office/drawing/2014/main" id="{72A1D382-03A2-421C-BE9F-BF1BAFDB05CC}"/>
              </a:ext>
            </a:extLst>
          </p:cNvPr>
          <p:cNvSpPr>
            <a:spLocks noGrp="1"/>
          </p:cNvSpPr>
          <p:nvPr>
            <p:ph idx="1"/>
          </p:nvPr>
        </p:nvSpPr>
        <p:spPr>
          <a:xfrm>
            <a:off x="457200" y="2057400"/>
            <a:ext cx="8229600" cy="3779520"/>
          </a:xfrm>
        </p:spPr>
        <p:txBody>
          <a:bodyPr/>
          <a:lstStyle/>
          <a:p>
            <a:pPr marL="514350" indent="-514350">
              <a:buFont typeface="+mj-lt"/>
              <a:buAutoNum type="arabicPeriod"/>
            </a:pPr>
            <a:r>
              <a:rPr lang="en-US" sz="2400" dirty="0">
                <a:latin typeface="+mn-lt"/>
              </a:rPr>
              <a:t>Consider the costs and benefits of a choice</a:t>
            </a:r>
          </a:p>
          <a:p>
            <a:pPr marL="514350" indent="-514350">
              <a:buFont typeface="+mj-lt"/>
              <a:buAutoNum type="arabicPeriod"/>
            </a:pPr>
            <a:r>
              <a:rPr lang="en-US" sz="2400" dirty="0">
                <a:latin typeface="+mn-lt"/>
              </a:rPr>
              <a:t>Before making a choice, consider the alternative by asking “Or What?”</a:t>
            </a:r>
          </a:p>
          <a:p>
            <a:pPr marL="514350" indent="-514350">
              <a:buFont typeface="+mj-lt"/>
              <a:buAutoNum type="arabicPeriod"/>
            </a:pPr>
            <a:r>
              <a:rPr lang="en-US" sz="2400" dirty="0">
                <a:latin typeface="+mn-lt"/>
              </a:rPr>
              <a:t>Think at the margin.  “Will a little more or less of something be an improvement?”</a:t>
            </a:r>
          </a:p>
          <a:p>
            <a:pPr marL="514350" indent="-514350">
              <a:buFont typeface="+mj-lt"/>
              <a:buAutoNum type="arabicPeriod"/>
            </a:pPr>
            <a:r>
              <a:rPr lang="en-US" sz="2400" dirty="0">
                <a:latin typeface="+mn-lt"/>
              </a:rPr>
              <a:t>How do different decisions depend on each other?</a:t>
            </a:r>
          </a:p>
        </p:txBody>
      </p:sp>
    </p:spTree>
    <p:extLst>
      <p:ext uri="{BB962C8B-B14F-4D97-AF65-F5344CB8AC3E}">
        <p14:creationId xmlns:p14="http://schemas.microsoft.com/office/powerpoint/2010/main" val="33380733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3C79-9FA3-474D-A552-E2F10F116F24}"/>
              </a:ext>
            </a:extLst>
          </p:cNvPr>
          <p:cNvSpPr>
            <a:spLocks noGrp="1"/>
          </p:cNvSpPr>
          <p:nvPr>
            <p:ph type="title"/>
          </p:nvPr>
        </p:nvSpPr>
        <p:spPr/>
        <p:txBody>
          <a:bodyPr/>
          <a:lstStyle/>
          <a:p>
            <a:r>
              <a:rPr lang="en-US" sz="4000" dirty="0"/>
              <a:t>The Cost-Benefit Principle</a:t>
            </a:r>
          </a:p>
        </p:txBody>
      </p:sp>
      <p:sp>
        <p:nvSpPr>
          <p:cNvPr id="3" name="Content Placeholder 2">
            <a:extLst>
              <a:ext uri="{FF2B5EF4-FFF2-40B4-BE49-F238E27FC236}">
                <a16:creationId xmlns:a16="http://schemas.microsoft.com/office/drawing/2014/main" id="{7222C2EA-DD29-421E-A859-002737E859C2}"/>
              </a:ext>
            </a:extLst>
          </p:cNvPr>
          <p:cNvSpPr>
            <a:spLocks noGrp="1"/>
          </p:cNvSpPr>
          <p:nvPr>
            <p:ph idx="1"/>
          </p:nvPr>
        </p:nvSpPr>
        <p:spPr>
          <a:xfrm>
            <a:off x="590365" y="2091135"/>
            <a:ext cx="8229600" cy="3779520"/>
          </a:xfrm>
        </p:spPr>
        <p:txBody>
          <a:bodyPr/>
          <a:lstStyle/>
          <a:p>
            <a:pPr marL="0" indent="0">
              <a:buNone/>
            </a:pPr>
            <a:r>
              <a:rPr lang="en-US" sz="2400" dirty="0">
                <a:latin typeface="+mn-lt"/>
              </a:rPr>
              <a:t>Costs and benefits are the incentives that shape decisions.  </a:t>
            </a:r>
          </a:p>
          <a:p>
            <a:pPr marL="971550" lvl="1" indent="-514350">
              <a:buFont typeface="+mj-lt"/>
              <a:buAutoNum type="arabicPeriod"/>
            </a:pPr>
            <a:r>
              <a:rPr lang="en-US" sz="2400" dirty="0">
                <a:latin typeface="+mn-lt"/>
              </a:rPr>
              <a:t>Calculate the costs and benefits of alternative choices</a:t>
            </a:r>
          </a:p>
          <a:p>
            <a:pPr marL="971550" lvl="1" indent="-514350">
              <a:buFont typeface="+mj-lt"/>
              <a:buAutoNum type="arabicPeriod"/>
            </a:pPr>
            <a:r>
              <a:rPr lang="en-US" sz="2400" dirty="0">
                <a:latin typeface="+mn-lt"/>
              </a:rPr>
              <a:t>Consider only those choices where the benefits are at least </a:t>
            </a:r>
            <a:r>
              <a:rPr lang="en-US" sz="2400" b="1" dirty="0">
                <a:latin typeface="+mn-lt"/>
              </a:rPr>
              <a:t>as large as </a:t>
            </a:r>
            <a:r>
              <a:rPr lang="en-US" sz="2400" dirty="0">
                <a:latin typeface="+mn-lt"/>
              </a:rPr>
              <a:t>the costs</a:t>
            </a:r>
          </a:p>
          <a:p>
            <a:pPr marL="971550" lvl="1" indent="-514350">
              <a:buFont typeface="+mj-lt"/>
              <a:buAutoNum type="arabicPeriod"/>
            </a:pPr>
            <a:r>
              <a:rPr lang="en-US" sz="2400" dirty="0">
                <a:latin typeface="+mn-lt"/>
              </a:rPr>
              <a:t>Net benefit is maximized where total </a:t>
            </a:r>
            <a:r>
              <a:rPr lang="en-US" sz="2400" b="1" dirty="0">
                <a:latin typeface="+mn-lt"/>
              </a:rPr>
              <a:t>benefits exceed total cost by the greatest amount </a:t>
            </a:r>
            <a:r>
              <a:rPr lang="en-US" sz="2400" dirty="0">
                <a:latin typeface="+mn-lt"/>
              </a:rPr>
              <a:t>or where </a:t>
            </a:r>
            <a:r>
              <a:rPr lang="en-US" sz="2400" b="1" dirty="0">
                <a:latin typeface="+mn-lt"/>
              </a:rPr>
              <a:t>marginal benefit equals marginal cost</a:t>
            </a:r>
            <a:endParaRPr lang="en-US" b="1" dirty="0">
              <a:latin typeface="+mn-lt"/>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38664694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6C37-C31A-4D2B-B34A-42CB9B2A5272}"/>
              </a:ext>
            </a:extLst>
          </p:cNvPr>
          <p:cNvSpPr>
            <a:spLocks noGrp="1"/>
          </p:cNvSpPr>
          <p:nvPr>
            <p:ph type="title"/>
          </p:nvPr>
        </p:nvSpPr>
        <p:spPr/>
        <p:txBody>
          <a:bodyPr/>
          <a:lstStyle/>
          <a:p>
            <a:r>
              <a:rPr lang="en-US" sz="4800" dirty="0"/>
              <a:t>Important Concepts</a:t>
            </a:r>
          </a:p>
        </p:txBody>
      </p:sp>
      <p:sp>
        <p:nvSpPr>
          <p:cNvPr id="3" name="Content Placeholder 2">
            <a:extLst>
              <a:ext uri="{FF2B5EF4-FFF2-40B4-BE49-F238E27FC236}">
                <a16:creationId xmlns:a16="http://schemas.microsoft.com/office/drawing/2014/main" id="{5EEF5B59-B73D-4297-A28B-3141EF7D7637}"/>
              </a:ext>
            </a:extLst>
          </p:cNvPr>
          <p:cNvSpPr>
            <a:spLocks noGrp="1"/>
          </p:cNvSpPr>
          <p:nvPr>
            <p:ph idx="1"/>
          </p:nvPr>
        </p:nvSpPr>
        <p:spPr>
          <a:xfrm>
            <a:off x="474955" y="1862091"/>
            <a:ext cx="8229600" cy="3779520"/>
          </a:xfrm>
        </p:spPr>
        <p:txBody>
          <a:bodyPr/>
          <a:lstStyle/>
          <a:p>
            <a:r>
              <a:rPr lang="en-US" sz="2400" b="1" dirty="0">
                <a:latin typeface="+mj-lt"/>
              </a:rPr>
              <a:t>Total Utility- </a:t>
            </a:r>
            <a:r>
              <a:rPr lang="en-US" sz="2400" dirty="0">
                <a:latin typeface="+mj-lt"/>
              </a:rPr>
              <a:t>The total amount of </a:t>
            </a:r>
            <a:r>
              <a:rPr lang="en-US" sz="2400" dirty="0">
                <a:solidFill>
                  <a:srgbClr val="7A9900"/>
                </a:solidFill>
                <a:latin typeface="+mj-lt"/>
              </a:rPr>
              <a:t>satisfaction</a:t>
            </a:r>
            <a:r>
              <a:rPr lang="en-US" sz="2400" dirty="0">
                <a:latin typeface="+mj-lt"/>
              </a:rPr>
              <a:t> received by consuming a specified number of units of a good, service, or activity</a:t>
            </a:r>
          </a:p>
          <a:p>
            <a:r>
              <a:rPr lang="en-US" sz="2400" b="1" dirty="0">
                <a:latin typeface="+mj-lt"/>
              </a:rPr>
              <a:t>Marginal Utility- </a:t>
            </a:r>
            <a:r>
              <a:rPr lang="en-US" sz="2400" dirty="0">
                <a:latin typeface="+mj-lt"/>
              </a:rPr>
              <a:t>The </a:t>
            </a:r>
            <a:r>
              <a:rPr lang="en-US" sz="2400" dirty="0">
                <a:solidFill>
                  <a:srgbClr val="7A9900"/>
                </a:solidFill>
                <a:latin typeface="+mj-lt"/>
              </a:rPr>
              <a:t>change in total utility </a:t>
            </a:r>
            <a:r>
              <a:rPr lang="en-US" sz="2400" dirty="0">
                <a:latin typeface="+mj-lt"/>
              </a:rPr>
              <a:t>(satisfaction) from consuming an additional unit of a good, service, or activity</a:t>
            </a:r>
          </a:p>
          <a:p>
            <a:r>
              <a:rPr lang="en-US" sz="2400" b="1" dirty="0">
                <a:latin typeface="+mj-lt"/>
              </a:rPr>
              <a:t>Law of Diminishing Marginal Utility- </a:t>
            </a:r>
            <a:r>
              <a:rPr lang="en-US" sz="2400" dirty="0">
                <a:latin typeface="+mj-lt"/>
              </a:rPr>
              <a:t>As additional units of an item are consumed beyond a certain point, each </a:t>
            </a:r>
            <a:r>
              <a:rPr lang="en-US" sz="2400" dirty="0">
                <a:solidFill>
                  <a:srgbClr val="7A9900"/>
                </a:solidFill>
                <a:latin typeface="+mj-lt"/>
              </a:rPr>
              <a:t>successive unit consumed </a:t>
            </a:r>
            <a:r>
              <a:rPr lang="en-US" sz="2400" dirty="0">
                <a:latin typeface="+mj-lt"/>
              </a:rPr>
              <a:t>will add less to total utility than the previous unit.</a:t>
            </a:r>
            <a:endParaRPr lang="en-US" sz="2400" b="1" dirty="0">
              <a:latin typeface="+mj-lt"/>
            </a:endParaRPr>
          </a:p>
          <a:p>
            <a:endParaRPr lang="en-US" dirty="0"/>
          </a:p>
        </p:txBody>
      </p:sp>
    </p:spTree>
    <p:extLst>
      <p:ext uri="{BB962C8B-B14F-4D97-AF65-F5344CB8AC3E}">
        <p14:creationId xmlns:p14="http://schemas.microsoft.com/office/powerpoint/2010/main" val="16295967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6BEA-F231-4711-A124-D4C6B7D550A3}"/>
              </a:ext>
            </a:extLst>
          </p:cNvPr>
          <p:cNvSpPr>
            <a:spLocks noGrp="1"/>
          </p:cNvSpPr>
          <p:nvPr>
            <p:ph type="title"/>
          </p:nvPr>
        </p:nvSpPr>
        <p:spPr>
          <a:xfrm>
            <a:off x="457200" y="1100831"/>
            <a:ext cx="8229600" cy="1143000"/>
          </a:xfrm>
        </p:spPr>
        <p:txBody>
          <a:bodyPr/>
          <a:lstStyle/>
          <a:p>
            <a:r>
              <a:rPr lang="en-US" sz="4800" dirty="0"/>
              <a:t>Benefit-Cost Analysis </a:t>
            </a:r>
            <a:br>
              <a:rPr lang="en-US" sz="4800" dirty="0"/>
            </a:br>
            <a:r>
              <a:rPr lang="en-US" sz="4800" dirty="0"/>
              <a:t>of Taking a Hike</a:t>
            </a:r>
          </a:p>
        </p:txBody>
      </p:sp>
      <p:pic>
        <p:nvPicPr>
          <p:cNvPr id="5" name="Content Placeholder 4" descr="A group of people hiking&#10;&#10;Description automatically generated with low confidence">
            <a:extLst>
              <a:ext uri="{FF2B5EF4-FFF2-40B4-BE49-F238E27FC236}">
                <a16:creationId xmlns:a16="http://schemas.microsoft.com/office/drawing/2014/main" id="{A46BE39E-11E8-426B-91DD-F6D12F4D2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103" y="2840854"/>
            <a:ext cx="6081204" cy="2583402"/>
          </a:xfrm>
        </p:spPr>
      </p:pic>
    </p:spTree>
    <p:extLst>
      <p:ext uri="{BB962C8B-B14F-4D97-AF65-F5344CB8AC3E}">
        <p14:creationId xmlns:p14="http://schemas.microsoft.com/office/powerpoint/2010/main" val="320341329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Benefits of a Hike</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2837438237"/>
              </p:ext>
            </p:extLst>
          </p:nvPr>
        </p:nvGraphicFramePr>
        <p:xfrm>
          <a:off x="581488" y="2520117"/>
          <a:ext cx="8229600" cy="2865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82962899"/>
                    </a:ext>
                  </a:extLst>
                </a:gridCol>
                <a:gridCol w="2743200">
                  <a:extLst>
                    <a:ext uri="{9D8B030D-6E8A-4147-A177-3AD203B41FA5}">
                      <a16:colId xmlns:a16="http://schemas.microsoft.com/office/drawing/2014/main" val="1804969747"/>
                    </a:ext>
                  </a:extLst>
                </a:gridCol>
                <a:gridCol w="27432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Benefit</a:t>
                      </a:r>
                    </a:p>
                    <a:p>
                      <a:pPr algn="ctr"/>
                      <a:r>
                        <a:rPr lang="en-US" dirty="0"/>
                        <a:t>(Utility)</a:t>
                      </a:r>
                    </a:p>
                  </a:txBody>
                  <a:tcPr/>
                </a:tc>
                <a:tc>
                  <a:txBody>
                    <a:bodyPr/>
                    <a:lstStyle/>
                    <a:p>
                      <a:pPr algn="ctr"/>
                      <a:r>
                        <a:rPr lang="en-US" dirty="0"/>
                        <a:t>Marginal Benefit</a:t>
                      </a:r>
                    </a:p>
                    <a:p>
                      <a:pPr algn="ctr"/>
                      <a:r>
                        <a:rPr lang="en-US" dirty="0"/>
                        <a:t>(Utility)</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 points</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400 points</a:t>
                      </a:r>
                    </a:p>
                  </a:txBody>
                  <a:tcPr/>
                </a:tc>
                <a:tc>
                  <a:txBody>
                    <a:bodyPr/>
                    <a:lstStyle/>
                    <a:p>
                      <a:pPr algn="ctr"/>
                      <a:r>
                        <a:rPr lang="en-US" dirty="0"/>
                        <a:t>400 points</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700 points</a:t>
                      </a:r>
                    </a:p>
                  </a:txBody>
                  <a:tcPr/>
                </a:tc>
                <a:tc>
                  <a:txBody>
                    <a:bodyPr/>
                    <a:lstStyle/>
                    <a:p>
                      <a:pPr algn="ctr"/>
                      <a:r>
                        <a:rPr lang="en-US" dirty="0"/>
                        <a:t>300 points</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900 points</a:t>
                      </a:r>
                    </a:p>
                  </a:txBody>
                  <a:tcPr/>
                </a:tc>
                <a:tc>
                  <a:txBody>
                    <a:bodyPr/>
                    <a:lstStyle/>
                    <a:p>
                      <a:pPr algn="ctr"/>
                      <a:r>
                        <a:rPr lang="en-US" dirty="0"/>
                        <a:t>200 points</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1,000 points</a:t>
                      </a:r>
                    </a:p>
                  </a:txBody>
                  <a:tcPr/>
                </a:tc>
                <a:tc>
                  <a:txBody>
                    <a:bodyPr/>
                    <a:lstStyle/>
                    <a:p>
                      <a:pPr algn="ctr"/>
                      <a:r>
                        <a:rPr lang="en-US" dirty="0"/>
                        <a:t>100 points</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 points</a:t>
                      </a:r>
                    </a:p>
                  </a:txBody>
                  <a:tcPr/>
                </a:tc>
                <a:tc>
                  <a:txBody>
                    <a:bodyPr/>
                    <a:lstStyle/>
                    <a:p>
                      <a:pPr algn="ctr"/>
                      <a:r>
                        <a:rPr lang="en-US" dirty="0"/>
                        <a:t>0 points</a:t>
                      </a:r>
                    </a:p>
                  </a:txBody>
                  <a:tcPr/>
                </a:tc>
                <a:extLst>
                  <a:ext uri="{0D108BD9-81ED-4DB2-BD59-A6C34878D82A}">
                    <a16:rowId xmlns:a16="http://schemas.microsoft.com/office/drawing/2014/main" val="3809424145"/>
                  </a:ext>
                </a:extLst>
              </a:tr>
            </a:tbl>
          </a:graphicData>
        </a:graphic>
      </p:graphicFrame>
    </p:spTree>
    <p:extLst>
      <p:ext uri="{BB962C8B-B14F-4D97-AF65-F5344CB8AC3E}">
        <p14:creationId xmlns:p14="http://schemas.microsoft.com/office/powerpoint/2010/main" val="69897454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Costs of a Hike</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515071727"/>
              </p:ext>
            </p:extLst>
          </p:nvPr>
        </p:nvGraphicFramePr>
        <p:xfrm>
          <a:off x="581488" y="2520117"/>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82962899"/>
                    </a:ext>
                  </a:extLst>
                </a:gridCol>
                <a:gridCol w="2743200">
                  <a:extLst>
                    <a:ext uri="{9D8B030D-6E8A-4147-A177-3AD203B41FA5}">
                      <a16:colId xmlns:a16="http://schemas.microsoft.com/office/drawing/2014/main" val="1804969747"/>
                    </a:ext>
                  </a:extLst>
                </a:gridCol>
                <a:gridCol w="27432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Cost</a:t>
                      </a:r>
                    </a:p>
                  </a:txBody>
                  <a:tcPr/>
                </a:tc>
                <a:tc>
                  <a:txBody>
                    <a:bodyPr/>
                    <a:lstStyle/>
                    <a:p>
                      <a:pPr algn="ctr"/>
                      <a:r>
                        <a:rPr lang="en-US" dirty="0"/>
                        <a:t>Marginal Cost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 points</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25points</a:t>
                      </a:r>
                    </a:p>
                  </a:txBody>
                  <a:tcPr/>
                </a:tc>
                <a:tc>
                  <a:txBody>
                    <a:bodyPr/>
                    <a:lstStyle/>
                    <a:p>
                      <a:pPr algn="ctr"/>
                      <a:r>
                        <a:rPr lang="en-US" dirty="0"/>
                        <a:t>25 points</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75 points</a:t>
                      </a:r>
                    </a:p>
                  </a:txBody>
                  <a:tcPr/>
                </a:tc>
                <a:tc>
                  <a:txBody>
                    <a:bodyPr/>
                    <a:lstStyle/>
                    <a:p>
                      <a:pPr algn="ctr"/>
                      <a:r>
                        <a:rPr lang="en-US" dirty="0"/>
                        <a:t>50 points</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175 points</a:t>
                      </a:r>
                    </a:p>
                  </a:txBody>
                  <a:tcPr/>
                </a:tc>
                <a:tc>
                  <a:txBody>
                    <a:bodyPr/>
                    <a:lstStyle/>
                    <a:p>
                      <a:pPr algn="ctr"/>
                      <a:r>
                        <a:rPr lang="en-US" dirty="0"/>
                        <a:t>100 points</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375 points</a:t>
                      </a:r>
                    </a:p>
                  </a:txBody>
                  <a:tcPr/>
                </a:tc>
                <a:tc>
                  <a:txBody>
                    <a:bodyPr/>
                    <a:lstStyle/>
                    <a:p>
                      <a:pPr algn="ctr"/>
                      <a:r>
                        <a:rPr lang="en-US" dirty="0"/>
                        <a:t>200 points</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 points</a:t>
                      </a:r>
                    </a:p>
                  </a:txBody>
                  <a:tcPr/>
                </a:tc>
                <a:tc>
                  <a:txBody>
                    <a:bodyPr/>
                    <a:lstStyle/>
                    <a:p>
                      <a:pPr algn="ctr"/>
                      <a:r>
                        <a:rPr lang="en-US" dirty="0"/>
                        <a:t>625 points</a:t>
                      </a:r>
                    </a:p>
                  </a:txBody>
                  <a:tcPr/>
                </a:tc>
                <a:extLst>
                  <a:ext uri="{0D108BD9-81ED-4DB2-BD59-A6C34878D82A}">
                    <a16:rowId xmlns:a16="http://schemas.microsoft.com/office/drawing/2014/main" val="3809424145"/>
                  </a:ext>
                </a:extLst>
              </a:tr>
            </a:tbl>
          </a:graphicData>
        </a:graphic>
      </p:graphicFrame>
    </p:spTree>
    <p:extLst>
      <p:ext uri="{BB962C8B-B14F-4D97-AF65-F5344CB8AC3E}">
        <p14:creationId xmlns:p14="http://schemas.microsoft.com/office/powerpoint/2010/main" val="147832090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BB971-CF50-4301-BDF6-3E8D8E591F73}"/>
              </a:ext>
            </a:extLst>
          </p:cNvPr>
          <p:cNvSpPr>
            <a:spLocks noGrp="1"/>
          </p:cNvSpPr>
          <p:nvPr>
            <p:ph type="ctrTitle"/>
          </p:nvPr>
        </p:nvSpPr>
        <p:spPr>
          <a:xfrm>
            <a:off x="570390" y="1322557"/>
            <a:ext cx="7772400" cy="1470025"/>
          </a:xfrm>
        </p:spPr>
        <p:txBody>
          <a:bodyPr/>
          <a:lstStyle/>
          <a:p>
            <a:r>
              <a:rPr lang="en-US" sz="5400" dirty="0"/>
              <a:t>Net Benefit </a:t>
            </a:r>
            <a:r>
              <a:rPr lang="en-US" sz="5400" dirty="0">
                <a:solidFill>
                  <a:srgbClr val="7A9900"/>
                </a:solidFill>
              </a:rPr>
              <a:t>Maximizing</a:t>
            </a:r>
            <a:r>
              <a:rPr lang="en-US" sz="5400" dirty="0"/>
              <a:t> Rules</a:t>
            </a:r>
          </a:p>
        </p:txBody>
      </p:sp>
      <p:sp>
        <p:nvSpPr>
          <p:cNvPr id="6" name="Subtitle 5">
            <a:extLst>
              <a:ext uri="{FF2B5EF4-FFF2-40B4-BE49-F238E27FC236}">
                <a16:creationId xmlns:a16="http://schemas.microsoft.com/office/drawing/2014/main" id="{C7BC6BE8-E6EC-4960-ACA0-5800A0E254E4}"/>
              </a:ext>
            </a:extLst>
          </p:cNvPr>
          <p:cNvSpPr>
            <a:spLocks noGrp="1"/>
          </p:cNvSpPr>
          <p:nvPr>
            <p:ph type="subTitle" idx="1"/>
          </p:nvPr>
        </p:nvSpPr>
        <p:spPr>
          <a:xfrm>
            <a:off x="670264" y="3060576"/>
            <a:ext cx="8038730" cy="1752600"/>
          </a:xfrm>
        </p:spPr>
        <p:txBody>
          <a:bodyPr/>
          <a:lstStyle/>
          <a:p>
            <a:pPr marL="457200" indent="-457200" algn="l">
              <a:buFont typeface="Arial" panose="020B0604020202020204" pitchFamily="34" charset="0"/>
              <a:buChar char="•"/>
            </a:pPr>
            <a:r>
              <a:rPr lang="en-US" dirty="0">
                <a:solidFill>
                  <a:schemeClr val="tx1"/>
                </a:solidFill>
                <a:latin typeface="+mj-lt"/>
              </a:rPr>
              <a:t>Net benefit is maximized where total benefits exceed total costs by the greatest amount</a:t>
            </a:r>
          </a:p>
          <a:p>
            <a:pPr marL="457200" indent="-457200" algn="l">
              <a:buFont typeface="Arial" panose="020B0604020202020204" pitchFamily="34" charset="0"/>
              <a:buChar char="•"/>
            </a:pPr>
            <a:r>
              <a:rPr lang="en-US" dirty="0">
                <a:solidFill>
                  <a:schemeClr val="tx1"/>
                </a:solidFill>
                <a:latin typeface="+mj-lt"/>
              </a:rPr>
              <a:t>Net benefit is maximized where marginal benefit equals marginal cost</a:t>
            </a:r>
          </a:p>
        </p:txBody>
      </p:sp>
    </p:spTree>
    <p:extLst>
      <p:ext uri="{BB962C8B-B14F-4D97-AF65-F5344CB8AC3E}">
        <p14:creationId xmlns:p14="http://schemas.microsoft.com/office/powerpoint/2010/main" val="5023899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Cost-Benefit Analysis</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341217009"/>
              </p:ext>
            </p:extLst>
          </p:nvPr>
        </p:nvGraphicFramePr>
        <p:xfrm>
          <a:off x="581488" y="2520117"/>
          <a:ext cx="8229600" cy="31394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82962899"/>
                    </a:ext>
                  </a:extLst>
                </a:gridCol>
                <a:gridCol w="1371600">
                  <a:extLst>
                    <a:ext uri="{9D8B030D-6E8A-4147-A177-3AD203B41FA5}">
                      <a16:colId xmlns:a16="http://schemas.microsoft.com/office/drawing/2014/main" val="2682218890"/>
                    </a:ext>
                  </a:extLst>
                </a:gridCol>
                <a:gridCol w="1371600">
                  <a:extLst>
                    <a:ext uri="{9D8B030D-6E8A-4147-A177-3AD203B41FA5}">
                      <a16:colId xmlns:a16="http://schemas.microsoft.com/office/drawing/2014/main" val="1804969747"/>
                    </a:ext>
                  </a:extLst>
                </a:gridCol>
                <a:gridCol w="1371600">
                  <a:extLst>
                    <a:ext uri="{9D8B030D-6E8A-4147-A177-3AD203B41FA5}">
                      <a16:colId xmlns:a16="http://schemas.microsoft.com/office/drawing/2014/main" val="2044016411"/>
                    </a:ext>
                  </a:extLst>
                </a:gridCol>
                <a:gridCol w="1371600">
                  <a:extLst>
                    <a:ext uri="{9D8B030D-6E8A-4147-A177-3AD203B41FA5}">
                      <a16:colId xmlns:a16="http://schemas.microsoft.com/office/drawing/2014/main" val="4001316099"/>
                    </a:ext>
                  </a:extLst>
                </a:gridCol>
                <a:gridCol w="13716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a:t>
                      </a:r>
                    </a:p>
                    <a:p>
                      <a:pPr algn="ctr"/>
                      <a:r>
                        <a:rPr lang="en-US" dirty="0"/>
                        <a:t>Benefit</a:t>
                      </a:r>
                    </a:p>
                  </a:txBody>
                  <a:tcPr/>
                </a:tc>
                <a:tc>
                  <a:txBody>
                    <a:bodyPr/>
                    <a:lstStyle/>
                    <a:p>
                      <a:pPr algn="ctr"/>
                      <a:r>
                        <a:rPr lang="en-US" dirty="0"/>
                        <a:t>Total</a:t>
                      </a:r>
                    </a:p>
                    <a:p>
                      <a:pPr algn="ctr"/>
                      <a:r>
                        <a:rPr lang="en-US" dirty="0"/>
                        <a:t> Cost</a:t>
                      </a:r>
                    </a:p>
                  </a:txBody>
                  <a:tcPr/>
                </a:tc>
                <a:tc>
                  <a:txBody>
                    <a:bodyPr/>
                    <a:lstStyle/>
                    <a:p>
                      <a:pPr algn="ctr"/>
                      <a:r>
                        <a:rPr lang="en-US" dirty="0"/>
                        <a:t>Net</a:t>
                      </a:r>
                    </a:p>
                    <a:p>
                      <a:pPr algn="ctr"/>
                      <a:r>
                        <a:rPr lang="en-US" dirty="0"/>
                        <a:t>Benefit</a:t>
                      </a:r>
                    </a:p>
                  </a:txBody>
                  <a:tcPr/>
                </a:tc>
                <a:tc>
                  <a:txBody>
                    <a:bodyPr/>
                    <a:lstStyle/>
                    <a:p>
                      <a:pPr algn="ctr"/>
                      <a:r>
                        <a:rPr lang="en-US" dirty="0"/>
                        <a:t>Marginal</a:t>
                      </a:r>
                    </a:p>
                    <a:p>
                      <a:pPr algn="ctr"/>
                      <a:r>
                        <a:rPr lang="en-US" dirty="0"/>
                        <a:t>Benefit</a:t>
                      </a:r>
                    </a:p>
                  </a:txBody>
                  <a:tcPr/>
                </a:tc>
                <a:tc>
                  <a:txBody>
                    <a:bodyPr/>
                    <a:lstStyle/>
                    <a:p>
                      <a:pPr algn="ctr"/>
                      <a:r>
                        <a:rPr lang="en-US" dirty="0"/>
                        <a:t>Marginal Cost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400</a:t>
                      </a:r>
                    </a:p>
                  </a:txBody>
                  <a:tcPr/>
                </a:tc>
                <a:tc>
                  <a:txBody>
                    <a:bodyPr/>
                    <a:lstStyle/>
                    <a:p>
                      <a:pPr algn="ctr"/>
                      <a:r>
                        <a:rPr lang="en-US" dirty="0"/>
                        <a:t>25</a:t>
                      </a:r>
                    </a:p>
                  </a:txBody>
                  <a:tcPr/>
                </a:tc>
                <a:tc>
                  <a:txBody>
                    <a:bodyPr/>
                    <a:lstStyle/>
                    <a:p>
                      <a:pPr algn="ctr"/>
                      <a:r>
                        <a:rPr lang="en-US" dirty="0"/>
                        <a:t>375</a:t>
                      </a:r>
                    </a:p>
                  </a:txBody>
                  <a:tcPr/>
                </a:tc>
                <a:tc>
                  <a:txBody>
                    <a:bodyPr/>
                    <a:lstStyle/>
                    <a:p>
                      <a:pPr algn="ctr"/>
                      <a:r>
                        <a:rPr lang="en-US" dirty="0"/>
                        <a:t>400</a:t>
                      </a:r>
                    </a:p>
                  </a:txBody>
                  <a:tcPr/>
                </a:tc>
                <a:tc>
                  <a:txBody>
                    <a:bodyPr/>
                    <a:lstStyle/>
                    <a:p>
                      <a:pPr algn="ctr"/>
                      <a:r>
                        <a:rPr lang="en-US" dirty="0"/>
                        <a:t>25</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700</a:t>
                      </a:r>
                    </a:p>
                  </a:txBody>
                  <a:tcPr/>
                </a:tc>
                <a:tc>
                  <a:txBody>
                    <a:bodyPr/>
                    <a:lstStyle/>
                    <a:p>
                      <a:pPr algn="ctr"/>
                      <a:r>
                        <a:rPr lang="en-US" dirty="0"/>
                        <a:t>75</a:t>
                      </a:r>
                    </a:p>
                  </a:txBody>
                  <a:tcPr/>
                </a:tc>
                <a:tc>
                  <a:txBody>
                    <a:bodyPr/>
                    <a:lstStyle/>
                    <a:p>
                      <a:pPr algn="ctr"/>
                      <a:r>
                        <a:rPr lang="en-US" dirty="0"/>
                        <a:t>625</a:t>
                      </a:r>
                    </a:p>
                  </a:txBody>
                  <a:tcPr/>
                </a:tc>
                <a:tc>
                  <a:txBody>
                    <a:bodyPr/>
                    <a:lstStyle/>
                    <a:p>
                      <a:pPr algn="ctr"/>
                      <a:r>
                        <a:rPr lang="en-US" dirty="0"/>
                        <a:t>300</a:t>
                      </a:r>
                    </a:p>
                  </a:txBody>
                  <a:tcPr/>
                </a:tc>
                <a:tc>
                  <a:txBody>
                    <a:bodyPr/>
                    <a:lstStyle/>
                    <a:p>
                      <a:pPr algn="ctr"/>
                      <a:r>
                        <a:rPr lang="en-US" dirty="0"/>
                        <a:t>50</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900</a:t>
                      </a:r>
                    </a:p>
                  </a:txBody>
                  <a:tcPr/>
                </a:tc>
                <a:tc>
                  <a:txBody>
                    <a:bodyPr/>
                    <a:lstStyle/>
                    <a:p>
                      <a:pPr algn="ctr"/>
                      <a:r>
                        <a:rPr lang="en-US" dirty="0"/>
                        <a:t>175</a:t>
                      </a:r>
                    </a:p>
                  </a:txBody>
                  <a:tcPr/>
                </a:tc>
                <a:tc>
                  <a:txBody>
                    <a:bodyPr/>
                    <a:lstStyle/>
                    <a:p>
                      <a:pPr algn="ctr"/>
                      <a:r>
                        <a:rPr lang="en-US" dirty="0"/>
                        <a:t>725</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1,000</a:t>
                      </a:r>
                    </a:p>
                  </a:txBody>
                  <a:tcPr/>
                </a:tc>
                <a:tc>
                  <a:txBody>
                    <a:bodyPr/>
                    <a:lstStyle/>
                    <a:p>
                      <a:pPr algn="ctr"/>
                      <a:r>
                        <a:rPr lang="en-US" dirty="0"/>
                        <a:t>375</a:t>
                      </a:r>
                    </a:p>
                  </a:txBody>
                  <a:tcPr/>
                </a:tc>
                <a:tc>
                  <a:txBody>
                    <a:bodyPr/>
                    <a:lstStyle/>
                    <a:p>
                      <a:pPr algn="ctr"/>
                      <a:r>
                        <a:rPr lang="en-US" dirty="0"/>
                        <a:t>625</a:t>
                      </a:r>
                    </a:p>
                  </a:txBody>
                  <a:tcPr/>
                </a:tc>
                <a:tc>
                  <a:txBody>
                    <a:bodyPr/>
                    <a:lstStyle/>
                    <a:p>
                      <a:pPr algn="ctr"/>
                      <a:r>
                        <a:rPr lang="en-US" dirty="0"/>
                        <a:t>100</a:t>
                      </a:r>
                    </a:p>
                  </a:txBody>
                  <a:tcPr/>
                </a:tc>
                <a:tc>
                  <a:txBody>
                    <a:bodyPr/>
                    <a:lstStyle/>
                    <a:p>
                      <a:pPr algn="ctr"/>
                      <a:r>
                        <a:rPr lang="en-US" dirty="0"/>
                        <a:t>200</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a:t>
                      </a:r>
                    </a:p>
                  </a:txBody>
                  <a:tcPr/>
                </a:tc>
                <a:tc>
                  <a:txBody>
                    <a:bodyPr/>
                    <a:lstStyle/>
                    <a:p>
                      <a:pPr algn="ctr"/>
                      <a:r>
                        <a:rPr lang="en-US" dirty="0"/>
                        <a:t>1,000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625</a:t>
                      </a:r>
                    </a:p>
                  </a:txBody>
                  <a:tcPr/>
                </a:tc>
                <a:extLst>
                  <a:ext uri="{0D108BD9-81ED-4DB2-BD59-A6C34878D82A}">
                    <a16:rowId xmlns:a16="http://schemas.microsoft.com/office/drawing/2014/main" val="3809424145"/>
                  </a:ext>
                </a:extLst>
              </a:tr>
            </a:tbl>
          </a:graphicData>
        </a:graphic>
      </p:graphicFrame>
      <p:sp>
        <p:nvSpPr>
          <p:cNvPr id="3" name="TextBox 2">
            <a:extLst>
              <a:ext uri="{FF2B5EF4-FFF2-40B4-BE49-F238E27FC236}">
                <a16:creationId xmlns:a16="http://schemas.microsoft.com/office/drawing/2014/main" id="{67A24B8A-B169-43A4-BB39-FC460039A0B5}"/>
              </a:ext>
            </a:extLst>
          </p:cNvPr>
          <p:cNvSpPr txBox="1"/>
          <p:nvPr/>
        </p:nvSpPr>
        <p:spPr>
          <a:xfrm>
            <a:off x="1731146" y="6072327"/>
            <a:ext cx="6764784" cy="461665"/>
          </a:xfrm>
          <a:prstGeom prst="rect">
            <a:avLst/>
          </a:prstGeom>
          <a:noFill/>
        </p:spPr>
        <p:txBody>
          <a:bodyPr wrap="square" rtlCol="0">
            <a:spAutoFit/>
          </a:bodyPr>
          <a:lstStyle/>
          <a:p>
            <a:r>
              <a:rPr lang="en-US" sz="2400" i="1" dirty="0">
                <a:solidFill>
                  <a:srgbClr val="7A9900"/>
                </a:solidFill>
              </a:rPr>
              <a:t>Net benefits </a:t>
            </a:r>
            <a:r>
              <a:rPr lang="en-US" sz="2400" i="1" dirty="0"/>
              <a:t>are maximized at 3 hours</a:t>
            </a:r>
          </a:p>
        </p:txBody>
      </p:sp>
    </p:spTree>
    <p:extLst>
      <p:ext uri="{BB962C8B-B14F-4D97-AF65-F5344CB8AC3E}">
        <p14:creationId xmlns:p14="http://schemas.microsoft.com/office/powerpoint/2010/main" val="39363816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Cost-Benefit Analysis</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456545662"/>
              </p:ext>
            </p:extLst>
          </p:nvPr>
        </p:nvGraphicFramePr>
        <p:xfrm>
          <a:off x="1116367" y="2243831"/>
          <a:ext cx="6911265" cy="3139440"/>
        </p:xfrm>
        <a:graphic>
          <a:graphicData uri="http://schemas.openxmlformats.org/drawingml/2006/table">
            <a:tbl>
              <a:tblPr firstRow="1" bandRow="1">
                <a:tableStyleId>{5C22544A-7EE6-4342-B048-85BDC9FD1C3A}</a:tableStyleId>
              </a:tblPr>
              <a:tblGrid>
                <a:gridCol w="1382253">
                  <a:extLst>
                    <a:ext uri="{9D8B030D-6E8A-4147-A177-3AD203B41FA5}">
                      <a16:colId xmlns:a16="http://schemas.microsoft.com/office/drawing/2014/main" val="982962899"/>
                    </a:ext>
                  </a:extLst>
                </a:gridCol>
                <a:gridCol w="1382253">
                  <a:extLst>
                    <a:ext uri="{9D8B030D-6E8A-4147-A177-3AD203B41FA5}">
                      <a16:colId xmlns:a16="http://schemas.microsoft.com/office/drawing/2014/main" val="2044016411"/>
                    </a:ext>
                  </a:extLst>
                </a:gridCol>
                <a:gridCol w="1382253">
                  <a:extLst>
                    <a:ext uri="{9D8B030D-6E8A-4147-A177-3AD203B41FA5}">
                      <a16:colId xmlns:a16="http://schemas.microsoft.com/office/drawing/2014/main" val="4001316099"/>
                    </a:ext>
                  </a:extLst>
                </a:gridCol>
                <a:gridCol w="1382253">
                  <a:extLst>
                    <a:ext uri="{9D8B030D-6E8A-4147-A177-3AD203B41FA5}">
                      <a16:colId xmlns:a16="http://schemas.microsoft.com/office/drawing/2014/main" val="892235615"/>
                    </a:ext>
                  </a:extLst>
                </a:gridCol>
                <a:gridCol w="1382253">
                  <a:extLst>
                    <a:ext uri="{9D8B030D-6E8A-4147-A177-3AD203B41FA5}">
                      <a16:colId xmlns:a16="http://schemas.microsoft.com/office/drawing/2014/main" val="1202683988"/>
                    </a:ext>
                  </a:extLst>
                </a:gridCol>
              </a:tblGrid>
              <a:tr h="370840">
                <a:tc>
                  <a:txBody>
                    <a:bodyPr/>
                    <a:lstStyle/>
                    <a:p>
                      <a:pPr algn="ctr"/>
                      <a:r>
                        <a:rPr lang="en-US" dirty="0"/>
                        <a:t>Number of Hours Hiking</a:t>
                      </a:r>
                    </a:p>
                  </a:txBody>
                  <a:tcPr/>
                </a:tc>
                <a:tc>
                  <a:txBody>
                    <a:bodyPr/>
                    <a:lstStyle/>
                    <a:p>
                      <a:pPr algn="ctr"/>
                      <a:r>
                        <a:rPr lang="en-US" dirty="0"/>
                        <a:t>Net</a:t>
                      </a:r>
                    </a:p>
                    <a:p>
                      <a:pPr algn="ctr"/>
                      <a:r>
                        <a:rPr lang="en-US" dirty="0"/>
                        <a:t>Benefit</a:t>
                      </a:r>
                    </a:p>
                  </a:txBody>
                  <a:tcPr/>
                </a:tc>
                <a:tc>
                  <a:txBody>
                    <a:bodyPr/>
                    <a:lstStyle/>
                    <a:p>
                      <a:pPr algn="ctr"/>
                      <a:r>
                        <a:rPr lang="en-US" dirty="0"/>
                        <a:t>Marginal</a:t>
                      </a:r>
                    </a:p>
                    <a:p>
                      <a:pPr algn="ctr"/>
                      <a:r>
                        <a:rPr lang="en-US" dirty="0"/>
                        <a:t>Benefit</a:t>
                      </a:r>
                    </a:p>
                    <a:p>
                      <a:pPr algn="ctr"/>
                      <a:r>
                        <a:rPr lang="en-US" dirty="0"/>
                        <a:t>(MB)</a:t>
                      </a:r>
                    </a:p>
                  </a:txBody>
                  <a:tcPr/>
                </a:tc>
                <a:tc>
                  <a:txBody>
                    <a:bodyPr/>
                    <a:lstStyle/>
                    <a:p>
                      <a:pPr algn="ctr"/>
                      <a:r>
                        <a:rPr lang="en-US" dirty="0"/>
                        <a:t>Marginal Cost</a:t>
                      </a:r>
                    </a:p>
                    <a:p>
                      <a:pPr algn="ctr"/>
                      <a:r>
                        <a:rPr lang="en-US" dirty="0"/>
                        <a:t>(MC)</a:t>
                      </a:r>
                    </a:p>
                  </a:txBody>
                  <a:tcPr/>
                </a:tc>
                <a:tc>
                  <a:txBody>
                    <a:bodyPr/>
                    <a:lstStyle/>
                    <a:p>
                      <a:pPr algn="l"/>
                      <a:endParaRPr lang="en-US" dirty="0"/>
                    </a:p>
                    <a:p>
                      <a:pPr algn="ctr"/>
                      <a:r>
                        <a:rPr lang="en-US" dirty="0"/>
                        <a:t>MB </a:t>
                      </a:r>
                      <a:r>
                        <a:rPr lang="en-US" sz="1800" dirty="0"/>
                        <a:t>&gt;</a:t>
                      </a:r>
                      <a:r>
                        <a:rPr lang="en-US" dirty="0"/>
                        <a:t>MC</a:t>
                      </a:r>
                    </a:p>
                    <a:p>
                      <a:pPr algn="ctr"/>
                      <a:r>
                        <a:rPr lang="en-US" dirty="0"/>
                        <a: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375</a:t>
                      </a:r>
                    </a:p>
                  </a:txBody>
                  <a:tcPr/>
                </a:tc>
                <a:tc>
                  <a:txBody>
                    <a:bodyPr/>
                    <a:lstStyle/>
                    <a:p>
                      <a:pPr algn="ctr"/>
                      <a:r>
                        <a:rPr lang="en-US" dirty="0"/>
                        <a:t>400</a:t>
                      </a:r>
                    </a:p>
                  </a:txBody>
                  <a:tcPr/>
                </a:tc>
                <a:tc>
                  <a:txBody>
                    <a:bodyPr/>
                    <a:lstStyle/>
                    <a:p>
                      <a:pPr algn="ctr"/>
                      <a:r>
                        <a:rPr lang="en-US" dirty="0"/>
                        <a:t>25</a:t>
                      </a:r>
                    </a:p>
                  </a:txBody>
                  <a:tcPr/>
                </a:tc>
                <a:tc>
                  <a:txBody>
                    <a:bodyPr/>
                    <a:lstStyle/>
                    <a:p>
                      <a:pPr algn="ctr"/>
                      <a:r>
                        <a:rPr lang="en-US" dirty="0"/>
                        <a:t>400&gt;25</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625</a:t>
                      </a:r>
                    </a:p>
                  </a:txBody>
                  <a:tcPr/>
                </a:tc>
                <a:tc>
                  <a:txBody>
                    <a:bodyPr/>
                    <a:lstStyle/>
                    <a:p>
                      <a:pPr algn="ctr"/>
                      <a:r>
                        <a:rPr lang="en-US" dirty="0"/>
                        <a:t>300</a:t>
                      </a:r>
                    </a:p>
                  </a:txBody>
                  <a:tcPr/>
                </a:tc>
                <a:tc>
                  <a:txBody>
                    <a:bodyPr/>
                    <a:lstStyle/>
                    <a:p>
                      <a:pPr algn="ctr"/>
                      <a:r>
                        <a:rPr lang="en-US" dirty="0"/>
                        <a:t>50</a:t>
                      </a:r>
                    </a:p>
                  </a:txBody>
                  <a:tcPr/>
                </a:tc>
                <a:tc>
                  <a:txBody>
                    <a:bodyPr/>
                    <a:lstStyle/>
                    <a:p>
                      <a:pPr algn="ctr"/>
                      <a:r>
                        <a:rPr lang="en-US" dirty="0"/>
                        <a:t>300&gt;50</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725</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200&gt;100</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625</a:t>
                      </a:r>
                    </a:p>
                  </a:txBody>
                  <a:tcPr/>
                </a:tc>
                <a:tc>
                  <a:txBody>
                    <a:bodyPr/>
                    <a:lstStyle/>
                    <a:p>
                      <a:pPr algn="ctr"/>
                      <a:r>
                        <a:rPr lang="en-US" dirty="0"/>
                        <a:t>100</a:t>
                      </a:r>
                    </a:p>
                  </a:txBody>
                  <a:tcPr/>
                </a:tc>
                <a:tc>
                  <a:txBody>
                    <a:bodyPr/>
                    <a:lstStyle/>
                    <a:p>
                      <a:pPr algn="ctr"/>
                      <a:r>
                        <a:rPr lang="en-US" dirty="0"/>
                        <a:t>200</a:t>
                      </a:r>
                    </a:p>
                  </a:txBody>
                  <a:tcPr/>
                </a:tc>
                <a:tc>
                  <a:txBody>
                    <a:bodyPr/>
                    <a:lstStyle/>
                    <a:p>
                      <a:pPr algn="ctr"/>
                      <a:r>
                        <a:rPr lang="en-US" dirty="0"/>
                        <a:t>100&lt;200</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625</a:t>
                      </a:r>
                    </a:p>
                  </a:txBody>
                  <a:tcPr/>
                </a:tc>
                <a:tc>
                  <a:txBody>
                    <a:bodyPr/>
                    <a:lstStyle/>
                    <a:p>
                      <a:pPr algn="ctr"/>
                      <a:r>
                        <a:rPr lang="en-US" dirty="0"/>
                        <a:t>0&lt;625</a:t>
                      </a:r>
                    </a:p>
                  </a:txBody>
                  <a:tcPr/>
                </a:tc>
                <a:extLst>
                  <a:ext uri="{0D108BD9-81ED-4DB2-BD59-A6C34878D82A}">
                    <a16:rowId xmlns:a16="http://schemas.microsoft.com/office/drawing/2014/main" val="3809424145"/>
                  </a:ext>
                </a:extLst>
              </a:tr>
            </a:tbl>
          </a:graphicData>
        </a:graphic>
      </p:graphicFrame>
      <p:sp>
        <p:nvSpPr>
          <p:cNvPr id="3" name="TextBox 2">
            <a:extLst>
              <a:ext uri="{FF2B5EF4-FFF2-40B4-BE49-F238E27FC236}">
                <a16:creationId xmlns:a16="http://schemas.microsoft.com/office/drawing/2014/main" id="{67A24B8A-B169-43A4-BB39-FC460039A0B5}"/>
              </a:ext>
            </a:extLst>
          </p:cNvPr>
          <p:cNvSpPr txBox="1"/>
          <p:nvPr/>
        </p:nvSpPr>
        <p:spPr>
          <a:xfrm>
            <a:off x="1262848" y="5695274"/>
            <a:ext cx="6764784" cy="830997"/>
          </a:xfrm>
          <a:prstGeom prst="rect">
            <a:avLst/>
          </a:prstGeom>
          <a:noFill/>
        </p:spPr>
        <p:txBody>
          <a:bodyPr wrap="square" rtlCol="0">
            <a:spAutoFit/>
          </a:bodyPr>
          <a:lstStyle/>
          <a:p>
            <a:pPr algn="ctr"/>
            <a:r>
              <a:rPr lang="en-US" sz="2400" i="1" dirty="0">
                <a:solidFill>
                  <a:srgbClr val="7A9900"/>
                </a:solidFill>
              </a:rPr>
              <a:t>Marginal Benefits </a:t>
            </a:r>
            <a:r>
              <a:rPr lang="en-US" sz="2400" i="1" dirty="0"/>
              <a:t>exceed </a:t>
            </a:r>
            <a:r>
              <a:rPr lang="en-US" sz="2400" i="1" dirty="0">
                <a:solidFill>
                  <a:srgbClr val="7A9900"/>
                </a:solidFill>
              </a:rPr>
              <a:t>Marginal Costs </a:t>
            </a:r>
            <a:r>
              <a:rPr lang="en-US" sz="2400" i="1" dirty="0"/>
              <a:t>at 3 hours, but not 4</a:t>
            </a:r>
          </a:p>
        </p:txBody>
      </p:sp>
    </p:spTree>
    <p:extLst>
      <p:ext uri="{BB962C8B-B14F-4D97-AF65-F5344CB8AC3E}">
        <p14:creationId xmlns:p14="http://schemas.microsoft.com/office/powerpoint/2010/main" val="16312349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CBAB-8D3B-41DF-BDCF-65079AD81FA8}"/>
              </a:ext>
            </a:extLst>
          </p:cNvPr>
          <p:cNvSpPr>
            <a:spLocks noGrp="1"/>
          </p:cNvSpPr>
          <p:nvPr>
            <p:ph type="title"/>
          </p:nvPr>
        </p:nvSpPr>
        <p:spPr>
          <a:xfrm>
            <a:off x="190870" y="941033"/>
            <a:ext cx="8229600" cy="1143000"/>
          </a:xfrm>
        </p:spPr>
        <p:txBody>
          <a:bodyPr/>
          <a:lstStyle/>
          <a:p>
            <a:r>
              <a:rPr lang="en-US" sz="4800" dirty="0"/>
              <a:t>Marginal Analysis</a:t>
            </a:r>
          </a:p>
        </p:txBody>
      </p:sp>
      <p:sp>
        <p:nvSpPr>
          <p:cNvPr id="3" name="Content Placeholder 2">
            <a:extLst>
              <a:ext uri="{FF2B5EF4-FFF2-40B4-BE49-F238E27FC236}">
                <a16:creationId xmlns:a16="http://schemas.microsoft.com/office/drawing/2014/main" id="{C6307793-D571-449B-894D-01819C804C16}"/>
              </a:ext>
            </a:extLst>
          </p:cNvPr>
          <p:cNvSpPr>
            <a:spLocks noGrp="1"/>
          </p:cNvSpPr>
          <p:nvPr>
            <p:ph idx="1"/>
          </p:nvPr>
        </p:nvSpPr>
        <p:spPr>
          <a:xfrm>
            <a:off x="998738" y="2386318"/>
            <a:ext cx="8229600" cy="3779520"/>
          </a:xfrm>
        </p:spPr>
        <p:txBody>
          <a:bodyPr/>
          <a:lstStyle/>
          <a:p>
            <a:r>
              <a:rPr lang="en-US" i="1" dirty="0">
                <a:latin typeface="+mj-lt"/>
              </a:rPr>
              <a:t>How many </a:t>
            </a:r>
            <a:r>
              <a:rPr lang="en-US" i="1" dirty="0">
                <a:solidFill>
                  <a:srgbClr val="7A9900"/>
                </a:solidFill>
                <a:latin typeface="+mj-lt"/>
              </a:rPr>
              <a:t>workers</a:t>
            </a:r>
            <a:r>
              <a:rPr lang="en-US" i="1" dirty="0">
                <a:latin typeface="+mj-lt"/>
              </a:rPr>
              <a:t> should I hire?</a:t>
            </a:r>
          </a:p>
          <a:p>
            <a:r>
              <a:rPr lang="en-US" i="1" dirty="0">
                <a:latin typeface="+mj-lt"/>
              </a:rPr>
              <a:t>How many </a:t>
            </a:r>
            <a:r>
              <a:rPr lang="en-US" i="1" dirty="0">
                <a:solidFill>
                  <a:srgbClr val="7A9900"/>
                </a:solidFill>
                <a:latin typeface="+mj-lt"/>
              </a:rPr>
              <a:t>classes</a:t>
            </a:r>
            <a:r>
              <a:rPr lang="en-US" i="1" dirty="0">
                <a:latin typeface="+mj-lt"/>
              </a:rPr>
              <a:t> should I take?</a:t>
            </a:r>
          </a:p>
          <a:p>
            <a:r>
              <a:rPr lang="en-US" i="1" dirty="0">
                <a:latin typeface="+mj-lt"/>
              </a:rPr>
              <a:t>How many </a:t>
            </a:r>
            <a:r>
              <a:rPr lang="en-US" i="1" dirty="0">
                <a:solidFill>
                  <a:srgbClr val="7A9900"/>
                </a:solidFill>
                <a:latin typeface="+mj-lt"/>
              </a:rPr>
              <a:t>children</a:t>
            </a:r>
            <a:r>
              <a:rPr lang="en-US" i="1" dirty="0">
                <a:latin typeface="+mj-lt"/>
              </a:rPr>
              <a:t> should I have?</a:t>
            </a:r>
          </a:p>
          <a:p>
            <a:r>
              <a:rPr lang="en-US" i="1" dirty="0">
                <a:latin typeface="+mj-lt"/>
              </a:rPr>
              <a:t>How many hours a week should I </a:t>
            </a:r>
            <a:r>
              <a:rPr lang="en-US" i="1" dirty="0">
                <a:solidFill>
                  <a:srgbClr val="7A9900"/>
                </a:solidFill>
                <a:latin typeface="+mj-lt"/>
              </a:rPr>
              <a:t>study</a:t>
            </a:r>
            <a:r>
              <a:rPr lang="en-US" i="1" dirty="0">
                <a:latin typeface="+mj-lt"/>
              </a:rPr>
              <a:t>?</a:t>
            </a:r>
          </a:p>
        </p:txBody>
      </p:sp>
    </p:spTree>
    <p:extLst>
      <p:ext uri="{BB962C8B-B14F-4D97-AF65-F5344CB8AC3E}">
        <p14:creationId xmlns:p14="http://schemas.microsoft.com/office/powerpoint/2010/main" val="206858788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9FD0-FF3D-490E-8F0D-8F8A050CACA2}"/>
              </a:ext>
            </a:extLst>
          </p:cNvPr>
          <p:cNvSpPr>
            <a:spLocks noGrp="1"/>
          </p:cNvSpPr>
          <p:nvPr>
            <p:ph type="title"/>
          </p:nvPr>
        </p:nvSpPr>
        <p:spPr>
          <a:xfrm>
            <a:off x="457200" y="1055077"/>
            <a:ext cx="8229600" cy="1143000"/>
          </a:xfrm>
        </p:spPr>
        <p:txBody>
          <a:bodyPr/>
          <a:lstStyle/>
          <a:p>
            <a:r>
              <a:rPr lang="en-US" sz="4400" dirty="0"/>
              <a:t>History of Cost-Benefit Analysis</a:t>
            </a:r>
          </a:p>
        </p:txBody>
      </p:sp>
      <p:sp>
        <p:nvSpPr>
          <p:cNvPr id="3" name="Content Placeholder 2">
            <a:extLst>
              <a:ext uri="{FF2B5EF4-FFF2-40B4-BE49-F238E27FC236}">
                <a16:creationId xmlns:a16="http://schemas.microsoft.com/office/drawing/2014/main" id="{DF7C66D3-AFA1-42E5-BBEB-6D6261319AF2}"/>
              </a:ext>
            </a:extLst>
          </p:cNvPr>
          <p:cNvSpPr>
            <a:spLocks noGrp="1"/>
          </p:cNvSpPr>
          <p:nvPr>
            <p:ph idx="1"/>
          </p:nvPr>
        </p:nvSpPr>
        <p:spPr/>
        <p:txBody>
          <a:bodyPr/>
          <a:lstStyle/>
          <a:p>
            <a:r>
              <a:rPr lang="en-US" dirty="0">
                <a:latin typeface="+mj-lt"/>
              </a:rPr>
              <a:t>Introduced by French engineer, Jules </a:t>
            </a:r>
            <a:r>
              <a:rPr lang="en-US" dirty="0" err="1">
                <a:latin typeface="+mj-lt"/>
              </a:rPr>
              <a:t>Dupuit</a:t>
            </a:r>
            <a:r>
              <a:rPr lang="en-US" dirty="0">
                <a:latin typeface="+mj-lt"/>
              </a:rPr>
              <a:t>, in the 1840s</a:t>
            </a:r>
          </a:p>
          <a:p>
            <a:r>
              <a:rPr lang="en-US" dirty="0">
                <a:latin typeface="+mj-lt"/>
              </a:rPr>
              <a:t>Used in 1930s to evaluate </a:t>
            </a:r>
            <a:r>
              <a:rPr lang="en-US" b="1" dirty="0">
                <a:latin typeface="+mj-lt"/>
              </a:rPr>
              <a:t>federal water projects </a:t>
            </a:r>
            <a:r>
              <a:rPr lang="en-US" dirty="0">
                <a:latin typeface="+mj-lt"/>
              </a:rPr>
              <a:t>in the United States</a:t>
            </a:r>
          </a:p>
          <a:p>
            <a:r>
              <a:rPr lang="en-US" dirty="0">
                <a:latin typeface="+mj-lt"/>
              </a:rPr>
              <a:t>Used to analyze policies affecting </a:t>
            </a:r>
            <a:r>
              <a:rPr lang="en-US" b="1" dirty="0">
                <a:latin typeface="+mj-lt"/>
              </a:rPr>
              <a:t>transportation, public health, defense, education</a:t>
            </a:r>
            <a:r>
              <a:rPr lang="en-US" dirty="0">
                <a:latin typeface="+mj-lt"/>
              </a:rPr>
              <a:t> and the </a:t>
            </a:r>
            <a:r>
              <a:rPr lang="en-US" b="1" dirty="0">
                <a:latin typeface="+mj-lt"/>
              </a:rPr>
              <a:t>environment</a:t>
            </a:r>
          </a:p>
          <a:p>
            <a:endParaRPr lang="en-US" dirty="0"/>
          </a:p>
        </p:txBody>
      </p:sp>
    </p:spTree>
    <p:extLst>
      <p:ext uri="{BB962C8B-B14F-4D97-AF65-F5344CB8AC3E}">
        <p14:creationId xmlns:p14="http://schemas.microsoft.com/office/powerpoint/2010/main" val="33116025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DE82-AB89-41A9-9E08-7F48BA30F7DF}"/>
              </a:ext>
            </a:extLst>
          </p:cNvPr>
          <p:cNvSpPr>
            <a:spLocks noGrp="1"/>
          </p:cNvSpPr>
          <p:nvPr>
            <p:ph type="title"/>
          </p:nvPr>
        </p:nvSpPr>
        <p:spPr>
          <a:xfrm>
            <a:off x="457200" y="1097280"/>
            <a:ext cx="8229600" cy="1143000"/>
          </a:xfrm>
        </p:spPr>
        <p:txBody>
          <a:bodyPr/>
          <a:lstStyle/>
          <a:p>
            <a:r>
              <a:rPr lang="en-US" sz="3600" dirty="0"/>
              <a:t>Cost-Benefit Analysis and Public Policy</a:t>
            </a:r>
          </a:p>
        </p:txBody>
      </p:sp>
      <p:sp>
        <p:nvSpPr>
          <p:cNvPr id="3" name="Content Placeholder 2">
            <a:extLst>
              <a:ext uri="{FF2B5EF4-FFF2-40B4-BE49-F238E27FC236}">
                <a16:creationId xmlns:a16="http://schemas.microsoft.com/office/drawing/2014/main" id="{17DA8668-8F44-427C-BD4F-B15B118597BD}"/>
              </a:ext>
            </a:extLst>
          </p:cNvPr>
          <p:cNvSpPr>
            <a:spLocks noGrp="1"/>
          </p:cNvSpPr>
          <p:nvPr>
            <p:ph idx="1"/>
          </p:nvPr>
        </p:nvSpPr>
        <p:spPr/>
        <p:txBody>
          <a:bodyPr/>
          <a:lstStyle/>
          <a:p>
            <a:pPr marL="0" indent="0" defTabSz="905255">
              <a:buNone/>
              <a:defRPr sz="3168"/>
            </a:pPr>
            <a:r>
              <a:rPr lang="en-US" sz="2800" dirty="0">
                <a:latin typeface="+mj-lt"/>
                <a:cs typeface="Calibri Light"/>
              </a:rPr>
              <a:t>There are </a:t>
            </a:r>
            <a:r>
              <a:rPr lang="en-US" sz="2800" dirty="0">
                <a:solidFill>
                  <a:srgbClr val="7A9900"/>
                </a:solidFill>
                <a:latin typeface="+mj-lt"/>
                <a:cs typeface="Calibri Light"/>
              </a:rPr>
              <a:t>two main purposes </a:t>
            </a:r>
            <a:r>
              <a:rPr lang="en-US" sz="2800" dirty="0">
                <a:latin typeface="+mj-lt"/>
                <a:cs typeface="Calibri Light"/>
              </a:rPr>
              <a:t>for using cost-benefit analysis:</a:t>
            </a:r>
          </a:p>
          <a:p>
            <a:pPr defTabSz="905255">
              <a:buFont typeface="Wingdings" panose="05000000000000000000" pitchFamily="2" charset="2"/>
              <a:buChar char="ü"/>
              <a:defRPr sz="3168"/>
            </a:pPr>
            <a:r>
              <a:rPr lang="en-US" sz="2800" dirty="0">
                <a:latin typeface="+mj-lt"/>
                <a:cs typeface="Calibri Light"/>
              </a:rPr>
              <a:t>To determine if a policy is sound, justifiable and feasible by figuring out whether its benefits outweigh its costs.</a:t>
            </a:r>
          </a:p>
          <a:p>
            <a:pPr defTabSz="905255">
              <a:buFont typeface="Wingdings" panose="05000000000000000000" pitchFamily="2" charset="2"/>
              <a:buChar char="ü"/>
              <a:defRPr sz="3168"/>
            </a:pPr>
            <a:r>
              <a:rPr lang="en-US" sz="2800" dirty="0">
                <a:latin typeface="+mj-lt"/>
                <a:cs typeface="Calibri Light"/>
              </a:rPr>
              <a:t>To determine a baseline for comparing alternative policies</a:t>
            </a:r>
          </a:p>
          <a:p>
            <a:pPr marL="0" indent="0">
              <a:buNone/>
            </a:pPr>
            <a:endParaRPr lang="en-US" dirty="0"/>
          </a:p>
        </p:txBody>
      </p:sp>
    </p:spTree>
    <p:extLst>
      <p:ext uri="{BB962C8B-B14F-4D97-AF65-F5344CB8AC3E}">
        <p14:creationId xmlns:p14="http://schemas.microsoft.com/office/powerpoint/2010/main" val="105869154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9C0C-B57B-4AA6-8654-2E5ED585145A}"/>
              </a:ext>
            </a:extLst>
          </p:cNvPr>
          <p:cNvSpPr>
            <a:spLocks noGrp="1"/>
          </p:cNvSpPr>
          <p:nvPr>
            <p:ph type="title"/>
          </p:nvPr>
        </p:nvSpPr>
        <p:spPr/>
        <p:txBody>
          <a:bodyPr/>
          <a:lstStyle/>
          <a:p>
            <a:r>
              <a:rPr lang="en-US" sz="4400" dirty="0"/>
              <a:t>Steps in Cost Benefit Analysis</a:t>
            </a:r>
          </a:p>
        </p:txBody>
      </p:sp>
      <p:sp>
        <p:nvSpPr>
          <p:cNvPr id="3" name="Content Placeholder 2">
            <a:extLst>
              <a:ext uri="{FF2B5EF4-FFF2-40B4-BE49-F238E27FC236}">
                <a16:creationId xmlns:a16="http://schemas.microsoft.com/office/drawing/2014/main" id="{77B16F7D-09A0-41AD-81C1-D55966F033B9}"/>
              </a:ext>
            </a:extLst>
          </p:cNvPr>
          <p:cNvSpPr>
            <a:spLocks noGrp="1"/>
          </p:cNvSpPr>
          <p:nvPr>
            <p:ph idx="1"/>
          </p:nvPr>
        </p:nvSpPr>
        <p:spPr>
          <a:xfrm>
            <a:off x="457200" y="2164080"/>
            <a:ext cx="8229600" cy="3779520"/>
          </a:xfrm>
        </p:spPr>
        <p:txBody>
          <a:bodyPr/>
          <a:lstStyle/>
          <a:p>
            <a:pPr marL="514350" indent="-514350">
              <a:buFont typeface="+mj-lt"/>
              <a:buAutoNum type="arabicPeriod"/>
            </a:pPr>
            <a:r>
              <a:rPr lang="en-US" dirty="0">
                <a:latin typeface="+mj-lt"/>
              </a:rPr>
              <a:t> </a:t>
            </a:r>
            <a:r>
              <a:rPr lang="en-US" dirty="0">
                <a:solidFill>
                  <a:srgbClr val="7A9900"/>
                </a:solidFill>
                <a:latin typeface="+mj-lt"/>
              </a:rPr>
              <a:t>Identify</a:t>
            </a:r>
            <a:r>
              <a:rPr lang="en-US" dirty="0">
                <a:latin typeface="+mj-lt"/>
              </a:rPr>
              <a:t> all costs and benefits</a:t>
            </a:r>
          </a:p>
          <a:p>
            <a:pPr marL="514350" indent="-514350">
              <a:buFont typeface="+mj-lt"/>
              <a:buAutoNum type="arabicPeriod"/>
            </a:pPr>
            <a:r>
              <a:rPr lang="en-US" dirty="0">
                <a:latin typeface="+mj-lt"/>
              </a:rPr>
              <a:t> </a:t>
            </a:r>
            <a:r>
              <a:rPr lang="en-US" dirty="0">
                <a:solidFill>
                  <a:srgbClr val="7A9900"/>
                </a:solidFill>
                <a:latin typeface="+mj-lt"/>
              </a:rPr>
              <a:t>Quantify</a:t>
            </a:r>
            <a:r>
              <a:rPr lang="en-US" dirty="0">
                <a:latin typeface="+mj-lt"/>
              </a:rPr>
              <a:t> costs/benefits using a monetary value</a:t>
            </a:r>
          </a:p>
          <a:p>
            <a:pPr marL="514350" indent="-514350">
              <a:buFont typeface="+mj-lt"/>
              <a:buAutoNum type="arabicPeriod"/>
            </a:pPr>
            <a:r>
              <a:rPr lang="en-US" dirty="0">
                <a:latin typeface="+mj-lt"/>
              </a:rPr>
              <a:t> </a:t>
            </a:r>
            <a:r>
              <a:rPr lang="en-US" dirty="0">
                <a:solidFill>
                  <a:srgbClr val="7A9900"/>
                </a:solidFill>
                <a:latin typeface="+mj-lt"/>
              </a:rPr>
              <a:t>Discount</a:t>
            </a:r>
            <a:r>
              <a:rPr lang="en-US" dirty="0">
                <a:latin typeface="+mj-lt"/>
              </a:rPr>
              <a:t> the costs and benefits back to a common time period</a:t>
            </a:r>
          </a:p>
          <a:p>
            <a:pPr marL="514350" indent="-514350">
              <a:buFont typeface="+mj-lt"/>
              <a:buAutoNum type="arabicPeriod"/>
            </a:pPr>
            <a:r>
              <a:rPr lang="en-US" dirty="0">
                <a:latin typeface="+mj-lt"/>
              </a:rPr>
              <a:t> </a:t>
            </a:r>
            <a:r>
              <a:rPr lang="en-US" dirty="0">
                <a:solidFill>
                  <a:srgbClr val="7A9900"/>
                </a:solidFill>
                <a:latin typeface="+mj-lt"/>
              </a:rPr>
              <a:t>Assess</a:t>
            </a:r>
            <a:r>
              <a:rPr lang="en-US" dirty="0">
                <a:latin typeface="+mj-lt"/>
              </a:rPr>
              <a:t> whether benefits &gt; costs</a:t>
            </a:r>
          </a:p>
          <a:p>
            <a:pPr marL="514350" indent="-514350">
              <a:buFont typeface="+mj-lt"/>
              <a:buAutoNum type="arabicPeriod"/>
            </a:pPr>
            <a:r>
              <a:rPr lang="en-US" dirty="0">
                <a:latin typeface="+mj-lt"/>
              </a:rPr>
              <a:t> </a:t>
            </a:r>
            <a:r>
              <a:rPr lang="en-US" dirty="0">
                <a:solidFill>
                  <a:srgbClr val="7A9900"/>
                </a:solidFill>
                <a:latin typeface="+mj-lt"/>
              </a:rPr>
              <a:t>Perform</a:t>
            </a:r>
            <a:r>
              <a:rPr lang="en-US" dirty="0">
                <a:latin typeface="+mj-lt"/>
              </a:rPr>
              <a:t> sensitivity analysis</a:t>
            </a:r>
          </a:p>
        </p:txBody>
      </p:sp>
    </p:spTree>
    <p:extLst>
      <p:ext uri="{BB962C8B-B14F-4D97-AF65-F5344CB8AC3E}">
        <p14:creationId xmlns:p14="http://schemas.microsoft.com/office/powerpoint/2010/main" val="84173921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EAF2-F774-4C66-B722-26E8EC07F2CA}"/>
              </a:ext>
            </a:extLst>
          </p:cNvPr>
          <p:cNvSpPr>
            <a:spLocks noGrp="1"/>
          </p:cNvSpPr>
          <p:nvPr>
            <p:ph type="title"/>
          </p:nvPr>
        </p:nvSpPr>
        <p:spPr>
          <a:xfrm>
            <a:off x="457200" y="1083076"/>
            <a:ext cx="8229600" cy="1143000"/>
          </a:xfrm>
        </p:spPr>
        <p:txBody>
          <a:bodyPr/>
          <a:lstStyle/>
          <a:p>
            <a:r>
              <a:rPr lang="en-US" sz="3600" dirty="0"/>
              <a:t>Discounting Future Benefits and Costs</a:t>
            </a:r>
          </a:p>
        </p:txBody>
      </p:sp>
      <p:sp>
        <p:nvSpPr>
          <p:cNvPr id="3" name="Content Placeholder 2">
            <a:extLst>
              <a:ext uri="{FF2B5EF4-FFF2-40B4-BE49-F238E27FC236}">
                <a16:creationId xmlns:a16="http://schemas.microsoft.com/office/drawing/2014/main" id="{A3D43F22-ED37-4B40-83CF-CEE5F64C7686}"/>
              </a:ext>
            </a:extLst>
          </p:cNvPr>
          <p:cNvSpPr>
            <a:spLocks noGrp="1"/>
          </p:cNvSpPr>
          <p:nvPr>
            <p:ph idx="1"/>
          </p:nvPr>
        </p:nvSpPr>
        <p:spPr/>
        <p:txBody>
          <a:bodyPr/>
          <a:lstStyle/>
          <a:p>
            <a:r>
              <a:rPr lang="en-US" dirty="0">
                <a:latin typeface="+mj-lt"/>
              </a:rPr>
              <a:t>Cost-benefit analysis should be a dynamic analysis, where future costs and benefits are discounted.</a:t>
            </a:r>
          </a:p>
          <a:p>
            <a:pPr algn="ctr"/>
            <a:r>
              <a:rPr lang="en-US" dirty="0">
                <a:latin typeface="+mj-lt"/>
              </a:rPr>
              <a:t>The simplest version of a discounting formula is  </a:t>
            </a:r>
            <a:r>
              <a:rPr lang="en-US" b="1" dirty="0">
                <a:latin typeface="+mj-lt"/>
              </a:rPr>
              <a:t>PV=FV/(1+r)</a:t>
            </a:r>
            <a:r>
              <a:rPr lang="en-US" b="1" baseline="30000" dirty="0">
                <a:latin typeface="+mj-lt"/>
              </a:rPr>
              <a:t>n</a:t>
            </a:r>
          </a:p>
          <a:p>
            <a:pPr lvl="1"/>
            <a:r>
              <a:rPr lang="en-US" dirty="0">
                <a:latin typeface="+mj-lt"/>
              </a:rPr>
              <a:t>where PV is </a:t>
            </a:r>
            <a:r>
              <a:rPr lang="en-US" dirty="0">
                <a:solidFill>
                  <a:srgbClr val="7A9900"/>
                </a:solidFill>
                <a:latin typeface="+mj-lt"/>
              </a:rPr>
              <a:t>present value</a:t>
            </a:r>
            <a:r>
              <a:rPr lang="en-US" dirty="0">
                <a:latin typeface="+mj-lt"/>
              </a:rPr>
              <a:t>, FV is </a:t>
            </a:r>
            <a:r>
              <a:rPr lang="en-US" dirty="0">
                <a:solidFill>
                  <a:srgbClr val="7A9900"/>
                </a:solidFill>
                <a:latin typeface="+mj-lt"/>
              </a:rPr>
              <a:t>future value</a:t>
            </a:r>
            <a:r>
              <a:rPr lang="en-US" dirty="0">
                <a:latin typeface="+mj-lt"/>
              </a:rPr>
              <a:t>, r is the </a:t>
            </a:r>
            <a:r>
              <a:rPr lang="en-US" dirty="0">
                <a:solidFill>
                  <a:srgbClr val="7A9900"/>
                </a:solidFill>
                <a:latin typeface="+mj-lt"/>
              </a:rPr>
              <a:t>discount rate</a:t>
            </a:r>
            <a:r>
              <a:rPr lang="en-US" dirty="0">
                <a:latin typeface="+mj-lt"/>
              </a:rPr>
              <a:t>, and n is the </a:t>
            </a:r>
            <a:r>
              <a:rPr lang="en-US" dirty="0">
                <a:solidFill>
                  <a:srgbClr val="7A9900"/>
                </a:solidFill>
                <a:latin typeface="+mj-lt"/>
              </a:rPr>
              <a:t>time period</a:t>
            </a:r>
          </a:p>
          <a:p>
            <a:pPr lvl="1"/>
            <a:endParaRPr lang="en-US" dirty="0"/>
          </a:p>
        </p:txBody>
      </p:sp>
      <p:graphicFrame>
        <p:nvGraphicFramePr>
          <p:cNvPr id="4" name="Object 3">
            <a:extLst>
              <a:ext uri="{FF2B5EF4-FFF2-40B4-BE49-F238E27FC236}">
                <a16:creationId xmlns:a16="http://schemas.microsoft.com/office/drawing/2014/main" id="{46A865F6-1708-48D9-B620-5A56A2436A6A}"/>
              </a:ext>
            </a:extLst>
          </p:cNvPr>
          <p:cNvGraphicFramePr>
            <a:graphicFrameLocks noChangeAspect="1"/>
          </p:cNvGraphicFramePr>
          <p:nvPr>
            <p:extLst>
              <p:ext uri="{D42A27DB-BD31-4B8C-83A1-F6EECF244321}">
                <p14:modId xmlns:p14="http://schemas.microsoft.com/office/powerpoint/2010/main" val="508032457"/>
              </p:ext>
            </p:extLst>
          </p:nvPr>
        </p:nvGraphicFramePr>
        <p:xfrm>
          <a:off x="6546850" y="3362325"/>
          <a:ext cx="114300" cy="177800"/>
        </p:xfrm>
        <a:graphic>
          <a:graphicData uri="http://schemas.openxmlformats.org/presentationml/2006/ole">
            <mc:AlternateContent xmlns:mc="http://schemas.openxmlformats.org/markup-compatibility/2006">
              <mc:Choice xmlns:v="urn:schemas-microsoft-com:vml" Requires="v">
                <p:oleObj name="Equation" r:id="rId2" imgW="114120" imgH="177480" progId="Equation.DSMT4">
                  <p:embed/>
                </p:oleObj>
              </mc:Choice>
              <mc:Fallback>
                <p:oleObj name="Equation" r:id="rId2" imgW="114120" imgH="177480" progId="Equation.DSMT4">
                  <p:embed/>
                  <p:pic>
                    <p:nvPicPr>
                      <p:cNvPr id="4" name="Object 3">
                        <a:extLst>
                          <a:ext uri="{FF2B5EF4-FFF2-40B4-BE49-F238E27FC236}">
                            <a16:creationId xmlns:a16="http://schemas.microsoft.com/office/drawing/2014/main" id="{46A865F6-1708-48D9-B620-5A56A2436A6A}"/>
                          </a:ext>
                        </a:extLst>
                      </p:cNvPr>
                      <p:cNvPicPr/>
                      <p:nvPr/>
                    </p:nvPicPr>
                    <p:blipFill>
                      <a:blip r:embed="rId3"/>
                      <a:stretch>
                        <a:fillRect/>
                      </a:stretch>
                    </p:blipFill>
                    <p:spPr>
                      <a:xfrm>
                        <a:off x="6546850" y="3362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35180432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06EA-8CB7-4A77-BEB8-48A6CF9101DB}"/>
              </a:ext>
            </a:extLst>
          </p:cNvPr>
          <p:cNvSpPr>
            <a:spLocks noGrp="1"/>
          </p:cNvSpPr>
          <p:nvPr>
            <p:ph type="title"/>
          </p:nvPr>
        </p:nvSpPr>
        <p:spPr>
          <a:xfrm>
            <a:off x="315158" y="1194099"/>
            <a:ext cx="8229600" cy="1143000"/>
          </a:xfrm>
        </p:spPr>
        <p:txBody>
          <a:bodyPr/>
          <a:lstStyle/>
          <a:p>
            <a:pPr>
              <a:lnSpc>
                <a:spcPct val="100000"/>
              </a:lnSpc>
            </a:pPr>
            <a:r>
              <a:rPr lang="en-US" sz="3600" dirty="0"/>
              <a:t>Cost-Benefit Analysis:</a:t>
            </a:r>
            <a:br>
              <a:rPr lang="en-US" sz="3600" dirty="0"/>
            </a:br>
            <a:r>
              <a:rPr lang="en-US" sz="3600" dirty="0"/>
              <a:t> Highway Construction Project</a:t>
            </a:r>
            <a:br>
              <a:rPr lang="en-US" sz="3600" dirty="0"/>
            </a:br>
            <a:r>
              <a:rPr lang="en-US" sz="3600" dirty="0">
                <a:solidFill>
                  <a:srgbClr val="7A9900"/>
                </a:solidFill>
              </a:rPr>
              <a:t>(in Billions)</a:t>
            </a:r>
          </a:p>
        </p:txBody>
      </p:sp>
      <p:graphicFrame>
        <p:nvGraphicFramePr>
          <p:cNvPr id="4" name="Table 4">
            <a:extLst>
              <a:ext uri="{FF2B5EF4-FFF2-40B4-BE49-F238E27FC236}">
                <a16:creationId xmlns:a16="http://schemas.microsoft.com/office/drawing/2014/main" id="{E1D8E3E3-74F5-46A5-9277-6CCB92FD62B6}"/>
              </a:ext>
            </a:extLst>
          </p:cNvPr>
          <p:cNvGraphicFramePr>
            <a:graphicFrameLocks noGrp="1"/>
          </p:cNvGraphicFramePr>
          <p:nvPr>
            <p:ph idx="1"/>
            <p:extLst>
              <p:ext uri="{D42A27DB-BD31-4B8C-83A1-F6EECF244321}">
                <p14:modId xmlns:p14="http://schemas.microsoft.com/office/powerpoint/2010/main" val="4294300230"/>
              </p:ext>
            </p:extLst>
          </p:nvPr>
        </p:nvGraphicFramePr>
        <p:xfrm>
          <a:off x="315158" y="2531173"/>
          <a:ext cx="8229600" cy="3571240"/>
        </p:xfrm>
        <a:graphic>
          <a:graphicData uri="http://schemas.openxmlformats.org/drawingml/2006/table">
            <a:tbl>
              <a:tblPr firstRow="1" bandRow="1">
                <a:tableStyleId>{5C22544A-7EE6-4342-B048-85BDC9FD1C3A}</a:tableStyleId>
              </a:tblPr>
              <a:tblGrid>
                <a:gridCol w="1868749">
                  <a:extLst>
                    <a:ext uri="{9D8B030D-6E8A-4147-A177-3AD203B41FA5}">
                      <a16:colId xmlns:a16="http://schemas.microsoft.com/office/drawing/2014/main" val="1224841501"/>
                    </a:ext>
                  </a:extLst>
                </a:gridCol>
                <a:gridCol w="874451">
                  <a:extLst>
                    <a:ext uri="{9D8B030D-6E8A-4147-A177-3AD203B41FA5}">
                      <a16:colId xmlns:a16="http://schemas.microsoft.com/office/drawing/2014/main" val="3029889029"/>
                    </a:ext>
                  </a:extLst>
                </a:gridCol>
                <a:gridCol w="1185169">
                  <a:extLst>
                    <a:ext uri="{9D8B030D-6E8A-4147-A177-3AD203B41FA5}">
                      <a16:colId xmlns:a16="http://schemas.microsoft.com/office/drawing/2014/main" val="3189285287"/>
                    </a:ext>
                  </a:extLst>
                </a:gridCol>
                <a:gridCol w="1260629">
                  <a:extLst>
                    <a:ext uri="{9D8B030D-6E8A-4147-A177-3AD203B41FA5}">
                      <a16:colId xmlns:a16="http://schemas.microsoft.com/office/drawing/2014/main" val="3044065648"/>
                    </a:ext>
                  </a:extLst>
                </a:gridCol>
                <a:gridCol w="1420427">
                  <a:extLst>
                    <a:ext uri="{9D8B030D-6E8A-4147-A177-3AD203B41FA5}">
                      <a16:colId xmlns:a16="http://schemas.microsoft.com/office/drawing/2014/main" val="688078382"/>
                    </a:ext>
                  </a:extLst>
                </a:gridCol>
                <a:gridCol w="1620175">
                  <a:extLst>
                    <a:ext uri="{9D8B030D-6E8A-4147-A177-3AD203B41FA5}">
                      <a16:colId xmlns:a16="http://schemas.microsoft.com/office/drawing/2014/main" val="522882007"/>
                    </a:ext>
                  </a:extLst>
                </a:gridCol>
              </a:tblGrid>
              <a:tr h="370840">
                <a:tc>
                  <a:txBody>
                    <a:bodyPr/>
                    <a:lstStyle/>
                    <a:p>
                      <a:pPr algn="ctr"/>
                      <a:r>
                        <a:rPr lang="en-US" dirty="0"/>
                        <a:t>Plan</a:t>
                      </a:r>
                    </a:p>
                  </a:txBody>
                  <a:tcPr/>
                </a:tc>
                <a:tc>
                  <a:txBody>
                    <a:bodyPr/>
                    <a:lstStyle/>
                    <a:p>
                      <a:pPr algn="ctr"/>
                      <a:r>
                        <a:rPr lang="en-US" dirty="0"/>
                        <a:t>Total Cost</a:t>
                      </a:r>
                    </a:p>
                  </a:txBody>
                  <a:tcPr/>
                </a:tc>
                <a:tc>
                  <a:txBody>
                    <a:bodyPr/>
                    <a:lstStyle/>
                    <a:p>
                      <a:pPr algn="ctr"/>
                      <a:r>
                        <a:rPr lang="en-US" dirty="0"/>
                        <a:t>Marginal Cost</a:t>
                      </a:r>
                    </a:p>
                  </a:txBody>
                  <a:tcPr/>
                </a:tc>
                <a:tc>
                  <a:txBody>
                    <a:bodyPr/>
                    <a:lstStyle/>
                    <a:p>
                      <a:pPr algn="ctr"/>
                      <a:r>
                        <a:rPr lang="en-US" dirty="0"/>
                        <a:t>Total Benefit</a:t>
                      </a:r>
                    </a:p>
                  </a:txBody>
                  <a:tcPr/>
                </a:tc>
                <a:tc>
                  <a:txBody>
                    <a:bodyPr/>
                    <a:lstStyle/>
                    <a:p>
                      <a:pPr algn="ctr"/>
                      <a:r>
                        <a:rPr lang="en-US" dirty="0"/>
                        <a:t>Marginal Benefit</a:t>
                      </a:r>
                    </a:p>
                  </a:txBody>
                  <a:tcPr/>
                </a:tc>
                <a:tc>
                  <a:txBody>
                    <a:bodyPr/>
                    <a:lstStyle/>
                    <a:p>
                      <a:pPr algn="ctr"/>
                      <a:r>
                        <a:rPr lang="en-US" dirty="0"/>
                        <a:t>Net Benefit</a:t>
                      </a:r>
                    </a:p>
                  </a:txBody>
                  <a:tcPr/>
                </a:tc>
                <a:extLst>
                  <a:ext uri="{0D108BD9-81ED-4DB2-BD59-A6C34878D82A}">
                    <a16:rowId xmlns:a16="http://schemas.microsoft.com/office/drawing/2014/main" val="3220109943"/>
                  </a:ext>
                </a:extLst>
              </a:tr>
              <a:tr h="370840">
                <a:tc>
                  <a:txBody>
                    <a:bodyPr/>
                    <a:lstStyle/>
                    <a:p>
                      <a:pPr algn="ctr"/>
                      <a:r>
                        <a:rPr lang="en-US" dirty="0"/>
                        <a:t>No construction</a:t>
                      </a:r>
                    </a:p>
                  </a:txBody>
                  <a:tcPr/>
                </a:tc>
                <a:tc>
                  <a:txBody>
                    <a:bodyPr/>
                    <a:lstStyle/>
                    <a:p>
                      <a:pPr algn="ctr"/>
                      <a:r>
                        <a:rPr lang="en-US" dirty="0"/>
                        <a:t>$0</a:t>
                      </a:r>
                    </a:p>
                  </a:txBody>
                  <a:tcPr/>
                </a:tc>
                <a:tc>
                  <a:txBody>
                    <a:bodyPr/>
                    <a:lstStyle/>
                    <a:p>
                      <a:pPr algn="ctr"/>
                      <a:r>
                        <a:rPr lang="en-US" dirty="0"/>
                        <a:t>-</a:t>
                      </a:r>
                    </a:p>
                  </a:txBody>
                  <a:tcPr/>
                </a:tc>
                <a:tc>
                  <a:txBody>
                    <a:bodyPr/>
                    <a:lstStyle/>
                    <a:p>
                      <a:pPr algn="ctr"/>
                      <a:r>
                        <a:rPr lang="en-US" dirty="0"/>
                        <a:t>0</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102323764"/>
                  </a:ext>
                </a:extLst>
              </a:tr>
              <a:tr h="370840">
                <a:tc>
                  <a:txBody>
                    <a:bodyPr/>
                    <a:lstStyle/>
                    <a:p>
                      <a:pPr algn="ctr"/>
                      <a:r>
                        <a:rPr lang="en-US" dirty="0"/>
                        <a:t>Widen existing highway</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5</a:t>
                      </a:r>
                    </a:p>
                  </a:txBody>
                  <a:tcPr/>
                </a:tc>
                <a:tc>
                  <a:txBody>
                    <a:bodyPr/>
                    <a:lstStyle/>
                    <a:p>
                      <a:pPr algn="ctr"/>
                      <a:r>
                        <a:rPr lang="en-US" dirty="0"/>
                        <a:t>1</a:t>
                      </a:r>
                    </a:p>
                  </a:txBody>
                  <a:tcPr/>
                </a:tc>
                <a:extLst>
                  <a:ext uri="{0D108BD9-81ED-4DB2-BD59-A6C34878D82A}">
                    <a16:rowId xmlns:a16="http://schemas.microsoft.com/office/drawing/2014/main" val="3816599016"/>
                  </a:ext>
                </a:extLst>
              </a:tr>
              <a:tr h="370840">
                <a:tc>
                  <a:txBody>
                    <a:bodyPr/>
                    <a:lstStyle/>
                    <a:p>
                      <a:pPr algn="ctr"/>
                      <a:r>
                        <a:rPr lang="en-US" dirty="0"/>
                        <a:t>New 2-lane highway</a:t>
                      </a:r>
                    </a:p>
                  </a:txBody>
                  <a:tcPr/>
                </a:tc>
                <a:tc>
                  <a:txBody>
                    <a:bodyPr/>
                    <a:lstStyle/>
                    <a:p>
                      <a:pPr algn="ctr"/>
                      <a:r>
                        <a:rPr lang="en-US" dirty="0"/>
                        <a:t>10</a:t>
                      </a:r>
                    </a:p>
                  </a:txBody>
                  <a:tcPr/>
                </a:tc>
                <a:tc>
                  <a:txBody>
                    <a:bodyPr/>
                    <a:lstStyle/>
                    <a:p>
                      <a:pPr algn="ctr"/>
                      <a:r>
                        <a:rPr lang="en-US" dirty="0"/>
                        <a:t>6</a:t>
                      </a:r>
                    </a:p>
                  </a:txBody>
                  <a:tcPr/>
                </a:tc>
                <a:tc>
                  <a:txBody>
                    <a:bodyPr/>
                    <a:lstStyle/>
                    <a:p>
                      <a:pPr algn="ctr"/>
                      <a:r>
                        <a:rPr lang="en-US" dirty="0"/>
                        <a:t>13</a:t>
                      </a:r>
                    </a:p>
                  </a:txBody>
                  <a:tcPr/>
                </a:tc>
                <a:tc>
                  <a:txBody>
                    <a:bodyPr/>
                    <a:lstStyle/>
                    <a:p>
                      <a:pPr algn="ctr"/>
                      <a:r>
                        <a:rPr lang="en-US" dirty="0"/>
                        <a:t>8</a:t>
                      </a:r>
                    </a:p>
                  </a:txBody>
                  <a:tcPr/>
                </a:tc>
                <a:tc>
                  <a:txBody>
                    <a:bodyPr/>
                    <a:lstStyle/>
                    <a:p>
                      <a:pPr algn="ctr"/>
                      <a:r>
                        <a:rPr lang="en-US" dirty="0"/>
                        <a:t>3</a:t>
                      </a:r>
                    </a:p>
                  </a:txBody>
                  <a:tcPr/>
                </a:tc>
                <a:extLst>
                  <a:ext uri="{0D108BD9-81ED-4DB2-BD59-A6C34878D82A}">
                    <a16:rowId xmlns:a16="http://schemas.microsoft.com/office/drawing/2014/main" val="2121297178"/>
                  </a:ext>
                </a:extLst>
              </a:tr>
              <a:tr h="370840">
                <a:tc>
                  <a:txBody>
                    <a:bodyPr/>
                    <a:lstStyle/>
                    <a:p>
                      <a:pPr algn="ctr"/>
                      <a:r>
                        <a:rPr lang="en-US" dirty="0"/>
                        <a:t>New 4-lane highway</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23</a:t>
                      </a:r>
                    </a:p>
                  </a:txBody>
                  <a:tcPr/>
                </a:tc>
                <a:tc>
                  <a:txBody>
                    <a:bodyPr/>
                    <a:lstStyle/>
                    <a:p>
                      <a:pPr algn="ctr"/>
                      <a:r>
                        <a:rPr lang="en-US" dirty="0"/>
                        <a:t>10</a:t>
                      </a:r>
                    </a:p>
                  </a:txBody>
                  <a:tcPr/>
                </a:tc>
                <a:tc>
                  <a:txBody>
                    <a:bodyPr/>
                    <a:lstStyle/>
                    <a:p>
                      <a:pPr algn="ctr"/>
                      <a:r>
                        <a:rPr lang="en-US" dirty="0"/>
                        <a:t>5</a:t>
                      </a:r>
                    </a:p>
                  </a:txBody>
                  <a:tcPr/>
                </a:tc>
                <a:extLst>
                  <a:ext uri="{0D108BD9-81ED-4DB2-BD59-A6C34878D82A}">
                    <a16:rowId xmlns:a16="http://schemas.microsoft.com/office/drawing/2014/main" val="3372126529"/>
                  </a:ext>
                </a:extLst>
              </a:tr>
              <a:tr h="370840">
                <a:tc>
                  <a:txBody>
                    <a:bodyPr/>
                    <a:lstStyle/>
                    <a:p>
                      <a:pPr algn="ctr"/>
                      <a:r>
                        <a:rPr lang="en-US" dirty="0"/>
                        <a:t>New 6-lane highway</a:t>
                      </a:r>
                    </a:p>
                  </a:txBody>
                  <a:tcPr/>
                </a:tc>
                <a:tc>
                  <a:txBody>
                    <a:bodyPr/>
                    <a:lstStyle/>
                    <a:p>
                      <a:pPr algn="ctr"/>
                      <a:r>
                        <a:rPr lang="en-US" dirty="0"/>
                        <a:t>28</a:t>
                      </a:r>
                    </a:p>
                  </a:txBody>
                  <a:tcPr/>
                </a:tc>
                <a:tc>
                  <a:txBody>
                    <a:bodyPr/>
                    <a:lstStyle/>
                    <a:p>
                      <a:pPr algn="ctr"/>
                      <a:r>
                        <a:rPr lang="en-US" dirty="0"/>
                        <a:t>10</a:t>
                      </a:r>
                    </a:p>
                  </a:txBody>
                  <a:tcPr/>
                </a:tc>
                <a:tc>
                  <a:txBody>
                    <a:bodyPr/>
                    <a:lstStyle/>
                    <a:p>
                      <a:pPr algn="ctr"/>
                      <a:r>
                        <a:rPr lang="en-US" dirty="0"/>
                        <a:t>26</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3223383565"/>
                  </a:ext>
                </a:extLst>
              </a:tr>
            </a:tbl>
          </a:graphicData>
        </a:graphic>
      </p:graphicFrame>
    </p:spTree>
    <p:extLst>
      <p:ext uri="{BB962C8B-B14F-4D97-AF65-F5344CB8AC3E}">
        <p14:creationId xmlns:p14="http://schemas.microsoft.com/office/powerpoint/2010/main" val="308618440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E555-8089-47CA-98F8-35FB73804BBF}"/>
              </a:ext>
            </a:extLst>
          </p:cNvPr>
          <p:cNvSpPr>
            <a:spLocks noGrp="1"/>
          </p:cNvSpPr>
          <p:nvPr>
            <p:ph type="title"/>
          </p:nvPr>
        </p:nvSpPr>
        <p:spPr>
          <a:xfrm>
            <a:off x="457200" y="1108038"/>
            <a:ext cx="8229600" cy="1143000"/>
          </a:xfrm>
        </p:spPr>
        <p:txBody>
          <a:bodyPr/>
          <a:lstStyle/>
          <a:p>
            <a:pPr>
              <a:lnSpc>
                <a:spcPct val="100000"/>
              </a:lnSpc>
            </a:pPr>
            <a:r>
              <a:rPr lang="en-US" sz="2800" i="1" dirty="0"/>
              <a:t>Using cost-benefit analysis, a local government would decide to build a bridge if:</a:t>
            </a:r>
          </a:p>
        </p:txBody>
      </p:sp>
      <p:sp>
        <p:nvSpPr>
          <p:cNvPr id="3" name="Content Placeholder 2">
            <a:extLst>
              <a:ext uri="{FF2B5EF4-FFF2-40B4-BE49-F238E27FC236}">
                <a16:creationId xmlns:a16="http://schemas.microsoft.com/office/drawing/2014/main" id="{144C0CE7-9FA3-4B87-943D-2550C299F40A}"/>
              </a:ext>
            </a:extLst>
          </p:cNvPr>
          <p:cNvSpPr>
            <a:spLocks noGrp="1"/>
          </p:cNvSpPr>
          <p:nvPr>
            <p:ph idx="1"/>
          </p:nvPr>
        </p:nvSpPr>
        <p:spPr/>
        <p:txBody>
          <a:bodyPr/>
          <a:lstStyle/>
          <a:p>
            <a:pPr marL="514350" indent="-514350">
              <a:buFont typeface="+mj-lt"/>
              <a:buAutoNum type="alphaUcPeriod"/>
            </a:pPr>
            <a:r>
              <a:rPr lang="en-US" sz="2000" dirty="0">
                <a:latin typeface="+mj-lt"/>
              </a:rPr>
              <a:t>The </a:t>
            </a:r>
            <a:r>
              <a:rPr lang="en-US" sz="2000" dirty="0">
                <a:solidFill>
                  <a:srgbClr val="7A9900"/>
                </a:solidFill>
                <a:latin typeface="+mj-lt"/>
              </a:rPr>
              <a:t>additional tax paid</a:t>
            </a:r>
            <a:r>
              <a:rPr lang="en-US" sz="2000" dirty="0">
                <a:latin typeface="+mj-lt"/>
              </a:rPr>
              <a:t> by an individual resident is greater than the additional benefit of building the bridge for all residents</a:t>
            </a:r>
          </a:p>
          <a:p>
            <a:pPr marL="514350" indent="-514350">
              <a:buFont typeface="+mj-lt"/>
              <a:buAutoNum type="alphaUcPeriod"/>
            </a:pPr>
            <a:r>
              <a:rPr lang="en-US" sz="2000" dirty="0">
                <a:latin typeface="+mj-lt"/>
              </a:rPr>
              <a:t>The </a:t>
            </a:r>
            <a:r>
              <a:rPr lang="en-US" sz="2000" dirty="0">
                <a:solidFill>
                  <a:srgbClr val="7A9900"/>
                </a:solidFill>
                <a:latin typeface="+mj-lt"/>
              </a:rPr>
              <a:t>toll paid </a:t>
            </a:r>
            <a:r>
              <a:rPr lang="en-US" sz="2000" dirty="0">
                <a:latin typeface="+mj-lt"/>
              </a:rPr>
              <a:t>by an individual resident crossing the bridge is less than the resident’s benefit from crossing the bridge</a:t>
            </a:r>
          </a:p>
          <a:p>
            <a:pPr marL="514350" indent="-514350">
              <a:buFont typeface="+mj-lt"/>
              <a:buAutoNum type="alphaUcPeriod"/>
            </a:pPr>
            <a:r>
              <a:rPr lang="en-US" sz="2000" dirty="0">
                <a:latin typeface="+mj-lt"/>
              </a:rPr>
              <a:t>The </a:t>
            </a:r>
            <a:r>
              <a:rPr lang="en-US" sz="2000" dirty="0">
                <a:solidFill>
                  <a:srgbClr val="7A9900"/>
                </a:solidFill>
                <a:latin typeface="+mj-lt"/>
              </a:rPr>
              <a:t>total cost </a:t>
            </a:r>
            <a:r>
              <a:rPr lang="en-US" sz="2000" dirty="0">
                <a:latin typeface="+mj-lt"/>
              </a:rPr>
              <a:t>of building the bridge are less than the total benefits of building the bridge</a:t>
            </a:r>
          </a:p>
          <a:p>
            <a:pPr marL="514350" indent="-514350">
              <a:buFont typeface="+mj-lt"/>
              <a:buAutoNum type="alphaUcPeriod"/>
            </a:pPr>
            <a:r>
              <a:rPr lang="en-US" sz="2000" dirty="0">
                <a:latin typeface="+mj-lt"/>
              </a:rPr>
              <a:t>Total costs are at a </a:t>
            </a:r>
            <a:r>
              <a:rPr lang="en-US" sz="2000" dirty="0">
                <a:solidFill>
                  <a:srgbClr val="7A9900"/>
                </a:solidFill>
                <a:latin typeface="+mj-lt"/>
              </a:rPr>
              <a:t>minimum</a:t>
            </a:r>
            <a:r>
              <a:rPr lang="en-US" sz="2000" dirty="0">
                <a:latin typeface="+mj-lt"/>
              </a:rPr>
              <a:t> and total benefits are at a </a:t>
            </a:r>
            <a:r>
              <a:rPr lang="en-US" sz="2000" dirty="0">
                <a:solidFill>
                  <a:srgbClr val="7A9900"/>
                </a:solidFill>
                <a:latin typeface="+mj-lt"/>
              </a:rPr>
              <a:t>maximum</a:t>
            </a:r>
          </a:p>
        </p:txBody>
      </p:sp>
    </p:spTree>
    <p:extLst>
      <p:ext uri="{BB962C8B-B14F-4D97-AF65-F5344CB8AC3E}">
        <p14:creationId xmlns:p14="http://schemas.microsoft.com/office/powerpoint/2010/main" val="45530088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897F8F3C-1485-4FDF-847C-889123F81DCC}"/>
              </a:ext>
            </a:extLst>
          </p:cNvPr>
          <p:cNvGraphicFramePr>
            <a:graphicFrameLocks noGrp="1"/>
          </p:cNvGraphicFramePr>
          <p:nvPr>
            <p:ph idx="1"/>
            <p:extLst>
              <p:ext uri="{D42A27DB-BD31-4B8C-83A1-F6EECF244321}">
                <p14:modId xmlns:p14="http://schemas.microsoft.com/office/powerpoint/2010/main" val="307434315"/>
              </p:ext>
            </p:extLst>
          </p:nvPr>
        </p:nvGraphicFramePr>
        <p:xfrm>
          <a:off x="159801" y="1089734"/>
          <a:ext cx="3755251" cy="3169920"/>
        </p:xfrm>
        <a:graphic>
          <a:graphicData uri="http://schemas.openxmlformats.org/drawingml/2006/table">
            <a:tbl>
              <a:tblPr firstRow="1" bandRow="1">
                <a:tableStyleId>{5C22544A-7EE6-4342-B048-85BDC9FD1C3A}</a:tableStyleId>
              </a:tblPr>
              <a:tblGrid>
                <a:gridCol w="764237">
                  <a:extLst>
                    <a:ext uri="{9D8B030D-6E8A-4147-A177-3AD203B41FA5}">
                      <a16:colId xmlns:a16="http://schemas.microsoft.com/office/drawing/2014/main" val="3708494268"/>
                    </a:ext>
                  </a:extLst>
                </a:gridCol>
                <a:gridCol w="985465">
                  <a:extLst>
                    <a:ext uri="{9D8B030D-6E8A-4147-A177-3AD203B41FA5}">
                      <a16:colId xmlns:a16="http://schemas.microsoft.com/office/drawing/2014/main" val="3644428053"/>
                    </a:ext>
                  </a:extLst>
                </a:gridCol>
                <a:gridCol w="811163">
                  <a:extLst>
                    <a:ext uri="{9D8B030D-6E8A-4147-A177-3AD203B41FA5}">
                      <a16:colId xmlns:a16="http://schemas.microsoft.com/office/drawing/2014/main" val="1875623078"/>
                    </a:ext>
                  </a:extLst>
                </a:gridCol>
                <a:gridCol w="1194386">
                  <a:extLst>
                    <a:ext uri="{9D8B030D-6E8A-4147-A177-3AD203B41FA5}">
                      <a16:colId xmlns:a16="http://schemas.microsoft.com/office/drawing/2014/main" val="3334280250"/>
                    </a:ext>
                  </a:extLst>
                </a:gridCol>
              </a:tblGrid>
              <a:tr h="370840">
                <a:tc>
                  <a:txBody>
                    <a:bodyPr/>
                    <a:lstStyle/>
                    <a:p>
                      <a:pPr algn="ctr"/>
                      <a:r>
                        <a:rPr lang="en-US" sz="1400" dirty="0"/>
                        <a:t>Hours Spent on Micro</a:t>
                      </a:r>
                    </a:p>
                  </a:txBody>
                  <a:tcPr/>
                </a:tc>
                <a:tc>
                  <a:txBody>
                    <a:bodyPr/>
                    <a:lstStyle/>
                    <a:p>
                      <a:pPr algn="ctr"/>
                      <a:r>
                        <a:rPr lang="en-US" sz="1400" dirty="0"/>
                        <a:t>Expected Score on Micro Exam</a:t>
                      </a:r>
                    </a:p>
                  </a:txBody>
                  <a:tcPr/>
                </a:tc>
                <a:tc>
                  <a:txBody>
                    <a:bodyPr/>
                    <a:lstStyle/>
                    <a:p>
                      <a:pPr algn="ctr"/>
                      <a:r>
                        <a:rPr lang="en-US" sz="1400" dirty="0"/>
                        <a:t>Hours Spent on History</a:t>
                      </a:r>
                    </a:p>
                  </a:txBody>
                  <a:tcPr/>
                </a:tc>
                <a:tc>
                  <a:txBody>
                    <a:bodyPr/>
                    <a:lstStyle/>
                    <a:p>
                      <a:pPr algn="ctr"/>
                      <a:r>
                        <a:rPr lang="en-US" sz="1400" dirty="0"/>
                        <a:t>Expected Score on</a:t>
                      </a:r>
                    </a:p>
                    <a:p>
                      <a:pPr algn="ctr"/>
                      <a:r>
                        <a:rPr lang="en-US" sz="1400" dirty="0"/>
                        <a:t>History Exam </a:t>
                      </a:r>
                    </a:p>
                  </a:txBody>
                  <a:tcPr/>
                </a:tc>
                <a:extLst>
                  <a:ext uri="{0D108BD9-81ED-4DB2-BD59-A6C34878D82A}">
                    <a16:rowId xmlns:a16="http://schemas.microsoft.com/office/drawing/2014/main" val="1520719054"/>
                  </a:ext>
                </a:extLst>
              </a:tr>
              <a:tr h="370840">
                <a:tc>
                  <a:txBody>
                    <a:bodyPr/>
                    <a:lstStyle/>
                    <a:p>
                      <a:pPr algn="ctr"/>
                      <a:r>
                        <a:rPr lang="en-US" sz="1400" dirty="0"/>
                        <a:t>5</a:t>
                      </a:r>
                    </a:p>
                  </a:txBody>
                  <a:tcPr/>
                </a:tc>
                <a:tc>
                  <a:txBody>
                    <a:bodyPr/>
                    <a:lstStyle/>
                    <a:p>
                      <a:pPr algn="ctr"/>
                      <a:r>
                        <a:rPr lang="en-US" sz="1400" dirty="0"/>
                        <a:t>100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3875464897"/>
                  </a:ext>
                </a:extLst>
              </a:tr>
              <a:tr h="370840">
                <a:tc>
                  <a:txBody>
                    <a:bodyPr/>
                    <a:lstStyle/>
                    <a:p>
                      <a:pPr algn="ctr"/>
                      <a:r>
                        <a:rPr lang="en-US" sz="1400" dirty="0"/>
                        <a:t>4</a:t>
                      </a:r>
                    </a:p>
                  </a:txBody>
                  <a:tcPr/>
                </a:tc>
                <a:tc>
                  <a:txBody>
                    <a:bodyPr/>
                    <a:lstStyle/>
                    <a:p>
                      <a:pPr algn="ctr"/>
                      <a:r>
                        <a:rPr lang="en-US" sz="1400" dirty="0"/>
                        <a:t>96</a:t>
                      </a:r>
                    </a:p>
                  </a:txBody>
                  <a:tcPr/>
                </a:tc>
                <a:tc>
                  <a:txBody>
                    <a:bodyPr/>
                    <a:lstStyle/>
                    <a:p>
                      <a:pPr algn="ctr"/>
                      <a:r>
                        <a:rPr lang="en-US" sz="1400" dirty="0"/>
                        <a:t>1</a:t>
                      </a:r>
                    </a:p>
                  </a:txBody>
                  <a:tcPr/>
                </a:tc>
                <a:tc>
                  <a:txBody>
                    <a:bodyPr/>
                    <a:lstStyle/>
                    <a:p>
                      <a:pPr algn="ctr"/>
                      <a:r>
                        <a:rPr lang="en-US" sz="1400" dirty="0"/>
                        <a:t>40</a:t>
                      </a:r>
                    </a:p>
                  </a:txBody>
                  <a:tcPr/>
                </a:tc>
                <a:extLst>
                  <a:ext uri="{0D108BD9-81ED-4DB2-BD59-A6C34878D82A}">
                    <a16:rowId xmlns:a16="http://schemas.microsoft.com/office/drawing/2014/main" val="2001271587"/>
                  </a:ext>
                </a:extLst>
              </a:tr>
              <a:tr h="370840">
                <a:tc>
                  <a:txBody>
                    <a:bodyPr/>
                    <a:lstStyle/>
                    <a:p>
                      <a:pPr algn="ctr"/>
                      <a:r>
                        <a:rPr lang="en-US" sz="1400" dirty="0"/>
                        <a:t>3</a:t>
                      </a:r>
                    </a:p>
                  </a:txBody>
                  <a:tcPr/>
                </a:tc>
                <a:tc>
                  <a:txBody>
                    <a:bodyPr/>
                    <a:lstStyle/>
                    <a:p>
                      <a:pPr algn="ctr"/>
                      <a:r>
                        <a:rPr lang="en-US" sz="1400" dirty="0"/>
                        <a:t>90</a:t>
                      </a:r>
                    </a:p>
                  </a:txBody>
                  <a:tcPr/>
                </a:tc>
                <a:tc>
                  <a:txBody>
                    <a:bodyPr/>
                    <a:lstStyle/>
                    <a:p>
                      <a:pPr algn="ctr"/>
                      <a:r>
                        <a:rPr lang="en-US" sz="1400" dirty="0"/>
                        <a:t>2</a:t>
                      </a:r>
                    </a:p>
                  </a:txBody>
                  <a:tcPr/>
                </a:tc>
                <a:tc>
                  <a:txBody>
                    <a:bodyPr/>
                    <a:lstStyle/>
                    <a:p>
                      <a:pPr algn="ctr"/>
                      <a:r>
                        <a:rPr lang="en-US" sz="1400" dirty="0"/>
                        <a:t>60</a:t>
                      </a:r>
                    </a:p>
                  </a:txBody>
                  <a:tcPr/>
                </a:tc>
                <a:extLst>
                  <a:ext uri="{0D108BD9-81ED-4DB2-BD59-A6C34878D82A}">
                    <a16:rowId xmlns:a16="http://schemas.microsoft.com/office/drawing/2014/main" val="3959120830"/>
                  </a:ext>
                </a:extLst>
              </a:tr>
              <a:tr h="370840">
                <a:tc>
                  <a:txBody>
                    <a:bodyPr/>
                    <a:lstStyle/>
                    <a:p>
                      <a:pPr algn="ctr"/>
                      <a:r>
                        <a:rPr lang="en-US" sz="1400" dirty="0"/>
                        <a:t>2</a:t>
                      </a:r>
                    </a:p>
                  </a:txBody>
                  <a:tcPr/>
                </a:tc>
                <a:tc>
                  <a:txBody>
                    <a:bodyPr/>
                    <a:lstStyle/>
                    <a:p>
                      <a:pPr algn="ctr"/>
                      <a:r>
                        <a:rPr lang="en-US" sz="1400" dirty="0"/>
                        <a:t>82</a:t>
                      </a:r>
                    </a:p>
                  </a:txBody>
                  <a:tcPr/>
                </a:tc>
                <a:tc>
                  <a:txBody>
                    <a:bodyPr/>
                    <a:lstStyle/>
                    <a:p>
                      <a:pPr algn="ctr"/>
                      <a:r>
                        <a:rPr lang="en-US" sz="1400" dirty="0"/>
                        <a:t>3</a:t>
                      </a:r>
                    </a:p>
                  </a:txBody>
                  <a:tcPr/>
                </a:tc>
                <a:tc>
                  <a:txBody>
                    <a:bodyPr/>
                    <a:lstStyle/>
                    <a:p>
                      <a:pPr algn="ctr"/>
                      <a:r>
                        <a:rPr lang="en-US" sz="1400" dirty="0"/>
                        <a:t>72</a:t>
                      </a:r>
                    </a:p>
                  </a:txBody>
                  <a:tcPr/>
                </a:tc>
                <a:extLst>
                  <a:ext uri="{0D108BD9-81ED-4DB2-BD59-A6C34878D82A}">
                    <a16:rowId xmlns:a16="http://schemas.microsoft.com/office/drawing/2014/main" val="1837460053"/>
                  </a:ext>
                </a:extLst>
              </a:tr>
              <a:tr h="370840">
                <a:tc>
                  <a:txBody>
                    <a:bodyPr/>
                    <a:lstStyle/>
                    <a:p>
                      <a:pPr algn="ctr"/>
                      <a:r>
                        <a:rPr lang="en-US" sz="1400" dirty="0"/>
                        <a:t>1</a:t>
                      </a:r>
                    </a:p>
                  </a:txBody>
                  <a:tcPr/>
                </a:tc>
                <a:tc>
                  <a:txBody>
                    <a:bodyPr/>
                    <a:lstStyle/>
                    <a:p>
                      <a:pPr algn="ctr"/>
                      <a:r>
                        <a:rPr lang="en-US" sz="1400" dirty="0"/>
                        <a:t>60</a:t>
                      </a:r>
                    </a:p>
                  </a:txBody>
                  <a:tcPr/>
                </a:tc>
                <a:tc>
                  <a:txBody>
                    <a:bodyPr/>
                    <a:lstStyle/>
                    <a:p>
                      <a:pPr algn="ctr"/>
                      <a:r>
                        <a:rPr lang="en-US" sz="1400" dirty="0"/>
                        <a:t>4</a:t>
                      </a:r>
                    </a:p>
                  </a:txBody>
                  <a:tcPr/>
                </a:tc>
                <a:tc>
                  <a:txBody>
                    <a:bodyPr/>
                    <a:lstStyle/>
                    <a:p>
                      <a:pPr algn="ctr"/>
                      <a:r>
                        <a:rPr lang="en-US" sz="1400" dirty="0"/>
                        <a:t>77</a:t>
                      </a:r>
                    </a:p>
                  </a:txBody>
                  <a:tcPr/>
                </a:tc>
                <a:extLst>
                  <a:ext uri="{0D108BD9-81ED-4DB2-BD59-A6C34878D82A}">
                    <a16:rowId xmlns:a16="http://schemas.microsoft.com/office/drawing/2014/main" val="1511036278"/>
                  </a:ext>
                </a:extLst>
              </a:tr>
              <a:tr h="37084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5</a:t>
                      </a:r>
                    </a:p>
                  </a:txBody>
                  <a:tcPr/>
                </a:tc>
                <a:tc>
                  <a:txBody>
                    <a:bodyPr/>
                    <a:lstStyle/>
                    <a:p>
                      <a:pPr algn="ctr"/>
                      <a:r>
                        <a:rPr lang="en-US" sz="1400" dirty="0"/>
                        <a:t>80</a:t>
                      </a:r>
                    </a:p>
                  </a:txBody>
                  <a:tcPr/>
                </a:tc>
                <a:extLst>
                  <a:ext uri="{0D108BD9-81ED-4DB2-BD59-A6C34878D82A}">
                    <a16:rowId xmlns:a16="http://schemas.microsoft.com/office/drawing/2014/main" val="1390930791"/>
                  </a:ext>
                </a:extLst>
              </a:tr>
            </a:tbl>
          </a:graphicData>
        </a:graphic>
      </p:graphicFrame>
      <p:sp>
        <p:nvSpPr>
          <p:cNvPr id="17" name="TextBox 16">
            <a:extLst>
              <a:ext uri="{FF2B5EF4-FFF2-40B4-BE49-F238E27FC236}">
                <a16:creationId xmlns:a16="http://schemas.microsoft.com/office/drawing/2014/main" id="{2C1C6E43-19F0-4053-851F-014D4F9E1E51}"/>
              </a:ext>
            </a:extLst>
          </p:cNvPr>
          <p:cNvSpPr txBox="1"/>
          <p:nvPr/>
        </p:nvSpPr>
        <p:spPr>
          <a:xfrm>
            <a:off x="209735" y="4546549"/>
            <a:ext cx="8724530" cy="2308324"/>
          </a:xfrm>
          <a:prstGeom prst="rect">
            <a:avLst/>
          </a:prstGeom>
          <a:noFill/>
        </p:spPr>
        <p:txBody>
          <a:bodyPr wrap="square" rtlCol="0">
            <a:spAutoFit/>
          </a:bodyPr>
          <a:lstStyle/>
          <a:p>
            <a:pPr marL="342900" indent="-342900">
              <a:buAutoNum type="arabicPeriod" startAt="4"/>
            </a:pPr>
            <a:r>
              <a:rPr lang="en-US" dirty="0">
                <a:latin typeface="+mn-lt"/>
              </a:rPr>
              <a:t>Assume she has a goal of maximizing her test scores (score on micro + score on history).      </a:t>
            </a:r>
            <a:r>
              <a:rPr lang="en-US" dirty="0">
                <a:solidFill>
                  <a:srgbClr val="7A9900"/>
                </a:solidFill>
                <a:latin typeface="+mn-lt"/>
              </a:rPr>
              <a:t>How many hours </a:t>
            </a:r>
            <a:r>
              <a:rPr lang="en-US" dirty="0">
                <a:latin typeface="+mn-lt"/>
              </a:rPr>
              <a:t>should she study for each?</a:t>
            </a:r>
          </a:p>
          <a:p>
            <a:endParaRPr lang="en-US" dirty="0">
              <a:latin typeface="+mn-lt"/>
            </a:endParaRPr>
          </a:p>
          <a:p>
            <a:r>
              <a:rPr lang="en-US" dirty="0">
                <a:latin typeface="+mn-lt"/>
              </a:rPr>
              <a:t>5. </a:t>
            </a:r>
            <a:r>
              <a:rPr lang="en-US" dirty="0" err="1">
                <a:latin typeface="+mn-lt"/>
              </a:rPr>
              <a:t>Niral</a:t>
            </a:r>
            <a:r>
              <a:rPr lang="en-US" dirty="0">
                <a:latin typeface="+mn-lt"/>
              </a:rPr>
              <a:t> learns that tennis practice has been canceled, freeing up an additional hour for studying.  Given your answer in (d), will she allocate the additional hour to studying micro or history to maximize the sum of her scores?  Explain with </a:t>
            </a:r>
            <a:r>
              <a:rPr lang="en-US" dirty="0">
                <a:solidFill>
                  <a:srgbClr val="7A9900"/>
                </a:solidFill>
                <a:latin typeface="+mn-lt"/>
              </a:rPr>
              <a:t>marginal analysis</a:t>
            </a:r>
            <a:endParaRPr lang="en-US" dirty="0">
              <a:latin typeface="+mn-lt"/>
            </a:endParaRPr>
          </a:p>
          <a:p>
            <a:endParaRPr lang="en-US" dirty="0">
              <a:latin typeface="+mn-lt"/>
            </a:endParaRPr>
          </a:p>
          <a:p>
            <a:endParaRPr lang="en-US" dirty="0"/>
          </a:p>
        </p:txBody>
      </p:sp>
      <p:sp>
        <p:nvSpPr>
          <p:cNvPr id="18" name="TextBox 17">
            <a:extLst>
              <a:ext uri="{FF2B5EF4-FFF2-40B4-BE49-F238E27FC236}">
                <a16:creationId xmlns:a16="http://schemas.microsoft.com/office/drawing/2014/main" id="{2A43C161-BD3C-4E59-AA66-06BCC6F9ABEE}"/>
              </a:ext>
            </a:extLst>
          </p:cNvPr>
          <p:cNvSpPr txBox="1"/>
          <p:nvPr/>
        </p:nvSpPr>
        <p:spPr>
          <a:xfrm>
            <a:off x="3915052" y="1322772"/>
            <a:ext cx="4900470" cy="3970318"/>
          </a:xfrm>
          <a:prstGeom prst="rect">
            <a:avLst/>
          </a:prstGeom>
          <a:noFill/>
        </p:spPr>
        <p:txBody>
          <a:bodyPr wrap="square" rtlCol="0">
            <a:spAutoFit/>
          </a:bodyPr>
          <a:lstStyle/>
          <a:p>
            <a:pPr marL="342900" indent="-342900">
              <a:buAutoNum type="arabicPeriod"/>
            </a:pPr>
            <a:r>
              <a:rPr lang="en-US" dirty="0" err="1">
                <a:latin typeface="+mn-lt"/>
              </a:rPr>
              <a:t>Niral</a:t>
            </a:r>
            <a:r>
              <a:rPr lang="en-US" dirty="0">
                <a:latin typeface="+mn-lt"/>
              </a:rPr>
              <a:t> spends 3 hrs. studying micro and 2 hrs. studying history.  </a:t>
            </a:r>
            <a:r>
              <a:rPr lang="en-US" dirty="0">
                <a:solidFill>
                  <a:srgbClr val="7A9900"/>
                </a:solidFill>
                <a:latin typeface="+mn-lt"/>
              </a:rPr>
              <a:t>Calculate her gain </a:t>
            </a:r>
            <a:r>
              <a:rPr lang="en-US" dirty="0">
                <a:latin typeface="+mn-lt"/>
              </a:rPr>
              <a:t>from the 2</a:t>
            </a:r>
            <a:r>
              <a:rPr lang="en-US" baseline="30000" dirty="0">
                <a:latin typeface="+mn-lt"/>
              </a:rPr>
              <a:t>nd</a:t>
            </a:r>
            <a:r>
              <a:rPr lang="en-US" dirty="0">
                <a:latin typeface="+mn-lt"/>
              </a:rPr>
              <a:t> hour of studying history</a:t>
            </a:r>
          </a:p>
          <a:p>
            <a:pPr marL="342900" indent="-342900">
              <a:buAutoNum type="arabicPeriod"/>
            </a:pPr>
            <a:endParaRPr lang="en-US" dirty="0">
              <a:latin typeface="+mn-lt"/>
            </a:endParaRPr>
          </a:p>
          <a:p>
            <a:pPr marL="342900" indent="-342900">
              <a:buFontTx/>
              <a:buAutoNum type="arabicPeriod"/>
            </a:pPr>
            <a:r>
              <a:rPr lang="en-US" dirty="0">
                <a:latin typeface="+mn-lt"/>
              </a:rPr>
              <a:t>Calculate the opportunity cost of </a:t>
            </a:r>
            <a:r>
              <a:rPr lang="en-US" dirty="0">
                <a:solidFill>
                  <a:srgbClr val="7A9900"/>
                </a:solidFill>
                <a:latin typeface="+mn-lt"/>
              </a:rPr>
              <a:t>the 2</a:t>
            </a:r>
            <a:r>
              <a:rPr lang="en-US" baseline="30000" dirty="0">
                <a:solidFill>
                  <a:srgbClr val="7A9900"/>
                </a:solidFill>
                <a:latin typeface="+mn-lt"/>
              </a:rPr>
              <a:t>nd</a:t>
            </a:r>
            <a:r>
              <a:rPr lang="en-US" dirty="0">
                <a:solidFill>
                  <a:srgbClr val="7A9900"/>
                </a:solidFill>
                <a:latin typeface="+mn-lt"/>
              </a:rPr>
              <a:t> hour </a:t>
            </a:r>
            <a:r>
              <a:rPr lang="en-US" dirty="0">
                <a:latin typeface="+mn-lt"/>
              </a:rPr>
              <a:t>spent studying history</a:t>
            </a:r>
          </a:p>
          <a:p>
            <a:pPr marL="342900" indent="-342900">
              <a:buFontTx/>
              <a:buAutoNum type="arabicPeriod"/>
            </a:pPr>
            <a:endParaRPr lang="en-US" dirty="0">
              <a:latin typeface="+mn-lt"/>
            </a:endParaRPr>
          </a:p>
          <a:p>
            <a:pPr marL="342900" indent="-342900">
              <a:buFontTx/>
              <a:buAutoNum type="arabicPeriod"/>
            </a:pPr>
            <a:r>
              <a:rPr lang="en-US" dirty="0">
                <a:latin typeface="+mn-lt"/>
              </a:rPr>
              <a:t>Assume she increases the time she spends studying history.  What happens to the </a:t>
            </a:r>
            <a:r>
              <a:rPr lang="en-US" dirty="0">
                <a:solidFill>
                  <a:srgbClr val="7A9900"/>
                </a:solidFill>
                <a:latin typeface="+mn-lt"/>
              </a:rPr>
              <a:t>opportunity cost </a:t>
            </a:r>
            <a:r>
              <a:rPr lang="en-US" dirty="0">
                <a:latin typeface="+mn-lt"/>
              </a:rPr>
              <a:t>of studying history?  Explain</a:t>
            </a:r>
          </a:p>
          <a:p>
            <a:pPr marL="342900" indent="-342900">
              <a:buFontTx/>
              <a:buAutoNum type="arabicPeriod"/>
            </a:pPr>
            <a:endParaRPr lang="en-US" dirty="0">
              <a:latin typeface="+mn-lt"/>
            </a:endParaRPr>
          </a:p>
          <a:p>
            <a:pPr marL="342900" indent="-342900">
              <a:buAutoNum type="arabicPeriod"/>
            </a:pPr>
            <a:endParaRPr lang="en-US" dirty="0">
              <a:latin typeface="+mn-lt"/>
            </a:endParaRPr>
          </a:p>
          <a:p>
            <a:pPr marL="342900" indent="-342900">
              <a:buAutoNum type="arabicPeriod"/>
            </a:pPr>
            <a:endParaRPr lang="en-US" dirty="0">
              <a:latin typeface="+mn-lt"/>
            </a:endParaRPr>
          </a:p>
          <a:p>
            <a:endParaRPr lang="en-US" dirty="0"/>
          </a:p>
        </p:txBody>
      </p:sp>
      <p:sp>
        <p:nvSpPr>
          <p:cNvPr id="2" name="TextBox 1">
            <a:extLst>
              <a:ext uri="{FF2B5EF4-FFF2-40B4-BE49-F238E27FC236}">
                <a16:creationId xmlns:a16="http://schemas.microsoft.com/office/drawing/2014/main" id="{F55F0167-D121-459D-A557-0E5725F468A2}"/>
              </a:ext>
            </a:extLst>
          </p:cNvPr>
          <p:cNvSpPr txBox="1"/>
          <p:nvPr/>
        </p:nvSpPr>
        <p:spPr>
          <a:xfrm>
            <a:off x="2458122" y="419217"/>
            <a:ext cx="4227755" cy="769441"/>
          </a:xfrm>
          <a:prstGeom prst="rect">
            <a:avLst/>
          </a:prstGeom>
          <a:noFill/>
        </p:spPr>
        <p:txBody>
          <a:bodyPr wrap="square" rtlCol="0">
            <a:spAutoFit/>
          </a:bodyPr>
          <a:lstStyle/>
          <a:p>
            <a:pPr algn="ctr"/>
            <a:r>
              <a:rPr lang="en-US" sz="4400" b="1" dirty="0">
                <a:solidFill>
                  <a:srgbClr val="005CB8"/>
                </a:solidFill>
                <a:latin typeface="+mn-lt"/>
              </a:rPr>
              <a:t>More Scenarios</a:t>
            </a:r>
          </a:p>
        </p:txBody>
      </p:sp>
    </p:spTree>
    <p:extLst>
      <p:ext uri="{BB962C8B-B14F-4D97-AF65-F5344CB8AC3E}">
        <p14:creationId xmlns:p14="http://schemas.microsoft.com/office/powerpoint/2010/main" val="298122775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16C-68C8-4235-B3E2-12856E1FCE97}"/>
              </a:ext>
            </a:extLst>
          </p:cNvPr>
          <p:cNvSpPr>
            <a:spLocks noGrp="1"/>
          </p:cNvSpPr>
          <p:nvPr>
            <p:ph type="title"/>
          </p:nvPr>
        </p:nvSpPr>
        <p:spPr>
          <a:xfrm>
            <a:off x="457200" y="1151068"/>
            <a:ext cx="8229600" cy="1143000"/>
          </a:xfrm>
        </p:spPr>
        <p:txBody>
          <a:bodyPr/>
          <a:lstStyle/>
          <a:p>
            <a:r>
              <a:rPr lang="en-US" sz="4400" i="1" dirty="0">
                <a:solidFill>
                  <a:srgbClr val="7A9900"/>
                </a:solidFill>
              </a:rPr>
              <a:t>Answers</a:t>
            </a:r>
          </a:p>
        </p:txBody>
      </p:sp>
      <p:sp>
        <p:nvSpPr>
          <p:cNvPr id="3" name="Content Placeholder 2">
            <a:extLst>
              <a:ext uri="{FF2B5EF4-FFF2-40B4-BE49-F238E27FC236}">
                <a16:creationId xmlns:a16="http://schemas.microsoft.com/office/drawing/2014/main" id="{F949E6E5-7D5A-49EC-978A-752BED11283F}"/>
              </a:ext>
            </a:extLst>
          </p:cNvPr>
          <p:cNvSpPr>
            <a:spLocks noGrp="1"/>
          </p:cNvSpPr>
          <p:nvPr>
            <p:ph idx="1"/>
          </p:nvPr>
        </p:nvSpPr>
        <p:spPr/>
        <p:txBody>
          <a:bodyPr/>
          <a:lstStyle/>
          <a:p>
            <a:pPr marL="514350" indent="-514350">
              <a:buFont typeface="+mj-lt"/>
              <a:buAutoNum type="arabicPeriod"/>
            </a:pPr>
            <a:r>
              <a:rPr lang="en-US" sz="2000" dirty="0">
                <a:latin typeface="+mj-lt"/>
              </a:rPr>
              <a:t>20 points (60-40)</a:t>
            </a:r>
          </a:p>
          <a:p>
            <a:pPr marL="514350" indent="-514350">
              <a:buFont typeface="+mj-lt"/>
              <a:buAutoNum type="arabicPeriod"/>
            </a:pPr>
            <a:r>
              <a:rPr lang="en-US" sz="2000" dirty="0">
                <a:latin typeface="+mj-lt"/>
              </a:rPr>
              <a:t>6 points (she gives up 6 points on the micro exam)</a:t>
            </a:r>
          </a:p>
          <a:p>
            <a:pPr marL="514350" indent="-514350">
              <a:buFont typeface="+mj-lt"/>
              <a:buAutoNum type="arabicPeriod"/>
            </a:pPr>
            <a:r>
              <a:rPr lang="en-US" sz="2000" dirty="0">
                <a:latin typeface="+mj-lt"/>
              </a:rPr>
              <a:t>The opportunity costs increases since the marginal cost of not studying micro is rising (i.e. the micro score is decreasing at an increasing rate)</a:t>
            </a:r>
          </a:p>
          <a:p>
            <a:pPr marL="514350" indent="-514350">
              <a:buFont typeface="+mj-lt"/>
              <a:buAutoNum type="arabicPeriod"/>
            </a:pPr>
            <a:r>
              <a:rPr lang="en-US" sz="2000" dirty="0">
                <a:latin typeface="+mj-lt"/>
              </a:rPr>
              <a:t>2 hours on micro and 3 hours on history</a:t>
            </a:r>
          </a:p>
          <a:p>
            <a:pPr marL="514350" indent="-514350">
              <a:buFont typeface="+mj-lt"/>
              <a:buAutoNum type="arabicPeriod"/>
            </a:pPr>
            <a:r>
              <a:rPr lang="en-US" sz="2000" dirty="0">
                <a:latin typeface="+mj-lt"/>
              </a:rPr>
              <a:t>Extra hour should be spent on micro since her expected score will increase by 8 compared to 5 if she studies history</a:t>
            </a:r>
          </a:p>
          <a:p>
            <a:pPr marL="0" indent="0">
              <a:buNone/>
            </a:pPr>
            <a:endParaRPr lang="en-US" dirty="0"/>
          </a:p>
        </p:txBody>
      </p:sp>
    </p:spTree>
    <p:extLst>
      <p:ext uri="{BB962C8B-B14F-4D97-AF65-F5344CB8AC3E}">
        <p14:creationId xmlns:p14="http://schemas.microsoft.com/office/powerpoint/2010/main" val="409779973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82A6-9873-4F30-A7E6-570DFCED52D1}"/>
              </a:ext>
            </a:extLst>
          </p:cNvPr>
          <p:cNvSpPr>
            <a:spLocks noGrp="1"/>
          </p:cNvSpPr>
          <p:nvPr>
            <p:ph type="title"/>
          </p:nvPr>
        </p:nvSpPr>
        <p:spPr/>
        <p:txBody>
          <a:bodyPr/>
          <a:lstStyle/>
          <a:p>
            <a:r>
              <a:rPr lang="en-US" dirty="0"/>
              <a:t>Articles</a:t>
            </a:r>
          </a:p>
        </p:txBody>
      </p:sp>
      <p:sp>
        <p:nvSpPr>
          <p:cNvPr id="3" name="Content Placeholder 2">
            <a:extLst>
              <a:ext uri="{FF2B5EF4-FFF2-40B4-BE49-F238E27FC236}">
                <a16:creationId xmlns:a16="http://schemas.microsoft.com/office/drawing/2014/main" id="{BFE26A65-EE76-44C4-BAEF-F516EF311F8C}"/>
              </a:ext>
            </a:extLst>
          </p:cNvPr>
          <p:cNvSpPr>
            <a:spLocks noGrp="1"/>
          </p:cNvSpPr>
          <p:nvPr>
            <p:ph idx="1"/>
          </p:nvPr>
        </p:nvSpPr>
        <p:spPr/>
        <p:txBody>
          <a:bodyPr/>
          <a:lstStyle/>
          <a:p>
            <a:pPr algn="ctr"/>
            <a:r>
              <a:rPr lang="en-US" dirty="0">
                <a:hlinkClick r:id="rId2"/>
              </a:rPr>
              <a:t>Costs, Cancer, and Making Better Choices</a:t>
            </a:r>
            <a:endParaRPr lang="en-US" dirty="0"/>
          </a:p>
          <a:p>
            <a:pPr algn="ctr"/>
            <a:r>
              <a:rPr lang="en-US" dirty="0">
                <a:hlinkClick r:id="rId3"/>
              </a:rPr>
              <a:t>Global Warming, Cost-Benefit Analysis, and the End of Doom</a:t>
            </a:r>
            <a:endParaRPr lang="en-US" dirty="0"/>
          </a:p>
        </p:txBody>
      </p:sp>
    </p:spTree>
    <p:extLst>
      <p:ext uri="{BB962C8B-B14F-4D97-AF65-F5344CB8AC3E}">
        <p14:creationId xmlns:p14="http://schemas.microsoft.com/office/powerpoint/2010/main" val="28258208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Discuss</a:t>
            </a:r>
            <a:r>
              <a:rPr lang="en-US" sz="2500" dirty="0">
                <a:latin typeface="+mj-lt"/>
                <a:ea typeface="ＭＳ Ｐゴシック"/>
                <a:cs typeface="Calibri Light"/>
              </a:rPr>
              <a:t> the concepts of opportunity cost and marginal analysis in the context of the </a:t>
            </a:r>
            <a:r>
              <a:rPr lang="en-US" sz="2500" i="1" dirty="0">
                <a:latin typeface="+mj-lt"/>
                <a:ea typeface="ＭＳ Ｐゴシック"/>
                <a:cs typeface="Calibri Light"/>
              </a:rPr>
              <a:t>AP Microeconomics </a:t>
            </a:r>
            <a:r>
              <a:rPr lang="en-US" sz="2500" dirty="0">
                <a:latin typeface="+mj-lt"/>
                <a:ea typeface="ＭＳ Ｐゴシック"/>
                <a:cs typeface="Calibri Light"/>
              </a:rPr>
              <a:t>curriculum</a:t>
            </a:r>
          </a:p>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Understand</a:t>
            </a:r>
            <a:r>
              <a:rPr lang="en-US" sz="2500" dirty="0">
                <a:latin typeface="+mj-lt"/>
                <a:ea typeface="ＭＳ Ｐゴシック"/>
                <a:cs typeface="Calibri Light"/>
              </a:rPr>
              <a:t> how cost-benefit analysis is used to make personal, government and business decisions</a:t>
            </a:r>
          </a:p>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Examine</a:t>
            </a:r>
            <a:r>
              <a:rPr lang="en-US" sz="2500" dirty="0">
                <a:latin typeface="+mj-lt"/>
                <a:ea typeface="ＭＳ Ｐゴシック"/>
                <a:cs typeface="Calibri Light"/>
              </a:rPr>
              <a:t> how these concepts are tested on the AP Micro exam </a:t>
            </a:r>
            <a:endParaRPr lang="en-US" sz="25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dirty="0">
                <a:latin typeface="+mj-lt"/>
              </a:rPr>
              <a:t>Marginal Revolution University (</a:t>
            </a:r>
            <a:r>
              <a:rPr lang="en-US" dirty="0">
                <a:latin typeface="+mj-lt"/>
                <a:hlinkClick r:id="rId3"/>
              </a:rPr>
              <a:t>www.mru.org</a:t>
            </a:r>
            <a:r>
              <a:rPr lang="en-US" dirty="0">
                <a:latin typeface="+mj-lt"/>
              </a:rPr>
              <a:t>)</a:t>
            </a:r>
          </a:p>
          <a:p>
            <a:r>
              <a:rPr lang="en-US" dirty="0">
                <a:latin typeface="+mj-lt"/>
              </a:rPr>
              <a:t>Making Sense: Paul Solman (</a:t>
            </a:r>
            <a:r>
              <a:rPr lang="en-US" dirty="0">
                <a:latin typeface="+mj-lt"/>
                <a:hlinkClick r:id="rId4"/>
              </a:rPr>
              <a:t>https://www.pbs.org/newshour/economy/making-sense</a:t>
            </a:r>
            <a:r>
              <a:rPr lang="en-US" dirty="0">
                <a:latin typeface="+mj-lt"/>
              </a:rPr>
              <a:t>)</a:t>
            </a:r>
          </a:p>
          <a:p>
            <a:r>
              <a:rPr lang="en-US" dirty="0">
                <a:latin typeface="+mj-lt"/>
              </a:rPr>
              <a:t>AP Classroom: AP Microeconomics (</a:t>
            </a:r>
            <a:r>
              <a:rPr lang="en-US" dirty="0">
                <a:latin typeface="+mj-lt"/>
                <a:hlinkClick r:id="rId5"/>
              </a:rPr>
              <a:t>https://apcentral.collegeboard.org/courses/ap-microeconomics/classroom-resources</a:t>
            </a:r>
            <a:r>
              <a:rPr lang="en-US" dirty="0">
                <a:latin typeface="+mj-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0" y="5542258"/>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dirty="0">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dirty="0">
                <a:solidFill>
                  <a:srgbClr val="CADB2C"/>
                </a:solidFill>
                <a:latin typeface="Arial" charset="0"/>
                <a:ea typeface="Arial" charset="0"/>
                <a:cs typeface="Arial" charset="0"/>
              </a:rPr>
              <a:t>Teach Economics?</a:t>
            </a:r>
          </a:p>
          <a:p>
            <a:pPr>
              <a:lnSpc>
                <a:spcPts val="1350"/>
              </a:lnSpc>
            </a:pPr>
            <a:r>
              <a:rPr lang="en-US" sz="1050" b="1" dirty="0">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dirty="0">
              <a:solidFill>
                <a:schemeClr val="bg1"/>
              </a:solidFill>
              <a:latin typeface="Arial" charset="0"/>
              <a:ea typeface="Arial" charset="0"/>
              <a:cs typeface="Arial" charset="0"/>
            </a:endParaRPr>
          </a:p>
          <a:p>
            <a:pPr>
              <a:lnSpc>
                <a:spcPts val="1350"/>
              </a:lnSpc>
            </a:pPr>
            <a:r>
              <a:rPr lang="en-US" dirty="0">
                <a:solidFill>
                  <a:srgbClr val="CADB2C"/>
                </a:solidFill>
                <a:latin typeface="Arial" charset="0"/>
                <a:ea typeface="Arial" charset="0"/>
                <a:cs typeface="Arial" charset="0"/>
              </a:rPr>
              <a:t>Why Play?</a:t>
            </a:r>
          </a:p>
          <a:p>
            <a:pPr>
              <a:lnSpc>
                <a:spcPts val="1350"/>
              </a:lnSpc>
            </a:pPr>
            <a:r>
              <a:rPr lang="en-US" sz="1050" b="1" dirty="0">
                <a:solidFill>
                  <a:srgbClr val="CADB2C"/>
                </a:solidFill>
                <a:latin typeface="Arial" charset="0"/>
                <a:ea typeface="Arial" charset="0"/>
                <a:cs typeface="Arial" charset="0"/>
              </a:rPr>
              <a:t>•</a:t>
            </a:r>
            <a:r>
              <a:rPr lang="en-US" sz="1050" dirty="0">
                <a:solidFill>
                  <a:srgbClr val="CADB2C"/>
                </a:solidFill>
                <a:latin typeface="Arial" charset="0"/>
                <a:ea typeface="Arial" charset="0"/>
                <a:cs typeface="Arial" charset="0"/>
              </a:rPr>
              <a:t> </a:t>
            </a:r>
            <a:r>
              <a:rPr lang="en-US" sz="1050" dirty="0">
                <a:solidFill>
                  <a:schemeClr val="bg1"/>
                </a:solidFill>
                <a:latin typeface="Arial" charset="0"/>
                <a:ea typeface="Arial" charset="0"/>
                <a:cs typeface="Arial" charset="0"/>
              </a:rPr>
              <a:t>Fun team learning experience</a:t>
            </a:r>
          </a:p>
          <a:p>
            <a:pPr>
              <a:lnSpc>
                <a:spcPts val="1350"/>
              </a:lnSpc>
            </a:pPr>
            <a:r>
              <a:rPr lang="en-US" sz="1050" b="1"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Great for college applications</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No other challenge like this </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Online participation makes access easy</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Chance for cash prizes</a:t>
            </a:r>
          </a:p>
          <a:p>
            <a:endParaRPr lang="en-US" sz="1050" dirty="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dirty="0">
                <a:solidFill>
                  <a:srgbClr val="CADB2C"/>
                </a:solidFill>
                <a:latin typeface="Arial" charset="0"/>
                <a:ea typeface="Arial" charset="0"/>
                <a:cs typeface="Arial" charset="0"/>
              </a:rPr>
              <a:t>How it Works</a:t>
            </a:r>
          </a:p>
          <a:p>
            <a:pPr>
              <a:lnSpc>
                <a:spcPts val="1350"/>
              </a:lnSpc>
            </a:pPr>
            <a:r>
              <a:rPr lang="en-US" sz="1200" b="1" dirty="0">
                <a:solidFill>
                  <a:srgbClr val="FFC000"/>
                </a:solidFill>
                <a:latin typeface="Arial" charset="0"/>
                <a:ea typeface="Arial" charset="0"/>
                <a:cs typeface="Arial" charset="0"/>
              </a:rPr>
              <a:t>Teams register </a:t>
            </a:r>
          </a:p>
          <a:p>
            <a:pPr>
              <a:lnSpc>
                <a:spcPts val="1350"/>
              </a:lnSpc>
            </a:pPr>
            <a:r>
              <a:rPr lang="en-US" sz="1050" dirty="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Teams compete within their state</a:t>
            </a:r>
          </a:p>
          <a:p>
            <a:pPr>
              <a:lnSpc>
                <a:spcPts val="1350"/>
              </a:lnSpc>
            </a:pPr>
            <a:r>
              <a:rPr lang="en-US" sz="1050" dirty="0">
                <a:solidFill>
                  <a:schemeClr val="bg1"/>
                </a:solidFill>
                <a:latin typeface="Arial" charset="0"/>
                <a:ea typeface="Arial" charset="0"/>
                <a:cs typeface="Arial" charset="0"/>
              </a:rPr>
              <a:t>Compete to win your state competition for a </a:t>
            </a:r>
            <a:br>
              <a:rPr lang="en-US" sz="1050" dirty="0">
                <a:solidFill>
                  <a:schemeClr val="bg1"/>
                </a:solidFill>
                <a:latin typeface="Arial" charset="0"/>
                <a:ea typeface="Arial" charset="0"/>
                <a:cs typeface="Arial" charset="0"/>
              </a:rPr>
            </a:br>
            <a:r>
              <a:rPr lang="en-US" sz="1050" dirty="0">
                <a:solidFill>
                  <a:schemeClr val="bg1"/>
                </a:solidFill>
                <a:latin typeface="Arial" charset="0"/>
                <a:ea typeface="Arial" charset="0"/>
                <a:cs typeface="Arial" charset="0"/>
              </a:rPr>
              <a:t>chance to advance to the National Semi-Finals.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Semi-Finals:  May 3-20, 2021</a:t>
            </a:r>
          </a:p>
          <a:p>
            <a:pPr>
              <a:lnSpc>
                <a:spcPts val="1350"/>
              </a:lnSpc>
            </a:pPr>
            <a:r>
              <a:rPr lang="en-US" sz="1050" dirty="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Finals: May 22-24, 2021</a:t>
            </a:r>
          </a:p>
          <a:p>
            <a:pPr>
              <a:lnSpc>
                <a:spcPts val="1350"/>
              </a:lnSpc>
            </a:pPr>
            <a:r>
              <a:rPr lang="en-US" sz="1050" dirty="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dirty="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dirty="0">
                <a:solidFill>
                  <a:srgbClr val="CADB2A"/>
                </a:solidFill>
                <a:latin typeface="Arial" charset="0"/>
                <a:ea typeface="Arial" charset="0"/>
                <a:cs typeface="Arial" charset="0"/>
              </a:rPr>
              <a:t>Two divisions based on experience level</a:t>
            </a:r>
            <a:r>
              <a:rPr lang="en-US" b="1" dirty="0">
                <a:solidFill>
                  <a:srgbClr val="74BEE9"/>
                </a:solidFill>
                <a:latin typeface="Arial" charset="0"/>
                <a:ea typeface="Arial" charset="0"/>
                <a:cs typeface="Arial" charset="0"/>
              </a:rPr>
              <a:t> </a:t>
            </a:r>
            <a:endParaRPr lang="en-US" b="1" dirty="0">
              <a:solidFill>
                <a:srgbClr val="000000"/>
              </a:solidFill>
              <a:latin typeface="Arial" charset="0"/>
              <a:ea typeface="Arial" charset="0"/>
              <a:cs typeface="Arial" charset="0"/>
            </a:endParaRP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David Ricardo </a:t>
            </a:r>
            <a:r>
              <a:rPr lang="en-US" sz="1050" dirty="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Adam Smith </a:t>
            </a:r>
            <a:r>
              <a:rPr lang="en-US" sz="1050" dirty="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dirty="0">
                <a:solidFill>
                  <a:schemeClr val="bg1"/>
                </a:solidFill>
                <a:latin typeface="Arial" charset="0"/>
                <a:ea typeface="Arial" charset="0"/>
                <a:cs typeface="Arial" charset="0"/>
              </a:rPr>
              <a:t>Register Today at </a:t>
            </a:r>
            <a:r>
              <a:rPr lang="en-US" b="1" dirty="0">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dirty="0">
                <a:solidFill>
                  <a:schemeClr val="bg1"/>
                </a:solidFill>
                <a:latin typeface="Arial" charset="0"/>
                <a:ea typeface="Arial" charset="0"/>
                <a:cs typeface="Arial" charset="0"/>
              </a:rPr>
              <a:t>FIND YOUR LOCAL COMPETITION</a:t>
            </a:r>
            <a:br>
              <a:rPr lang="en-US" sz="1500" dirty="0">
                <a:solidFill>
                  <a:schemeClr val="bg1"/>
                </a:solidFill>
                <a:latin typeface="Arial" charset="0"/>
                <a:ea typeface="Arial" charset="0"/>
                <a:cs typeface="Arial" charset="0"/>
              </a:rPr>
            </a:br>
            <a:r>
              <a:rPr lang="en-US" sz="1500" dirty="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dirty="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dirty="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dirty="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dirty="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dirty="0">
                <a:solidFill>
                  <a:srgbClr val="CADB2C"/>
                </a:solidFill>
                <a:latin typeface="Arial" charset="0"/>
                <a:ea typeface="Arial" charset="0"/>
                <a:cs typeface="Arial" charset="0"/>
              </a:rPr>
              <a:t>Semi-Finals: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First round elimination via online multiple-choice questions.</a:t>
            </a:r>
          </a:p>
          <a:p>
            <a:r>
              <a:rPr lang="en-US" sz="1050" b="1" dirty="0">
                <a:solidFill>
                  <a:srgbClr val="CADB2C"/>
                </a:solidFill>
                <a:latin typeface="Arial" charset="0"/>
                <a:ea typeface="Arial" charset="0"/>
                <a:cs typeface="Arial" charset="0"/>
              </a:rPr>
              <a:t>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87143" y="5052932"/>
            <a:ext cx="1053529" cy="230832"/>
          </a:xfrm>
          <a:prstGeom prst="rect">
            <a:avLst/>
          </a:prstGeom>
          <a:noFill/>
        </p:spPr>
        <p:txBody>
          <a:bodyPr wrap="square" rtlCol="0">
            <a:spAutoFit/>
          </a:bodyPr>
          <a:lstStyle/>
          <a:p>
            <a:r>
              <a:rPr lang="en-US" sz="900" b="1" dirty="0">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Winners receive: </a:t>
            </a:r>
          </a:p>
          <a:p>
            <a:pPr marL="214313" indent="-214313">
              <a:buFont typeface="Arial" panose="020B0604020202020204" pitchFamily="34" charset="0"/>
              <a:buChar char="•"/>
            </a:pPr>
            <a:r>
              <a:rPr lang="en-US" sz="1500" b="1" dirty="0"/>
              <a:t>A cash award of $5,000</a:t>
            </a:r>
            <a:endParaRPr lang="en-US" sz="1500" dirty="0"/>
          </a:p>
          <a:p>
            <a:pPr marL="214313" indent="-214313">
              <a:buFont typeface="Arial" panose="020B0604020202020204" pitchFamily="34" charset="0"/>
              <a:buChar char="•"/>
            </a:pPr>
            <a:r>
              <a:rPr lang="en-US" sz="1500" b="1" dirty="0"/>
              <a:t>A cash award of $2,500 for their school to support economic education</a:t>
            </a:r>
            <a:endParaRPr lang="en-US" sz="1500" dirty="0"/>
          </a:p>
          <a:p>
            <a:pPr marL="214313" indent="-214313">
              <a:buFont typeface="Arial" panose="020B0604020202020204" pitchFamily="34" charset="0"/>
              <a:buChar char="•"/>
            </a:pPr>
            <a:r>
              <a:rPr lang="en-US" sz="1500" b="1" dirty="0"/>
              <a:t>Recognition at our annual Visionary Awards convening</a:t>
            </a:r>
          </a:p>
          <a:p>
            <a:endParaRPr lang="en-US" sz="1200" dirty="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422772" y="911843"/>
            <a:ext cx="4034118" cy="830997"/>
          </a:xfrm>
          <a:prstGeom prst="rect">
            <a:avLst/>
          </a:prstGeom>
          <a:noFill/>
        </p:spPr>
        <p:txBody>
          <a:bodyPr wrap="square" rtlCol="0">
            <a:spAutoFit/>
          </a:bodyPr>
          <a:lstStyle/>
          <a:p>
            <a:pPr algn="ctr">
              <a:spcBef>
                <a:spcPts val="450"/>
              </a:spcBef>
              <a:spcAft>
                <a:spcPts val="450"/>
              </a:spcAft>
            </a:pPr>
            <a:r>
              <a:rPr lang="en-US" sz="2400" dirty="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126816" y="3278017"/>
            <a:ext cx="9144000" cy="2734659"/>
          </a:xfrm>
          <a:prstGeom prst="rect">
            <a:avLst/>
          </a:prstGeom>
          <a:noFill/>
        </p:spPr>
        <p:txBody>
          <a:bodyPr wrap="square" lIns="68580" tIns="34290" rIns="68580" bIns="34290" rtlCol="0" anchor="t">
            <a:spAutoFit/>
          </a:bodyPr>
          <a:lstStyle/>
          <a:p>
            <a:pPr algn="ctr"/>
            <a:r>
              <a:rPr lang="en-US" sz="1200" dirty="0">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200" dirty="0">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200" b="1" u="sng" dirty="0">
                <a:solidFill>
                  <a:schemeClr val="bg1"/>
                </a:solidFill>
              </a:rPr>
              <a:t>Sound like you or someone you know?</a:t>
            </a:r>
          </a:p>
          <a:p>
            <a:pPr algn="ctr"/>
            <a:r>
              <a:rPr lang="en-US" sz="1200" dirty="0">
                <a:solidFill>
                  <a:schemeClr val="bg1"/>
                </a:solidFill>
              </a:rPr>
              <a:t>Applicants must teach in one of the</a:t>
            </a:r>
          </a:p>
          <a:p>
            <a:pPr algn="ctr"/>
            <a:r>
              <a:rPr lang="en-US" sz="1200" dirty="0">
                <a:solidFill>
                  <a:schemeClr val="bg1"/>
                </a:solidFill>
              </a:rPr>
              <a:t>Twelve </a:t>
            </a:r>
            <a:r>
              <a:rPr lang="en-US" sz="1200" b="1" dirty="0">
                <a:solidFill>
                  <a:schemeClr val="bg1"/>
                </a:solidFill>
              </a:rPr>
              <a:t>New York</a:t>
            </a:r>
            <a:r>
              <a:rPr lang="en-US" sz="1200" dirty="0">
                <a:solidFill>
                  <a:schemeClr val="bg1"/>
                </a:solidFill>
              </a:rPr>
              <a:t> state counties (New York, Kings, Bronx, Richmond, Queens, Nassau, Suffolk, Westchester, Putnam, Rockland, Orange and </a:t>
            </a:r>
            <a:r>
              <a:rPr lang="en-US" sz="1200" dirty="0" err="1">
                <a:solidFill>
                  <a:schemeClr val="bg1"/>
                </a:solidFill>
              </a:rPr>
              <a:t>Dutchess</a:t>
            </a:r>
            <a:r>
              <a:rPr lang="en-US" sz="1200" dirty="0">
                <a:solidFill>
                  <a:schemeClr val="bg1"/>
                </a:solidFill>
              </a:rPr>
              <a:t>)</a:t>
            </a:r>
            <a:endParaRPr lang="en-US" sz="1200" dirty="0">
              <a:solidFill>
                <a:schemeClr val="bg1"/>
              </a:solidFill>
              <a:cs typeface="Calibri"/>
            </a:endParaRPr>
          </a:p>
          <a:p>
            <a:pPr algn="ctr"/>
            <a:r>
              <a:rPr lang="en-US" sz="1200" dirty="0">
                <a:solidFill>
                  <a:schemeClr val="bg1"/>
                </a:solidFill>
              </a:rPr>
              <a:t>Eight </a:t>
            </a:r>
            <a:r>
              <a:rPr lang="en-US" sz="1200" b="1" dirty="0">
                <a:solidFill>
                  <a:schemeClr val="bg1"/>
                </a:solidFill>
              </a:rPr>
              <a:t>New Jersey</a:t>
            </a:r>
            <a:r>
              <a:rPr lang="en-US" sz="1200" dirty="0">
                <a:solidFill>
                  <a:schemeClr val="bg1"/>
                </a:solidFill>
              </a:rPr>
              <a:t> counties (Bergen, Passaic, Essex, Hudson, Middlesex, Union, Morris, Monmouth), or the</a:t>
            </a:r>
          </a:p>
          <a:p>
            <a:pPr algn="ctr"/>
            <a:r>
              <a:rPr lang="en-US" sz="1200" dirty="0">
                <a:solidFill>
                  <a:schemeClr val="bg1"/>
                </a:solidFill>
              </a:rPr>
              <a:t>Two </a:t>
            </a:r>
            <a:r>
              <a:rPr lang="en-US" sz="1200" b="1" dirty="0">
                <a:solidFill>
                  <a:schemeClr val="bg1"/>
                </a:solidFill>
              </a:rPr>
              <a:t>Connecticut </a:t>
            </a:r>
            <a:r>
              <a:rPr lang="en-US" sz="1200" dirty="0">
                <a:solidFill>
                  <a:schemeClr val="bg1"/>
                </a:solidFill>
              </a:rPr>
              <a:t>counties (Fairfield and New Haven)</a:t>
            </a:r>
          </a:p>
          <a:p>
            <a:pPr algn="ctr"/>
            <a:r>
              <a:rPr lang="en-US" sz="1200" b="1" u="sng" dirty="0">
                <a:solidFill>
                  <a:schemeClr val="bg1"/>
                </a:solidFill>
              </a:rPr>
              <a:t>Application will be launched on Friday February 19</a:t>
            </a:r>
            <a:r>
              <a:rPr lang="en-US" sz="1200" b="1" u="sng" baseline="30000" dirty="0">
                <a:solidFill>
                  <a:schemeClr val="bg1"/>
                </a:solidFill>
              </a:rPr>
              <a:t>th</a:t>
            </a:r>
            <a:r>
              <a:rPr lang="en-US" sz="1200" b="1" u="sng" dirty="0">
                <a:solidFill>
                  <a:schemeClr val="bg1"/>
                </a:solidFill>
              </a:rPr>
              <a:t> 2021</a:t>
            </a:r>
            <a:endParaRPr lang="en-US" sz="1200" b="1" u="sng" dirty="0">
              <a:solidFill>
                <a:schemeClr val="bg1"/>
              </a:solidFill>
              <a:cs typeface="Calibri"/>
            </a:endParaRPr>
          </a:p>
          <a:p>
            <a:pPr algn="ctr"/>
            <a:endParaRPr lang="en-US" sz="1600" b="1" u="sng" dirty="0">
              <a:solidFill>
                <a:schemeClr val="bg1"/>
              </a:solidFill>
            </a:endParaRPr>
          </a:p>
          <a:p>
            <a:pPr algn="ctr"/>
            <a:r>
              <a:rPr lang="en-US" sz="1600" b="1" u="sng" dirty="0">
                <a:solidFill>
                  <a:schemeClr val="bg1"/>
                </a:solidFill>
              </a:rPr>
              <a:t>You can access the application </a:t>
            </a:r>
            <a:r>
              <a:rPr lang="en-US" sz="1600" b="1" u="sng" dirty="0">
                <a:solidFill>
                  <a:schemeClr val="accent2"/>
                </a:solidFill>
                <a:hlinkClick r:id="rId3">
                  <a:extLst>
                    <a:ext uri="{A12FA001-AC4F-418D-AE19-62706E023703}">
                      <ahyp:hlinkClr xmlns:ahyp="http://schemas.microsoft.com/office/drawing/2018/hyperlinkcolor" val="tx"/>
                    </a:ext>
                  </a:extLst>
                </a:hlinkClick>
              </a:rPr>
              <a:t>here</a:t>
            </a:r>
            <a:r>
              <a:rPr lang="en-US" sz="1500" b="1" u="sng" dirty="0">
                <a:solidFill>
                  <a:schemeClr val="accent2"/>
                </a:solidFill>
              </a:rPr>
              <a:t>. </a:t>
            </a:r>
          </a:p>
          <a:p>
            <a:pPr>
              <a:lnSpc>
                <a:spcPts val="1200"/>
              </a:lnSpc>
              <a:spcAft>
                <a:spcPts val="300"/>
              </a:spcAft>
            </a:pPr>
            <a:endParaRPr lang="en-US" sz="900" dirty="0">
              <a:solidFill>
                <a:schemeClr val="bg1"/>
              </a:solidFill>
              <a:latin typeface="Arial" charset="0"/>
              <a:ea typeface="Arial" charset="0"/>
              <a:cs typeface="Arial" charset="0"/>
            </a:endParaRPr>
          </a:p>
        </p:txBody>
      </p:sp>
      <p:sp>
        <p:nvSpPr>
          <p:cNvPr id="22" name="TextBox 21"/>
          <p:cNvSpPr txBox="1"/>
          <p:nvPr/>
        </p:nvSpPr>
        <p:spPr>
          <a:xfrm>
            <a:off x="2518949" y="5947443"/>
            <a:ext cx="5275281" cy="523220"/>
          </a:xfrm>
          <a:prstGeom prst="rect">
            <a:avLst/>
          </a:prstGeom>
          <a:noFill/>
        </p:spPr>
        <p:txBody>
          <a:bodyPr wrap="square" rtlCol="0" anchor="t">
            <a:spAutoFit/>
          </a:bodyPr>
          <a:lstStyle/>
          <a:p>
            <a:r>
              <a:rPr lang="en-US" sz="1400" dirty="0"/>
              <a:t>Please feel free to e-mail us at </a:t>
            </a:r>
            <a:r>
              <a:rPr lang="en-US" sz="1400" b="1" u="sng" dirty="0">
                <a:hlinkClick r:id="rId4">
                  <a:extLst>
                    <a:ext uri="{A12FA001-AC4F-418D-AE19-62706E023703}">
                      <ahyp:hlinkClr xmlns:ahyp="http://schemas.microsoft.com/office/drawing/2018/hyperlinkcolor" val="tx"/>
                    </a:ext>
                  </a:extLst>
                </a:hlinkClick>
              </a:rPr>
              <a:t>rrivera@councilforeconed.org</a:t>
            </a:r>
            <a:r>
              <a:rPr lang="en-US" sz="1400" dirty="0"/>
              <a:t> </a:t>
            </a:r>
          </a:p>
          <a:p>
            <a:r>
              <a:rPr lang="en-US" sz="1400" dirty="0"/>
              <a:t>with any questions you have.</a:t>
            </a:r>
            <a:endParaRPr lang="en-US" sz="1400" dirty="0">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126816" y="5609835"/>
            <a:ext cx="893308" cy="298459"/>
          </a:xfrm>
          <a:prstGeom prst="rect">
            <a:avLst/>
          </a:prstGeom>
        </p:spPr>
      </p:pic>
      <p:sp>
        <p:nvSpPr>
          <p:cNvPr id="23" name="TextBox 22"/>
          <p:cNvSpPr txBox="1"/>
          <p:nvPr/>
        </p:nvSpPr>
        <p:spPr>
          <a:xfrm>
            <a:off x="146568" y="5632107"/>
            <a:ext cx="934682" cy="253916"/>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AP Microeconomics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marL="0" indent="0" defTabSz="905255">
              <a:buNone/>
              <a:defRPr sz="3168"/>
            </a:pPr>
            <a:r>
              <a:rPr lang="en-US" sz="2500" dirty="0">
                <a:effectLst>
                  <a:outerShdw blurRad="38100" dist="38100" dir="2700000" algn="tl">
                    <a:srgbClr val="000000">
                      <a:alpha val="43137"/>
                    </a:srgbClr>
                  </a:outerShdw>
                </a:effectLst>
                <a:latin typeface="+mn-lt"/>
                <a:ea typeface="ＭＳ Ｐゴシック"/>
                <a:cs typeface="Calibri"/>
              </a:rPr>
              <a:t>Unit 1- Basic Economic Concepts (12-15% of exam)</a:t>
            </a:r>
          </a:p>
          <a:p>
            <a:pPr lvl="1" defTabSz="905255">
              <a:defRPr sz="3168"/>
            </a:pPr>
            <a:r>
              <a:rPr lang="en-US" sz="2500" b="1" dirty="0">
                <a:latin typeface="+mn-lt"/>
              </a:rPr>
              <a:t>1.1: Scarcity</a:t>
            </a:r>
          </a:p>
          <a:p>
            <a:pPr lvl="1" defTabSz="905255">
              <a:defRPr sz="3168"/>
            </a:pPr>
            <a:r>
              <a:rPr lang="en-US" sz="2500" b="1" dirty="0">
                <a:latin typeface="+mn-lt"/>
              </a:rPr>
              <a:t>1.2: Resource Allocation/Economic Systems</a:t>
            </a:r>
          </a:p>
          <a:p>
            <a:pPr lvl="1" defTabSz="905255">
              <a:defRPr sz="3168"/>
            </a:pPr>
            <a:r>
              <a:rPr lang="en-US" sz="2500" b="1" dirty="0">
                <a:latin typeface="+mn-lt"/>
              </a:rPr>
              <a:t>1.3: Production Possibilities Curve</a:t>
            </a:r>
          </a:p>
          <a:p>
            <a:pPr lvl="1" defTabSz="905255">
              <a:defRPr sz="3168"/>
            </a:pPr>
            <a:r>
              <a:rPr lang="en-US" sz="2500" b="1" dirty="0">
                <a:latin typeface="+mn-lt"/>
              </a:rPr>
              <a:t>1.4 Comparative Advantage and Trade</a:t>
            </a:r>
          </a:p>
          <a:p>
            <a:pPr lvl="1" defTabSz="905255">
              <a:defRPr sz="3168"/>
            </a:pPr>
            <a:r>
              <a:rPr lang="en-US" sz="2500" b="1" dirty="0">
                <a:solidFill>
                  <a:srgbClr val="7A9900"/>
                </a:solidFill>
                <a:latin typeface="+mn-lt"/>
              </a:rPr>
              <a:t>1.5 Cost-Benefit Analysis</a:t>
            </a:r>
          </a:p>
          <a:p>
            <a:pPr lvl="1" defTabSz="905255">
              <a:defRPr sz="3168"/>
            </a:pPr>
            <a:r>
              <a:rPr lang="en-US" sz="2500" b="1" dirty="0">
                <a:latin typeface="+mn-lt"/>
              </a:rPr>
              <a:t>1.6 Marginal Analysis and Consumer Choice</a:t>
            </a:r>
          </a:p>
          <a:p>
            <a:pPr marL="0" indent="0" defTabSz="905255">
              <a:buNone/>
              <a:defRPr sz="3168"/>
            </a:pP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Learning 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86984"/>
            <a:ext cx="8482614" cy="4175760"/>
          </a:xfrm>
        </p:spPr>
        <p:txBody>
          <a:bodyPr>
            <a:noAutofit/>
          </a:bodyPr>
          <a:lstStyle/>
          <a:p>
            <a:pPr defTabSz="905255">
              <a:defRPr sz="3168"/>
            </a:pPr>
            <a:r>
              <a:rPr lang="en-US" sz="2500" dirty="0">
                <a:latin typeface="Calibri"/>
                <a:ea typeface="ＭＳ Ｐゴシック"/>
                <a:cs typeface="Calibri"/>
              </a:rPr>
              <a:t>Define </a:t>
            </a:r>
            <a:r>
              <a:rPr lang="en-US" sz="2500" b="1" dirty="0">
                <a:latin typeface="Calibri"/>
                <a:ea typeface="ＭＳ Ｐゴシック"/>
                <a:cs typeface="Calibri"/>
              </a:rPr>
              <a:t>opportunity cost</a:t>
            </a:r>
            <a:r>
              <a:rPr lang="en-US" sz="2500" dirty="0">
                <a:latin typeface="Calibri"/>
                <a:ea typeface="ＭＳ Ｐゴシック"/>
                <a:cs typeface="Calibri"/>
              </a:rPr>
              <a:t>.</a:t>
            </a:r>
          </a:p>
          <a:p>
            <a:pPr defTabSz="905255">
              <a:defRPr sz="3168"/>
            </a:pPr>
            <a:r>
              <a:rPr lang="en-US" sz="2500" dirty="0">
                <a:latin typeface="Calibri"/>
                <a:ea typeface="ＭＳ Ｐゴシック"/>
                <a:cs typeface="Calibri"/>
              </a:rPr>
              <a:t>Explain and calculate the opportunity costs associated with </a:t>
            </a:r>
            <a:r>
              <a:rPr lang="en-US" sz="2500" b="1" dirty="0">
                <a:latin typeface="Calibri"/>
                <a:ea typeface="ＭＳ Ｐゴシック"/>
                <a:cs typeface="Calibri"/>
              </a:rPr>
              <a:t>choices</a:t>
            </a:r>
            <a:r>
              <a:rPr lang="en-US" sz="2500" dirty="0">
                <a:latin typeface="Calibri"/>
                <a:ea typeface="ＭＳ Ｐゴシック"/>
                <a:cs typeface="Calibri"/>
              </a:rPr>
              <a:t>.</a:t>
            </a:r>
          </a:p>
          <a:p>
            <a:pPr defTabSz="905255">
              <a:defRPr sz="3168"/>
            </a:pPr>
            <a:r>
              <a:rPr lang="en-US" sz="2500" dirty="0">
                <a:latin typeface="Calibri"/>
                <a:ea typeface="ＭＳ Ｐゴシック"/>
                <a:cs typeface="Calibri"/>
              </a:rPr>
              <a:t>Explain and calculate the total </a:t>
            </a:r>
            <a:r>
              <a:rPr lang="en-US" sz="2500" b="1" dirty="0">
                <a:latin typeface="Calibri"/>
                <a:ea typeface="ＭＳ Ｐゴシック"/>
                <a:cs typeface="Calibri"/>
              </a:rPr>
              <a:t>benefits</a:t>
            </a:r>
            <a:r>
              <a:rPr lang="en-US" sz="2500" dirty="0">
                <a:latin typeface="Calibri"/>
                <a:ea typeface="ＭＳ Ｐゴシック"/>
                <a:cs typeface="Calibri"/>
              </a:rPr>
              <a:t> and total costs of a decision.</a:t>
            </a:r>
          </a:p>
          <a:p>
            <a:pPr defTabSz="905255">
              <a:defRPr sz="3168"/>
            </a:pPr>
            <a:r>
              <a:rPr lang="en-US" sz="2500" dirty="0">
                <a:latin typeface="Calibri"/>
                <a:ea typeface="ＭＳ Ｐゴシック"/>
                <a:cs typeface="Calibri"/>
              </a:rPr>
              <a:t>Use a </a:t>
            </a:r>
            <a:r>
              <a:rPr lang="en-US" sz="2500" b="1" dirty="0">
                <a:latin typeface="Calibri"/>
                <a:ea typeface="ＭＳ Ｐゴシック"/>
                <a:cs typeface="Calibri"/>
              </a:rPr>
              <a:t>table or graph </a:t>
            </a:r>
            <a:r>
              <a:rPr lang="en-US" sz="2500" dirty="0">
                <a:latin typeface="Calibri"/>
                <a:ea typeface="ＭＳ Ｐゴシック"/>
                <a:cs typeface="Calibri"/>
              </a:rPr>
              <a:t>to evaluate total benefits and total costs.</a:t>
            </a:r>
          </a:p>
          <a:p>
            <a:pPr defTabSz="905255">
              <a:defRPr sz="3168"/>
            </a:pPr>
            <a:r>
              <a:rPr lang="en-US" sz="2500" dirty="0">
                <a:latin typeface="Calibri"/>
                <a:ea typeface="ＭＳ Ｐゴシック"/>
                <a:cs typeface="Calibri"/>
              </a:rPr>
              <a:t>Use cost-benefit analysis to evaluate </a:t>
            </a:r>
            <a:r>
              <a:rPr lang="en-US" sz="2500" b="1" dirty="0">
                <a:latin typeface="Calibri"/>
                <a:ea typeface="ＭＳ Ｐゴシック"/>
                <a:cs typeface="Calibri"/>
              </a:rPr>
              <a:t>alternatives</a:t>
            </a:r>
            <a:r>
              <a:rPr lang="en-US" sz="2500" dirty="0">
                <a:latin typeface="Calibri"/>
                <a:ea typeface="ＭＳ Ｐゴシック"/>
                <a:cs typeface="Calibri"/>
              </a:rPr>
              <a:t>.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3E3-3F45-4724-A238-490F354379DA}"/>
              </a:ext>
            </a:extLst>
          </p:cNvPr>
          <p:cNvSpPr>
            <a:spLocks noGrp="1"/>
          </p:cNvSpPr>
          <p:nvPr>
            <p:ph type="title"/>
          </p:nvPr>
        </p:nvSpPr>
        <p:spPr/>
        <p:txBody>
          <a:bodyPr/>
          <a:lstStyle/>
          <a:p>
            <a:r>
              <a:rPr lang="en-US" sz="4800" dirty="0"/>
              <a:t>National Standards</a:t>
            </a:r>
          </a:p>
        </p:txBody>
      </p:sp>
      <p:sp>
        <p:nvSpPr>
          <p:cNvPr id="3" name="Content Placeholder 2">
            <a:extLst>
              <a:ext uri="{FF2B5EF4-FFF2-40B4-BE49-F238E27FC236}">
                <a16:creationId xmlns:a16="http://schemas.microsoft.com/office/drawing/2014/main" id="{B0235054-3E30-4E8E-A962-9285ED069FBB}"/>
              </a:ext>
            </a:extLst>
          </p:cNvPr>
          <p:cNvSpPr>
            <a:spLocks noGrp="1"/>
          </p:cNvSpPr>
          <p:nvPr>
            <p:ph idx="1"/>
          </p:nvPr>
        </p:nvSpPr>
        <p:spPr/>
        <p:txBody>
          <a:bodyPr/>
          <a:lstStyle/>
          <a:p>
            <a:pPr marL="0" indent="0">
              <a:buNone/>
            </a:pPr>
            <a:r>
              <a:rPr lang="en-US" b="1" dirty="0">
                <a:latin typeface="+mj-lt"/>
              </a:rPr>
              <a:t>Standard 2</a:t>
            </a:r>
          </a:p>
          <a:p>
            <a:r>
              <a:rPr lang="en-US" sz="1800" dirty="0">
                <a:latin typeface="+mj-lt"/>
              </a:rPr>
              <a:t>Students will understand that: Effective decision making requires comparing the additional costs of alternatives with the additional benefits.  Many choices involve doing a little more or a little less of something: few choices are “all or nothing” decisions.</a:t>
            </a:r>
          </a:p>
          <a:p>
            <a:r>
              <a:rPr lang="en-US" sz="1800" dirty="0">
                <a:latin typeface="+mj-lt"/>
              </a:rPr>
              <a:t>Students will be able to use this knowledge to make effective decisions as consumers, producers, investors, and citizens.</a:t>
            </a:r>
          </a:p>
        </p:txBody>
      </p:sp>
    </p:spTree>
    <p:extLst>
      <p:ext uri="{BB962C8B-B14F-4D97-AF65-F5344CB8AC3E}">
        <p14:creationId xmlns:p14="http://schemas.microsoft.com/office/powerpoint/2010/main" val="17886928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3E3-3F45-4724-A238-490F354379DA}"/>
              </a:ext>
            </a:extLst>
          </p:cNvPr>
          <p:cNvSpPr>
            <a:spLocks noGrp="1"/>
          </p:cNvSpPr>
          <p:nvPr>
            <p:ph type="title"/>
          </p:nvPr>
        </p:nvSpPr>
        <p:spPr/>
        <p:txBody>
          <a:bodyPr/>
          <a:lstStyle/>
          <a:p>
            <a:r>
              <a:rPr lang="en-US" sz="4800" dirty="0"/>
              <a:t>New York State Standards</a:t>
            </a:r>
          </a:p>
        </p:txBody>
      </p:sp>
      <p:sp>
        <p:nvSpPr>
          <p:cNvPr id="3" name="Content Placeholder 2">
            <a:extLst>
              <a:ext uri="{FF2B5EF4-FFF2-40B4-BE49-F238E27FC236}">
                <a16:creationId xmlns:a16="http://schemas.microsoft.com/office/drawing/2014/main" id="{B0235054-3E30-4E8E-A962-9285ED069FBB}"/>
              </a:ext>
            </a:extLst>
          </p:cNvPr>
          <p:cNvSpPr>
            <a:spLocks noGrp="1"/>
          </p:cNvSpPr>
          <p:nvPr>
            <p:ph idx="1"/>
          </p:nvPr>
        </p:nvSpPr>
        <p:spPr/>
        <p:txBody>
          <a:bodyPr/>
          <a:lstStyle/>
          <a:p>
            <a:pPr marL="0" indent="0">
              <a:buNone/>
            </a:pPr>
            <a:r>
              <a:rPr lang="en-US" b="1" dirty="0">
                <a:latin typeface="+mj-lt"/>
              </a:rPr>
              <a:t>Standard 4- Economics</a:t>
            </a:r>
          </a:p>
          <a:p>
            <a:r>
              <a:rPr lang="en-US" sz="1800" dirty="0">
                <a:latin typeface="+mj-lt"/>
              </a:rPr>
              <a:t>Students define and apply basic economic concepts such as scarcity, supply/demand, opportunity costs, production, resources, money and banking, economic growth, markets, costs, competition, and world economic systems.</a:t>
            </a:r>
          </a:p>
          <a:p>
            <a:r>
              <a:rPr lang="en-US" sz="1800" dirty="0">
                <a:latin typeface="+mj-lt"/>
              </a:rPr>
              <a:t>The study of economics requires an understanding of major economic concepts and systems, the principles of economic decision making, and the interdependence of economies and economic systems throughout the world.</a:t>
            </a:r>
          </a:p>
        </p:txBody>
      </p:sp>
    </p:spTree>
    <p:extLst>
      <p:ext uri="{BB962C8B-B14F-4D97-AF65-F5344CB8AC3E}">
        <p14:creationId xmlns:p14="http://schemas.microsoft.com/office/powerpoint/2010/main" val="8474304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DA25-2258-428F-851A-4A0735E6FC19}"/>
              </a:ext>
            </a:extLst>
          </p:cNvPr>
          <p:cNvSpPr>
            <a:spLocks noGrp="1"/>
          </p:cNvSpPr>
          <p:nvPr>
            <p:ph type="title"/>
          </p:nvPr>
        </p:nvSpPr>
        <p:spPr>
          <a:xfrm>
            <a:off x="457200" y="1233715"/>
            <a:ext cx="8229600" cy="1143000"/>
          </a:xfrm>
        </p:spPr>
        <p:txBody>
          <a:bodyPr/>
          <a:lstStyle/>
          <a:p>
            <a:r>
              <a:rPr lang="en-US" dirty="0"/>
              <a:t>Question of the Day</a:t>
            </a:r>
          </a:p>
        </p:txBody>
      </p:sp>
      <p:sp>
        <p:nvSpPr>
          <p:cNvPr id="3" name="Content Placeholder 2">
            <a:extLst>
              <a:ext uri="{FF2B5EF4-FFF2-40B4-BE49-F238E27FC236}">
                <a16:creationId xmlns:a16="http://schemas.microsoft.com/office/drawing/2014/main" id="{79FE6978-B9BB-458F-8677-65800F870961}"/>
              </a:ext>
            </a:extLst>
          </p:cNvPr>
          <p:cNvSpPr>
            <a:spLocks noGrp="1"/>
          </p:cNvSpPr>
          <p:nvPr>
            <p:ph idx="1"/>
          </p:nvPr>
        </p:nvSpPr>
        <p:spPr/>
        <p:txBody>
          <a:bodyPr/>
          <a:lstStyle/>
          <a:p>
            <a:pPr marL="0" indent="0" algn="ctr">
              <a:buNone/>
            </a:pPr>
            <a:r>
              <a:rPr lang="en-US" dirty="0">
                <a:latin typeface="+mj-lt"/>
              </a:rPr>
              <a:t>How long should you be willing to stand in line for a “free” ice cream???</a:t>
            </a:r>
          </a:p>
          <a:p>
            <a:pPr marL="0" indent="0">
              <a:buNone/>
            </a:pPr>
            <a:endParaRPr lang="en-US" dirty="0"/>
          </a:p>
        </p:txBody>
      </p:sp>
      <p:pic>
        <p:nvPicPr>
          <p:cNvPr id="5" name="Picture 4" descr="A picture containing text, person, ground, outdoor&#10;&#10;Description automatically generated">
            <a:extLst>
              <a:ext uri="{FF2B5EF4-FFF2-40B4-BE49-F238E27FC236}">
                <a16:creationId xmlns:a16="http://schemas.microsoft.com/office/drawing/2014/main" id="{14ADA4D7-52F3-4E0E-8A7A-CF2948E4A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225" y="3521891"/>
            <a:ext cx="2495550" cy="1838325"/>
          </a:xfrm>
          <a:prstGeom prst="rect">
            <a:avLst/>
          </a:prstGeom>
        </p:spPr>
      </p:pic>
    </p:spTree>
    <p:extLst>
      <p:ext uri="{BB962C8B-B14F-4D97-AF65-F5344CB8AC3E}">
        <p14:creationId xmlns:p14="http://schemas.microsoft.com/office/powerpoint/2010/main" val="81163405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terms/"/>
    <ds:schemaRef ds:uri="http://purl.org/dc/elements/1.1/"/>
    <ds:schemaRef ds:uri="9cd82c5b-74c9-4827-94f1-5bf219ae6b20"/>
    <ds:schemaRef ds:uri="bfa4db11-c700-41fb-b639-f7e6b4e680b5"/>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1003</TotalTime>
  <Words>2523</Words>
  <Application>Microsoft Office PowerPoint</Application>
  <PresentationFormat>On-screen Show (4:3)</PresentationFormat>
  <Paragraphs>426</Paragraphs>
  <Slides>45</Slides>
  <Notes>8</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Arial,Sans-Serif</vt:lpstr>
      <vt:lpstr>Calibri</vt:lpstr>
      <vt:lpstr>Calibri Light</vt:lpstr>
      <vt:lpstr>Times New Roman</vt:lpstr>
      <vt:lpstr>Wingdings</vt:lpstr>
      <vt:lpstr>Office Theme</vt:lpstr>
      <vt:lpstr>Equation</vt:lpstr>
      <vt:lpstr>  Fundamentals  of  AP Economics Cost-Benefit Analysis Presented by Kathleen Brennan March 1, 2021 kbrennan@mountsaintmary.org</vt:lpstr>
      <vt:lpstr>EconEdLink Membership</vt:lpstr>
      <vt:lpstr>Professional Development Certificate</vt:lpstr>
      <vt:lpstr>Agenda</vt:lpstr>
      <vt:lpstr>AP Microeconomics</vt:lpstr>
      <vt:lpstr>Learning Objectives</vt:lpstr>
      <vt:lpstr>National Standards</vt:lpstr>
      <vt:lpstr>New York State Standards</vt:lpstr>
      <vt:lpstr>Question of the Day</vt:lpstr>
      <vt:lpstr>TANSTAAFL (0:00- 0:45)</vt:lpstr>
      <vt:lpstr>Quantifying Benefits and Costs</vt:lpstr>
      <vt:lpstr>Costs</vt:lpstr>
      <vt:lpstr>Sunk Costs</vt:lpstr>
      <vt:lpstr>Paul Solman: Opportunity Cost</vt:lpstr>
      <vt:lpstr>The Opportunity Cost Principle</vt:lpstr>
      <vt:lpstr>The Opportunity Cost of Pursuing a College Education (per year)</vt:lpstr>
      <vt:lpstr>The Labor Market   for Recent College Graduates</vt:lpstr>
      <vt:lpstr>Opportunity Cost Kahoot </vt:lpstr>
      <vt:lpstr>Learning to Think at the Margin  </vt:lpstr>
      <vt:lpstr>Benefit- Cost Analysis </vt:lpstr>
      <vt:lpstr>A Systematic Framework for Analyzing Decisions</vt:lpstr>
      <vt:lpstr>The Cost-Benefit Principle</vt:lpstr>
      <vt:lpstr>Important Concepts</vt:lpstr>
      <vt:lpstr>Benefit-Cost Analysis  of Taking a Hike</vt:lpstr>
      <vt:lpstr>Benefits of a Hike</vt:lpstr>
      <vt:lpstr>Costs of a Hike</vt:lpstr>
      <vt:lpstr>Net Benefit Maximizing Rules</vt:lpstr>
      <vt:lpstr>Cost-Benefit Analysis</vt:lpstr>
      <vt:lpstr>Cost-Benefit Analysis</vt:lpstr>
      <vt:lpstr>Marginal Analysis</vt:lpstr>
      <vt:lpstr>History of Cost-Benefit Analysis</vt:lpstr>
      <vt:lpstr>Cost-Benefit Analysis and Public Policy</vt:lpstr>
      <vt:lpstr>Steps in Cost Benefit Analysis</vt:lpstr>
      <vt:lpstr>Discounting Future Benefits and Costs</vt:lpstr>
      <vt:lpstr>Cost-Benefit Analysis:  Highway Construction Project (in Billions)</vt:lpstr>
      <vt:lpstr>Using cost-benefit analysis, a local government would decide to build a bridge if:</vt:lpstr>
      <vt:lpstr>PowerPoint Presentation</vt:lpstr>
      <vt:lpstr>Answers</vt:lpstr>
      <vt:lpstr>Articles</vt:lpstr>
      <vt:lpstr>References</vt:lpstr>
      <vt:lpstr>CEE Affiliates</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107</cp:revision>
  <dcterms:created xsi:type="dcterms:W3CDTF">2012-09-11T15:07:18Z</dcterms:created>
  <dcterms:modified xsi:type="dcterms:W3CDTF">2021-03-01T16:32:15Z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