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9"/>
    <p:restoredTop sz="92585"/>
  </p:normalViewPr>
  <p:slideViewPr>
    <p:cSldViewPr>
      <p:cViewPr varScale="1">
        <p:scale>
          <a:sx n="118" d="100"/>
          <a:sy n="118" d="100"/>
        </p:scale>
        <p:origin x="247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turdayeveningpost.com/2020/01/the-5-biggest-bailouts-eve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rojects.propublica.org/bailout/li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Explain that for this lesson you are going to primarily focus on government bailouts. Sometimes these come in the form of direct payments by the government to companies or entire industries and other times the government receives a stake in the companies or the money comes in the form of a loan.</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These types of decisions often cause conflicts for elected officials between their personal views and the views of others. Additionally, members of Congress may get pressure from lobbyists or campaign donors who are looking for some help during economic downturns.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5213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Use this slide to tally individual votes for round 3. Remember, each student could get up to 3 votes so your total numbers may be different between rounds. No one industry should have more than the total number of students in the class, however. If you have a </a:t>
            </a:r>
            <a:r>
              <a:rPr lang="en-US" dirty="0" err="1"/>
              <a:t>socrative.com</a:t>
            </a:r>
            <a:r>
              <a:rPr lang="en-US" dirty="0"/>
              <a:t> account, you can get a ready-made version of this tally here:  </a:t>
            </a:r>
            <a:r>
              <a:rPr lang="en-US" u="sng" dirty="0">
                <a:solidFill>
                  <a:schemeClr val="hlink"/>
                </a:solidFill>
                <a:hlinkClick r:id="rId3"/>
              </a:rPr>
              <a:t>https://b.socrative.com/teacher/#import-quiz/51932104</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41043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AutoNum type="arabicPeriod"/>
            </a:pPr>
            <a:r>
              <a:rPr lang="en-US" dirty="0"/>
              <a:t>Answers will depend on tally marks from slide 11.</a:t>
            </a:r>
          </a:p>
          <a:p>
            <a:pPr marL="457200" lvl="0" indent="-298450" algn="l" rtl="0">
              <a:spcBef>
                <a:spcPts val="0"/>
              </a:spcBef>
              <a:spcAft>
                <a:spcPts val="0"/>
              </a:spcAft>
              <a:buSzPts val="1100"/>
              <a:buAutoNum type="arabicPeriod"/>
            </a:pPr>
            <a:r>
              <a:rPr lang="en-US" dirty="0"/>
              <a:t>Answers will vary, but for some students the answer will be yes. For example, many people felt the financial industry was at fault for the 2008 recession and should not be bailed out. The phrase “moral hazard” is often used by economists to refer to a situation where a business or industry is willing to undertake risky behaviors if they feel the government (or some entity) will be there to support them. </a:t>
            </a:r>
          </a:p>
          <a:p>
            <a:pPr marL="457200" lvl="0" indent="-298450" algn="l" rtl="0">
              <a:spcBef>
                <a:spcPts val="0"/>
              </a:spcBef>
              <a:spcAft>
                <a:spcPts val="0"/>
              </a:spcAft>
              <a:buSzPts val="1100"/>
              <a:buAutoNum type="arabicPeriod"/>
            </a:pPr>
            <a:r>
              <a:rPr lang="en-US" dirty="0"/>
              <a:t>Answers will vary but some obvious ones not included here are the restaurant industry, hotel industry, individuals in the “gig” economy (1099 workers or Uber/Lyft Drivers,) etc. Also not present are government workers and educators.</a:t>
            </a:r>
          </a:p>
          <a:p>
            <a:pPr marL="457200" lvl="0" indent="-298450" algn="l" rtl="0">
              <a:spcBef>
                <a:spcPts val="0"/>
              </a:spcBef>
              <a:spcAft>
                <a:spcPts val="0"/>
              </a:spcAft>
              <a:buSzPts val="1100"/>
              <a:buAutoNum type="arabicPeriod"/>
            </a:pPr>
            <a:r>
              <a:rPr lang="en-US" dirty="0"/>
              <a:t>Public sentiment, political party in charge, how recently the industry had been bailed out, reason for the economic downturn, etc. could all factor in to this decision.</a:t>
            </a:r>
          </a:p>
          <a:p>
            <a:pPr marL="457200" lvl="0" indent="-298450" algn="l" rtl="0">
              <a:spcBef>
                <a:spcPts val="0"/>
              </a:spcBef>
              <a:spcAft>
                <a:spcPts val="0"/>
              </a:spcAft>
              <a:buSzPts val="1100"/>
              <a:buAutoNum type="arabicPeriod"/>
            </a:pPr>
            <a:r>
              <a:rPr lang="en-US" dirty="0"/>
              <a:t>Answers will vary, but students taking the simulation seriously should answer harder. As you get more information, the cost/benefit structure changes and your decision-making might change. This is true for most economic decisions - the more information you have leads to better decisions, but tougher ones as well.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115531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To some, the word “bailout” has a negative connotation. Sometimes phrases like “government assistance” or “capital injections” are used to make them seem more palatable to voters. Students should also understand that most bailouts are not direct payments from the government. They are usually structured as loans or shares of a company. Several big bailouts have turned profitable for the government as seen here:  </a:t>
            </a:r>
            <a:r>
              <a:rPr lang="en-US" u="sng" dirty="0">
                <a:solidFill>
                  <a:schemeClr val="hlink"/>
                </a:solidFill>
                <a:hlinkClick r:id="rId3"/>
              </a:rPr>
              <a:t>https://www.saturdayeveningpost.com/2020/01/the-5-biggest-bailouts-ever/</a:t>
            </a:r>
            <a:r>
              <a:rPr lang="en-US" dirty="0"/>
              <a:t> and here </a:t>
            </a:r>
            <a:r>
              <a:rPr lang="en-US" u="sng" dirty="0">
                <a:solidFill>
                  <a:schemeClr val="hlink"/>
                </a:solidFill>
                <a:hlinkClick r:id="rId4"/>
              </a:rPr>
              <a:t>https://projects.propublica.org/bailout/list</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117330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t>Distribute the printed reading or have students use the link found on this page to read about historic US bailouts. Royalty free image from Pixabay https://pixabay.com/images/id-1935750/</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41923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Students may choose 0, 1, 2, or 3 industries to bail out.  Remember, the amount of the bailout and other similar specifics are not up for debate. They are only to focus their energies on WHO (if anyone) should receive the money, not how much.</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254385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Students may choose 0, 1, 2, or 3 </a:t>
            </a:r>
            <a:r>
              <a:rPr lang="en-US">
                <a:solidFill>
                  <a:schemeClr val="dk1"/>
                </a:solidFill>
              </a:rPr>
              <a:t>industries to </a:t>
            </a:r>
            <a:r>
              <a:rPr lang="en-US" dirty="0">
                <a:solidFill>
                  <a:schemeClr val="dk1"/>
                </a:solidFill>
              </a:rPr>
              <a:t>bail out. Remember, the amount of the bailout and other similar specifics are not up for debate. They are only to focus their energies on WHO (if anyone) should receive the money. Students should discuss, but do not have to agree as a group.</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362510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Agriculture - includes farming, livestock, and timber, support staff, corporate jobs, </a:t>
            </a:r>
            <a:r>
              <a:rPr lang="en-US" dirty="0" err="1"/>
              <a:t>etc</a:t>
            </a:r>
            <a:endParaRPr lang="en-US" dirty="0"/>
          </a:p>
          <a:p>
            <a:pPr marL="0" lvl="0" indent="0" algn="l" rtl="0">
              <a:spcBef>
                <a:spcPts val="0"/>
              </a:spcBef>
              <a:spcAft>
                <a:spcPts val="0"/>
              </a:spcAft>
              <a:buNone/>
            </a:pPr>
            <a:r>
              <a:rPr lang="en-US" dirty="0"/>
              <a:t>Airlines - includes all major airlines, pilots, flight attendants, mechanics, tech support, marketing, etc.</a:t>
            </a:r>
          </a:p>
          <a:p>
            <a:pPr marL="0" lvl="0" indent="0" algn="l" rtl="0">
              <a:spcBef>
                <a:spcPts val="0"/>
              </a:spcBef>
              <a:spcAft>
                <a:spcPts val="0"/>
              </a:spcAft>
              <a:buNone/>
            </a:pPr>
            <a:r>
              <a:rPr lang="en-US" dirty="0"/>
              <a:t>Automotive - includes only manufacturing for all companies located in U.S.</a:t>
            </a:r>
          </a:p>
          <a:p>
            <a:pPr marL="0" lvl="0" indent="0" algn="l" rtl="0">
              <a:spcBef>
                <a:spcPts val="0"/>
              </a:spcBef>
              <a:spcAft>
                <a:spcPts val="0"/>
              </a:spcAft>
              <a:buNone/>
            </a:pPr>
            <a:r>
              <a:rPr lang="en-US" dirty="0"/>
              <a:t>Construction - includes all types of construction companies, support staff</a:t>
            </a:r>
          </a:p>
          <a:p>
            <a:pPr marL="0" lvl="0" indent="0" algn="l" rtl="0">
              <a:spcBef>
                <a:spcPts val="0"/>
              </a:spcBef>
              <a:spcAft>
                <a:spcPts val="0"/>
              </a:spcAft>
              <a:buNone/>
            </a:pPr>
            <a:r>
              <a:rPr lang="en-US" dirty="0"/>
              <a:t>Healthcare - includes all levels of healthcare, doctors, nurses, assistants, pharmacists, etc. DOES NOT include drug companies. </a:t>
            </a:r>
          </a:p>
          <a:p>
            <a:pPr marL="0" lvl="0" indent="0" algn="l" rtl="0">
              <a:spcBef>
                <a:spcPts val="0"/>
              </a:spcBef>
              <a:spcAft>
                <a:spcPts val="0"/>
              </a:spcAft>
              <a:buNone/>
            </a:pPr>
            <a:r>
              <a:rPr lang="en-US" dirty="0"/>
              <a:t>Retail - includes staff for brick and mortar stores, managerial positions, etc. DOES NOT include online component and DOES NOT include food service industry.</a:t>
            </a:r>
          </a:p>
          <a:p>
            <a:pPr marL="0" lvl="0" indent="0" algn="l" rtl="0">
              <a:spcBef>
                <a:spcPts val="0"/>
              </a:spcBef>
              <a:spcAft>
                <a:spcPts val="0"/>
              </a:spcAft>
              <a:buNone/>
            </a:pPr>
            <a:r>
              <a:rPr lang="en-US" dirty="0"/>
              <a:t>Entertainment/Performing Arts - includes actors, writers, directors, technical staff, marketing, stagehands, etc.</a:t>
            </a:r>
          </a:p>
          <a:p>
            <a:pPr marL="0" lvl="0" indent="0" algn="l" rtl="0">
              <a:spcBef>
                <a:spcPts val="0"/>
              </a:spcBef>
              <a:spcAft>
                <a:spcPts val="0"/>
              </a:spcAft>
              <a:buNone/>
            </a:pPr>
            <a:r>
              <a:rPr lang="en-US" dirty="0"/>
              <a:t>Professional Sports - includes athletes, corporate jobs, and venue-level support from </a:t>
            </a:r>
            <a:r>
              <a:rPr lang="en-US" dirty="0">
                <a:solidFill>
                  <a:schemeClr val="dk1"/>
                </a:solidFill>
              </a:rPr>
              <a:t>MLB, MLS (men and women) NBA, NFL, NHL, NASCAR, US Olympic Team, and WNBA.</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419012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Use this slide to tally individual votes. Remember, each student could get up to 3 votes so your total numbers may be wildly different. No one industry should have more than the total number of students in the class however. If you have a </a:t>
            </a:r>
            <a:r>
              <a:rPr lang="en-US" dirty="0" err="1"/>
              <a:t>socrative.com</a:t>
            </a:r>
            <a:r>
              <a:rPr lang="en-US" dirty="0"/>
              <a:t> account, you can get a ready-made version of this tally here:  </a:t>
            </a:r>
            <a:r>
              <a:rPr lang="en-US" u="sng" dirty="0">
                <a:solidFill>
                  <a:schemeClr val="hlink"/>
                </a:solidFill>
                <a:hlinkClick r:id="rId3"/>
              </a:rPr>
              <a:t>https://b.socrative.com/teacher/#import-quiz/51932104</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284811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Students need to consider how these industries differ in some of these areas. Pro sports has fewer overall employees, but when a sports team is not playing, it affects MANY other jobs like vendors, parking lot owners, hotels and restaurants in the city, Uber and Lyft drivers etc. While many more people work in retail, their multiplier is less as one retail job doesn’t have much impact on others. In fact, if we can replace that retail worker with a machine that lets customers order or check out and pay on their own, the impact of that retail job is even less. Students may be surprised by the manufacturing number. An assembly line worker needs someone to repair the assembly line, deliver materials, provide uniforms and safety equipment, </a:t>
            </a:r>
            <a:r>
              <a:rPr lang="en-US" dirty="0" err="1"/>
              <a:t>etc</a:t>
            </a:r>
            <a:r>
              <a:rPr lang="en-US" dirty="0"/>
              <a:t> so this multiplier is often larger than others. You may also want to point out that these multipliers are estimates of an effect that is hard to measure in reality. </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69887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Use this slide to tally individual votes for round 2. Remember, each student could get up to 3 votes so your total numbers may be wildly different. No one industry should have more than the total number of students in the class however. If you have a </a:t>
            </a:r>
            <a:r>
              <a:rPr lang="en-US" dirty="0" err="1"/>
              <a:t>socrative.com</a:t>
            </a:r>
            <a:r>
              <a:rPr lang="en-US" dirty="0"/>
              <a:t> account, you can get a ready-made version of this tally here:  </a:t>
            </a:r>
            <a:r>
              <a:rPr lang="en-US" u="sng" dirty="0">
                <a:solidFill>
                  <a:schemeClr val="hlink"/>
                </a:solidFill>
                <a:hlinkClick r:id="rId3"/>
              </a:rPr>
              <a:t>https://b.socrative.com/teacher/#import-quiz/51932104</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344577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buSzPct val="125000"/>
              <a:defRPr sz="2200"/>
            </a:lvl1pPr>
            <a:lvl2pPr>
              <a:lnSpc>
                <a:spcPct val="100000"/>
              </a:lnSpc>
              <a:spcAft>
                <a:spcPts val="800"/>
              </a:spcAft>
              <a:buSzPct val="125000"/>
              <a:defRPr sz="2200"/>
            </a:lvl2pPr>
            <a:lvl3pPr>
              <a:lnSpc>
                <a:spcPct val="100000"/>
              </a:lnSpc>
              <a:spcAft>
                <a:spcPts val="800"/>
              </a:spcAft>
              <a:buSzPct val="125000"/>
              <a:defRPr sz="2200"/>
            </a:lvl3pPr>
            <a:lvl4pPr>
              <a:lnSpc>
                <a:spcPct val="100000"/>
              </a:lnSpc>
              <a:spcAft>
                <a:spcPts val="800"/>
              </a:spcAft>
              <a:buSzPct val="125000"/>
              <a:defRPr sz="2200"/>
            </a:lvl4pPr>
            <a:lvl5pPr>
              <a:lnSpc>
                <a:spcPct val="100000"/>
              </a:lnSpc>
              <a:spcAft>
                <a:spcPts val="800"/>
              </a:spcAft>
              <a:buSzPct val="125000"/>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Who Gets Bailed Out and Why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cs.google.com/document/d/1q2hdyBWf2aLrFvnG-Cl4AETCaZnYAWGF/cop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1066800"/>
            <a:ext cx="7772400" cy="5257800"/>
          </a:xfrm>
        </p:spPr>
        <p:txBody>
          <a:bodyPr/>
          <a:lstStyle/>
          <a:p>
            <a:pPr>
              <a:spcBef>
                <a:spcPts val="1800"/>
              </a:spcBef>
              <a:spcAft>
                <a:spcPts val="1800"/>
              </a:spcAft>
            </a:pPr>
            <a:r>
              <a:rPr lang="en-US" sz="7200" dirty="0"/>
              <a:t>Bailout</a:t>
            </a:r>
            <a:br>
              <a:rPr lang="en-US" dirty="0"/>
            </a:br>
            <a:r>
              <a:rPr lang="en-US" sz="3200" dirty="0">
                <a:solidFill>
                  <a:schemeClr val="tx1"/>
                </a:solidFill>
              </a:rPr>
              <a:t>when a business, individual or government provides money and/or resources to a business in danger of failing</a:t>
            </a:r>
            <a:endParaRPr 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2788-6004-1244-8D09-2FE1D6816B1C}"/>
              </a:ext>
            </a:extLst>
          </p:cNvPr>
          <p:cNvSpPr>
            <a:spLocks noGrp="1"/>
          </p:cNvSpPr>
          <p:nvPr>
            <p:ph type="title"/>
          </p:nvPr>
        </p:nvSpPr>
        <p:spPr>
          <a:xfrm>
            <a:off x="457200" y="1371600"/>
            <a:ext cx="8229600" cy="1143000"/>
          </a:xfrm>
        </p:spPr>
        <p:txBody>
          <a:bodyPr/>
          <a:lstStyle/>
          <a:p>
            <a:r>
              <a:rPr lang="en-US" dirty="0"/>
              <a:t>Round 3: Elected Official Variables</a:t>
            </a:r>
          </a:p>
        </p:txBody>
      </p:sp>
      <p:grpSp>
        <p:nvGrpSpPr>
          <p:cNvPr id="16" name="Google Shape;120;p22">
            <a:extLst>
              <a:ext uri="{FF2B5EF4-FFF2-40B4-BE49-F238E27FC236}">
                <a16:creationId xmlns:a16="http://schemas.microsoft.com/office/drawing/2014/main" id="{F3341F87-E445-B740-AF13-FB36AE5151CC}"/>
              </a:ext>
            </a:extLst>
          </p:cNvPr>
          <p:cNvGrpSpPr/>
          <p:nvPr/>
        </p:nvGrpSpPr>
        <p:grpSpPr>
          <a:xfrm>
            <a:off x="457199" y="3048000"/>
            <a:ext cx="8001000" cy="955097"/>
            <a:chOff x="18414" y="1323167"/>
            <a:chExt cx="7661558" cy="731700"/>
          </a:xfrm>
        </p:grpSpPr>
        <p:sp>
          <p:nvSpPr>
            <p:cNvPr id="17" name="Google Shape;121;p22">
              <a:extLst>
                <a:ext uri="{FF2B5EF4-FFF2-40B4-BE49-F238E27FC236}">
                  <a16:creationId xmlns:a16="http://schemas.microsoft.com/office/drawing/2014/main" id="{89807514-33AB-8A4F-80B7-422EDA0093A5}"/>
                </a:ext>
              </a:extLst>
            </p:cNvPr>
            <p:cNvSpPr txBox="1"/>
            <p:nvPr/>
          </p:nvSpPr>
          <p:spPr>
            <a:xfrm>
              <a:off x="18414" y="1373345"/>
              <a:ext cx="1966741"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500" b="1" dirty="0">
                  <a:latin typeface="Calibri" panose="020F0502020204030204" pitchFamily="34" charset="0"/>
                  <a:ea typeface="Roboto Medium"/>
                  <a:cs typeface="Calibri" panose="020F0502020204030204" pitchFamily="34" charset="0"/>
                  <a:sym typeface="Roboto Medium"/>
                </a:rPr>
                <a:t>constituents</a:t>
              </a:r>
              <a:endParaRPr sz="2500" b="1" dirty="0">
                <a:latin typeface="Calibri" panose="020F0502020204030204" pitchFamily="34" charset="0"/>
                <a:ea typeface="Roboto Medium"/>
                <a:cs typeface="Calibri" panose="020F0502020204030204" pitchFamily="34" charset="0"/>
                <a:sym typeface="Roboto Medium"/>
              </a:endParaRPr>
            </a:p>
          </p:txBody>
        </p:sp>
        <p:sp>
          <p:nvSpPr>
            <p:cNvPr id="18" name="Google Shape;122;p22">
              <a:extLst>
                <a:ext uri="{FF2B5EF4-FFF2-40B4-BE49-F238E27FC236}">
                  <a16:creationId xmlns:a16="http://schemas.microsoft.com/office/drawing/2014/main" id="{DD0CE3AF-0B89-424C-90BC-C640612436DF}"/>
                </a:ext>
              </a:extLst>
            </p:cNvPr>
            <p:cNvSpPr/>
            <p:nvPr/>
          </p:nvSpPr>
          <p:spPr>
            <a:xfrm>
              <a:off x="2207646" y="1323167"/>
              <a:ext cx="5472326" cy="731700"/>
            </a:xfrm>
            <a:prstGeom prst="rect">
              <a:avLst/>
            </a:prstGeom>
            <a:solidFill>
              <a:srgbClr val="005CB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19" name="Google Shape;123;p22">
              <a:extLst>
                <a:ext uri="{FF2B5EF4-FFF2-40B4-BE49-F238E27FC236}">
                  <a16:creationId xmlns:a16="http://schemas.microsoft.com/office/drawing/2014/main" id="{D10BACCE-F0F8-F048-AD65-2DE9E37D3023}"/>
                </a:ext>
              </a:extLst>
            </p:cNvPr>
            <p:cNvSpPr txBox="1"/>
            <p:nvPr/>
          </p:nvSpPr>
          <p:spPr>
            <a:xfrm>
              <a:off x="2353582"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What do the people who elected you want? </a:t>
              </a:r>
              <a:endParaRPr sz="1500" dirty="0">
                <a:solidFill>
                  <a:srgbClr val="FFFFFF"/>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What industries do they work in?</a:t>
              </a:r>
              <a:endParaRPr sz="1500" dirty="0">
                <a:solidFill>
                  <a:srgbClr val="FFFFFF"/>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What would MOST help the people in your state/district?</a:t>
              </a:r>
              <a:endParaRPr sz="1500" dirty="0">
                <a:solidFill>
                  <a:srgbClr val="FFFFFF"/>
                </a:solidFill>
                <a:latin typeface="Calibri" panose="020F0502020204030204" pitchFamily="34" charset="0"/>
                <a:ea typeface="Roboto"/>
                <a:cs typeface="Calibri" panose="020F0502020204030204" pitchFamily="34" charset="0"/>
                <a:sym typeface="Roboto"/>
              </a:endParaRPr>
            </a:p>
          </p:txBody>
        </p:sp>
      </p:grpSp>
      <p:grpSp>
        <p:nvGrpSpPr>
          <p:cNvPr id="20" name="Google Shape;124;p22">
            <a:extLst>
              <a:ext uri="{FF2B5EF4-FFF2-40B4-BE49-F238E27FC236}">
                <a16:creationId xmlns:a16="http://schemas.microsoft.com/office/drawing/2014/main" id="{72847964-5CBD-1149-9247-398B76EE57DD}"/>
              </a:ext>
            </a:extLst>
          </p:cNvPr>
          <p:cNvGrpSpPr/>
          <p:nvPr/>
        </p:nvGrpSpPr>
        <p:grpSpPr>
          <a:xfrm>
            <a:off x="457199" y="4194303"/>
            <a:ext cx="8001000" cy="955097"/>
            <a:chOff x="-11472" y="2207525"/>
            <a:chExt cx="7661557" cy="731700"/>
          </a:xfrm>
        </p:grpSpPr>
        <p:sp>
          <p:nvSpPr>
            <p:cNvPr id="21" name="Google Shape;125;p22">
              <a:extLst>
                <a:ext uri="{FF2B5EF4-FFF2-40B4-BE49-F238E27FC236}">
                  <a16:creationId xmlns:a16="http://schemas.microsoft.com/office/drawing/2014/main" id="{6B72C959-D2B1-7E4B-8331-44738435A8CA}"/>
                </a:ext>
              </a:extLst>
            </p:cNvPr>
            <p:cNvSpPr txBox="1"/>
            <p:nvPr/>
          </p:nvSpPr>
          <p:spPr>
            <a:xfrm>
              <a:off x="-11472" y="2257725"/>
              <a:ext cx="1997107"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500" b="1" dirty="0">
                  <a:latin typeface="Calibri" panose="020F0502020204030204" pitchFamily="34" charset="0"/>
                  <a:ea typeface="Roboto Medium"/>
                  <a:cs typeface="Calibri" panose="020F0502020204030204" pitchFamily="34" charset="0"/>
                  <a:sym typeface="Roboto Medium"/>
                </a:rPr>
                <a:t>lobbyists</a:t>
              </a:r>
              <a:endParaRPr sz="2500" b="1" dirty="0">
                <a:latin typeface="Calibri" panose="020F0502020204030204" pitchFamily="34" charset="0"/>
                <a:ea typeface="Roboto Medium"/>
                <a:cs typeface="Calibri" panose="020F0502020204030204" pitchFamily="34" charset="0"/>
                <a:sym typeface="Roboto Medium"/>
              </a:endParaRPr>
            </a:p>
          </p:txBody>
        </p:sp>
        <p:sp>
          <p:nvSpPr>
            <p:cNvPr id="22" name="Google Shape;126;p22">
              <a:extLst>
                <a:ext uri="{FF2B5EF4-FFF2-40B4-BE49-F238E27FC236}">
                  <a16:creationId xmlns:a16="http://schemas.microsoft.com/office/drawing/2014/main" id="{1527A621-B55F-DE4E-8A1C-D0E0F03360DC}"/>
                </a:ext>
              </a:extLst>
            </p:cNvPr>
            <p:cNvSpPr/>
            <p:nvPr/>
          </p:nvSpPr>
          <p:spPr>
            <a:xfrm>
              <a:off x="2177760" y="2207525"/>
              <a:ext cx="5472325" cy="731700"/>
            </a:xfrm>
            <a:prstGeom prst="rect">
              <a:avLst/>
            </a:prstGeom>
            <a:solidFill>
              <a:srgbClr val="005CB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23" name="Google Shape;127;p22">
              <a:extLst>
                <a:ext uri="{FF2B5EF4-FFF2-40B4-BE49-F238E27FC236}">
                  <a16:creationId xmlns:a16="http://schemas.microsoft.com/office/drawing/2014/main" id="{539967F7-B403-AC4E-A8B9-65B589F358D0}"/>
                </a:ext>
              </a:extLst>
            </p:cNvPr>
            <p:cNvSpPr txBox="1"/>
            <p:nvPr/>
          </p:nvSpPr>
          <p:spPr>
            <a:xfrm>
              <a:off x="2336939" y="2414103"/>
              <a:ext cx="47358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Which experts should you seek out and listen to?</a:t>
              </a:r>
              <a:endParaRPr sz="1500" dirty="0">
                <a:solidFill>
                  <a:srgbClr val="FFFFFF"/>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Who donates to your campaign?</a:t>
              </a:r>
              <a:endParaRPr sz="1500" dirty="0">
                <a:solidFill>
                  <a:srgbClr val="FFFFFF"/>
                </a:solidFill>
                <a:latin typeface="Calibri" panose="020F0502020204030204" pitchFamily="34" charset="0"/>
                <a:ea typeface="Roboto"/>
                <a:cs typeface="Calibri" panose="020F0502020204030204" pitchFamily="34" charset="0"/>
                <a:sym typeface="Roboto"/>
              </a:endParaRPr>
            </a:p>
          </p:txBody>
        </p:sp>
      </p:grpSp>
      <p:grpSp>
        <p:nvGrpSpPr>
          <p:cNvPr id="24" name="Google Shape;128;p22">
            <a:extLst>
              <a:ext uri="{FF2B5EF4-FFF2-40B4-BE49-F238E27FC236}">
                <a16:creationId xmlns:a16="http://schemas.microsoft.com/office/drawing/2014/main" id="{3AAA7354-7688-1343-8025-F8BC90408DDE}"/>
              </a:ext>
            </a:extLst>
          </p:cNvPr>
          <p:cNvGrpSpPr/>
          <p:nvPr/>
        </p:nvGrpSpPr>
        <p:grpSpPr>
          <a:xfrm>
            <a:off x="456781" y="5336887"/>
            <a:ext cx="8001419" cy="974441"/>
            <a:chOff x="-11875" y="3088622"/>
            <a:chExt cx="7661959" cy="746519"/>
          </a:xfrm>
        </p:grpSpPr>
        <p:sp>
          <p:nvSpPr>
            <p:cNvPr id="25" name="Google Shape;129;p22">
              <a:extLst>
                <a:ext uri="{FF2B5EF4-FFF2-40B4-BE49-F238E27FC236}">
                  <a16:creationId xmlns:a16="http://schemas.microsoft.com/office/drawing/2014/main" id="{89F01AFC-0108-5D42-AAE0-DD526DD674D4}"/>
                </a:ext>
              </a:extLst>
            </p:cNvPr>
            <p:cNvSpPr txBox="1"/>
            <p:nvPr/>
          </p:nvSpPr>
          <p:spPr>
            <a:xfrm>
              <a:off x="-11875" y="3138834"/>
              <a:ext cx="1997108"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500" b="1" dirty="0">
                  <a:latin typeface="Calibri" panose="020F0502020204030204" pitchFamily="34" charset="0"/>
                  <a:ea typeface="Roboto Medium"/>
                  <a:cs typeface="Calibri" panose="020F0502020204030204" pitchFamily="34" charset="0"/>
                  <a:sym typeface="Roboto Medium"/>
                </a:rPr>
                <a:t>promises</a:t>
              </a:r>
              <a:endParaRPr sz="2500" b="1" dirty="0">
                <a:latin typeface="Calibri" panose="020F0502020204030204" pitchFamily="34" charset="0"/>
                <a:ea typeface="Roboto Medium"/>
                <a:cs typeface="Calibri" panose="020F0502020204030204" pitchFamily="34" charset="0"/>
                <a:sym typeface="Roboto Medium"/>
              </a:endParaRPr>
            </a:p>
          </p:txBody>
        </p:sp>
        <p:sp>
          <p:nvSpPr>
            <p:cNvPr id="26" name="Google Shape;130;p22">
              <a:extLst>
                <a:ext uri="{FF2B5EF4-FFF2-40B4-BE49-F238E27FC236}">
                  <a16:creationId xmlns:a16="http://schemas.microsoft.com/office/drawing/2014/main" id="{A11FDFDF-844A-5047-9FE9-B6B7EDC386BB}"/>
                </a:ext>
              </a:extLst>
            </p:cNvPr>
            <p:cNvSpPr/>
            <p:nvPr/>
          </p:nvSpPr>
          <p:spPr>
            <a:xfrm>
              <a:off x="2177758" y="3088622"/>
              <a:ext cx="5472326" cy="731700"/>
            </a:xfrm>
            <a:prstGeom prst="rect">
              <a:avLst/>
            </a:prstGeom>
            <a:solidFill>
              <a:srgbClr val="005CB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 name="Google Shape;131;p22">
              <a:extLst>
                <a:ext uri="{FF2B5EF4-FFF2-40B4-BE49-F238E27FC236}">
                  <a16:creationId xmlns:a16="http://schemas.microsoft.com/office/drawing/2014/main" id="{757F5E33-B9B5-104D-9D9F-4772758B150C}"/>
                </a:ext>
              </a:extLst>
            </p:cNvPr>
            <p:cNvSpPr txBox="1"/>
            <p:nvPr/>
          </p:nvSpPr>
          <p:spPr>
            <a:xfrm>
              <a:off x="2323693" y="3103441"/>
              <a:ext cx="5237405" cy="731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What statements did you make when you were running for office?</a:t>
              </a:r>
              <a:endParaRPr sz="1500" dirty="0">
                <a:solidFill>
                  <a:srgbClr val="FFFFFF"/>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What does your political party want you to do?</a:t>
              </a:r>
              <a:endParaRPr sz="1500" dirty="0">
                <a:solidFill>
                  <a:srgbClr val="FFFFFF"/>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None/>
              </a:pPr>
              <a:r>
                <a:rPr lang="en" sz="1500" dirty="0">
                  <a:solidFill>
                    <a:srgbClr val="FFFFFF"/>
                  </a:solidFill>
                  <a:latin typeface="Calibri" panose="020F0502020204030204" pitchFamily="34" charset="0"/>
                  <a:ea typeface="Roboto"/>
                  <a:cs typeface="Calibri" panose="020F0502020204030204" pitchFamily="34" charset="0"/>
                  <a:sym typeface="Roboto"/>
                </a:rPr>
                <a:t>Is there pressure from a governor or president to act a certain way?</a:t>
              </a:r>
              <a:endParaRPr sz="1500" dirty="0">
                <a:solidFill>
                  <a:srgbClr val="FFFFFF"/>
                </a:solidFill>
                <a:latin typeface="Calibri" panose="020F0502020204030204" pitchFamily="34" charset="0"/>
                <a:ea typeface="Roboto"/>
                <a:cs typeface="Calibri" panose="020F0502020204030204" pitchFamily="34" charset="0"/>
                <a:sym typeface="Roboto"/>
              </a:endParaRPr>
            </a:p>
          </p:txBody>
        </p:sp>
      </p:grpSp>
    </p:spTree>
    <p:extLst>
      <p:ext uri="{BB962C8B-B14F-4D97-AF65-F5344CB8AC3E}">
        <p14:creationId xmlns:p14="http://schemas.microsoft.com/office/powerpoint/2010/main" val="36572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C885-DEE9-344F-9B07-F8AF092A68A6}"/>
              </a:ext>
            </a:extLst>
          </p:cNvPr>
          <p:cNvSpPr>
            <a:spLocks noGrp="1"/>
          </p:cNvSpPr>
          <p:nvPr>
            <p:ph type="title"/>
          </p:nvPr>
        </p:nvSpPr>
        <p:spPr/>
        <p:txBody>
          <a:bodyPr/>
          <a:lstStyle/>
          <a:p>
            <a:r>
              <a:rPr lang="en-US" dirty="0"/>
              <a:t>Tallies for Round 3</a:t>
            </a:r>
          </a:p>
        </p:txBody>
      </p:sp>
      <p:graphicFrame>
        <p:nvGraphicFramePr>
          <p:cNvPr id="12" name="Google Shape;102;p19">
            <a:extLst>
              <a:ext uri="{FF2B5EF4-FFF2-40B4-BE49-F238E27FC236}">
                <a16:creationId xmlns:a16="http://schemas.microsoft.com/office/drawing/2014/main" id="{1C13110E-D2C9-EC42-B8AE-6CDA5D36E127}"/>
              </a:ext>
            </a:extLst>
          </p:cNvPr>
          <p:cNvGraphicFramePr/>
          <p:nvPr/>
        </p:nvGraphicFramePr>
        <p:xfrm>
          <a:off x="457200" y="2590800"/>
          <a:ext cx="8229600" cy="3516800"/>
        </p:xfrm>
        <a:graphic>
          <a:graphicData uri="http://schemas.openxmlformats.org/drawingml/2006/table">
            <a:tbl>
              <a:tblPr>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dirty="0"/>
                        <a:t>Agriculture</a:t>
                      </a:r>
                      <a:endParaRPr dirty="0"/>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a:t>Automotive</a:t>
                      </a:r>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Pro Sports</a:t>
                      </a:r>
                      <a:endParaRPr/>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dirty="0"/>
                        <a:t>Construction</a:t>
                      </a:r>
                      <a:endParaRPr dirty="0"/>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39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A612-879C-A946-BD08-21EAD3CEFA40}"/>
              </a:ext>
            </a:extLst>
          </p:cNvPr>
          <p:cNvSpPr>
            <a:spLocks noGrp="1"/>
          </p:cNvSpPr>
          <p:nvPr>
            <p:ph type="title"/>
          </p:nvPr>
        </p:nvSpPr>
        <p:spPr/>
        <p:txBody>
          <a:bodyPr/>
          <a:lstStyle/>
          <a:p>
            <a:r>
              <a:rPr lang="en-US" dirty="0"/>
              <a:t>Debrief and Discussion</a:t>
            </a:r>
          </a:p>
        </p:txBody>
      </p:sp>
      <p:sp>
        <p:nvSpPr>
          <p:cNvPr id="3" name="Content Placeholder 2">
            <a:extLst>
              <a:ext uri="{FF2B5EF4-FFF2-40B4-BE49-F238E27FC236}">
                <a16:creationId xmlns:a16="http://schemas.microsoft.com/office/drawing/2014/main" id="{2C882352-BCC2-9F42-A26F-A5934B520461}"/>
              </a:ext>
            </a:extLst>
          </p:cNvPr>
          <p:cNvSpPr>
            <a:spLocks noGrp="1"/>
          </p:cNvSpPr>
          <p:nvPr>
            <p:ph idx="1"/>
          </p:nvPr>
        </p:nvSpPr>
        <p:spPr/>
        <p:txBody>
          <a:bodyPr/>
          <a:lstStyle/>
          <a:p>
            <a:r>
              <a:rPr lang="en-US" dirty="0"/>
              <a:t>If this class was Congress, who would get bailed out?</a:t>
            </a:r>
          </a:p>
          <a:p>
            <a:r>
              <a:rPr lang="en-US" dirty="0"/>
              <a:t>Would your decisions change if you found out the recession had been “caused” by one of the industries?</a:t>
            </a:r>
          </a:p>
          <a:p>
            <a:r>
              <a:rPr lang="en-US" dirty="0"/>
              <a:t>What other industries should have been considered?</a:t>
            </a:r>
          </a:p>
          <a:p>
            <a:r>
              <a:rPr lang="en-US" dirty="0"/>
              <a:t>What other variables could play role in this process?</a:t>
            </a:r>
          </a:p>
          <a:p>
            <a:r>
              <a:rPr lang="en-US" dirty="0"/>
              <a:t>Did the process get easier or harder as more information and more variables were added?  Why?</a:t>
            </a:r>
          </a:p>
        </p:txBody>
      </p:sp>
    </p:spTree>
    <p:extLst>
      <p:ext uri="{BB962C8B-B14F-4D97-AF65-F5344CB8AC3E}">
        <p14:creationId xmlns:p14="http://schemas.microsoft.com/office/powerpoint/2010/main" val="153922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Bailouts...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r>
              <a:rPr lang="en-US" dirty="0"/>
              <a:t>Sometimes referred to as government assistance, government loans, or capital injections</a:t>
            </a:r>
          </a:p>
          <a:p>
            <a:r>
              <a:rPr lang="en-US" dirty="0"/>
              <a:t>Controversial because they use taxpayer dollars to support specific companies or industries</a:t>
            </a:r>
          </a:p>
          <a:p>
            <a:pPr lvl="1">
              <a:buFont typeface="Arial" panose="020B0604020202020204" pitchFamily="34" charset="0"/>
              <a:buChar char="•"/>
            </a:pPr>
            <a:r>
              <a:rPr lang="en-US" sz="1800" dirty="0"/>
              <a:t>Some loans become profitable over time</a:t>
            </a:r>
          </a:p>
          <a:p>
            <a:pPr lvl="1">
              <a:buFont typeface="Arial" panose="020B0604020202020204" pitchFamily="34" charset="0"/>
              <a:buChar char="•"/>
            </a:pPr>
            <a:r>
              <a:rPr lang="en-US" sz="1800" dirty="0"/>
              <a:t>Government may get shares of companies or fees in return</a:t>
            </a:r>
          </a:p>
          <a:p>
            <a:r>
              <a:rPr lang="en-US" dirty="0"/>
              <a:t>U.S. has a long history of bailouts</a:t>
            </a:r>
          </a:p>
          <a:p>
            <a:endParaRPr lang="en-US" dirty="0"/>
          </a:p>
        </p:txBody>
      </p:sp>
    </p:spTree>
    <p:extLst>
      <p:ext uri="{BB962C8B-B14F-4D97-AF65-F5344CB8AC3E}">
        <p14:creationId xmlns:p14="http://schemas.microsoft.com/office/powerpoint/2010/main" val="35322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4664-F8FB-E44F-A155-A65F1E00DBD4}"/>
              </a:ext>
            </a:extLst>
          </p:cNvPr>
          <p:cNvSpPr>
            <a:spLocks noGrp="1"/>
          </p:cNvSpPr>
          <p:nvPr>
            <p:ph type="title"/>
          </p:nvPr>
        </p:nvSpPr>
        <p:spPr/>
        <p:txBody>
          <a:bodyPr/>
          <a:lstStyle/>
          <a:p>
            <a:r>
              <a:rPr lang="en-US" dirty="0"/>
              <a:t>U.S. Bailouts in History</a:t>
            </a:r>
          </a:p>
        </p:txBody>
      </p:sp>
      <p:pic>
        <p:nvPicPr>
          <p:cNvPr id="4" name="Google Shape;68;p15">
            <a:extLst>
              <a:ext uri="{FF2B5EF4-FFF2-40B4-BE49-F238E27FC236}">
                <a16:creationId xmlns:a16="http://schemas.microsoft.com/office/drawing/2014/main" id="{82294B42-D5CF-AF42-853B-91D91F15C3D4}"/>
              </a:ext>
            </a:extLst>
          </p:cNvPr>
          <p:cNvPicPr preferRelativeResize="0"/>
          <p:nvPr/>
        </p:nvPicPr>
        <p:blipFill>
          <a:blip r:embed="rId3">
            <a:alphaModFix/>
          </a:blip>
          <a:stretch>
            <a:fillRect/>
          </a:stretch>
        </p:blipFill>
        <p:spPr>
          <a:xfrm>
            <a:off x="1134137" y="2286000"/>
            <a:ext cx="6875725" cy="2911425"/>
          </a:xfrm>
          <a:prstGeom prst="rect">
            <a:avLst/>
          </a:prstGeom>
          <a:noFill/>
          <a:ln>
            <a:noFill/>
          </a:ln>
        </p:spPr>
      </p:pic>
      <p:sp>
        <p:nvSpPr>
          <p:cNvPr id="5" name="Google Shape;69;p15">
            <a:extLst>
              <a:ext uri="{FF2B5EF4-FFF2-40B4-BE49-F238E27FC236}">
                <a16:creationId xmlns:a16="http://schemas.microsoft.com/office/drawing/2014/main" id="{C811E347-FAD2-CD47-98A2-30F916DC3ED0}"/>
              </a:ext>
            </a:extLst>
          </p:cNvPr>
          <p:cNvSpPr txBox="1"/>
          <p:nvPr/>
        </p:nvSpPr>
        <p:spPr>
          <a:xfrm>
            <a:off x="457200" y="5410200"/>
            <a:ext cx="8229600" cy="80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alibri Light" panose="020F0302020204030204" pitchFamily="34" charset="0"/>
                <a:ea typeface="Source Code Pro"/>
                <a:cs typeface="Calibri Light" panose="020F0302020204030204" pitchFamily="34" charset="0"/>
                <a:sym typeface="Source Code Pro"/>
              </a:rPr>
              <a:t>A google doc version of the article is available here: </a:t>
            </a:r>
            <a:r>
              <a:rPr lang="en" dirty="0">
                <a:latin typeface="Calibri" panose="020F0502020204030204" pitchFamily="34" charset="0"/>
                <a:cs typeface="Calibri" panose="020F0502020204030204" pitchFamily="34" charset="0"/>
                <a:sym typeface="Source Code Pro"/>
                <a:hlinkClick r:id="rId4"/>
              </a:rPr>
              <a:t>https://docs.google.com/document/d/1q2hdyBWf2aLrFvnG-Cl4AETCaZnYAWGF/copy</a:t>
            </a:r>
            <a:endParaRPr dirty="0">
              <a:latin typeface="Calibri" panose="020F0502020204030204" pitchFamily="34" charset="0"/>
              <a:ea typeface="Source Code Pro"/>
              <a:cs typeface="Calibri" panose="020F0502020204030204" pitchFamily="34" charset="0"/>
              <a:sym typeface="Source Code Pro"/>
            </a:endParaRPr>
          </a:p>
          <a:p>
            <a:pPr marL="0" lvl="0" indent="0" algn="ctr" rtl="0">
              <a:spcBef>
                <a:spcPts val="0"/>
              </a:spcBef>
              <a:spcAft>
                <a:spcPts val="0"/>
              </a:spcAft>
              <a:buNone/>
            </a:pPr>
            <a:endParaRPr dirty="0">
              <a:latin typeface="Calibri Light" panose="020F0302020204030204" pitchFamily="34" charset="0"/>
              <a:ea typeface="Source Code Pro"/>
              <a:cs typeface="Calibri Light" panose="020F0302020204030204" pitchFamily="34" charset="0"/>
              <a:sym typeface="Source Code Pro"/>
            </a:endParaRPr>
          </a:p>
        </p:txBody>
      </p:sp>
    </p:spTree>
    <p:extLst>
      <p:ext uri="{BB962C8B-B14F-4D97-AF65-F5344CB8AC3E}">
        <p14:creationId xmlns:p14="http://schemas.microsoft.com/office/powerpoint/2010/main" val="371802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C978-712B-3841-910F-7ED94EDEFA43}"/>
              </a:ext>
            </a:extLst>
          </p:cNvPr>
          <p:cNvSpPr>
            <a:spLocks noGrp="1"/>
          </p:cNvSpPr>
          <p:nvPr>
            <p:ph type="title"/>
          </p:nvPr>
        </p:nvSpPr>
        <p:spPr/>
        <p:txBody>
          <a:bodyPr/>
          <a:lstStyle/>
          <a:p>
            <a:r>
              <a:rPr lang="en-US" dirty="0"/>
              <a:t>Scenario Time!</a:t>
            </a:r>
          </a:p>
        </p:txBody>
      </p:sp>
      <p:sp>
        <p:nvSpPr>
          <p:cNvPr id="3" name="Content Placeholder 2">
            <a:extLst>
              <a:ext uri="{FF2B5EF4-FFF2-40B4-BE49-F238E27FC236}">
                <a16:creationId xmlns:a16="http://schemas.microsoft.com/office/drawing/2014/main" id="{F70FE380-651F-5744-BDC0-0C2EFD42D314}"/>
              </a:ext>
            </a:extLst>
          </p:cNvPr>
          <p:cNvSpPr>
            <a:spLocks noGrp="1"/>
          </p:cNvSpPr>
          <p:nvPr>
            <p:ph idx="1"/>
          </p:nvPr>
        </p:nvSpPr>
        <p:spPr>
          <a:xfrm>
            <a:off x="457200" y="2514600"/>
            <a:ext cx="4114800" cy="3779520"/>
          </a:xfrm>
        </p:spPr>
        <p:txBody>
          <a:bodyPr/>
          <a:lstStyle/>
          <a:p>
            <a:r>
              <a:rPr lang="en-US" dirty="0"/>
              <a:t>You are member of the U.S. Congress about to vote on a bill that can provide government money to specific industries.</a:t>
            </a:r>
          </a:p>
          <a:p>
            <a:r>
              <a:rPr lang="en-US" dirty="0"/>
              <a:t>In each round you may choose </a:t>
            </a:r>
            <a:r>
              <a:rPr lang="en-US" b="1" dirty="0">
                <a:latin typeface="Calibri" panose="020F0502020204030204" pitchFamily="34" charset="0"/>
                <a:cs typeface="Calibri" panose="020F0502020204030204" pitchFamily="34" charset="0"/>
              </a:rPr>
              <a:t>up to</a:t>
            </a:r>
            <a:r>
              <a:rPr lang="en-US" dirty="0"/>
              <a:t> 3 industries to receive money.</a:t>
            </a:r>
          </a:p>
          <a:p>
            <a:endParaRPr lang="en-US" dirty="0"/>
          </a:p>
        </p:txBody>
      </p:sp>
      <p:pic>
        <p:nvPicPr>
          <p:cNvPr id="4" name="Google Shape;76;p16">
            <a:extLst>
              <a:ext uri="{FF2B5EF4-FFF2-40B4-BE49-F238E27FC236}">
                <a16:creationId xmlns:a16="http://schemas.microsoft.com/office/drawing/2014/main" id="{76254311-B446-8340-86C2-B791DF8ACDB4}"/>
              </a:ext>
            </a:extLst>
          </p:cNvPr>
          <p:cNvPicPr preferRelativeResize="0"/>
          <p:nvPr/>
        </p:nvPicPr>
        <p:blipFill>
          <a:blip r:embed="rId3">
            <a:alphaModFix/>
          </a:blip>
          <a:stretch>
            <a:fillRect/>
          </a:stretch>
        </p:blipFill>
        <p:spPr>
          <a:xfrm>
            <a:off x="4800600" y="2133600"/>
            <a:ext cx="4052449" cy="4052449"/>
          </a:xfrm>
          <a:prstGeom prst="rect">
            <a:avLst/>
          </a:prstGeom>
          <a:noFill/>
          <a:ln>
            <a:noFill/>
          </a:ln>
        </p:spPr>
      </p:pic>
    </p:spTree>
    <p:extLst>
      <p:ext uri="{BB962C8B-B14F-4D97-AF65-F5344CB8AC3E}">
        <p14:creationId xmlns:p14="http://schemas.microsoft.com/office/powerpoint/2010/main" val="91317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C978-712B-3841-910F-7ED94EDEFA43}"/>
              </a:ext>
            </a:extLst>
          </p:cNvPr>
          <p:cNvSpPr>
            <a:spLocks noGrp="1"/>
          </p:cNvSpPr>
          <p:nvPr>
            <p:ph type="title"/>
          </p:nvPr>
        </p:nvSpPr>
        <p:spPr/>
        <p:txBody>
          <a:bodyPr/>
          <a:lstStyle/>
          <a:p>
            <a:r>
              <a:rPr lang="en-US" dirty="0"/>
              <a:t>Scenario Time!</a:t>
            </a:r>
          </a:p>
        </p:txBody>
      </p:sp>
      <p:sp>
        <p:nvSpPr>
          <p:cNvPr id="3" name="Content Placeholder 2">
            <a:extLst>
              <a:ext uri="{FF2B5EF4-FFF2-40B4-BE49-F238E27FC236}">
                <a16:creationId xmlns:a16="http://schemas.microsoft.com/office/drawing/2014/main" id="{F70FE380-651F-5744-BDC0-0C2EFD42D314}"/>
              </a:ext>
            </a:extLst>
          </p:cNvPr>
          <p:cNvSpPr>
            <a:spLocks noGrp="1"/>
          </p:cNvSpPr>
          <p:nvPr>
            <p:ph idx="1"/>
          </p:nvPr>
        </p:nvSpPr>
        <p:spPr>
          <a:xfrm>
            <a:off x="457200" y="2514600"/>
            <a:ext cx="4114800" cy="3779520"/>
          </a:xfrm>
        </p:spPr>
        <p:txBody>
          <a:bodyPr/>
          <a:lstStyle/>
          <a:p>
            <a:pPr marL="0" indent="0">
              <a:buNone/>
            </a:pPr>
            <a:r>
              <a:rPr lang="en-US" b="1" dirty="0">
                <a:latin typeface="Calibri" panose="020F0502020204030204" pitchFamily="34" charset="0"/>
                <a:cs typeface="Calibri" panose="020F0502020204030204" pitchFamily="34" charset="0"/>
              </a:rPr>
              <a:t>A few rules…</a:t>
            </a:r>
          </a:p>
          <a:p>
            <a:r>
              <a:rPr lang="en-US" dirty="0"/>
              <a:t>You may not add new industries or individuals to the list.</a:t>
            </a:r>
          </a:p>
          <a:p>
            <a:r>
              <a:rPr lang="en-US" dirty="0"/>
              <a:t>The amount of money will be significant to the industry (think billions).</a:t>
            </a:r>
          </a:p>
          <a:p>
            <a:r>
              <a:rPr lang="en-US" dirty="0"/>
              <a:t>I expect to hear </a:t>
            </a:r>
            <a:r>
              <a:rPr lang="en-US" b="1" dirty="0">
                <a:latin typeface="Calibri" panose="020F0502020204030204" pitchFamily="34" charset="0"/>
                <a:cs typeface="Calibri" panose="020F0502020204030204" pitchFamily="34" charset="0"/>
              </a:rPr>
              <a:t>reasons</a:t>
            </a:r>
            <a:r>
              <a:rPr lang="en-US" dirty="0"/>
              <a:t> for your answers.</a:t>
            </a:r>
          </a:p>
          <a:p>
            <a:endParaRPr lang="en-US" dirty="0"/>
          </a:p>
        </p:txBody>
      </p:sp>
      <p:pic>
        <p:nvPicPr>
          <p:cNvPr id="4" name="Google Shape;76;p16">
            <a:extLst>
              <a:ext uri="{FF2B5EF4-FFF2-40B4-BE49-F238E27FC236}">
                <a16:creationId xmlns:a16="http://schemas.microsoft.com/office/drawing/2014/main" id="{76254311-B446-8340-86C2-B791DF8ACDB4}"/>
              </a:ext>
            </a:extLst>
          </p:cNvPr>
          <p:cNvPicPr preferRelativeResize="0"/>
          <p:nvPr/>
        </p:nvPicPr>
        <p:blipFill>
          <a:blip r:embed="rId3">
            <a:alphaModFix/>
          </a:blip>
          <a:stretch>
            <a:fillRect/>
          </a:stretch>
        </p:blipFill>
        <p:spPr>
          <a:xfrm>
            <a:off x="4800600" y="2133600"/>
            <a:ext cx="4052449" cy="4052449"/>
          </a:xfrm>
          <a:prstGeom prst="rect">
            <a:avLst/>
          </a:prstGeom>
          <a:noFill/>
          <a:ln>
            <a:noFill/>
          </a:ln>
        </p:spPr>
      </p:pic>
    </p:spTree>
    <p:extLst>
      <p:ext uri="{BB962C8B-B14F-4D97-AF65-F5344CB8AC3E}">
        <p14:creationId xmlns:p14="http://schemas.microsoft.com/office/powerpoint/2010/main" val="425406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C885-DEE9-344F-9B07-F8AF092A68A6}"/>
              </a:ext>
            </a:extLst>
          </p:cNvPr>
          <p:cNvSpPr>
            <a:spLocks noGrp="1"/>
          </p:cNvSpPr>
          <p:nvPr>
            <p:ph type="title"/>
          </p:nvPr>
        </p:nvSpPr>
        <p:spPr/>
        <p:txBody>
          <a:bodyPr/>
          <a:lstStyle/>
          <a:p>
            <a:r>
              <a:rPr lang="en-US" dirty="0"/>
              <a:t>The Candidates are...</a:t>
            </a:r>
          </a:p>
        </p:txBody>
      </p:sp>
      <p:sp>
        <p:nvSpPr>
          <p:cNvPr id="4" name="Google Shape;89;p18">
            <a:extLst>
              <a:ext uri="{FF2B5EF4-FFF2-40B4-BE49-F238E27FC236}">
                <a16:creationId xmlns:a16="http://schemas.microsoft.com/office/drawing/2014/main" id="{167AFF16-E9AC-0B49-8287-7A29BA9EE4F2}"/>
              </a:ext>
            </a:extLst>
          </p:cNvPr>
          <p:cNvSpPr txBox="1">
            <a:spLocks/>
          </p:cNvSpPr>
          <p:nvPr/>
        </p:nvSpPr>
        <p:spPr bwMode="auto">
          <a:xfrm>
            <a:off x="424718" y="2667000"/>
            <a:ext cx="2498100" cy="671400"/>
          </a:xfrm>
          <a:prstGeom prst="rect">
            <a:avLst/>
          </a:prstGeom>
          <a:solidFill>
            <a:srgbClr val="FFFF00"/>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t>Agriculture</a:t>
            </a:r>
            <a:endParaRPr lang="en-US" dirty="0"/>
          </a:p>
        </p:txBody>
      </p:sp>
      <p:sp>
        <p:nvSpPr>
          <p:cNvPr id="5" name="Google Shape;90;p18">
            <a:extLst>
              <a:ext uri="{FF2B5EF4-FFF2-40B4-BE49-F238E27FC236}">
                <a16:creationId xmlns:a16="http://schemas.microsoft.com/office/drawing/2014/main" id="{69CBE642-58DB-C842-98EF-78372F5704A1}"/>
              </a:ext>
            </a:extLst>
          </p:cNvPr>
          <p:cNvSpPr txBox="1">
            <a:spLocks/>
          </p:cNvSpPr>
          <p:nvPr/>
        </p:nvSpPr>
        <p:spPr bwMode="auto">
          <a:xfrm>
            <a:off x="3606268" y="2667000"/>
            <a:ext cx="2228100" cy="671400"/>
          </a:xfrm>
          <a:prstGeom prst="rect">
            <a:avLst/>
          </a:prstGeom>
          <a:solidFill>
            <a:srgbClr val="00FF00"/>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t>Airlines</a:t>
            </a:r>
          </a:p>
        </p:txBody>
      </p:sp>
      <p:sp>
        <p:nvSpPr>
          <p:cNvPr id="6" name="Google Shape;91;p18">
            <a:extLst>
              <a:ext uri="{FF2B5EF4-FFF2-40B4-BE49-F238E27FC236}">
                <a16:creationId xmlns:a16="http://schemas.microsoft.com/office/drawing/2014/main" id="{DF44D629-9472-3941-8271-17CACC407F33}"/>
              </a:ext>
            </a:extLst>
          </p:cNvPr>
          <p:cNvSpPr txBox="1">
            <a:spLocks/>
          </p:cNvSpPr>
          <p:nvPr/>
        </p:nvSpPr>
        <p:spPr bwMode="auto">
          <a:xfrm>
            <a:off x="6348600" y="2667000"/>
            <a:ext cx="2338200" cy="671400"/>
          </a:xfrm>
          <a:prstGeom prst="rect">
            <a:avLst/>
          </a:prstGeom>
          <a:solidFill>
            <a:srgbClr val="C9DAF8"/>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t>Automotive</a:t>
            </a:r>
          </a:p>
        </p:txBody>
      </p:sp>
      <p:sp>
        <p:nvSpPr>
          <p:cNvPr id="7" name="Google Shape;92;p18">
            <a:extLst>
              <a:ext uri="{FF2B5EF4-FFF2-40B4-BE49-F238E27FC236}">
                <a16:creationId xmlns:a16="http://schemas.microsoft.com/office/drawing/2014/main" id="{D7509725-04C7-8C45-B899-72B4107AE9C6}"/>
              </a:ext>
            </a:extLst>
          </p:cNvPr>
          <p:cNvSpPr txBox="1">
            <a:spLocks/>
          </p:cNvSpPr>
          <p:nvPr/>
        </p:nvSpPr>
        <p:spPr bwMode="auto">
          <a:xfrm>
            <a:off x="457200" y="3700750"/>
            <a:ext cx="2498100" cy="671400"/>
          </a:xfrm>
          <a:prstGeom prst="rect">
            <a:avLst/>
          </a:prstGeom>
          <a:solidFill>
            <a:srgbClr val="FCE5CD"/>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t>Construction</a:t>
            </a:r>
          </a:p>
        </p:txBody>
      </p:sp>
      <p:sp>
        <p:nvSpPr>
          <p:cNvPr id="8" name="Google Shape;93;p18">
            <a:extLst>
              <a:ext uri="{FF2B5EF4-FFF2-40B4-BE49-F238E27FC236}">
                <a16:creationId xmlns:a16="http://schemas.microsoft.com/office/drawing/2014/main" id="{555EA768-AA8F-9144-BFEA-AB68300072C8}"/>
              </a:ext>
            </a:extLst>
          </p:cNvPr>
          <p:cNvSpPr txBox="1">
            <a:spLocks/>
          </p:cNvSpPr>
          <p:nvPr/>
        </p:nvSpPr>
        <p:spPr bwMode="auto">
          <a:xfrm>
            <a:off x="1351593" y="4847525"/>
            <a:ext cx="2673300" cy="943675"/>
          </a:xfrm>
          <a:prstGeom prst="rect">
            <a:avLst/>
          </a:prstGeom>
          <a:solidFill>
            <a:srgbClr val="B4A7D6"/>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solidFill>
                  <a:srgbClr val="000000"/>
                </a:solidFill>
              </a:rPr>
              <a:t>Entertainment/</a:t>
            </a:r>
            <a:br>
              <a:rPr lang="en-US" sz="2500" dirty="0">
                <a:solidFill>
                  <a:srgbClr val="000000"/>
                </a:solidFill>
              </a:rPr>
            </a:br>
            <a:r>
              <a:rPr lang="en-US" sz="2500" dirty="0">
                <a:solidFill>
                  <a:srgbClr val="000000"/>
                </a:solidFill>
              </a:rPr>
              <a:t>Performing Arts</a:t>
            </a:r>
            <a:endParaRPr lang="en-US" sz="2500" dirty="0"/>
          </a:p>
        </p:txBody>
      </p:sp>
      <p:sp>
        <p:nvSpPr>
          <p:cNvPr id="9" name="Google Shape;94;p18">
            <a:extLst>
              <a:ext uri="{FF2B5EF4-FFF2-40B4-BE49-F238E27FC236}">
                <a16:creationId xmlns:a16="http://schemas.microsoft.com/office/drawing/2014/main" id="{D2C76ED5-110E-1941-AC6B-FB56CECDC73D}"/>
              </a:ext>
            </a:extLst>
          </p:cNvPr>
          <p:cNvSpPr txBox="1">
            <a:spLocks/>
          </p:cNvSpPr>
          <p:nvPr/>
        </p:nvSpPr>
        <p:spPr bwMode="auto">
          <a:xfrm>
            <a:off x="3606268" y="3700750"/>
            <a:ext cx="2228100" cy="671400"/>
          </a:xfrm>
          <a:prstGeom prst="rect">
            <a:avLst/>
          </a:prstGeom>
          <a:solidFill>
            <a:srgbClr val="DD7E6B"/>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solidFill>
                  <a:srgbClr val="000000"/>
                </a:solidFill>
              </a:rPr>
              <a:t>Healthcare</a:t>
            </a:r>
          </a:p>
        </p:txBody>
      </p:sp>
      <p:sp>
        <p:nvSpPr>
          <p:cNvPr id="10" name="Google Shape;95;p18">
            <a:extLst>
              <a:ext uri="{FF2B5EF4-FFF2-40B4-BE49-F238E27FC236}">
                <a16:creationId xmlns:a16="http://schemas.microsoft.com/office/drawing/2014/main" id="{6D0211AD-87D3-B74D-9BB2-89D79E8FD753}"/>
              </a:ext>
            </a:extLst>
          </p:cNvPr>
          <p:cNvSpPr txBox="1">
            <a:spLocks/>
          </p:cNvSpPr>
          <p:nvPr/>
        </p:nvSpPr>
        <p:spPr bwMode="auto">
          <a:xfrm>
            <a:off x="5076018" y="4847525"/>
            <a:ext cx="2788200" cy="943675"/>
          </a:xfrm>
          <a:prstGeom prst="rect">
            <a:avLst/>
          </a:prstGeom>
          <a:solidFill>
            <a:srgbClr val="0B5394"/>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600"/>
              </a:spcAft>
              <a:buFont typeface="Arial" pitchFamily="-108" charset="0"/>
              <a:buNone/>
            </a:pPr>
            <a:r>
              <a:rPr lang="en-US" sz="2500" dirty="0">
                <a:solidFill>
                  <a:srgbClr val="FFFFFF"/>
                </a:solidFill>
              </a:rPr>
              <a:t>Professional Sports</a:t>
            </a:r>
          </a:p>
        </p:txBody>
      </p:sp>
      <p:sp>
        <p:nvSpPr>
          <p:cNvPr id="11" name="Google Shape;96;p18">
            <a:extLst>
              <a:ext uri="{FF2B5EF4-FFF2-40B4-BE49-F238E27FC236}">
                <a16:creationId xmlns:a16="http://schemas.microsoft.com/office/drawing/2014/main" id="{9FA6E087-C100-6846-A211-16B07075F3CB}"/>
              </a:ext>
            </a:extLst>
          </p:cNvPr>
          <p:cNvSpPr txBox="1">
            <a:spLocks/>
          </p:cNvSpPr>
          <p:nvPr/>
        </p:nvSpPr>
        <p:spPr bwMode="auto">
          <a:xfrm>
            <a:off x="6348600" y="3700750"/>
            <a:ext cx="2338200" cy="671400"/>
          </a:xfrm>
          <a:prstGeom prst="rect">
            <a:avLst/>
          </a:prstGeom>
          <a:solidFill>
            <a:srgbClr val="EAD1DC"/>
          </a:solidFill>
          <a:ln w="9525">
            <a:noFill/>
            <a:miter lim="800000"/>
            <a:headEnd/>
            <a:tailEnd/>
          </a:ln>
        </p:spPr>
        <p:txBody>
          <a:bodyPr spcFirstLastPara="1" vert="horz" wrap="square" lIns="91425" tIns="91425" rIns="91425" bIns="91425" numCol="1" anchor="ctr" anchorCtr="0" compatLnSpc="1">
            <a:prstTxWarp prst="textNoShape">
              <a:avLst/>
            </a:prstTxWarp>
            <a:noAutofit/>
          </a:bodyPr>
          <a:lstStyle>
            <a:lvl1pPr marL="342900" indent="-3429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SzPct val="125000"/>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Arial" pitchFamily="-108" charset="0"/>
              <a:buNone/>
            </a:pPr>
            <a:r>
              <a:rPr lang="en-US" sz="2500" dirty="0">
                <a:solidFill>
                  <a:srgbClr val="000000"/>
                </a:solidFill>
              </a:rPr>
              <a:t>Retail</a:t>
            </a:r>
            <a:endParaRPr lang="en-US" sz="2500" dirty="0"/>
          </a:p>
        </p:txBody>
      </p:sp>
    </p:spTree>
    <p:extLst>
      <p:ext uri="{BB962C8B-B14F-4D97-AF65-F5344CB8AC3E}">
        <p14:creationId xmlns:p14="http://schemas.microsoft.com/office/powerpoint/2010/main" val="29277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C885-DEE9-344F-9B07-F8AF092A68A6}"/>
              </a:ext>
            </a:extLst>
          </p:cNvPr>
          <p:cNvSpPr>
            <a:spLocks noGrp="1"/>
          </p:cNvSpPr>
          <p:nvPr>
            <p:ph type="title"/>
          </p:nvPr>
        </p:nvSpPr>
        <p:spPr/>
        <p:txBody>
          <a:bodyPr/>
          <a:lstStyle/>
          <a:p>
            <a:r>
              <a:rPr lang="en-US" dirty="0"/>
              <a:t>Tallies for Round 1</a:t>
            </a:r>
          </a:p>
        </p:txBody>
      </p:sp>
      <p:graphicFrame>
        <p:nvGraphicFramePr>
          <p:cNvPr id="12" name="Google Shape;102;p19">
            <a:extLst>
              <a:ext uri="{FF2B5EF4-FFF2-40B4-BE49-F238E27FC236}">
                <a16:creationId xmlns:a16="http://schemas.microsoft.com/office/drawing/2014/main" id="{1C13110E-D2C9-EC42-B8AE-6CDA5D36E127}"/>
              </a:ext>
            </a:extLst>
          </p:cNvPr>
          <p:cNvGraphicFramePr/>
          <p:nvPr>
            <p:extLst>
              <p:ext uri="{D42A27DB-BD31-4B8C-83A1-F6EECF244321}">
                <p14:modId xmlns:p14="http://schemas.microsoft.com/office/powerpoint/2010/main" val="3659777562"/>
              </p:ext>
            </p:extLst>
          </p:nvPr>
        </p:nvGraphicFramePr>
        <p:xfrm>
          <a:off x="457200" y="2590800"/>
          <a:ext cx="8229600" cy="3516800"/>
        </p:xfrm>
        <a:graphic>
          <a:graphicData uri="http://schemas.openxmlformats.org/drawingml/2006/table">
            <a:tbl>
              <a:tblPr>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dirty="0"/>
                        <a:t>Agriculture</a:t>
                      </a:r>
                      <a:endParaRPr dirty="0"/>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a:t>Automotive</a:t>
                      </a:r>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Pro Sports</a:t>
                      </a:r>
                      <a:endParaRPr/>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dirty="0"/>
                        <a:t>Construction</a:t>
                      </a:r>
                      <a:endParaRPr dirty="0"/>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39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EDE7-C558-0844-8F4B-CFA5395B8FF7}"/>
              </a:ext>
            </a:extLst>
          </p:cNvPr>
          <p:cNvSpPr>
            <a:spLocks noGrp="1"/>
          </p:cNvSpPr>
          <p:nvPr>
            <p:ph type="title"/>
          </p:nvPr>
        </p:nvSpPr>
        <p:spPr>
          <a:xfrm>
            <a:off x="457200" y="1371600"/>
            <a:ext cx="8229600" cy="1143000"/>
          </a:xfrm>
        </p:spPr>
        <p:txBody>
          <a:bodyPr/>
          <a:lstStyle/>
          <a:p>
            <a:pPr>
              <a:lnSpc>
                <a:spcPts val="5000"/>
              </a:lnSpc>
            </a:pPr>
            <a:r>
              <a:rPr lang="en-US" dirty="0"/>
              <a:t>Round 2: Now with more economic data!</a:t>
            </a:r>
          </a:p>
        </p:txBody>
      </p:sp>
      <p:sp>
        <p:nvSpPr>
          <p:cNvPr id="3" name="Content Placeholder 2">
            <a:extLst>
              <a:ext uri="{FF2B5EF4-FFF2-40B4-BE49-F238E27FC236}">
                <a16:creationId xmlns:a16="http://schemas.microsoft.com/office/drawing/2014/main" id="{714CDD8B-BA6B-7940-8120-D965F18001AA}"/>
              </a:ext>
            </a:extLst>
          </p:cNvPr>
          <p:cNvSpPr>
            <a:spLocks noGrp="1"/>
          </p:cNvSpPr>
          <p:nvPr>
            <p:ph idx="1"/>
          </p:nvPr>
        </p:nvSpPr>
        <p:spPr>
          <a:xfrm>
            <a:off x="457200" y="2743200"/>
            <a:ext cx="8229600" cy="3779520"/>
          </a:xfrm>
        </p:spPr>
        <p:txBody>
          <a:bodyPr/>
          <a:lstStyle/>
          <a:p>
            <a:r>
              <a:rPr lang="en-US" b="1" dirty="0">
                <a:latin typeface="Calibri" panose="020F0502020204030204" pitchFamily="34" charset="0"/>
                <a:cs typeface="Calibri" panose="020F0502020204030204" pitchFamily="34" charset="0"/>
              </a:rPr>
              <a:t>Number of employees </a:t>
            </a:r>
            <a:r>
              <a:rPr lang="en-US" dirty="0"/>
              <a:t>- consider the economic impact of layoffs that happen during recessions and the number of jobs you might support with a bailout.</a:t>
            </a:r>
          </a:p>
          <a:p>
            <a:r>
              <a:rPr lang="en-US" b="1" dirty="0">
                <a:latin typeface="Calibri" panose="020F0502020204030204" pitchFamily="34" charset="0"/>
                <a:cs typeface="Calibri" panose="020F0502020204030204" pitchFamily="34" charset="0"/>
              </a:rPr>
              <a:t>Economic impact </a:t>
            </a:r>
            <a:r>
              <a:rPr lang="en-US" dirty="0"/>
              <a:t>- includes things like overall sales, tickets to events, the relationships with associated industries like catering, business travel, etc.</a:t>
            </a:r>
          </a:p>
          <a:p>
            <a:r>
              <a:rPr lang="en-US" b="1" dirty="0">
                <a:latin typeface="Calibri" panose="020F0502020204030204" pitchFamily="34" charset="0"/>
                <a:cs typeface="Calibri" panose="020F0502020204030204" pitchFamily="34" charset="0"/>
              </a:rPr>
              <a:t>EPI Employment Multiplier </a:t>
            </a:r>
            <a:r>
              <a:rPr lang="en-US" dirty="0"/>
              <a:t>- when one job is created, other jobs are needed to support it. In some industries, this effect is larger, so the multiplier is higher.</a:t>
            </a:r>
          </a:p>
        </p:txBody>
      </p:sp>
    </p:spTree>
    <p:extLst>
      <p:ext uri="{BB962C8B-B14F-4D97-AF65-F5344CB8AC3E}">
        <p14:creationId xmlns:p14="http://schemas.microsoft.com/office/powerpoint/2010/main" val="41291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C885-DEE9-344F-9B07-F8AF092A68A6}"/>
              </a:ext>
            </a:extLst>
          </p:cNvPr>
          <p:cNvSpPr>
            <a:spLocks noGrp="1"/>
          </p:cNvSpPr>
          <p:nvPr>
            <p:ph type="title"/>
          </p:nvPr>
        </p:nvSpPr>
        <p:spPr/>
        <p:txBody>
          <a:bodyPr/>
          <a:lstStyle/>
          <a:p>
            <a:r>
              <a:rPr lang="en-US" dirty="0"/>
              <a:t>Tallies for Round 2</a:t>
            </a:r>
          </a:p>
        </p:txBody>
      </p:sp>
      <p:graphicFrame>
        <p:nvGraphicFramePr>
          <p:cNvPr id="12" name="Google Shape;102;p19">
            <a:extLst>
              <a:ext uri="{FF2B5EF4-FFF2-40B4-BE49-F238E27FC236}">
                <a16:creationId xmlns:a16="http://schemas.microsoft.com/office/drawing/2014/main" id="{1C13110E-D2C9-EC42-B8AE-6CDA5D36E127}"/>
              </a:ext>
            </a:extLst>
          </p:cNvPr>
          <p:cNvGraphicFramePr/>
          <p:nvPr/>
        </p:nvGraphicFramePr>
        <p:xfrm>
          <a:off x="457200" y="2590800"/>
          <a:ext cx="8229600" cy="3516800"/>
        </p:xfrm>
        <a:graphic>
          <a:graphicData uri="http://schemas.openxmlformats.org/drawingml/2006/table">
            <a:tbl>
              <a:tblPr>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dirty="0"/>
                        <a:t>Agriculture</a:t>
                      </a:r>
                      <a:endParaRPr dirty="0"/>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a:t>Automotive</a:t>
                      </a:r>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Pro Sports</a:t>
                      </a:r>
                      <a:endParaRPr/>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dirty="0"/>
                        <a:t>Construction</a:t>
                      </a:r>
                      <a:endParaRPr dirty="0"/>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93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2042</TotalTime>
  <Words>1682</Words>
  <Application>Microsoft Macintosh PowerPoint</Application>
  <PresentationFormat>On-screen Show (4:3)</PresentationFormat>
  <Paragraphs>110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Bailout when a business, individual or government provides money and/or resources to a business in danger of failing</vt:lpstr>
      <vt:lpstr>Bailouts...</vt:lpstr>
      <vt:lpstr>U.S. Bailouts in History</vt:lpstr>
      <vt:lpstr>Scenario Time!</vt:lpstr>
      <vt:lpstr>Scenario Time!</vt:lpstr>
      <vt:lpstr>The Candidates are...</vt:lpstr>
      <vt:lpstr>Tallies for Round 1</vt:lpstr>
      <vt:lpstr>Round 2: Now with more economic data!</vt:lpstr>
      <vt:lpstr>Tallies for Round 2</vt:lpstr>
      <vt:lpstr>Round 3: Elected Official Variables</vt:lpstr>
      <vt:lpstr>Tallies for Round 3</vt:lpstr>
      <vt:lpstr>Debrief and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Ean Krenzin-Blank</cp:lastModifiedBy>
  <cp:revision>281</cp:revision>
  <dcterms:created xsi:type="dcterms:W3CDTF">2012-09-11T15:07:18Z</dcterms:created>
  <dcterms:modified xsi:type="dcterms:W3CDTF">2021-01-05T14:47:15Z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