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61" r:id="rId6"/>
    <p:sldId id="267" r:id="rId7"/>
    <p:sldId id="258" r:id="rId8"/>
    <p:sldId id="262" r:id="rId9"/>
    <p:sldId id="263" r:id="rId10"/>
    <p:sldId id="265" r:id="rId11"/>
    <p:sldId id="270" r:id="rId12"/>
    <p:sldId id="260" r:id="rId13"/>
    <p:sldId id="266"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900"/>
    <a:srgbClr val="005CB8"/>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2AAF6D-7E39-4CCC-A354-B0095CAFCEE5}" v="12" dt="2021-02-22T20:37:56.108"/>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snapToGrid="0">
      <p:cViewPr varScale="1">
        <p:scale>
          <a:sx n="71" d="100"/>
          <a:sy n="71" d="100"/>
        </p:scale>
        <p:origin x="178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2/22/2021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5</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6</a:t>
            </a:fld>
            <a:endParaRPr lang="en-US"/>
          </a:p>
        </p:txBody>
      </p:sp>
    </p:spTree>
    <p:extLst>
      <p:ext uri="{BB962C8B-B14F-4D97-AF65-F5344CB8AC3E}">
        <p14:creationId xmlns:p14="http://schemas.microsoft.com/office/powerpoint/2010/main" val="28965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7</a:t>
            </a:fld>
            <a:endParaRPr lang="en-US"/>
          </a:p>
        </p:txBody>
      </p:sp>
    </p:spTree>
    <p:extLst>
      <p:ext uri="{BB962C8B-B14F-4D97-AF65-F5344CB8AC3E}">
        <p14:creationId xmlns:p14="http://schemas.microsoft.com/office/powerpoint/2010/main" val="3331690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9</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10</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228600" y="205503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econedlink.org/professional-develop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reate.kahoot.it/share/the-economic-impact-of-covid-19/25620652-4f97-4930-b158-fdd52ab8fa0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presentation/d/1GwtUgf1RRBSkDOrNNqqk7QSjrhFETPEtpUpQzKSYit0/edit?usp=sharing" TargetMode="External"/><Relationship Id="rId2" Type="http://schemas.openxmlformats.org/officeDocument/2006/relationships/hyperlink" Target="https://share.nearpod.com/e/aI08LMFN5d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0ws7WrNyQG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youtu.be/4NRjGY154q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42899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4000" dirty="0">
                <a:latin typeface="Calibri"/>
                <a:ea typeface="ＭＳ Ｐゴシック"/>
                <a:cs typeface="Calibri"/>
              </a:rPr>
              <a:t>Teaching Fiscal Policy in the COVID Era: </a:t>
            </a:r>
            <a:br>
              <a:rPr lang="en-US" sz="3600" dirty="0">
                <a:latin typeface="Calibri"/>
                <a:ea typeface="ＭＳ Ｐゴシック"/>
                <a:cs typeface="Calibri"/>
              </a:rPr>
            </a:br>
            <a:r>
              <a:rPr lang="en-US" sz="3600" dirty="0">
                <a:solidFill>
                  <a:srgbClr val="7A9900"/>
                </a:solidFill>
                <a:latin typeface="Calibri"/>
                <a:ea typeface="ＭＳ Ｐゴシック"/>
                <a:cs typeface="Calibri"/>
              </a:rPr>
              <a:t>The Economic Impact of the Crisis &amp; </a:t>
            </a:r>
            <a:br>
              <a:rPr lang="en-US" sz="3600" dirty="0">
                <a:solidFill>
                  <a:srgbClr val="7A9900"/>
                </a:solidFill>
                <a:latin typeface="Calibri"/>
                <a:ea typeface="ＭＳ Ｐゴシック"/>
                <a:cs typeface="Calibri"/>
              </a:rPr>
            </a:br>
            <a:r>
              <a:rPr lang="en-US" sz="3600" dirty="0">
                <a:solidFill>
                  <a:srgbClr val="7A9900"/>
                </a:solidFill>
                <a:latin typeface="Calibri"/>
                <a:ea typeface="ＭＳ Ｐゴシック"/>
                <a:cs typeface="Calibri"/>
              </a:rPr>
              <a:t>Why It Doesn’t Affect Everyone Equally</a:t>
            </a:r>
            <a:br>
              <a:rPr lang="en-US" sz="6000" b="1" dirty="0">
                <a:ln w="11430"/>
                <a:effectLst>
                  <a:outerShdw blurRad="80000" dist="40000" dir="5040000" algn="tl">
                    <a:srgbClr val="000000">
                      <a:alpha val="0"/>
                    </a:srgbClr>
                  </a:outerShdw>
                </a:effectLst>
                <a:ea typeface="+mj-ea"/>
                <a:cs typeface="+mj-cs"/>
              </a:rPr>
            </a:br>
            <a:r>
              <a:rPr lang="en-US" sz="2200" i="1" dirty="0">
                <a:solidFill>
                  <a:schemeClr val="tx1"/>
                </a:solidFill>
                <a:latin typeface="Calibri"/>
                <a:ea typeface="ＭＳ Ｐゴシック"/>
                <a:cs typeface="Calibri"/>
              </a:rPr>
              <a:t>Presented by Brett Burkey, Education Director @ FCEE</a:t>
            </a:r>
            <a:br>
              <a:rPr lang="en-US" sz="1600" dirty="0"/>
            </a:br>
            <a:r>
              <a:rPr lang="en-US" sz="2200" dirty="0"/>
              <a:t>February 18, 2021 </a:t>
            </a:r>
            <a:br>
              <a:rPr lang="en-US" sz="2200" dirty="0"/>
            </a:br>
            <a:r>
              <a:rPr lang="en-US" sz="2200" dirty="0"/>
              <a:t>5:30-6:30 pm</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rPr>
              <a:t>bburkey@fcee.org</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b="1">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1501666" y="5134678"/>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1524001" y="2335947"/>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C49A-50A7-49D5-B1A2-57AAF226F525}"/>
              </a:ext>
            </a:extLst>
          </p:cNvPr>
          <p:cNvSpPr>
            <a:spLocks noGrp="1"/>
          </p:cNvSpPr>
          <p:nvPr>
            <p:ph type="ctrTitle"/>
          </p:nvPr>
        </p:nvSpPr>
        <p:spPr>
          <a:xfrm>
            <a:off x="756139" y="1145686"/>
            <a:ext cx="7772400" cy="1470025"/>
          </a:xfrm>
        </p:spPr>
        <p:txBody>
          <a:bodyPr/>
          <a:lstStyle/>
          <a:p>
            <a:r>
              <a:rPr lang="en-US" sz="5400" dirty="0">
                <a:latin typeface="Calibri"/>
                <a:ea typeface="ＭＳ Ｐゴシック"/>
                <a:cs typeface="Calibri"/>
              </a:rPr>
              <a:t>Thank You to Our Sponsors!</a:t>
            </a:r>
            <a:endParaRPr lang="en-US" sz="5400" dirty="0"/>
          </a:p>
        </p:txBody>
      </p:sp>
      <p:sp>
        <p:nvSpPr>
          <p:cNvPr id="3" name="Subtitle 2">
            <a:extLst>
              <a:ext uri="{FF2B5EF4-FFF2-40B4-BE49-F238E27FC236}">
                <a16:creationId xmlns:a16="http://schemas.microsoft.com/office/drawing/2014/main" id="{88D6CDAE-25F6-4A13-9FAD-1DA0236E53C3}"/>
              </a:ext>
            </a:extLst>
          </p:cNvPr>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8479" y="2622632"/>
            <a:ext cx="2378110" cy="237811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116" y="2690224"/>
            <a:ext cx="4725799" cy="130297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1831" y="5899538"/>
            <a:ext cx="6217920" cy="594360"/>
          </a:xfrm>
          <a:prstGeom prst="rect">
            <a:avLst/>
          </a:prstGeom>
        </p:spPr>
      </p:pic>
      <p:sp>
        <p:nvSpPr>
          <p:cNvPr id="7" name="Rectangle 6"/>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4015" y="3811687"/>
            <a:ext cx="1905000" cy="1874520"/>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3A7E8432-E2ED-4609-928F-7A71E73514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37274" y="5243613"/>
            <a:ext cx="1188720" cy="1196340"/>
          </a:xfrm>
          <a:prstGeom prst="rect">
            <a:avLst/>
          </a:prstGeom>
        </p:spPr>
      </p:pic>
    </p:spTree>
    <p:extLst>
      <p:ext uri="{BB962C8B-B14F-4D97-AF65-F5344CB8AC3E}">
        <p14:creationId xmlns:p14="http://schemas.microsoft.com/office/powerpoint/2010/main" val="67265427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a16="http://schemas.microsoft.com/office/drawing/2014/main" id="{D213714B-F9E8-8C44-9AF8-383F3F244D95}"/>
              </a:ext>
            </a:extLst>
          </p:cNvPr>
          <p:cNvSpPr txBox="1"/>
          <p:nvPr/>
        </p:nvSpPr>
        <p:spPr>
          <a:xfrm>
            <a:off x="482538" y="2114894"/>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b="1">
              <a:solidFill>
                <a:srgbClr val="005CB8"/>
              </a:solidFill>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a:cs typeface="Calibri" panose="020F0502020204030204" pitchFamily="34" charset="0"/>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588955" y="2359260"/>
            <a:ext cx="8175171" cy="2862322"/>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endParaRPr lang="en-US" dirty="0">
              <a:latin typeface="Arial"/>
              <a:ea typeface="ＭＳ Ｐゴシック"/>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sz="1600" b="1" i="1" dirty="0">
                <a:solidFill>
                  <a:srgbClr val="005CB8"/>
                </a:solidFill>
                <a:latin typeface="Arial"/>
                <a:ea typeface="ＭＳ Ｐゴシック"/>
                <a:cs typeface="Arial"/>
                <a:hlinkClick r:id="rId3"/>
              </a:rPr>
              <a:t>EconEdLink.org/professional-development/</a:t>
            </a:r>
            <a:endParaRPr lang="en-US" sz="1600" b="1" i="1" dirty="0">
              <a:solidFill>
                <a:srgbClr val="005CB8"/>
              </a:solidFill>
              <a:latin typeface="Arial"/>
              <a:ea typeface="ＭＳ Ｐゴシック"/>
              <a:cs typeface="Arial"/>
            </a:endParaRP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Agenda</a:t>
            </a:r>
            <a:endParaRPr lang="en-US" sz="5500" b="1">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0" y="2377441"/>
            <a:ext cx="9144001" cy="4175760"/>
          </a:xfrm>
        </p:spPr>
        <p:txBody>
          <a:bodyPr/>
          <a:lstStyle/>
          <a:p>
            <a:r>
              <a:rPr lang="en-US" sz="3200" dirty="0">
                <a:latin typeface="Calibri Light"/>
                <a:ea typeface="ＭＳ Ｐゴシック"/>
                <a:cs typeface="Calibri Light"/>
              </a:rPr>
              <a:t>5:30-5:35, </a:t>
            </a:r>
            <a:r>
              <a:rPr lang="en-US" sz="3200" dirty="0">
                <a:solidFill>
                  <a:srgbClr val="7A9900"/>
                </a:solidFill>
                <a:latin typeface="Calibri Light"/>
                <a:ea typeface="ＭＳ Ｐゴシック"/>
                <a:cs typeface="Calibri Light"/>
              </a:rPr>
              <a:t>Welcome and Preview</a:t>
            </a:r>
          </a:p>
          <a:p>
            <a:r>
              <a:rPr lang="en-US" sz="3200" dirty="0">
                <a:latin typeface="Calibri Light"/>
                <a:ea typeface="ＭＳ Ｐゴシック"/>
                <a:cs typeface="Calibri Light"/>
              </a:rPr>
              <a:t>5:35-5:50, Review </a:t>
            </a:r>
            <a:r>
              <a:rPr lang="en-US" sz="3200" dirty="0">
                <a:solidFill>
                  <a:srgbClr val="7A9900"/>
                </a:solidFill>
                <a:latin typeface="Calibri Light"/>
                <a:ea typeface="ＭＳ Ｐゴシック"/>
                <a:cs typeface="Calibri Light"/>
              </a:rPr>
              <a:t>Bell- Ringer </a:t>
            </a:r>
            <a:r>
              <a:rPr lang="en-US" sz="3200" dirty="0">
                <a:latin typeface="Calibri Light"/>
                <a:ea typeface="ＭＳ Ｐゴシック"/>
                <a:cs typeface="Calibri Light"/>
              </a:rPr>
              <a:t>and </a:t>
            </a:r>
            <a:r>
              <a:rPr lang="en-US" sz="3200" dirty="0">
                <a:solidFill>
                  <a:srgbClr val="7A9900"/>
                </a:solidFill>
                <a:latin typeface="Calibri Light"/>
                <a:ea typeface="ＭＳ Ｐゴシック"/>
                <a:cs typeface="Calibri Light"/>
              </a:rPr>
              <a:t>Hyperdoc</a:t>
            </a:r>
          </a:p>
          <a:p>
            <a:r>
              <a:rPr lang="en-US" sz="3200" dirty="0">
                <a:latin typeface="Calibri Light"/>
                <a:ea typeface="ＭＳ Ｐゴシック"/>
                <a:cs typeface="Calibri Light"/>
              </a:rPr>
              <a:t>5:50-6:15, Work Through Economic Impact </a:t>
            </a:r>
            <a:r>
              <a:rPr lang="en-US" sz="3200" dirty="0">
                <a:solidFill>
                  <a:srgbClr val="7A9900"/>
                </a:solidFill>
                <a:latin typeface="Calibri Light"/>
                <a:ea typeface="ＭＳ Ｐゴシック"/>
                <a:cs typeface="Calibri Light"/>
              </a:rPr>
              <a:t>Nearpod</a:t>
            </a:r>
          </a:p>
          <a:p>
            <a:r>
              <a:rPr lang="en-US" sz="3200" dirty="0">
                <a:latin typeface="Calibri Light"/>
                <a:ea typeface="ＭＳ Ｐゴシック"/>
                <a:cs typeface="Calibri Light"/>
              </a:rPr>
              <a:t>6:15-6:25, Explore </a:t>
            </a:r>
            <a:r>
              <a:rPr lang="en-US" sz="3200" dirty="0">
                <a:solidFill>
                  <a:srgbClr val="7A9900"/>
                </a:solidFill>
                <a:latin typeface="Calibri Light"/>
                <a:ea typeface="ＭＳ Ｐゴシック"/>
                <a:cs typeface="Calibri Light"/>
              </a:rPr>
              <a:t>Kahoot</a:t>
            </a:r>
          </a:p>
          <a:p>
            <a:r>
              <a:rPr lang="en-US" sz="3200" dirty="0">
                <a:latin typeface="Calibri Light"/>
                <a:ea typeface="ＭＳ Ｐゴシック"/>
                <a:cs typeface="Calibri Light"/>
              </a:rPr>
              <a:t>6:25-6:30, Questions and </a:t>
            </a:r>
            <a:r>
              <a:rPr lang="en-US" sz="3200" dirty="0">
                <a:solidFill>
                  <a:srgbClr val="7A9900"/>
                </a:solidFill>
                <a:latin typeface="Calibri Light"/>
                <a:ea typeface="ＭＳ Ｐゴシック"/>
                <a:cs typeface="Calibri Light"/>
              </a:rPr>
              <a:t>Wrap- Up </a:t>
            </a:r>
            <a:endParaRPr lang="en-US" sz="3200" dirty="0">
              <a:solidFill>
                <a:srgbClr val="7A99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011681"/>
            <a:ext cx="8229600" cy="4175760"/>
          </a:xfrm>
        </p:spPr>
        <p:txBody>
          <a:bodyPr>
            <a:noAutofit/>
          </a:bodyPr>
          <a:lstStyle/>
          <a:p>
            <a:pPr>
              <a:spcAft>
                <a:spcPts val="0"/>
              </a:spcAft>
              <a:buFont typeface="Arial" panose="020B0604020202020204" pitchFamily="34" charset="0"/>
              <a:buChar char="•"/>
            </a:pPr>
            <a:r>
              <a:rPr lang="en-US" sz="2400" dirty="0">
                <a:solidFill>
                  <a:srgbClr val="000000"/>
                </a:solidFill>
                <a:latin typeface="Calibri" panose="020F0502020204030204" pitchFamily="34" charset="0"/>
              </a:rPr>
              <a:t>Participants will be able to </a:t>
            </a:r>
            <a:r>
              <a:rPr lang="en-US" sz="2400" dirty="0">
                <a:solidFill>
                  <a:srgbClr val="7A9900"/>
                </a:solidFill>
                <a:latin typeface="Calibri" panose="020F0502020204030204" pitchFamily="34" charset="0"/>
              </a:rPr>
              <a:t>explain</a:t>
            </a:r>
            <a:r>
              <a:rPr lang="en-US" sz="2400" dirty="0">
                <a:solidFill>
                  <a:srgbClr val="000000"/>
                </a:solidFill>
                <a:latin typeface="Calibri" panose="020F0502020204030204" pitchFamily="34" charset="0"/>
              </a:rPr>
              <a:t> the immediate universal impact the virus had on our economy and way of life.</a:t>
            </a:r>
          </a:p>
          <a:p>
            <a:pPr>
              <a:spcAft>
                <a:spcPts val="0"/>
              </a:spcAft>
              <a:buFont typeface="Arial" panose="020B0604020202020204" pitchFamily="34" charset="0"/>
              <a:buChar char="•"/>
            </a:pPr>
            <a:endParaRPr lang="en-US" sz="2400" dirty="0">
              <a:solidFill>
                <a:srgbClr val="000000"/>
              </a:solidFill>
              <a:latin typeface="Noto Sans Symbols"/>
            </a:endParaRPr>
          </a:p>
          <a:p>
            <a:pPr>
              <a:spcAft>
                <a:spcPts val="0"/>
              </a:spcAft>
              <a:buFont typeface="Arial" panose="020B0604020202020204" pitchFamily="34" charset="0"/>
              <a:buChar char="•"/>
            </a:pPr>
            <a:r>
              <a:rPr lang="en-US" sz="2400" dirty="0">
                <a:solidFill>
                  <a:srgbClr val="000000"/>
                </a:solidFill>
                <a:latin typeface="Calibri" panose="020F0502020204030204" pitchFamily="34" charset="0"/>
              </a:rPr>
              <a:t>Participants will be able to </a:t>
            </a:r>
            <a:r>
              <a:rPr lang="en-US" sz="2400" dirty="0">
                <a:solidFill>
                  <a:srgbClr val="7A9900"/>
                </a:solidFill>
                <a:latin typeface="Calibri" panose="020F0502020204030204" pitchFamily="34" charset="0"/>
              </a:rPr>
              <a:t>understand</a:t>
            </a:r>
            <a:r>
              <a:rPr lang="en-US" sz="2400" dirty="0">
                <a:solidFill>
                  <a:srgbClr val="000000"/>
                </a:solidFill>
                <a:latin typeface="Calibri" panose="020F0502020204030204" pitchFamily="34" charset="0"/>
              </a:rPr>
              <a:t> that a significant number of American households were distressed financially before the pandemic.</a:t>
            </a:r>
          </a:p>
          <a:p>
            <a:pPr>
              <a:spcAft>
                <a:spcPts val="0"/>
              </a:spcAft>
              <a:buFont typeface="Arial" panose="020B0604020202020204" pitchFamily="34" charset="0"/>
              <a:buChar char="•"/>
            </a:pPr>
            <a:endParaRPr lang="en-US" sz="2400" dirty="0">
              <a:solidFill>
                <a:srgbClr val="000000"/>
              </a:solidFill>
              <a:latin typeface="Noto Sans Symbols"/>
            </a:endParaRPr>
          </a:p>
          <a:p>
            <a:pPr>
              <a:spcAft>
                <a:spcPts val="800"/>
              </a:spcAft>
              <a:buFont typeface="Arial" panose="020B0604020202020204" pitchFamily="34" charset="0"/>
              <a:buChar char="•"/>
            </a:pPr>
            <a:r>
              <a:rPr lang="en-US" sz="2400" dirty="0">
                <a:solidFill>
                  <a:srgbClr val="000000"/>
                </a:solidFill>
                <a:latin typeface="Calibri" panose="020F0502020204030204" pitchFamily="34" charset="0"/>
              </a:rPr>
              <a:t>Participants will </a:t>
            </a:r>
            <a:r>
              <a:rPr lang="en-US" sz="2400" dirty="0">
                <a:solidFill>
                  <a:srgbClr val="7A9900"/>
                </a:solidFill>
                <a:latin typeface="Calibri" panose="020F0502020204030204" pitchFamily="34" charset="0"/>
              </a:rPr>
              <a:t>recognize</a:t>
            </a:r>
            <a:r>
              <a:rPr lang="en-US" sz="2400" dirty="0">
                <a:solidFill>
                  <a:srgbClr val="000000"/>
                </a:solidFill>
                <a:latin typeface="Calibri" panose="020F0502020204030204" pitchFamily="34" charset="0"/>
              </a:rPr>
              <a:t> that the recovery from the pandemic has been very disparate, creating different experiences along multiple demographic and economic lines.</a:t>
            </a:r>
            <a:endParaRPr lang="en-US" sz="2400" dirty="0">
              <a:solidFill>
                <a:srgbClr val="000000"/>
              </a:solidFill>
              <a:latin typeface="Noto Sans Symbols"/>
            </a:endParaRPr>
          </a:p>
          <a:p>
            <a:pPr marL="0" indent="0" defTabSz="905255">
              <a:buNone/>
              <a:defRPr sz="3168"/>
            </a:pP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National Standards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marL="0" indent="0" defTabSz="905255">
              <a:buNone/>
              <a:defRPr sz="3168"/>
            </a:pPr>
            <a:r>
              <a:rPr lang="en-US" sz="2000" dirty="0"/>
              <a:t>Standard: 18</a:t>
            </a:r>
          </a:p>
          <a:p>
            <a:pPr marL="0" indent="0" defTabSz="905255">
              <a:buNone/>
              <a:defRPr sz="3168"/>
            </a:pPr>
            <a:r>
              <a:rPr lang="en-US" sz="2000" dirty="0"/>
              <a:t>Students will understand that: Fluctuations in a nation's overall levels of income, employment, and prices are determined by the interaction of spending and production decisions made by all households, firms, government agencies, and others in the economy. Recessions occur when overall levels of income and employment decline.</a:t>
            </a:r>
          </a:p>
          <a:p>
            <a:pPr marL="0" indent="0" defTabSz="905255">
              <a:buNone/>
              <a:defRPr sz="3168"/>
            </a:pPr>
            <a:r>
              <a:rPr lang="en-US" sz="2000" dirty="0"/>
              <a:t>Standard: 13</a:t>
            </a:r>
          </a:p>
          <a:p>
            <a:pPr marL="0" indent="0" defTabSz="905255">
              <a:buNone/>
              <a:defRPr sz="3168"/>
            </a:pPr>
            <a:r>
              <a:rPr lang="en-US" sz="2000" dirty="0"/>
              <a:t>Students will understand that: Income for most people is determined by the market value of the productive resources they sell. What workers earn primarily depends on the market value of what they produce.</a:t>
            </a:r>
          </a:p>
          <a:p>
            <a:pPr marL="0" indent="0" defTabSz="905255">
              <a:buNone/>
              <a:defRPr sz="3168"/>
            </a:pP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4850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Assessment Questions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marL="0" indent="0" defTabSz="905255">
              <a:buNone/>
              <a:defRPr sz="3168"/>
            </a:pPr>
            <a:r>
              <a:rPr lang="en-US" sz="2750" dirty="0"/>
              <a:t>Kahoot: </a:t>
            </a:r>
          </a:p>
          <a:p>
            <a:pPr marL="0" indent="0" defTabSz="905255">
              <a:buNone/>
              <a:defRPr sz="3168"/>
            </a:pPr>
            <a:r>
              <a:rPr lang="en-US" sz="2750" dirty="0">
                <a:hlinkClick r:id="rId3"/>
              </a:rPr>
              <a:t>https://create.kahoot.it/share/the-economic-impact-of-covid-19/25620652-4f97-4930-b158-fdd52ab8fa03</a:t>
            </a:r>
            <a:endParaRPr lang="en-US" sz="2750" dirty="0"/>
          </a:p>
        </p:txBody>
      </p:sp>
    </p:spTree>
    <p:extLst>
      <p:ext uri="{BB962C8B-B14F-4D97-AF65-F5344CB8AC3E}">
        <p14:creationId xmlns:p14="http://schemas.microsoft.com/office/powerpoint/2010/main" val="128733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1E66C-94C0-4A50-9037-2BD1FEF58EC9}"/>
              </a:ext>
            </a:extLst>
          </p:cNvPr>
          <p:cNvSpPr>
            <a:spLocks noGrp="1"/>
          </p:cNvSpPr>
          <p:nvPr>
            <p:ph type="title"/>
          </p:nvPr>
        </p:nvSpPr>
        <p:spPr/>
        <p:txBody>
          <a:bodyPr/>
          <a:lstStyle/>
          <a:p>
            <a:r>
              <a:rPr lang="en-US" sz="5400" dirty="0"/>
              <a:t>Google Slides</a:t>
            </a:r>
          </a:p>
        </p:txBody>
      </p:sp>
      <p:sp>
        <p:nvSpPr>
          <p:cNvPr id="3" name="Content Placeholder 2">
            <a:extLst>
              <a:ext uri="{FF2B5EF4-FFF2-40B4-BE49-F238E27FC236}">
                <a16:creationId xmlns:a16="http://schemas.microsoft.com/office/drawing/2014/main" id="{85F5345E-3104-4F4F-AA1A-97D8AF92E009}"/>
              </a:ext>
            </a:extLst>
          </p:cNvPr>
          <p:cNvSpPr>
            <a:spLocks noGrp="1"/>
          </p:cNvSpPr>
          <p:nvPr>
            <p:ph idx="1"/>
          </p:nvPr>
        </p:nvSpPr>
        <p:spPr/>
        <p:txBody>
          <a:bodyPr/>
          <a:lstStyle/>
          <a:p>
            <a:pPr marL="0" marR="0">
              <a:spcBef>
                <a:spcPts val="0"/>
              </a:spcBef>
              <a:spcAft>
                <a:spcPts val="0"/>
              </a:spcAft>
            </a:pPr>
            <a:r>
              <a:rPr lang="en-US" sz="1800" u="sng" dirty="0">
                <a:solidFill>
                  <a:srgbClr val="000000"/>
                </a:solidFill>
                <a:effectLst/>
                <a:latin typeface="Calibri" panose="020F0502020204030204" pitchFamily="34" charset="0"/>
                <a:ea typeface="Calibri" panose="020F0502020204030204" pitchFamily="34" charset="0"/>
                <a:hlinkClick r:id="rId2"/>
              </a:rPr>
              <a:t>https://share.nearpod.com/e</a:t>
            </a:r>
            <a:r>
              <a:rPr lang="en-US" sz="1800" u="sng">
                <a:solidFill>
                  <a:srgbClr val="000000"/>
                </a:solidFill>
                <a:effectLst/>
                <a:latin typeface="Calibri" panose="020F0502020204030204" pitchFamily="34" charset="0"/>
                <a:ea typeface="Calibri" panose="020F0502020204030204" pitchFamily="34" charset="0"/>
                <a:hlinkClick r:id="rId2"/>
              </a:rPr>
              <a:t>/aI08LMFN5db</a:t>
            </a:r>
            <a:endParaRPr lang="en-US" sz="1800" u="sng">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u="sng" dirty="0">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000000"/>
                </a:solidFill>
                <a:effectLst/>
                <a:latin typeface="Calibri" panose="020F0502020204030204" pitchFamily="34" charset="0"/>
                <a:ea typeface="Calibri" panose="020F0502020204030204" pitchFamily="34" charset="0"/>
                <a:hlinkClick r:id="rId3"/>
              </a:rPr>
              <a:t>https://docs.google.com/presentation/d/1GwtUgf1RRBSkDOrNNqqk7QSjrhFETPEtpUpQzKSYit0/edit?usp=sharing</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423387291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References</a:t>
            </a:r>
            <a:endParaRPr lang="en-US" sz="5500" b="1" dirty="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p:txBody>
          <a:bodyPr/>
          <a:lstStyle/>
          <a:p>
            <a:r>
              <a:rPr lang="en-US" dirty="0"/>
              <a:t>What is a K-shaped Recovery: </a:t>
            </a:r>
            <a:r>
              <a:rPr lang="en-US" dirty="0">
                <a:hlinkClick r:id="rId3"/>
              </a:rPr>
              <a:t>https://youtu.be/0ws7WrNyQGs</a:t>
            </a:r>
            <a:endParaRPr lang="en-US" dirty="0"/>
          </a:p>
          <a:p>
            <a:r>
              <a:rPr lang="en-US" dirty="0"/>
              <a:t>Jerome Powell on the Recovery: </a:t>
            </a:r>
            <a:r>
              <a:rPr lang="en-US" dirty="0">
                <a:hlinkClick r:id="rId4"/>
              </a:rPr>
              <a:t>https://youtu.be/4NRjGY154qM</a:t>
            </a:r>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332A4-542C-494D-8506-1C720B46413C}">
  <ds:schemaRefs>
    <ds:schemaRef ds:uri="9cd82c5b-74c9-4827-94f1-5bf219ae6b20"/>
    <ds:schemaRef ds:uri="http://purl.org/dc/terms/"/>
    <ds:schemaRef ds:uri="http://schemas.microsoft.com/office/2006/documentManagement/types"/>
    <ds:schemaRef ds:uri="http://purl.org/dc/dcmitype/"/>
    <ds:schemaRef ds:uri="bfa4db11-c700-41fb-b639-f7e6b4e680b5"/>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586</TotalTime>
  <Words>521</Words>
  <Application>Microsoft Office PowerPoint</Application>
  <PresentationFormat>On-screen Show (4:3)</PresentationFormat>
  <Paragraphs>59</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Arial,Sans-Serif</vt:lpstr>
      <vt:lpstr>Calibri</vt:lpstr>
      <vt:lpstr>Calibri Light</vt:lpstr>
      <vt:lpstr>Noto Sans Symbols</vt:lpstr>
      <vt:lpstr>Times New Roman</vt:lpstr>
      <vt:lpstr>Office Theme</vt:lpstr>
      <vt:lpstr>  Teaching Fiscal Policy in the COVID Era:  The Economic Impact of the Crisis &amp;  Why It Doesn’t Affect Everyone Equally Presented by Brett Burkey, Education Director @ FCEE February 18, 2021  5:30-6:30 pm bburkey@fcee.org</vt:lpstr>
      <vt:lpstr>EconEdLink Membership</vt:lpstr>
      <vt:lpstr>Professional Development Certificate</vt:lpstr>
      <vt:lpstr>Agenda</vt:lpstr>
      <vt:lpstr>Objectives</vt:lpstr>
      <vt:lpstr>National Standards</vt:lpstr>
      <vt:lpstr>Assessment Questions</vt:lpstr>
      <vt:lpstr>Google Slides</vt:lpstr>
      <vt:lpstr>References</vt:lpstr>
      <vt:lpstr>CEE Affiliates</vt:lpstr>
      <vt:lpstr>Thank You to Our Sponsors!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Jarvon Carson</cp:lastModifiedBy>
  <cp:revision>88</cp:revision>
  <dcterms:created xsi:type="dcterms:W3CDTF">2012-09-11T15:07:18Z</dcterms:created>
  <dcterms:modified xsi:type="dcterms:W3CDTF">2021-02-22T20:38:18Z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