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7" r:id="rId6"/>
    <p:sldMasterId id="2147483716" r:id="rId7"/>
    <p:sldMasterId id="2147483729" r:id="rId8"/>
  </p:sldMasterIdLst>
  <p:notesMasterIdLst>
    <p:notesMasterId r:id="rId57"/>
  </p:notesMasterIdLst>
  <p:sldIdLst>
    <p:sldId id="258" r:id="rId9"/>
    <p:sldId id="352" r:id="rId10"/>
    <p:sldId id="353" r:id="rId11"/>
    <p:sldId id="289" r:id="rId12"/>
    <p:sldId id="395" r:id="rId13"/>
    <p:sldId id="396" r:id="rId14"/>
    <p:sldId id="397" r:id="rId15"/>
    <p:sldId id="279" r:id="rId16"/>
    <p:sldId id="354" r:id="rId17"/>
    <p:sldId id="371" r:id="rId18"/>
    <p:sldId id="369" r:id="rId19"/>
    <p:sldId id="368" r:id="rId20"/>
    <p:sldId id="366" r:id="rId21"/>
    <p:sldId id="365" r:id="rId22"/>
    <p:sldId id="343" r:id="rId23"/>
    <p:sldId id="398" r:id="rId24"/>
    <p:sldId id="399" r:id="rId25"/>
    <p:sldId id="334" r:id="rId26"/>
    <p:sldId id="400" r:id="rId27"/>
    <p:sldId id="355" r:id="rId28"/>
    <p:sldId id="373" r:id="rId29"/>
    <p:sldId id="377" r:id="rId30"/>
    <p:sldId id="381" r:id="rId31"/>
    <p:sldId id="378" r:id="rId32"/>
    <p:sldId id="379" r:id="rId33"/>
    <p:sldId id="380" r:id="rId34"/>
    <p:sldId id="357" r:id="rId35"/>
    <p:sldId id="372" r:id="rId36"/>
    <p:sldId id="356" r:id="rId37"/>
    <p:sldId id="347" r:id="rId38"/>
    <p:sldId id="375" r:id="rId39"/>
    <p:sldId id="402" r:id="rId40"/>
    <p:sldId id="359" r:id="rId41"/>
    <p:sldId id="361" r:id="rId42"/>
    <p:sldId id="360" r:id="rId43"/>
    <p:sldId id="401" r:id="rId44"/>
    <p:sldId id="376" r:id="rId45"/>
    <p:sldId id="363" r:id="rId46"/>
    <p:sldId id="382" r:id="rId47"/>
    <p:sldId id="367" r:id="rId48"/>
    <p:sldId id="337" r:id="rId49"/>
    <p:sldId id="389" r:id="rId50"/>
    <p:sldId id="307" r:id="rId51"/>
    <p:sldId id="374" r:id="rId52"/>
    <p:sldId id="387" r:id="rId53"/>
    <p:sldId id="391" r:id="rId54"/>
    <p:sldId id="392" r:id="rId55"/>
    <p:sldId id="39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60A0D-8683-4747-94A6-6D7416B3791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7233-7A17-49F9-971A-971FA665B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4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1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8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4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316138"/>
            <a:ext cx="8097083" cy="524933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6267" y="2031997"/>
            <a:ext cx="11692466" cy="781314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Josefin Sans" pitchFamily="2" charset="0"/>
                <a:ea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5738" y="2991378"/>
            <a:ext cx="11693525" cy="2274887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316138"/>
            <a:ext cx="12192001" cy="45719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5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62322"/>
          <a:stretch/>
        </p:blipFill>
        <p:spPr>
          <a:xfrm>
            <a:off x="0" y="0"/>
            <a:ext cx="12192001" cy="1456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43" y="5808133"/>
            <a:ext cx="2281353" cy="945729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5738" y="1602841"/>
            <a:ext cx="11693525" cy="2274887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37067" y="609600"/>
            <a:ext cx="11692466" cy="781314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Josefin Sans" pitchFamily="2" charset="0"/>
                <a:ea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1410548"/>
            <a:ext cx="12192001" cy="45719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77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86267" y="2031997"/>
            <a:ext cx="11692466" cy="781314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Josefin Sans" pitchFamily="2" charset="0"/>
                <a:ea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5738" y="2991378"/>
            <a:ext cx="11693525" cy="2274887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5082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62322"/>
          <a:stretch/>
        </p:blipFill>
        <p:spPr>
          <a:xfrm>
            <a:off x="0" y="0"/>
            <a:ext cx="12192001" cy="1456267"/>
          </a:xfrm>
          <a:prstGeom prst="rect">
            <a:avLst/>
          </a:prstGeom>
        </p:spPr>
      </p:pic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5738" y="1602841"/>
            <a:ext cx="11693525" cy="2274887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37067" y="609600"/>
            <a:ext cx="11692466" cy="781314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Josefin Sans" pitchFamily="2" charset="0"/>
                <a:ea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410548"/>
            <a:ext cx="12192001" cy="45719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08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5738" y="1602841"/>
            <a:ext cx="11693525" cy="2274887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37067" y="609600"/>
            <a:ext cx="11692466" cy="781314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Josefin Sans" pitchFamily="2" charset="0"/>
                <a:ea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316138"/>
            <a:ext cx="8097083" cy="52493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316138"/>
            <a:ext cx="12192001" cy="45719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47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214534"/>
            <a:ext cx="809708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88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214534"/>
            <a:ext cx="809708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8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62322"/>
          <a:stretch/>
        </p:blipFill>
        <p:spPr>
          <a:xfrm>
            <a:off x="0" y="0"/>
            <a:ext cx="12192001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62322"/>
          <a:stretch/>
        </p:blipFill>
        <p:spPr>
          <a:xfrm>
            <a:off x="0" y="0"/>
            <a:ext cx="12192001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00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35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1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11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77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85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3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5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37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4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19927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29181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0450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92334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504708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16782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60059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44289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244289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61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40393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1325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59350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BB59CC-0612-0540-81B3-48F07AD85D32}" type="slidenum">
              <a:rPr lang="en-US" smtClean="0">
                <a:solidFill>
                  <a:prstClr val="black"/>
                </a:solidFill>
                <a:latin typeface="Arial" pitchFamily="-108" charset="0"/>
                <a:ea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3224372"/>
      </p:ext>
    </p:extLst>
  </p:cSld>
  <p:clrMapOvr>
    <a:masterClrMapping/>
  </p:clrMapOvr>
  <p:transition spd="slow" advTm="5000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876454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6672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88154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2281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4081034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099235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24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3384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836509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495767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786251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814123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BB59CC-0612-0540-81B3-48F07AD85D32}" type="slidenum">
              <a:rPr lang="en-US" smtClean="0">
                <a:solidFill>
                  <a:prstClr val="black"/>
                </a:solidFill>
                <a:latin typeface="Arial" pitchFamily="-108" charset="0"/>
                <a:ea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6601444"/>
      </p:ext>
    </p:extLst>
  </p:cSld>
  <p:clrMapOvr>
    <a:masterClrMapping/>
  </p:clrMapOvr>
  <p:transition spd="slow" advTm="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2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3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0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EFFA6-4707-43FB-A6DE-3DE8543777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3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Josefin Sans" pitchFamily="2" charset="0"/>
          <a:ea typeface="Josefin Sans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06984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2055039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8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06984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2055039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hyperlink" Target="mailto:rrivera@councilforeconed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The New Silk Road:</a:t>
            </a:r>
            <a:br>
              <a:rPr lang="en-US" sz="4800" dirty="0"/>
            </a:br>
            <a:r>
              <a:rPr lang="en-US" sz="4800" dirty="0"/>
              <a:t>African Development and China’s Belt &amp; Road Initiative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5208" y="3626696"/>
            <a:ext cx="11693525" cy="2307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Jay LeBlanc</a:t>
            </a:r>
          </a:p>
          <a:p>
            <a:pPr algn="ctr"/>
            <a:r>
              <a:rPr lang="en-US" dirty="0"/>
              <a:t>Economic Literacy Colorado</a:t>
            </a:r>
          </a:p>
          <a:p>
            <a:pPr algn="ctr"/>
            <a:r>
              <a:rPr lang="en-US" dirty="0"/>
              <a:t>February 24, 2021</a:t>
            </a:r>
            <a:br>
              <a:rPr lang="en-US" dirty="0"/>
            </a:br>
            <a:r>
              <a:rPr lang="en-US" sz="2400" i="1" dirty="0"/>
              <a:t>https://econlitco.org/</a:t>
            </a:r>
          </a:p>
        </p:txBody>
      </p:sp>
    </p:spTree>
    <p:extLst>
      <p:ext uri="{BB962C8B-B14F-4D97-AF65-F5344CB8AC3E}">
        <p14:creationId xmlns:p14="http://schemas.microsoft.com/office/powerpoint/2010/main" val="281823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4" y="1750342"/>
            <a:ext cx="4670903" cy="499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21" y="1750341"/>
            <a:ext cx="4999153" cy="48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2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62101"/>
            <a:ext cx="11258550" cy="52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1609401"/>
            <a:ext cx="6311900" cy="5143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725350"/>
            <a:ext cx="4897647" cy="48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8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92" y="1619864"/>
            <a:ext cx="9775800" cy="50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Africa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76" y="1707438"/>
            <a:ext cx="4995874" cy="5041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1840744"/>
            <a:ext cx="4855561" cy="49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49569"/>
            <a:ext cx="9144000" cy="2510287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Collaboration Board #1 on </a:t>
            </a:r>
            <a:r>
              <a:rPr lang="en-US" dirty="0" err="1"/>
              <a:t>Nearpod</a:t>
            </a:r>
            <a:r>
              <a:rPr lang="en-US" dirty="0"/>
              <a:t> – What do YOU think is Africa’s biggest challenge?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95954"/>
          </a:xfrm>
        </p:spPr>
        <p:txBody>
          <a:bodyPr>
            <a:normAutofit/>
          </a:bodyPr>
          <a:lstStyle/>
          <a:p>
            <a:r>
              <a:rPr lang="en-US" dirty="0"/>
              <a:t>PDF of the “Why Are Some Nations Wealthy” lesson on </a:t>
            </a:r>
            <a:r>
              <a:rPr lang="en-US" dirty="0" err="1"/>
              <a:t>Nearpod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7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3640527"/>
            <a:ext cx="5943600" cy="3036498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30038" y="147576"/>
            <a:ext cx="5943600" cy="3200400"/>
          </a:xfr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txBody>
          <a:bodyPr rIns="91440" anchor="t">
            <a:normAutofit/>
          </a:bodyPr>
          <a:lstStyle/>
          <a:p>
            <a:br>
              <a:rPr lang="en-US" sz="2000" b="1" dirty="0"/>
            </a:b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48000" y="179778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2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9177" y="3821502"/>
            <a:ext cx="57768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Mystery Country C</a:t>
            </a:r>
            <a:br>
              <a:rPr lang="en-US" sz="2400" b="1" dirty="0"/>
            </a:b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/>
              <a:t>  </a:t>
            </a:r>
            <a:r>
              <a:rPr lang="en-US" dirty="0"/>
              <a:t>455 </a:t>
            </a:r>
            <a:r>
              <a:rPr lang="en-US" dirty="0" err="1"/>
              <a:t>sq</a:t>
            </a:r>
            <a:r>
              <a:rPr lang="en-US" dirty="0"/>
              <a:t> km.  The size of the Denver metro area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/>
              <a:t>  </a:t>
            </a:r>
            <a:r>
              <a:rPr lang="en-US" dirty="0"/>
              <a:t>Fish, cinnamon bark, copra, petroleum products (re-exports)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/>
              <a:t>59% of population</a:t>
            </a:r>
            <a:r>
              <a:rPr lang="en-US" b="1" dirty="0"/>
              <a:t>		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/>
              <a:t>75.7 years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/>
              <a:t>  </a:t>
            </a:r>
            <a:r>
              <a:rPr lang="en-US" dirty="0"/>
              <a:t>100,000 (2020 est.)</a:t>
            </a:r>
            <a:r>
              <a:rPr lang="en-US" b="1" dirty="0"/>
              <a:t>		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/>
              <a:t>United Arab Emirates</a:t>
            </a:r>
            <a:br>
              <a:rPr lang="en-US" b="1" dirty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177" y="353683"/>
            <a:ext cx="57768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Mystery Country A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924,000 </a:t>
            </a:r>
            <a:r>
              <a:rPr lang="en-US" dirty="0" err="1">
                <a:solidFill>
                  <a:prstClr val="black"/>
                </a:solidFill>
              </a:rPr>
              <a:t>sq</a:t>
            </a:r>
            <a:r>
              <a:rPr lang="en-US" dirty="0">
                <a:solidFill>
                  <a:prstClr val="black"/>
                </a:solidFill>
              </a:rPr>
              <a:t> km.  Texas and New Mexico together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/>
              <a:t>Petroleum, petroleum products, cocoa, rubber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42%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60.4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214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China/India</a:t>
            </a:r>
            <a:br>
              <a:rPr lang="en-US" b="1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1185" y="147576"/>
            <a:ext cx="5512279" cy="337200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73328" y="353683"/>
            <a:ext cx="52621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Mystery Country B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1,220,000 </a:t>
            </a:r>
            <a:r>
              <a:rPr lang="en-US" dirty="0" err="1">
                <a:solidFill>
                  <a:prstClr val="black"/>
                </a:solidFill>
              </a:rPr>
              <a:t>sq</a:t>
            </a:r>
            <a:r>
              <a:rPr lang="en-US" dirty="0">
                <a:solidFill>
                  <a:prstClr val="black"/>
                </a:solidFill>
              </a:rPr>
              <a:t> km.  20% smaller than Alaska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/>
              <a:t>Gold, diamonds, metals and minerals, cars, machinery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56%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64.8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56.5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China</a:t>
            </a:r>
            <a:br>
              <a:rPr lang="en-US" b="1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61185" y="3640527"/>
            <a:ext cx="5512279" cy="303649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86267" y="3725684"/>
            <a:ext cx="52621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Mystery Country D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580,000 </a:t>
            </a:r>
            <a:r>
              <a:rPr lang="en-US" dirty="0" err="1">
                <a:solidFill>
                  <a:prstClr val="black"/>
                </a:solidFill>
              </a:rPr>
              <a:t>sq</a:t>
            </a:r>
            <a:r>
              <a:rPr lang="en-US" dirty="0">
                <a:solidFill>
                  <a:prstClr val="black"/>
                </a:solidFill>
              </a:rPr>
              <a:t> km.  Montana and Idaho together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/>
              <a:t>Tea, coffee, horticultural products, petroleum products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18%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69.0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53.5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China/Uganda</a:t>
            </a:r>
            <a:br>
              <a:rPr lang="en-US" b="1" dirty="0">
                <a:solidFill>
                  <a:prstClr val="black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7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Mystery Nations Revealed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28" y="1708030"/>
            <a:ext cx="118268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Mystery Nation A – </a:t>
            </a:r>
            <a:r>
              <a:rPr lang="en-US" sz="3200" b="1" dirty="0"/>
              <a:t>Nigeria</a:t>
            </a:r>
            <a:r>
              <a:rPr lang="en-US" sz="3200" dirty="0"/>
              <a:t>			Per Capita Income - $5,350</a:t>
            </a:r>
          </a:p>
          <a:p>
            <a:endParaRPr lang="en-US" sz="3200" dirty="0"/>
          </a:p>
          <a:p>
            <a:r>
              <a:rPr lang="en-US" sz="3200" dirty="0"/>
              <a:t>Mystery Nation B – </a:t>
            </a:r>
            <a:r>
              <a:rPr lang="en-US" sz="3200" b="1" dirty="0"/>
              <a:t>South Africa</a:t>
            </a:r>
            <a:r>
              <a:rPr lang="en-US" sz="3200" dirty="0"/>
              <a:t>		Per Capita Income – $13,000</a:t>
            </a:r>
          </a:p>
          <a:p>
            <a:endParaRPr lang="en-US" sz="3200" dirty="0"/>
          </a:p>
          <a:p>
            <a:r>
              <a:rPr lang="en-US" sz="3200" dirty="0"/>
              <a:t>Mystery Nation C – </a:t>
            </a:r>
            <a:r>
              <a:rPr lang="en-US" sz="3200" b="1" dirty="0"/>
              <a:t>Seychelles</a:t>
            </a:r>
            <a:r>
              <a:rPr lang="en-US" sz="3200" dirty="0"/>
              <a:t>		Per Capita Income - $30,300</a:t>
            </a:r>
          </a:p>
          <a:p>
            <a:endParaRPr lang="en-US" sz="3200" dirty="0"/>
          </a:p>
          <a:p>
            <a:r>
              <a:rPr lang="en-US" sz="3200" dirty="0"/>
              <a:t>Mystery Nation D – </a:t>
            </a:r>
            <a:r>
              <a:rPr lang="en-US" sz="3200" b="1" dirty="0"/>
              <a:t>Kenya</a:t>
            </a:r>
            <a:r>
              <a:rPr lang="en-US" sz="3200" dirty="0"/>
              <a:t>			Per Capita Income - $4,500</a:t>
            </a:r>
          </a:p>
        </p:txBody>
      </p:sp>
    </p:spTree>
    <p:extLst>
      <p:ext uri="{BB962C8B-B14F-4D97-AF65-F5344CB8AC3E}">
        <p14:creationId xmlns:p14="http://schemas.microsoft.com/office/powerpoint/2010/main" val="189168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" y="1714260"/>
            <a:ext cx="11991975" cy="49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8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2006539" y="2114895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6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581150"/>
            <a:ext cx="119824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34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989" y="-58512"/>
            <a:ext cx="7124700" cy="67083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86550" y="457111"/>
            <a:ext cx="5638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A Closer Look – 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</a:rPr>
              <a:t>Existing and Planned</a:t>
            </a:r>
          </a:p>
          <a:p>
            <a:pPr lvl="0" algn="ctr"/>
            <a:r>
              <a:rPr lang="en-US" sz="3600" dirty="0">
                <a:solidFill>
                  <a:srgbClr val="009999"/>
                </a:solidFill>
              </a:rPr>
              <a:t>B.R.I.</a:t>
            </a:r>
            <a:r>
              <a:rPr lang="en-US" sz="3600" dirty="0">
                <a:solidFill>
                  <a:prstClr val="black"/>
                </a:solidFill>
              </a:rPr>
              <a:t> Projects in Africa</a:t>
            </a:r>
          </a:p>
          <a:p>
            <a:pPr lvl="0" algn="ctr"/>
            <a:endParaRPr lang="en-US" sz="36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highlight>
                  <a:srgbClr val="FFFF00"/>
                </a:highlight>
              </a:rPr>
              <a:t>Dark Blue </a:t>
            </a:r>
            <a:r>
              <a:rPr lang="en-US" sz="2800" b="1" dirty="0">
                <a:solidFill>
                  <a:prstClr val="black"/>
                </a:solidFill>
              </a:rPr>
              <a:t>– Existing ports financed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		by China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highlight>
                  <a:srgbClr val="FFFF00"/>
                </a:highlight>
              </a:rPr>
              <a:t>Light Blue </a:t>
            </a:r>
            <a:r>
              <a:rPr lang="en-US" sz="2800" b="1" dirty="0">
                <a:solidFill>
                  <a:prstClr val="black"/>
                </a:solidFill>
              </a:rPr>
              <a:t>– Planned ports with 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		Chinese involvement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highlight>
                  <a:srgbClr val="FFFF00"/>
                </a:highlight>
              </a:rPr>
              <a:t>Lines</a:t>
            </a:r>
            <a:r>
              <a:rPr lang="en-US" sz="2800" b="1" dirty="0">
                <a:solidFill>
                  <a:prstClr val="black"/>
                </a:solidFill>
              </a:rPr>
              <a:t> – Existing and planned railways</a:t>
            </a:r>
          </a:p>
          <a:p>
            <a:pPr lvl="0"/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34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5" y="1843902"/>
            <a:ext cx="47529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Port of </a:t>
            </a:r>
            <a:r>
              <a:rPr lang="en-US" sz="2400" b="1" dirty="0">
                <a:solidFill>
                  <a:srgbClr val="009999"/>
                </a:solidFill>
              </a:rPr>
              <a:t>Djibouti</a:t>
            </a:r>
          </a:p>
          <a:p>
            <a:pPr algn="ctr"/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First major Belt and Road Initiative project in Africa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Constructed 2013-2016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In return, Djibouti gave China its first overseas base (right next to a major U.S. naval base)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China and Djibouti companies now arguing over who should control day-to-day operations because of past-due loans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72" y="1843902"/>
            <a:ext cx="6315075" cy="47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15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843902"/>
            <a:ext cx="7273803" cy="4728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75" y="1843902"/>
            <a:ext cx="4124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Addis Ababa </a:t>
            </a:r>
            <a:r>
              <a:rPr lang="en-US" sz="2400" b="1" dirty="0">
                <a:solidFill>
                  <a:srgbClr val="009999"/>
                </a:solidFill>
              </a:rPr>
              <a:t>(Ethiopia) </a:t>
            </a:r>
            <a:r>
              <a:rPr lang="en-US" sz="2400" b="1" dirty="0"/>
              <a:t>to Djibouti railway modernization project</a:t>
            </a:r>
          </a:p>
          <a:p>
            <a:pPr algn="ctr"/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First modern electrified railway line in East Africa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Constructed 2011-2018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Operated by China through 2023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Gives Ethiopia (3</a:t>
            </a:r>
            <a:r>
              <a:rPr lang="en-US" sz="2400" baseline="30000" dirty="0"/>
              <a:t>rd</a:t>
            </a:r>
            <a:r>
              <a:rPr lang="en-US" sz="2400" dirty="0"/>
              <a:t> most populous country in Africa) access to the sea</a:t>
            </a:r>
          </a:p>
        </p:txBody>
      </p:sp>
    </p:spTree>
    <p:extLst>
      <p:ext uri="{BB962C8B-B14F-4D97-AF65-F5344CB8AC3E}">
        <p14:creationId xmlns:p14="http://schemas.microsoft.com/office/powerpoint/2010/main" val="86022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5" y="1843902"/>
            <a:ext cx="4124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Beira Port in </a:t>
            </a:r>
            <a:r>
              <a:rPr lang="en-US" sz="2400" b="1" dirty="0">
                <a:solidFill>
                  <a:srgbClr val="009999"/>
                </a:solidFill>
              </a:rPr>
              <a:t>Mozambique</a:t>
            </a:r>
          </a:p>
          <a:p>
            <a:pPr algn="ctr"/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Provides rail and pipeline access to Zimbabwe, and road and rail access to Botswana, Zambia, DR Congo, and Malawi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Expanded 2018, dredging operations ongoing 2020-2021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347" y="1638300"/>
            <a:ext cx="7600787" cy="50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2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5" y="1843902"/>
            <a:ext cx="4124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Lagos to Kano </a:t>
            </a:r>
            <a:r>
              <a:rPr lang="en-US" sz="2400" b="1" dirty="0">
                <a:solidFill>
                  <a:srgbClr val="009999"/>
                </a:solidFill>
              </a:rPr>
              <a:t>(Nigeria) </a:t>
            </a:r>
            <a:r>
              <a:rPr lang="en-US" sz="2400" b="1" dirty="0"/>
              <a:t>North-South Railway</a:t>
            </a:r>
          </a:p>
          <a:p>
            <a:pPr algn="ctr"/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Two sections of the railway completed and in use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Two other sections under construction by Chinese companies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Eventually will connect all major Nigerian cities by rail, but government having trouble financing the rest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20" y="2400300"/>
            <a:ext cx="7456756" cy="4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37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5" y="1843902"/>
            <a:ext cx="41243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Isimba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9999"/>
                </a:solidFill>
              </a:rPr>
              <a:t>(Uganda) </a:t>
            </a:r>
            <a:r>
              <a:rPr lang="en-US" sz="2400" b="1" dirty="0"/>
              <a:t>Hydroelectric Power Station</a:t>
            </a:r>
          </a:p>
          <a:p>
            <a:pPr algn="ctr"/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Located about 50km downstream from the source of the Nile River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Planned to produce the cheapest hydroelectric power in East Africa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Constructed 2015-2019; in  operation for two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68961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40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1" y="1438275"/>
            <a:ext cx="10220324" cy="54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7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" y="94631"/>
            <a:ext cx="6658593" cy="6658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" y="5981701"/>
            <a:ext cx="11964019" cy="2047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2287" y="237506"/>
            <a:ext cx="508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 Closer Look – </a:t>
            </a:r>
          </a:p>
          <a:p>
            <a:pPr algn="ctr"/>
            <a:r>
              <a:rPr lang="en-US" sz="3600" dirty="0"/>
              <a:t>African </a:t>
            </a:r>
            <a:r>
              <a:rPr lang="en-US" sz="3600" dirty="0">
                <a:solidFill>
                  <a:srgbClr val="009999"/>
                </a:solidFill>
              </a:rPr>
              <a:t>Energy</a:t>
            </a:r>
            <a:r>
              <a:rPr lang="en-US" sz="3600" dirty="0"/>
              <a:t> Projects</a:t>
            </a:r>
          </a:p>
        </p:txBody>
      </p:sp>
    </p:spTree>
    <p:extLst>
      <p:ext uri="{BB962C8B-B14F-4D97-AF65-F5344CB8AC3E}">
        <p14:creationId xmlns:p14="http://schemas.microsoft.com/office/powerpoint/2010/main" val="1507172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2" y="1543050"/>
            <a:ext cx="3653672" cy="531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99" y="1543050"/>
            <a:ext cx="5956428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2112956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via e-mail within 24 hours.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2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2" y="1539240"/>
            <a:ext cx="5147187" cy="5318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47" y="1407921"/>
            <a:ext cx="3750054" cy="54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4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75" y="1695450"/>
            <a:ext cx="120015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Potential Positives: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highlight>
                  <a:srgbClr val="FFFF00"/>
                </a:highlight>
              </a:rPr>
              <a:t>Infrastructure</a:t>
            </a:r>
            <a:r>
              <a:rPr lang="en-US" sz="3200" dirty="0"/>
              <a:t> available from nowhere else – historically have tried IMF, World Bank, Western governments and private industry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Chinese more willing (thus far) to advance large sums without </a:t>
            </a:r>
            <a:r>
              <a:rPr lang="en-US" sz="3200" dirty="0">
                <a:highlight>
                  <a:srgbClr val="FFFF00"/>
                </a:highlight>
              </a:rPr>
              <a:t>collateral</a:t>
            </a:r>
            <a:r>
              <a:rPr lang="en-US" sz="3200" dirty="0"/>
              <a:t> (since they can afford a long-term investment)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Connects Africa into a much larger Eurasian Belt and Road system with potential entrée into European </a:t>
            </a:r>
            <a:r>
              <a:rPr lang="en-US" sz="3200" dirty="0">
                <a:highlight>
                  <a:srgbClr val="FFFF00"/>
                </a:highlight>
              </a:rPr>
              <a:t>markets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If projections for </a:t>
            </a:r>
            <a:r>
              <a:rPr lang="en-US" sz="3200" dirty="0">
                <a:highlight>
                  <a:srgbClr val="FFFF00"/>
                </a:highlight>
              </a:rPr>
              <a:t>future</a:t>
            </a:r>
            <a:r>
              <a:rPr lang="en-US" sz="3200" dirty="0"/>
              <a:t> economic growth play out, the loans could be paid off easily from earnings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8352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Belt and Road Initiative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75" y="1695450"/>
            <a:ext cx="120015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Potential Negatives: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China is helping to develop transportation and power </a:t>
            </a:r>
            <a:r>
              <a:rPr lang="en-US" sz="3200" dirty="0">
                <a:highlight>
                  <a:srgbClr val="FFFF00"/>
                </a:highlight>
              </a:rPr>
              <a:t>production</a:t>
            </a:r>
            <a:r>
              <a:rPr lang="en-US" sz="3200" dirty="0"/>
              <a:t> capabilities, but not a lot of business or manufacturing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China is also importing a lot of </a:t>
            </a:r>
            <a:r>
              <a:rPr lang="en-US" sz="3200" dirty="0">
                <a:highlight>
                  <a:srgbClr val="FFFF00"/>
                </a:highlight>
              </a:rPr>
              <a:t>natural resources </a:t>
            </a:r>
            <a:r>
              <a:rPr lang="en-US" sz="3200" dirty="0"/>
              <a:t>(from Africa and other places) but not many finished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With the economic slowdown related to COVID, the </a:t>
            </a:r>
            <a:r>
              <a:rPr lang="en-US" sz="3200" dirty="0">
                <a:highlight>
                  <a:srgbClr val="FFFF00"/>
                </a:highlight>
              </a:rPr>
              <a:t>loans</a:t>
            </a:r>
            <a:r>
              <a:rPr lang="en-US" sz="3200" dirty="0"/>
              <a:t> from China are harder to get and payments are coming due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no one knows . . . is the collateral on these loans in the form of potentially losing </a:t>
            </a:r>
            <a:r>
              <a:rPr lang="en-US" sz="3200" dirty="0">
                <a:highlight>
                  <a:srgbClr val="FFFF00"/>
                </a:highlight>
              </a:rPr>
              <a:t>control</a:t>
            </a:r>
            <a:r>
              <a:rPr lang="en-US" sz="3200" dirty="0"/>
              <a:t> of resources (neo-colonialism)?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4833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55" y="1412161"/>
            <a:ext cx="5853346" cy="5598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730" y="1792793"/>
            <a:ext cx="522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Challenge #1 –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>
                <a:solidFill>
                  <a:srgbClr val="009999"/>
                </a:solidFill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2035595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64" y="1449542"/>
            <a:ext cx="8444409" cy="5513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1724025"/>
            <a:ext cx="3971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Challenge #2 –</a:t>
            </a:r>
          </a:p>
          <a:p>
            <a:r>
              <a:rPr lang="en-US" sz="3200" dirty="0">
                <a:solidFill>
                  <a:srgbClr val="009999"/>
                </a:solidFill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281025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97885"/>
            <a:ext cx="5749135" cy="54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5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1705614"/>
            <a:ext cx="5969480" cy="4895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95" y="2456739"/>
            <a:ext cx="4233124" cy="4401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668" y="1705614"/>
            <a:ext cx="5613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Challenge #3 – </a:t>
            </a:r>
            <a:r>
              <a:rPr lang="en-US" sz="3200" dirty="0">
                <a:solidFill>
                  <a:srgbClr val="009999"/>
                </a:solidFill>
              </a:rPr>
              <a:t>Debt Coming Due</a:t>
            </a:r>
          </a:p>
        </p:txBody>
      </p:sp>
    </p:spTree>
    <p:extLst>
      <p:ext uri="{BB962C8B-B14F-4D97-AF65-F5344CB8AC3E}">
        <p14:creationId xmlns:p14="http://schemas.microsoft.com/office/powerpoint/2010/main" val="2428119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430543"/>
            <a:ext cx="9324975" cy="55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08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54" y="1558559"/>
            <a:ext cx="6687892" cy="2578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" y="4223116"/>
            <a:ext cx="6687892" cy="2572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29" y="1714500"/>
            <a:ext cx="516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Challenge #4 –</a:t>
            </a:r>
          </a:p>
          <a:p>
            <a:r>
              <a:rPr lang="en-US" sz="3200" dirty="0">
                <a:solidFill>
                  <a:srgbClr val="009999"/>
                </a:solidFill>
              </a:rPr>
              <a:t>Inconsistent Prices for</a:t>
            </a:r>
          </a:p>
          <a:p>
            <a:r>
              <a:rPr lang="en-US" sz="3200" dirty="0">
                <a:solidFill>
                  <a:srgbClr val="009999"/>
                </a:solidFill>
              </a:rPr>
              <a:t>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2907350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72287" y="237506"/>
            <a:ext cx="508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Challenge (or Opportunity) #5 – </a:t>
            </a:r>
          </a:p>
          <a:p>
            <a:pPr algn="ctr"/>
            <a:r>
              <a:rPr lang="en-US" sz="3600" dirty="0">
                <a:solidFill>
                  <a:srgbClr val="009999"/>
                </a:solidFill>
              </a:rPr>
              <a:t>African Continental Free Trade Agreement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" y="133350"/>
            <a:ext cx="618753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6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Agenda for Today’s Session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792" y="1716657"/>
            <a:ext cx="116111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Overview of Africa – geography, culture, etc..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/>
              <a:t>“Why Are Some Nations Wealthy” </a:t>
            </a:r>
            <a:r>
              <a:rPr lang="en-US" sz="3600" dirty="0"/>
              <a:t>revised lesson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Overview of China’s Belt and Road Initiative in Africa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What Does the Future Hold? COVID-19 and others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Lesson connections built in – Resource List available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50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the Future Hold?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185"/>
            <a:ext cx="6206861" cy="318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49" y="1612185"/>
            <a:ext cx="5988251" cy="3082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53025"/>
            <a:ext cx="12106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Can African nations cooperate long enough to see the potential benefits of an </a:t>
            </a:r>
            <a:r>
              <a:rPr lang="en-US" sz="3200" dirty="0">
                <a:solidFill>
                  <a:srgbClr val="009999"/>
                </a:solidFill>
              </a:rPr>
              <a:t>EU-style</a:t>
            </a:r>
            <a:r>
              <a:rPr lang="en-US" sz="3200" dirty="0"/>
              <a:t> free trade zone, or will it last . . . ?</a:t>
            </a:r>
          </a:p>
        </p:txBody>
      </p:sp>
    </p:spTree>
    <p:extLst>
      <p:ext uri="{BB962C8B-B14F-4D97-AF65-F5344CB8AC3E}">
        <p14:creationId xmlns:p14="http://schemas.microsoft.com/office/powerpoint/2010/main" val="3209414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Collaboration Board #2 – What do YOU think?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01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78580"/>
            <a:ext cx="9105900" cy="6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1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Parting Shots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792" y="1716657"/>
            <a:ext cx="11611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Future Professional Development Sessions with CEE &amp; ELC:</a:t>
            </a:r>
          </a:p>
          <a:p>
            <a:pPr>
              <a:lnSpc>
                <a:spcPct val="150000"/>
              </a:lnSpc>
            </a:pPr>
            <a:endParaRPr lang="en-US" sz="3200" b="1" dirty="0"/>
          </a:p>
          <a:p>
            <a:pPr>
              <a:lnSpc>
                <a:spcPct val="150000"/>
              </a:lnSpc>
            </a:pPr>
            <a:r>
              <a:rPr lang="en-US" sz="3200" dirty="0"/>
              <a:t>	Wed, March 24</a:t>
            </a:r>
            <a:r>
              <a:rPr lang="en-US" sz="3200" baseline="30000" dirty="0"/>
              <a:t>th</a:t>
            </a:r>
            <a:r>
              <a:rPr lang="en-US" sz="3200" dirty="0"/>
              <a:t> – Economics of Latin America, 6-7pm ET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Wed, April 21</a:t>
            </a:r>
            <a:r>
              <a:rPr lang="en-US" sz="3200" baseline="30000" dirty="0"/>
              <a:t>st</a:t>
            </a:r>
            <a:r>
              <a:rPr lang="en-US" sz="3200" dirty="0"/>
              <a:t> – K-8 Essential Concepts, 6-7pm ET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Wed, May 5</a:t>
            </a:r>
            <a:r>
              <a:rPr lang="en-US" sz="3200" baseline="30000" dirty="0"/>
              <a:t>th</a:t>
            </a:r>
            <a:r>
              <a:rPr lang="en-US" sz="3200" dirty="0"/>
              <a:t> – Personal and Corporate Debt, 6-7pm ET</a:t>
            </a:r>
          </a:p>
        </p:txBody>
      </p:sp>
    </p:spTree>
    <p:extLst>
      <p:ext uri="{BB962C8B-B14F-4D97-AF65-F5344CB8AC3E}">
        <p14:creationId xmlns:p14="http://schemas.microsoft.com/office/powerpoint/2010/main" val="27424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Parting Shots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5" y="1733550"/>
            <a:ext cx="11944350" cy="400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</a:rPr>
              <a:t>Future College Classes with Economic Literacy Colorado: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dirty="0">
                <a:solidFill>
                  <a:prstClr val="black"/>
                </a:solidFill>
              </a:rPr>
              <a:t>Sat, April 10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– Capitalism vs Socialism: Comparing Economic Systems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	Sat, April 24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– Implications of COVID for the U.S. and Developing World Economies</a:t>
            </a:r>
          </a:p>
          <a:p>
            <a:pPr lvl="0">
              <a:lnSpc>
                <a:spcPct val="150000"/>
              </a:lnSpc>
            </a:pPr>
            <a:endParaRPr lang="en-US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All classes are virtual from </a:t>
            </a:r>
            <a:r>
              <a:rPr lang="en-US" sz="2400" b="1" i="1" dirty="0">
                <a:solidFill>
                  <a:srgbClr val="FF0000"/>
                </a:solidFill>
              </a:rPr>
              <a:t>8am to 4pm MT </a:t>
            </a:r>
            <a:r>
              <a:rPr lang="en-US" sz="2400" i="1" dirty="0">
                <a:solidFill>
                  <a:srgbClr val="FF0000"/>
                </a:solidFill>
              </a:rPr>
              <a:t>– sessions typically alternate between professors and mentor teachers.  $25 class fee, and you can also sign up for 0.5 graduate credit hours from Univ of Colorado-Colorado Springs for $51</a:t>
            </a:r>
            <a:endParaRPr lang="en-US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45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0"/>
            <a:ext cx="9077325" cy="68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9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5285073" y="917489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24001" y="5542258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152400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4" y="1105432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5165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4644" y="2194444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7786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9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b="1" dirty="0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4644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8102882" y="2079214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857" y="5589134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9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3999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3999" y="3325933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2" y="5517382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4644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857" y="5589134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398284"/>
            <a:ext cx="403411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35300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2560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1911146" y="5003493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11144" y="5052932"/>
            <a:ext cx="1053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7503103" y="954740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857252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9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3999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$5,000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$2,500 for their school to support economic education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Recognition at our annual Visionary Awards convening</a:t>
            </a:r>
          </a:p>
          <a:p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1523999" y="3315571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2" y="5517382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772" y="911844"/>
            <a:ext cx="403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7184" y="3278018"/>
            <a:ext cx="9144000" cy="27346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Twelve </a:t>
            </a:r>
            <a:r>
              <a:rPr lang="en-US" sz="1200" b="1" dirty="0">
                <a:solidFill>
                  <a:schemeClr val="bg1"/>
                </a:solidFill>
              </a:rPr>
              <a:t>New York</a:t>
            </a:r>
            <a:r>
              <a:rPr lang="en-US" sz="1200" dirty="0">
                <a:solidFill>
                  <a:schemeClr val="bg1"/>
                </a:solidFill>
              </a:rPr>
              <a:t> state counties (New York, Kings, Bronx, Richmond, Queens, Nassau, Suffolk, Westchester, Putnam, Rockland, Orange and Duchess)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Eight </a:t>
            </a:r>
            <a:r>
              <a:rPr lang="en-US" sz="1200" b="1" dirty="0">
                <a:solidFill>
                  <a:schemeClr val="bg1"/>
                </a:solidFill>
              </a:rPr>
              <a:t>New Jersey</a:t>
            </a:r>
            <a:r>
              <a:rPr lang="en-US" sz="1200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Two </a:t>
            </a:r>
            <a:r>
              <a:rPr lang="en-US" sz="1200" b="1" dirty="0">
                <a:solidFill>
                  <a:schemeClr val="bg1"/>
                </a:solidFill>
              </a:rPr>
              <a:t>Connecticut </a:t>
            </a:r>
            <a:r>
              <a:rPr lang="en-US" sz="1200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200" b="1" u="sng" baseline="30000" dirty="0">
                <a:solidFill>
                  <a:schemeClr val="bg1"/>
                </a:solidFill>
              </a:rPr>
              <a:t>th</a:t>
            </a:r>
            <a:r>
              <a:rPr lang="en-US" sz="1200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6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2950" y="5947443"/>
            <a:ext cx="527528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Please feel free to e-mail us at </a:t>
            </a:r>
            <a:r>
              <a:rPr lang="en-US" sz="1400" b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</a:p>
          <a:p>
            <a:r>
              <a:rPr lang="en-US" sz="1400" dirty="0">
                <a:solidFill>
                  <a:schemeClr val="bg1"/>
                </a:solidFill>
              </a:rPr>
              <a:t>with any questions you have.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1650816" y="5609836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70568" y="5632107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1397184" y="966437"/>
            <a:ext cx="9270816" cy="4571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752" y="972282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6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792" y="1716657"/>
            <a:ext cx="11611155" cy="3751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Teachers will learn details about the Belt and Road Initiative: what it is, where it is and how specifically it is impacting African development.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 Teachers will examine economics lessons connected to economic development and the trade-offs faced by developing African countries.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Colorado State Standards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770" y="1716657"/>
            <a:ext cx="11869947" cy="457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7th Grade, Standard 3 Economics, “Investigate how societies create different economic systems in the Eastern Hemisphere”, specifically plan and evaluate complex solutions to global economic system challenges; look for and find value in different economic perspectives expressed in the Eastern Hemisphere; and discuss how different economies distribute scarce resources, control the means of production, and distribute goods and services.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7th Grade, Standard 3 Economics, “Investigate the role of consumers within the Eastern Hemisphere” – specifically identify and explain multiple perspectives (cultural and global) when exploring economic events and issues within the Eastern Hemisphere; and discuss why it is important to analyze the various levels of a culture before understanding how individuals in that culture would make financial decisions.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School, Standard 2 Geography, “Examine the interconnected nature of the world, its people and places” – specifically how the uneven distribution of resources in the world can lead to conflict, cooperation, or competition among nations, regions, and cultural groups; and explain how migration of people and movement of goods and ideas can enrich cultures but also create tensions.</a:t>
            </a:r>
          </a:p>
        </p:txBody>
      </p:sp>
    </p:spTree>
    <p:extLst>
      <p:ext uri="{BB962C8B-B14F-4D97-AF65-F5344CB8AC3E}">
        <p14:creationId xmlns:p14="http://schemas.microsoft.com/office/powerpoint/2010/main" val="36781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Colorado State Standards (</a:t>
            </a:r>
            <a:r>
              <a:rPr lang="en-US" sz="5400" dirty="0" err="1">
                <a:solidFill>
                  <a:schemeClr val="bg1"/>
                </a:solidFill>
              </a:rPr>
              <a:t>con’t</a:t>
            </a:r>
            <a:r>
              <a:rPr lang="en-US" sz="5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481" y="1688396"/>
            <a:ext cx="119157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School, Standard 3 Economics, “Economic systems, market structures, competition, and government policies affect market outcomes” – specifically explore the role of government in addressing market failures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School, Standard 3 Economics, “Productive resources (natural, human, capital) are scarce; therefore, choices are made about how individuals, businesses, governments, and nonprofits allocate these resources – specifically what incentives influence choices and analyze how these groups deal with the challenges of scarcity.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 Standard 3 Economics, “Globalization and international trade affect the allocation of goods, services, and resources” – specifically recognize how exchange rates affect economic activity; explain how trade policies affect international trade and domestic markets; and explore the effects of current globalization trends and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School, Standard 4 Civics, “Analyze the origins, structures, and functions of governments to evaluate the impact on citizens and the global society” – specifically analyze how current global issues impact American foreign policy, for example: foreign trade agreements.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188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Play </a:t>
            </a:r>
            <a:r>
              <a:rPr lang="en-US" b="1" i="1" dirty="0"/>
              <a:t>Time To Climb </a:t>
            </a:r>
            <a:r>
              <a:rPr lang="en-US" dirty="0"/>
              <a:t>on Nearpod</a:t>
            </a:r>
            <a:br>
              <a:rPr lang="en-US" dirty="0"/>
            </a:br>
            <a:br>
              <a:rPr lang="en-US" dirty="0"/>
            </a:br>
            <a:r>
              <a:rPr lang="en-US" sz="3100" i="1" dirty="0"/>
              <a:t>https://share.nearpod.com/vPFZCSy3kdb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40" y="1645110"/>
            <a:ext cx="4581525" cy="5071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24" y="1967798"/>
            <a:ext cx="6511092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8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D27FDD-54ED-40FB-82B9-3AF25107B3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2E3EAF-55A6-4B90-8F7A-2965B7C9C3A9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9cd82c5b-74c9-4827-94f1-5bf219ae6b20"/>
    <ds:schemaRef ds:uri="bfa4db11-c700-41fb-b639-f7e6b4e680b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8DDFD1C-DBE3-4B9A-B5EC-28067809CD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6338</TotalTime>
  <Words>2369</Words>
  <Application>Microsoft Office PowerPoint</Application>
  <PresentationFormat>Widescreen</PresentationFormat>
  <Paragraphs>212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Arial,Sans-Serif</vt:lpstr>
      <vt:lpstr>Calibri</vt:lpstr>
      <vt:lpstr>Calibri Light</vt:lpstr>
      <vt:lpstr>Josefin Sans</vt:lpstr>
      <vt:lpstr>Lato</vt:lpstr>
      <vt:lpstr>Wingdings</vt:lpstr>
      <vt:lpstr>Office Theme</vt:lpstr>
      <vt:lpstr>1_Office Theme</vt:lpstr>
      <vt:lpstr>3_Office Theme</vt:lpstr>
      <vt:lpstr>2_Office Theme</vt:lpstr>
      <vt:lpstr>4_Office Theme</vt:lpstr>
      <vt:lpstr>The New Silk Road: African Development and China’s Belt &amp; Road Initiative</vt:lpstr>
      <vt:lpstr>EconEdLink Membership</vt:lpstr>
      <vt:lpstr>Professional Development Certificate</vt:lpstr>
      <vt:lpstr>PowerPoint Presentation</vt:lpstr>
      <vt:lpstr>PowerPoint Presentation</vt:lpstr>
      <vt:lpstr>PowerPoint Presentation</vt:lpstr>
      <vt:lpstr>PowerPoint Presentation</vt:lpstr>
      <vt:lpstr>Play Time To Climb on Nearpod  https://share.nearpod.com/vPFZCSy3kdb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Board #1 on Nearpod – What do YOU think is Africa’s biggest challenge?</vt:lpstr>
      <vt:lpstr>PDF of the “Why Are Some Nations Wealthy” lesson on Nearpod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Board #2 – What do YOU think?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</dc:creator>
  <cp:lastModifiedBy>Jarvon Carson</cp:lastModifiedBy>
  <cp:revision>104</cp:revision>
  <dcterms:created xsi:type="dcterms:W3CDTF">2020-05-31T01:27:11Z</dcterms:created>
  <dcterms:modified xsi:type="dcterms:W3CDTF">2021-02-24T23:21:35Z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