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6" r:id="rId5"/>
    <p:sldId id="261" r:id="rId6"/>
    <p:sldId id="267" r:id="rId7"/>
    <p:sldId id="258" r:id="rId8"/>
    <p:sldId id="270" r:id="rId9"/>
    <p:sldId id="262" r:id="rId10"/>
    <p:sldId id="271" r:id="rId11"/>
    <p:sldId id="272" r:id="rId12"/>
    <p:sldId id="273" r:id="rId13"/>
    <p:sldId id="274" r:id="rId14"/>
    <p:sldId id="296"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2" r:id="rId32"/>
    <p:sldId id="291" r:id="rId33"/>
    <p:sldId id="293" r:id="rId34"/>
    <p:sldId id="294" r:id="rId35"/>
    <p:sldId id="295" r:id="rId36"/>
    <p:sldId id="260" r:id="rId37"/>
    <p:sldId id="266" r:id="rId38"/>
    <p:sldId id="269"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900"/>
    <a:srgbClr val="005CB8"/>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344620-D772-469C-9C59-B25FFBC5B26C}" v="334" dt="2021-02-11T18:53:21.017"/>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78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2/17/2021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10</a:t>
            </a:fld>
            <a:endParaRPr lang="en-US"/>
          </a:p>
        </p:txBody>
      </p:sp>
    </p:spTree>
    <p:extLst>
      <p:ext uri="{BB962C8B-B14F-4D97-AF65-F5344CB8AC3E}">
        <p14:creationId xmlns:p14="http://schemas.microsoft.com/office/powerpoint/2010/main" val="3764959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11</a:t>
            </a:fld>
            <a:endParaRPr lang="en-US"/>
          </a:p>
        </p:txBody>
      </p:sp>
    </p:spTree>
    <p:extLst>
      <p:ext uri="{BB962C8B-B14F-4D97-AF65-F5344CB8AC3E}">
        <p14:creationId xmlns:p14="http://schemas.microsoft.com/office/powerpoint/2010/main" val="2966983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1261635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13</a:t>
            </a:fld>
            <a:endParaRPr lang="en-US"/>
          </a:p>
        </p:txBody>
      </p:sp>
    </p:spTree>
    <p:extLst>
      <p:ext uri="{BB962C8B-B14F-4D97-AF65-F5344CB8AC3E}">
        <p14:creationId xmlns:p14="http://schemas.microsoft.com/office/powerpoint/2010/main" val="1850453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14</a:t>
            </a:fld>
            <a:endParaRPr lang="en-US"/>
          </a:p>
        </p:txBody>
      </p:sp>
    </p:spTree>
    <p:extLst>
      <p:ext uri="{BB962C8B-B14F-4D97-AF65-F5344CB8AC3E}">
        <p14:creationId xmlns:p14="http://schemas.microsoft.com/office/powerpoint/2010/main" val="3144674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33</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34</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3513859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8</a:t>
            </a:fld>
            <a:endParaRPr lang="en-US"/>
          </a:p>
        </p:txBody>
      </p:sp>
    </p:spTree>
    <p:extLst>
      <p:ext uri="{BB962C8B-B14F-4D97-AF65-F5344CB8AC3E}">
        <p14:creationId xmlns:p14="http://schemas.microsoft.com/office/powerpoint/2010/main" val="3887362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9</a:t>
            </a:fld>
            <a:endParaRPr lang="en-US"/>
          </a:p>
        </p:txBody>
      </p:sp>
    </p:spTree>
    <p:extLst>
      <p:ext uri="{BB962C8B-B14F-4D97-AF65-F5344CB8AC3E}">
        <p14:creationId xmlns:p14="http://schemas.microsoft.com/office/powerpoint/2010/main" val="331538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ideo" Target="https://www.youtube.com/embed/dixwXcrK7ZY?feature=oembed" TargetMode="Externa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ideo" Target="https://www.youtube.com/embed/iSi6iF9kVBs?feature=oembed" TargetMode="Externa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42899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Kareem Abdul-Jabbar</a:t>
            </a:r>
            <a:br>
              <a:rPr lang="en-US" sz="6000" dirty="0">
                <a:latin typeface="Calibri"/>
                <a:ea typeface="ＭＳ Ｐゴシック"/>
                <a:cs typeface="Calibri"/>
              </a:rPr>
            </a:br>
            <a:r>
              <a:rPr lang="en-US" sz="4400" dirty="0">
                <a:solidFill>
                  <a:srgbClr val="7A9900"/>
                </a:solidFill>
                <a:latin typeface="Calibri"/>
                <a:ea typeface="ＭＳ Ｐゴシック"/>
                <a:cs typeface="Calibri"/>
              </a:rPr>
              <a:t>A Pedagogy of Preparation</a:t>
            </a:r>
            <a:br>
              <a:rPr lang="en-US" sz="4400" dirty="0"/>
            </a:br>
            <a:r>
              <a:rPr lang="en-US" sz="2200" i="1" dirty="0">
                <a:solidFill>
                  <a:schemeClr val="tx1"/>
                </a:solidFill>
                <a:latin typeface="Calibri"/>
                <a:ea typeface="ＭＳ Ｐゴシック"/>
                <a:cs typeface="Calibri"/>
              </a:rPr>
              <a:t>Presented by Dr. Jonathan T. Wolf</a:t>
            </a:r>
            <a:br>
              <a:rPr lang="en-US" sz="1600" dirty="0"/>
            </a:br>
            <a:r>
              <a:rPr lang="en-US" sz="2200" dirty="0">
                <a:solidFill>
                  <a:schemeClr val="tx1"/>
                </a:solidFill>
                <a:latin typeface="Calibri"/>
                <a:ea typeface="ＭＳ Ｐゴシック"/>
                <a:cs typeface="Calibri"/>
              </a:rPr>
              <a:t>Wednesday, February 17, 2021</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jowolfwriter@gmail.com</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pic>
        <p:nvPicPr>
          <p:cNvPr id="4" name="Picture 3">
            <a:extLst>
              <a:ext uri="{FF2B5EF4-FFF2-40B4-BE49-F238E27FC236}">
                <a16:creationId xmlns:a16="http://schemas.microsoft.com/office/drawing/2014/main" id="{0507866B-6DF5-4DE3-A64F-25311ECADE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40" y="3429000"/>
            <a:ext cx="2354580" cy="3139440"/>
          </a:xfrm>
          <a:prstGeom prst="rect">
            <a:avLst/>
          </a:prstGeom>
        </p:spPr>
      </p:pic>
      <p:pic>
        <p:nvPicPr>
          <p:cNvPr id="12" name="Picture 11">
            <a:extLst>
              <a:ext uri="{FF2B5EF4-FFF2-40B4-BE49-F238E27FC236}">
                <a16:creationId xmlns:a16="http://schemas.microsoft.com/office/drawing/2014/main" id="{424D84E2-E0FF-4B8B-BCF1-FD063E8E03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7346" y="3429000"/>
            <a:ext cx="2354579" cy="31394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Biography- High School &amp; College</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022438"/>
            <a:ext cx="8229600" cy="4175760"/>
          </a:xfrm>
        </p:spPr>
        <p:txBody>
          <a:bodyPr>
            <a:noAutofit/>
          </a:bodyPr>
          <a:lstStyle/>
          <a:p>
            <a:pPr algn="just" defTabSz="905255">
              <a:defRPr sz="3168"/>
            </a:pPr>
            <a:r>
              <a:rPr lang="en-US" sz="1800" dirty="0"/>
              <a:t>Unusually tall, Kareem seemed destined for basketball greatness. While living in the </a:t>
            </a:r>
            <a:r>
              <a:rPr lang="en-US" sz="1800" dirty="0" err="1"/>
              <a:t>Dyckman</a:t>
            </a:r>
            <a:r>
              <a:rPr lang="en-US" sz="1800" dirty="0"/>
              <a:t> Public Housing Complex in Inwood, Manhattan, he became </a:t>
            </a:r>
            <a:r>
              <a:rPr lang="en-US" sz="1800" dirty="0">
                <a:solidFill>
                  <a:srgbClr val="7A9900"/>
                </a:solidFill>
              </a:rPr>
              <a:t>All-American high school </a:t>
            </a:r>
            <a:r>
              <a:rPr lang="en-US" sz="1800" dirty="0"/>
              <a:t>player. </a:t>
            </a:r>
          </a:p>
          <a:p>
            <a:pPr algn="just" defTabSz="905255">
              <a:defRPr sz="3168"/>
            </a:pPr>
            <a:r>
              <a:rPr lang="en-US" sz="1800" dirty="0"/>
              <a:t>He went on to play with the </a:t>
            </a:r>
            <a:r>
              <a:rPr lang="en-US" sz="1800" dirty="0">
                <a:solidFill>
                  <a:srgbClr val="7A9900"/>
                </a:solidFill>
              </a:rPr>
              <a:t>UCLA Bruins </a:t>
            </a:r>
            <a:r>
              <a:rPr lang="en-US" sz="1800" dirty="0"/>
              <a:t>under the tutelage of Coach John Wooden, who would play a fundamental role in shaping and refining his work ethic not only in the NBA, but throughout all his professional ventures and personal successes. </a:t>
            </a:r>
          </a:p>
          <a:p>
            <a:pPr algn="just" defTabSz="905255">
              <a:defRPr sz="3168"/>
            </a:pPr>
            <a:r>
              <a:rPr lang="en-US" sz="1800" dirty="0"/>
              <a:t>After leaving the Bruins, Abdul-Jabbar went on to play, at the time a record, </a:t>
            </a:r>
            <a:r>
              <a:rPr lang="en-US" sz="1800" dirty="0">
                <a:solidFill>
                  <a:srgbClr val="7A9900"/>
                </a:solidFill>
              </a:rPr>
              <a:t>20 consecutive seasons</a:t>
            </a:r>
            <a:r>
              <a:rPr lang="en-US" sz="1800" dirty="0"/>
              <a:t> in the NBA, first with the Milwaukee Bucks and then the Los Angeles Lakers. </a:t>
            </a:r>
          </a:p>
          <a:p>
            <a:pPr marL="0" indent="0" algn="ctr" defTabSz="905255">
              <a:buNone/>
              <a:defRPr sz="3168"/>
            </a:pPr>
            <a:r>
              <a:rPr lang="en-US" sz="1800" i="1" dirty="0"/>
              <a:t>The list of accolades and records Kareem amassed in his basketball career are too numerous to mention, but a few should go to prove why he is still known as one of the greatest to ever play the game… </a:t>
            </a:r>
          </a:p>
          <a:p>
            <a:pPr marL="0" indent="0" defTabSz="905255">
              <a:buNone/>
              <a:defRPr sz="3168"/>
            </a:pPr>
            <a:r>
              <a:rPr lang="en-US" sz="1800" dirty="0"/>
              <a:t> </a:t>
            </a:r>
          </a:p>
          <a:p>
            <a:pPr defTabSz="905255">
              <a:defRPr sz="3168"/>
            </a:pPr>
            <a:endParaRPr lang="en-US" sz="1800" dirty="0"/>
          </a:p>
          <a:p>
            <a:pPr defTabSz="905255">
              <a:defRPr sz="3168"/>
            </a:pPr>
            <a:endParaRPr lang="en-US" sz="1800" dirty="0"/>
          </a:p>
        </p:txBody>
      </p:sp>
    </p:spTree>
    <p:extLst>
      <p:ext uri="{BB962C8B-B14F-4D97-AF65-F5344CB8AC3E}">
        <p14:creationId xmlns:p14="http://schemas.microsoft.com/office/powerpoint/2010/main" val="2748393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NBA Highlights</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algn="ctr" defTabSz="905255">
              <a:defRPr sz="3168"/>
            </a:pPr>
            <a:r>
              <a:rPr lang="en-US" sz="1800" dirty="0"/>
              <a:t> </a:t>
            </a:r>
            <a:r>
              <a:rPr lang="en-US" sz="1800" dirty="0">
                <a:solidFill>
                  <a:srgbClr val="7A9900"/>
                </a:solidFill>
              </a:rPr>
              <a:t>Rookie</a:t>
            </a:r>
            <a:r>
              <a:rPr lang="en-US" sz="1800" dirty="0"/>
              <a:t> of the Year</a:t>
            </a:r>
          </a:p>
          <a:p>
            <a:pPr algn="ctr" defTabSz="905255">
              <a:defRPr sz="3168"/>
            </a:pPr>
            <a:r>
              <a:rPr lang="en-US" sz="1800" dirty="0"/>
              <a:t> </a:t>
            </a:r>
            <a:r>
              <a:rPr lang="en-US" sz="1800" dirty="0">
                <a:solidFill>
                  <a:srgbClr val="7A9900"/>
                </a:solidFill>
              </a:rPr>
              <a:t>Six</a:t>
            </a:r>
            <a:r>
              <a:rPr lang="en-US" sz="1800" dirty="0"/>
              <a:t> NBA MVP Awards</a:t>
            </a:r>
          </a:p>
          <a:p>
            <a:pPr algn="ctr" defTabSz="905255">
              <a:defRPr sz="3168"/>
            </a:pPr>
            <a:r>
              <a:rPr lang="en-US" sz="1800" dirty="0"/>
              <a:t> </a:t>
            </a:r>
            <a:r>
              <a:rPr lang="en-US" sz="1800" dirty="0">
                <a:solidFill>
                  <a:srgbClr val="7A9900"/>
                </a:solidFill>
              </a:rPr>
              <a:t>Two</a:t>
            </a:r>
            <a:r>
              <a:rPr lang="en-US" sz="1800" dirty="0"/>
              <a:t> NBA Finals MVP Awards</a:t>
            </a:r>
          </a:p>
          <a:p>
            <a:pPr algn="ctr" defTabSz="905255">
              <a:defRPr sz="3168"/>
            </a:pPr>
            <a:r>
              <a:rPr lang="en-US" sz="1800" dirty="0"/>
              <a:t> </a:t>
            </a:r>
            <a:r>
              <a:rPr lang="en-US" sz="1800" dirty="0">
                <a:solidFill>
                  <a:srgbClr val="7A9900"/>
                </a:solidFill>
              </a:rPr>
              <a:t>Six</a:t>
            </a:r>
            <a:r>
              <a:rPr lang="en-US" sz="1800" dirty="0"/>
              <a:t> NBA Championships </a:t>
            </a:r>
          </a:p>
          <a:p>
            <a:pPr algn="ctr" defTabSz="905255">
              <a:defRPr sz="3168"/>
            </a:pPr>
            <a:r>
              <a:rPr lang="en-US" sz="1800" dirty="0"/>
              <a:t> </a:t>
            </a:r>
            <a:r>
              <a:rPr lang="en-US" sz="1800" dirty="0">
                <a:solidFill>
                  <a:srgbClr val="7A9900"/>
                </a:solidFill>
              </a:rPr>
              <a:t>Most</a:t>
            </a:r>
            <a:r>
              <a:rPr lang="en-US" sz="1800" dirty="0"/>
              <a:t> points scored (Career)</a:t>
            </a:r>
          </a:p>
          <a:p>
            <a:pPr algn="ctr" defTabSz="905255">
              <a:defRPr sz="3168"/>
            </a:pPr>
            <a:r>
              <a:rPr lang="en-US" sz="1800" dirty="0"/>
              <a:t> </a:t>
            </a:r>
            <a:r>
              <a:rPr lang="en-US" sz="1800" dirty="0">
                <a:solidFill>
                  <a:srgbClr val="7A9900"/>
                </a:solidFill>
              </a:rPr>
              <a:t>Fourth</a:t>
            </a:r>
            <a:r>
              <a:rPr lang="en-US" sz="1800" dirty="0"/>
              <a:t> all time Rebound Leader</a:t>
            </a:r>
          </a:p>
          <a:p>
            <a:pPr algn="ctr" defTabSz="905255">
              <a:defRPr sz="3168"/>
            </a:pPr>
            <a:r>
              <a:rPr lang="en-US" sz="1800" dirty="0"/>
              <a:t> </a:t>
            </a:r>
            <a:r>
              <a:rPr lang="en-US" sz="1800" dirty="0">
                <a:solidFill>
                  <a:srgbClr val="7A9900"/>
                </a:solidFill>
              </a:rPr>
              <a:t>Third</a:t>
            </a:r>
            <a:r>
              <a:rPr lang="en-US" sz="1800" dirty="0"/>
              <a:t> all time in Blocks</a:t>
            </a:r>
          </a:p>
          <a:p>
            <a:pPr algn="ctr" defTabSz="905255">
              <a:defRPr sz="3168"/>
            </a:pPr>
            <a:r>
              <a:rPr lang="en-US" sz="1800" dirty="0"/>
              <a:t> </a:t>
            </a:r>
            <a:r>
              <a:rPr lang="en-US" sz="1800" dirty="0">
                <a:solidFill>
                  <a:srgbClr val="7A9900"/>
                </a:solidFill>
              </a:rPr>
              <a:t>Most</a:t>
            </a:r>
            <a:r>
              <a:rPr lang="en-US" sz="1800" dirty="0"/>
              <a:t> minutes played (Career)</a:t>
            </a:r>
          </a:p>
          <a:p>
            <a:pPr defTabSz="905255">
              <a:defRPr sz="3168"/>
            </a:pPr>
            <a:endParaRPr lang="en-US" sz="1800" dirty="0"/>
          </a:p>
          <a:p>
            <a:pPr defTabSz="905255">
              <a:defRPr sz="3168"/>
            </a:pPr>
            <a:endParaRPr lang="en-US" sz="1800" dirty="0"/>
          </a:p>
          <a:p>
            <a:pPr defTabSz="905255">
              <a:defRPr sz="3168"/>
            </a:pPr>
            <a:endParaRPr lang="en-US" sz="1800" dirty="0"/>
          </a:p>
        </p:txBody>
      </p:sp>
    </p:spTree>
    <p:extLst>
      <p:ext uri="{BB962C8B-B14F-4D97-AF65-F5344CB8AC3E}">
        <p14:creationId xmlns:p14="http://schemas.microsoft.com/office/powerpoint/2010/main" val="2137151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Biography- Martial Arts &amp; Acting</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1800" dirty="0"/>
              <a:t>He also worked notably as an actor and martial artist. During college he’d begun to study Jeet Kune Do with Bruce Lee, and in 1972 made his movie debut in Lee’s </a:t>
            </a:r>
            <a:r>
              <a:rPr lang="en-US" sz="1800" i="1" dirty="0">
                <a:solidFill>
                  <a:srgbClr val="7A9900"/>
                </a:solidFill>
              </a:rPr>
              <a:t>Game of Death</a:t>
            </a:r>
          </a:p>
          <a:p>
            <a:pPr defTabSz="905255">
              <a:defRPr sz="3168"/>
            </a:pPr>
            <a:endParaRPr lang="en-US" sz="1800" dirty="0"/>
          </a:p>
          <a:p>
            <a:pPr defTabSz="905255">
              <a:defRPr sz="3168"/>
            </a:pPr>
            <a:endParaRPr lang="en-US" sz="1800" dirty="0"/>
          </a:p>
          <a:p>
            <a:pPr defTabSz="905255">
              <a:defRPr sz="3168"/>
            </a:pPr>
            <a:endParaRPr lang="en-US" sz="1800" dirty="0"/>
          </a:p>
        </p:txBody>
      </p:sp>
      <p:pic>
        <p:nvPicPr>
          <p:cNvPr id="4" name="Online Media 3" title="Bruce Lee vs Kareem Abdul Jabbar">
            <a:hlinkClick r:id="" action="ppaction://media"/>
            <a:extLst>
              <a:ext uri="{FF2B5EF4-FFF2-40B4-BE49-F238E27FC236}">
                <a16:creationId xmlns:a16="http://schemas.microsoft.com/office/drawing/2014/main" id="{2E8E4850-169F-441A-A1F1-F4C51F1FBD17}"/>
              </a:ext>
            </a:extLst>
          </p:cNvPr>
          <p:cNvPicPr>
            <a:picLocks noRot="1" noChangeAspect="1"/>
          </p:cNvPicPr>
          <p:nvPr>
            <a:videoFile r:link="rId1"/>
          </p:nvPr>
        </p:nvPicPr>
        <p:blipFill>
          <a:blip r:embed="rId4"/>
          <a:stretch>
            <a:fillRect/>
          </a:stretch>
        </p:blipFill>
        <p:spPr>
          <a:xfrm>
            <a:off x="2717800" y="3771901"/>
            <a:ext cx="3708400" cy="2781300"/>
          </a:xfrm>
          <a:prstGeom prst="rect">
            <a:avLst/>
          </a:prstGeom>
        </p:spPr>
      </p:pic>
    </p:spTree>
    <p:extLst>
      <p:ext uri="{BB962C8B-B14F-4D97-AF65-F5344CB8AC3E}">
        <p14:creationId xmlns:p14="http://schemas.microsoft.com/office/powerpoint/2010/main" val="799729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3" fill="hold" display="0">
                  <p:stCondLst>
                    <p:cond delay="indefinite"/>
                  </p:stCondLst>
                </p:cTn>
                <p:tgtEl>
                  <p:spTgt spid="4"/>
                </p:tgtEl>
              </p:cMediaNode>
            </p:video>
            <p:seq concurrent="1" nextAc="seek">
              <p:cTn id="14" restart="whenNotActive" fill="hold" evtFilter="cancelBubble" nodeType="interactiveSeq">
                <p:stCondLst>
                  <p:cond evt="onClick" delay="0">
                    <p:tgtEl>
                      <p:spTgt spid="4"/>
                    </p:tgtEl>
                  </p:cond>
                </p:stCondLst>
                <p:endSync evt="end" delay="0">
                  <p:rtn val="all"/>
                </p:endSync>
                <p:childTnLst>
                  <p:par>
                    <p:cTn id="15" fill="hold">
                      <p:stCondLst>
                        <p:cond delay="0"/>
                      </p:stCondLst>
                      <p:childTnLst>
                        <p:par>
                          <p:cTn id="16" fill="hold">
                            <p:stCondLst>
                              <p:cond delay="0"/>
                            </p:stCondLst>
                            <p:childTnLst>
                              <p:par>
                                <p:cTn id="17" presetID="2" presetClass="mediacall" presetSubtype="0" fill="hold" nodeType="clickEffect">
                                  <p:stCondLst>
                                    <p:cond delay="0"/>
                                  </p:stCondLst>
                                  <p:childTnLst>
                                    <p:cmd type="call" cmd="togglePause">
                                      <p:cBhvr>
                                        <p:cTn id="18"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341120"/>
            <a:ext cx="8229600" cy="4175760"/>
          </a:xfrm>
        </p:spPr>
        <p:txBody>
          <a:bodyPr>
            <a:noAutofit/>
          </a:bodyPr>
          <a:lstStyle/>
          <a:p>
            <a:pPr defTabSz="905255">
              <a:defRPr sz="3168"/>
            </a:pPr>
            <a:r>
              <a:rPr lang="en-US" sz="1800" dirty="0"/>
              <a:t>Abdul-Jabbar would go on to act in a multitude of supporting and cameo roles over the years, staring in a bevy of comedies, dramas, and commercials. </a:t>
            </a:r>
          </a:p>
          <a:p>
            <a:pPr defTabSz="905255">
              <a:defRPr sz="3168"/>
            </a:pPr>
            <a:r>
              <a:rPr lang="en-US" sz="1800" dirty="0"/>
              <a:t>And then there was his most memorable turn as co-pilot Roger Murdoch in 1980s classic comedy, </a:t>
            </a:r>
            <a:r>
              <a:rPr lang="en-US" sz="1800" i="1" dirty="0">
                <a:solidFill>
                  <a:srgbClr val="7A9900"/>
                </a:solidFill>
              </a:rPr>
              <a:t>Airplane!</a:t>
            </a:r>
          </a:p>
          <a:p>
            <a:pPr defTabSz="905255">
              <a:defRPr sz="3168"/>
            </a:pPr>
            <a:endParaRPr lang="en-US" sz="1800" dirty="0"/>
          </a:p>
          <a:p>
            <a:pPr defTabSz="905255">
              <a:defRPr sz="3168"/>
            </a:pPr>
            <a:endParaRPr lang="en-US" sz="1800" dirty="0"/>
          </a:p>
          <a:p>
            <a:pPr defTabSz="905255">
              <a:defRPr sz="3168"/>
            </a:pPr>
            <a:endParaRPr lang="en-US" sz="1800" dirty="0"/>
          </a:p>
          <a:p>
            <a:pPr defTabSz="905255">
              <a:defRPr sz="3168"/>
            </a:pPr>
            <a:endParaRPr lang="en-US" sz="1800" dirty="0"/>
          </a:p>
        </p:txBody>
      </p:sp>
      <p:pic>
        <p:nvPicPr>
          <p:cNvPr id="5" name="Online Media 4" title="Airplane! (1980) Kareem Abdul-Jabbar">
            <a:hlinkClick r:id="" action="ppaction://media"/>
            <a:extLst>
              <a:ext uri="{FF2B5EF4-FFF2-40B4-BE49-F238E27FC236}">
                <a16:creationId xmlns:a16="http://schemas.microsoft.com/office/drawing/2014/main" id="{72200585-C35C-492B-A9AA-CE8DE44F72E7}"/>
              </a:ext>
            </a:extLst>
          </p:cNvPr>
          <p:cNvPicPr>
            <a:picLocks noRot="1" noChangeAspect="1"/>
          </p:cNvPicPr>
          <p:nvPr>
            <a:videoFile r:link="rId1"/>
          </p:nvPr>
        </p:nvPicPr>
        <p:blipFill>
          <a:blip r:embed="rId4"/>
          <a:stretch>
            <a:fillRect/>
          </a:stretch>
        </p:blipFill>
        <p:spPr>
          <a:xfrm>
            <a:off x="1619980" y="3217419"/>
            <a:ext cx="5904039" cy="3335782"/>
          </a:xfrm>
          <a:prstGeom prst="rect">
            <a:avLst/>
          </a:prstGeom>
        </p:spPr>
      </p:pic>
    </p:spTree>
    <p:extLst>
      <p:ext uri="{BB962C8B-B14F-4D97-AF65-F5344CB8AC3E}">
        <p14:creationId xmlns:p14="http://schemas.microsoft.com/office/powerpoint/2010/main" val="2882337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Biography- Writer</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algn="just" defTabSz="905255">
              <a:defRPr sz="3168"/>
            </a:pPr>
            <a:r>
              <a:rPr lang="en-US" sz="1800" dirty="0"/>
              <a:t>Wanting to know more about his religion, Kareem studied Arabic at </a:t>
            </a:r>
            <a:r>
              <a:rPr lang="en-US" sz="1800" dirty="0">
                <a:solidFill>
                  <a:srgbClr val="7A9900"/>
                </a:solidFill>
              </a:rPr>
              <a:t>Harvard</a:t>
            </a:r>
            <a:r>
              <a:rPr lang="en-US" sz="1800" dirty="0"/>
              <a:t>.</a:t>
            </a:r>
          </a:p>
          <a:p>
            <a:pPr algn="just" defTabSz="905255">
              <a:defRPr sz="3168"/>
            </a:pPr>
            <a:r>
              <a:rPr lang="en-US" sz="1800" dirty="0"/>
              <a:t>He also wrote numerous books on African-American history, including </a:t>
            </a:r>
            <a:r>
              <a:rPr lang="en-US" sz="1800" i="1" dirty="0"/>
              <a:t>On the Shoulders of Giants: My Journey Through the Harlem Renaissance</a:t>
            </a:r>
            <a:r>
              <a:rPr lang="en-US" sz="1800" dirty="0"/>
              <a:t>, co-written with Raymond Obstfeld, and </a:t>
            </a:r>
            <a:r>
              <a:rPr lang="en-US" sz="1800" i="1" dirty="0"/>
              <a:t>Brothers in Arms: The Epic Story of the 761st Tank Battalion- World War II's Forgotten Heroes</a:t>
            </a:r>
            <a:r>
              <a:rPr lang="en-US" sz="1800" dirty="0"/>
              <a:t> co-written with Anthony Walton, a history of an all-Black armored unit that served with distinction in Europe. </a:t>
            </a:r>
            <a:r>
              <a:rPr lang="en-US" sz="1800" i="1" dirty="0"/>
              <a:t>On the Shoulders of Giants </a:t>
            </a:r>
            <a:r>
              <a:rPr lang="en-US" sz="1800" dirty="0"/>
              <a:t>went on to become an </a:t>
            </a:r>
            <a:r>
              <a:rPr lang="en-US" sz="1800" dirty="0">
                <a:solidFill>
                  <a:srgbClr val="7A9900"/>
                </a:solidFill>
              </a:rPr>
              <a:t>award winning documentary</a:t>
            </a:r>
            <a:r>
              <a:rPr lang="en-US" sz="1800" dirty="0"/>
              <a:t>.</a:t>
            </a:r>
          </a:p>
          <a:p>
            <a:pPr algn="just" defTabSz="905255">
              <a:defRPr sz="3168"/>
            </a:pPr>
            <a:r>
              <a:rPr lang="en-US" sz="1800" dirty="0"/>
              <a:t>All of this while also taking on numerous roles in government and public service, and essay writing for major media publications. Abdul-Jabbar’s retirement from the NBA only began his incredible role as author- activist and public advocate, culminating in his receiving the </a:t>
            </a:r>
            <a:r>
              <a:rPr lang="en-US" sz="1800" dirty="0">
                <a:solidFill>
                  <a:srgbClr val="7A9900"/>
                </a:solidFill>
              </a:rPr>
              <a:t>Presidential Medal of Freedom </a:t>
            </a:r>
            <a:r>
              <a:rPr lang="en-US" sz="1800" dirty="0"/>
              <a:t>from President Barack Obama in 2016.</a:t>
            </a:r>
          </a:p>
        </p:txBody>
      </p:sp>
    </p:spTree>
    <p:extLst>
      <p:ext uri="{BB962C8B-B14F-4D97-AF65-F5344CB8AC3E}">
        <p14:creationId xmlns:p14="http://schemas.microsoft.com/office/powerpoint/2010/main" val="73613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199" y="1075765"/>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pic>
        <p:nvPicPr>
          <p:cNvPr id="5" name="Content Placeholder 4">
            <a:extLst>
              <a:ext uri="{FF2B5EF4-FFF2-40B4-BE49-F238E27FC236}">
                <a16:creationId xmlns:a16="http://schemas.microsoft.com/office/drawing/2014/main" id="{5340A1FD-E154-42D3-9386-85BF50C8B6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9128" y="2378075"/>
            <a:ext cx="5105743" cy="3778250"/>
          </a:xfrm>
        </p:spPr>
      </p:pic>
    </p:spTree>
    <p:extLst>
      <p:ext uri="{BB962C8B-B14F-4D97-AF65-F5344CB8AC3E}">
        <p14:creationId xmlns:p14="http://schemas.microsoft.com/office/powerpoint/2010/main" val="132810876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200" y="1086522"/>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p:txBody>
          <a:bodyPr/>
          <a:lstStyle/>
          <a:p>
            <a:pPr marL="0" indent="0">
              <a:buNone/>
            </a:pPr>
            <a:r>
              <a:rPr lang="en-US" sz="2000" b="1" dirty="0"/>
              <a:t>Suggested Reading</a:t>
            </a:r>
            <a:r>
              <a:rPr lang="en-US" sz="2000" dirty="0"/>
              <a:t>: </a:t>
            </a:r>
          </a:p>
          <a:p>
            <a:pPr marL="0" indent="0">
              <a:buNone/>
            </a:pPr>
            <a:r>
              <a:rPr lang="en-US" sz="1800" i="1" dirty="0">
                <a:solidFill>
                  <a:srgbClr val="7A9900"/>
                </a:solidFill>
              </a:rPr>
              <a:t>Coach Wooden and Me</a:t>
            </a:r>
            <a:r>
              <a:rPr lang="en-US" sz="1800" dirty="0"/>
              <a:t>, Chapter 2; </a:t>
            </a:r>
            <a:r>
              <a:rPr lang="en-US" sz="1800" i="1" dirty="0">
                <a:solidFill>
                  <a:srgbClr val="7A9900"/>
                </a:solidFill>
              </a:rPr>
              <a:t>Giant Steps</a:t>
            </a:r>
            <a:r>
              <a:rPr lang="en-US" sz="1800" i="1" dirty="0"/>
              <a:t>,</a:t>
            </a:r>
            <a:r>
              <a:rPr lang="en-US" sz="1800" dirty="0"/>
              <a:t> Chapter 7</a:t>
            </a:r>
          </a:p>
          <a:p>
            <a:pPr marL="0" indent="0">
              <a:buNone/>
            </a:pPr>
            <a:r>
              <a:rPr lang="en-US" sz="2000" b="1" dirty="0"/>
              <a:t>Key Quotes</a:t>
            </a:r>
            <a:r>
              <a:rPr lang="en-US" sz="2000" dirty="0"/>
              <a:t>:</a:t>
            </a:r>
          </a:p>
          <a:p>
            <a:pPr marL="0" indent="0">
              <a:buNone/>
            </a:pPr>
            <a:r>
              <a:rPr lang="en-US" sz="1800" dirty="0"/>
              <a:t>“</a:t>
            </a:r>
            <a:r>
              <a:rPr lang="en-US" sz="1800" dirty="0">
                <a:solidFill>
                  <a:srgbClr val="7A9900"/>
                </a:solidFill>
              </a:rPr>
              <a:t>Mr. Wooden believed in supreme conditioning and unwavering fundamentals: not only knowing which plays to run and how to run them, but being capable of calling up the physical stamina at the precise time you need it to win,</a:t>
            </a:r>
            <a:r>
              <a:rPr lang="en-US" sz="1800" dirty="0"/>
              <a:t>” (Chapter 2, </a:t>
            </a:r>
            <a:r>
              <a:rPr lang="en-US" sz="1800" i="1" dirty="0"/>
              <a:t>Giant Steps</a:t>
            </a:r>
            <a:r>
              <a:rPr lang="en-US" sz="1800" dirty="0"/>
              <a:t>).</a:t>
            </a:r>
            <a:r>
              <a:rPr lang="en-US" sz="2000" dirty="0"/>
              <a:t> </a:t>
            </a:r>
          </a:p>
          <a:p>
            <a:pPr marL="0" indent="0">
              <a:buNone/>
            </a:pPr>
            <a:r>
              <a:rPr lang="en-US" sz="1800" dirty="0"/>
              <a:t>“</a:t>
            </a:r>
            <a:r>
              <a:rPr lang="en-US" sz="1800" dirty="0">
                <a:solidFill>
                  <a:srgbClr val="7A9900"/>
                </a:solidFill>
              </a:rPr>
              <a:t>Today, we are going to learn how to put on our sneakers and socks correctly,</a:t>
            </a:r>
            <a:r>
              <a:rPr lang="en-US" sz="1800" dirty="0"/>
              <a:t>” (Chapter 7, </a:t>
            </a:r>
            <a:r>
              <a:rPr lang="en-US" sz="1800" i="1" dirty="0"/>
              <a:t>Coach Wooden and Me</a:t>
            </a:r>
            <a:r>
              <a:rPr lang="en-US" sz="1800" dirty="0"/>
              <a:t>).</a:t>
            </a:r>
          </a:p>
          <a:p>
            <a:pPr marL="0" indent="0">
              <a:buNone/>
            </a:pPr>
            <a:endParaRPr lang="en-US" dirty="0"/>
          </a:p>
        </p:txBody>
      </p:sp>
    </p:spTree>
    <p:extLst>
      <p:ext uri="{BB962C8B-B14F-4D97-AF65-F5344CB8AC3E}">
        <p14:creationId xmlns:p14="http://schemas.microsoft.com/office/powerpoint/2010/main" val="326855987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200" y="1118795"/>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p:txBody>
          <a:bodyPr/>
          <a:lstStyle/>
          <a:p>
            <a:pPr marL="0" indent="0" algn="just">
              <a:buNone/>
            </a:pPr>
            <a:r>
              <a:rPr lang="en-US" sz="1800" dirty="0"/>
              <a:t>The story of Abdul-Jabbar’s first team practice with Coach Wooden provides an excellent introduction both to his biography and the </a:t>
            </a:r>
            <a:r>
              <a:rPr lang="en-US" sz="1800" b="1" u="sng" dirty="0"/>
              <a:t>pedagogy of preparation</a:t>
            </a:r>
            <a:r>
              <a:rPr lang="en-US" sz="1800" dirty="0"/>
              <a:t>, for as it began Kareem’s legendary basketball career so did the particular lesson Wooden departed onto his team, focusing on the importance of an iron-clad work ethic. </a:t>
            </a:r>
          </a:p>
          <a:p>
            <a:pPr algn="just"/>
            <a:r>
              <a:rPr lang="en-US" sz="1800" dirty="0"/>
              <a:t>As Kareem narrates, in their first practice, Coach Wooden sat them down and taught them how to put on their socks, in what he called the “</a:t>
            </a:r>
            <a:r>
              <a:rPr lang="en-US" sz="1800" dirty="0">
                <a:highlight>
                  <a:srgbClr val="FFFF00"/>
                </a:highlight>
              </a:rPr>
              <a:t>snug-and-tug.</a:t>
            </a:r>
            <a:r>
              <a:rPr lang="en-US" sz="1800" dirty="0"/>
              <a:t>” Pull your socks on snugly around your feet, and tug them tightly up your calf. Seeing the looks of confusion on his players’ faces, he quoted a poem by Benjamin Franklin:</a:t>
            </a:r>
          </a:p>
          <a:p>
            <a:pPr marL="0" indent="0" algn="just">
              <a:buNone/>
            </a:pPr>
            <a:r>
              <a:rPr lang="en-US" sz="1800" dirty="0"/>
              <a:t> </a:t>
            </a:r>
            <a:r>
              <a:rPr lang="en-US" sz="1800" i="1" dirty="0"/>
              <a:t>“For the want of a nail the shoe was lost/ For the want of a shoe the horse was lost/ For the want of a horse the rider was lost/ For the want of a rider the battle was lost/ For the want of a battle the kingdom was lost/ And all for the want of a horseshoe-nail</a:t>
            </a:r>
            <a:r>
              <a:rPr lang="en-US" sz="1800" dirty="0"/>
              <a:t>”</a:t>
            </a:r>
          </a:p>
        </p:txBody>
      </p:sp>
    </p:spTree>
    <p:extLst>
      <p:ext uri="{BB962C8B-B14F-4D97-AF65-F5344CB8AC3E}">
        <p14:creationId xmlns:p14="http://schemas.microsoft.com/office/powerpoint/2010/main" val="339900141"/>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200" y="1097280"/>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p:txBody>
          <a:bodyPr/>
          <a:lstStyle/>
          <a:p>
            <a:pPr marL="0" indent="0" algn="just">
              <a:buNone/>
            </a:pPr>
            <a:r>
              <a:rPr lang="en-US" sz="1800" dirty="0"/>
              <a:t>Wooden introduced to his team this most foundational skill: “If you do not pull your socks on tightly…you’re likely to get wrinkles in them. Wrinkles cause blisters. Blisters force players to sit on the sideline. And players sitting on the sideline lose games” (Coach Wooden and Me, Chapter 2).</a:t>
            </a:r>
          </a:p>
          <a:p>
            <a:pPr algn="just"/>
            <a:r>
              <a:rPr lang="en-US" sz="1800" dirty="0"/>
              <a:t>Abdul-Jabbar calls this idea “essential” and these skills, for him, encompass the foundation of greatness: “All the most effective basketball strategists and players have kept their technique honed to its most lean and essential parts. John Wooden did it in his coaching; Bill Russell did it in his playing, and Oscar Robertson was the same way…He didn’t have blazing speed, and he didn’t do a whole lot of pirouettes, all he did was score, rebound, and dish the ball off…If you were going to stop him, you were just going to stop </a:t>
            </a:r>
            <a:r>
              <a:rPr lang="en-US" sz="1800" dirty="0">
                <a:highlight>
                  <a:srgbClr val="FFFF00"/>
                </a:highlight>
              </a:rPr>
              <a:t>the basics</a:t>
            </a:r>
            <a:r>
              <a:rPr lang="en-US" sz="1800" dirty="0"/>
              <a:t>, and you would have to do it perfectly because he could take advantage of any miscue you might make” (</a:t>
            </a:r>
            <a:r>
              <a:rPr lang="en-US" sz="1800" i="1" dirty="0"/>
              <a:t>Giant Steps, Chapter 11</a:t>
            </a:r>
            <a:r>
              <a:rPr lang="en-US" sz="1800" dirty="0"/>
              <a:t>).</a:t>
            </a:r>
          </a:p>
        </p:txBody>
      </p:sp>
    </p:spTree>
    <p:extLst>
      <p:ext uri="{BB962C8B-B14F-4D97-AF65-F5344CB8AC3E}">
        <p14:creationId xmlns:p14="http://schemas.microsoft.com/office/powerpoint/2010/main" val="12804706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200" y="1132840"/>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p:txBody>
          <a:bodyPr/>
          <a:lstStyle/>
          <a:p>
            <a:pPr marL="0" indent="0" algn="just">
              <a:buNone/>
            </a:pPr>
            <a:r>
              <a:rPr lang="en-US" sz="1800" dirty="0"/>
              <a:t>It is not too surprising then, that as a student of Bruce Lee, Abdul-Jabbar emphasizes Lee’s focus on fundamentals as well: “(Lee) pared down what he saw as the cute, inessential mannerisms that had crept into the teachings (of martial arts); techniques that did not give you any </a:t>
            </a:r>
            <a:r>
              <a:rPr lang="en-US" sz="1800" dirty="0">
                <a:solidFill>
                  <a:srgbClr val="7A9900"/>
                </a:solidFill>
              </a:rPr>
              <a:t>real advantage in a fight</a:t>
            </a:r>
            <a:r>
              <a:rPr lang="en-US" sz="1800" dirty="0"/>
              <a:t>” (</a:t>
            </a:r>
            <a:r>
              <a:rPr lang="en-US" sz="1800" i="1" dirty="0"/>
              <a:t>Giant Steps, </a:t>
            </a:r>
            <a:r>
              <a:rPr lang="en-US" sz="1800" dirty="0"/>
              <a:t>Chapter 9). </a:t>
            </a:r>
          </a:p>
          <a:p>
            <a:endParaRPr lang="en-US" sz="1800" dirty="0"/>
          </a:p>
        </p:txBody>
      </p:sp>
      <p:pic>
        <p:nvPicPr>
          <p:cNvPr id="5" name="Picture 4">
            <a:extLst>
              <a:ext uri="{FF2B5EF4-FFF2-40B4-BE49-F238E27FC236}">
                <a16:creationId xmlns:a16="http://schemas.microsoft.com/office/drawing/2014/main" id="{EF481523-6E5C-4820-8564-61ADB4262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5429" y="3706812"/>
            <a:ext cx="4527767" cy="2551748"/>
          </a:xfrm>
          <a:prstGeom prst="rect">
            <a:avLst/>
          </a:prstGeom>
        </p:spPr>
      </p:pic>
    </p:spTree>
    <p:extLst>
      <p:ext uri="{BB962C8B-B14F-4D97-AF65-F5344CB8AC3E}">
        <p14:creationId xmlns:p14="http://schemas.microsoft.com/office/powerpoint/2010/main" val="218809802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482538" y="2114894"/>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a:xfrm>
            <a:off x="457200" y="1234440"/>
            <a:ext cx="8229600" cy="1143000"/>
          </a:xfrm>
        </p:spPr>
        <p:txBody>
          <a:bodyPr/>
          <a:lstStyle/>
          <a:p>
            <a:r>
              <a:rPr lang="en-US" sz="4000" dirty="0"/>
              <a:t>Preparing for Success: </a:t>
            </a:r>
            <a:br>
              <a:rPr lang="en-US" sz="4000" dirty="0"/>
            </a:br>
            <a:r>
              <a:rPr lang="en-US" sz="40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p:txBody>
          <a:bodyPr/>
          <a:lstStyle/>
          <a:p>
            <a:pPr marL="0" indent="0">
              <a:buNone/>
            </a:pPr>
            <a:r>
              <a:rPr lang="en-US" sz="1800" b="1" dirty="0"/>
              <a:t>Assignment:</a:t>
            </a:r>
            <a:r>
              <a:rPr lang="en-US" sz="1800" dirty="0"/>
              <a:t> </a:t>
            </a:r>
          </a:p>
          <a:p>
            <a:r>
              <a:rPr lang="en-US" sz="1800" dirty="0"/>
              <a:t>Rhetorical &amp; Compositional Concepts</a:t>
            </a:r>
          </a:p>
          <a:p>
            <a:pPr lvl="1"/>
            <a:r>
              <a:rPr lang="en-US" sz="1800" dirty="0"/>
              <a:t>Identifying &amp; Describing</a:t>
            </a:r>
          </a:p>
          <a:p>
            <a:pPr lvl="1"/>
            <a:r>
              <a:rPr lang="en-US" sz="1800" dirty="0"/>
              <a:t>Defining</a:t>
            </a:r>
          </a:p>
          <a:p>
            <a:pPr lvl="1"/>
            <a:r>
              <a:rPr lang="en-US" sz="1800" dirty="0"/>
              <a:t>Categorizing</a:t>
            </a:r>
          </a:p>
          <a:p>
            <a:pPr marL="0" indent="0">
              <a:buNone/>
            </a:pPr>
            <a:r>
              <a:rPr lang="en-US" sz="1700" dirty="0"/>
              <a:t>These assignments work to get your students thinking about their own </a:t>
            </a:r>
            <a:r>
              <a:rPr lang="en-US" sz="1700" dirty="0">
                <a:solidFill>
                  <a:srgbClr val="7A9900"/>
                </a:solidFill>
              </a:rPr>
              <a:t>particular interests</a:t>
            </a:r>
            <a:r>
              <a:rPr lang="en-US" sz="1700" dirty="0"/>
              <a:t>, identifying and describing possible </a:t>
            </a:r>
            <a:r>
              <a:rPr lang="en-US" sz="1700" dirty="0">
                <a:solidFill>
                  <a:srgbClr val="7A9900"/>
                </a:solidFill>
              </a:rPr>
              <a:t>career paths</a:t>
            </a:r>
            <a:r>
              <a:rPr lang="en-US" sz="1700" dirty="0"/>
              <a:t>, defining what skills relate to those paths, and categorizing them in a </a:t>
            </a:r>
            <a:r>
              <a:rPr lang="en-US" sz="1700" dirty="0">
                <a:solidFill>
                  <a:srgbClr val="7A9900"/>
                </a:solidFill>
              </a:rPr>
              <a:t>hierarchy</a:t>
            </a:r>
            <a:r>
              <a:rPr lang="en-US" sz="1700" dirty="0"/>
              <a:t>.</a:t>
            </a:r>
          </a:p>
          <a:p>
            <a:pPr marL="0" indent="0">
              <a:buNone/>
            </a:pPr>
            <a:r>
              <a:rPr lang="en-US" sz="1700" dirty="0"/>
              <a:t>What for them is the “nail,” or essential skill, that will make them successful in their field? How do other skills relate to that essential skill? </a:t>
            </a:r>
          </a:p>
        </p:txBody>
      </p:sp>
    </p:spTree>
    <p:extLst>
      <p:ext uri="{BB962C8B-B14F-4D97-AF65-F5344CB8AC3E}">
        <p14:creationId xmlns:p14="http://schemas.microsoft.com/office/powerpoint/2010/main" val="214392119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200" dirty="0"/>
              <a:t>Preparing for Success: </a:t>
            </a:r>
            <a:br>
              <a:rPr lang="en-US" sz="3200" dirty="0"/>
            </a:br>
            <a:r>
              <a:rPr lang="en-US" sz="32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a:xfrm>
            <a:off x="457200" y="1901713"/>
            <a:ext cx="8229600" cy="4450080"/>
          </a:xfrm>
        </p:spPr>
        <p:txBody>
          <a:bodyPr/>
          <a:lstStyle/>
          <a:p>
            <a:pPr marL="0" indent="0" algn="ctr">
              <a:buNone/>
            </a:pPr>
            <a:r>
              <a:rPr lang="en-US" sz="1600" b="1" dirty="0"/>
              <a:t>Assignment #1: Your Hook Shot</a:t>
            </a:r>
          </a:p>
          <a:p>
            <a:pPr marL="0" indent="0" algn="ctr">
              <a:buNone/>
            </a:pPr>
            <a:r>
              <a:rPr lang="en-US" sz="1600" dirty="0"/>
              <a:t>In Chapter 2 of </a:t>
            </a:r>
            <a:r>
              <a:rPr lang="en-US" sz="1600" i="1" dirty="0"/>
              <a:t>Giant Steps</a:t>
            </a:r>
            <a:r>
              <a:rPr lang="en-US" sz="1600" dirty="0"/>
              <a:t>, Abdul-Jabbar describes how he first discovered what would become his </a:t>
            </a:r>
            <a:r>
              <a:rPr lang="en-US" sz="1600" dirty="0">
                <a:highlight>
                  <a:srgbClr val="FFFF00"/>
                </a:highlight>
              </a:rPr>
              <a:t>signature move</a:t>
            </a:r>
            <a:r>
              <a:rPr lang="en-US" sz="1600" dirty="0"/>
              <a:t>: the hook shot. Interestingly, the first two times he tried it he did not make the basket.  However, he saw that “it felt right.” With that in mind respond to the following prompts:</a:t>
            </a:r>
          </a:p>
          <a:p>
            <a:pPr>
              <a:buAutoNum type="arabicParenR"/>
            </a:pPr>
            <a:r>
              <a:rPr lang="en-US" sz="1600" dirty="0"/>
              <a:t>What would you consider to be your “hook shot?” That is, what strategy or technique do you employ in your everyday work that you most identify with? Remember, it does not necessarily mean that it is the most effective, only that it feels right for you. This can be anything from a way that you study, to a strategy you use in a video game, to a technique you have for folding clothes.</a:t>
            </a:r>
          </a:p>
          <a:p>
            <a:pPr>
              <a:buAutoNum type="arabicParenR"/>
            </a:pPr>
            <a:r>
              <a:rPr lang="en-US" sz="1600" dirty="0"/>
              <a:t>As best as you can, break down that “hook shot” into its component parts. For instance, if your study technique is to listen to music while you study, then describe the kinds of music you play or type of headphones you use. Even volume is a component part of that technique.</a:t>
            </a:r>
          </a:p>
          <a:p>
            <a:pPr>
              <a:buAutoNum type="arabicParenR"/>
            </a:pPr>
            <a:r>
              <a:rPr lang="en-US" sz="1600" dirty="0"/>
              <a:t>Finally, explain how those components can affect your “hook shot.” If you change one of those components, do you think you could make your “hook shot” more effective or feel better? How so? </a:t>
            </a:r>
            <a:r>
              <a:rPr lang="en-US" sz="1200" dirty="0">
                <a:solidFill>
                  <a:srgbClr val="7A9900"/>
                </a:solidFill>
              </a:rPr>
              <a:t>(Extra credit: Try one of those changes in the real world. Did that change have the intended effect?)</a:t>
            </a:r>
          </a:p>
          <a:p>
            <a:pPr>
              <a:buAutoNum type="arabicParenR"/>
            </a:pPr>
            <a:endParaRPr lang="en-US" sz="1200" dirty="0"/>
          </a:p>
          <a:p>
            <a:pPr>
              <a:buAutoNum type="arabicParenR"/>
            </a:pPr>
            <a:endParaRPr lang="en-US" sz="1200" dirty="0"/>
          </a:p>
          <a:p>
            <a:pPr marL="0" indent="0">
              <a:buNone/>
            </a:pPr>
            <a:endParaRPr lang="en-US" sz="1700" dirty="0"/>
          </a:p>
        </p:txBody>
      </p:sp>
    </p:spTree>
    <p:extLst>
      <p:ext uri="{BB962C8B-B14F-4D97-AF65-F5344CB8AC3E}">
        <p14:creationId xmlns:p14="http://schemas.microsoft.com/office/powerpoint/2010/main" val="367765877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200" dirty="0"/>
              <a:t>Preparing for Success: </a:t>
            </a:r>
            <a:br>
              <a:rPr lang="en-US" sz="3200" dirty="0"/>
            </a:br>
            <a:r>
              <a:rPr lang="en-US" sz="32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a:xfrm>
            <a:off x="457200" y="1949823"/>
            <a:ext cx="8229600" cy="4450080"/>
          </a:xfrm>
        </p:spPr>
        <p:txBody>
          <a:bodyPr/>
          <a:lstStyle/>
          <a:p>
            <a:pPr marL="0" indent="0" algn="ctr">
              <a:buNone/>
            </a:pPr>
            <a:r>
              <a:rPr lang="en-US" sz="1400" b="1" dirty="0"/>
              <a:t>Assignment #2: Essential Differences</a:t>
            </a:r>
          </a:p>
          <a:p>
            <a:pPr marL="0" indent="0">
              <a:buNone/>
            </a:pPr>
            <a:r>
              <a:rPr lang="en-US" sz="1600" dirty="0"/>
              <a:t>This assignment is intended to get students thinking about the skills they’ll need to cultivate for future careers, and for exploring their feelings about achieving </a:t>
            </a:r>
            <a:r>
              <a:rPr lang="en-US" sz="1600" dirty="0">
                <a:highlight>
                  <a:srgbClr val="FFFF00"/>
                </a:highlight>
              </a:rPr>
              <a:t>proficiency in those areas. </a:t>
            </a:r>
            <a:r>
              <a:rPr lang="en-US" sz="1600" dirty="0"/>
              <a:t>There is a slight Internet research requirement, but it can be changed to a print requirement if desired. </a:t>
            </a:r>
          </a:p>
          <a:p>
            <a:pPr marL="0" indent="0">
              <a:buNone/>
            </a:pPr>
            <a:r>
              <a:rPr lang="en-US" sz="1600" dirty="0"/>
              <a:t>1) Choose a career path that you might be interested in following, and generate a list of the top five skills (</a:t>
            </a:r>
            <a:r>
              <a:rPr lang="en-US" sz="1600" b="1" dirty="0"/>
              <a:t>in order</a:t>
            </a:r>
            <a:r>
              <a:rPr lang="en-US" sz="1600" dirty="0"/>
              <a:t>) you think one might need to succeed in that endeavor.</a:t>
            </a:r>
          </a:p>
          <a:p>
            <a:pPr marL="0" indent="0">
              <a:buNone/>
            </a:pPr>
            <a:r>
              <a:rPr lang="en-US" sz="1600" dirty="0"/>
              <a:t>2) Go online to discover what people in that industry believe are the top five skills necessary for success in that field. </a:t>
            </a:r>
            <a:r>
              <a:rPr lang="en-US" sz="1600" dirty="0">
                <a:solidFill>
                  <a:srgbClr val="7A9900"/>
                </a:solidFill>
              </a:rPr>
              <a:t>(Hint: there are many, many results in Google if you type in “top skills in ______”.)</a:t>
            </a:r>
            <a:r>
              <a:rPr lang="en-US" sz="1600" dirty="0"/>
              <a:t> Try to use those you believe to be the most authoritative, but also realize that this question is quite subjective. Use your own discretion in choosing who you believe has the knowledge and experience to best list those skills.</a:t>
            </a:r>
          </a:p>
          <a:p>
            <a:pPr marL="0" indent="0">
              <a:buNone/>
            </a:pPr>
            <a:r>
              <a:rPr lang="en-US" sz="1600" dirty="0"/>
              <a:t>3) Compare your list with the one by professionals. Is there any overlap? Difference? Has seeing what the professionals said changed your feelings? Would you want to become proficient in these skills? Why or why not?     </a:t>
            </a:r>
          </a:p>
          <a:p>
            <a:pPr marL="0" indent="0">
              <a:buNone/>
            </a:pPr>
            <a:endParaRPr lang="en-US" sz="1600" dirty="0"/>
          </a:p>
          <a:p>
            <a:pPr>
              <a:buAutoNum type="arabicParenR"/>
            </a:pPr>
            <a:endParaRPr lang="en-US" sz="1200" dirty="0"/>
          </a:p>
          <a:p>
            <a:pPr marL="0" indent="0">
              <a:buNone/>
            </a:pPr>
            <a:endParaRPr lang="en-US" sz="1700" dirty="0"/>
          </a:p>
        </p:txBody>
      </p:sp>
    </p:spTree>
    <p:extLst>
      <p:ext uri="{BB962C8B-B14F-4D97-AF65-F5344CB8AC3E}">
        <p14:creationId xmlns:p14="http://schemas.microsoft.com/office/powerpoint/2010/main" val="398710743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2800" dirty="0"/>
              <a:t>Preparing for Success: </a:t>
            </a:r>
            <a:br>
              <a:rPr lang="en-US" sz="2800" dirty="0"/>
            </a:br>
            <a:r>
              <a:rPr lang="en-US" sz="2800" dirty="0">
                <a:solidFill>
                  <a:srgbClr val="7A9900"/>
                </a:solidFill>
              </a:rPr>
              <a:t>Identifying Essential Skills</a:t>
            </a:r>
          </a:p>
        </p:txBody>
      </p:sp>
      <p:sp>
        <p:nvSpPr>
          <p:cNvPr id="4" name="Content Placeholder 3">
            <a:extLst>
              <a:ext uri="{FF2B5EF4-FFF2-40B4-BE49-F238E27FC236}">
                <a16:creationId xmlns:a16="http://schemas.microsoft.com/office/drawing/2014/main" id="{BFB8DAF0-5276-4F52-9B6D-288A279CEA92}"/>
              </a:ext>
            </a:extLst>
          </p:cNvPr>
          <p:cNvSpPr>
            <a:spLocks noGrp="1"/>
          </p:cNvSpPr>
          <p:nvPr>
            <p:ph idx="1"/>
          </p:nvPr>
        </p:nvSpPr>
        <p:spPr>
          <a:xfrm>
            <a:off x="538480" y="1869440"/>
            <a:ext cx="8229600" cy="4450080"/>
          </a:xfrm>
        </p:spPr>
        <p:txBody>
          <a:bodyPr/>
          <a:lstStyle/>
          <a:p>
            <a:pPr marL="0" indent="0" algn="ctr">
              <a:buNone/>
            </a:pPr>
            <a:r>
              <a:rPr lang="en-US" sz="1400" b="1" dirty="0"/>
              <a:t>Assignment #3: Perfect Skill</a:t>
            </a:r>
          </a:p>
          <a:p>
            <a:pPr marL="0" indent="0">
              <a:buNone/>
            </a:pPr>
            <a:r>
              <a:rPr lang="en-US" sz="1400" dirty="0"/>
              <a:t>This assignment is aimed in inspiring students to think about the relationship between </a:t>
            </a:r>
            <a:r>
              <a:rPr lang="en-US" sz="1400" dirty="0">
                <a:highlight>
                  <a:srgbClr val="FFFF00"/>
                </a:highlight>
              </a:rPr>
              <a:t>habits, interests and work ethics</a:t>
            </a:r>
            <a:r>
              <a:rPr lang="en-US" sz="1400" dirty="0"/>
              <a:t> to generate an understanding about interdisciplinary studies and careers. </a:t>
            </a:r>
          </a:p>
          <a:p>
            <a:pPr>
              <a:buAutoNum type="arabicParenR"/>
            </a:pPr>
            <a:r>
              <a:rPr lang="en-US" sz="1400" dirty="0"/>
              <a:t>What is something you enjoy doing? This can be anything from watching TV, video gaming, reading, or eating. Describe this activity in depth.</a:t>
            </a:r>
          </a:p>
          <a:p>
            <a:pPr>
              <a:buAutoNum type="arabicParenR"/>
            </a:pPr>
            <a:r>
              <a:rPr lang="en-US" sz="1400" dirty="0"/>
              <a:t>Generate a list of at least three skills involved in these activities. Be imaginative and far reaching as you imagine what skills are involved in these activities. Perhaps, for instance, going to parties is your activity; some skills you might have cultivated are a fashion sense, dance moves or DJ’ing. For each of these skills, tell us a little about the </a:t>
            </a:r>
            <a:r>
              <a:rPr lang="en-US" sz="1400" dirty="0">
                <a:solidFill>
                  <a:srgbClr val="7A9900"/>
                </a:solidFill>
              </a:rPr>
              <a:t>knowledge behind these skills</a:t>
            </a:r>
            <a:r>
              <a:rPr lang="en-US" sz="1400" dirty="0"/>
              <a:t>. Where does one go to find this knowledge? Where did you go?</a:t>
            </a:r>
          </a:p>
          <a:p>
            <a:pPr>
              <a:buAutoNum type="arabicParenR"/>
            </a:pPr>
            <a:r>
              <a:rPr lang="en-US" sz="1400" dirty="0"/>
              <a:t>Finally, think of some classes, internships or another experience that could help in adding to knowledge or skill cultivation. Check online and see what employers, schools or programs offer in helping students perfect these skills. </a:t>
            </a:r>
          </a:p>
        </p:txBody>
      </p:sp>
    </p:spTree>
    <p:extLst>
      <p:ext uri="{BB962C8B-B14F-4D97-AF65-F5344CB8AC3E}">
        <p14:creationId xmlns:p14="http://schemas.microsoft.com/office/powerpoint/2010/main" val="3145139147"/>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pic>
        <p:nvPicPr>
          <p:cNvPr id="5" name="Content Placeholder 4">
            <a:extLst>
              <a:ext uri="{FF2B5EF4-FFF2-40B4-BE49-F238E27FC236}">
                <a16:creationId xmlns:a16="http://schemas.microsoft.com/office/drawing/2014/main" id="{D1F3C3FE-5EFD-44CE-A295-CBF74541D6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024" y="1976475"/>
            <a:ext cx="6769951" cy="4546245"/>
          </a:xfrm>
        </p:spPr>
      </p:pic>
    </p:spTree>
    <p:extLst>
      <p:ext uri="{BB962C8B-B14F-4D97-AF65-F5344CB8AC3E}">
        <p14:creationId xmlns:p14="http://schemas.microsoft.com/office/powerpoint/2010/main" val="365343802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buNone/>
            </a:pPr>
            <a:r>
              <a:rPr lang="en-US" sz="2400" b="1" dirty="0"/>
              <a:t>Suggested Reading</a:t>
            </a:r>
            <a:r>
              <a:rPr lang="en-US" sz="2400" dirty="0"/>
              <a:t>: </a:t>
            </a:r>
          </a:p>
          <a:p>
            <a:pPr marL="0" indent="0">
              <a:buNone/>
            </a:pPr>
            <a:r>
              <a:rPr lang="en-US" sz="2000" i="1" dirty="0">
                <a:solidFill>
                  <a:srgbClr val="7A9900"/>
                </a:solidFill>
              </a:rPr>
              <a:t>Coach Wooden and Me</a:t>
            </a:r>
            <a:r>
              <a:rPr lang="en-US" sz="2000" dirty="0"/>
              <a:t>, Chapter 1; </a:t>
            </a:r>
            <a:r>
              <a:rPr lang="en-US" sz="2000" i="1" dirty="0">
                <a:solidFill>
                  <a:srgbClr val="7A9900"/>
                </a:solidFill>
              </a:rPr>
              <a:t>Giant Steps</a:t>
            </a:r>
            <a:r>
              <a:rPr lang="en-US" sz="2000" i="1" dirty="0"/>
              <a:t>,</a:t>
            </a:r>
            <a:r>
              <a:rPr lang="en-US" sz="2000" dirty="0"/>
              <a:t> Chapter 1</a:t>
            </a:r>
          </a:p>
          <a:p>
            <a:pPr marL="0" indent="0">
              <a:buNone/>
            </a:pPr>
            <a:r>
              <a:rPr lang="en-US" sz="2400" b="1" dirty="0"/>
              <a:t>Key Quotes</a:t>
            </a:r>
            <a:r>
              <a:rPr lang="en-US" sz="2400" dirty="0"/>
              <a:t>:</a:t>
            </a:r>
          </a:p>
          <a:p>
            <a:pPr marL="0" indent="0">
              <a:buNone/>
            </a:pPr>
            <a:r>
              <a:rPr lang="en-US" sz="2000" dirty="0"/>
              <a:t>“</a:t>
            </a:r>
            <a:r>
              <a:rPr lang="en-US" sz="2000" dirty="0">
                <a:solidFill>
                  <a:srgbClr val="7A9900"/>
                </a:solidFill>
              </a:rPr>
              <a:t>My homework got done because my mother made me do it, and after she’d drilled it into me how important it was, I did it for myself</a:t>
            </a:r>
            <a:r>
              <a:rPr lang="en-US" sz="2000" dirty="0"/>
              <a:t>,” (Chapter 1, </a:t>
            </a:r>
            <a:r>
              <a:rPr lang="en-US" sz="2000" i="1" dirty="0"/>
              <a:t>Giant Steps</a:t>
            </a:r>
            <a:r>
              <a:rPr lang="en-US" sz="2000" dirty="0"/>
              <a:t>).</a:t>
            </a:r>
            <a:r>
              <a:rPr lang="en-US" sz="2400" dirty="0"/>
              <a:t> </a:t>
            </a:r>
          </a:p>
          <a:p>
            <a:pPr marL="0" indent="0">
              <a:buNone/>
            </a:pPr>
            <a:r>
              <a:rPr lang="en-US" sz="2000" dirty="0"/>
              <a:t>“</a:t>
            </a:r>
            <a:r>
              <a:rPr lang="en-US" sz="2000" dirty="0">
                <a:solidFill>
                  <a:srgbClr val="7A9900"/>
                </a:solidFill>
              </a:rPr>
              <a:t>Don’t hope. Hope is for people who aren’t prepared. My mother always emphasized that hard work was necessary to achieve your goals, while my father proved the value of repetition in mastering a skill</a:t>
            </a:r>
            <a:r>
              <a:rPr lang="en-US" sz="2000" dirty="0"/>
              <a:t>,” (Chapter 1, </a:t>
            </a:r>
            <a:r>
              <a:rPr lang="en-US" sz="2000" i="1" dirty="0"/>
              <a:t>Coach Wooden and Me</a:t>
            </a:r>
            <a:r>
              <a:rPr lang="en-US" sz="2000" dirty="0"/>
              <a:t>).</a:t>
            </a:r>
          </a:p>
          <a:p>
            <a:endParaRPr lang="en-US" sz="2000" dirty="0"/>
          </a:p>
        </p:txBody>
      </p:sp>
    </p:spTree>
    <p:extLst>
      <p:ext uri="{BB962C8B-B14F-4D97-AF65-F5344CB8AC3E}">
        <p14:creationId xmlns:p14="http://schemas.microsoft.com/office/powerpoint/2010/main" val="3846517015"/>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r>
              <a:rPr lang="en-US" sz="2000" dirty="0"/>
              <a:t>The previous quotes clearly demonstrate how Abdul-Jabbar understood his success as attributable to the efficacy of his essential skills: </a:t>
            </a:r>
            <a:r>
              <a:rPr lang="en-US" sz="2000" b="1" u="sng" dirty="0"/>
              <a:t>hard work and repetition</a:t>
            </a:r>
            <a:r>
              <a:rPr lang="en-US" sz="2000" dirty="0"/>
              <a:t>. What is less clear, if perhaps more obvious, is if these skills are not simply praised for </a:t>
            </a:r>
            <a:r>
              <a:rPr lang="en-US" sz="2000" dirty="0">
                <a:solidFill>
                  <a:srgbClr val="7A9900"/>
                </a:solidFill>
              </a:rPr>
              <a:t>efficacy</a:t>
            </a:r>
            <a:r>
              <a:rPr lang="en-US" sz="2000" dirty="0"/>
              <a:t> but also for </a:t>
            </a:r>
            <a:r>
              <a:rPr lang="en-US" sz="2000" dirty="0">
                <a:solidFill>
                  <a:srgbClr val="7A9900"/>
                </a:solidFill>
              </a:rPr>
              <a:t>virtuousness</a:t>
            </a:r>
            <a:r>
              <a:rPr lang="en-US" sz="2000" dirty="0"/>
              <a:t>. Indeed, one would be hard pressed to find anyone who does not think these are “good” values. </a:t>
            </a:r>
          </a:p>
          <a:p>
            <a:r>
              <a:rPr lang="en-US" sz="2000" dirty="0"/>
              <a:t>At the same time, we have to realize that the “goodness” of these values (and perhaps any value system) cannot be divorced from the </a:t>
            </a:r>
            <a:r>
              <a:rPr lang="en-US" sz="2000" b="1" u="sng" dirty="0"/>
              <a:t>context and  the intentions </a:t>
            </a:r>
            <a:r>
              <a:rPr lang="en-US" sz="2000" dirty="0"/>
              <a:t>of those values. It’s not just hard work and resolve that are good but that those virtues serve good ends. </a:t>
            </a:r>
          </a:p>
          <a:p>
            <a:r>
              <a:rPr lang="en-US" sz="2000" dirty="0"/>
              <a:t>In part, we study Abdul-Jabbar not just for bringing those values to his basketball career but to also in his work as an activist for </a:t>
            </a:r>
            <a:r>
              <a:rPr lang="en-US" sz="2000" dirty="0">
                <a:solidFill>
                  <a:srgbClr val="7A9900"/>
                </a:solidFill>
              </a:rPr>
              <a:t>racial equality </a:t>
            </a:r>
            <a:r>
              <a:rPr lang="en-US" sz="2000" dirty="0"/>
              <a:t>and </a:t>
            </a:r>
            <a:r>
              <a:rPr lang="en-US" sz="2000" dirty="0">
                <a:solidFill>
                  <a:srgbClr val="7A9900"/>
                </a:solidFill>
              </a:rPr>
              <a:t>religious understanding</a:t>
            </a:r>
            <a:r>
              <a:rPr lang="en-US" sz="2000" dirty="0"/>
              <a:t>.  </a:t>
            </a:r>
          </a:p>
          <a:p>
            <a:endParaRPr lang="en-US" sz="2000" dirty="0"/>
          </a:p>
        </p:txBody>
      </p:sp>
    </p:spTree>
    <p:extLst>
      <p:ext uri="{BB962C8B-B14F-4D97-AF65-F5344CB8AC3E}">
        <p14:creationId xmlns:p14="http://schemas.microsoft.com/office/powerpoint/2010/main" val="114951649"/>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lgn="just">
              <a:buNone/>
            </a:pPr>
            <a:r>
              <a:rPr lang="en-US" sz="1800" dirty="0"/>
              <a:t>His story is further inspiring when we study the </a:t>
            </a:r>
            <a:r>
              <a:rPr lang="en-US" sz="1800" b="1" u="sng" dirty="0"/>
              <a:t>consequences</a:t>
            </a:r>
            <a:r>
              <a:rPr lang="en-US" sz="1800" dirty="0"/>
              <a:t> of his socially conscious ventures, those points in his life when his steadfastness of his convictions worked against his financial interests…</a:t>
            </a:r>
          </a:p>
          <a:p>
            <a:pPr algn="just"/>
            <a:r>
              <a:rPr lang="en-US" sz="1800" dirty="0"/>
              <a:t>Here, the sections on his boycott of the </a:t>
            </a:r>
            <a:r>
              <a:rPr lang="en-US" sz="1800" dirty="0">
                <a:solidFill>
                  <a:srgbClr val="7A9900"/>
                </a:solidFill>
              </a:rPr>
              <a:t>1968 Olympics </a:t>
            </a:r>
            <a:r>
              <a:rPr lang="en-US" sz="1800" dirty="0"/>
              <a:t>(</a:t>
            </a:r>
            <a:r>
              <a:rPr lang="en-US" sz="1800" i="1" dirty="0"/>
              <a:t>Coach Wooden and Me</a:t>
            </a:r>
            <a:r>
              <a:rPr lang="en-US" sz="1800" dirty="0"/>
              <a:t>, Chapter 3 and </a:t>
            </a:r>
            <a:r>
              <a:rPr lang="en-US" sz="1800" i="1" dirty="0"/>
              <a:t>Giant Steps</a:t>
            </a:r>
            <a:r>
              <a:rPr lang="en-US" sz="1800" dirty="0"/>
              <a:t>, Chapter 8) and his conversion to </a:t>
            </a:r>
            <a:r>
              <a:rPr lang="en-US" sz="1800" dirty="0">
                <a:solidFill>
                  <a:srgbClr val="7A9900"/>
                </a:solidFill>
              </a:rPr>
              <a:t>Islam</a:t>
            </a:r>
            <a:r>
              <a:rPr lang="en-US" sz="1800" dirty="0"/>
              <a:t> (</a:t>
            </a:r>
            <a:r>
              <a:rPr lang="en-US" sz="1800" i="1" dirty="0"/>
              <a:t>Giant Steps</a:t>
            </a:r>
            <a:r>
              <a:rPr lang="en-US" sz="1800" dirty="0"/>
              <a:t>, Chapter 6 and </a:t>
            </a:r>
            <a:r>
              <a:rPr lang="en-US" sz="1800" i="1" dirty="0"/>
              <a:t>Coach Wooden and Me</a:t>
            </a:r>
            <a:r>
              <a:rPr lang="en-US" sz="1800" dirty="0"/>
              <a:t>, Chapter 3) demonstrate how, ironically, many of those same values that brought him success in basketball also endangered his career, as many White coaches, team owners and media figures disagreed with his decisions. </a:t>
            </a:r>
          </a:p>
          <a:p>
            <a:pPr algn="just"/>
            <a:r>
              <a:rPr lang="en-US" sz="1800" dirty="0"/>
              <a:t>In reviewing these sections with your students, you should encourage them to think about how the essential skills discussed in “Preparing for Success” are interlinked with moral questions that can come into conflict with certain industries. What does it mean, for instance, for a “good” lawyer to defend a “bad” person? How do we rectify those conflicts?    </a:t>
            </a:r>
          </a:p>
        </p:txBody>
      </p:sp>
    </p:spTree>
    <p:extLst>
      <p:ext uri="{BB962C8B-B14F-4D97-AF65-F5344CB8AC3E}">
        <p14:creationId xmlns:p14="http://schemas.microsoft.com/office/powerpoint/2010/main" val="2825360323"/>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buNone/>
            </a:pPr>
            <a:r>
              <a:rPr lang="en-US" sz="1800" b="1" dirty="0"/>
              <a:t>Assignments:</a:t>
            </a:r>
          </a:p>
          <a:p>
            <a:r>
              <a:rPr lang="en-US" sz="1800" dirty="0"/>
              <a:t>Rhetorical &amp; Compositional Concepts</a:t>
            </a:r>
          </a:p>
          <a:p>
            <a:pPr lvl="1"/>
            <a:r>
              <a:rPr lang="en-US" sz="1800" dirty="0"/>
              <a:t>Identifying &amp; Describing</a:t>
            </a:r>
          </a:p>
          <a:p>
            <a:pPr lvl="1"/>
            <a:r>
              <a:rPr lang="en-US" sz="1800" dirty="0"/>
              <a:t>Comparing &amp; Contrasting</a:t>
            </a:r>
          </a:p>
          <a:p>
            <a:pPr lvl="1"/>
            <a:r>
              <a:rPr lang="en-US" sz="1800" dirty="0"/>
              <a:t>Defining</a:t>
            </a:r>
          </a:p>
          <a:p>
            <a:pPr marL="0" indent="0">
              <a:buNone/>
            </a:pPr>
            <a:r>
              <a:rPr lang="en-US" sz="1700" dirty="0"/>
              <a:t>These assignments work to get your students thinking about the ethics related to their own particular interests: identifying and describing them, comparing and contrasting the ethical values of industry standards with some famous individuals working in those industries, and developing some definitions of their stances on ethics. Is there an “</a:t>
            </a:r>
            <a:r>
              <a:rPr lang="en-US" sz="1700" dirty="0">
                <a:solidFill>
                  <a:srgbClr val="7A9900"/>
                </a:solidFill>
              </a:rPr>
              <a:t>essential</a:t>
            </a:r>
            <a:r>
              <a:rPr lang="en-US" sz="1700" dirty="0"/>
              <a:t>” ethic? How do those ethics intersect with our understandings of “essential skills?”</a:t>
            </a:r>
          </a:p>
          <a:p>
            <a:pPr marL="0" indent="0">
              <a:buNone/>
            </a:pPr>
            <a:endParaRPr lang="en-US" sz="1800" dirty="0"/>
          </a:p>
        </p:txBody>
      </p:sp>
    </p:spTree>
    <p:extLst>
      <p:ext uri="{BB962C8B-B14F-4D97-AF65-F5344CB8AC3E}">
        <p14:creationId xmlns:p14="http://schemas.microsoft.com/office/powerpoint/2010/main" val="1921640417"/>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lgn="ctr">
              <a:buNone/>
            </a:pPr>
            <a:r>
              <a:rPr lang="en-US" sz="1800" b="1" dirty="0"/>
              <a:t>Assignment #1: Your (Ethical) Boundary</a:t>
            </a:r>
          </a:p>
          <a:p>
            <a:pPr marL="0" indent="0">
              <a:buNone/>
            </a:pPr>
            <a:r>
              <a:rPr lang="en-US" sz="1800" dirty="0"/>
              <a:t>We all know ethics are important, but </a:t>
            </a:r>
            <a:r>
              <a:rPr lang="en-US" sz="1800" dirty="0">
                <a:highlight>
                  <a:srgbClr val="FFFF00"/>
                </a:highlight>
              </a:rPr>
              <a:t>what are ethics</a:t>
            </a:r>
            <a:r>
              <a:rPr lang="en-US" sz="1800" dirty="0"/>
              <a:t>? This assignment should create a groundwork for your class to further investigate important ethical questions. </a:t>
            </a:r>
          </a:p>
          <a:p>
            <a:pPr>
              <a:buAutoNum type="arabicParenR"/>
            </a:pPr>
            <a:r>
              <a:rPr lang="en-US" sz="1800" dirty="0"/>
              <a:t>In a paragraph, describe ethics. What is the importance of ethics to you? What does it mean to be an ethical person?</a:t>
            </a:r>
          </a:p>
          <a:p>
            <a:pPr>
              <a:buAutoNum type="arabicParenR"/>
            </a:pPr>
            <a:r>
              <a:rPr lang="en-US" sz="1800" dirty="0"/>
              <a:t>Look up the word “ethics” in the dictionary, and write out the definition here.</a:t>
            </a:r>
          </a:p>
          <a:p>
            <a:pPr>
              <a:buAutoNum type="arabicParenR"/>
            </a:pPr>
            <a:r>
              <a:rPr lang="en-US" sz="1800" dirty="0"/>
              <a:t>Compare your description of ethics to the dictionary definition. What ideas do you and the dictionary share and what differ? What did the dictionary add to your idea of ethics that you think you should incorporate, and what ideas do you have that you think the dictionary missed?  </a:t>
            </a:r>
          </a:p>
        </p:txBody>
      </p:sp>
    </p:spTree>
    <p:extLst>
      <p:ext uri="{BB962C8B-B14F-4D97-AF65-F5344CB8AC3E}">
        <p14:creationId xmlns:p14="http://schemas.microsoft.com/office/powerpoint/2010/main" val="135941141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latin typeface="Calibri"/>
                <a:ea typeface="ＭＳ Ｐゴシック"/>
                <a:cs typeface="Calibri"/>
              </a:rPr>
              <a:t>Professional Development Certificate</a:t>
            </a:r>
            <a:endParaRPr lang="en-US" sz="4000" b="1" dirty="0">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a:cs typeface="Calibri" panose="020F0502020204030204" pitchFamily="34" charset="0"/>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588955" y="2359260"/>
            <a:ext cx="8175171" cy="2862322"/>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lgn="ctr">
              <a:buNone/>
            </a:pPr>
            <a:r>
              <a:rPr lang="en-US" sz="1600" b="1" dirty="0"/>
              <a:t>Assignment #2</a:t>
            </a:r>
            <a:r>
              <a:rPr lang="en-US" sz="1600" dirty="0"/>
              <a:t>: </a:t>
            </a:r>
            <a:r>
              <a:rPr lang="en-US" sz="1600" b="1" dirty="0"/>
              <a:t>Working Ethics</a:t>
            </a:r>
            <a:endParaRPr lang="en-US" sz="1600" dirty="0"/>
          </a:p>
          <a:p>
            <a:pPr marL="0" indent="0">
              <a:buNone/>
            </a:pPr>
            <a:r>
              <a:rPr lang="en-US" sz="1400" dirty="0"/>
              <a:t>We will look at the ethical standards of particular careers and industries, and think about the challenges people within those careers and industries may face in </a:t>
            </a:r>
            <a:r>
              <a:rPr lang="en-US" sz="1400" dirty="0">
                <a:highlight>
                  <a:srgbClr val="FFFF00"/>
                </a:highlight>
              </a:rPr>
              <a:t>adhering to those ethical standards.</a:t>
            </a:r>
          </a:p>
          <a:p>
            <a:pPr>
              <a:buAutoNum type="arabicParenR"/>
            </a:pPr>
            <a:r>
              <a:rPr lang="en-US" sz="1400" dirty="0"/>
              <a:t>Choose a career or industry that interests you, then do a bit of research to discover some of the ethical standards, policies or considerations practiced within that career or industry. Many companies will have information about this on their webpage, while other industries may require a bit more in depth investigation. </a:t>
            </a:r>
          </a:p>
          <a:p>
            <a:pPr>
              <a:buAutoNum type="arabicParenR"/>
            </a:pPr>
            <a:r>
              <a:rPr lang="en-US" sz="1400" dirty="0"/>
              <a:t>Then, using your research, discuss a bit about the ethical challenges one might face when working within that industry. What may tempt a lawyer to, for instance, encourage a witness to lie on the stand, an athlete to cheat or a politician to take a bribe? Try not to think just of sheer greed and malfeasance, but consider some alternate ideas.    </a:t>
            </a:r>
          </a:p>
          <a:p>
            <a:pPr>
              <a:buAutoNum type="arabicParenR"/>
            </a:pPr>
            <a:r>
              <a:rPr lang="en-US" sz="1400" dirty="0"/>
              <a:t>Finally, give some concluding thoughts on how one may overcome those ethical challenges. Are there support systems to help people in these industries work though those issues? What skills could one cultivate in aiding people in these industries make better ethical choices?</a:t>
            </a:r>
          </a:p>
        </p:txBody>
      </p:sp>
    </p:spTree>
    <p:extLst>
      <p:ext uri="{BB962C8B-B14F-4D97-AF65-F5344CB8AC3E}">
        <p14:creationId xmlns:p14="http://schemas.microsoft.com/office/powerpoint/2010/main" val="3762672404"/>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pPr>
              <a:lnSpc>
                <a:spcPct val="100000"/>
              </a:lnSpc>
            </a:pPr>
            <a:r>
              <a:rPr lang="en-US" sz="3000" dirty="0">
                <a:latin typeface="+mn-lt"/>
                <a:ea typeface="ＭＳ Ｐゴシック"/>
                <a:cs typeface="Calibri Light"/>
              </a:rPr>
              <a:t>Envisioning Your Future / </a:t>
            </a:r>
            <a:br>
              <a:rPr lang="en-US" sz="3000" dirty="0">
                <a:latin typeface="+mn-lt"/>
                <a:ea typeface="ＭＳ Ｐゴシック"/>
                <a:cs typeface="Calibri Light"/>
              </a:rPr>
            </a:br>
            <a:r>
              <a:rPr lang="en-US" sz="3000" dirty="0">
                <a:solidFill>
                  <a:srgbClr val="7A9900"/>
                </a:solidFill>
                <a:latin typeface="+mn-lt"/>
                <a:ea typeface="ＭＳ Ｐゴシック"/>
                <a:cs typeface="Calibri Light"/>
              </a:rPr>
              <a:t>What Success Means (to You)</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marL="0" indent="0" algn="ctr">
              <a:buNone/>
            </a:pPr>
            <a:r>
              <a:rPr lang="en-US" sz="1400" b="1" dirty="0"/>
              <a:t>Assignment #3: Our Ethical World</a:t>
            </a:r>
          </a:p>
          <a:p>
            <a:pPr marL="0" indent="0">
              <a:buNone/>
            </a:pPr>
            <a:r>
              <a:rPr lang="en-US" sz="1400" dirty="0"/>
              <a:t>We will look at Kareem Abdul-Jabbar’s stances on racial equality and his life long work in activism to try </a:t>
            </a:r>
            <a:r>
              <a:rPr lang="en-US" sz="1400" dirty="0">
                <a:highlight>
                  <a:srgbClr val="FFFF00"/>
                </a:highlight>
              </a:rPr>
              <a:t>to inspire students </a:t>
            </a:r>
            <a:r>
              <a:rPr lang="en-US" sz="1400" dirty="0"/>
              <a:t>to think about how they would like to make our world more ethical and just. </a:t>
            </a:r>
          </a:p>
          <a:p>
            <a:pPr>
              <a:buAutoNum type="arabicParenR"/>
            </a:pPr>
            <a:r>
              <a:rPr lang="en-US" sz="1400" dirty="0"/>
              <a:t>As we have seen, Kareem Abdul-Jabbar was inspired to work as an activist for racial equality and social justice because of his experiences being Black in America. Choose a cause you feel strongly about and describe it. Why is it important to you?</a:t>
            </a:r>
          </a:p>
          <a:p>
            <a:pPr>
              <a:buAutoNum type="arabicParenR"/>
            </a:pPr>
            <a:r>
              <a:rPr lang="en-US" sz="1400" dirty="0"/>
              <a:t>Imagine you are a tremendous success in your field: how would you use that success to advance your cause? What might be the repercussions of that action? What would you stand to lose for standing up for what you believe in? Be specific.    </a:t>
            </a:r>
          </a:p>
          <a:p>
            <a:pPr>
              <a:buAutoNum type="arabicParenR"/>
            </a:pPr>
            <a:r>
              <a:rPr lang="en-US" sz="1400" dirty="0"/>
              <a:t>Finally, suggest </a:t>
            </a:r>
            <a:r>
              <a:rPr lang="en-US" sz="1400" dirty="0">
                <a:solidFill>
                  <a:srgbClr val="7A9900"/>
                </a:solidFill>
              </a:rPr>
              <a:t>three things </a:t>
            </a:r>
            <a:r>
              <a:rPr lang="en-US" sz="1400" dirty="0"/>
              <a:t>you can do now to prepare yourself for ethical success. To help, you might want to look at the previous assignment and reflect on what policies and departments industries have for maintaining ethical standards for their employees. How can some of those ideas shape your work ethic? What places can you turn to for help?  </a:t>
            </a:r>
          </a:p>
        </p:txBody>
      </p:sp>
    </p:spTree>
    <p:extLst>
      <p:ext uri="{BB962C8B-B14F-4D97-AF65-F5344CB8AC3E}">
        <p14:creationId xmlns:p14="http://schemas.microsoft.com/office/powerpoint/2010/main" val="42392898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57AE-4728-4DE4-BA52-26DBACA34A9B}"/>
              </a:ext>
            </a:extLst>
          </p:cNvPr>
          <p:cNvSpPr>
            <a:spLocks noGrp="1"/>
          </p:cNvSpPr>
          <p:nvPr>
            <p:ph type="title"/>
          </p:nvPr>
        </p:nvSpPr>
        <p:spPr/>
        <p:txBody>
          <a:bodyPr/>
          <a:lstStyle/>
          <a:p>
            <a:r>
              <a:rPr lang="en-US" sz="4000" dirty="0">
                <a:latin typeface="+mn-lt"/>
                <a:ea typeface="ＭＳ Ｐゴシック"/>
                <a:cs typeface="Calibri Light"/>
              </a:rPr>
              <a:t>Conclusion</a:t>
            </a:r>
          </a:p>
        </p:txBody>
      </p:sp>
      <p:sp>
        <p:nvSpPr>
          <p:cNvPr id="4" name="Content Placeholder 3">
            <a:extLst>
              <a:ext uri="{FF2B5EF4-FFF2-40B4-BE49-F238E27FC236}">
                <a16:creationId xmlns:a16="http://schemas.microsoft.com/office/drawing/2014/main" id="{C3D9B985-A22A-4CAD-AAF1-5DC0E029A4C5}"/>
              </a:ext>
            </a:extLst>
          </p:cNvPr>
          <p:cNvSpPr>
            <a:spLocks noGrp="1"/>
          </p:cNvSpPr>
          <p:nvPr>
            <p:ph idx="1"/>
          </p:nvPr>
        </p:nvSpPr>
        <p:spPr>
          <a:xfrm>
            <a:off x="457200" y="2057400"/>
            <a:ext cx="8229600" cy="4211320"/>
          </a:xfrm>
        </p:spPr>
        <p:txBody>
          <a:bodyPr/>
          <a:lstStyle/>
          <a:p>
            <a:pPr algn="just"/>
            <a:r>
              <a:rPr lang="en-US" sz="1700" dirty="0"/>
              <a:t>There is a phrase in basketball: </a:t>
            </a:r>
            <a:r>
              <a:rPr lang="en-US" sz="1700" dirty="0">
                <a:highlight>
                  <a:srgbClr val="FFFF00"/>
                </a:highlight>
              </a:rPr>
              <a:t>learning to play without the ball. </a:t>
            </a:r>
            <a:r>
              <a:rPr lang="en-US" sz="1700" dirty="0"/>
              <a:t>This phrase is a catch-all term for actions a player can make when they do not have the literal ball that prepares them, or another player, to score. Coaches often find this very hard because players typically think about their performance in the moment. They focus on </a:t>
            </a:r>
            <a:r>
              <a:rPr lang="en-US" sz="1700" i="1" dirty="0">
                <a:solidFill>
                  <a:srgbClr val="7A9900"/>
                </a:solidFill>
              </a:rPr>
              <a:t>making</a:t>
            </a:r>
            <a:r>
              <a:rPr lang="en-US" sz="1700" dirty="0">
                <a:solidFill>
                  <a:srgbClr val="7A9900"/>
                </a:solidFill>
              </a:rPr>
              <a:t> the basket, rather than </a:t>
            </a:r>
            <a:r>
              <a:rPr lang="en-US" sz="1700" i="1" dirty="0">
                <a:solidFill>
                  <a:srgbClr val="7A9900"/>
                </a:solidFill>
              </a:rPr>
              <a:t>how to get to </a:t>
            </a:r>
            <a:r>
              <a:rPr lang="en-US" sz="1700" dirty="0">
                <a:solidFill>
                  <a:srgbClr val="7A9900"/>
                </a:solidFill>
              </a:rPr>
              <a:t>the basket. </a:t>
            </a:r>
            <a:r>
              <a:rPr lang="en-US" sz="1700" dirty="0"/>
              <a:t>We educators face a similar challenge: Students want to do well, but often they forget or never learn about the work ethics that can prepare them to do well on a test. </a:t>
            </a:r>
          </a:p>
          <a:p>
            <a:pPr algn="just"/>
            <a:r>
              <a:rPr lang="en-US" sz="1700" dirty="0"/>
              <a:t>Kareem Abdul-Jabbar’s biography can help display the importance of establishing a strong work ethic. The assignments and discussion prompts I have outlined in this presentation provide not just exercises in </a:t>
            </a:r>
            <a:r>
              <a:rPr lang="en-US" sz="1700" dirty="0">
                <a:solidFill>
                  <a:srgbClr val="7A9900"/>
                </a:solidFill>
              </a:rPr>
              <a:t>key rhetorical and compositional concepts </a:t>
            </a:r>
            <a:r>
              <a:rPr lang="en-US" sz="1700" dirty="0"/>
              <a:t>but also introduce and encourage them to develop their own work ethic that is so fundamental to academic, professional, and personal achievement. In reviewing Abdul-Jabbar’s biography along with the pedagogy of preparation, it is my hope that we may inspire students to become not only good scholars but better people. </a:t>
            </a:r>
            <a:r>
              <a:rPr lang="en-US" sz="1800" dirty="0"/>
              <a:t>  </a:t>
            </a:r>
          </a:p>
        </p:txBody>
      </p:sp>
    </p:spTree>
    <p:extLst>
      <p:ext uri="{BB962C8B-B14F-4D97-AF65-F5344CB8AC3E}">
        <p14:creationId xmlns:p14="http://schemas.microsoft.com/office/powerpoint/2010/main" val="393987971"/>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References</a:t>
            </a:r>
            <a:endParaRPr lang="en-US" sz="4000" b="1" dirty="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p:txBody>
          <a:bodyPr/>
          <a:lstStyle/>
          <a:p>
            <a:r>
              <a:rPr lang="en-US" dirty="0"/>
              <a:t>Abdul-Jabbar, Kareem &amp; Peter </a:t>
            </a:r>
            <a:r>
              <a:rPr lang="en-US" dirty="0" err="1"/>
              <a:t>Knobler</a:t>
            </a:r>
            <a:r>
              <a:rPr lang="en-US" dirty="0"/>
              <a:t>. </a:t>
            </a:r>
            <a:r>
              <a:rPr lang="en-US" i="1" dirty="0">
                <a:solidFill>
                  <a:srgbClr val="7A9900"/>
                </a:solidFill>
              </a:rPr>
              <a:t>Giant Steps: The Autobiography of Kareem Abdul-Jabbar</a:t>
            </a:r>
            <a:r>
              <a:rPr lang="en-US" dirty="0"/>
              <a:t>. Amazon. 2017 (Kindle Edition).</a:t>
            </a:r>
          </a:p>
          <a:p>
            <a:r>
              <a:rPr lang="en-US" dirty="0"/>
              <a:t>Abdul-Jabbar, Kareem. </a:t>
            </a:r>
            <a:r>
              <a:rPr lang="en-US" i="1" dirty="0">
                <a:solidFill>
                  <a:srgbClr val="7A9900"/>
                </a:solidFill>
              </a:rPr>
              <a:t>Coach Wooden and Me: Our 50-Year Friendship</a:t>
            </a:r>
            <a:r>
              <a:rPr lang="en-US" dirty="0"/>
              <a:t>. Hachette Book Group, 2017 (Kindle Edition).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latin typeface="Calibri"/>
                <a:ea typeface="ＭＳ Ｐゴシック"/>
                <a:cs typeface="Calibri"/>
              </a:rPr>
              <a:t>CEE Affiliates</a:t>
            </a:r>
            <a:endParaRPr lang="en-US" sz="5500" b="1" dirty="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1C49A-50A7-49D5-B1A2-57AAF226F525}"/>
              </a:ext>
            </a:extLst>
          </p:cNvPr>
          <p:cNvSpPr>
            <a:spLocks noGrp="1"/>
          </p:cNvSpPr>
          <p:nvPr>
            <p:ph type="ctrTitle"/>
          </p:nvPr>
        </p:nvSpPr>
        <p:spPr>
          <a:xfrm>
            <a:off x="756139" y="1145686"/>
            <a:ext cx="7772400" cy="1470025"/>
          </a:xfrm>
        </p:spPr>
        <p:txBody>
          <a:bodyPr/>
          <a:lstStyle/>
          <a:p>
            <a:r>
              <a:rPr lang="en-US" sz="5400" dirty="0">
                <a:latin typeface="Calibri"/>
                <a:ea typeface="ＭＳ Ｐゴシック"/>
                <a:cs typeface="Calibri"/>
              </a:rPr>
              <a:t>Thank You to Our Sponsors!</a:t>
            </a:r>
            <a:endParaRPr lang="en-US" sz="5400" dirty="0"/>
          </a:p>
        </p:txBody>
      </p:sp>
      <p:sp>
        <p:nvSpPr>
          <p:cNvPr id="3" name="Subtitle 2">
            <a:extLst>
              <a:ext uri="{FF2B5EF4-FFF2-40B4-BE49-F238E27FC236}">
                <a16:creationId xmlns:a16="http://schemas.microsoft.com/office/drawing/2014/main" id="{88D6CDAE-25F6-4A13-9FAD-1DA0236E53C3}"/>
              </a:ext>
            </a:extLst>
          </p:cNvPr>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8479" y="2622632"/>
            <a:ext cx="2378110" cy="237811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116" y="2690224"/>
            <a:ext cx="4725799" cy="130297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1831" y="5899538"/>
            <a:ext cx="6217920" cy="594360"/>
          </a:xfrm>
          <a:prstGeom prst="rect">
            <a:avLst/>
          </a:prstGeom>
        </p:spPr>
      </p:pic>
      <p:sp>
        <p:nvSpPr>
          <p:cNvPr id="7" name="Rectangle 6"/>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4015" y="3811687"/>
            <a:ext cx="1905000" cy="1874520"/>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3A7E8432-E2ED-4609-928F-7A71E73514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37274" y="5243613"/>
            <a:ext cx="1188720" cy="1196340"/>
          </a:xfrm>
          <a:prstGeom prst="rect">
            <a:avLst/>
          </a:prstGeom>
        </p:spPr>
      </p:pic>
    </p:spTree>
    <p:extLst>
      <p:ext uri="{BB962C8B-B14F-4D97-AF65-F5344CB8AC3E}">
        <p14:creationId xmlns:p14="http://schemas.microsoft.com/office/powerpoint/2010/main" val="67265427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Instructor Biography</a:t>
            </a:r>
            <a:endParaRPr lang="en-US" sz="4000" b="1" dirty="0">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457200" y="2377441"/>
            <a:ext cx="8229600" cy="4175760"/>
          </a:xfrm>
        </p:spPr>
        <p:txBody>
          <a:bodyPr/>
          <a:lstStyle/>
          <a:p>
            <a:pPr marL="0" indent="0">
              <a:buNone/>
            </a:pPr>
            <a:r>
              <a:rPr lang="en-US" dirty="0">
                <a:solidFill>
                  <a:srgbClr val="7A9900"/>
                </a:solidFill>
              </a:rPr>
              <a:t>Dr. Jonathan T. Wolf</a:t>
            </a:r>
          </a:p>
          <a:p>
            <a:r>
              <a:rPr lang="en-US" dirty="0"/>
              <a:t>BA and MA from The City College of New York</a:t>
            </a:r>
          </a:p>
          <a:p>
            <a:r>
              <a:rPr lang="en-US" dirty="0"/>
              <a:t>PhD from Fordham University</a:t>
            </a:r>
          </a:p>
          <a:p>
            <a:r>
              <a:rPr lang="en-US" dirty="0"/>
              <a:t>Taught Composition and Rhetoric / American Literature for 13 years </a:t>
            </a:r>
          </a:p>
          <a:p>
            <a:pPr marL="0" indent="0">
              <a:buNone/>
            </a:pPr>
            <a:endParaRPr lang="en-US" sz="16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Agenda</a:t>
            </a:r>
            <a:endParaRPr lang="en-US" sz="4000" b="1" dirty="0">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457200" y="2377441"/>
            <a:ext cx="8229600" cy="4175760"/>
          </a:xfrm>
        </p:spPr>
        <p:txBody>
          <a:bodyPr/>
          <a:lstStyle/>
          <a:p>
            <a:r>
              <a:rPr lang="en-US" sz="2500" dirty="0">
                <a:latin typeface="Calibri Light"/>
                <a:ea typeface="ＭＳ Ｐゴシック"/>
                <a:cs typeface="Calibri Light"/>
              </a:rPr>
              <a:t>Review </a:t>
            </a:r>
            <a:r>
              <a:rPr lang="en-US" sz="2500" dirty="0">
                <a:solidFill>
                  <a:srgbClr val="7A9900"/>
                </a:solidFill>
                <a:latin typeface="Calibri Light"/>
                <a:ea typeface="ＭＳ Ｐゴシック"/>
                <a:cs typeface="Calibri Light"/>
              </a:rPr>
              <a:t>objectives</a:t>
            </a:r>
            <a:r>
              <a:rPr lang="en-US" sz="2500" dirty="0">
                <a:latin typeface="Calibri Light"/>
                <a:ea typeface="ＭＳ Ｐゴシック"/>
                <a:cs typeface="Calibri Light"/>
              </a:rPr>
              <a:t> of webinar</a:t>
            </a:r>
          </a:p>
          <a:p>
            <a:r>
              <a:rPr lang="en-US" sz="2500" dirty="0">
                <a:latin typeface="Calibri Light"/>
                <a:ea typeface="ＭＳ Ｐゴシック"/>
                <a:cs typeface="Calibri Light"/>
              </a:rPr>
              <a:t>Review Kareem Abdul-Jabbar’s </a:t>
            </a:r>
            <a:r>
              <a:rPr lang="en-US" sz="2500" dirty="0">
                <a:solidFill>
                  <a:srgbClr val="7A9900"/>
                </a:solidFill>
                <a:latin typeface="Calibri Light"/>
                <a:ea typeface="ＭＳ Ｐゴシック"/>
                <a:cs typeface="Calibri Light"/>
              </a:rPr>
              <a:t>biography</a:t>
            </a:r>
          </a:p>
          <a:p>
            <a:r>
              <a:rPr lang="en-US" sz="2500" dirty="0">
                <a:latin typeface="Calibri Light"/>
                <a:ea typeface="ＭＳ Ｐゴシック"/>
                <a:cs typeface="Calibri Light"/>
              </a:rPr>
              <a:t>Preparing for Success / Identifying </a:t>
            </a:r>
            <a:r>
              <a:rPr lang="en-US" sz="2500" dirty="0">
                <a:solidFill>
                  <a:srgbClr val="7A9900"/>
                </a:solidFill>
                <a:latin typeface="Calibri Light"/>
                <a:ea typeface="ＭＳ Ｐゴシック"/>
                <a:cs typeface="Calibri Light"/>
              </a:rPr>
              <a:t>Essential Skills</a:t>
            </a:r>
          </a:p>
          <a:p>
            <a:r>
              <a:rPr lang="en-US" sz="2500" dirty="0">
                <a:latin typeface="Calibri Light"/>
                <a:ea typeface="ＭＳ Ｐゴシック"/>
                <a:cs typeface="Calibri Light"/>
              </a:rPr>
              <a:t>Envisioning Your Future / What </a:t>
            </a:r>
            <a:r>
              <a:rPr lang="en-US" sz="2500" dirty="0">
                <a:solidFill>
                  <a:srgbClr val="7A9900"/>
                </a:solidFill>
                <a:latin typeface="Calibri Light"/>
                <a:ea typeface="ＭＳ Ｐゴシック"/>
                <a:cs typeface="Calibri Light"/>
              </a:rPr>
              <a:t>Success</a:t>
            </a:r>
            <a:r>
              <a:rPr lang="en-US" sz="2500" dirty="0">
                <a:latin typeface="Calibri Light"/>
                <a:ea typeface="ＭＳ Ｐゴシック"/>
                <a:cs typeface="Calibri Light"/>
              </a:rPr>
              <a:t> Means (to You)</a:t>
            </a:r>
          </a:p>
          <a:p>
            <a:r>
              <a:rPr lang="en-US" sz="2500" dirty="0">
                <a:latin typeface="Calibri Light"/>
                <a:ea typeface="ＭＳ Ｐゴシック"/>
                <a:cs typeface="Calibri Light"/>
              </a:rPr>
              <a:t> </a:t>
            </a:r>
            <a:r>
              <a:rPr lang="en-US" sz="2500" dirty="0">
                <a:solidFill>
                  <a:srgbClr val="7A9900"/>
                </a:solidFill>
                <a:latin typeface="Calibri Light"/>
                <a:ea typeface="ＭＳ Ｐゴシック"/>
                <a:cs typeface="Calibri Light"/>
              </a:rPr>
              <a:t>Conclusion</a:t>
            </a:r>
          </a:p>
          <a:p>
            <a:r>
              <a:rPr lang="en-US" sz="2500" dirty="0">
                <a:latin typeface="Calibri Light"/>
                <a:ea typeface="ＭＳ Ｐゴシック"/>
                <a:cs typeface="Calibri Light"/>
              </a:rPr>
              <a:t>Other </a:t>
            </a:r>
            <a:r>
              <a:rPr lang="en-US" sz="2500" dirty="0">
                <a:solidFill>
                  <a:srgbClr val="7A9900"/>
                </a:solidFill>
                <a:latin typeface="Calibri Light"/>
                <a:ea typeface="ＭＳ Ｐゴシック"/>
                <a:cs typeface="Calibri Light"/>
              </a:rPr>
              <a:t>resources</a:t>
            </a:r>
          </a:p>
          <a:p>
            <a:endParaRPr lang="en-US" sz="2500" dirty="0">
              <a:latin typeface="Calibri Light"/>
              <a:ea typeface="ＭＳ Ｐゴシック"/>
              <a:cs typeface="Calibri Light"/>
            </a:endParaRPr>
          </a:p>
          <a:p>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Objectives</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344245" y="1979407"/>
            <a:ext cx="8229600" cy="4518211"/>
          </a:xfrm>
        </p:spPr>
        <p:txBody>
          <a:bodyPr>
            <a:noAutofit/>
          </a:bodyPr>
          <a:lstStyle/>
          <a:p>
            <a:pPr algn="just" defTabSz="905255">
              <a:buFont typeface="Wingdings" panose="05000000000000000000" pitchFamily="2" charset="2"/>
              <a:buChar char="ü"/>
              <a:defRPr sz="3168"/>
            </a:pPr>
            <a:r>
              <a:rPr lang="en-US" sz="1800" dirty="0"/>
              <a:t>Over the course of this webinar, I will introduce an idea that I call the </a:t>
            </a:r>
            <a:r>
              <a:rPr lang="en-US" sz="1800" dirty="0">
                <a:solidFill>
                  <a:srgbClr val="7A9900"/>
                </a:solidFill>
              </a:rPr>
              <a:t>pedagogy of preparation.</a:t>
            </a:r>
            <a:r>
              <a:rPr lang="en-US" sz="1800" dirty="0"/>
              <a:t> In the context of Kareem Abdul-Jabbar’s life and his staunch allegiance to the work ethics instilled in him through his personal experiences and his work with Coach John Wooden, the pedagogy of preparation refers to an </a:t>
            </a:r>
            <a:r>
              <a:rPr lang="en-US" sz="1800" b="1" u="sng" dirty="0"/>
              <a:t>educational philosophy </a:t>
            </a:r>
            <a:r>
              <a:rPr lang="en-US" sz="1800" dirty="0"/>
              <a:t>in which ethics is the foundational organizing principle upon which financial, spiritual and political success rests. </a:t>
            </a:r>
          </a:p>
          <a:p>
            <a:pPr algn="just" defTabSz="905255">
              <a:buFont typeface="Wingdings" panose="05000000000000000000" pitchFamily="2" charset="2"/>
              <a:buChar char="ü"/>
              <a:defRPr sz="3168"/>
            </a:pPr>
            <a:r>
              <a:rPr lang="en-US" sz="1800" dirty="0"/>
              <a:t>There is a thin line between </a:t>
            </a:r>
            <a:r>
              <a:rPr lang="en-US" sz="1800" dirty="0">
                <a:solidFill>
                  <a:srgbClr val="7A9900"/>
                </a:solidFill>
              </a:rPr>
              <a:t>teaching ethics and teaching morality</a:t>
            </a:r>
            <a:r>
              <a:rPr lang="en-US" sz="1800" dirty="0"/>
              <a:t>. Indeed, much of the discussion in this webinar, and those that you will have with you students, utilize my proposed assignments and verge into whether things are moral or immoral. What must be kept in mind is that objective of the pedagogy of preparation is </a:t>
            </a:r>
            <a:r>
              <a:rPr lang="en-US" sz="1800" b="1" u="sng" dirty="0"/>
              <a:t>NOT</a:t>
            </a:r>
            <a:r>
              <a:rPr lang="en-US" sz="1800" dirty="0"/>
              <a:t> to teach students what </a:t>
            </a:r>
            <a:r>
              <a:rPr lang="en-US" sz="1800" i="1" dirty="0"/>
              <a:t>in particular</a:t>
            </a:r>
            <a:r>
              <a:rPr lang="en-US" sz="1800" dirty="0"/>
              <a:t> is moral or immoral, but to give students the resources to empower them to think of “success,” in some part, ethically. In this sense, it is enough for us to proclaim the existence and importance of a moral world, without explicitly defining it for them. </a:t>
            </a:r>
          </a:p>
          <a:p>
            <a:pPr defTabSz="905255">
              <a:buFont typeface="Wingdings" panose="05000000000000000000" pitchFamily="2" charset="2"/>
              <a:buChar char="ü"/>
              <a:defRPr sz="3168"/>
            </a:pPr>
            <a:endParaRPr lang="en-US" sz="180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Objectives, Cont’d</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371139" y="2000923"/>
            <a:ext cx="8229600" cy="4175760"/>
          </a:xfrm>
        </p:spPr>
        <p:txBody>
          <a:bodyPr>
            <a:noAutofit/>
          </a:bodyPr>
          <a:lstStyle/>
          <a:p>
            <a:pPr algn="just" defTabSz="905255">
              <a:buFont typeface="Wingdings" panose="05000000000000000000" pitchFamily="2" charset="2"/>
              <a:buChar char="ü"/>
              <a:defRPr sz="3168"/>
            </a:pPr>
            <a:r>
              <a:rPr lang="en-US" sz="1700" dirty="0"/>
              <a:t>Here we can trace our </a:t>
            </a:r>
            <a:r>
              <a:rPr lang="en-US" sz="1700" dirty="0">
                <a:solidFill>
                  <a:srgbClr val="7A9900"/>
                </a:solidFill>
              </a:rPr>
              <a:t>primary axiom</a:t>
            </a:r>
            <a:r>
              <a:rPr lang="en-US" sz="1700" dirty="0"/>
              <a:t>: </a:t>
            </a:r>
            <a:r>
              <a:rPr lang="en-US" sz="1700" b="1" u="sng" dirty="0"/>
              <a:t>success</a:t>
            </a:r>
            <a:r>
              <a:rPr lang="en-US" sz="1700" dirty="0"/>
              <a:t>. In some way, it is always shaped in accordance with some moral/ ethical principle. For instance, we might ask students </a:t>
            </a:r>
            <a:r>
              <a:rPr lang="en-US" sz="1700" i="1" dirty="0"/>
              <a:t>“Who is more of a winner: the person who follows the rules of a sport and loses, or the person who wins but cheats?” </a:t>
            </a:r>
            <a:r>
              <a:rPr lang="en-US" sz="1700" dirty="0"/>
              <a:t>Lance Armstrong comes to mind here; once a champion, his lack of ethics has turned him into a pariah. </a:t>
            </a:r>
          </a:p>
          <a:p>
            <a:pPr algn="just" defTabSz="905255">
              <a:buFont typeface="Wingdings" panose="05000000000000000000" pitchFamily="2" charset="2"/>
              <a:buChar char="ü"/>
              <a:defRPr sz="3168"/>
            </a:pPr>
            <a:r>
              <a:rPr lang="en-US" sz="1700" dirty="0"/>
              <a:t>Moreover, how we define success also suggests a praxis in how we </a:t>
            </a:r>
            <a:r>
              <a:rPr lang="en-US" sz="1700" i="1" dirty="0"/>
              <a:t>should</a:t>
            </a:r>
            <a:r>
              <a:rPr lang="en-US" sz="1700" dirty="0"/>
              <a:t> </a:t>
            </a:r>
            <a:r>
              <a:rPr lang="en-US" sz="1700" dirty="0">
                <a:solidFill>
                  <a:srgbClr val="7A9900"/>
                </a:solidFill>
              </a:rPr>
              <a:t>attain success</a:t>
            </a:r>
            <a:r>
              <a:rPr lang="en-US" sz="1700" dirty="0"/>
              <a:t>. It becomes part of the imaginative process, depicting not just what we want, but </a:t>
            </a:r>
            <a:r>
              <a:rPr lang="en-US" sz="1700" b="1" u="sng" dirty="0"/>
              <a:t>who we want to be</a:t>
            </a:r>
            <a:r>
              <a:rPr lang="en-US" sz="1700" dirty="0"/>
              <a:t> in or through its attainment. Returning to Mr. Armstrong, one might wonder how his vision of being a champion diverged (consciously or unconsciously) with his unethical actions. </a:t>
            </a:r>
          </a:p>
          <a:p>
            <a:pPr algn="just" defTabSz="905255">
              <a:buFont typeface="Wingdings" panose="05000000000000000000" pitchFamily="2" charset="2"/>
              <a:buChar char="ü"/>
              <a:defRPr sz="3168"/>
            </a:pPr>
            <a:r>
              <a:rPr lang="en-US" sz="1700" dirty="0"/>
              <a:t>Thus, a pedagogy of preparation asks us to </a:t>
            </a:r>
            <a:r>
              <a:rPr lang="en-US" sz="1700" dirty="0">
                <a:solidFill>
                  <a:srgbClr val="7A9900"/>
                </a:solidFill>
              </a:rPr>
              <a:t>define, analyze and refine </a:t>
            </a:r>
            <a:r>
              <a:rPr lang="en-US" sz="1700" dirty="0"/>
              <a:t>that praxis in our </a:t>
            </a:r>
            <a:r>
              <a:rPr lang="en-US" sz="1700" i="1" dirty="0"/>
              <a:t>everyday lives </a:t>
            </a:r>
            <a:r>
              <a:rPr lang="en-US" sz="1700" dirty="0"/>
              <a:t>by </a:t>
            </a:r>
            <a:r>
              <a:rPr lang="en-US" sz="1700" b="1" u="sng" dirty="0"/>
              <a:t>creating a groundwork </a:t>
            </a:r>
            <a:r>
              <a:rPr lang="en-US" sz="1700" dirty="0"/>
              <a:t>for success. It’s not just about what we do the moment before the “big game,” but what we do in </a:t>
            </a:r>
            <a:r>
              <a:rPr lang="en-US" sz="1700" i="1" dirty="0"/>
              <a:t>the months and years </a:t>
            </a:r>
            <a:r>
              <a:rPr lang="en-US" sz="1700" dirty="0"/>
              <a:t>before it.</a:t>
            </a:r>
          </a:p>
          <a:p>
            <a:pPr marL="0" indent="0" defTabSz="905255">
              <a:buNone/>
              <a:defRPr sz="3168"/>
            </a:pPr>
            <a:endParaRPr lang="en-US" sz="1800" dirty="0"/>
          </a:p>
        </p:txBody>
      </p:sp>
    </p:spTree>
    <p:extLst>
      <p:ext uri="{BB962C8B-B14F-4D97-AF65-F5344CB8AC3E}">
        <p14:creationId xmlns:p14="http://schemas.microsoft.com/office/powerpoint/2010/main" val="71785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Objectives, Cont’d</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algn="just" defTabSz="905255">
              <a:buFont typeface="Wingdings" panose="05000000000000000000" pitchFamily="2" charset="2"/>
              <a:buChar char="ü"/>
              <a:defRPr sz="3168"/>
            </a:pPr>
            <a:r>
              <a:rPr lang="en-US" sz="1800" dirty="0"/>
              <a:t>Abdul-Jabbar’s biography is a perfect example of this idea because of how he </a:t>
            </a:r>
            <a:r>
              <a:rPr lang="en-US" sz="1800" b="1" u="sng" dirty="0"/>
              <a:t>links his success to his work ethic.</a:t>
            </a:r>
            <a:r>
              <a:rPr lang="en-US" sz="1800" dirty="0"/>
              <a:t> He is successful not because he hit one basket in a big game, but because he shot 100,000 baskets in practice for years. For him, it takes those 100,000 baskets just to make one game-winning shot. Likewise, many of his other successes, from acting to writing, emerge from his making ethical decisions around curiosity and education. </a:t>
            </a:r>
            <a:r>
              <a:rPr lang="en-US" sz="1800" dirty="0">
                <a:solidFill>
                  <a:srgbClr val="7A9900"/>
                </a:solidFill>
              </a:rPr>
              <a:t>Cultivating curiosity </a:t>
            </a:r>
            <a:r>
              <a:rPr lang="en-US" sz="1800" dirty="0"/>
              <a:t>about the world enabled him to be introduced to other diverse arenas in which to succeed, ones he never would have known about if had been averse to exploring new ideas. </a:t>
            </a:r>
          </a:p>
          <a:p>
            <a:pPr marL="0" indent="0" defTabSz="905255">
              <a:buNone/>
              <a:defRPr sz="3168"/>
            </a:pPr>
            <a:r>
              <a:rPr lang="en-US" sz="1800" dirty="0"/>
              <a:t> </a:t>
            </a:r>
          </a:p>
        </p:txBody>
      </p:sp>
    </p:spTree>
    <p:extLst>
      <p:ext uri="{BB962C8B-B14F-4D97-AF65-F5344CB8AC3E}">
        <p14:creationId xmlns:p14="http://schemas.microsoft.com/office/powerpoint/2010/main" val="78571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Biography- The Early Years</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011681"/>
            <a:ext cx="8229600" cy="4175760"/>
          </a:xfrm>
        </p:spPr>
        <p:txBody>
          <a:bodyPr>
            <a:noAutofit/>
          </a:bodyPr>
          <a:lstStyle/>
          <a:p>
            <a:pPr algn="just" defTabSz="905255">
              <a:defRPr sz="3168"/>
            </a:pPr>
            <a:r>
              <a:rPr lang="en-US" sz="1800" dirty="0"/>
              <a:t>Kareem Abdul-Jabbar was born </a:t>
            </a:r>
            <a:r>
              <a:rPr lang="en-US" sz="1800" dirty="0">
                <a:solidFill>
                  <a:srgbClr val="7A9900"/>
                </a:solidFill>
              </a:rPr>
              <a:t>Ferdinand Lewis Alcindor Jr. </a:t>
            </a:r>
            <a:r>
              <a:rPr lang="en-US" sz="1800" dirty="0"/>
              <a:t>on April 16, 1947, in New York City.</a:t>
            </a:r>
          </a:p>
          <a:p>
            <a:pPr algn="just" defTabSz="905255">
              <a:defRPr sz="3168"/>
            </a:pPr>
            <a:r>
              <a:rPr lang="en-US" sz="1800" dirty="0"/>
              <a:t>Best known as a basketball player, Abdul-Jabbar has been an </a:t>
            </a:r>
            <a:r>
              <a:rPr lang="en-US" sz="1800" dirty="0">
                <a:solidFill>
                  <a:srgbClr val="7A9900"/>
                </a:solidFill>
              </a:rPr>
              <a:t>actor, martial artist, writer, scholar and activist. </a:t>
            </a:r>
          </a:p>
          <a:p>
            <a:pPr algn="just" defTabSz="905255">
              <a:defRPr sz="3168"/>
            </a:pPr>
            <a:r>
              <a:rPr lang="en-US" sz="1800" dirty="0"/>
              <a:t>His eclectic interests arise from his lineage. His father, employed for most of his life as a transit police officer, was also an accomplished </a:t>
            </a:r>
            <a:r>
              <a:rPr lang="en-US" sz="1800" dirty="0">
                <a:solidFill>
                  <a:srgbClr val="7A9900"/>
                </a:solidFill>
              </a:rPr>
              <a:t>jazz musician </a:t>
            </a:r>
            <a:r>
              <a:rPr lang="en-US" sz="1800" dirty="0"/>
              <a:t>who graduated from Julliard. As such, Kareem’s childhood granted him a love of jazz and R&amp;B, cultivated with exposure to New York’s bohemian Greenwich Village. </a:t>
            </a:r>
          </a:p>
          <a:p>
            <a:pPr algn="just" defTabSz="905255">
              <a:defRPr sz="3168"/>
            </a:pPr>
            <a:r>
              <a:rPr lang="en-US" sz="1800" dirty="0"/>
              <a:t>Moreover, as someone growing up in the middle of the </a:t>
            </a:r>
            <a:r>
              <a:rPr lang="en-US" sz="1800" dirty="0">
                <a:solidFill>
                  <a:srgbClr val="7A9900"/>
                </a:solidFill>
              </a:rPr>
              <a:t>Civil Rights movement</a:t>
            </a:r>
            <a:r>
              <a:rPr lang="en-US" sz="1800" dirty="0"/>
              <a:t>, Lew Alcindor identified himself within the growing struggle for racial equality, leading him eventually to convert to Islam and </a:t>
            </a:r>
            <a:r>
              <a:rPr lang="en-US" sz="1800" dirty="0">
                <a:solidFill>
                  <a:srgbClr val="7A9900"/>
                </a:solidFill>
              </a:rPr>
              <a:t>rename himself </a:t>
            </a:r>
            <a:r>
              <a:rPr lang="en-US" sz="1800" dirty="0"/>
              <a:t>Kareem Abdul-Jabbar. </a:t>
            </a:r>
          </a:p>
          <a:p>
            <a:pPr defTabSz="905255">
              <a:defRPr sz="3168"/>
            </a:pPr>
            <a:endParaRPr lang="en-US" sz="1800" dirty="0"/>
          </a:p>
        </p:txBody>
      </p:sp>
    </p:spTree>
    <p:extLst>
      <p:ext uri="{BB962C8B-B14F-4D97-AF65-F5344CB8AC3E}">
        <p14:creationId xmlns:p14="http://schemas.microsoft.com/office/powerpoint/2010/main" val="311429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9cd82c5b-74c9-4827-94f1-5bf219ae6b20"/>
    <ds:schemaRef ds:uri="http://schemas.microsoft.com/office/2006/metadata/properties"/>
    <ds:schemaRef ds:uri="http://schemas.microsoft.com/office/2006/documentManagement/types"/>
    <ds:schemaRef ds:uri="http://purl.org/dc/elements/1.1/"/>
    <ds:schemaRef ds:uri="bfa4db11-c700-41fb-b639-f7e6b4e680b5"/>
    <ds:schemaRef ds:uri="http://purl.org/dc/dcmitype/"/>
    <ds:schemaRef ds:uri="http://schemas.openxmlformats.org/package/2006/metadata/core-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19449</TotalTime>
  <Words>4252</Words>
  <Application>Microsoft Office PowerPoint</Application>
  <PresentationFormat>On-screen Show (4:3)</PresentationFormat>
  <Paragraphs>183</Paragraphs>
  <Slides>35</Slides>
  <Notes>16</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Arial,Sans-Serif</vt:lpstr>
      <vt:lpstr>Calibri</vt:lpstr>
      <vt:lpstr>Calibri Light</vt:lpstr>
      <vt:lpstr>Times New Roman</vt:lpstr>
      <vt:lpstr>Wingdings</vt:lpstr>
      <vt:lpstr>Office Theme</vt:lpstr>
      <vt:lpstr>  Kareem Abdul-Jabbar A Pedagogy of Preparation Presented by Dr. Jonathan T. Wolf Wednesday, February 17, 2021 jowolfwriter@gmail.com</vt:lpstr>
      <vt:lpstr>EconEdLink Membership</vt:lpstr>
      <vt:lpstr>Professional Development Certificate</vt:lpstr>
      <vt:lpstr>Instructor Biography</vt:lpstr>
      <vt:lpstr>Agenda</vt:lpstr>
      <vt:lpstr>Objectives</vt:lpstr>
      <vt:lpstr>Objectives, Cont’d</vt:lpstr>
      <vt:lpstr>Objectives, Cont’d</vt:lpstr>
      <vt:lpstr>Biography- The Early Years</vt:lpstr>
      <vt:lpstr>Biography- High School &amp; College</vt:lpstr>
      <vt:lpstr>NBA Highlights</vt:lpstr>
      <vt:lpstr>Biography- Martial Arts &amp; Acting</vt:lpstr>
      <vt:lpstr>PowerPoint Presentation</vt:lpstr>
      <vt:lpstr>Biography- Writer</vt:lpstr>
      <vt:lpstr>Preparing for Success:  Identifying Essential Skills</vt:lpstr>
      <vt:lpstr>Preparing for Success:  Identifying Essential Skills</vt:lpstr>
      <vt:lpstr>Preparing for Success:  Identifying Essential Skills</vt:lpstr>
      <vt:lpstr>Preparing for Success:  Identifying Essential Skills</vt:lpstr>
      <vt:lpstr>Preparing for Success:  Identifying Essential Skills</vt:lpstr>
      <vt:lpstr>Preparing for Success:  Identifying Essential Skills</vt:lpstr>
      <vt:lpstr>Preparing for Success:  Identifying Essential Skills</vt:lpstr>
      <vt:lpstr>Preparing for Success:  Identifying Essential Skills</vt:lpstr>
      <vt:lpstr>Preparing for Success:  Identifying Essential Skills</vt:lpstr>
      <vt:lpstr>Envisioning Your Future /  What Success Means (to You)</vt:lpstr>
      <vt:lpstr>Envisioning Your Future /  What Success Means (to You)</vt:lpstr>
      <vt:lpstr>Envisioning Your Future /  What Success Means (to You)</vt:lpstr>
      <vt:lpstr>Envisioning Your Future /  What Success Means (to You)</vt:lpstr>
      <vt:lpstr>Envisioning Your Future /  What Success Means (to You)</vt:lpstr>
      <vt:lpstr>Envisioning Your Future /  What Success Means (to You)</vt:lpstr>
      <vt:lpstr>Envisioning Your Future /  What Success Means (to You)</vt:lpstr>
      <vt:lpstr>Envisioning Your Future /  What Success Means (to You)</vt:lpstr>
      <vt:lpstr>Conclusion</vt:lpstr>
      <vt:lpstr>References</vt:lpstr>
      <vt:lpstr>CEE Affiliates</vt:lpstr>
      <vt:lpstr>Thank You to Our Sponsors!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Jarvon Carson</cp:lastModifiedBy>
  <cp:revision>144</cp:revision>
  <dcterms:created xsi:type="dcterms:W3CDTF">2012-09-11T15:07:18Z</dcterms:created>
  <dcterms:modified xsi:type="dcterms:W3CDTF">2021-02-18T00:09:48Z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