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306" r:id="rId10"/>
    <p:sldId id="262" r:id="rId11"/>
    <p:sldId id="264" r:id="rId12"/>
    <p:sldId id="295" r:id="rId13"/>
    <p:sldId id="265" r:id="rId14"/>
    <p:sldId id="266" r:id="rId15"/>
    <p:sldId id="296" r:id="rId16"/>
    <p:sldId id="267" r:id="rId17"/>
    <p:sldId id="269" r:id="rId18"/>
    <p:sldId id="297" r:id="rId19"/>
    <p:sldId id="268" r:id="rId20"/>
    <p:sldId id="273" r:id="rId21"/>
    <p:sldId id="271" r:id="rId22"/>
    <p:sldId id="272" r:id="rId23"/>
    <p:sldId id="281" r:id="rId24"/>
    <p:sldId id="307" r:id="rId25"/>
    <p:sldId id="305" r:id="rId26"/>
    <p:sldId id="308" r:id="rId27"/>
    <p:sldId id="298" r:id="rId28"/>
    <p:sldId id="309" r:id="rId29"/>
    <p:sldId id="299" r:id="rId30"/>
    <p:sldId id="310" r:id="rId31"/>
    <p:sldId id="300" r:id="rId32"/>
    <p:sldId id="311" r:id="rId33"/>
    <p:sldId id="301" r:id="rId34"/>
    <p:sldId id="312" r:id="rId35"/>
    <p:sldId id="293" r:id="rId36"/>
    <p:sldId id="294" r:id="rId37"/>
  </p:sldIdLst>
  <p:sldSz cx="9144000" cy="5143500" type="screen16x9"/>
  <p:notesSz cx="6858000" cy="9144000"/>
  <p:embeddedFontLst>
    <p:embeddedFont>
      <p:font typeface="Karla" panose="020B0604020202020204" charset="0"/>
      <p:regular r:id="rId39"/>
      <p:bold r:id="rId40"/>
      <p:italic r:id="rId41"/>
      <p:boldItalic r:id="rId42"/>
    </p:embeddedFont>
    <p:embeddedFont>
      <p:font typeface="Raleway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47350-4EDD-4FF7-844E-A625B37BCF9F}" v="6" dt="2021-04-29T16:00:33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 autoAdjust="0"/>
  </p:normalViewPr>
  <p:slideViewPr>
    <p:cSldViewPr snapToGrid="0" snapToObjects="1">
      <p:cViewPr varScale="1">
        <p:scale>
          <a:sx n="95" d="100"/>
          <a:sy n="95" d="100"/>
        </p:scale>
        <p:origin x="10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1B547350-4EDD-4FF7-844E-A625B37BCF9F}"/>
    <pc:docChg chg="modSld">
      <pc:chgData name="Jarvon Carson" userId="f1f62c45-4a19-4f8e-934b-b4c64f876624" providerId="ADAL" clId="{1B547350-4EDD-4FF7-844E-A625B37BCF9F}" dt="2021-04-29T16:11:24.160" v="21" actId="20577"/>
      <pc:docMkLst>
        <pc:docMk/>
      </pc:docMkLst>
      <pc:sldChg chg="modSp mod">
        <pc:chgData name="Jarvon Carson" userId="f1f62c45-4a19-4f8e-934b-b4c64f876624" providerId="ADAL" clId="{1B547350-4EDD-4FF7-844E-A625B37BCF9F}" dt="2021-04-29T16:11:24.160" v="21" actId="20577"/>
        <pc:sldMkLst>
          <pc:docMk/>
          <pc:sldMk cId="0" sldId="271"/>
        </pc:sldMkLst>
        <pc:spChg chg="mod">
          <ac:chgData name="Jarvon Carson" userId="f1f62c45-4a19-4f8e-934b-b4c64f876624" providerId="ADAL" clId="{1B547350-4EDD-4FF7-844E-A625B37BCF9F}" dt="2021-04-29T16:11:24.160" v="21" actId="20577"/>
          <ac:spMkLst>
            <pc:docMk/>
            <pc:sldMk cId="0" sldId="271"/>
            <ac:spMk id="209" creationId="{00000000-0000-0000-0000-000000000000}"/>
          </ac:spMkLst>
        </pc:spChg>
      </pc:sldChg>
      <pc:sldChg chg="modSp mod">
        <pc:chgData name="Jarvon Carson" userId="f1f62c45-4a19-4f8e-934b-b4c64f876624" providerId="ADAL" clId="{1B547350-4EDD-4FF7-844E-A625B37BCF9F}" dt="2021-04-29T16:10:37.849" v="20" actId="255"/>
        <pc:sldMkLst>
          <pc:docMk/>
          <pc:sldMk cId="0" sldId="294"/>
        </pc:sldMkLst>
        <pc:spChg chg="mod">
          <ac:chgData name="Jarvon Carson" userId="f1f62c45-4a19-4f8e-934b-b4c64f876624" providerId="ADAL" clId="{1B547350-4EDD-4FF7-844E-A625B37BCF9F}" dt="2021-04-29T16:10:37.849" v="20" actId="255"/>
          <ac:spMkLst>
            <pc:docMk/>
            <pc:sldMk cId="0" sldId="294"/>
            <ac:spMk id="368" creationId="{00000000-0000-0000-0000-000000000000}"/>
          </ac:spMkLst>
        </pc:spChg>
      </pc:sldChg>
      <pc:sldChg chg="modSp mod">
        <pc:chgData name="Jarvon Carson" userId="f1f62c45-4a19-4f8e-934b-b4c64f876624" providerId="ADAL" clId="{1B547350-4EDD-4FF7-844E-A625B37BCF9F}" dt="2021-04-29T16:09:14.715" v="19" actId="20577"/>
        <pc:sldMkLst>
          <pc:docMk/>
          <pc:sldMk cId="1554578589" sldId="299"/>
        </pc:sldMkLst>
        <pc:spChg chg="mod">
          <ac:chgData name="Jarvon Carson" userId="f1f62c45-4a19-4f8e-934b-b4c64f876624" providerId="ADAL" clId="{1B547350-4EDD-4FF7-844E-A625B37BCF9F}" dt="2021-04-29T16:09:14.715" v="19" actId="20577"/>
          <ac:spMkLst>
            <pc:docMk/>
            <pc:sldMk cId="1554578589" sldId="299"/>
            <ac:spMk id="2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88126c5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88126c5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88126c5e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88126c5e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8126c5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8126c5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07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8126c5e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88126c5e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88126c5e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88126c5e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48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88126c5e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88126c5e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8126c5e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88126c5e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88126c5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88126c5e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8126c5e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88126c5e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8126c5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88126c5e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88126c5e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88126c5e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8126c5e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88126c5e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107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88126c5e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88126c5e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88126c5e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88126c5e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289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8126c5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8126c5e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8126c5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8126c5e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252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88126c5e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88126c5e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88126c5e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88126c5e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826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88126c5e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88126c5e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88126c5e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88126c5e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49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88126c5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88126c5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8634ccd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48634ccd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4886f87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c4886f876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88126c5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88126c5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88126c5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88126c5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88126c5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88126c5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8126c5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8126c5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88126c5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88126c5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69725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73843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◇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edpuzzle.com/edtech/podcasts-in-the-classroom/" TargetMode="External"/><Relationship Id="rId3" Type="http://schemas.openxmlformats.org/officeDocument/2006/relationships/hyperlink" Target="https://www.businessinsider.com/personal-finance/best-personal-finance-podcasts" TargetMode="External"/><Relationship Id="rId7" Type="http://schemas.openxmlformats.org/officeDocument/2006/relationships/hyperlink" Target="https://www.teachcreatemotivate.com/using-podcasts-in-the-classro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uncilforeconed.org/wp-content/uploads/2013/02/national-standards-for-financial-literacy.pdf" TargetMode="External"/><Relationship Id="rId11" Type="http://schemas.openxmlformats.org/officeDocument/2006/relationships/hyperlink" Target="https://www.npr.org/2020/02/26/809352282/teachers-are-you-using-podcasts-in-your-classroom" TargetMode="External"/><Relationship Id="rId5" Type="http://schemas.openxmlformats.org/officeDocument/2006/relationships/hyperlink" Target="https://www.realsimple.com/work-life/money/best-finance-podcasts" TargetMode="External"/><Relationship Id="rId10" Type="http://schemas.openxmlformats.org/officeDocument/2006/relationships/hyperlink" Target="https://www.readingrockets.org/article/benefits-using-podcasts-classroom" TargetMode="External"/><Relationship Id="rId4" Type="http://schemas.openxmlformats.org/officeDocument/2006/relationships/hyperlink" Target="https://time.com/nextadvisor/in-the-news/ten-best-money-podcasts/" TargetMode="External"/><Relationship Id="rId9" Type="http://schemas.openxmlformats.org/officeDocument/2006/relationships/hyperlink" Target="https://artsintegration.com/2019/05/31/podcasting-in-the-classro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dirty="0"/>
              <a:t>NCCEE</a:t>
            </a:r>
            <a:r>
              <a:rPr lang="en" sz="3100" dirty="0"/>
              <a:t>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Presents: “Using Podcasts to Teach Personal Finance”</a:t>
            </a:r>
            <a:br>
              <a:rPr lang="en" sz="3100" dirty="0"/>
            </a:br>
            <a:r>
              <a:rPr lang="en" sz="1600" dirty="0"/>
              <a:t>Stephanie Cales</a:t>
            </a:r>
            <a:br>
              <a:rPr lang="en" sz="1600" dirty="0"/>
            </a:br>
            <a:r>
              <a:rPr lang="en" sz="1600" dirty="0"/>
              <a:t>stephanie.cales@nccee.org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Student independence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Choice in podcasts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Choice in when/where/how to listen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use podcasts in the classroom?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Accessibility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Free to you and your students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Almost everyone has access to them already</a:t>
            </a:r>
            <a:endParaRPr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use podcasts in the classroom?</a:t>
            </a:r>
            <a:endParaRPr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How to tell a “good” podcast from a “bad” podcast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30998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Focus on topic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Episode description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Do I have to spend 30 minutes waiting to get to the point?</a:t>
            </a: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“Good” vs “bad” podcast</a:t>
            </a:r>
            <a:endParaRPr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Show structure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Is it short enough to use with students?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OR can it be clipped to only use the segment I want?</a:t>
            </a:r>
            <a:endParaRPr dirty="0"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“Good” vs “bad” podcast</a:t>
            </a:r>
            <a:endParaRPr dirty="0"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850EF-42D4-4350-913D-87E8BCECA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Quality of content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Who is producing it?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Who is speaking on the topics?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0121D-FF5B-4E62-B38D-0B58E781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“Good” vs “bad” podcast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31DD7-0719-4DE9-8ECF-558C830E7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442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Political neutrality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Either presents information in an unbiased manner OR presents both sides equally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endParaRPr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“Good” vs “bad” podcast</a:t>
            </a:r>
            <a:endParaRPr dirty="0"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use podcasts in the classroom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810450" y="14495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4 main avenues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Individual/independent listening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Group discussions/listen in small groups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Whole class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Projects</a:t>
            </a:r>
            <a:endParaRPr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ow to use podcasts in the classroom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810450" y="14495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Bellringers/discussion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Podcasts shorter than 10 minutes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Clips from longer podcasts</a:t>
            </a:r>
          </a:p>
          <a:p>
            <a:r>
              <a:rPr lang="en-US" dirty="0"/>
              <a:t>Homework</a:t>
            </a:r>
          </a:p>
          <a:p>
            <a:r>
              <a:rPr lang="en-US" dirty="0"/>
              <a:t>Projects</a:t>
            </a:r>
          </a:p>
          <a:p>
            <a:pPr lvl="1">
              <a:spcBef>
                <a:spcPts val="600"/>
              </a:spcBef>
            </a:pPr>
            <a:endParaRPr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How to use podcasts in the classroom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NCCEE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ctrTitle"/>
          </p:nvPr>
        </p:nvSpPr>
        <p:spPr>
          <a:xfrm>
            <a:off x="575275" y="1991825"/>
            <a:ext cx="797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Personal Finance podcasts to explore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Apple podcasts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Google podcasts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Spotify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Web presence</a:t>
            </a: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How/where to find podcasts</a:t>
            </a:r>
            <a:endParaRPr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E0C807-A690-4CB5-BEFA-6F60FAC6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598408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Podcasts Logo - PNG and Vector - Logo Download">
            <a:extLst>
              <a:ext uri="{FF2B5EF4-FFF2-40B4-BE49-F238E27FC236}">
                <a16:creationId xmlns:a16="http://schemas.microsoft.com/office/drawing/2014/main" id="{F8CFEE48-37C5-465B-B063-A3CC5D2A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50" y="1542210"/>
            <a:ext cx="9906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tify Logo - Small Spotify Logo Transparent, HD Png Download ,  Transparent Png Image - PNGitem">
            <a:extLst>
              <a:ext uri="{FF2B5EF4-FFF2-40B4-BE49-F238E27FC236}">
                <a16:creationId xmlns:a16="http://schemas.microsoft.com/office/drawing/2014/main" id="{E16B08B1-0F44-4A88-8937-120EE34B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28" y="3037159"/>
            <a:ext cx="1335881" cy="10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DE1DCC-D0EB-4E6D-B577-D6F596B1D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650" y="1298460"/>
            <a:ext cx="7370700" cy="3327300"/>
          </a:xfrm>
        </p:spPr>
        <p:txBody>
          <a:bodyPr/>
          <a:lstStyle/>
          <a:p>
            <a:r>
              <a:rPr lang="en-US" dirty="0"/>
              <a:t>WSJ Your Money Briefing</a:t>
            </a:r>
          </a:p>
          <a:p>
            <a:pPr lvl="1"/>
            <a:r>
              <a:rPr lang="en-US" dirty="0"/>
              <a:t>Weekdays</a:t>
            </a:r>
          </a:p>
          <a:p>
            <a:r>
              <a:rPr lang="en-US" dirty="0"/>
              <a:t>New York Times’ The Daily</a:t>
            </a:r>
          </a:p>
          <a:p>
            <a:pPr lvl="1"/>
            <a:r>
              <a:rPr lang="en-US" dirty="0"/>
              <a:t>20 minute episodes</a:t>
            </a:r>
          </a:p>
          <a:p>
            <a:r>
              <a:rPr lang="en-US" dirty="0"/>
              <a:t>NPR’s Up First</a:t>
            </a:r>
          </a:p>
          <a:p>
            <a:pPr lvl="1"/>
            <a:r>
              <a:rPr lang="en-US" dirty="0"/>
              <a:t>3 stories in 10 minutes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C6B698-5193-4EC5-99C5-DB9B8D79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50" y="441060"/>
            <a:ext cx="7370700" cy="857400"/>
          </a:xfrm>
        </p:spPr>
        <p:txBody>
          <a:bodyPr/>
          <a:lstStyle/>
          <a:p>
            <a:r>
              <a:rPr lang="en-US" dirty="0"/>
              <a:t>Daily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025A5-C481-4CA1-8B9F-41C09C69B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190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886650" y="1102614"/>
            <a:ext cx="4837562" cy="3823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2 best friends, Joel and Matt </a:t>
            </a:r>
          </a:p>
          <a:p>
            <a:pPr marL="342900" indent="-342900"/>
            <a:r>
              <a:rPr lang="en-US" dirty="0"/>
              <a:t>Episodes twice weekly</a:t>
            </a:r>
          </a:p>
          <a:p>
            <a:pPr marL="342900" indent="-342900"/>
            <a:r>
              <a:rPr lang="en-US" dirty="0"/>
              <a:t>40-minute episodes</a:t>
            </a:r>
          </a:p>
          <a:p>
            <a:pPr marL="800100" lvl="1" indent="-342900"/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 How to Money</a:t>
            </a:r>
            <a:endParaRPr sz="3200" dirty="0"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1026" name="Picture 2" descr="About Us - How to Money">
            <a:extLst>
              <a:ext uri="{FF2B5EF4-FFF2-40B4-BE49-F238E27FC236}">
                <a16:creationId xmlns:a16="http://schemas.microsoft.com/office/drawing/2014/main" id="{56302548-527E-4C09-A299-8127E2FD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02614"/>
            <a:ext cx="2938272" cy="2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886650" y="1241460"/>
            <a:ext cx="7370700" cy="3659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Episode highlight</a:t>
            </a:r>
          </a:p>
          <a:p>
            <a:pPr marL="800100" lvl="1" indent="-342900"/>
            <a:r>
              <a:rPr lang="en-US" dirty="0"/>
              <a:t>“Debunking Common Tax Misconceptions”</a:t>
            </a:r>
          </a:p>
          <a:p>
            <a:pPr marL="800100" lvl="1" indent="-342900"/>
            <a:endParaRPr lang="en-US" dirty="0"/>
          </a:p>
          <a:p>
            <a:pPr marL="342900" indent="-342900"/>
            <a:r>
              <a:rPr lang="en-US" dirty="0"/>
              <a:t>National standard 1: Earning Income</a:t>
            </a:r>
          </a:p>
          <a:p>
            <a:pPr marL="800100" lvl="1" indent="-342900"/>
            <a:r>
              <a:rPr lang="en-US" dirty="0"/>
              <a:t>Taxes</a:t>
            </a:r>
          </a:p>
          <a:p>
            <a:pPr marL="800100" lvl="1" indent="-342900"/>
            <a:endParaRPr lang="en-US" dirty="0"/>
          </a:p>
          <a:p>
            <a:pPr marL="800100" lvl="1" indent="-342900"/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 How to Money</a:t>
            </a:r>
            <a:endParaRPr sz="3200" dirty="0"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43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886650" y="1266525"/>
            <a:ext cx="3759754" cy="3467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-US" dirty="0"/>
              <a:t>Suze Orman</a:t>
            </a:r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-US" dirty="0"/>
              <a:t>Financial advisor, author, podcast host</a:t>
            </a:r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endParaRPr dirty="0"/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2. Suze Orman’s Women &amp; Money</a:t>
            </a:r>
            <a:endParaRPr sz="3200" dirty="0"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7" name="Picture 2" descr="Suze Orman's Women &amp; Money (And The Men Smart Enough To Listen) | Podcasts  on Audible | Audible.com">
            <a:extLst>
              <a:ext uri="{FF2B5EF4-FFF2-40B4-BE49-F238E27FC236}">
                <a16:creationId xmlns:a16="http://schemas.microsoft.com/office/drawing/2014/main" id="{A43CB22C-814D-4D5B-ADFD-47402A56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383082"/>
            <a:ext cx="2754058" cy="27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886650" y="1287593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-US" dirty="0"/>
              <a:t>Episode Highlight</a:t>
            </a:r>
          </a:p>
          <a:p>
            <a:pPr lvl="1" indent="-374650">
              <a:spcBef>
                <a:spcPts val="600"/>
              </a:spcBef>
              <a:buSzPts val="2300"/>
            </a:pPr>
            <a:r>
              <a:rPr lang="en-US" dirty="0"/>
              <a:t>“Ask Suze Anything” episodes</a:t>
            </a:r>
          </a:p>
          <a:p>
            <a:pPr lvl="1" indent="-374650">
              <a:spcBef>
                <a:spcPts val="600"/>
              </a:spcBef>
              <a:buSzPts val="2300"/>
            </a:pPr>
            <a:endParaRPr lang="en-US" dirty="0"/>
          </a:p>
          <a:p>
            <a:pPr marL="342900" indent="-342900"/>
            <a:r>
              <a:rPr lang="en-US" dirty="0"/>
              <a:t>National standard 3: Saving</a:t>
            </a:r>
          </a:p>
          <a:p>
            <a:pPr marL="342900" indent="-342900"/>
            <a:r>
              <a:rPr lang="en-US" dirty="0"/>
              <a:t>National standard 5: Financial Investing</a:t>
            </a:r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2. Women &amp; Money</a:t>
            </a:r>
            <a:endParaRPr sz="3200" dirty="0"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57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886650" y="1110138"/>
            <a:ext cx="456546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342900">
              <a:buSzPts val="2300"/>
            </a:pPr>
            <a:r>
              <a:rPr lang="en-US" dirty="0"/>
              <a:t>Personal finance journalist Mandi Woodruff, now Chief Consumer Advocate for Ally Bank</a:t>
            </a:r>
          </a:p>
          <a:p>
            <a:pPr marL="425450" indent="-342900">
              <a:buSzPts val="2300"/>
            </a:pPr>
            <a:r>
              <a:rPr lang="en-US" dirty="0"/>
              <a:t>Tiffany </a:t>
            </a:r>
            <a:r>
              <a:rPr lang="en-US" dirty="0" err="1"/>
              <a:t>Aliche</a:t>
            </a:r>
            <a:r>
              <a:rPr lang="en-US" dirty="0"/>
              <a:t>, an award-winning financial educator and best-selling author</a:t>
            </a: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3. Brown Ambition</a:t>
            </a:r>
            <a:endParaRPr sz="3200"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6" name="Picture 2" descr="Brown Ambition Podcast – Brown Ambition is a weekly podcast about career,  business, building wealth and living in this brown skin.">
            <a:extLst>
              <a:ext uri="{FF2B5EF4-FFF2-40B4-BE49-F238E27FC236}">
                <a16:creationId xmlns:a16="http://schemas.microsoft.com/office/drawing/2014/main" id="{395FF964-B247-4ACF-9D07-41436662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0" y="1079373"/>
            <a:ext cx="2984754" cy="29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886650" y="1266525"/>
            <a:ext cx="7370700" cy="3659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342900">
              <a:buSzPts val="2300"/>
            </a:pPr>
            <a:r>
              <a:rPr lang="en-US" dirty="0"/>
              <a:t>Episode features</a:t>
            </a:r>
          </a:p>
          <a:p>
            <a:pPr marL="882650" lvl="1" indent="-342900">
              <a:buSzPts val="2300"/>
            </a:pPr>
            <a:r>
              <a:rPr lang="en-US" dirty="0"/>
              <a:t>Overall topics</a:t>
            </a:r>
          </a:p>
          <a:p>
            <a:pPr marL="882650" lvl="1" indent="-342900">
              <a:buSzPts val="2300"/>
            </a:pPr>
            <a:r>
              <a:rPr lang="en-US" dirty="0"/>
              <a:t>Answering listener questions</a:t>
            </a:r>
          </a:p>
          <a:p>
            <a:pPr marL="882650" lvl="1" indent="-342900">
              <a:buSzPts val="2300"/>
            </a:pPr>
            <a:r>
              <a:rPr lang="en-US" dirty="0"/>
              <a:t>Timestamps</a:t>
            </a:r>
          </a:p>
          <a:p>
            <a:pPr marL="882650" lvl="1" indent="-342900">
              <a:buSzPts val="2300"/>
            </a:pPr>
            <a:endParaRPr lang="en-US" dirty="0"/>
          </a:p>
          <a:p>
            <a:pPr marL="425450" indent="-342900">
              <a:buSzPts val="2300"/>
            </a:pPr>
            <a:r>
              <a:rPr lang="en-US" dirty="0"/>
              <a:t>National standard 3: Saving</a:t>
            </a:r>
          </a:p>
          <a:p>
            <a:pPr marL="425450" indent="-342900">
              <a:buSzPts val="2300"/>
            </a:pPr>
            <a:r>
              <a:rPr lang="en-US" dirty="0"/>
              <a:t>National standard 4: Using Credit</a:t>
            </a:r>
          </a:p>
          <a:p>
            <a:pPr marL="425450" indent="-342900">
              <a:buSzPts val="2300"/>
            </a:pPr>
            <a:r>
              <a:rPr lang="en-US" dirty="0"/>
              <a:t>National standard 5: Financial Investing</a:t>
            </a: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3. Brown Ambition</a:t>
            </a:r>
            <a:endParaRPr sz="3200"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57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886650" y="1106918"/>
            <a:ext cx="439401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Guy Raz- journalist, correspondent, radio host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Longer episodes that could be used for a project or discussion based assignment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Companies your students will know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4. How I Built This</a:t>
            </a:r>
            <a:endParaRPr sz="3200"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6" name="Picture 2" descr="How I Built This with Guy Raz : NPR">
            <a:extLst>
              <a:ext uri="{FF2B5EF4-FFF2-40B4-BE49-F238E27FC236}">
                <a16:creationId xmlns:a16="http://schemas.microsoft.com/office/drawing/2014/main" id="{987C2B45-FE9B-426F-A98F-8CA554E6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92" y="1108710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Teachers will be able to: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Identify podcasts with economics themed content.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Design unique learning opportunitites using podcasts in t</a:t>
            </a:r>
            <a:r>
              <a:rPr lang="en-US" dirty="0"/>
              <a:t>he</a:t>
            </a:r>
            <a:r>
              <a:rPr lang="en" dirty="0"/>
              <a:t> classroom.</a:t>
            </a:r>
            <a:endParaRPr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886650" y="1244840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Episode highlight</a:t>
            </a:r>
          </a:p>
          <a:p>
            <a:pPr lvl="1" indent="-342900">
              <a:spcBef>
                <a:spcPts val="600"/>
              </a:spcBef>
              <a:buSzPts val="1800"/>
            </a:pPr>
            <a:r>
              <a:rPr lang="en-US" dirty="0"/>
              <a:t>“Hinge: Justin McLeod”</a:t>
            </a:r>
          </a:p>
          <a:p>
            <a:pPr lvl="1" indent="-342900">
              <a:spcBef>
                <a:spcPts val="600"/>
              </a:spcBef>
              <a:buSzPts val="1800"/>
            </a:pPr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Standard 1: Earning Income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Standard 2: Buying Goods and Services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Standard 5: Financial Investing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4. How I Built This</a:t>
            </a:r>
            <a:endParaRPr sz="3200"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31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FFC67D-EE3E-4CAF-8730-86BF724BF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She Did It Her Way from She Podcast</a:t>
            </a:r>
          </a:p>
          <a:p>
            <a:r>
              <a:rPr lang="en-US" sz="2000" dirty="0"/>
              <a:t>More Money Podcast</a:t>
            </a:r>
          </a:p>
          <a:p>
            <a:r>
              <a:rPr lang="en-US" sz="2000" dirty="0"/>
              <a:t>The Dave Ramsey Show</a:t>
            </a:r>
          </a:p>
          <a:p>
            <a:r>
              <a:rPr lang="en-US" sz="2000" dirty="0" err="1"/>
              <a:t>BiggerPockets</a:t>
            </a:r>
            <a:r>
              <a:rPr lang="en-US" sz="2000" dirty="0"/>
              <a:t> Money</a:t>
            </a:r>
          </a:p>
          <a:p>
            <a:r>
              <a:rPr lang="en-US" sz="2000" dirty="0"/>
              <a:t>Afford Anything with Paula Pant</a:t>
            </a:r>
          </a:p>
          <a:p>
            <a:r>
              <a:rPr lang="en-US" sz="2000" dirty="0"/>
              <a:t>Money With </a:t>
            </a:r>
            <a:r>
              <a:rPr lang="en-US" sz="2000" dirty="0" err="1"/>
              <a:t>Mak</a:t>
            </a:r>
            <a:r>
              <a:rPr lang="en-US" sz="2000" dirty="0"/>
              <a:t> &amp; 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952FE4-C1F2-40D1-8288-324C5121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And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FF38F-C17A-4783-994C-CC51F3BB8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4492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and Questions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3"/>
              </a:rPr>
              <a:t>https://www.businessinsider.com/personal-finance/best-personal-finance-podcasts</a:t>
            </a:r>
            <a:endParaRPr lang="en-US" sz="14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4"/>
              </a:rPr>
              <a:t>https://time.com/nextadvisor/in-the-news/ten-best-money-podcasts/</a:t>
            </a:r>
            <a:endParaRPr lang="en-US" sz="14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5"/>
              </a:rPr>
              <a:t>https://www.realsimple.com/work-life/money/best-finance-podcasts</a:t>
            </a:r>
            <a:endParaRPr lang="en-US" sz="14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6"/>
              </a:rPr>
              <a:t>https://www.councilforeconed.org/wp-content/uploads/2013/02/national-standards-for-financial-literacy.pdf</a:t>
            </a:r>
            <a:endParaRPr lang="en-US" sz="14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7"/>
              </a:rPr>
              <a:t>https://www.teachcreatemotivate.com/using-podcasts-in-the-classroom/</a:t>
            </a:r>
            <a:r>
              <a:rPr lang="en-US" sz="1400" dirty="0"/>
              <a:t> 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8"/>
              </a:rPr>
              <a:t>https://blog.edpuzzle.com/edtech/podcasts-in-the-classroom/</a:t>
            </a:r>
            <a:r>
              <a:rPr lang="en-US" sz="1400" dirty="0"/>
              <a:t> 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9"/>
              </a:rPr>
              <a:t>https://artsintegration.com/2019/05/31/podcasting-in-the-classroom/</a:t>
            </a:r>
            <a:r>
              <a:rPr lang="en-US" sz="1400" dirty="0"/>
              <a:t> 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10"/>
              </a:rPr>
              <a:t>https://www.readingrockets.org/article/benefits-using-podcasts-classroom</a:t>
            </a:r>
            <a:r>
              <a:rPr lang="en-US" sz="1400" dirty="0"/>
              <a:t> 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1400" dirty="0">
                <a:hlinkClick r:id="rId11"/>
              </a:rPr>
              <a:t>https://www.npr.org/2020/02/26/809352282/teachers-are-you-using-podcasts-in-your-classroom</a:t>
            </a:r>
            <a:r>
              <a:rPr lang="en-US" sz="1400" dirty="0"/>
              <a:t> 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endParaRPr lang="en-US" sz="800" dirty="0"/>
          </a:p>
        </p:txBody>
      </p:sp>
      <p:sp>
        <p:nvSpPr>
          <p:cNvPr id="369" name="Google Shape;369;p5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5558974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 dirty="0"/>
              <a:t>Why should I use podcasts in the classroom?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 dirty="0"/>
              <a:t>How </a:t>
            </a:r>
            <a:r>
              <a:rPr lang="en-US" sz="2000" dirty="0"/>
              <a:t>to tell a “good” podcast from a “bad” podcast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-US" sz="2000" dirty="0"/>
              <a:t>How to use podcasts in the classroom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-US" sz="2000" dirty="0"/>
              <a:t>Economics podcasts to explore</a:t>
            </a:r>
          </a:p>
          <a:p>
            <a:pPr lvl="1" indent="-355600">
              <a:buSzPts val="2000"/>
            </a:pPr>
            <a:r>
              <a:rPr lang="en-US" sz="2000" dirty="0"/>
              <a:t>Standards</a:t>
            </a: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What kind of podcasts do you already listen to?</a:t>
            </a:r>
            <a:endParaRPr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How NCCEE has used podcasts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1249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Why should I use podcasts in the classroom?</a:t>
            </a:r>
            <a:endParaRPr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Listening Skills 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Active listening skills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Reflective thinking</a:t>
            </a: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use podcasts in the classroom?</a:t>
            </a:r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2CB74E-5B56-45FA-A045-3055CB52B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Variety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Current statistics show there are more than 1 million active podcasts and more than 30 million podcast episodes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Students learn differently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2FCCC-042D-47C2-9F23-55C16831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should I use podcasts in the classroom?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C420A-9C7F-426C-B6AA-6A4C83BC43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6080441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451FA-C380-4AA2-8AE7-694583F7E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50FACE-26BC-4D8D-9A81-F6CC325298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F00CA1-3501-4A81-8E1E-670CD4CE4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778</Words>
  <Application>Microsoft Office PowerPoint</Application>
  <PresentationFormat>On-screen Show (16:9)</PresentationFormat>
  <Paragraphs>160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Raleway</vt:lpstr>
      <vt:lpstr>Karla</vt:lpstr>
      <vt:lpstr>Arial</vt:lpstr>
      <vt:lpstr>Escalus template</vt:lpstr>
      <vt:lpstr>NCCEE  Presents: “Using Podcasts to Teach Personal Finance” Stephanie Cales stephanie.cales@nccee.org</vt:lpstr>
      <vt:lpstr>NCCEE  Who We Are</vt:lpstr>
      <vt:lpstr>Objectives</vt:lpstr>
      <vt:lpstr>Agenda</vt:lpstr>
      <vt:lpstr>What kind of podcasts do you already listen to?</vt:lpstr>
      <vt:lpstr>How NCCEE has used podcasts</vt:lpstr>
      <vt:lpstr>Why should I use podcasts in the classroom?</vt:lpstr>
      <vt:lpstr>Why should I use podcasts in the classroom?</vt:lpstr>
      <vt:lpstr>Why should I use podcasts in the classroom?</vt:lpstr>
      <vt:lpstr>Why should I use podcasts in the classroom?</vt:lpstr>
      <vt:lpstr>Why should I use podcasts in the classroom?</vt:lpstr>
      <vt:lpstr>How to tell a “good” podcast from a “bad” podcast</vt:lpstr>
      <vt:lpstr>“Good” vs “bad” podcast</vt:lpstr>
      <vt:lpstr>“Good” vs “bad” podcast</vt:lpstr>
      <vt:lpstr>“Good” vs “bad” podcast</vt:lpstr>
      <vt:lpstr>“Good” vs “bad” podcast</vt:lpstr>
      <vt:lpstr>How to use podcasts in the classroom</vt:lpstr>
      <vt:lpstr>How to use podcasts in the classroom</vt:lpstr>
      <vt:lpstr>How to use podcasts in the classroom</vt:lpstr>
      <vt:lpstr>Personal Finance podcasts to explore</vt:lpstr>
      <vt:lpstr>How/where to find podcasts</vt:lpstr>
      <vt:lpstr>Daily updates</vt:lpstr>
      <vt:lpstr>1. How to Money</vt:lpstr>
      <vt:lpstr>1. How to Money</vt:lpstr>
      <vt:lpstr>2. Suze Orman’s Women &amp; Money</vt:lpstr>
      <vt:lpstr>2. Women &amp; Money</vt:lpstr>
      <vt:lpstr>3. Brown Ambition</vt:lpstr>
      <vt:lpstr>3. Brown Ambition</vt:lpstr>
      <vt:lpstr>4. How I Built This</vt:lpstr>
      <vt:lpstr>4. How I Built This</vt:lpstr>
      <vt:lpstr>And more!</vt:lpstr>
      <vt:lpstr>Closing and Questions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NCCEE  Presents “The Growing Number of Women in Finance”</dc:title>
  <dc:creator>Stephanie Cales</dc:creator>
  <cp:lastModifiedBy>Jarvon Carson</cp:lastModifiedBy>
  <cp:revision>42</cp:revision>
  <dcterms:modified xsi:type="dcterms:W3CDTF">2021-04-29T16:11:39Z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