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4"/>
    <p:sldMasterId id="2147483682" r:id="rId5"/>
    <p:sldMasterId id="2147483683" r:id="rId6"/>
  </p:sldMasterIdLst>
  <p:notesMasterIdLst>
    <p:notesMasterId r:id="rId32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Oswald" panose="020B0604020202020204" charset="0"/>
      <p:regular r:id="rId37"/>
      <p:bold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Source Code Pr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5E573E-E373-4950-B044-527A564E772D}" v="3" dt="2021-03-02T19:37:06.0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90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4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B15E573E-E373-4950-B044-527A564E772D}"/>
    <pc:docChg chg="modSld">
      <pc:chgData name="Jarvon Carson" userId="f1f62c45-4a19-4f8e-934b-b4c64f876624" providerId="ADAL" clId="{B15E573E-E373-4950-B044-527A564E772D}" dt="2021-03-02T19:39:43.054" v="35" actId="20577"/>
      <pc:docMkLst>
        <pc:docMk/>
      </pc:docMkLst>
      <pc:sldChg chg="modSp mod">
        <pc:chgData name="Jarvon Carson" userId="f1f62c45-4a19-4f8e-934b-b4c64f876624" providerId="ADAL" clId="{B15E573E-E373-4950-B044-527A564E772D}" dt="2021-03-02T19:39:43.054" v="35" actId="20577"/>
        <pc:sldMkLst>
          <pc:docMk/>
          <pc:sldMk cId="0" sldId="261"/>
        </pc:sldMkLst>
        <pc:spChg chg="mod">
          <ac:chgData name="Jarvon Carson" userId="f1f62c45-4a19-4f8e-934b-b4c64f876624" providerId="ADAL" clId="{B15E573E-E373-4950-B044-527A564E772D}" dt="2021-03-02T19:39:43.054" v="35" actId="20577"/>
          <ac:spMkLst>
            <pc:docMk/>
            <pc:sldMk cId="0" sldId="261"/>
            <ac:spMk id="222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2:26.606" v="20" actId="114"/>
        <pc:sldMkLst>
          <pc:docMk/>
          <pc:sldMk cId="0" sldId="266"/>
        </pc:sldMkLst>
        <pc:spChg chg="mod">
          <ac:chgData name="Jarvon Carson" userId="f1f62c45-4a19-4f8e-934b-b4c64f876624" providerId="ADAL" clId="{B15E573E-E373-4950-B044-527A564E772D}" dt="2021-03-02T19:32:16.040" v="17" actId="114"/>
          <ac:spMkLst>
            <pc:docMk/>
            <pc:sldMk cId="0" sldId="266"/>
            <ac:spMk id="257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2:26.606" v="20" actId="114"/>
          <ac:spMkLst>
            <pc:docMk/>
            <pc:sldMk cId="0" sldId="266"/>
            <ac:spMk id="258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1:23.341" v="3" actId="207"/>
        <pc:sldMkLst>
          <pc:docMk/>
          <pc:sldMk cId="0" sldId="268"/>
        </pc:sldMkLst>
        <pc:spChg chg="mod">
          <ac:chgData name="Jarvon Carson" userId="f1f62c45-4a19-4f8e-934b-b4c64f876624" providerId="ADAL" clId="{B15E573E-E373-4950-B044-527A564E772D}" dt="2021-03-02T19:31:01.377" v="1" actId="207"/>
          <ac:spMkLst>
            <pc:docMk/>
            <pc:sldMk cId="0" sldId="268"/>
            <ac:spMk id="272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1:18.302" v="2" actId="207"/>
          <ac:spMkLst>
            <pc:docMk/>
            <pc:sldMk cId="0" sldId="268"/>
            <ac:spMk id="273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1:23.341" v="3" actId="207"/>
          <ac:spMkLst>
            <pc:docMk/>
            <pc:sldMk cId="0" sldId="268"/>
            <ac:spMk id="274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1:35.330" v="5" actId="207"/>
        <pc:sldMkLst>
          <pc:docMk/>
          <pc:sldMk cId="0" sldId="269"/>
        </pc:sldMkLst>
        <pc:spChg chg="mod">
          <ac:chgData name="Jarvon Carson" userId="f1f62c45-4a19-4f8e-934b-b4c64f876624" providerId="ADAL" clId="{B15E573E-E373-4950-B044-527A564E772D}" dt="2021-03-02T19:30:48.440" v="0" actId="207"/>
          <ac:spMkLst>
            <pc:docMk/>
            <pc:sldMk cId="0" sldId="269"/>
            <ac:spMk id="286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1:29.722" v="4" actId="207"/>
          <ac:spMkLst>
            <pc:docMk/>
            <pc:sldMk cId="0" sldId="269"/>
            <ac:spMk id="287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1:35.330" v="5" actId="207"/>
          <ac:spMkLst>
            <pc:docMk/>
            <pc:sldMk cId="0" sldId="269"/>
            <ac:spMk id="288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2:00.201" v="16" actId="207"/>
        <pc:sldMkLst>
          <pc:docMk/>
          <pc:sldMk cId="0" sldId="270"/>
        </pc:sldMkLst>
        <pc:spChg chg="mod">
          <ac:chgData name="Jarvon Carson" userId="f1f62c45-4a19-4f8e-934b-b4c64f876624" providerId="ADAL" clId="{B15E573E-E373-4950-B044-527A564E772D}" dt="2021-03-02T19:31:53.348" v="14" actId="207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1:56.486" v="15" actId="207"/>
          <ac:spMkLst>
            <pc:docMk/>
            <pc:sldMk cId="0" sldId="270"/>
            <ac:spMk id="301" creationId="{00000000-0000-0000-0000-000000000000}"/>
          </ac:spMkLst>
        </pc:spChg>
        <pc:spChg chg="mod">
          <ac:chgData name="Jarvon Carson" userId="f1f62c45-4a19-4f8e-934b-b4c64f876624" providerId="ADAL" clId="{B15E573E-E373-4950-B044-527A564E772D}" dt="2021-03-02T19:32:00.201" v="16" actId="207"/>
          <ac:spMkLst>
            <pc:docMk/>
            <pc:sldMk cId="0" sldId="270"/>
            <ac:spMk id="302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9:03.178" v="32" actId="20577"/>
        <pc:sldMkLst>
          <pc:docMk/>
          <pc:sldMk cId="0" sldId="271"/>
        </pc:sldMkLst>
        <pc:spChg chg="mod">
          <ac:chgData name="Jarvon Carson" userId="f1f62c45-4a19-4f8e-934b-b4c64f876624" providerId="ADAL" clId="{B15E573E-E373-4950-B044-527A564E772D}" dt="2021-03-02T19:39:03.178" v="32" actId="20577"/>
          <ac:spMkLst>
            <pc:docMk/>
            <pc:sldMk cId="0" sldId="271"/>
            <ac:spMk id="313" creationId="{00000000-0000-0000-0000-000000000000}"/>
          </ac:spMkLst>
        </pc:spChg>
      </pc:sldChg>
      <pc:sldChg chg="modSp mod modNotes">
        <pc:chgData name="Jarvon Carson" userId="f1f62c45-4a19-4f8e-934b-b4c64f876624" providerId="ADAL" clId="{B15E573E-E373-4950-B044-527A564E772D}" dt="2021-03-02T19:37:07.841" v="22" actId="114"/>
        <pc:sldMkLst>
          <pc:docMk/>
          <pc:sldMk cId="0" sldId="272"/>
        </pc:sldMkLst>
        <pc:spChg chg="mod">
          <ac:chgData name="Jarvon Carson" userId="f1f62c45-4a19-4f8e-934b-b4c64f876624" providerId="ADAL" clId="{B15E573E-E373-4950-B044-527A564E772D}" dt="2021-03-02T19:37:07.841" v="22" actId="114"/>
          <ac:spMkLst>
            <pc:docMk/>
            <pc:sldMk cId="0" sldId="272"/>
            <ac:spMk id="325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7:14.880" v="23" actId="207"/>
        <pc:sldMkLst>
          <pc:docMk/>
          <pc:sldMk cId="0" sldId="273"/>
        </pc:sldMkLst>
        <pc:spChg chg="mod">
          <ac:chgData name="Jarvon Carson" userId="f1f62c45-4a19-4f8e-934b-b4c64f876624" providerId="ADAL" clId="{B15E573E-E373-4950-B044-527A564E772D}" dt="2021-03-02T19:37:14.880" v="23" actId="207"/>
          <ac:spMkLst>
            <pc:docMk/>
            <pc:sldMk cId="0" sldId="273"/>
            <ac:spMk id="333" creationId="{00000000-0000-0000-0000-000000000000}"/>
          </ac:spMkLst>
        </pc:spChg>
      </pc:sldChg>
      <pc:sldChg chg="modSp mod">
        <pc:chgData name="Jarvon Carson" userId="f1f62c45-4a19-4f8e-934b-b4c64f876624" providerId="ADAL" clId="{B15E573E-E373-4950-B044-527A564E772D}" dt="2021-03-02T19:37:28.734" v="25" actId="14100"/>
        <pc:sldMkLst>
          <pc:docMk/>
          <pc:sldMk cId="0" sldId="274"/>
        </pc:sldMkLst>
        <pc:spChg chg="mod">
          <ac:chgData name="Jarvon Carson" userId="f1f62c45-4a19-4f8e-934b-b4c64f876624" providerId="ADAL" clId="{B15E573E-E373-4950-B044-527A564E772D}" dt="2021-03-02T19:37:28.734" v="25" actId="14100"/>
          <ac:spMkLst>
            <pc:docMk/>
            <pc:sldMk cId="0" sldId="274"/>
            <ac:spMk id="340" creationId="{00000000-0000-0000-0000-000000000000}"/>
          </ac:spMkLst>
        </pc:spChg>
        <pc:picChg chg="mod">
          <ac:chgData name="Jarvon Carson" userId="f1f62c45-4a19-4f8e-934b-b4c64f876624" providerId="ADAL" clId="{B15E573E-E373-4950-B044-527A564E772D}" dt="2021-03-02T19:37:24.614" v="24" actId="1076"/>
          <ac:picMkLst>
            <pc:docMk/>
            <pc:sldMk cId="0" sldId="274"/>
            <ac:picMk id="339" creationId="{00000000-0000-0000-0000-000000000000}"/>
          </ac:picMkLst>
        </pc:picChg>
      </pc:sldChg>
      <pc:sldChg chg="modSp mod">
        <pc:chgData name="Jarvon Carson" userId="f1f62c45-4a19-4f8e-934b-b4c64f876624" providerId="ADAL" clId="{B15E573E-E373-4950-B044-527A564E772D}" dt="2021-03-02T19:37:40.730" v="27" actId="14100"/>
        <pc:sldMkLst>
          <pc:docMk/>
          <pc:sldMk cId="0" sldId="275"/>
        </pc:sldMkLst>
        <pc:picChg chg="mod">
          <ac:chgData name="Jarvon Carson" userId="f1f62c45-4a19-4f8e-934b-b4c64f876624" providerId="ADAL" clId="{B15E573E-E373-4950-B044-527A564E772D}" dt="2021-03-02T19:37:40.730" v="27" actId="14100"/>
          <ac:picMkLst>
            <pc:docMk/>
            <pc:sldMk cId="0" sldId="275"/>
            <ac:picMk id="347" creationId="{00000000-0000-0000-0000-000000000000}"/>
          </ac:picMkLst>
        </pc:picChg>
      </pc:sldChg>
      <pc:sldChg chg="modSp mod">
        <pc:chgData name="Jarvon Carson" userId="f1f62c45-4a19-4f8e-934b-b4c64f876624" providerId="ADAL" clId="{B15E573E-E373-4950-B044-527A564E772D}" dt="2021-03-02T19:37:59.220" v="28" actId="1076"/>
        <pc:sldMkLst>
          <pc:docMk/>
          <pc:sldMk cId="0" sldId="278"/>
        </pc:sldMkLst>
        <pc:picChg chg="mod">
          <ac:chgData name="Jarvon Carson" userId="f1f62c45-4a19-4f8e-934b-b4c64f876624" providerId="ADAL" clId="{B15E573E-E373-4950-B044-527A564E772D}" dt="2021-03-02T19:37:59.220" v="28" actId="1076"/>
          <ac:picMkLst>
            <pc:docMk/>
            <pc:sldMk cId="0" sldId="278"/>
            <ac:picMk id="370" creationId="{00000000-0000-0000-0000-000000000000}"/>
          </ac:picMkLst>
        </pc:picChg>
      </pc:sldChg>
      <pc:sldChg chg="modSp mod">
        <pc:chgData name="Jarvon Carson" userId="f1f62c45-4a19-4f8e-934b-b4c64f876624" providerId="ADAL" clId="{B15E573E-E373-4950-B044-527A564E772D}" dt="2021-03-02T19:38:04.014" v="29" actId="20577"/>
        <pc:sldMkLst>
          <pc:docMk/>
          <pc:sldMk cId="0" sldId="279"/>
        </pc:sldMkLst>
        <pc:spChg chg="mod">
          <ac:chgData name="Jarvon Carson" userId="f1f62c45-4a19-4f8e-934b-b4c64f876624" providerId="ADAL" clId="{B15E573E-E373-4950-B044-527A564E772D}" dt="2021-03-02T19:38:04.014" v="29" actId="20577"/>
          <ac:spMkLst>
            <pc:docMk/>
            <pc:sldMk cId="0" sldId="279"/>
            <ac:spMk id="37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5290348c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5290348c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bb925fe4d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bb925fe4d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5290348c4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a5290348c4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 into Glacier Peak with martharush67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ec054096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aec054096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f5cf38b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f5cf38b2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bb925fe4d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bb925fe4d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b925fe4d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b925fe4d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ec054096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ec054096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bb925fe4d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bb925fe4d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bb925fe4d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bb925fe4d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bb925fe4d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bb925fe4d5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5290348c4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5290348c4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b925fe4d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b925fe4d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ec05409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aec05409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ec054096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aec054096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bcc4472f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bcc4472f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af5cf38b2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af5cf38b2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a5290348c4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a5290348c4_0_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5290348c4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5290348c4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5290348c4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5290348c4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65656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5290348c4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5290348c4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65656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b925fe4d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b925fe4d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bb925fe4d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bb925fe4d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bb925fe4d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bb925fe4d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bb925fe4d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bb925fe4d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CEE Layout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6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oogle Shape;73;p17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Google Shape;84;p19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0" y="4320350"/>
            <a:ext cx="2009326" cy="7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005F8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" name="Google Shape;96;p21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97" name="Google Shape;97;p21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1" name="Google Shape;10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2280225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23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08" name="Google Shape;10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CEE Layout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6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rgbClr val="005F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Google Shape;132;p28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33" name="Google Shape;133;p2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8" name="Google Shape;138;p29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7" name="Google Shape;14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31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50" name="Google Shape;150;p31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31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0" y="4320350"/>
            <a:ext cx="2009326" cy="7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" name="Google Shape;161;p3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075" y="4320350"/>
            <a:ext cx="2009367" cy="7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0" y="4320341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>
            <a:spLocks noGrp="1"/>
          </p:cNvSpPr>
          <p:nvPr>
            <p:ph type="body" idx="1"/>
          </p:nvPr>
        </p:nvSpPr>
        <p:spPr>
          <a:xfrm>
            <a:off x="2280225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170" name="Google Shape;17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1" name="Google Shape;17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Google Shape;173;p35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rgbClr val="005F86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174" name="Google Shape;174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5" name="Google Shape;175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" name="Google Shape;17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88" y="4331266"/>
            <a:ext cx="2010615" cy="736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rgbClr val="FFFFFF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h-C6aBkIi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rterzero.com/handboo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startupsim.glacierpeak.io/#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BlrLqsjID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bit.ly/H20chall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startupsim.glacierpeak.io/#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bit.ly/Problem011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bit.ly/3p3XKH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5OA_5JhMY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cee@umn.ed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mcee@umn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/>
          <p:nvPr/>
        </p:nvSpPr>
        <p:spPr>
          <a:xfrm>
            <a:off x="4572000" y="475"/>
            <a:ext cx="4572000" cy="5143500"/>
          </a:xfrm>
          <a:prstGeom prst="rect">
            <a:avLst/>
          </a:prstGeom>
          <a:solidFill>
            <a:srgbClr val="005F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7"/>
          <p:cNvSpPr txBox="1">
            <a:spLocks noGrp="1"/>
          </p:cNvSpPr>
          <p:nvPr>
            <p:ph type="title"/>
          </p:nvPr>
        </p:nvSpPr>
        <p:spPr>
          <a:xfrm>
            <a:off x="0" y="1078750"/>
            <a:ext cx="45720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F86"/>
                </a:solidFill>
              </a:rPr>
              <a:t>WELCOME </a:t>
            </a:r>
            <a:endParaRPr>
              <a:solidFill>
                <a:srgbClr val="005F8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5F86"/>
              </a:solidFill>
            </a:endParaRPr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Housekeeping Items</a:t>
            </a:r>
            <a:endParaRPr>
              <a:solidFill>
                <a:srgbClr val="FFFFFF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Please use the chat function to ask questions or to notify moderator of issues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Session will be recorded and emailed to participants following the webinar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Char char="●"/>
            </a:pPr>
            <a:r>
              <a:rPr lang="en">
                <a:solidFill>
                  <a:schemeClr val="lt1"/>
                </a:solidFill>
              </a:rPr>
              <a:t>Attendance certificates can be accessed following webinar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265500" y="3106975"/>
            <a:ext cx="40452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F86"/>
                </a:solidFill>
              </a:rPr>
              <a:t>The webinar will begin shortly</a:t>
            </a:r>
            <a:endParaRPr>
              <a:solidFill>
                <a:srgbClr val="005F8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student-run venture</a:t>
            </a:r>
            <a:endParaRPr/>
          </a:p>
        </p:txBody>
      </p:sp>
      <p:pic>
        <p:nvPicPr>
          <p:cNvPr id="250" name="Google Shape;250;p46" title="EcoSlurp Commercia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4475" y="1209000"/>
            <a:ext cx="5008975" cy="37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56" name="Google Shape;256;p47"/>
          <p:cNvSpPr txBox="1">
            <a:spLocks noGrp="1"/>
          </p:cNvSpPr>
          <p:nvPr>
            <p:ph type="body" idx="1"/>
          </p:nvPr>
        </p:nvSpPr>
        <p:spPr>
          <a:xfrm>
            <a:off x="5100750" y="1346775"/>
            <a:ext cx="38805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Quarter Zero Handbook (*FREE)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Startup Sim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Teen Startup Trainers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7"/>
          <p:cNvSpPr txBox="1"/>
          <p:nvPr/>
        </p:nvSpPr>
        <p:spPr>
          <a:xfrm>
            <a:off x="2144825" y="4325950"/>
            <a:ext cx="426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hlinkClick r:id="rId3"/>
              </a:rPr>
              <a:t>https://www.quarterzero.com/handbook</a:t>
            </a:r>
            <a:r>
              <a:rPr lang="en" dirty="0">
                <a:hlinkClick r:id="rId3"/>
              </a:rPr>
              <a:t>/</a:t>
            </a:r>
            <a:endParaRPr dirty="0"/>
          </a:p>
        </p:txBody>
      </p:sp>
      <p:sp>
        <p:nvSpPr>
          <p:cNvPr id="258" name="Google Shape;258;p47"/>
          <p:cNvSpPr txBox="1"/>
          <p:nvPr/>
        </p:nvSpPr>
        <p:spPr>
          <a:xfrm>
            <a:off x="5737725" y="4685562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hlinkClick r:id="rId4"/>
              </a:rPr>
              <a:t>https://startupsim.glacierpeak.io/#/</a:t>
            </a:r>
            <a:endParaRPr i="1" dirty="0"/>
          </a:p>
        </p:txBody>
      </p:sp>
      <p:pic>
        <p:nvPicPr>
          <p:cNvPr id="259" name="Google Shape;25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9725" y="1030375"/>
            <a:ext cx="2542425" cy="3295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60" name="Google Shape;26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6450" y="2620750"/>
            <a:ext cx="3119674" cy="193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Lean Startup Process</a:t>
            </a:r>
            <a:endParaRPr/>
          </a:p>
        </p:txBody>
      </p:sp>
      <p:pic>
        <p:nvPicPr>
          <p:cNvPr id="266" name="Google Shape;266;p48" descr="Check out the book on Amazon here http://goo.gl/h0tbUa &#10;Adapted from the Intro to 'The Lean Startup' by Eric Ries © 2011. &#10;Used with permission. Made by http://storyboarditsbetter.com" title="Storyboard of The Lean Startup Introduct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186400"/>
            <a:ext cx="4926000" cy="36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Startup for Students</a:t>
            </a:r>
            <a:endParaRPr/>
          </a:p>
        </p:txBody>
      </p:sp>
      <p:sp>
        <p:nvSpPr>
          <p:cNvPr id="272" name="Google Shape;272;p49"/>
          <p:cNvSpPr txBox="1">
            <a:spLocks noGrp="1"/>
          </p:cNvSpPr>
          <p:nvPr>
            <p:ph type="body" idx="1"/>
          </p:nvPr>
        </p:nvSpPr>
        <p:spPr>
          <a:xfrm>
            <a:off x="1586775" y="1302425"/>
            <a:ext cx="23817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Design Thinking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49"/>
          <p:cNvSpPr txBox="1">
            <a:spLocks noGrp="1"/>
          </p:cNvSpPr>
          <p:nvPr>
            <p:ph type="body" idx="1"/>
          </p:nvPr>
        </p:nvSpPr>
        <p:spPr>
          <a:xfrm>
            <a:off x="2344675" y="2494088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Problem Discovery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9"/>
          <p:cNvSpPr txBox="1">
            <a:spLocks noGrp="1"/>
          </p:cNvSpPr>
          <p:nvPr>
            <p:ph type="body" idx="1"/>
          </p:nvPr>
        </p:nvSpPr>
        <p:spPr>
          <a:xfrm>
            <a:off x="3590375" y="3688550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Customer Interviews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9"/>
          <p:cNvSpPr txBox="1">
            <a:spLocks noGrp="1"/>
          </p:cNvSpPr>
          <p:nvPr>
            <p:ph type="body" idx="1"/>
          </p:nvPr>
        </p:nvSpPr>
        <p:spPr>
          <a:xfrm>
            <a:off x="1195975" y="103920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1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9"/>
          <p:cNvSpPr txBox="1">
            <a:spLocks noGrp="1"/>
          </p:cNvSpPr>
          <p:nvPr>
            <p:ph type="body" idx="1"/>
          </p:nvPr>
        </p:nvSpPr>
        <p:spPr>
          <a:xfrm>
            <a:off x="1977425" y="224585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2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9"/>
          <p:cNvSpPr txBox="1">
            <a:spLocks noGrp="1"/>
          </p:cNvSpPr>
          <p:nvPr>
            <p:ph type="body" idx="1"/>
          </p:nvPr>
        </p:nvSpPr>
        <p:spPr>
          <a:xfrm>
            <a:off x="3220700" y="3379575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3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575" y="235725"/>
            <a:ext cx="2789450" cy="206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79" name="Google Shape;27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4275" y="890000"/>
            <a:ext cx="1843200" cy="17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2400" y="2494100"/>
            <a:ext cx="14097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Startup for Students</a:t>
            </a:r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body" idx="1"/>
          </p:nvPr>
        </p:nvSpPr>
        <p:spPr>
          <a:xfrm>
            <a:off x="1586775" y="1302425"/>
            <a:ext cx="23817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Team Building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0"/>
          <p:cNvSpPr txBox="1">
            <a:spLocks noGrp="1"/>
          </p:cNvSpPr>
          <p:nvPr>
            <p:ph type="body" idx="1"/>
          </p:nvPr>
        </p:nvSpPr>
        <p:spPr>
          <a:xfrm>
            <a:off x="2344675" y="2494088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Solution Ideation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0"/>
          <p:cNvSpPr txBox="1">
            <a:spLocks noGrp="1"/>
          </p:cNvSpPr>
          <p:nvPr>
            <p:ph type="body" idx="1"/>
          </p:nvPr>
        </p:nvSpPr>
        <p:spPr>
          <a:xfrm>
            <a:off x="3590375" y="3688550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Market Testing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>
            <a:off x="1195975" y="103920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sz="4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0"/>
          <p:cNvSpPr txBox="1">
            <a:spLocks noGrp="1"/>
          </p:cNvSpPr>
          <p:nvPr>
            <p:ph type="body" idx="1"/>
          </p:nvPr>
        </p:nvSpPr>
        <p:spPr>
          <a:xfrm>
            <a:off x="1977425" y="224585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5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0"/>
          <p:cNvSpPr txBox="1">
            <a:spLocks noGrp="1"/>
          </p:cNvSpPr>
          <p:nvPr>
            <p:ph type="body" idx="1"/>
          </p:nvPr>
        </p:nvSpPr>
        <p:spPr>
          <a:xfrm>
            <a:off x="3220700" y="3379575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6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634" y="504600"/>
            <a:ext cx="1885241" cy="2067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3" name="Google Shape;29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8825" y="0"/>
            <a:ext cx="1885250" cy="3371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8050" y="3524238"/>
            <a:ext cx="215265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 Startup for Students</a:t>
            </a:r>
            <a:endParaRPr/>
          </a:p>
        </p:txBody>
      </p:sp>
      <p:sp>
        <p:nvSpPr>
          <p:cNvPr id="300" name="Google Shape;300;p51"/>
          <p:cNvSpPr txBox="1">
            <a:spLocks noGrp="1"/>
          </p:cNvSpPr>
          <p:nvPr>
            <p:ph type="body" idx="1"/>
          </p:nvPr>
        </p:nvSpPr>
        <p:spPr>
          <a:xfrm>
            <a:off x="1586775" y="1302425"/>
            <a:ext cx="23817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Sales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1"/>
          <p:cNvSpPr txBox="1">
            <a:spLocks noGrp="1"/>
          </p:cNvSpPr>
          <p:nvPr>
            <p:ph type="body" idx="1"/>
          </p:nvPr>
        </p:nvSpPr>
        <p:spPr>
          <a:xfrm>
            <a:off x="2344675" y="2494088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Business Plan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1"/>
          <p:cNvSpPr txBox="1">
            <a:spLocks noGrp="1"/>
          </p:cNvSpPr>
          <p:nvPr>
            <p:ph type="body" idx="1"/>
          </p:nvPr>
        </p:nvSpPr>
        <p:spPr>
          <a:xfrm>
            <a:off x="3590375" y="3688550"/>
            <a:ext cx="3049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Pitch Presentation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1"/>
          <p:cNvSpPr txBox="1">
            <a:spLocks noGrp="1"/>
          </p:cNvSpPr>
          <p:nvPr>
            <p:ph type="body" idx="1"/>
          </p:nvPr>
        </p:nvSpPr>
        <p:spPr>
          <a:xfrm>
            <a:off x="1195975" y="103920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7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1"/>
          <p:cNvSpPr txBox="1">
            <a:spLocks noGrp="1"/>
          </p:cNvSpPr>
          <p:nvPr>
            <p:ph type="body" idx="1"/>
          </p:nvPr>
        </p:nvSpPr>
        <p:spPr>
          <a:xfrm>
            <a:off x="1977425" y="2245850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8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1"/>
          <p:cNvSpPr txBox="1">
            <a:spLocks noGrp="1"/>
          </p:cNvSpPr>
          <p:nvPr>
            <p:ph type="body" idx="1"/>
          </p:nvPr>
        </p:nvSpPr>
        <p:spPr>
          <a:xfrm>
            <a:off x="3220700" y="3379575"/>
            <a:ext cx="5775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9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275" y="445775"/>
            <a:ext cx="1559725" cy="18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0275" y="3379575"/>
            <a:ext cx="2725325" cy="15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400" y="1196125"/>
            <a:ext cx="2327428" cy="1968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 Thinking &amp; Design Challenges</a:t>
            </a:r>
            <a:endParaRPr dirty="0"/>
          </a:p>
        </p:txBody>
      </p:sp>
      <p:sp>
        <p:nvSpPr>
          <p:cNvPr id="314" name="Google Shape;314;p52"/>
          <p:cNvSpPr txBox="1"/>
          <p:nvPr/>
        </p:nvSpPr>
        <p:spPr>
          <a:xfrm>
            <a:off x="3396000" y="3887675"/>
            <a:ext cx="53388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Use in small groups/breakout rooms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Lots of options/resources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Handbook, pp. 22-24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000" y="1346675"/>
            <a:ext cx="2255425" cy="28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52"/>
          <p:cNvPicPr preferRelativeResize="0"/>
          <p:nvPr/>
        </p:nvPicPr>
        <p:blipFill rotWithShape="1">
          <a:blip r:embed="rId4">
            <a:alphaModFix/>
          </a:blip>
          <a:srcRect t="17911"/>
          <a:stretch/>
        </p:blipFill>
        <p:spPr>
          <a:xfrm>
            <a:off x="3831450" y="1238000"/>
            <a:ext cx="3045223" cy="254721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2"/>
          <p:cNvSpPr txBox="1"/>
          <p:nvPr/>
        </p:nvSpPr>
        <p:spPr>
          <a:xfrm>
            <a:off x="6876675" y="1238000"/>
            <a:ext cx="195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hlink"/>
                </a:solidFill>
                <a:hlinkClick r:id="rId5"/>
              </a:rPr>
              <a:t>http://bit.ly/H20chall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Discovery</a:t>
            </a:r>
            <a:endParaRPr/>
          </a:p>
        </p:txBody>
      </p:sp>
      <p:sp>
        <p:nvSpPr>
          <p:cNvPr id="323" name="Google Shape;323;p53"/>
          <p:cNvSpPr txBox="1"/>
          <p:nvPr/>
        </p:nvSpPr>
        <p:spPr>
          <a:xfrm>
            <a:off x="6198875" y="2138850"/>
            <a:ext cx="2802300" cy="18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Practice problem discovery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Also works through the entire process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What problems do we find?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4375" y="1106000"/>
            <a:ext cx="4291076" cy="266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3"/>
          <p:cNvSpPr txBox="1"/>
          <p:nvPr/>
        </p:nvSpPr>
        <p:spPr>
          <a:xfrm>
            <a:off x="6144000" y="1106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hlinkClick r:id="rId4"/>
              </a:rPr>
              <a:t>https://startupsim.glacierpeak.io/#/</a:t>
            </a:r>
            <a:endParaRPr i="1" dirty="0"/>
          </a:p>
        </p:txBody>
      </p:sp>
      <p:sp>
        <p:nvSpPr>
          <p:cNvPr id="326" name="Google Shape;326;p53"/>
          <p:cNvSpPr txBox="1"/>
          <p:nvPr/>
        </p:nvSpPr>
        <p:spPr>
          <a:xfrm>
            <a:off x="6380850" y="1506200"/>
            <a:ext cx="13464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FFFFFF"/>
                </a:solidFill>
                <a:highlight>
                  <a:srgbClr val="323239"/>
                </a:highlight>
                <a:latin typeface="Roboto"/>
                <a:ea typeface="Roboto"/>
                <a:cs typeface="Roboto"/>
                <a:sym typeface="Roboto"/>
              </a:rPr>
              <a:t>SG1-499</a:t>
            </a:r>
            <a:endParaRPr sz="1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Discovery</a:t>
            </a:r>
            <a:endParaRPr/>
          </a:p>
        </p:txBody>
      </p:sp>
      <p:sp>
        <p:nvSpPr>
          <p:cNvPr id="332" name="Google Shape;332;p54"/>
          <p:cNvSpPr txBox="1"/>
          <p:nvPr/>
        </p:nvSpPr>
        <p:spPr>
          <a:xfrm>
            <a:off x="533425" y="3491650"/>
            <a:ext cx="52641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Pp 28-31 of the handbook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4"/>
          <p:cNvSpPr txBox="1">
            <a:spLocks noGrp="1"/>
          </p:cNvSpPr>
          <p:nvPr>
            <p:ph type="body" idx="1"/>
          </p:nvPr>
        </p:nvSpPr>
        <p:spPr>
          <a:xfrm>
            <a:off x="677900" y="1416400"/>
            <a:ext cx="5119500" cy="20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Strategies: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#1 Keep a list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#2 Listen to (and observe) other people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#3 Interview other people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#4 Narrow the list</a:t>
            </a:r>
            <a:endParaRPr sz="22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Discovery</a:t>
            </a:r>
            <a:endParaRPr/>
          </a:p>
        </p:txBody>
      </p:sp>
      <p:pic>
        <p:nvPicPr>
          <p:cNvPr id="339" name="Google Shape;33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400" y="1106000"/>
            <a:ext cx="5445600" cy="36008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0" name="Google Shape;340;p55"/>
          <p:cNvSpPr txBox="1"/>
          <p:nvPr/>
        </p:nvSpPr>
        <p:spPr>
          <a:xfrm>
            <a:off x="216000" y="1538850"/>
            <a:ext cx="3152842" cy="2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Post ideas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Ask questions/discuss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Dot voting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Problem Validation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http://bit.ly/Problem0111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Teach Entrepreneurship Online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Curriculum Written By: Martha Rush</a:t>
            </a:r>
            <a:endParaRPr sz="3200"/>
          </a:p>
        </p:txBody>
      </p:sp>
      <p:sp>
        <p:nvSpPr>
          <p:cNvPr id="194" name="Google Shape;194;p38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Webinar: March 3, 2021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Interviews</a:t>
            </a:r>
            <a:endParaRPr/>
          </a:p>
        </p:txBody>
      </p:sp>
      <p:sp>
        <p:nvSpPr>
          <p:cNvPr id="346" name="Google Shape;346;p56"/>
          <p:cNvSpPr txBox="1"/>
          <p:nvPr/>
        </p:nvSpPr>
        <p:spPr>
          <a:xfrm>
            <a:off x="564000" y="1511675"/>
            <a:ext cx="4008000" cy="15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Develop interview questions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Create a customer profile -- so you interview the right people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Handbook, pp. 37-43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009" y="921200"/>
            <a:ext cx="4564611" cy="3971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7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students have identified</a:t>
            </a:r>
            <a:endParaRPr/>
          </a:p>
        </p:txBody>
      </p:sp>
      <p:sp>
        <p:nvSpPr>
          <p:cNvPr id="353" name="Google Shape;353;p57"/>
          <p:cNvSpPr txBox="1"/>
          <p:nvPr/>
        </p:nvSpPr>
        <p:spPr>
          <a:xfrm>
            <a:off x="742675" y="1463250"/>
            <a:ext cx="6518100" cy="26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Plastic waste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Food waste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Communication problems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Procrastination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Laziness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Challenge of drawing diagrams with online notes</a:t>
            </a: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rgbClr val="21212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57"/>
          <p:cNvPicPr preferRelativeResize="0"/>
          <p:nvPr/>
        </p:nvPicPr>
        <p:blipFill rotWithShape="1">
          <a:blip r:embed="rId3">
            <a:alphaModFix/>
          </a:blip>
          <a:srcRect l="32125" t="16382" r="47333" b="27797"/>
          <a:stretch/>
        </p:blipFill>
        <p:spPr>
          <a:xfrm>
            <a:off x="7382700" y="2028575"/>
            <a:ext cx="1585172" cy="287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7"/>
          <p:cNvPicPr preferRelativeResize="0"/>
          <p:nvPr/>
        </p:nvPicPr>
        <p:blipFill rotWithShape="1">
          <a:blip r:embed="rId4">
            <a:alphaModFix/>
          </a:blip>
          <a:srcRect b="58621"/>
          <a:stretch/>
        </p:blipFill>
        <p:spPr>
          <a:xfrm>
            <a:off x="4091851" y="3558325"/>
            <a:ext cx="3168924" cy="13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7375" y="372505"/>
            <a:ext cx="2828475" cy="200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8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they need to go to market?</a:t>
            </a:r>
            <a:endParaRPr/>
          </a:p>
        </p:txBody>
      </p:sp>
      <p:sp>
        <p:nvSpPr>
          <p:cNvPr id="362" name="Google Shape;362;p58"/>
          <p:cNvSpPr txBox="1"/>
          <p:nvPr/>
        </p:nvSpPr>
        <p:spPr>
          <a:xfrm>
            <a:off x="4114800" y="1106000"/>
            <a:ext cx="4848600" cy="3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The real experience is where the learning happens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Do customers really want your product?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Will they pay for it?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can you get it made?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can you get it from production to customers?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Is it scale-able?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Is your product unique in the market?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075" y="1373325"/>
            <a:ext cx="2416925" cy="290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4" name="Google Shape;364;p58"/>
          <p:cNvSpPr txBox="1"/>
          <p:nvPr/>
        </p:nvSpPr>
        <p:spPr>
          <a:xfrm>
            <a:off x="2438725" y="4463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http://bit.ly/3p3XKHo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Pitch Example</a:t>
            </a:r>
            <a:endParaRPr/>
          </a:p>
        </p:txBody>
      </p:sp>
      <p:pic>
        <p:nvPicPr>
          <p:cNvPr id="370" name="Google Shape;370;p59" title="Meiyu pitch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193" y="993705"/>
            <a:ext cx="5139824" cy="38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Questions?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sp>
        <p:nvSpPr>
          <p:cNvPr id="381" name="Google Shape;381;p61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Martha Rush | Martha.Rush@moundsviewschools.org</a:t>
            </a:r>
            <a:endParaRPr sz="3300"/>
          </a:p>
        </p:txBody>
      </p:sp>
      <p:sp>
        <p:nvSpPr>
          <p:cNvPr id="382" name="Google Shape;382;p61"/>
          <p:cNvSpPr txBox="1">
            <a:spLocks noGrp="1"/>
          </p:cNvSpPr>
          <p:nvPr>
            <p:ph type="subTitle" idx="1"/>
          </p:nvPr>
        </p:nvSpPr>
        <p:spPr>
          <a:xfrm>
            <a:off x="5081150" y="4556275"/>
            <a:ext cx="4700400" cy="5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mcee.umn.edu |</a:t>
            </a:r>
            <a:r>
              <a:rPr lang="en"/>
              <a:t>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mcee@umn.edu</a:t>
            </a:r>
            <a:r>
              <a:rPr lang="en" sz="1400"/>
              <a:t> | 612.625.3727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MINNESOTA COUNCIL ON ECONOMIC EDUCATION (MCEE)</a:t>
            </a:r>
            <a:endParaRPr/>
          </a:p>
        </p:txBody>
      </p:sp>
      <p:sp>
        <p:nvSpPr>
          <p:cNvPr id="200" name="Google Shape;200;p39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461200" cy="28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76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005F86"/>
                </a:solidFill>
              </a:rPr>
              <a:t>Our Vision</a:t>
            </a:r>
            <a:endParaRPr sz="2700" b="1">
              <a:solidFill>
                <a:srgbClr val="005F86"/>
              </a:solidFill>
            </a:endParaRPr>
          </a:p>
          <a:p>
            <a:pPr marL="76200" marR="76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12121"/>
                </a:solidFill>
              </a:rPr>
              <a:t>To equip all Minnesotans with the economic and personal financial understanding needed to succeed in today's complex economy.</a:t>
            </a:r>
            <a:endParaRPr sz="1800">
              <a:solidFill>
                <a:srgbClr val="21212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rgbClr val="005F86"/>
                </a:solidFill>
              </a:rPr>
              <a:t>Teaching Teachers, Engaging Students, and Reaching Communities</a:t>
            </a:r>
            <a:endParaRPr sz="1600" b="1">
              <a:solidFill>
                <a:srgbClr val="005F86"/>
              </a:solidFill>
            </a:endParaRPr>
          </a:p>
        </p:txBody>
      </p:sp>
      <p:sp>
        <p:nvSpPr>
          <p:cNvPr id="201" name="Google Shape;201;p39"/>
          <p:cNvSpPr txBox="1">
            <a:spLocks noGrp="1"/>
          </p:cNvSpPr>
          <p:nvPr>
            <p:ph type="subTitle" idx="4294967295"/>
          </p:nvPr>
        </p:nvSpPr>
        <p:spPr>
          <a:xfrm>
            <a:off x="3953275" y="4461525"/>
            <a:ext cx="5585700" cy="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/>
              <a:t>mcee.umn.edu</a:t>
            </a:r>
            <a:r>
              <a:rPr lang="en"/>
              <a:t> </a:t>
            </a:r>
            <a:r>
              <a:rPr lang="en" sz="1400"/>
              <a:t>|</a:t>
            </a:r>
            <a:r>
              <a:rPr lang="en"/>
              <a:t> </a:t>
            </a:r>
            <a:r>
              <a:rPr lang="en" sz="14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mcee@umn.edu</a:t>
            </a:r>
            <a:r>
              <a:rPr lang="en"/>
              <a:t> </a:t>
            </a:r>
            <a:r>
              <a:rPr lang="en" sz="1400"/>
              <a:t>|</a:t>
            </a:r>
            <a:r>
              <a:rPr lang="en"/>
              <a:t> </a:t>
            </a:r>
            <a:r>
              <a:rPr lang="en" sz="1400"/>
              <a:t>612.625.3727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Instructor Bio</a:t>
            </a:r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body" idx="1"/>
          </p:nvPr>
        </p:nvSpPr>
        <p:spPr>
          <a:xfrm>
            <a:off x="1279550" y="1613700"/>
            <a:ext cx="3999900" cy="29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208" name="Google Shape;208;p40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Martha Rush teaches AP Micro, AP Macro and AP Psych at Mounds View High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School, where she has taught since 1997.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She has coached six teams to the National Economics Challenge (they have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won twice) and three teams to the National Personal Finance Challenge (no wins!).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In addition to working as an MCEE master teacher, Martha is the lead College Board consultant for AP Microeconomics and serves on the AP Micro Test Development Committee.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She has also contributed to AP Econ textbooks and teacher materials produced by Cengage, McGraw-Hill and Bedford Fellows Worth, and she is currently serving on the Minnesota Social Studies Standards Review Committee. 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0"/>
          <p:cNvSpPr txBox="1"/>
          <p:nvPr/>
        </p:nvSpPr>
        <p:spPr>
          <a:xfrm>
            <a:off x="7103275" y="459875"/>
            <a:ext cx="1676700" cy="1570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Picture if you want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10" name="Google Shape;210;p40"/>
          <p:cNvPicPr preferRelativeResize="0"/>
          <p:nvPr/>
        </p:nvPicPr>
        <p:blipFill rotWithShape="1">
          <a:blip r:embed="rId3">
            <a:alphaModFix/>
          </a:blip>
          <a:srcRect b="21758"/>
          <a:stretch/>
        </p:blipFill>
        <p:spPr>
          <a:xfrm>
            <a:off x="6951950" y="76900"/>
            <a:ext cx="1979350" cy="225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Webinar Objectives</a:t>
            </a:r>
            <a:endParaRPr dirty="0"/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1"/>
          </p:nvPr>
        </p:nvSpPr>
        <p:spPr>
          <a:xfrm>
            <a:off x="1279550" y="1613700"/>
            <a:ext cx="3999900" cy="29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Introduce you to online resources for teaching/fostering entrepreneurship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Experience entrepreneurship lessons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Encourage you to learn more about teaching entrepreneurship -- online or FTF!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philosophy for teaching entrepreneurship</a:t>
            </a:r>
            <a:endParaRPr dirty="0"/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Students learn more when they become entrepreneurs, when they actually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identify problems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ideate solutions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talk to customers, pitch to investors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600" b="1" i="1">
                <a:latin typeface="Calibri"/>
                <a:ea typeface="Calibri"/>
                <a:cs typeface="Calibri"/>
                <a:sym typeface="Calibri"/>
              </a:rPr>
              <a:t>bring products to market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This is not a class </a:t>
            </a:r>
            <a:r>
              <a:rPr lang="en" sz="1600" i="1">
                <a:latin typeface="Calibri"/>
                <a:ea typeface="Calibri"/>
                <a:cs typeface="Calibri"/>
                <a:sym typeface="Calibri"/>
              </a:rPr>
              <a:t>“about entrepreneurship”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 -- it’s an opportunity </a:t>
            </a: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to experience entrepreneurship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125" y="1309350"/>
            <a:ext cx="4505601" cy="32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1705200" y="1150400"/>
            <a:ext cx="64632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 was very shy, very nervous when I first started. My voice would shake, and I didn’t know what to do with my hands. .. Now I will pitch you anything, and I’m willing to talk to anyone about anything. Becoming more self-confident was one of my biggest successes.”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Amy Helgeson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body" idx="1"/>
          </p:nvPr>
        </p:nvSpPr>
        <p:spPr>
          <a:xfrm>
            <a:off x="4168450" y="1150400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 feel like entrepreneurship is the best way to actually make a change or a difference in the world.”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Aryan Sehgal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150" y="1166825"/>
            <a:ext cx="200025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5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important?</a:t>
            </a:r>
            <a:endParaRPr/>
          </a:p>
        </p:txBody>
      </p:sp>
      <p:sp>
        <p:nvSpPr>
          <p:cNvPr id="243" name="Google Shape;243;p45"/>
          <p:cNvSpPr txBox="1">
            <a:spLocks noGrp="1"/>
          </p:cNvSpPr>
          <p:nvPr>
            <p:ph type="body" idx="1"/>
          </p:nvPr>
        </p:nvSpPr>
        <p:spPr>
          <a:xfrm>
            <a:off x="4168450" y="1150400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“A lot of times you think entrepreneurship is just for people who are business-minded. But that’s not necessarily true. You need a lot of different skill sets.”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Nandini Avula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150" y="1150400"/>
            <a:ext cx="2514600" cy="32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39640F7-A4EF-4718-A307-4688DBA34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177F1C-4126-4A96-B25A-26C5CE7363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EBCF08-ACDF-44C3-A954-D2FA7691392F}">
  <ds:schemaRefs>
    <ds:schemaRef ds:uri="http://purl.org/dc/dcmitype/"/>
    <ds:schemaRef ds:uri="9cd82c5b-74c9-4827-94f1-5bf219ae6b20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fa4db11-c700-41fb-b639-f7e6b4e680b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770</Words>
  <Application>Microsoft Office PowerPoint</Application>
  <PresentationFormat>On-screen Show (16:9)</PresentationFormat>
  <Paragraphs>118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Oswald</vt:lpstr>
      <vt:lpstr>Calibri</vt:lpstr>
      <vt:lpstr>Roboto</vt:lpstr>
      <vt:lpstr>Arial</vt:lpstr>
      <vt:lpstr>Source Code Pro</vt:lpstr>
      <vt:lpstr>Simple Light</vt:lpstr>
      <vt:lpstr>Modern Writer</vt:lpstr>
      <vt:lpstr>Modern Writer</vt:lpstr>
      <vt:lpstr>WELCOME  </vt:lpstr>
      <vt:lpstr>How to Teach Entrepreneurship Online Curriculum Written By: Martha Rush</vt:lpstr>
      <vt:lpstr>MINNESOTA COUNCIL ON ECONOMIC EDUCATION (MCEE)</vt:lpstr>
      <vt:lpstr>Instructor Bio</vt:lpstr>
      <vt:lpstr>Webinar Objectives</vt:lpstr>
      <vt:lpstr>My philosophy for teaching entrepreneurship</vt:lpstr>
      <vt:lpstr>Why is this important?</vt:lpstr>
      <vt:lpstr>Why is this important?</vt:lpstr>
      <vt:lpstr>Why is this important?</vt:lpstr>
      <vt:lpstr>A student-run venture</vt:lpstr>
      <vt:lpstr>Resources</vt:lpstr>
      <vt:lpstr>The Lean Startup Process</vt:lpstr>
      <vt:lpstr>Lean Startup for Students</vt:lpstr>
      <vt:lpstr>Lean Startup for Students</vt:lpstr>
      <vt:lpstr>Lean Startup for Students</vt:lpstr>
      <vt:lpstr>Design Thinking &amp; Design Challenges</vt:lpstr>
      <vt:lpstr>Problem Discovery</vt:lpstr>
      <vt:lpstr>Problem Discovery</vt:lpstr>
      <vt:lpstr>Problem Discovery</vt:lpstr>
      <vt:lpstr>Customer Interviews</vt:lpstr>
      <vt:lpstr>Problems students have identified</vt:lpstr>
      <vt:lpstr>Why do they need to go to market?</vt:lpstr>
      <vt:lpstr>Pitch Example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</dc:title>
  <cp:lastModifiedBy>Jarvon Carson</cp:lastModifiedBy>
  <cp:revision>1</cp:revision>
  <dcterms:modified xsi:type="dcterms:W3CDTF">2021-03-02T19:39:57Z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