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iIUdnrmFQC2W1LJjGg6vbysdHeg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241247-295C-0088-F398-EA6525418382}" v="24" dt="2021-02-26T12:37:17.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von Carson" userId="S::jcarson@councilforeconed.org::f1f62c45-4a19-4f8e-934b-b4c64f876624" providerId="AD" clId="Web-{7F241247-295C-0088-F398-EA6525418382}"/>
    <pc:docChg chg="modSld">
      <pc:chgData name="Jarvon Carson" userId="S::jcarson@councilforeconed.org::f1f62c45-4a19-4f8e-934b-b4c64f876624" providerId="AD" clId="Web-{7F241247-295C-0088-F398-EA6525418382}" dt="2021-02-26T12:37:17.148" v="21" actId="20577"/>
      <pc:docMkLst>
        <pc:docMk/>
      </pc:docMkLst>
      <pc:sldChg chg="modSp">
        <pc:chgData name="Jarvon Carson" userId="S::jcarson@councilforeconed.org::f1f62c45-4a19-4f8e-934b-b4c64f876624" providerId="AD" clId="Web-{7F241247-295C-0088-F398-EA6525418382}" dt="2021-02-26T12:35:17.536" v="1" actId="20577"/>
        <pc:sldMkLst>
          <pc:docMk/>
          <pc:sldMk cId="0" sldId="259"/>
        </pc:sldMkLst>
        <pc:spChg chg="mod">
          <ac:chgData name="Jarvon Carson" userId="S::jcarson@councilforeconed.org::f1f62c45-4a19-4f8e-934b-b4c64f876624" providerId="AD" clId="Web-{7F241247-295C-0088-F398-EA6525418382}" dt="2021-02-26T12:35:17.536" v="1" actId="20577"/>
          <ac:spMkLst>
            <pc:docMk/>
            <pc:sldMk cId="0" sldId="259"/>
            <ac:spMk id="76" creationId="{00000000-0000-0000-0000-000000000000}"/>
          </ac:spMkLst>
        </pc:spChg>
      </pc:sldChg>
      <pc:sldChg chg="modSp">
        <pc:chgData name="Jarvon Carson" userId="S::jcarson@councilforeconed.org::f1f62c45-4a19-4f8e-934b-b4c64f876624" providerId="AD" clId="Web-{7F241247-295C-0088-F398-EA6525418382}" dt="2021-02-26T12:35:38.881" v="10" actId="20577"/>
        <pc:sldMkLst>
          <pc:docMk/>
          <pc:sldMk cId="0" sldId="264"/>
        </pc:sldMkLst>
        <pc:spChg chg="mod">
          <ac:chgData name="Jarvon Carson" userId="S::jcarson@councilforeconed.org::f1f62c45-4a19-4f8e-934b-b4c64f876624" providerId="AD" clId="Web-{7F241247-295C-0088-F398-EA6525418382}" dt="2021-02-26T12:35:38.881" v="10" actId="20577"/>
          <ac:spMkLst>
            <pc:docMk/>
            <pc:sldMk cId="0" sldId="264"/>
            <ac:spMk id="111" creationId="{00000000-0000-0000-0000-000000000000}"/>
          </ac:spMkLst>
        </pc:spChg>
      </pc:sldChg>
      <pc:sldChg chg="modSp">
        <pc:chgData name="Jarvon Carson" userId="S::jcarson@councilforeconed.org::f1f62c45-4a19-4f8e-934b-b4c64f876624" providerId="AD" clId="Web-{7F241247-295C-0088-F398-EA6525418382}" dt="2021-02-26T12:37:17.148" v="21" actId="20577"/>
        <pc:sldMkLst>
          <pc:docMk/>
          <pc:sldMk cId="0" sldId="268"/>
        </pc:sldMkLst>
        <pc:spChg chg="mod">
          <ac:chgData name="Jarvon Carson" userId="S::jcarson@councilforeconed.org::f1f62c45-4a19-4f8e-934b-b4c64f876624" providerId="AD" clId="Web-{7F241247-295C-0088-F398-EA6525418382}" dt="2021-02-26T12:37:17.148" v="21" actId="20577"/>
          <ac:spMkLst>
            <pc:docMk/>
            <pc:sldMk cId="0" sldId="268"/>
            <ac:spMk id="143" creationId="{00000000-0000-0000-0000-000000000000}"/>
          </ac:spMkLst>
        </pc:spChg>
      </pc:sldChg>
      <pc:sldChg chg="modSp">
        <pc:chgData name="Jarvon Carson" userId="S::jcarson@councilforeconed.org::f1f62c45-4a19-4f8e-934b-b4c64f876624" providerId="AD" clId="Web-{7F241247-295C-0088-F398-EA6525418382}" dt="2021-02-26T12:36:14.444" v="12" actId="20577"/>
        <pc:sldMkLst>
          <pc:docMk/>
          <pc:sldMk cId="0" sldId="269"/>
        </pc:sldMkLst>
        <pc:spChg chg="mod">
          <ac:chgData name="Jarvon Carson" userId="S::jcarson@councilforeconed.org::f1f62c45-4a19-4f8e-934b-b4c64f876624" providerId="AD" clId="Web-{7F241247-295C-0088-F398-EA6525418382}" dt="2021-02-26T12:36:14.444" v="12" actId="20577"/>
          <ac:spMkLst>
            <pc:docMk/>
            <pc:sldMk cId="0" sldId="269"/>
            <ac:spMk id="15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0550caf65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gc0550caf65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53" name="Google Shape;53;gc0550caf65_0_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c09159e373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c09159e373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400"/>
              <a:buNone/>
            </a:pPr>
            <a:endParaRPr/>
          </a:p>
        </p:txBody>
      </p:sp>
      <p:sp>
        <p:nvSpPr>
          <p:cNvPr id="116" name="Google Shape;116;gc09159e373_0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c09159e373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c09159e373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400"/>
              <a:buNone/>
            </a:pPr>
            <a:endParaRPr/>
          </a:p>
        </p:txBody>
      </p:sp>
      <p:sp>
        <p:nvSpPr>
          <p:cNvPr id="124" name="Google Shape;124;gc09159e373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c09159e373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c09159e373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400"/>
              <a:buNone/>
            </a:pPr>
            <a:endParaRPr/>
          </a:p>
        </p:txBody>
      </p:sp>
      <p:sp>
        <p:nvSpPr>
          <p:cNvPr id="132" name="Google Shape;132;gc09159e373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c0550caf65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c0550caf65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40" name="Google Shape;140;gc0550caf65_0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09159e373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c09159e373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400"/>
              <a:buNone/>
            </a:pPr>
            <a:endParaRPr/>
          </a:p>
        </p:txBody>
      </p:sp>
      <p:sp>
        <p:nvSpPr>
          <p:cNvPr id="147" name="Google Shape;147;gc09159e373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bd35fcb627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54" name="Google Shape;154;gbd35fcb627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bd35fcb62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66" name="Google Shape;166;gbd35fcb62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bd35fcb627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82" name="Google Shape;182;gbd35fcb627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01" name="Google Shape;20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c0550caf6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gc0550caf6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i="1"/>
          </a:p>
        </p:txBody>
      </p:sp>
      <p:sp>
        <p:nvSpPr>
          <p:cNvPr id="59" name="Google Shape;59;gc0550caf65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0550caf65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gc0550caf65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i="1"/>
          </a:p>
        </p:txBody>
      </p:sp>
      <p:sp>
        <p:nvSpPr>
          <p:cNvPr id="66" name="Google Shape;66;gc0550caf65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c0550caf65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gc0550caf65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400"/>
              <a:buNone/>
            </a:pPr>
            <a:endParaRPr/>
          </a:p>
        </p:txBody>
      </p:sp>
      <p:sp>
        <p:nvSpPr>
          <p:cNvPr id="73" name="Google Shape;73;gc0550caf65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c0550caf65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gc0550caf65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80" name="Google Shape;80;gc0550caf65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c0550caf65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c0550caf65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87" name="Google Shape;87;gc0550caf65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09159e373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gc09159e373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400"/>
              <a:buNone/>
            </a:pPr>
            <a:endParaRPr/>
          </a:p>
        </p:txBody>
      </p:sp>
      <p:sp>
        <p:nvSpPr>
          <p:cNvPr id="94" name="Google Shape;94;gc09159e373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c09159e37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c09159e37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400"/>
              <a:buNone/>
            </a:pPr>
            <a:endParaRPr/>
          </a:p>
        </p:txBody>
      </p:sp>
      <p:sp>
        <p:nvSpPr>
          <p:cNvPr id="100" name="Google Shape;100;gc09159e37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c09159e373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gc09159e373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400"/>
              <a:buNone/>
            </a:pPr>
            <a:endParaRPr/>
          </a:p>
        </p:txBody>
      </p:sp>
      <p:sp>
        <p:nvSpPr>
          <p:cNvPr id="108" name="Google Shape;108;gc09159e373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1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 name="Google Shape;14;p1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rgbClr val="888888"/>
              </a:buClr>
              <a:buSzPts val="2800"/>
              <a:buNone/>
              <a:defRPr>
                <a:solidFill>
                  <a:srgbClr val="888888"/>
                </a:solidFill>
              </a:defRPr>
            </a:lvl1pPr>
            <a:lvl2pPr lvl="1" algn="ctr">
              <a:lnSpc>
                <a:spcPct val="100000"/>
              </a:lnSpc>
              <a:spcBef>
                <a:spcPts val="1800"/>
              </a:spcBef>
              <a:spcAft>
                <a:spcPts val="0"/>
              </a:spcAft>
              <a:buClr>
                <a:srgbClr val="888888"/>
              </a:buClr>
              <a:buSzPts val="2800"/>
              <a:buNone/>
              <a:defRPr>
                <a:solidFill>
                  <a:srgbClr val="888888"/>
                </a:solidFill>
              </a:defRPr>
            </a:lvl2pPr>
            <a:lvl3pPr lvl="2" algn="ctr">
              <a:lnSpc>
                <a:spcPct val="100000"/>
              </a:lnSpc>
              <a:spcBef>
                <a:spcPts val="1800"/>
              </a:spcBef>
              <a:spcAft>
                <a:spcPts val="0"/>
              </a:spcAft>
              <a:buClr>
                <a:srgbClr val="888888"/>
              </a:buClr>
              <a:buSzPts val="2800"/>
              <a:buNone/>
              <a:defRPr>
                <a:solidFill>
                  <a:srgbClr val="888888"/>
                </a:solidFill>
              </a:defRPr>
            </a:lvl3pPr>
            <a:lvl4pPr lvl="3" algn="ctr">
              <a:lnSpc>
                <a:spcPct val="100000"/>
              </a:lnSpc>
              <a:spcBef>
                <a:spcPts val="1800"/>
              </a:spcBef>
              <a:spcAft>
                <a:spcPts val="0"/>
              </a:spcAft>
              <a:buClr>
                <a:srgbClr val="888888"/>
              </a:buClr>
              <a:buSzPts val="2800"/>
              <a:buNone/>
              <a:defRPr>
                <a:solidFill>
                  <a:srgbClr val="888888"/>
                </a:solidFill>
              </a:defRPr>
            </a:lvl4pPr>
            <a:lvl5pPr lvl="4" algn="ctr">
              <a:lnSpc>
                <a:spcPct val="100000"/>
              </a:lnSpc>
              <a:spcBef>
                <a:spcPts val="1800"/>
              </a:spcBef>
              <a:spcAft>
                <a:spcPts val="0"/>
              </a:spcAft>
              <a:buClr>
                <a:srgbClr val="888888"/>
              </a:buClr>
              <a:buSzPts val="2800"/>
              <a:buNone/>
              <a:defRPr>
                <a:solidFill>
                  <a:srgbClr val="888888"/>
                </a:solidFill>
              </a:defRPr>
            </a:lvl5pPr>
            <a:lvl6pPr lvl="5" algn="ctr">
              <a:lnSpc>
                <a:spcPct val="100000"/>
              </a:lnSpc>
              <a:spcBef>
                <a:spcPts val="18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 name="Google Shape;42;p2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3" name="Google Shape;43;p2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400"/>
              <a:buNone/>
              <a:defRPr sz="1400"/>
            </a:lvl1pPr>
            <a:lvl2pPr marL="914400" lvl="1" indent="-228600" algn="l">
              <a:lnSpc>
                <a:spcPct val="100000"/>
              </a:lnSpc>
              <a:spcBef>
                <a:spcPts val="1800"/>
              </a:spcBef>
              <a:spcAft>
                <a:spcPts val="0"/>
              </a:spcAft>
              <a:buClr>
                <a:schemeClr val="dk1"/>
              </a:buClr>
              <a:buSzPts val="1200"/>
              <a:buNone/>
              <a:defRPr sz="1200"/>
            </a:lvl2pPr>
            <a:lvl3pPr marL="1371600" lvl="2" indent="-228600" algn="l">
              <a:lnSpc>
                <a:spcPct val="100000"/>
              </a:lnSpc>
              <a:spcBef>
                <a:spcPts val="1800"/>
              </a:spcBef>
              <a:spcAft>
                <a:spcPts val="0"/>
              </a:spcAft>
              <a:buClr>
                <a:schemeClr val="dk1"/>
              </a:buClr>
              <a:buSzPts val="1000"/>
              <a:buNone/>
              <a:defRPr sz="1000"/>
            </a:lvl3pPr>
            <a:lvl4pPr marL="1828800" lvl="3" indent="-228600" algn="l">
              <a:lnSpc>
                <a:spcPct val="100000"/>
              </a:lnSpc>
              <a:spcBef>
                <a:spcPts val="1800"/>
              </a:spcBef>
              <a:spcAft>
                <a:spcPts val="0"/>
              </a:spcAft>
              <a:buClr>
                <a:schemeClr val="dk1"/>
              </a:buClr>
              <a:buSzPts val="900"/>
              <a:buNone/>
              <a:defRPr sz="900"/>
            </a:lvl4pPr>
            <a:lvl5pPr marL="2286000" lvl="4" indent="-228600" algn="l">
              <a:lnSpc>
                <a:spcPct val="100000"/>
              </a:lnSpc>
              <a:spcBef>
                <a:spcPts val="1800"/>
              </a:spcBef>
              <a:spcAft>
                <a:spcPts val="0"/>
              </a:spcAft>
              <a:buClr>
                <a:schemeClr val="dk1"/>
              </a:buClr>
              <a:buSzPts val="900"/>
              <a:buNone/>
              <a:defRPr sz="900"/>
            </a:lvl5pPr>
            <a:lvl6pPr marL="2743200" lvl="5" indent="-228600" algn="l">
              <a:lnSpc>
                <a:spcPct val="100000"/>
              </a:lnSpc>
              <a:spcBef>
                <a:spcPts val="180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7"/>
        <p:cNvGrpSpPr/>
        <p:nvPr/>
      </p:nvGrpSpPr>
      <p:grpSpPr>
        <a:xfrm>
          <a:off x="0" y="0"/>
          <a:ext cx="0" cy="0"/>
          <a:chOff x="0" y="0"/>
          <a:chExt cx="0" cy="0"/>
        </a:xfrm>
      </p:grpSpPr>
      <p:sp>
        <p:nvSpPr>
          <p:cNvPr id="48" name="Google Shape;48;p2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 name="Google Shape;49;p2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 name="Google Shape;20;p1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Clr>
                <a:schemeClr val="dk1"/>
              </a:buClr>
              <a:buSzPts val="2800"/>
              <a:buChar char="•"/>
              <a:defRPr sz="2800"/>
            </a:lvl1pPr>
            <a:lvl2pPr marL="914400" lvl="1" indent="-381000" algn="l">
              <a:lnSpc>
                <a:spcPct val="100000"/>
              </a:lnSpc>
              <a:spcBef>
                <a:spcPts val="1800"/>
              </a:spcBef>
              <a:spcAft>
                <a:spcPts val="0"/>
              </a:spcAft>
              <a:buClr>
                <a:schemeClr val="dk1"/>
              </a:buClr>
              <a:buSzPts val="2400"/>
              <a:buChar char="–"/>
              <a:defRPr sz="2400"/>
            </a:lvl2pPr>
            <a:lvl3pPr marL="1371600" lvl="2" indent="-355600" algn="l">
              <a:lnSpc>
                <a:spcPct val="100000"/>
              </a:lnSpc>
              <a:spcBef>
                <a:spcPts val="1800"/>
              </a:spcBef>
              <a:spcAft>
                <a:spcPts val="0"/>
              </a:spcAft>
              <a:buClr>
                <a:schemeClr val="dk1"/>
              </a:buClr>
              <a:buSzPts val="2000"/>
              <a:buChar char="•"/>
              <a:defRPr sz="2000"/>
            </a:lvl3pPr>
            <a:lvl4pPr marL="1828800" lvl="3" indent="-342900" algn="l">
              <a:lnSpc>
                <a:spcPct val="100000"/>
              </a:lnSpc>
              <a:spcBef>
                <a:spcPts val="1800"/>
              </a:spcBef>
              <a:spcAft>
                <a:spcPts val="0"/>
              </a:spcAft>
              <a:buClr>
                <a:schemeClr val="dk1"/>
              </a:buClr>
              <a:buSzPts val="1800"/>
              <a:buChar char="–"/>
              <a:defRPr sz="1800"/>
            </a:lvl4pPr>
            <a:lvl5pPr marL="2286000" lvl="4" indent="-342900" algn="l">
              <a:lnSpc>
                <a:spcPct val="100000"/>
              </a:lnSpc>
              <a:spcBef>
                <a:spcPts val="1800"/>
              </a:spcBef>
              <a:spcAft>
                <a:spcPts val="0"/>
              </a:spcAft>
              <a:buClr>
                <a:schemeClr val="dk1"/>
              </a:buClr>
              <a:buSzPts val="1800"/>
              <a:buChar char="»"/>
              <a:defRPr sz="1800"/>
            </a:lvl5pPr>
            <a:lvl6pPr marL="2743200" lvl="5" indent="-342900" algn="l">
              <a:lnSpc>
                <a:spcPct val="100000"/>
              </a:lnSpc>
              <a:spcBef>
                <a:spcPts val="180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1" name="Google Shape;21;p1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Clr>
                <a:schemeClr val="dk1"/>
              </a:buClr>
              <a:buSzPts val="2800"/>
              <a:buChar char="•"/>
              <a:defRPr sz="2800"/>
            </a:lvl1pPr>
            <a:lvl2pPr marL="914400" lvl="1" indent="-381000" algn="l">
              <a:lnSpc>
                <a:spcPct val="100000"/>
              </a:lnSpc>
              <a:spcBef>
                <a:spcPts val="1800"/>
              </a:spcBef>
              <a:spcAft>
                <a:spcPts val="0"/>
              </a:spcAft>
              <a:buClr>
                <a:schemeClr val="dk1"/>
              </a:buClr>
              <a:buSzPts val="2400"/>
              <a:buChar char="–"/>
              <a:defRPr sz="2400"/>
            </a:lvl2pPr>
            <a:lvl3pPr marL="1371600" lvl="2" indent="-355600" algn="l">
              <a:lnSpc>
                <a:spcPct val="100000"/>
              </a:lnSpc>
              <a:spcBef>
                <a:spcPts val="1800"/>
              </a:spcBef>
              <a:spcAft>
                <a:spcPts val="0"/>
              </a:spcAft>
              <a:buClr>
                <a:schemeClr val="dk1"/>
              </a:buClr>
              <a:buSzPts val="2000"/>
              <a:buChar char="•"/>
              <a:defRPr sz="2000"/>
            </a:lvl3pPr>
            <a:lvl4pPr marL="1828800" lvl="3" indent="-342900" algn="l">
              <a:lnSpc>
                <a:spcPct val="100000"/>
              </a:lnSpc>
              <a:spcBef>
                <a:spcPts val="1800"/>
              </a:spcBef>
              <a:spcAft>
                <a:spcPts val="0"/>
              </a:spcAft>
              <a:buClr>
                <a:schemeClr val="dk1"/>
              </a:buClr>
              <a:buSzPts val="1800"/>
              <a:buChar char="–"/>
              <a:defRPr sz="1800"/>
            </a:lvl4pPr>
            <a:lvl5pPr marL="2286000" lvl="4" indent="-342900" algn="l">
              <a:lnSpc>
                <a:spcPct val="100000"/>
              </a:lnSpc>
              <a:spcBef>
                <a:spcPts val="1800"/>
              </a:spcBef>
              <a:spcAft>
                <a:spcPts val="0"/>
              </a:spcAft>
              <a:buClr>
                <a:schemeClr val="dk1"/>
              </a:buClr>
              <a:buSzPts val="1800"/>
              <a:buChar char="»"/>
              <a:defRPr sz="1800"/>
            </a:lvl5pPr>
            <a:lvl6pPr marL="2743200" lvl="5" indent="-342900" algn="l">
              <a:lnSpc>
                <a:spcPct val="100000"/>
              </a:lnSpc>
              <a:spcBef>
                <a:spcPts val="180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2"/>
        <p:cNvGrpSpPr/>
        <p:nvPr/>
      </p:nvGrpSpPr>
      <p:grpSpPr>
        <a:xfrm>
          <a:off x="0" y="0"/>
          <a:ext cx="0" cy="0"/>
          <a:chOff x="0" y="0"/>
          <a:chExt cx="0" cy="0"/>
        </a:xfrm>
      </p:grpSpPr>
      <p:sp>
        <p:nvSpPr>
          <p:cNvPr id="23" name="Google Shape;23;p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advTm="500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 name="Google Shape;26;p1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Clr>
                <a:srgbClr val="888888"/>
              </a:buClr>
              <a:buSzPts val="2000"/>
              <a:buNone/>
              <a:defRPr sz="2000">
                <a:solidFill>
                  <a:srgbClr val="888888"/>
                </a:solidFill>
              </a:defRPr>
            </a:lvl1pPr>
            <a:lvl2pPr marL="914400" lvl="1" indent="-228600" algn="l">
              <a:lnSpc>
                <a:spcPct val="100000"/>
              </a:lnSpc>
              <a:spcBef>
                <a:spcPts val="1800"/>
              </a:spcBef>
              <a:spcAft>
                <a:spcPts val="0"/>
              </a:spcAft>
              <a:buClr>
                <a:srgbClr val="888888"/>
              </a:buClr>
              <a:buSzPts val="1800"/>
              <a:buNone/>
              <a:defRPr sz="1800">
                <a:solidFill>
                  <a:srgbClr val="888888"/>
                </a:solidFill>
              </a:defRPr>
            </a:lvl2pPr>
            <a:lvl3pPr marL="1371600" lvl="2" indent="-228600" algn="l">
              <a:lnSpc>
                <a:spcPct val="100000"/>
              </a:lnSpc>
              <a:spcBef>
                <a:spcPts val="1800"/>
              </a:spcBef>
              <a:spcAft>
                <a:spcPts val="0"/>
              </a:spcAft>
              <a:buClr>
                <a:srgbClr val="888888"/>
              </a:buClr>
              <a:buSzPts val="1600"/>
              <a:buNone/>
              <a:defRPr sz="1600">
                <a:solidFill>
                  <a:srgbClr val="888888"/>
                </a:solidFill>
              </a:defRPr>
            </a:lvl3pPr>
            <a:lvl4pPr marL="1828800" lvl="3" indent="-228600" algn="l">
              <a:lnSpc>
                <a:spcPct val="100000"/>
              </a:lnSpc>
              <a:spcBef>
                <a:spcPts val="1800"/>
              </a:spcBef>
              <a:spcAft>
                <a:spcPts val="0"/>
              </a:spcAft>
              <a:buClr>
                <a:srgbClr val="888888"/>
              </a:buClr>
              <a:buSzPts val="1400"/>
              <a:buNone/>
              <a:defRPr sz="1400">
                <a:solidFill>
                  <a:srgbClr val="888888"/>
                </a:solidFill>
              </a:defRPr>
            </a:lvl4pPr>
            <a:lvl5pPr marL="2286000" lvl="4" indent="-228600" algn="l">
              <a:lnSpc>
                <a:spcPct val="100000"/>
              </a:lnSpc>
              <a:spcBef>
                <a:spcPts val="1800"/>
              </a:spcBef>
              <a:spcAft>
                <a:spcPts val="0"/>
              </a:spcAft>
              <a:buClr>
                <a:srgbClr val="888888"/>
              </a:buClr>
              <a:buSzPts val="1400"/>
              <a:buNone/>
              <a:defRPr sz="1400">
                <a:solidFill>
                  <a:srgbClr val="888888"/>
                </a:solidFill>
              </a:defRPr>
            </a:lvl5pPr>
            <a:lvl6pPr marL="2743200" lvl="5" indent="-228600" algn="l">
              <a:lnSpc>
                <a:spcPct val="100000"/>
              </a:lnSpc>
              <a:spcBef>
                <a:spcPts val="180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Clr>
                <a:schemeClr val="dk1"/>
              </a:buClr>
              <a:buSzPts val="2400"/>
              <a:buNone/>
              <a:defRPr sz="2400" b="1"/>
            </a:lvl1pPr>
            <a:lvl2pPr marL="914400" lvl="1" indent="-228600" algn="l">
              <a:lnSpc>
                <a:spcPct val="100000"/>
              </a:lnSpc>
              <a:spcBef>
                <a:spcPts val="1800"/>
              </a:spcBef>
              <a:spcAft>
                <a:spcPts val="0"/>
              </a:spcAft>
              <a:buClr>
                <a:schemeClr val="dk1"/>
              </a:buClr>
              <a:buSzPts val="2000"/>
              <a:buNone/>
              <a:defRPr sz="2000" b="1"/>
            </a:lvl2pPr>
            <a:lvl3pPr marL="1371600" lvl="2" indent="-228600" algn="l">
              <a:lnSpc>
                <a:spcPct val="100000"/>
              </a:lnSpc>
              <a:spcBef>
                <a:spcPts val="1800"/>
              </a:spcBef>
              <a:spcAft>
                <a:spcPts val="0"/>
              </a:spcAft>
              <a:buClr>
                <a:schemeClr val="dk1"/>
              </a:buClr>
              <a:buSzPts val="1800"/>
              <a:buNone/>
              <a:defRPr sz="1800" b="1"/>
            </a:lvl3pPr>
            <a:lvl4pPr marL="1828800" lvl="3" indent="-228600" algn="l">
              <a:lnSpc>
                <a:spcPct val="100000"/>
              </a:lnSpc>
              <a:spcBef>
                <a:spcPts val="1800"/>
              </a:spcBef>
              <a:spcAft>
                <a:spcPts val="0"/>
              </a:spcAft>
              <a:buClr>
                <a:schemeClr val="dk1"/>
              </a:buClr>
              <a:buSzPts val="1600"/>
              <a:buNone/>
              <a:defRPr sz="1600" b="1"/>
            </a:lvl4pPr>
            <a:lvl5pPr marL="2286000" lvl="4" indent="-228600" algn="l">
              <a:lnSpc>
                <a:spcPct val="100000"/>
              </a:lnSpc>
              <a:spcBef>
                <a:spcPts val="1800"/>
              </a:spcBef>
              <a:spcAft>
                <a:spcPts val="0"/>
              </a:spcAft>
              <a:buClr>
                <a:schemeClr val="dk1"/>
              </a:buClr>
              <a:buSzPts val="1600"/>
              <a:buNone/>
              <a:defRPr sz="1600" b="1"/>
            </a:lvl5pPr>
            <a:lvl6pPr marL="2743200" lvl="5" indent="-228600" algn="l">
              <a:lnSpc>
                <a:spcPct val="100000"/>
              </a:lnSpc>
              <a:spcBef>
                <a:spcPts val="180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0" name="Google Shape;30;p1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Clr>
                <a:schemeClr val="dk1"/>
              </a:buClr>
              <a:buSzPts val="2400"/>
              <a:buChar char="•"/>
              <a:defRPr sz="2400"/>
            </a:lvl1pPr>
            <a:lvl2pPr marL="914400" lvl="1" indent="-355600" algn="l">
              <a:lnSpc>
                <a:spcPct val="100000"/>
              </a:lnSpc>
              <a:spcBef>
                <a:spcPts val="1800"/>
              </a:spcBef>
              <a:spcAft>
                <a:spcPts val="0"/>
              </a:spcAft>
              <a:buClr>
                <a:schemeClr val="dk1"/>
              </a:buClr>
              <a:buSzPts val="2000"/>
              <a:buChar char="–"/>
              <a:defRPr sz="2000"/>
            </a:lvl2pPr>
            <a:lvl3pPr marL="1371600" lvl="2" indent="-342900" algn="l">
              <a:lnSpc>
                <a:spcPct val="100000"/>
              </a:lnSpc>
              <a:spcBef>
                <a:spcPts val="1800"/>
              </a:spcBef>
              <a:spcAft>
                <a:spcPts val="0"/>
              </a:spcAft>
              <a:buClr>
                <a:schemeClr val="dk1"/>
              </a:buClr>
              <a:buSzPts val="1800"/>
              <a:buChar char="•"/>
              <a:defRPr sz="1800"/>
            </a:lvl3pPr>
            <a:lvl4pPr marL="1828800" lvl="3" indent="-330200" algn="l">
              <a:lnSpc>
                <a:spcPct val="100000"/>
              </a:lnSpc>
              <a:spcBef>
                <a:spcPts val="1800"/>
              </a:spcBef>
              <a:spcAft>
                <a:spcPts val="0"/>
              </a:spcAft>
              <a:buClr>
                <a:schemeClr val="dk1"/>
              </a:buClr>
              <a:buSzPts val="1600"/>
              <a:buChar char="–"/>
              <a:defRPr sz="1600"/>
            </a:lvl4pPr>
            <a:lvl5pPr marL="2286000" lvl="4" indent="-330200" algn="l">
              <a:lnSpc>
                <a:spcPct val="100000"/>
              </a:lnSpc>
              <a:spcBef>
                <a:spcPts val="1800"/>
              </a:spcBef>
              <a:spcAft>
                <a:spcPts val="0"/>
              </a:spcAft>
              <a:buClr>
                <a:schemeClr val="dk1"/>
              </a:buClr>
              <a:buSzPts val="1600"/>
              <a:buChar char="»"/>
              <a:defRPr sz="1600"/>
            </a:lvl5pPr>
            <a:lvl6pPr marL="2743200" lvl="5" indent="-330200" algn="l">
              <a:lnSpc>
                <a:spcPct val="100000"/>
              </a:lnSpc>
              <a:spcBef>
                <a:spcPts val="180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1" name="Google Shape;31;p1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Clr>
                <a:schemeClr val="dk1"/>
              </a:buClr>
              <a:buSzPts val="2400"/>
              <a:buNone/>
              <a:defRPr sz="2400" b="1"/>
            </a:lvl1pPr>
            <a:lvl2pPr marL="914400" lvl="1" indent="-228600" algn="l">
              <a:lnSpc>
                <a:spcPct val="100000"/>
              </a:lnSpc>
              <a:spcBef>
                <a:spcPts val="1800"/>
              </a:spcBef>
              <a:spcAft>
                <a:spcPts val="0"/>
              </a:spcAft>
              <a:buClr>
                <a:schemeClr val="dk1"/>
              </a:buClr>
              <a:buSzPts val="2000"/>
              <a:buNone/>
              <a:defRPr sz="2000" b="1"/>
            </a:lvl2pPr>
            <a:lvl3pPr marL="1371600" lvl="2" indent="-228600" algn="l">
              <a:lnSpc>
                <a:spcPct val="100000"/>
              </a:lnSpc>
              <a:spcBef>
                <a:spcPts val="1800"/>
              </a:spcBef>
              <a:spcAft>
                <a:spcPts val="0"/>
              </a:spcAft>
              <a:buClr>
                <a:schemeClr val="dk1"/>
              </a:buClr>
              <a:buSzPts val="1800"/>
              <a:buNone/>
              <a:defRPr sz="1800" b="1"/>
            </a:lvl3pPr>
            <a:lvl4pPr marL="1828800" lvl="3" indent="-228600" algn="l">
              <a:lnSpc>
                <a:spcPct val="100000"/>
              </a:lnSpc>
              <a:spcBef>
                <a:spcPts val="1800"/>
              </a:spcBef>
              <a:spcAft>
                <a:spcPts val="0"/>
              </a:spcAft>
              <a:buClr>
                <a:schemeClr val="dk1"/>
              </a:buClr>
              <a:buSzPts val="1600"/>
              <a:buNone/>
              <a:defRPr sz="1600" b="1"/>
            </a:lvl4pPr>
            <a:lvl5pPr marL="2286000" lvl="4" indent="-228600" algn="l">
              <a:lnSpc>
                <a:spcPct val="100000"/>
              </a:lnSpc>
              <a:spcBef>
                <a:spcPts val="1800"/>
              </a:spcBef>
              <a:spcAft>
                <a:spcPts val="0"/>
              </a:spcAft>
              <a:buClr>
                <a:schemeClr val="dk1"/>
              </a:buClr>
              <a:buSzPts val="1600"/>
              <a:buNone/>
              <a:defRPr sz="1600" b="1"/>
            </a:lvl5pPr>
            <a:lvl6pPr marL="2743200" lvl="5" indent="-228600" algn="l">
              <a:lnSpc>
                <a:spcPct val="100000"/>
              </a:lnSpc>
              <a:spcBef>
                <a:spcPts val="180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2" name="Google Shape;32;p1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Clr>
                <a:schemeClr val="dk1"/>
              </a:buClr>
              <a:buSzPts val="2400"/>
              <a:buChar char="•"/>
              <a:defRPr sz="2400"/>
            </a:lvl1pPr>
            <a:lvl2pPr marL="914400" lvl="1" indent="-355600" algn="l">
              <a:lnSpc>
                <a:spcPct val="100000"/>
              </a:lnSpc>
              <a:spcBef>
                <a:spcPts val="1800"/>
              </a:spcBef>
              <a:spcAft>
                <a:spcPts val="0"/>
              </a:spcAft>
              <a:buClr>
                <a:schemeClr val="dk1"/>
              </a:buClr>
              <a:buSzPts val="2000"/>
              <a:buChar char="–"/>
              <a:defRPr sz="2000"/>
            </a:lvl2pPr>
            <a:lvl3pPr marL="1371600" lvl="2" indent="-342900" algn="l">
              <a:lnSpc>
                <a:spcPct val="100000"/>
              </a:lnSpc>
              <a:spcBef>
                <a:spcPts val="1800"/>
              </a:spcBef>
              <a:spcAft>
                <a:spcPts val="0"/>
              </a:spcAft>
              <a:buClr>
                <a:schemeClr val="dk1"/>
              </a:buClr>
              <a:buSzPts val="1800"/>
              <a:buChar char="•"/>
              <a:defRPr sz="1800"/>
            </a:lvl3pPr>
            <a:lvl4pPr marL="1828800" lvl="3" indent="-330200" algn="l">
              <a:lnSpc>
                <a:spcPct val="100000"/>
              </a:lnSpc>
              <a:spcBef>
                <a:spcPts val="1800"/>
              </a:spcBef>
              <a:spcAft>
                <a:spcPts val="0"/>
              </a:spcAft>
              <a:buClr>
                <a:schemeClr val="dk1"/>
              </a:buClr>
              <a:buSzPts val="1600"/>
              <a:buChar char="–"/>
              <a:defRPr sz="1600"/>
            </a:lvl4pPr>
            <a:lvl5pPr marL="2286000" lvl="4" indent="-330200" algn="l">
              <a:lnSpc>
                <a:spcPct val="100000"/>
              </a:lnSpc>
              <a:spcBef>
                <a:spcPts val="1800"/>
              </a:spcBef>
              <a:spcAft>
                <a:spcPts val="0"/>
              </a:spcAft>
              <a:buClr>
                <a:schemeClr val="dk1"/>
              </a:buClr>
              <a:buSzPts val="1600"/>
              <a:buChar char="»"/>
              <a:defRPr sz="1600"/>
            </a:lvl5pPr>
            <a:lvl6pPr marL="2743200" lvl="5" indent="-330200" algn="l">
              <a:lnSpc>
                <a:spcPct val="100000"/>
              </a:lnSpc>
              <a:spcBef>
                <a:spcPts val="180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8" name="Google Shape;38;p2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0"/>
              </a:spcBef>
              <a:spcAft>
                <a:spcPts val="0"/>
              </a:spcAft>
              <a:buClr>
                <a:schemeClr val="dk1"/>
              </a:buClr>
              <a:buSzPts val="3200"/>
              <a:buChar char="•"/>
              <a:defRPr sz="3200"/>
            </a:lvl1pPr>
            <a:lvl2pPr marL="914400" lvl="1" indent="-406400" algn="l">
              <a:lnSpc>
                <a:spcPct val="100000"/>
              </a:lnSpc>
              <a:spcBef>
                <a:spcPts val="1800"/>
              </a:spcBef>
              <a:spcAft>
                <a:spcPts val="0"/>
              </a:spcAft>
              <a:buClr>
                <a:schemeClr val="dk1"/>
              </a:buClr>
              <a:buSzPts val="2800"/>
              <a:buChar char="–"/>
              <a:defRPr sz="2800"/>
            </a:lvl2pPr>
            <a:lvl3pPr marL="1371600" lvl="2" indent="-381000" algn="l">
              <a:lnSpc>
                <a:spcPct val="100000"/>
              </a:lnSpc>
              <a:spcBef>
                <a:spcPts val="1800"/>
              </a:spcBef>
              <a:spcAft>
                <a:spcPts val="0"/>
              </a:spcAft>
              <a:buClr>
                <a:schemeClr val="dk1"/>
              </a:buClr>
              <a:buSzPts val="2400"/>
              <a:buChar char="•"/>
              <a:defRPr sz="2400"/>
            </a:lvl3pPr>
            <a:lvl4pPr marL="1828800" lvl="3" indent="-355600" algn="l">
              <a:lnSpc>
                <a:spcPct val="100000"/>
              </a:lnSpc>
              <a:spcBef>
                <a:spcPts val="1800"/>
              </a:spcBef>
              <a:spcAft>
                <a:spcPts val="0"/>
              </a:spcAft>
              <a:buClr>
                <a:schemeClr val="dk1"/>
              </a:buClr>
              <a:buSzPts val="2000"/>
              <a:buChar char="–"/>
              <a:defRPr sz="2000"/>
            </a:lvl4pPr>
            <a:lvl5pPr marL="2286000" lvl="4" indent="-355600" algn="l">
              <a:lnSpc>
                <a:spcPct val="100000"/>
              </a:lnSpc>
              <a:spcBef>
                <a:spcPts val="1800"/>
              </a:spcBef>
              <a:spcAft>
                <a:spcPts val="0"/>
              </a:spcAft>
              <a:buClr>
                <a:schemeClr val="dk1"/>
              </a:buClr>
              <a:buSzPts val="2000"/>
              <a:buChar char="»"/>
              <a:defRPr sz="2000"/>
            </a:lvl5pPr>
            <a:lvl6pPr marL="2743200" lvl="5" indent="-355600" algn="l">
              <a:lnSpc>
                <a:spcPct val="100000"/>
              </a:lnSpc>
              <a:spcBef>
                <a:spcPts val="18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39" name="Google Shape;39;p2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400"/>
              <a:buNone/>
              <a:defRPr sz="1400"/>
            </a:lvl1pPr>
            <a:lvl2pPr marL="914400" lvl="1" indent="-228600" algn="l">
              <a:lnSpc>
                <a:spcPct val="100000"/>
              </a:lnSpc>
              <a:spcBef>
                <a:spcPts val="1800"/>
              </a:spcBef>
              <a:spcAft>
                <a:spcPts val="0"/>
              </a:spcAft>
              <a:buClr>
                <a:schemeClr val="dk1"/>
              </a:buClr>
              <a:buSzPts val="1200"/>
              <a:buNone/>
              <a:defRPr sz="1200"/>
            </a:lvl2pPr>
            <a:lvl3pPr marL="1371600" lvl="2" indent="-228600" algn="l">
              <a:lnSpc>
                <a:spcPct val="100000"/>
              </a:lnSpc>
              <a:spcBef>
                <a:spcPts val="1800"/>
              </a:spcBef>
              <a:spcAft>
                <a:spcPts val="0"/>
              </a:spcAft>
              <a:buClr>
                <a:schemeClr val="dk1"/>
              </a:buClr>
              <a:buSzPts val="1000"/>
              <a:buNone/>
              <a:defRPr sz="1000"/>
            </a:lvl3pPr>
            <a:lvl4pPr marL="1828800" lvl="3" indent="-228600" algn="l">
              <a:lnSpc>
                <a:spcPct val="100000"/>
              </a:lnSpc>
              <a:spcBef>
                <a:spcPts val="1800"/>
              </a:spcBef>
              <a:spcAft>
                <a:spcPts val="0"/>
              </a:spcAft>
              <a:buClr>
                <a:schemeClr val="dk1"/>
              </a:buClr>
              <a:buSzPts val="900"/>
              <a:buNone/>
              <a:defRPr sz="900"/>
            </a:lvl4pPr>
            <a:lvl5pPr marL="2286000" lvl="4" indent="-228600" algn="l">
              <a:lnSpc>
                <a:spcPct val="100000"/>
              </a:lnSpc>
              <a:spcBef>
                <a:spcPts val="1800"/>
              </a:spcBef>
              <a:spcAft>
                <a:spcPts val="0"/>
              </a:spcAft>
              <a:buClr>
                <a:schemeClr val="dk1"/>
              </a:buClr>
              <a:buSzPts val="900"/>
              <a:buNone/>
              <a:defRPr sz="900"/>
            </a:lvl5pPr>
            <a:lvl6pPr marL="2743200" lvl="5" indent="-228600" algn="l">
              <a:lnSpc>
                <a:spcPct val="100000"/>
              </a:lnSpc>
              <a:spcBef>
                <a:spcPts val="180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Clr>
                <a:srgbClr val="000000"/>
              </a:buClr>
              <a:buSzPts val="1400"/>
              <a:buFont typeface="Arial"/>
              <a:buNone/>
              <a:defRPr sz="6600" b="1" i="0" u="none" strike="noStrike" cap="none">
                <a:solidFill>
                  <a:srgbClr val="005CB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2"/>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atlantablackstar.com/2014/12/02/6-interesting-things-you-didnt-know-about-black-wall-street/"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hyperlink" Target="mailto:rrivera@councilforeconed.org" TargetMode="External"/><Relationship Id="rId4" Type="http://schemas.openxmlformats.org/officeDocument/2006/relationships/hyperlink" Target="https://councilforeconed.regfox.com/2021-sloan-teaching-champion-award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corestandards.org/ELA-Literacy/RH/11-12/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www.corestandards.org/ELA-Literacy/RH/11-12/9/" TargetMode="External"/><Relationship Id="rId4" Type="http://schemas.openxmlformats.org/officeDocument/2006/relationships/hyperlink" Target="http://www.corestandards.org/ELA-Literacy/RH/11-12/7/"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aily.jstor.org/the-devastation-of-black-wall-street/"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tulsahistory.org/exhibit/1921-tulsa-race-massacre/photo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17lkdqoLt44"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tulsahistory.org/learn/online-exhibits/the-tulsa-race-rio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c0550caf65_0_54"/>
          <p:cNvSpPr txBox="1">
            <a:spLocks noGrp="1"/>
          </p:cNvSpPr>
          <p:nvPr>
            <p:ph type="ctrTitle"/>
          </p:nvPr>
        </p:nvSpPr>
        <p:spPr>
          <a:xfrm>
            <a:off x="618575" y="1578775"/>
            <a:ext cx="7772400" cy="3458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5000"/>
              </a:lnSpc>
              <a:spcBef>
                <a:spcPts val="0"/>
              </a:spcBef>
              <a:spcAft>
                <a:spcPts val="0"/>
              </a:spcAft>
              <a:buSzPct val="25925"/>
              <a:buNone/>
            </a:pPr>
            <a:br>
              <a:rPr lang="en-US" sz="6000"/>
            </a:br>
            <a:r>
              <a:rPr lang="en-US" sz="6000"/>
              <a:t>Black Wall St. and the Threat of Black Financial Stability </a:t>
            </a:r>
            <a:br>
              <a:rPr lang="en-US" sz="4400"/>
            </a:br>
            <a:endParaRPr sz="4400"/>
          </a:p>
          <a:p>
            <a:pPr marL="0" lvl="0" indent="0" algn="ctr" rtl="0">
              <a:lnSpc>
                <a:spcPct val="95000"/>
              </a:lnSpc>
              <a:spcBef>
                <a:spcPts val="0"/>
              </a:spcBef>
              <a:spcAft>
                <a:spcPts val="0"/>
              </a:spcAft>
              <a:buSzPct val="56463"/>
              <a:buNone/>
            </a:pPr>
            <a:r>
              <a:rPr lang="en-US" sz="2755" i="1">
                <a:solidFill>
                  <a:schemeClr val="dk1"/>
                </a:solidFill>
              </a:rPr>
              <a:t>William Anderson</a:t>
            </a:r>
            <a:br>
              <a:rPr lang="en-US" sz="2155"/>
            </a:br>
            <a:r>
              <a:rPr lang="en-US" sz="2755">
                <a:solidFill>
                  <a:schemeClr val="dk1"/>
                </a:solidFill>
              </a:rPr>
              <a:t>2/25/2021</a:t>
            </a:r>
            <a:br>
              <a:rPr lang="en-US" sz="2155">
                <a:solidFill>
                  <a:schemeClr val="dk1"/>
                </a:solidFill>
                <a:latin typeface="Calibri"/>
                <a:ea typeface="Calibri"/>
                <a:cs typeface="Calibri"/>
                <a:sym typeface="Calibri"/>
              </a:rPr>
            </a:br>
            <a:r>
              <a:rPr lang="en-US" sz="2755">
                <a:solidFill>
                  <a:schemeClr val="dk1"/>
                </a:solidFill>
              </a:rPr>
              <a:t>Love1stedcon@gmail.com</a:t>
            </a:r>
            <a:endParaRPr sz="2755">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c09159e373_0_35"/>
          <p:cNvSpPr txBox="1">
            <a:spLocks noGrp="1"/>
          </p:cNvSpPr>
          <p:nvPr>
            <p:ph type="title"/>
          </p:nvPr>
        </p:nvSpPr>
        <p:spPr>
          <a:xfrm>
            <a:off x="521100" y="93594"/>
            <a:ext cx="8229600" cy="622200"/>
          </a:xfrm>
          <a:prstGeom prst="rect">
            <a:avLst/>
          </a:prstGeom>
          <a:noFill/>
          <a:ln>
            <a:noFill/>
          </a:ln>
        </p:spPr>
        <p:txBody>
          <a:bodyPr spcFirstLastPara="1" wrap="square" lIns="91425" tIns="45700" rIns="91425" bIns="45700" anchor="ctr" anchorCtr="0">
            <a:noAutofit/>
          </a:bodyPr>
          <a:lstStyle/>
          <a:p>
            <a:pPr marL="0" lvl="0" indent="0" algn="ctr" rtl="0">
              <a:lnSpc>
                <a:spcPct val="316666"/>
              </a:lnSpc>
              <a:spcBef>
                <a:spcPts val="0"/>
              </a:spcBef>
              <a:spcAft>
                <a:spcPts val="0"/>
              </a:spcAft>
              <a:buSzPts val="1400"/>
              <a:buNone/>
            </a:pPr>
            <a:r>
              <a:rPr lang="en-US" sz="4400"/>
              <a:t>Let’s Think About It...</a:t>
            </a:r>
            <a:endParaRPr sz="4400"/>
          </a:p>
        </p:txBody>
      </p:sp>
      <p:sp>
        <p:nvSpPr>
          <p:cNvPr id="119" name="Google Shape;119;gc09159e373_0_35"/>
          <p:cNvSpPr txBox="1">
            <a:spLocks noGrp="1"/>
          </p:cNvSpPr>
          <p:nvPr>
            <p:ph type="body" idx="1"/>
          </p:nvPr>
        </p:nvSpPr>
        <p:spPr>
          <a:xfrm>
            <a:off x="393300" y="1204370"/>
            <a:ext cx="8357400" cy="2918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en-US" sz="1600">
                <a:highlight>
                  <a:srgbClr val="FEFEFE"/>
                </a:highlight>
                <a:latin typeface="Calibri"/>
                <a:ea typeface="Calibri"/>
                <a:cs typeface="Calibri"/>
                <a:sym typeface="Calibri"/>
              </a:rPr>
              <a:t>“In 1906, O.W. Gurley, a wealthy African-American from Arkansas, moved to Tulsa and purchased over 40 acres of land that he made sure was only sold to other African-Americans,” writes </a:t>
            </a:r>
            <a:r>
              <a:rPr lang="en-US" sz="1600">
                <a:solidFill>
                  <a:schemeClr val="dk1"/>
                </a:solidFill>
                <a:highlight>
                  <a:srgbClr val="FEFEFE"/>
                </a:highlight>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Christina Montford in the </a:t>
            </a:r>
            <a:r>
              <a:rPr lang="en-US" sz="1600" i="1">
                <a:solidFill>
                  <a:srgbClr val="AB0101"/>
                </a:solidFill>
                <a:highlight>
                  <a:srgbClr val="FEFEFE"/>
                </a:highlight>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Atlanta Black Star</a:t>
            </a:r>
            <a:r>
              <a:rPr lang="en-US" sz="1600">
                <a:highlight>
                  <a:srgbClr val="FEFEFE"/>
                </a:highlight>
                <a:latin typeface="Calibri"/>
                <a:ea typeface="Calibri"/>
                <a:cs typeface="Calibri"/>
                <a:sym typeface="Calibri"/>
              </a:rPr>
              <a:t>. Gurley provided an opportunity for those migrating “from the harsh oppression of Mississippi.” The average income of Black families in the area exceeded “what minimum wage is today.” As a result of segregation, a “dollar circulated 36 to 100 times” and remained in Greenwood “almost a year before leaving.”</a:t>
            </a:r>
            <a:endParaRPr sz="1600">
              <a:highlight>
                <a:srgbClr val="FEFEFE"/>
              </a:highlight>
              <a:latin typeface="Calibri"/>
              <a:ea typeface="Calibri"/>
              <a:cs typeface="Calibri"/>
              <a:sym typeface="Calibri"/>
            </a:endParaRPr>
          </a:p>
          <a:p>
            <a:pPr marL="0" lvl="0" indent="0" algn="ctr" rtl="0">
              <a:lnSpc>
                <a:spcPct val="100000"/>
              </a:lnSpc>
              <a:spcBef>
                <a:spcPts val="1800"/>
              </a:spcBef>
              <a:spcAft>
                <a:spcPts val="0"/>
              </a:spcAft>
              <a:buSzPts val="2800"/>
              <a:buNone/>
            </a:pPr>
            <a:r>
              <a:rPr lang="en-US" sz="2100" b="1">
                <a:solidFill>
                  <a:srgbClr val="76923C"/>
                </a:solidFill>
                <a:latin typeface="Calibri"/>
                <a:ea typeface="Calibri"/>
                <a:cs typeface="Calibri"/>
                <a:sym typeface="Calibri"/>
              </a:rPr>
              <a:t>What factors contributed to the rise of Black Wall St. (Greenwood)? How is financial stability different now than it was in this time? Are marginalized groups better or worse off financially now than they were in the past? Why or why not?</a:t>
            </a:r>
            <a:endParaRPr sz="1300" b="1">
              <a:solidFill>
                <a:srgbClr val="76923C"/>
              </a:solidFill>
              <a:highlight>
                <a:srgbClr val="FEFEFE"/>
              </a:highlight>
              <a:latin typeface="Calibri"/>
              <a:ea typeface="Calibri"/>
              <a:cs typeface="Calibri"/>
              <a:sym typeface="Calibri"/>
            </a:endParaRPr>
          </a:p>
          <a:p>
            <a:pPr marL="0" lvl="0" indent="0" algn="l" rtl="0">
              <a:lnSpc>
                <a:spcPct val="100000"/>
              </a:lnSpc>
              <a:spcBef>
                <a:spcPts val="1800"/>
              </a:spcBef>
              <a:spcAft>
                <a:spcPts val="0"/>
              </a:spcAft>
              <a:buSzPts val="2800"/>
              <a:buNone/>
            </a:pPr>
            <a:endParaRPr sz="1900">
              <a:highlight>
                <a:srgbClr val="FEFEFE"/>
              </a:highlight>
              <a:latin typeface="Arial"/>
              <a:ea typeface="Arial"/>
              <a:cs typeface="Arial"/>
              <a:sym typeface="Arial"/>
            </a:endParaRPr>
          </a:p>
        </p:txBody>
      </p:sp>
      <p:pic>
        <p:nvPicPr>
          <p:cNvPr id="120" name="Google Shape;120;gc09159e373_0_35"/>
          <p:cNvPicPr preferRelativeResize="0"/>
          <p:nvPr/>
        </p:nvPicPr>
        <p:blipFill rotWithShape="1">
          <a:blip r:embed="rId4">
            <a:alphaModFix/>
          </a:blip>
          <a:srcRect/>
          <a:stretch/>
        </p:blipFill>
        <p:spPr>
          <a:xfrm>
            <a:off x="2420494" y="4272418"/>
            <a:ext cx="4303012" cy="22460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c09159e373_0_44"/>
          <p:cNvSpPr txBox="1">
            <a:spLocks noGrp="1"/>
          </p:cNvSpPr>
          <p:nvPr>
            <p:ph type="title"/>
          </p:nvPr>
        </p:nvSpPr>
        <p:spPr>
          <a:xfrm>
            <a:off x="607807" y="158139"/>
            <a:ext cx="8229600" cy="622200"/>
          </a:xfrm>
          <a:prstGeom prst="rect">
            <a:avLst/>
          </a:prstGeom>
          <a:noFill/>
          <a:ln>
            <a:noFill/>
          </a:ln>
        </p:spPr>
        <p:txBody>
          <a:bodyPr spcFirstLastPara="1" wrap="square" lIns="91425" tIns="45700" rIns="91425" bIns="45700" anchor="ctr" anchorCtr="0">
            <a:noAutofit/>
          </a:bodyPr>
          <a:lstStyle/>
          <a:p>
            <a:pPr marL="0" lvl="0" indent="0" algn="ctr" rtl="0">
              <a:lnSpc>
                <a:spcPct val="316666"/>
              </a:lnSpc>
              <a:spcBef>
                <a:spcPts val="0"/>
              </a:spcBef>
              <a:spcAft>
                <a:spcPts val="0"/>
              </a:spcAft>
              <a:buSzPts val="1400"/>
              <a:buNone/>
            </a:pPr>
            <a:r>
              <a:rPr lang="en-US" sz="4300"/>
              <a:t>Let’s Think About It...</a:t>
            </a:r>
            <a:endParaRPr sz="4300"/>
          </a:p>
        </p:txBody>
      </p:sp>
      <p:sp>
        <p:nvSpPr>
          <p:cNvPr id="127" name="Google Shape;127;gc09159e373_0_44"/>
          <p:cNvSpPr txBox="1">
            <a:spLocks noGrp="1"/>
          </p:cNvSpPr>
          <p:nvPr>
            <p:ph type="body" idx="1"/>
          </p:nvPr>
        </p:nvSpPr>
        <p:spPr>
          <a:xfrm>
            <a:off x="393300" y="1154175"/>
            <a:ext cx="8357400" cy="2918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en-US" sz="1600">
                <a:highlight>
                  <a:srgbClr val="FEFEFE"/>
                </a:highlight>
                <a:latin typeface="Calibri"/>
                <a:ea typeface="Calibri"/>
                <a:cs typeface="Calibri"/>
                <a:sym typeface="Calibri"/>
              </a:rPr>
              <a:t>The massacre of Black Wall Street primarily occurred due to Whites’ “generalized perception that African-Americans were ‘out of line’” and needed to be put “back in their place….The destruction of this successful African-American community was no accident. Messer asserts that “[t]he destruction of the community was rationalized as a necessary and natural response to put them back in their place.” Evidently, private industry and the state stood to benefit economically from the destruction.</a:t>
            </a:r>
            <a:endParaRPr sz="1600">
              <a:highlight>
                <a:srgbClr val="FEFEFE"/>
              </a:highlight>
              <a:latin typeface="Calibri"/>
              <a:ea typeface="Calibri"/>
              <a:cs typeface="Calibri"/>
              <a:sym typeface="Calibri"/>
            </a:endParaRPr>
          </a:p>
          <a:p>
            <a:pPr marL="0" lvl="0" indent="0" algn="ctr" rtl="0">
              <a:lnSpc>
                <a:spcPct val="100000"/>
              </a:lnSpc>
              <a:spcBef>
                <a:spcPts val="1800"/>
              </a:spcBef>
              <a:spcAft>
                <a:spcPts val="0"/>
              </a:spcAft>
              <a:buSzPts val="2800"/>
              <a:buNone/>
            </a:pPr>
            <a:r>
              <a:rPr lang="en-US" sz="2300" b="1">
                <a:solidFill>
                  <a:srgbClr val="76923C"/>
                </a:solidFill>
              </a:rPr>
              <a:t>How did the government support the undercutting of Greenwood’s Black families following the race riot?</a:t>
            </a:r>
            <a:endParaRPr sz="1500" b="1">
              <a:solidFill>
                <a:srgbClr val="76923C"/>
              </a:solidFill>
              <a:highlight>
                <a:srgbClr val="FEFEFE"/>
              </a:highlight>
              <a:latin typeface="Arial"/>
              <a:ea typeface="Arial"/>
              <a:cs typeface="Arial"/>
              <a:sym typeface="Arial"/>
            </a:endParaRPr>
          </a:p>
          <a:p>
            <a:pPr marL="0" lvl="0" indent="0" algn="l" rtl="0">
              <a:lnSpc>
                <a:spcPct val="100000"/>
              </a:lnSpc>
              <a:spcBef>
                <a:spcPts val="1800"/>
              </a:spcBef>
              <a:spcAft>
                <a:spcPts val="0"/>
              </a:spcAft>
              <a:buSzPts val="2800"/>
              <a:buNone/>
            </a:pPr>
            <a:endParaRPr sz="1900">
              <a:highlight>
                <a:srgbClr val="FEFEFE"/>
              </a:highlight>
              <a:latin typeface="Arial"/>
              <a:ea typeface="Arial"/>
              <a:cs typeface="Arial"/>
              <a:sym typeface="Arial"/>
            </a:endParaRPr>
          </a:p>
        </p:txBody>
      </p:sp>
      <p:pic>
        <p:nvPicPr>
          <p:cNvPr id="128" name="Google Shape;128;gc09159e373_0_44"/>
          <p:cNvPicPr preferRelativeResize="0"/>
          <p:nvPr/>
        </p:nvPicPr>
        <p:blipFill rotWithShape="1">
          <a:blip r:embed="rId3">
            <a:alphaModFix/>
          </a:blip>
          <a:srcRect/>
          <a:stretch/>
        </p:blipFill>
        <p:spPr>
          <a:xfrm>
            <a:off x="1895038" y="3676804"/>
            <a:ext cx="5353924" cy="2846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c09159e373_0_61"/>
          <p:cNvSpPr txBox="1">
            <a:spLocks noGrp="1"/>
          </p:cNvSpPr>
          <p:nvPr>
            <p:ph type="title"/>
          </p:nvPr>
        </p:nvSpPr>
        <p:spPr>
          <a:xfrm>
            <a:off x="618565" y="125866"/>
            <a:ext cx="8229600" cy="622200"/>
          </a:xfrm>
          <a:prstGeom prst="rect">
            <a:avLst/>
          </a:prstGeom>
          <a:noFill/>
          <a:ln>
            <a:noFill/>
          </a:ln>
        </p:spPr>
        <p:txBody>
          <a:bodyPr spcFirstLastPara="1" wrap="square" lIns="91425" tIns="45700" rIns="91425" bIns="45700" anchor="ctr" anchorCtr="0">
            <a:noAutofit/>
          </a:bodyPr>
          <a:lstStyle/>
          <a:p>
            <a:pPr marL="0" lvl="0" indent="0" algn="ctr" rtl="0">
              <a:lnSpc>
                <a:spcPct val="316666"/>
              </a:lnSpc>
              <a:spcBef>
                <a:spcPts val="0"/>
              </a:spcBef>
              <a:spcAft>
                <a:spcPts val="0"/>
              </a:spcAft>
              <a:buSzPts val="1400"/>
              <a:buNone/>
            </a:pPr>
            <a:r>
              <a:rPr lang="en-US" sz="4300"/>
              <a:t>Let’s Think About It...</a:t>
            </a:r>
            <a:endParaRPr sz="4300"/>
          </a:p>
        </p:txBody>
      </p:sp>
      <p:sp>
        <p:nvSpPr>
          <p:cNvPr id="135" name="Google Shape;135;gc09159e373_0_61"/>
          <p:cNvSpPr txBox="1">
            <a:spLocks noGrp="1"/>
          </p:cNvSpPr>
          <p:nvPr>
            <p:ph type="body" idx="1"/>
          </p:nvPr>
        </p:nvSpPr>
        <p:spPr>
          <a:xfrm>
            <a:off x="393300" y="1154175"/>
            <a:ext cx="8357400" cy="2918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800"/>
              </a:spcBef>
              <a:spcAft>
                <a:spcPts val="0"/>
              </a:spcAft>
              <a:buSzPts val="2800"/>
              <a:buNone/>
            </a:pPr>
            <a:r>
              <a:rPr lang="en-US" sz="2300" b="1">
                <a:solidFill>
                  <a:srgbClr val="76923C"/>
                </a:solidFill>
                <a:latin typeface="Calibri"/>
                <a:ea typeface="Calibri"/>
                <a:cs typeface="Calibri"/>
                <a:sym typeface="Calibri"/>
              </a:rPr>
              <a:t>How do we see similar actions taken being taken against Black financial upliftment today?</a:t>
            </a:r>
            <a:endParaRPr sz="1500" b="1">
              <a:solidFill>
                <a:srgbClr val="76923C"/>
              </a:solidFill>
              <a:highlight>
                <a:srgbClr val="FEFEFE"/>
              </a:highlight>
              <a:latin typeface="Calibri"/>
              <a:ea typeface="Calibri"/>
              <a:cs typeface="Calibri"/>
              <a:sym typeface="Calibri"/>
            </a:endParaRPr>
          </a:p>
          <a:p>
            <a:pPr marL="0" lvl="0" indent="0" algn="l" rtl="0">
              <a:lnSpc>
                <a:spcPct val="100000"/>
              </a:lnSpc>
              <a:spcBef>
                <a:spcPts val="1800"/>
              </a:spcBef>
              <a:spcAft>
                <a:spcPts val="0"/>
              </a:spcAft>
              <a:buSzPts val="2800"/>
              <a:buNone/>
            </a:pPr>
            <a:endParaRPr sz="1900">
              <a:highlight>
                <a:srgbClr val="FEFEFE"/>
              </a:highlight>
              <a:latin typeface="Arial"/>
              <a:ea typeface="Arial"/>
              <a:cs typeface="Arial"/>
              <a:sym typeface="Arial"/>
            </a:endParaRPr>
          </a:p>
        </p:txBody>
      </p:sp>
      <p:pic>
        <p:nvPicPr>
          <p:cNvPr id="136" name="Google Shape;136;gc09159e373_0_61"/>
          <p:cNvPicPr preferRelativeResize="0"/>
          <p:nvPr/>
        </p:nvPicPr>
        <p:blipFill rotWithShape="1">
          <a:blip r:embed="rId3">
            <a:alphaModFix/>
          </a:blip>
          <a:srcRect/>
          <a:stretch/>
        </p:blipFill>
        <p:spPr>
          <a:xfrm>
            <a:off x="1267249" y="2348250"/>
            <a:ext cx="6930077" cy="39449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c0550caf65_0_42"/>
          <p:cNvSpPr txBox="1">
            <a:spLocks noGrp="1"/>
          </p:cNvSpPr>
          <p:nvPr>
            <p:ph type="title"/>
          </p:nvPr>
        </p:nvSpPr>
        <p:spPr>
          <a:xfrm>
            <a:off x="457200" y="1069849"/>
            <a:ext cx="8229600" cy="608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3636"/>
              </a:lnSpc>
              <a:spcBef>
                <a:spcPts val="0"/>
              </a:spcBef>
              <a:spcAft>
                <a:spcPts val="0"/>
              </a:spcAft>
              <a:buSzPct val="34567"/>
              <a:buNone/>
            </a:pPr>
            <a:r>
              <a:rPr lang="en-US" sz="4500"/>
              <a:t>Assessment Questions</a:t>
            </a:r>
            <a:endParaRPr sz="4500" b="1"/>
          </a:p>
        </p:txBody>
      </p:sp>
      <p:sp>
        <p:nvSpPr>
          <p:cNvPr id="143" name="Google Shape;143;gc0550caf65_0_42"/>
          <p:cNvSpPr txBox="1">
            <a:spLocks noGrp="1"/>
          </p:cNvSpPr>
          <p:nvPr>
            <p:ph type="body" idx="4294967295"/>
          </p:nvPr>
        </p:nvSpPr>
        <p:spPr>
          <a:xfrm>
            <a:off x="457200" y="1745751"/>
            <a:ext cx="8229600" cy="46428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1800"/>
              </a:spcBef>
              <a:spcAft>
                <a:spcPts val="0"/>
              </a:spcAft>
              <a:buSzPts val="2300"/>
              <a:buAutoNum type="arabicPeriod"/>
            </a:pPr>
            <a:r>
              <a:rPr lang="en-US" sz="2300" dirty="0"/>
              <a:t>What</a:t>
            </a:r>
            <a:r>
              <a:rPr lang="en-US" sz="2300" dirty="0">
                <a:solidFill>
                  <a:schemeClr val="accent3">
                    <a:lumMod val="75000"/>
                  </a:schemeClr>
                </a:solidFill>
              </a:rPr>
              <a:t> </a:t>
            </a:r>
            <a:r>
              <a:rPr lang="en-US" sz="2300" b="1" dirty="0">
                <a:solidFill>
                  <a:schemeClr val="accent3">
                    <a:lumMod val="75000"/>
                  </a:schemeClr>
                </a:solidFill>
              </a:rPr>
              <a:t>specific event</a:t>
            </a:r>
            <a:r>
              <a:rPr lang="en-US" sz="2300" b="1" dirty="0">
                <a:solidFill>
                  <a:schemeClr val="accent3"/>
                </a:solidFill>
              </a:rPr>
              <a:t> </a:t>
            </a:r>
            <a:r>
              <a:rPr lang="en-US" sz="2300" dirty="0"/>
              <a:t>led up to the Tulsa race riots? How has this trope impacted the experience of Black people historically?</a:t>
            </a:r>
            <a:endParaRPr sz="2300" dirty="0"/>
          </a:p>
          <a:p>
            <a:pPr indent="-374650">
              <a:buSzPts val="2300"/>
              <a:buAutoNum type="arabicPeriod"/>
            </a:pPr>
            <a:r>
              <a:rPr lang="en-US" sz="2300" dirty="0"/>
              <a:t>What </a:t>
            </a:r>
            <a:r>
              <a:rPr lang="en-US" sz="2300" b="1" dirty="0">
                <a:solidFill>
                  <a:schemeClr val="accent3">
                    <a:lumMod val="75000"/>
                  </a:schemeClr>
                </a:solidFill>
              </a:rPr>
              <a:t>factors contributed </a:t>
            </a:r>
            <a:r>
              <a:rPr lang="en-US" sz="2300" dirty="0"/>
              <a:t>to the rise of Black Wall St. (Greenwood)? How is financial stability different now than it was in this time? </a:t>
            </a:r>
            <a:endParaRPr sz="2300"/>
          </a:p>
          <a:p>
            <a:pPr marL="457200" lvl="0" indent="-374650" algn="l" rtl="0">
              <a:lnSpc>
                <a:spcPct val="100000"/>
              </a:lnSpc>
              <a:spcBef>
                <a:spcPts val="0"/>
              </a:spcBef>
              <a:spcAft>
                <a:spcPts val="0"/>
              </a:spcAft>
              <a:buSzPts val="2300"/>
              <a:buAutoNum type="arabicPeriod"/>
            </a:pPr>
            <a:r>
              <a:rPr lang="en-US" sz="2300" dirty="0"/>
              <a:t>What were the financial realities of the Tulsa </a:t>
            </a:r>
            <a:r>
              <a:rPr lang="en-US" sz="2300" b="1" dirty="0">
                <a:solidFill>
                  <a:schemeClr val="accent3">
                    <a:lumMod val="75000"/>
                  </a:schemeClr>
                </a:solidFill>
              </a:rPr>
              <a:t>White population</a:t>
            </a:r>
            <a:r>
              <a:rPr lang="en-US" sz="2300" b="1" dirty="0"/>
              <a:t> </a:t>
            </a:r>
            <a:r>
              <a:rPr lang="en-US" sz="2300" dirty="0"/>
              <a:t>that lead them to resent the Greenwood community?</a:t>
            </a:r>
            <a:endParaRPr sz="2300" dirty="0"/>
          </a:p>
          <a:p>
            <a:pPr marL="457200" lvl="0" indent="-374650" algn="l" rtl="0">
              <a:lnSpc>
                <a:spcPct val="100000"/>
              </a:lnSpc>
              <a:spcBef>
                <a:spcPts val="0"/>
              </a:spcBef>
              <a:spcAft>
                <a:spcPts val="0"/>
              </a:spcAft>
              <a:buSzPts val="2300"/>
              <a:buAutoNum type="arabicPeriod"/>
            </a:pPr>
            <a:r>
              <a:rPr lang="en-US" sz="2300" dirty="0"/>
              <a:t>How did the</a:t>
            </a:r>
            <a:r>
              <a:rPr lang="en-US" sz="2300" dirty="0">
                <a:solidFill>
                  <a:schemeClr val="accent3">
                    <a:lumMod val="75000"/>
                  </a:schemeClr>
                </a:solidFill>
              </a:rPr>
              <a:t> </a:t>
            </a:r>
            <a:r>
              <a:rPr lang="en-US" sz="2300" b="1" dirty="0">
                <a:solidFill>
                  <a:schemeClr val="accent3">
                    <a:lumMod val="75000"/>
                  </a:schemeClr>
                </a:solidFill>
              </a:rPr>
              <a:t>government support </a:t>
            </a:r>
            <a:r>
              <a:rPr lang="en-US" sz="2300" dirty="0"/>
              <a:t>the undercutting of Greenwood's Black families following the race riot?</a:t>
            </a:r>
            <a:endParaRPr sz="2300" dirty="0"/>
          </a:p>
          <a:p>
            <a:pPr marL="457200" lvl="0" indent="-374650" algn="l" rtl="0">
              <a:lnSpc>
                <a:spcPct val="100000"/>
              </a:lnSpc>
              <a:spcBef>
                <a:spcPts val="0"/>
              </a:spcBef>
              <a:spcAft>
                <a:spcPts val="0"/>
              </a:spcAft>
              <a:buSzPts val="2300"/>
              <a:buAutoNum type="arabicPeriod"/>
            </a:pPr>
            <a:r>
              <a:rPr lang="en-US" sz="2300" dirty="0"/>
              <a:t>How do we see </a:t>
            </a:r>
            <a:r>
              <a:rPr lang="en-US" sz="2300" b="1" dirty="0">
                <a:solidFill>
                  <a:schemeClr val="accent3">
                    <a:lumMod val="75000"/>
                  </a:schemeClr>
                </a:solidFill>
              </a:rPr>
              <a:t>similar actions</a:t>
            </a:r>
            <a:r>
              <a:rPr lang="en-US" sz="2300" b="1" dirty="0"/>
              <a:t> </a:t>
            </a:r>
            <a:r>
              <a:rPr lang="en-US" sz="2300" dirty="0"/>
              <a:t>taken being taken against Black financial upliftment today?</a:t>
            </a:r>
            <a:endParaRPr sz="2300" dirty="0"/>
          </a:p>
          <a:p>
            <a:pPr marL="0" lvl="0" indent="0" algn="l" rtl="0">
              <a:lnSpc>
                <a:spcPct val="100000"/>
              </a:lnSpc>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anim calcmode="lin" valueType="num">
                                      <p:cBhvr additive="base">
                                        <p:cTn id="7" dur="500"/>
                                        <p:tgtEl>
                                          <p:spTgt spid="1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
                                            <p:txEl>
                                              <p:pRg st="1" end="1"/>
                                            </p:txEl>
                                          </p:spTgt>
                                        </p:tgtEl>
                                        <p:attrNameLst>
                                          <p:attrName>style.visibility</p:attrName>
                                        </p:attrNameLst>
                                      </p:cBhvr>
                                      <p:to>
                                        <p:strVal val="visible"/>
                                      </p:to>
                                    </p:set>
                                    <p:anim calcmode="lin" valueType="num">
                                      <p:cBhvr additive="base">
                                        <p:cTn id="12" dur="500"/>
                                        <p:tgtEl>
                                          <p:spTgt spid="1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3">
                                            <p:txEl>
                                              <p:pRg st="2" end="2"/>
                                            </p:txEl>
                                          </p:spTgt>
                                        </p:tgtEl>
                                        <p:attrNameLst>
                                          <p:attrName>style.visibility</p:attrName>
                                        </p:attrNameLst>
                                      </p:cBhvr>
                                      <p:to>
                                        <p:strVal val="visible"/>
                                      </p:to>
                                    </p:set>
                                    <p:anim calcmode="lin" valueType="num">
                                      <p:cBhvr additive="base">
                                        <p:cTn id="17" dur="500"/>
                                        <p:tgtEl>
                                          <p:spTgt spid="1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3">
                                            <p:txEl>
                                              <p:pRg st="3" end="3"/>
                                            </p:txEl>
                                          </p:spTgt>
                                        </p:tgtEl>
                                        <p:attrNameLst>
                                          <p:attrName>style.visibility</p:attrName>
                                        </p:attrNameLst>
                                      </p:cBhvr>
                                      <p:to>
                                        <p:strVal val="visible"/>
                                      </p:to>
                                    </p:set>
                                    <p:anim calcmode="lin" valueType="num">
                                      <p:cBhvr additive="base">
                                        <p:cTn id="22" dur="500"/>
                                        <p:tgtEl>
                                          <p:spTgt spid="14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3">
                                            <p:txEl>
                                              <p:pRg st="4" end="4"/>
                                            </p:txEl>
                                          </p:spTgt>
                                        </p:tgtEl>
                                        <p:attrNameLst>
                                          <p:attrName>style.visibility</p:attrName>
                                        </p:attrNameLst>
                                      </p:cBhvr>
                                      <p:to>
                                        <p:strVal val="visible"/>
                                      </p:to>
                                    </p:set>
                                    <p:anim calcmode="lin" valueType="num">
                                      <p:cBhvr additive="base">
                                        <p:cTn id="27" dur="500"/>
                                        <p:tgtEl>
                                          <p:spTgt spid="14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c09159e373_0_25"/>
          <p:cNvSpPr txBox="1">
            <a:spLocks noGrp="1"/>
          </p:cNvSpPr>
          <p:nvPr>
            <p:ph type="title"/>
          </p:nvPr>
        </p:nvSpPr>
        <p:spPr>
          <a:xfrm>
            <a:off x="457200" y="1069849"/>
            <a:ext cx="8229600" cy="770100"/>
          </a:xfrm>
          <a:prstGeom prst="rect">
            <a:avLst/>
          </a:prstGeom>
          <a:noFill/>
          <a:ln>
            <a:noFill/>
          </a:ln>
        </p:spPr>
        <p:txBody>
          <a:bodyPr spcFirstLastPara="1" wrap="square" lIns="91425" tIns="45700" rIns="91425" bIns="45700" anchor="ctr" anchorCtr="0">
            <a:noAutofit/>
          </a:bodyPr>
          <a:lstStyle/>
          <a:p>
            <a:pPr marL="0" lvl="0" indent="0" algn="ctr" rtl="0">
              <a:lnSpc>
                <a:spcPct val="316666"/>
              </a:lnSpc>
              <a:spcBef>
                <a:spcPts val="0"/>
              </a:spcBef>
              <a:spcAft>
                <a:spcPts val="0"/>
              </a:spcAft>
              <a:buSzPts val="1400"/>
              <a:buNone/>
            </a:pPr>
            <a:r>
              <a:rPr lang="en-US"/>
              <a:t>Thank you</a:t>
            </a:r>
            <a:endParaRPr/>
          </a:p>
        </p:txBody>
      </p:sp>
      <p:sp>
        <p:nvSpPr>
          <p:cNvPr id="150" name="Google Shape;150;gc09159e373_0_25"/>
          <p:cNvSpPr txBox="1">
            <a:spLocks noGrp="1"/>
          </p:cNvSpPr>
          <p:nvPr>
            <p:ph type="body" idx="2"/>
          </p:nvPr>
        </p:nvSpPr>
        <p:spPr>
          <a:xfrm>
            <a:off x="4265375" y="1774650"/>
            <a:ext cx="4702500" cy="4437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endParaRPr sz="3000" b="1"/>
          </a:p>
          <a:p>
            <a:pPr marL="0" lvl="0" indent="0" algn="ctr" rtl="0">
              <a:lnSpc>
                <a:spcPct val="100000"/>
              </a:lnSpc>
              <a:spcBef>
                <a:spcPts val="1800"/>
              </a:spcBef>
              <a:spcAft>
                <a:spcPts val="0"/>
              </a:spcAft>
              <a:buSzPts val="2800"/>
              <a:buNone/>
            </a:pPr>
            <a:r>
              <a:rPr lang="en-US" sz="2400" b="1" i="1" dirty="0">
                <a:solidFill>
                  <a:srgbClr val="76923C"/>
                </a:solidFill>
              </a:rPr>
              <a:t>Twitter</a:t>
            </a:r>
            <a:r>
              <a:rPr lang="en-US" sz="2400" b="1" i="1" dirty="0"/>
              <a:t>: @Mizter_A</a:t>
            </a:r>
            <a:endParaRPr sz="2400" b="1" i="1" dirty="0"/>
          </a:p>
          <a:p>
            <a:pPr marL="0" lvl="0" indent="0" algn="ctr" rtl="0">
              <a:lnSpc>
                <a:spcPct val="100000"/>
              </a:lnSpc>
              <a:spcBef>
                <a:spcPts val="1800"/>
              </a:spcBef>
              <a:spcAft>
                <a:spcPts val="0"/>
              </a:spcAft>
              <a:buSzPts val="2800"/>
              <a:buNone/>
            </a:pPr>
            <a:r>
              <a:rPr lang="en-US" sz="2400" b="1" i="1" dirty="0">
                <a:solidFill>
                  <a:srgbClr val="76923C"/>
                </a:solidFill>
              </a:rPr>
              <a:t>Email</a:t>
            </a:r>
            <a:r>
              <a:rPr lang="en-US" sz="2400" b="1" i="1" dirty="0"/>
              <a:t>: william_anderson@dpsk12.org</a:t>
            </a:r>
            <a:endParaRPr sz="2400" b="1" i="1" dirty="0"/>
          </a:p>
        </p:txBody>
      </p:sp>
      <p:pic>
        <p:nvPicPr>
          <p:cNvPr id="151" name="Google Shape;151;gc09159e373_0_25"/>
          <p:cNvPicPr preferRelativeResize="0"/>
          <p:nvPr/>
        </p:nvPicPr>
        <p:blipFill rotWithShape="1">
          <a:blip r:embed="rId3">
            <a:alphaModFix/>
          </a:blip>
          <a:srcRect/>
          <a:stretch/>
        </p:blipFill>
        <p:spPr>
          <a:xfrm>
            <a:off x="1258645" y="3428999"/>
            <a:ext cx="2784880" cy="3090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bd35fcb627_0_39"/>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SzPts val="1400"/>
              <a:buNone/>
            </a:pPr>
            <a:r>
              <a:rPr lang="en-US" sz="5400">
                <a:latin typeface="Calibri"/>
                <a:ea typeface="Calibri"/>
                <a:cs typeface="Calibri"/>
                <a:sym typeface="Calibri"/>
              </a:rPr>
              <a:t>Thank You to Our Sponsors!</a:t>
            </a:r>
            <a:endParaRPr sz="5400"/>
          </a:p>
        </p:txBody>
      </p:sp>
      <p:sp>
        <p:nvSpPr>
          <p:cNvPr id="157" name="Google Shape;157;gbd35fcb627_0_3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457200" lvl="0" indent="-406400" algn="ctr" rtl="0">
              <a:lnSpc>
                <a:spcPct val="100000"/>
              </a:lnSpc>
              <a:spcBef>
                <a:spcPts val="0"/>
              </a:spcBef>
              <a:spcAft>
                <a:spcPts val="0"/>
              </a:spcAft>
              <a:buClr>
                <a:srgbClr val="888888"/>
              </a:buClr>
              <a:buSzPts val="2800"/>
              <a:buNone/>
            </a:pPr>
            <a:endParaRPr/>
          </a:p>
        </p:txBody>
      </p:sp>
      <p:pic>
        <p:nvPicPr>
          <p:cNvPr id="158" name="Google Shape;158;gbd35fcb627_0_39"/>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159" name="Google Shape;159;gbd35fcb627_0_39"/>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160" name="Google Shape;160;gbd35fcb627_0_39"/>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161" name="Google Shape;161;gbd35fcb627_0_39"/>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pic>
        <p:nvPicPr>
          <p:cNvPr id="162" name="Google Shape;162;gbd35fcb627_0_39"/>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163" name="Google Shape;163;gbd35fcb627_0_39"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gbd35fcb627_0_0"/>
          <p:cNvPicPr preferRelativeResize="0"/>
          <p:nvPr/>
        </p:nvPicPr>
        <p:blipFill rotWithShape="1">
          <a:blip r:embed="rId3">
            <a:alphaModFix/>
          </a:blip>
          <a:srcRect l="19994" r="793"/>
          <a:stretch/>
        </p:blipFill>
        <p:spPr>
          <a:xfrm>
            <a:off x="3761072" y="917488"/>
            <a:ext cx="5382927" cy="1066393"/>
          </a:xfrm>
          <a:prstGeom prst="rect">
            <a:avLst/>
          </a:prstGeom>
          <a:noFill/>
          <a:ln>
            <a:noFill/>
          </a:ln>
        </p:spPr>
      </p:pic>
      <p:sp>
        <p:nvSpPr>
          <p:cNvPr id="169" name="Google Shape;169;gbd35fcb627_0_0"/>
          <p:cNvSpPr/>
          <p:nvPr/>
        </p:nvSpPr>
        <p:spPr>
          <a:xfrm>
            <a:off x="1" y="5520690"/>
            <a:ext cx="9143999" cy="480060"/>
          </a:xfrm>
          <a:prstGeom prst="rect">
            <a:avLst/>
          </a:prstGeom>
          <a:solidFill>
            <a:srgbClr val="7EB7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7EB740"/>
              </a:solidFill>
              <a:latin typeface="Arial"/>
              <a:ea typeface="Arial"/>
              <a:cs typeface="Arial"/>
              <a:sym typeface="Arial"/>
            </a:endParaRPr>
          </a:p>
        </p:txBody>
      </p:sp>
      <p:pic>
        <p:nvPicPr>
          <p:cNvPr id="170" name="Google Shape;170;gbd35fcb627_0_0"/>
          <p:cNvPicPr preferRelativeResize="0"/>
          <p:nvPr/>
        </p:nvPicPr>
        <p:blipFill rotWithShape="1">
          <a:blip r:embed="rId4">
            <a:alphaModFix/>
          </a:blip>
          <a:srcRect l="15261" t="14847" r="8883" b="16304"/>
          <a:stretch/>
        </p:blipFill>
        <p:spPr>
          <a:xfrm>
            <a:off x="0" y="1968968"/>
            <a:ext cx="9144000" cy="3566160"/>
          </a:xfrm>
          <a:prstGeom prst="rect">
            <a:avLst/>
          </a:prstGeom>
          <a:noFill/>
          <a:ln>
            <a:noFill/>
          </a:ln>
        </p:spPr>
      </p:pic>
      <p:pic>
        <p:nvPicPr>
          <p:cNvPr id="171" name="Google Shape;171;gbd35fcb627_0_0"/>
          <p:cNvPicPr preferRelativeResize="0"/>
          <p:nvPr/>
        </p:nvPicPr>
        <p:blipFill rotWithShape="1">
          <a:blip r:embed="rId5">
            <a:alphaModFix/>
          </a:blip>
          <a:srcRect/>
          <a:stretch/>
        </p:blipFill>
        <p:spPr>
          <a:xfrm>
            <a:off x="240644" y="1105431"/>
            <a:ext cx="3420644" cy="463285"/>
          </a:xfrm>
          <a:prstGeom prst="rect">
            <a:avLst/>
          </a:prstGeom>
          <a:noFill/>
          <a:ln>
            <a:noFill/>
          </a:ln>
        </p:spPr>
      </p:pic>
      <p:sp>
        <p:nvSpPr>
          <p:cNvPr id="172" name="Google Shape;172;gbd35fcb627_0_0"/>
          <p:cNvSpPr txBox="1"/>
          <p:nvPr/>
        </p:nvSpPr>
        <p:spPr>
          <a:xfrm>
            <a:off x="651164" y="1568715"/>
            <a:ext cx="23086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1" u="none" strike="noStrike" cap="none">
                <a:solidFill>
                  <a:srgbClr val="0873BB"/>
                </a:solidFill>
                <a:latin typeface="Arial"/>
                <a:ea typeface="Arial"/>
                <a:cs typeface="Arial"/>
                <a:sym typeface="Arial"/>
              </a:rPr>
              <a:t>We’ve gone Virtual!</a:t>
            </a:r>
            <a:endParaRPr/>
          </a:p>
        </p:txBody>
      </p:sp>
      <p:sp>
        <p:nvSpPr>
          <p:cNvPr id="173" name="Google Shape;173;gbd35fcb627_0_0"/>
          <p:cNvSpPr txBox="1"/>
          <p:nvPr/>
        </p:nvSpPr>
        <p:spPr>
          <a:xfrm>
            <a:off x="240644" y="2194443"/>
            <a:ext cx="2625278" cy="2228815"/>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en-US" sz="1800" b="0" i="0" u="none" strike="noStrike" cap="none">
                <a:solidFill>
                  <a:srgbClr val="CADB2C"/>
                </a:solidFill>
                <a:latin typeface="Arial"/>
                <a:ea typeface="Arial"/>
                <a:cs typeface="Arial"/>
                <a:sym typeface="Arial"/>
              </a:rPr>
              <a:t>Teach Economics?</a:t>
            </a:r>
            <a:endParaRPr/>
          </a:p>
          <a:p>
            <a:pPr marL="0" marR="0" lvl="0" indent="0" algn="l" rtl="0">
              <a:lnSpc>
                <a:spcPct val="128571"/>
              </a:lnSpc>
              <a:spcBef>
                <a:spcPts val="0"/>
              </a:spcBef>
              <a:spcAft>
                <a:spcPts val="0"/>
              </a:spcAft>
              <a:buNone/>
            </a:pPr>
            <a:r>
              <a:rPr lang="en-US" sz="1050" b="1" i="0" u="none" strike="noStrike" cap="none">
                <a:solidFill>
                  <a:schemeClr val="lt1"/>
                </a:solidFill>
                <a:latin typeface="Arial"/>
                <a:ea typeface="Arial"/>
                <a:cs typeface="Arial"/>
                <a:sym typeface="Arial"/>
              </a:rPr>
              <a:t>Your students may have what it takes to compete in the nation’s only high school economics competition!</a:t>
            </a:r>
            <a:endParaRPr/>
          </a:p>
          <a:p>
            <a:pPr marL="0" marR="0" lvl="0" indent="0" algn="l" rtl="0">
              <a:lnSpc>
                <a:spcPct val="128571"/>
              </a:lnSpc>
              <a:spcBef>
                <a:spcPts val="0"/>
              </a:spcBef>
              <a:spcAft>
                <a:spcPts val="0"/>
              </a:spcAft>
              <a:buNone/>
            </a:pPr>
            <a:endParaRPr sz="1050" b="1" i="0" u="none" strike="noStrike" cap="none">
              <a:solidFill>
                <a:schemeClr val="lt1"/>
              </a:solidFill>
              <a:latin typeface="Arial"/>
              <a:ea typeface="Arial"/>
              <a:cs typeface="Arial"/>
              <a:sym typeface="Arial"/>
            </a:endParaRPr>
          </a:p>
          <a:p>
            <a:pPr marL="0" marR="0" lvl="0" indent="0" algn="l" rtl="0">
              <a:lnSpc>
                <a:spcPct val="75000"/>
              </a:lnSpc>
              <a:spcBef>
                <a:spcPts val="0"/>
              </a:spcBef>
              <a:spcAft>
                <a:spcPts val="0"/>
              </a:spcAft>
              <a:buNone/>
            </a:pPr>
            <a:r>
              <a:rPr lang="en-US" sz="1800" b="0" i="0" u="none" strike="noStrike" cap="none">
                <a:solidFill>
                  <a:srgbClr val="CADB2C"/>
                </a:solidFill>
                <a:latin typeface="Arial"/>
                <a:ea typeface="Arial"/>
                <a:cs typeface="Arial"/>
                <a:sym typeface="Arial"/>
              </a:rPr>
              <a:t>Why Play?</a:t>
            </a:r>
            <a:endParaRPr/>
          </a:p>
          <a:p>
            <a:pPr marL="0" marR="0" lvl="0" indent="0" algn="l" rtl="0">
              <a:lnSpc>
                <a:spcPct val="128571"/>
              </a:lnSpc>
              <a:spcBef>
                <a:spcPts val="0"/>
              </a:spcBef>
              <a:spcAft>
                <a:spcPts val="0"/>
              </a:spcAft>
              <a:buNone/>
            </a:pPr>
            <a:r>
              <a:rPr lang="en-US" sz="1050" b="1" i="0" u="none" strike="noStrike" cap="none">
                <a:solidFill>
                  <a:srgbClr val="CADB2C"/>
                </a:solidFill>
                <a:latin typeface="Arial"/>
                <a:ea typeface="Arial"/>
                <a:cs typeface="Arial"/>
                <a:sym typeface="Arial"/>
              </a:rPr>
              <a:t>•</a:t>
            </a:r>
            <a:r>
              <a:rPr lang="en-US" sz="1050" b="0" i="0" u="none" strike="noStrike" cap="none">
                <a:solidFill>
                  <a:srgbClr val="CADB2C"/>
                </a:solidFill>
                <a:latin typeface="Arial"/>
                <a:ea typeface="Arial"/>
                <a:cs typeface="Arial"/>
                <a:sym typeface="Arial"/>
              </a:rPr>
              <a:t> </a:t>
            </a:r>
            <a:r>
              <a:rPr lang="en-US" sz="1050" b="0" i="0" u="none" strike="noStrike" cap="none">
                <a:solidFill>
                  <a:schemeClr val="lt1"/>
                </a:solidFill>
                <a:latin typeface="Arial"/>
                <a:ea typeface="Arial"/>
                <a:cs typeface="Arial"/>
                <a:sym typeface="Arial"/>
              </a:rPr>
              <a:t>Fun team learning experience</a:t>
            </a:r>
            <a:endParaRPr/>
          </a:p>
          <a:p>
            <a:pPr marL="0" marR="0" lvl="0" indent="0" algn="l" rtl="0">
              <a:lnSpc>
                <a:spcPct val="128571"/>
              </a:lnSpc>
              <a:spcBef>
                <a:spcPts val="0"/>
              </a:spcBef>
              <a:spcAft>
                <a:spcPts val="0"/>
              </a:spcAft>
              <a:buNone/>
            </a:pPr>
            <a:r>
              <a:rPr lang="en-US" sz="1050" b="1" i="0" u="none" strike="noStrike" cap="none">
                <a:solidFill>
                  <a:srgbClr val="CADB2C"/>
                </a:solidFill>
                <a:latin typeface="Arial"/>
                <a:ea typeface="Arial"/>
                <a:cs typeface="Arial"/>
                <a:sym typeface="Arial"/>
              </a:rPr>
              <a:t>•</a:t>
            </a:r>
            <a:r>
              <a:rPr lang="en-US" sz="1050" b="0" i="0" u="none" strike="noStrike" cap="none">
                <a:solidFill>
                  <a:schemeClr val="lt1"/>
                </a:solidFill>
                <a:latin typeface="Arial"/>
                <a:ea typeface="Arial"/>
                <a:cs typeface="Arial"/>
                <a:sym typeface="Arial"/>
              </a:rPr>
              <a:t> Great for college applications</a:t>
            </a:r>
            <a:endParaRPr/>
          </a:p>
          <a:p>
            <a:pPr marL="0" marR="0" lvl="0" indent="0" algn="l" rtl="0">
              <a:lnSpc>
                <a:spcPct val="128571"/>
              </a:lnSpc>
              <a:spcBef>
                <a:spcPts val="0"/>
              </a:spcBef>
              <a:spcAft>
                <a:spcPts val="0"/>
              </a:spcAft>
              <a:buNone/>
            </a:pPr>
            <a:r>
              <a:rPr lang="en-US" sz="1050" b="0" i="0" u="none" strike="noStrike" cap="none">
                <a:solidFill>
                  <a:srgbClr val="CADB2C"/>
                </a:solidFill>
                <a:latin typeface="Arial"/>
                <a:ea typeface="Arial"/>
                <a:cs typeface="Arial"/>
                <a:sym typeface="Arial"/>
              </a:rPr>
              <a:t>•</a:t>
            </a:r>
            <a:r>
              <a:rPr lang="en-US" sz="1050" b="0" i="0" u="none" strike="noStrike" cap="none">
                <a:solidFill>
                  <a:schemeClr val="lt1"/>
                </a:solidFill>
                <a:latin typeface="Arial"/>
                <a:ea typeface="Arial"/>
                <a:cs typeface="Arial"/>
                <a:sym typeface="Arial"/>
              </a:rPr>
              <a:t> No other challenge like this </a:t>
            </a:r>
            <a:endParaRPr/>
          </a:p>
          <a:p>
            <a:pPr marL="0" marR="0" lvl="0" indent="0" algn="l" rtl="0">
              <a:lnSpc>
                <a:spcPct val="128571"/>
              </a:lnSpc>
              <a:spcBef>
                <a:spcPts val="0"/>
              </a:spcBef>
              <a:spcAft>
                <a:spcPts val="0"/>
              </a:spcAft>
              <a:buNone/>
            </a:pPr>
            <a:r>
              <a:rPr lang="en-US" sz="1050" b="0" i="0" u="none" strike="noStrike" cap="none">
                <a:solidFill>
                  <a:srgbClr val="CADB2C"/>
                </a:solidFill>
                <a:latin typeface="Arial"/>
                <a:ea typeface="Arial"/>
                <a:cs typeface="Arial"/>
                <a:sym typeface="Arial"/>
              </a:rPr>
              <a:t>•</a:t>
            </a:r>
            <a:r>
              <a:rPr lang="en-US" sz="1050" b="0" i="0" u="none" strike="noStrike" cap="none">
                <a:solidFill>
                  <a:schemeClr val="lt1"/>
                </a:solidFill>
                <a:latin typeface="Arial"/>
                <a:ea typeface="Arial"/>
                <a:cs typeface="Arial"/>
                <a:sym typeface="Arial"/>
              </a:rPr>
              <a:t> Online participation makes access easy</a:t>
            </a:r>
            <a:endParaRPr/>
          </a:p>
          <a:p>
            <a:pPr marL="0" marR="0" lvl="0" indent="0" algn="l" rtl="0">
              <a:lnSpc>
                <a:spcPct val="128571"/>
              </a:lnSpc>
              <a:spcBef>
                <a:spcPts val="0"/>
              </a:spcBef>
              <a:spcAft>
                <a:spcPts val="0"/>
              </a:spcAft>
              <a:buNone/>
            </a:pPr>
            <a:r>
              <a:rPr lang="en-US" sz="1050" b="0" i="0" u="none" strike="noStrike" cap="none">
                <a:solidFill>
                  <a:srgbClr val="CADB2C"/>
                </a:solidFill>
                <a:latin typeface="Arial"/>
                <a:ea typeface="Arial"/>
                <a:cs typeface="Arial"/>
                <a:sym typeface="Arial"/>
              </a:rPr>
              <a:t>•</a:t>
            </a:r>
            <a:r>
              <a:rPr lang="en-US" sz="1050" b="0" i="0" u="none" strike="noStrike" cap="none">
                <a:solidFill>
                  <a:schemeClr val="lt1"/>
                </a:solidFill>
                <a:latin typeface="Arial"/>
                <a:ea typeface="Arial"/>
                <a:cs typeface="Arial"/>
                <a:sym typeface="Arial"/>
              </a:rPr>
              <a:t> Chance for cash prizes</a:t>
            </a:r>
            <a:endParaRPr/>
          </a:p>
          <a:p>
            <a:pPr marL="0" marR="0" lvl="0" indent="0" algn="l"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74" name="Google Shape;174;gbd35fcb627_0_0"/>
          <p:cNvSpPr txBox="1"/>
          <p:nvPr/>
        </p:nvSpPr>
        <p:spPr>
          <a:xfrm>
            <a:off x="3113785" y="2092651"/>
            <a:ext cx="3217233" cy="367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CADB2C"/>
                </a:solidFill>
                <a:latin typeface="Arial"/>
                <a:ea typeface="Arial"/>
                <a:cs typeface="Arial"/>
                <a:sym typeface="Arial"/>
              </a:rPr>
              <a:t>How it Works</a:t>
            </a:r>
            <a:endParaRPr/>
          </a:p>
          <a:p>
            <a:pPr marL="0" marR="0" lvl="0" indent="0" algn="l" rtl="0">
              <a:lnSpc>
                <a:spcPct val="112500"/>
              </a:lnSpc>
              <a:spcBef>
                <a:spcPts val="0"/>
              </a:spcBef>
              <a:spcAft>
                <a:spcPts val="0"/>
              </a:spcAft>
              <a:buNone/>
            </a:pPr>
            <a:r>
              <a:rPr lang="en-US" sz="1200" b="1" i="0" u="none" strike="noStrike" cap="none">
                <a:solidFill>
                  <a:srgbClr val="FFC000"/>
                </a:solidFill>
                <a:latin typeface="Arial"/>
                <a:ea typeface="Arial"/>
                <a:cs typeface="Arial"/>
                <a:sym typeface="Arial"/>
              </a:rPr>
              <a:t>Teams register </a:t>
            </a:r>
            <a:endParaRPr/>
          </a:p>
          <a:p>
            <a:pPr marL="0" marR="0" lvl="0" indent="0" algn="l" rtl="0">
              <a:lnSpc>
                <a:spcPct val="128571"/>
              </a:lnSpc>
              <a:spcBef>
                <a:spcPts val="0"/>
              </a:spcBef>
              <a:spcAft>
                <a:spcPts val="0"/>
              </a:spcAft>
              <a:buNone/>
            </a:pPr>
            <a:r>
              <a:rPr lang="en-US" sz="1050" b="0" i="0" u="none" strike="noStrike" cap="none">
                <a:solidFill>
                  <a:schemeClr val="lt1"/>
                </a:solidFill>
                <a:latin typeface="Arial"/>
                <a:ea typeface="Arial"/>
                <a:cs typeface="Arial"/>
                <a:sym typeface="Arial"/>
              </a:rPr>
              <a:t>Teachers enroll team(s) of 3- 4 high school students from the same school. Multiple teams allowed.</a:t>
            </a:r>
            <a:endParaRPr/>
          </a:p>
          <a:p>
            <a:pPr marL="0" marR="0" lvl="0" indent="0" algn="l" rtl="0">
              <a:lnSpc>
                <a:spcPct val="64285"/>
              </a:lnSpc>
              <a:spcBef>
                <a:spcPts val="0"/>
              </a:spcBef>
              <a:spcAft>
                <a:spcPts val="0"/>
              </a:spcAft>
              <a:buNone/>
            </a:pPr>
            <a:endParaRPr sz="1050" b="0" i="0" u="none" strike="noStrike" cap="none">
              <a:solidFill>
                <a:srgbClr val="000000"/>
              </a:solidFill>
              <a:latin typeface="Arial"/>
              <a:ea typeface="Arial"/>
              <a:cs typeface="Arial"/>
              <a:sym typeface="Arial"/>
            </a:endParaRPr>
          </a:p>
          <a:p>
            <a:pPr marL="0" marR="0" lvl="0" indent="0" algn="l" rtl="0">
              <a:lnSpc>
                <a:spcPct val="112500"/>
              </a:lnSpc>
              <a:spcBef>
                <a:spcPts val="0"/>
              </a:spcBef>
              <a:spcAft>
                <a:spcPts val="0"/>
              </a:spcAft>
              <a:buNone/>
            </a:pPr>
            <a:r>
              <a:rPr lang="en-US" sz="1200" b="1" i="0" u="none" strike="noStrike" cap="none">
                <a:solidFill>
                  <a:srgbClr val="FFC000"/>
                </a:solidFill>
                <a:latin typeface="Arial"/>
                <a:ea typeface="Arial"/>
                <a:cs typeface="Arial"/>
                <a:sym typeface="Arial"/>
              </a:rPr>
              <a:t>Teams compete within their state</a:t>
            </a:r>
            <a:endParaRPr/>
          </a:p>
          <a:p>
            <a:pPr marL="0" marR="0" lvl="0" indent="0" algn="l" rtl="0">
              <a:lnSpc>
                <a:spcPct val="128571"/>
              </a:lnSpc>
              <a:spcBef>
                <a:spcPts val="0"/>
              </a:spcBef>
              <a:spcAft>
                <a:spcPts val="0"/>
              </a:spcAft>
              <a:buNone/>
            </a:pPr>
            <a:r>
              <a:rPr lang="en-US" sz="1050" b="0" i="0" u="none" strike="noStrike" cap="none">
                <a:solidFill>
                  <a:schemeClr val="lt1"/>
                </a:solidFill>
                <a:latin typeface="Arial"/>
                <a:ea typeface="Arial"/>
                <a:cs typeface="Arial"/>
                <a:sym typeface="Arial"/>
              </a:rPr>
              <a:t>Compete to win your state competition for a </a:t>
            </a:r>
            <a:br>
              <a:rPr lang="en-US" sz="1050" b="0" i="0" u="none" strike="noStrike" cap="none">
                <a:solidFill>
                  <a:schemeClr val="lt1"/>
                </a:solidFill>
                <a:latin typeface="Arial"/>
                <a:ea typeface="Arial"/>
                <a:cs typeface="Arial"/>
                <a:sym typeface="Arial"/>
              </a:rPr>
            </a:br>
            <a:r>
              <a:rPr lang="en-US" sz="1050" b="0" i="0" u="none" strike="noStrike" cap="none">
                <a:solidFill>
                  <a:schemeClr val="lt1"/>
                </a:solidFill>
                <a:latin typeface="Arial"/>
                <a:ea typeface="Arial"/>
                <a:cs typeface="Arial"/>
                <a:sym typeface="Arial"/>
              </a:rPr>
              <a:t>chance to advance to the National Semi-Finals.</a:t>
            </a:r>
            <a:endParaRPr/>
          </a:p>
          <a:p>
            <a:pPr marL="0" marR="0" lvl="0" indent="0" algn="l" rtl="0">
              <a:lnSpc>
                <a:spcPct val="64285"/>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12500"/>
              </a:lnSpc>
              <a:spcBef>
                <a:spcPts val="0"/>
              </a:spcBef>
              <a:spcAft>
                <a:spcPts val="0"/>
              </a:spcAft>
              <a:buNone/>
            </a:pPr>
            <a:r>
              <a:rPr lang="en-US" sz="1200" b="1" i="0" u="none" strike="noStrike" cap="none">
                <a:solidFill>
                  <a:srgbClr val="FFC000"/>
                </a:solidFill>
                <a:latin typeface="Arial"/>
                <a:ea typeface="Arial"/>
                <a:cs typeface="Arial"/>
                <a:sym typeface="Arial"/>
              </a:rPr>
              <a:t>National Semi-Finals:  May 3-20, 2021</a:t>
            </a:r>
            <a:endParaRPr/>
          </a:p>
          <a:p>
            <a:pPr marL="0" marR="0" lvl="0" indent="0" algn="l" rtl="0">
              <a:lnSpc>
                <a:spcPct val="128571"/>
              </a:lnSpc>
              <a:spcBef>
                <a:spcPts val="0"/>
              </a:spcBef>
              <a:spcAft>
                <a:spcPts val="0"/>
              </a:spcAft>
              <a:buNone/>
            </a:pPr>
            <a:r>
              <a:rPr lang="en-US" sz="1050" b="0" i="0" u="none" strike="noStrike" cap="none">
                <a:solidFill>
                  <a:schemeClr val="lt1"/>
                </a:solidFill>
                <a:latin typeface="Arial"/>
                <a:ea typeface="Arial"/>
                <a:cs typeface="Arial"/>
                <a:sym typeface="Arial"/>
              </a:rPr>
              <a:t>Teams answer multiple-choice questions on macroeconomics, microeconomics, and international &amp; current events.</a:t>
            </a:r>
            <a:endParaRPr/>
          </a:p>
          <a:p>
            <a:pPr marL="0" marR="0" lvl="0" indent="0" algn="l" rtl="0">
              <a:lnSpc>
                <a:spcPct val="64285"/>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12500"/>
              </a:lnSpc>
              <a:spcBef>
                <a:spcPts val="0"/>
              </a:spcBef>
              <a:spcAft>
                <a:spcPts val="0"/>
              </a:spcAft>
              <a:buNone/>
            </a:pPr>
            <a:r>
              <a:rPr lang="en-US" sz="1200" b="1" i="0" u="none" strike="noStrike" cap="none">
                <a:solidFill>
                  <a:srgbClr val="FFC000"/>
                </a:solidFill>
                <a:latin typeface="Arial"/>
                <a:ea typeface="Arial"/>
                <a:cs typeface="Arial"/>
                <a:sym typeface="Arial"/>
              </a:rPr>
              <a:t>National Finals: May 22-24, 2021</a:t>
            </a:r>
            <a:endParaRPr/>
          </a:p>
          <a:p>
            <a:pPr marL="0" marR="0" lvl="0" indent="0" algn="l" rtl="0">
              <a:lnSpc>
                <a:spcPct val="128571"/>
              </a:lnSpc>
              <a:spcBef>
                <a:spcPts val="0"/>
              </a:spcBef>
              <a:spcAft>
                <a:spcPts val="0"/>
              </a:spcAft>
              <a:buNone/>
            </a:pPr>
            <a:r>
              <a:rPr lang="en-US" sz="1050" b="0" i="0" u="none" strike="noStrike" cap="none">
                <a:solidFill>
                  <a:schemeClr val="lt1"/>
                </a:solidFill>
                <a:latin typeface="Arial"/>
                <a:ea typeface="Arial"/>
                <a:cs typeface="Arial"/>
                <a:sym typeface="Arial"/>
              </a:rPr>
              <a:t>Teams analyze an economic issue and present their solution. Top teams engage in the Finals Quiz Bowl where they face-off answering questions to claim the National Title.</a:t>
            </a:r>
            <a:endParaRPr/>
          </a:p>
          <a:p>
            <a:pPr marL="0" marR="0" lvl="0" indent="0" algn="l"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75" name="Google Shape;175;gbd35fcb627_0_0"/>
          <p:cNvSpPr txBox="1"/>
          <p:nvPr/>
        </p:nvSpPr>
        <p:spPr>
          <a:xfrm>
            <a:off x="6555409" y="3698687"/>
            <a:ext cx="2356982" cy="18107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CADB2A"/>
                </a:solidFill>
                <a:latin typeface="Arial"/>
                <a:ea typeface="Arial"/>
                <a:cs typeface="Arial"/>
                <a:sym typeface="Arial"/>
              </a:rPr>
              <a:t>Two divisions based on experience level</a:t>
            </a:r>
            <a:r>
              <a:rPr lang="en-US" sz="1800" b="1" i="0" u="none" strike="noStrike" cap="none">
                <a:solidFill>
                  <a:srgbClr val="74BEE9"/>
                </a:solidFill>
                <a:latin typeface="Arial"/>
                <a:ea typeface="Arial"/>
                <a:cs typeface="Arial"/>
                <a:sym typeface="Arial"/>
              </a:rPr>
              <a:t> </a:t>
            </a:r>
            <a:endParaRPr sz="1800" b="1" i="0" u="none" strike="noStrike" cap="none">
              <a:solidFill>
                <a:srgbClr val="000000"/>
              </a:solidFill>
              <a:latin typeface="Arial"/>
              <a:ea typeface="Arial"/>
              <a:cs typeface="Arial"/>
              <a:sym typeface="Arial"/>
            </a:endParaRPr>
          </a:p>
          <a:p>
            <a:pPr marL="0" marR="0" lvl="0" indent="0" algn="l" rtl="0">
              <a:lnSpc>
                <a:spcPct val="64285"/>
              </a:lnSpc>
              <a:spcBef>
                <a:spcPts val="0"/>
              </a:spcBef>
              <a:spcAft>
                <a:spcPts val="0"/>
              </a:spcAft>
              <a:buNone/>
            </a:pPr>
            <a:endParaRPr sz="1050" b="1" i="0" u="none" strike="noStrike" cap="none">
              <a:solidFill>
                <a:schemeClr val="lt1"/>
              </a:solidFill>
              <a:latin typeface="Arial"/>
              <a:ea typeface="Arial"/>
              <a:cs typeface="Arial"/>
              <a:sym typeface="Arial"/>
            </a:endParaRPr>
          </a:p>
          <a:p>
            <a:pPr marL="0" marR="0" lvl="0" indent="0" algn="l" rtl="0">
              <a:lnSpc>
                <a:spcPct val="114285"/>
              </a:lnSpc>
              <a:spcBef>
                <a:spcPts val="0"/>
              </a:spcBef>
              <a:spcAft>
                <a:spcPts val="0"/>
              </a:spcAft>
              <a:buNone/>
            </a:pPr>
            <a:r>
              <a:rPr lang="en-US" sz="1050" b="1" i="0" u="none" strike="noStrike" cap="none">
                <a:solidFill>
                  <a:schemeClr val="lt1"/>
                </a:solidFill>
                <a:latin typeface="Arial"/>
                <a:ea typeface="Arial"/>
                <a:cs typeface="Arial"/>
                <a:sym typeface="Arial"/>
              </a:rPr>
              <a:t>David Ricardo </a:t>
            </a:r>
            <a:r>
              <a:rPr lang="en-US" sz="1050" b="0" i="0" u="none" strike="noStrike" cap="none">
                <a:solidFill>
                  <a:schemeClr val="lt1"/>
                </a:solidFill>
                <a:latin typeface="Arial"/>
                <a:ea typeface="Arial"/>
                <a:cs typeface="Arial"/>
                <a:sym typeface="Arial"/>
              </a:rPr>
              <a:t>for first-time competitors who have taken no more than one economics course.</a:t>
            </a:r>
            <a:endParaRPr/>
          </a:p>
          <a:p>
            <a:pPr marL="0" marR="0" lvl="0" indent="0" algn="l" rtl="0">
              <a:lnSpc>
                <a:spcPct val="64285"/>
              </a:lnSpc>
              <a:spcBef>
                <a:spcPts val="0"/>
              </a:spcBef>
              <a:spcAft>
                <a:spcPts val="0"/>
              </a:spcAft>
              <a:buNone/>
            </a:pPr>
            <a:endParaRPr sz="1050" b="1" i="0" u="none" strike="noStrike" cap="none">
              <a:solidFill>
                <a:schemeClr val="lt1"/>
              </a:solidFill>
              <a:latin typeface="Arial"/>
              <a:ea typeface="Arial"/>
              <a:cs typeface="Arial"/>
              <a:sym typeface="Arial"/>
            </a:endParaRPr>
          </a:p>
          <a:p>
            <a:pPr marL="0" marR="0" lvl="0" indent="0" algn="l" rtl="0">
              <a:lnSpc>
                <a:spcPct val="114285"/>
              </a:lnSpc>
              <a:spcBef>
                <a:spcPts val="0"/>
              </a:spcBef>
              <a:spcAft>
                <a:spcPts val="0"/>
              </a:spcAft>
              <a:buNone/>
            </a:pPr>
            <a:r>
              <a:rPr lang="en-US" sz="1050" b="1" i="0" u="none" strike="noStrike" cap="none">
                <a:solidFill>
                  <a:schemeClr val="lt1"/>
                </a:solidFill>
                <a:latin typeface="Arial"/>
                <a:ea typeface="Arial"/>
                <a:cs typeface="Arial"/>
                <a:sym typeface="Arial"/>
              </a:rPr>
              <a:t>Adam Smith </a:t>
            </a:r>
            <a:r>
              <a:rPr lang="en-US" sz="1050" b="0" i="0" u="none" strike="noStrike" cap="none">
                <a:solidFill>
                  <a:schemeClr val="lt1"/>
                </a:solidFill>
                <a:latin typeface="Arial"/>
                <a:ea typeface="Arial"/>
                <a:cs typeface="Arial"/>
                <a:sym typeface="Arial"/>
              </a:rPr>
              <a:t>for returning competitors, AP, International Baccalaureate, and honors students.</a:t>
            </a:r>
            <a:endParaRPr/>
          </a:p>
        </p:txBody>
      </p:sp>
      <p:sp>
        <p:nvSpPr>
          <p:cNvPr id="176" name="Google Shape;176;gbd35fcb627_0_0"/>
          <p:cNvSpPr txBox="1"/>
          <p:nvPr/>
        </p:nvSpPr>
        <p:spPr>
          <a:xfrm>
            <a:off x="240643" y="5578571"/>
            <a:ext cx="57384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Register Today at </a:t>
            </a:r>
            <a:r>
              <a:rPr lang="en-US" sz="1800" b="1" i="0" u="none" strike="noStrike" cap="none">
                <a:solidFill>
                  <a:schemeClr val="lt1"/>
                </a:solidFill>
                <a:latin typeface="Arial"/>
                <a:ea typeface="Arial"/>
                <a:cs typeface="Arial"/>
                <a:sym typeface="Arial"/>
              </a:rPr>
              <a:t>NationalEconomicsChallenge.org</a:t>
            </a:r>
            <a:endParaRPr/>
          </a:p>
        </p:txBody>
      </p:sp>
      <p:pic>
        <p:nvPicPr>
          <p:cNvPr id="177" name="Google Shape;177;gbd35fcb627_0_0"/>
          <p:cNvPicPr preferRelativeResize="0"/>
          <p:nvPr/>
        </p:nvPicPr>
        <p:blipFill rotWithShape="1">
          <a:blip r:embed="rId6">
            <a:alphaModFix/>
          </a:blip>
          <a:srcRect l="1658" t="10018" r="3695" b="12059"/>
          <a:stretch/>
        </p:blipFill>
        <p:spPr>
          <a:xfrm>
            <a:off x="6578881" y="2079213"/>
            <a:ext cx="1340305" cy="1544855"/>
          </a:xfrm>
          <a:prstGeom prst="rect">
            <a:avLst/>
          </a:prstGeom>
          <a:noFill/>
          <a:ln>
            <a:noFill/>
          </a:ln>
        </p:spPr>
      </p:pic>
      <p:pic>
        <p:nvPicPr>
          <p:cNvPr id="178" name="Google Shape;178;gbd35fcb627_0_0"/>
          <p:cNvPicPr preferRelativeResize="0"/>
          <p:nvPr/>
        </p:nvPicPr>
        <p:blipFill rotWithShape="1">
          <a:blip r:embed="rId7">
            <a:alphaModFix/>
          </a:blip>
          <a:srcRect/>
          <a:stretch/>
        </p:blipFill>
        <p:spPr>
          <a:xfrm>
            <a:off x="8134856" y="5589133"/>
            <a:ext cx="705005" cy="368855"/>
          </a:xfrm>
          <a:prstGeom prst="rect">
            <a:avLst/>
          </a:prstGeom>
          <a:noFill/>
          <a:ln>
            <a:noFill/>
          </a:ln>
        </p:spPr>
      </p:pic>
      <p:sp>
        <p:nvSpPr>
          <p:cNvPr id="179" name="Google Shape;179;gbd35fcb627_0_0"/>
          <p:cNvSpPr/>
          <p:nvPr/>
        </p:nvSpPr>
        <p:spPr>
          <a:xfrm>
            <a:off x="0" y="857251"/>
            <a:ext cx="9144000" cy="74140"/>
          </a:xfrm>
          <a:prstGeom prst="rect">
            <a:avLst/>
          </a:prstGeom>
          <a:solidFill>
            <a:srgbClr val="7EB7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7EB74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bd35fcb627_0_9"/>
          <p:cNvSpPr/>
          <p:nvPr/>
        </p:nvSpPr>
        <p:spPr>
          <a:xfrm>
            <a:off x="-1" y="1973382"/>
            <a:ext cx="6257926" cy="1360816"/>
          </a:xfrm>
          <a:prstGeom prst="rect">
            <a:avLst/>
          </a:prstGeom>
          <a:solidFill>
            <a:srgbClr val="7EB7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7EB740"/>
              </a:solidFill>
              <a:latin typeface="Arial"/>
              <a:ea typeface="Arial"/>
              <a:cs typeface="Arial"/>
              <a:sym typeface="Arial"/>
            </a:endParaRPr>
          </a:p>
        </p:txBody>
      </p:sp>
      <p:sp>
        <p:nvSpPr>
          <p:cNvPr id="185" name="Google Shape;185;gbd35fcb627_0_9"/>
          <p:cNvSpPr/>
          <p:nvPr/>
        </p:nvSpPr>
        <p:spPr>
          <a:xfrm>
            <a:off x="-1" y="3325932"/>
            <a:ext cx="9143998" cy="2220439"/>
          </a:xfrm>
          <a:prstGeom prst="rect">
            <a:avLst/>
          </a:prstGeom>
          <a:solidFill>
            <a:srgbClr val="084B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7EB740"/>
              </a:solidFill>
              <a:latin typeface="Arial"/>
              <a:ea typeface="Arial"/>
              <a:cs typeface="Arial"/>
              <a:sym typeface="Arial"/>
            </a:endParaRPr>
          </a:p>
        </p:txBody>
      </p:sp>
      <p:sp>
        <p:nvSpPr>
          <p:cNvPr id="186" name="Google Shape;186;gbd35fcb627_0_9"/>
          <p:cNvSpPr/>
          <p:nvPr/>
        </p:nvSpPr>
        <p:spPr>
          <a:xfrm>
            <a:off x="1" y="5517381"/>
            <a:ext cx="9143999" cy="483369"/>
          </a:xfrm>
          <a:prstGeom prst="rect">
            <a:avLst/>
          </a:prstGeom>
          <a:solidFill>
            <a:srgbClr val="74BF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7EB740"/>
              </a:solidFill>
              <a:latin typeface="Arial"/>
              <a:ea typeface="Arial"/>
              <a:cs typeface="Arial"/>
              <a:sym typeface="Arial"/>
            </a:endParaRPr>
          </a:p>
        </p:txBody>
      </p:sp>
      <p:sp>
        <p:nvSpPr>
          <p:cNvPr id="187" name="Google Shape;187;gbd35fcb627_0_9"/>
          <p:cNvSpPr txBox="1"/>
          <p:nvPr/>
        </p:nvSpPr>
        <p:spPr>
          <a:xfrm>
            <a:off x="240643" y="5578571"/>
            <a:ext cx="57384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personalfinancechallenge.org</a:t>
            </a:r>
            <a:endParaRPr/>
          </a:p>
        </p:txBody>
      </p:sp>
      <p:pic>
        <p:nvPicPr>
          <p:cNvPr id="188" name="Google Shape;188;gbd35fcb627_0_9"/>
          <p:cNvPicPr preferRelativeResize="0"/>
          <p:nvPr/>
        </p:nvPicPr>
        <p:blipFill rotWithShape="1">
          <a:blip r:embed="rId3">
            <a:alphaModFix/>
          </a:blip>
          <a:srcRect/>
          <a:stretch/>
        </p:blipFill>
        <p:spPr>
          <a:xfrm>
            <a:off x="8134856" y="5589133"/>
            <a:ext cx="705005" cy="368855"/>
          </a:xfrm>
          <a:prstGeom prst="rect">
            <a:avLst/>
          </a:prstGeom>
          <a:noFill/>
          <a:ln>
            <a:noFill/>
          </a:ln>
        </p:spPr>
      </p:pic>
      <p:pic>
        <p:nvPicPr>
          <p:cNvPr id="189" name="Google Shape;189;gbd35fcb627_0_9"/>
          <p:cNvPicPr preferRelativeResize="0"/>
          <p:nvPr/>
        </p:nvPicPr>
        <p:blipFill rotWithShape="1">
          <a:blip r:embed="rId4">
            <a:alphaModFix/>
          </a:blip>
          <a:srcRect/>
          <a:stretch/>
        </p:blipFill>
        <p:spPr>
          <a:xfrm>
            <a:off x="340211" y="1053690"/>
            <a:ext cx="474290" cy="812090"/>
          </a:xfrm>
          <a:prstGeom prst="rect">
            <a:avLst/>
          </a:prstGeom>
          <a:noFill/>
          <a:ln>
            <a:noFill/>
          </a:ln>
        </p:spPr>
      </p:pic>
      <p:pic>
        <p:nvPicPr>
          <p:cNvPr id="190" name="Google Shape;190;gbd35fcb627_0_9"/>
          <p:cNvPicPr preferRelativeResize="0"/>
          <p:nvPr/>
        </p:nvPicPr>
        <p:blipFill rotWithShape="1">
          <a:blip r:embed="rId5">
            <a:alphaModFix/>
          </a:blip>
          <a:srcRect/>
          <a:stretch/>
        </p:blipFill>
        <p:spPr>
          <a:xfrm>
            <a:off x="1976918" y="1046765"/>
            <a:ext cx="2912432" cy="833114"/>
          </a:xfrm>
          <a:prstGeom prst="rect">
            <a:avLst/>
          </a:prstGeom>
          <a:noFill/>
          <a:ln>
            <a:noFill/>
          </a:ln>
        </p:spPr>
      </p:pic>
      <p:sp>
        <p:nvSpPr>
          <p:cNvPr id="191" name="Google Shape;191;gbd35fcb627_0_9"/>
          <p:cNvSpPr txBox="1"/>
          <p:nvPr/>
        </p:nvSpPr>
        <p:spPr>
          <a:xfrm>
            <a:off x="0" y="2398284"/>
            <a:ext cx="4034118" cy="584968"/>
          </a:xfrm>
          <a:prstGeom prst="rect">
            <a:avLst/>
          </a:prstGeom>
          <a:noFill/>
          <a:ln>
            <a:noFill/>
          </a:ln>
        </p:spPr>
        <p:txBody>
          <a:bodyPr spcFirstLastPara="1" wrap="square" lIns="91425" tIns="45700" rIns="91425" bIns="45700" anchor="t" anchorCtr="0">
            <a:spAutoFit/>
          </a:bodyPr>
          <a:lstStyle/>
          <a:p>
            <a:pPr marL="0" marR="0" lvl="0" indent="0" algn="ctr" rtl="0">
              <a:lnSpc>
                <a:spcPct val="135000"/>
              </a:lnSpc>
              <a:spcBef>
                <a:spcPts val="0"/>
              </a:spcBef>
              <a:spcAft>
                <a:spcPts val="0"/>
              </a:spcAft>
              <a:buNone/>
            </a:pPr>
            <a:r>
              <a:rPr lang="en-US" sz="1500" b="0" i="0" u="none" strike="noStrike" cap="none">
                <a:solidFill>
                  <a:schemeClr val="lt1"/>
                </a:solidFill>
                <a:latin typeface="Arial"/>
                <a:ea typeface="Arial"/>
                <a:cs typeface="Arial"/>
                <a:sym typeface="Arial"/>
              </a:rPr>
              <a:t>FIND YOUR LOCAL COMPETITION</a:t>
            </a:r>
            <a:br>
              <a:rPr lang="en-US" sz="1500" b="0" i="0" u="none" strike="noStrike" cap="none">
                <a:solidFill>
                  <a:schemeClr val="lt1"/>
                </a:solidFill>
                <a:latin typeface="Arial"/>
                <a:ea typeface="Arial"/>
                <a:cs typeface="Arial"/>
                <a:sym typeface="Arial"/>
              </a:rPr>
            </a:br>
            <a:r>
              <a:rPr lang="en-US" sz="1500" b="0" i="0" u="none" strike="noStrike" cap="none">
                <a:solidFill>
                  <a:schemeClr val="lt1"/>
                </a:solidFill>
                <a:latin typeface="Arial"/>
                <a:ea typeface="Arial"/>
                <a:cs typeface="Arial"/>
                <a:sym typeface="Arial"/>
              </a:rPr>
              <a:t>AND REGISTER TODAY!</a:t>
            </a:r>
            <a:endParaRPr/>
          </a:p>
        </p:txBody>
      </p:sp>
      <p:pic>
        <p:nvPicPr>
          <p:cNvPr id="192" name="Google Shape;192;gbd35fcb627_0_9"/>
          <p:cNvPicPr preferRelativeResize="0"/>
          <p:nvPr/>
        </p:nvPicPr>
        <p:blipFill rotWithShape="1">
          <a:blip r:embed="rId6">
            <a:alphaModFix/>
          </a:blip>
          <a:srcRect/>
          <a:stretch/>
        </p:blipFill>
        <p:spPr>
          <a:xfrm>
            <a:off x="4034118" y="1973381"/>
            <a:ext cx="1360648" cy="1352552"/>
          </a:xfrm>
          <a:prstGeom prst="rect">
            <a:avLst/>
          </a:prstGeom>
          <a:noFill/>
          <a:ln>
            <a:noFill/>
          </a:ln>
        </p:spPr>
      </p:pic>
      <p:sp>
        <p:nvSpPr>
          <p:cNvPr id="193" name="Google Shape;193;gbd35fcb627_0_9"/>
          <p:cNvSpPr txBox="1"/>
          <p:nvPr/>
        </p:nvSpPr>
        <p:spPr>
          <a:xfrm>
            <a:off x="311299" y="3424072"/>
            <a:ext cx="5449421" cy="1772280"/>
          </a:xfrm>
          <a:prstGeom prst="rect">
            <a:avLst/>
          </a:prstGeom>
          <a:noFill/>
          <a:ln>
            <a:noFill/>
          </a:ln>
        </p:spPr>
        <p:txBody>
          <a:bodyPr spcFirstLastPara="1" wrap="square" lIns="91425" tIns="45700" rIns="91425" bIns="45700" anchor="t" anchorCtr="0">
            <a:spAutoFit/>
          </a:bodyPr>
          <a:lstStyle/>
          <a:p>
            <a:pPr marL="0" marR="0" lvl="0" indent="0" algn="l" rtl="0">
              <a:lnSpc>
                <a:spcPct val="121428"/>
              </a:lnSpc>
              <a:spcBef>
                <a:spcPts val="0"/>
              </a:spcBef>
              <a:spcAft>
                <a:spcPts val="0"/>
              </a:spcAft>
              <a:buNone/>
            </a:pPr>
            <a:r>
              <a:rPr lang="en-US" sz="1050" b="0" i="0" u="none" strike="noStrike" cap="none">
                <a:solidFill>
                  <a:schemeClr val="lt1"/>
                </a:solidFill>
                <a:latin typeface="Arial"/>
                <a:ea typeface="Arial"/>
                <a:cs typeface="Arial"/>
                <a:sym typeface="Arial"/>
              </a:rPr>
              <a:t>The National Personal Finance Challenge is a competition that provides high school students with an exciting and motivating opportunity to build, apply, and demonstrate their knowledge of money management.</a:t>
            </a:r>
            <a:endParaRPr/>
          </a:p>
          <a:p>
            <a:pPr marL="0" marR="0" lvl="0" indent="0" algn="l" rtl="0">
              <a:lnSpc>
                <a:spcPct val="121428"/>
              </a:lnSpc>
              <a:spcBef>
                <a:spcPts val="450"/>
              </a:spcBef>
              <a:spcAft>
                <a:spcPts val="0"/>
              </a:spcAft>
              <a:buNone/>
            </a:pPr>
            <a:r>
              <a:rPr lang="en-US" sz="1050" b="0" i="0" u="none" strike="noStrike" cap="none">
                <a:solidFill>
                  <a:schemeClr val="lt1"/>
                </a:solidFill>
                <a:latin typeface="Arial"/>
                <a:ea typeface="Arial"/>
                <a:cs typeface="Arial"/>
                <a:sym typeface="Arial"/>
              </a:rPr>
              <a:t>Through online exams and a personal finance simulation, teams showcase their expertise in earning income, buying goods and services, saving, using credit, investing, as well as protecting and insuring.</a:t>
            </a:r>
            <a:endParaRPr/>
          </a:p>
          <a:p>
            <a:pPr marL="0" marR="0" lvl="0" indent="0" algn="l" rtl="0">
              <a:lnSpc>
                <a:spcPct val="121428"/>
              </a:lnSpc>
              <a:spcBef>
                <a:spcPts val="450"/>
              </a:spcBef>
              <a:spcAft>
                <a:spcPts val="0"/>
              </a:spcAft>
              <a:buNone/>
            </a:pPr>
            <a:r>
              <a:rPr lang="en-US" sz="1050" b="0" i="0" u="none" strike="noStrike" cap="none">
                <a:solidFill>
                  <a:schemeClr val="lt1"/>
                </a:solidFill>
                <a:latin typeface="Arial"/>
                <a:ea typeface="Arial"/>
                <a:cs typeface="Arial"/>
                <a:sym typeface="Arial"/>
              </a:rPr>
              <a:t>Teams of up to four students, with one teacher/coach, can qualify to represent their state at the National Personal Finance Challenge by winning their local competition.</a:t>
            </a:r>
            <a:endParaRPr/>
          </a:p>
          <a:p>
            <a:pPr marL="0" marR="0" lvl="0" indent="0" algn="l" rtl="0">
              <a:lnSpc>
                <a:spcPct val="114285"/>
              </a:lnSpc>
              <a:spcBef>
                <a:spcPts val="450"/>
              </a:spcBef>
              <a:spcAft>
                <a:spcPts val="0"/>
              </a:spcAft>
              <a:buNone/>
            </a:pPr>
            <a:endParaRPr sz="1050" b="0" i="0" u="none" strike="noStrike" cap="none">
              <a:solidFill>
                <a:schemeClr val="lt1"/>
              </a:solidFill>
              <a:latin typeface="Arial"/>
              <a:ea typeface="Arial"/>
              <a:cs typeface="Arial"/>
              <a:sym typeface="Arial"/>
            </a:endParaRPr>
          </a:p>
        </p:txBody>
      </p:sp>
      <p:sp>
        <p:nvSpPr>
          <p:cNvPr id="194" name="Google Shape;194;gbd35fcb627_0_9"/>
          <p:cNvSpPr txBox="1"/>
          <p:nvPr/>
        </p:nvSpPr>
        <p:spPr>
          <a:xfrm>
            <a:off x="1248559" y="4961008"/>
            <a:ext cx="5275281"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1" i="0" u="none" strike="noStrike" cap="none">
                <a:solidFill>
                  <a:srgbClr val="CADB2C"/>
                </a:solidFill>
                <a:latin typeface="Arial"/>
                <a:ea typeface="Arial"/>
                <a:cs typeface="Arial"/>
                <a:sym typeface="Arial"/>
              </a:rPr>
              <a:t>Semi-Finals:</a:t>
            </a:r>
            <a:r>
              <a:rPr lang="en-US" sz="1050" b="1" i="0" u="none" strike="noStrike" cap="none">
                <a:solidFill>
                  <a:schemeClr val="lt1"/>
                </a:solidFill>
                <a:latin typeface="Arial"/>
                <a:ea typeface="Arial"/>
                <a:cs typeface="Arial"/>
                <a:sym typeface="Arial"/>
              </a:rPr>
              <a:t> </a:t>
            </a:r>
            <a:r>
              <a:rPr lang="en-US" sz="1050" b="0" i="0" u="none" strike="noStrike" cap="none">
                <a:solidFill>
                  <a:schemeClr val="lt1"/>
                </a:solidFill>
                <a:latin typeface="Arial"/>
                <a:ea typeface="Arial"/>
                <a:cs typeface="Arial"/>
                <a:sym typeface="Arial"/>
              </a:rPr>
              <a:t>First round elimination via online multiple-choice questions.</a:t>
            </a:r>
            <a:endParaRPr/>
          </a:p>
          <a:p>
            <a:pPr marL="0" marR="0" lvl="0" indent="0" algn="l" rtl="0">
              <a:lnSpc>
                <a:spcPct val="100000"/>
              </a:lnSpc>
              <a:spcBef>
                <a:spcPts val="0"/>
              </a:spcBef>
              <a:spcAft>
                <a:spcPts val="0"/>
              </a:spcAft>
              <a:buNone/>
            </a:pPr>
            <a:r>
              <a:rPr lang="en-US" sz="1050" b="1" i="0" u="none" strike="noStrike" cap="none">
                <a:solidFill>
                  <a:srgbClr val="CADB2C"/>
                </a:solidFill>
                <a:latin typeface="Arial"/>
                <a:ea typeface="Arial"/>
                <a:cs typeface="Arial"/>
                <a:sym typeface="Arial"/>
              </a:rPr>
              <a:t>Finals:</a:t>
            </a:r>
            <a:r>
              <a:rPr lang="en-US" sz="1050" b="1" i="0" u="none" strike="noStrike" cap="none">
                <a:solidFill>
                  <a:schemeClr val="lt1"/>
                </a:solidFill>
                <a:latin typeface="Arial"/>
                <a:ea typeface="Arial"/>
                <a:cs typeface="Arial"/>
                <a:sym typeface="Arial"/>
              </a:rPr>
              <a:t> </a:t>
            </a:r>
            <a:r>
              <a:rPr lang="en-US" sz="1050" b="0" i="0" u="none" strike="noStrike" cap="none">
                <a:solidFill>
                  <a:schemeClr val="lt1"/>
                </a:solidFill>
                <a:latin typeface="Arial"/>
                <a:ea typeface="Arial"/>
                <a:cs typeface="Arial"/>
                <a:sym typeface="Arial"/>
              </a:rPr>
              <a:t>Case study round virtually co-hosted by the Cleveland Fed on June 3.</a:t>
            </a:r>
            <a:endParaRPr/>
          </a:p>
        </p:txBody>
      </p:sp>
      <p:pic>
        <p:nvPicPr>
          <p:cNvPr id="195" name="Google Shape;195;gbd35fcb627_0_9"/>
          <p:cNvPicPr preferRelativeResize="0"/>
          <p:nvPr/>
        </p:nvPicPr>
        <p:blipFill rotWithShape="1">
          <a:blip r:embed="rId7">
            <a:alphaModFix/>
          </a:blip>
          <a:srcRect l="19199" t="8792" b="18140"/>
          <a:stretch/>
        </p:blipFill>
        <p:spPr>
          <a:xfrm>
            <a:off x="387146" y="5003492"/>
            <a:ext cx="893308" cy="298459"/>
          </a:xfrm>
          <a:prstGeom prst="rect">
            <a:avLst/>
          </a:prstGeom>
          <a:noFill/>
          <a:ln>
            <a:noFill/>
          </a:ln>
        </p:spPr>
      </p:pic>
      <p:sp>
        <p:nvSpPr>
          <p:cNvPr id="196" name="Google Shape;196;gbd35fcb627_0_9"/>
          <p:cNvSpPr txBox="1"/>
          <p:nvPr/>
        </p:nvSpPr>
        <p:spPr>
          <a:xfrm>
            <a:off x="359490" y="5042645"/>
            <a:ext cx="934682"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1" i="0" u="none" strike="noStrike" cap="none">
                <a:solidFill>
                  <a:schemeClr val="lt1"/>
                </a:solidFill>
                <a:latin typeface="Arial"/>
                <a:ea typeface="Arial"/>
                <a:cs typeface="Arial"/>
                <a:sym typeface="Arial"/>
              </a:rPr>
              <a:t>NATIONALS</a:t>
            </a:r>
            <a:endParaRPr/>
          </a:p>
        </p:txBody>
      </p:sp>
      <p:pic>
        <p:nvPicPr>
          <p:cNvPr id="197" name="Google Shape;197;gbd35fcb627_0_9"/>
          <p:cNvPicPr preferRelativeResize="0"/>
          <p:nvPr/>
        </p:nvPicPr>
        <p:blipFill rotWithShape="1">
          <a:blip r:embed="rId8">
            <a:alphaModFix/>
          </a:blip>
          <a:srcRect l="10679" t="10428" r="10998" b="9244"/>
          <a:stretch/>
        </p:blipFill>
        <p:spPr>
          <a:xfrm>
            <a:off x="5979102" y="954739"/>
            <a:ext cx="3164895" cy="4636979"/>
          </a:xfrm>
          <a:prstGeom prst="rect">
            <a:avLst/>
          </a:prstGeom>
          <a:noFill/>
          <a:ln>
            <a:noFill/>
          </a:ln>
        </p:spPr>
      </p:pic>
      <p:sp>
        <p:nvSpPr>
          <p:cNvPr id="198" name="Google Shape;198;gbd35fcb627_0_9"/>
          <p:cNvSpPr/>
          <p:nvPr/>
        </p:nvSpPr>
        <p:spPr>
          <a:xfrm>
            <a:off x="0" y="857251"/>
            <a:ext cx="9144000" cy="109185"/>
          </a:xfrm>
          <a:prstGeom prst="rect">
            <a:avLst/>
          </a:prstGeom>
          <a:solidFill>
            <a:srgbClr val="74BF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7EB74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
          <p:cNvSpPr/>
          <p:nvPr/>
        </p:nvSpPr>
        <p:spPr>
          <a:xfrm>
            <a:off x="-1" y="1973382"/>
            <a:ext cx="5618752" cy="1360816"/>
          </a:xfrm>
          <a:prstGeom prst="rect">
            <a:avLst/>
          </a:prstGeom>
          <a:solidFill>
            <a:srgbClr val="7EB74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050" b="1" i="0" u="none" strike="noStrike" cap="none">
                <a:solidFill>
                  <a:schemeClr val="lt1"/>
                </a:solidFill>
                <a:latin typeface="Arial"/>
                <a:ea typeface="Arial"/>
                <a:cs typeface="Arial"/>
                <a:sym typeface="Arial"/>
              </a:rPr>
              <a:t>Winners receive: </a:t>
            </a:r>
            <a:endParaRPr/>
          </a:p>
          <a:p>
            <a:pPr marL="214313" marR="0" lvl="0" indent="-214313" algn="l" rtl="0">
              <a:lnSpc>
                <a:spcPct val="100000"/>
              </a:lnSpc>
              <a:spcBef>
                <a:spcPts val="0"/>
              </a:spcBef>
              <a:spcAft>
                <a:spcPts val="0"/>
              </a:spcAft>
              <a:buClr>
                <a:srgbClr val="000000"/>
              </a:buClr>
              <a:buSzPts val="1500"/>
              <a:buFont typeface="Arial"/>
              <a:buChar char="•"/>
            </a:pPr>
            <a:r>
              <a:rPr lang="en-US" sz="1500" b="1" i="0" u="none" strike="noStrike" cap="none">
                <a:solidFill>
                  <a:schemeClr val="lt1"/>
                </a:solidFill>
                <a:latin typeface="Arial"/>
                <a:ea typeface="Arial"/>
                <a:cs typeface="Arial"/>
                <a:sym typeface="Arial"/>
              </a:rPr>
              <a:t>A cash award of $5,000</a:t>
            </a:r>
            <a:endParaRPr sz="1500" b="0" i="0" u="none" strike="noStrike" cap="none">
              <a:solidFill>
                <a:schemeClr val="lt1"/>
              </a:solidFill>
              <a:latin typeface="Arial"/>
              <a:ea typeface="Arial"/>
              <a:cs typeface="Arial"/>
              <a:sym typeface="Arial"/>
            </a:endParaRPr>
          </a:p>
          <a:p>
            <a:pPr marL="214313" marR="0" lvl="0" indent="-214313" algn="l" rtl="0">
              <a:lnSpc>
                <a:spcPct val="100000"/>
              </a:lnSpc>
              <a:spcBef>
                <a:spcPts val="0"/>
              </a:spcBef>
              <a:spcAft>
                <a:spcPts val="0"/>
              </a:spcAft>
              <a:buClr>
                <a:srgbClr val="000000"/>
              </a:buClr>
              <a:buSzPts val="1500"/>
              <a:buFont typeface="Arial"/>
              <a:buChar char="•"/>
            </a:pPr>
            <a:r>
              <a:rPr lang="en-US" sz="1500" b="1" i="0" u="none" strike="noStrike" cap="none">
                <a:solidFill>
                  <a:schemeClr val="lt1"/>
                </a:solidFill>
                <a:latin typeface="Arial"/>
                <a:ea typeface="Arial"/>
                <a:cs typeface="Arial"/>
                <a:sym typeface="Arial"/>
              </a:rPr>
              <a:t>A cash award of $2,500 for their school to support economic education</a:t>
            </a:r>
            <a:endParaRPr sz="1500" b="0" i="0" u="none" strike="noStrike" cap="none">
              <a:solidFill>
                <a:schemeClr val="lt1"/>
              </a:solidFill>
              <a:latin typeface="Arial"/>
              <a:ea typeface="Arial"/>
              <a:cs typeface="Arial"/>
              <a:sym typeface="Arial"/>
            </a:endParaRPr>
          </a:p>
          <a:p>
            <a:pPr marL="214313" marR="0" lvl="0" indent="-214313" algn="l" rtl="0">
              <a:lnSpc>
                <a:spcPct val="100000"/>
              </a:lnSpc>
              <a:spcBef>
                <a:spcPts val="0"/>
              </a:spcBef>
              <a:spcAft>
                <a:spcPts val="0"/>
              </a:spcAft>
              <a:buClr>
                <a:srgbClr val="000000"/>
              </a:buClr>
              <a:buSzPts val="1500"/>
              <a:buFont typeface="Arial"/>
              <a:buChar char="•"/>
            </a:pPr>
            <a:r>
              <a:rPr lang="en-US" sz="1500" b="1" i="0" u="none" strike="noStrike" cap="none">
                <a:solidFill>
                  <a:schemeClr val="lt1"/>
                </a:solidFill>
                <a:latin typeface="Arial"/>
                <a:ea typeface="Arial"/>
                <a:cs typeface="Arial"/>
                <a:sym typeface="Arial"/>
              </a:rPr>
              <a:t>Recognition at our annual Visionary Awards convening. </a:t>
            </a:r>
            <a:endParaRPr/>
          </a:p>
          <a:p>
            <a:pPr marL="0" marR="0" lvl="0" indent="0" algn="l"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204" name="Google Shape;204;p5"/>
          <p:cNvSpPr/>
          <p:nvPr/>
        </p:nvSpPr>
        <p:spPr>
          <a:xfrm>
            <a:off x="-1" y="3315570"/>
            <a:ext cx="9143998" cy="2220439"/>
          </a:xfrm>
          <a:prstGeom prst="rect">
            <a:avLst/>
          </a:prstGeom>
          <a:solidFill>
            <a:srgbClr val="084B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7EB740"/>
              </a:solidFill>
              <a:latin typeface="Arial"/>
              <a:ea typeface="Arial"/>
              <a:cs typeface="Arial"/>
              <a:sym typeface="Arial"/>
            </a:endParaRPr>
          </a:p>
        </p:txBody>
      </p:sp>
      <p:sp>
        <p:nvSpPr>
          <p:cNvPr id="205" name="Google Shape;205;p5"/>
          <p:cNvSpPr/>
          <p:nvPr/>
        </p:nvSpPr>
        <p:spPr>
          <a:xfrm>
            <a:off x="1" y="5517381"/>
            <a:ext cx="9143999" cy="483369"/>
          </a:xfrm>
          <a:prstGeom prst="rect">
            <a:avLst/>
          </a:prstGeom>
          <a:solidFill>
            <a:srgbClr val="74BF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7EB740"/>
              </a:solidFill>
              <a:latin typeface="Arial"/>
              <a:ea typeface="Arial"/>
              <a:cs typeface="Arial"/>
              <a:sym typeface="Arial"/>
            </a:endParaRPr>
          </a:p>
        </p:txBody>
      </p:sp>
      <p:pic>
        <p:nvPicPr>
          <p:cNvPr id="206" name="Google Shape;206;p5"/>
          <p:cNvPicPr preferRelativeResize="0"/>
          <p:nvPr/>
        </p:nvPicPr>
        <p:blipFill rotWithShape="1">
          <a:blip r:embed="rId3">
            <a:alphaModFix/>
          </a:blip>
          <a:srcRect/>
          <a:stretch/>
        </p:blipFill>
        <p:spPr>
          <a:xfrm>
            <a:off x="340211" y="1053690"/>
            <a:ext cx="474290" cy="812090"/>
          </a:xfrm>
          <a:prstGeom prst="rect">
            <a:avLst/>
          </a:prstGeom>
          <a:noFill/>
          <a:ln>
            <a:noFill/>
          </a:ln>
        </p:spPr>
      </p:pic>
      <p:sp>
        <p:nvSpPr>
          <p:cNvPr id="207" name="Google Shape;207;p5"/>
          <p:cNvSpPr txBox="1"/>
          <p:nvPr/>
        </p:nvSpPr>
        <p:spPr>
          <a:xfrm>
            <a:off x="1379742" y="1044145"/>
            <a:ext cx="403411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70C0"/>
                </a:solidFill>
                <a:latin typeface="Arial"/>
                <a:ea typeface="Arial"/>
                <a:cs typeface="Arial"/>
                <a:sym typeface="Arial"/>
              </a:rPr>
              <a:t>The 2021 Sloan Teaching Champion Award</a:t>
            </a:r>
            <a:endParaRPr/>
          </a:p>
        </p:txBody>
      </p:sp>
      <p:sp>
        <p:nvSpPr>
          <p:cNvPr id="208" name="Google Shape;208;p5"/>
          <p:cNvSpPr txBox="1"/>
          <p:nvPr/>
        </p:nvSpPr>
        <p:spPr>
          <a:xfrm>
            <a:off x="0" y="3309725"/>
            <a:ext cx="9144000" cy="2346091"/>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1125" b="0" i="0" u="none" strike="noStrike" cap="none">
                <a:solidFill>
                  <a:schemeClr val="lt1"/>
                </a:solidFill>
                <a:latin typeface="Arial"/>
                <a:ea typeface="Arial"/>
                <a:cs typeface="Arial"/>
                <a:sym typeface="Arial"/>
              </a:rPr>
              <a:t>This award promotes economic education by honoring three outstanding teachers who incorporate exemplary teaching techniques that improve their students’ economic understanding in and out of the classroom.</a:t>
            </a:r>
            <a:endParaRPr/>
          </a:p>
          <a:p>
            <a:pPr marL="0" marR="0" lvl="0" indent="0" algn="ctr" rtl="0">
              <a:lnSpc>
                <a:spcPct val="100000"/>
              </a:lnSpc>
              <a:spcBef>
                <a:spcPts val="0"/>
              </a:spcBef>
              <a:spcAft>
                <a:spcPts val="0"/>
              </a:spcAft>
              <a:buNone/>
            </a:pPr>
            <a:r>
              <a:rPr lang="en-US" sz="1125" b="0" i="0" u="none" strike="noStrike" cap="none">
                <a:solidFill>
                  <a:schemeClr val="lt1"/>
                </a:solidFill>
                <a:latin typeface="Arial"/>
                <a:ea typeface="Arial"/>
                <a:cs typeface="Arial"/>
                <a:sym typeface="Arial"/>
              </a:rPr>
              <a:t>This award is open to New York metropolitan area high school teachers of all subjects, not just teachers of economics. Applicants must demonstrate how they integrate economics into their teaching.</a:t>
            </a:r>
            <a:endParaRPr/>
          </a:p>
          <a:p>
            <a:pPr marL="0" marR="0" lvl="0" indent="0" algn="ctr" rtl="0">
              <a:lnSpc>
                <a:spcPct val="100000"/>
              </a:lnSpc>
              <a:spcBef>
                <a:spcPts val="0"/>
              </a:spcBef>
              <a:spcAft>
                <a:spcPts val="0"/>
              </a:spcAft>
              <a:buNone/>
            </a:pPr>
            <a:r>
              <a:rPr lang="en-US" sz="1125" b="1" i="0" u="sng" strike="noStrike" cap="none">
                <a:solidFill>
                  <a:schemeClr val="lt1"/>
                </a:solidFill>
                <a:latin typeface="Arial"/>
                <a:ea typeface="Arial"/>
                <a:cs typeface="Arial"/>
                <a:sym typeface="Arial"/>
              </a:rPr>
              <a:t>Sound like you or someone you know?</a:t>
            </a:r>
            <a:endParaRPr/>
          </a:p>
          <a:p>
            <a:pPr marL="0" marR="0" lvl="0" indent="0" algn="ctr" rtl="0">
              <a:lnSpc>
                <a:spcPct val="100000"/>
              </a:lnSpc>
              <a:spcBef>
                <a:spcPts val="0"/>
              </a:spcBef>
              <a:spcAft>
                <a:spcPts val="0"/>
              </a:spcAft>
              <a:buNone/>
            </a:pPr>
            <a:r>
              <a:rPr lang="en-US" sz="1125" b="0" i="0" u="none" strike="noStrike" cap="none">
                <a:solidFill>
                  <a:schemeClr val="lt1"/>
                </a:solidFill>
                <a:latin typeface="Arial"/>
                <a:ea typeface="Arial"/>
                <a:cs typeface="Arial"/>
                <a:sym typeface="Arial"/>
              </a:rPr>
              <a:t>Applicants must teach in one of the</a:t>
            </a:r>
            <a:endParaRPr/>
          </a:p>
          <a:p>
            <a:pPr marL="0" marR="0" lvl="0" indent="0" algn="ctr" rtl="0">
              <a:lnSpc>
                <a:spcPct val="100000"/>
              </a:lnSpc>
              <a:spcBef>
                <a:spcPts val="0"/>
              </a:spcBef>
              <a:spcAft>
                <a:spcPts val="0"/>
              </a:spcAft>
              <a:buNone/>
            </a:pPr>
            <a:r>
              <a:rPr lang="en-US" sz="1125" b="0" i="0" u="none" strike="noStrike" cap="none">
                <a:solidFill>
                  <a:schemeClr val="lt1"/>
                </a:solidFill>
                <a:latin typeface="Arial"/>
                <a:ea typeface="Arial"/>
                <a:cs typeface="Arial"/>
                <a:sym typeface="Arial"/>
              </a:rPr>
              <a:t>Twelve </a:t>
            </a:r>
            <a:r>
              <a:rPr lang="en-US" sz="1125" b="1" i="0" u="none" strike="noStrike" cap="none">
                <a:solidFill>
                  <a:schemeClr val="lt1"/>
                </a:solidFill>
                <a:latin typeface="Arial"/>
                <a:ea typeface="Arial"/>
                <a:cs typeface="Arial"/>
                <a:sym typeface="Arial"/>
              </a:rPr>
              <a:t>New York</a:t>
            </a:r>
            <a:r>
              <a:rPr lang="en-US" sz="1125" b="0" i="0" u="none" strike="noStrike" cap="none">
                <a:solidFill>
                  <a:schemeClr val="lt1"/>
                </a:solidFill>
                <a:latin typeface="Arial"/>
                <a:ea typeface="Arial"/>
                <a:cs typeface="Arial"/>
                <a:sym typeface="Arial"/>
              </a:rPr>
              <a:t> state counties (New York, Kings, Bronx, Richmond, Queens, Nassau, Suffolk, Westchester, Putnam, Rockland, Orange and Dutchess)</a:t>
            </a:r>
            <a:endParaRPr sz="1125"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125" b="0" i="0" u="none" strike="noStrike" cap="none">
                <a:solidFill>
                  <a:schemeClr val="lt1"/>
                </a:solidFill>
                <a:latin typeface="Arial"/>
                <a:ea typeface="Arial"/>
                <a:cs typeface="Arial"/>
                <a:sym typeface="Arial"/>
              </a:rPr>
              <a:t>Eight </a:t>
            </a:r>
            <a:r>
              <a:rPr lang="en-US" sz="1125" b="1" i="0" u="none" strike="noStrike" cap="none">
                <a:solidFill>
                  <a:schemeClr val="lt1"/>
                </a:solidFill>
                <a:latin typeface="Arial"/>
                <a:ea typeface="Arial"/>
                <a:cs typeface="Arial"/>
                <a:sym typeface="Arial"/>
              </a:rPr>
              <a:t>New Jersey</a:t>
            </a:r>
            <a:r>
              <a:rPr lang="en-US" sz="1125" b="0" i="0" u="none" strike="noStrike" cap="none">
                <a:solidFill>
                  <a:schemeClr val="lt1"/>
                </a:solidFill>
                <a:latin typeface="Arial"/>
                <a:ea typeface="Arial"/>
                <a:cs typeface="Arial"/>
                <a:sym typeface="Arial"/>
              </a:rPr>
              <a:t> counties (Bergen, Passaic, Essex, Hudson, Middlesex, Union, Morris, Monmouth), or the</a:t>
            </a:r>
            <a:endParaRPr/>
          </a:p>
          <a:p>
            <a:pPr marL="0" marR="0" lvl="0" indent="0" algn="ctr" rtl="0">
              <a:lnSpc>
                <a:spcPct val="100000"/>
              </a:lnSpc>
              <a:spcBef>
                <a:spcPts val="0"/>
              </a:spcBef>
              <a:spcAft>
                <a:spcPts val="0"/>
              </a:spcAft>
              <a:buNone/>
            </a:pPr>
            <a:r>
              <a:rPr lang="en-US" sz="1125" b="0" i="0" u="none" strike="noStrike" cap="none">
                <a:solidFill>
                  <a:schemeClr val="lt1"/>
                </a:solidFill>
                <a:latin typeface="Arial"/>
                <a:ea typeface="Arial"/>
                <a:cs typeface="Arial"/>
                <a:sym typeface="Arial"/>
              </a:rPr>
              <a:t>Two </a:t>
            </a:r>
            <a:r>
              <a:rPr lang="en-US" sz="1125" b="1" i="0" u="none" strike="noStrike" cap="none">
                <a:solidFill>
                  <a:schemeClr val="lt1"/>
                </a:solidFill>
                <a:latin typeface="Arial"/>
                <a:ea typeface="Arial"/>
                <a:cs typeface="Arial"/>
                <a:sym typeface="Arial"/>
              </a:rPr>
              <a:t>Connecticut </a:t>
            </a:r>
            <a:r>
              <a:rPr lang="en-US" sz="1125" b="0" i="0" u="none" strike="noStrike" cap="none">
                <a:solidFill>
                  <a:schemeClr val="lt1"/>
                </a:solidFill>
                <a:latin typeface="Arial"/>
                <a:ea typeface="Arial"/>
                <a:cs typeface="Arial"/>
                <a:sym typeface="Arial"/>
              </a:rPr>
              <a:t>counties (Fairfield and New Haven)</a:t>
            </a:r>
            <a:endParaRPr/>
          </a:p>
          <a:p>
            <a:pPr marL="0" marR="0" lvl="0" indent="0" algn="ctr" rtl="0">
              <a:lnSpc>
                <a:spcPct val="100000"/>
              </a:lnSpc>
              <a:spcBef>
                <a:spcPts val="0"/>
              </a:spcBef>
              <a:spcAft>
                <a:spcPts val="0"/>
              </a:spcAft>
              <a:buNone/>
            </a:pPr>
            <a:r>
              <a:rPr lang="en-US" sz="1125" b="1" i="0" u="sng" strike="noStrike" cap="none">
                <a:solidFill>
                  <a:schemeClr val="lt1"/>
                </a:solidFill>
                <a:latin typeface="Arial"/>
                <a:ea typeface="Arial"/>
                <a:cs typeface="Arial"/>
                <a:sym typeface="Arial"/>
              </a:rPr>
              <a:t>Application will be launched on Friday February 19</a:t>
            </a:r>
            <a:r>
              <a:rPr lang="en-US" sz="1125" b="1" i="0" u="sng" strike="noStrike" cap="none" baseline="30000">
                <a:solidFill>
                  <a:schemeClr val="lt1"/>
                </a:solidFill>
                <a:latin typeface="Arial"/>
                <a:ea typeface="Arial"/>
                <a:cs typeface="Arial"/>
                <a:sym typeface="Arial"/>
              </a:rPr>
              <a:t>th</a:t>
            </a:r>
            <a:r>
              <a:rPr lang="en-US" sz="1125" b="1" i="0" u="sng" strike="noStrike" cap="none">
                <a:solidFill>
                  <a:schemeClr val="lt1"/>
                </a:solidFill>
                <a:latin typeface="Arial"/>
                <a:ea typeface="Arial"/>
                <a:cs typeface="Arial"/>
                <a:sym typeface="Arial"/>
              </a:rPr>
              <a:t> 2021</a:t>
            </a:r>
            <a:endParaRPr sz="1200" b="1" i="0" u="sng"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500" b="1" i="0" u="sng" strike="noStrike" cap="none">
                <a:solidFill>
                  <a:schemeClr val="lt1"/>
                </a:solidFill>
                <a:latin typeface="Arial"/>
                <a:ea typeface="Arial"/>
                <a:cs typeface="Arial"/>
                <a:sym typeface="Arial"/>
              </a:rPr>
              <a:t>You can access the application </a:t>
            </a:r>
            <a:r>
              <a:rPr lang="en-US" sz="1500" b="1" i="0" u="sng" strike="noStrike" cap="none">
                <a:solidFill>
                  <a:schemeClr val="accent2"/>
                </a:solidFill>
                <a:latin typeface="Arial"/>
                <a:ea typeface="Arial"/>
                <a:cs typeface="Arial"/>
                <a:sym typeface="Arial"/>
                <a:hlinkClick r:id="rId4">
                  <a:extLst>
                    <a:ext uri="{A12FA001-AC4F-418D-AE19-62706E023703}">
                      <ahyp:hlinkClr xmlns:ahyp="http://schemas.microsoft.com/office/drawing/2018/hyperlinkcolor" val="tx"/>
                    </a:ext>
                  </a:extLst>
                </a:hlinkClick>
              </a:rPr>
              <a:t>here</a:t>
            </a:r>
            <a:r>
              <a:rPr lang="en-US" sz="1500" b="1" i="0" u="sng" strike="noStrike" cap="none">
                <a:solidFill>
                  <a:schemeClr val="accent2"/>
                </a:solidFill>
                <a:latin typeface="Arial"/>
                <a:ea typeface="Arial"/>
                <a:cs typeface="Arial"/>
                <a:sym typeface="Arial"/>
              </a:rPr>
              <a:t>. </a:t>
            </a:r>
            <a:endParaRPr/>
          </a:p>
          <a:p>
            <a:pPr marL="0" marR="0" lvl="0" indent="0" algn="l" rtl="0">
              <a:lnSpc>
                <a:spcPct val="133333"/>
              </a:lnSpc>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209" name="Google Shape;209;p5"/>
          <p:cNvSpPr txBox="1"/>
          <p:nvPr/>
        </p:nvSpPr>
        <p:spPr>
          <a:xfrm>
            <a:off x="3245784" y="5511696"/>
            <a:ext cx="5275281"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a:solidFill>
                  <a:schemeClr val="lt1"/>
                </a:solidFill>
                <a:latin typeface="Arial"/>
                <a:ea typeface="Arial"/>
                <a:cs typeface="Arial"/>
                <a:sym typeface="Arial"/>
              </a:rPr>
              <a:t>Please feel free to e-mail us at </a:t>
            </a:r>
            <a:r>
              <a:rPr lang="en-US" sz="1050" b="1" i="0" u="sng" strike="noStrike" cap="none">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rrivera@councilforeconed.org</a:t>
            </a:r>
            <a:r>
              <a:rPr lang="en-US" sz="1050" b="0" i="0" u="none" strike="noStrike" cap="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r>
              <a:rPr lang="en-US" sz="1050" b="0" i="0" u="none" strike="noStrike" cap="none">
                <a:solidFill>
                  <a:schemeClr val="lt1"/>
                </a:solidFill>
                <a:latin typeface="Arial"/>
                <a:ea typeface="Arial"/>
                <a:cs typeface="Arial"/>
                <a:sym typeface="Arial"/>
              </a:rPr>
              <a:t>with any questions you have.</a:t>
            </a:r>
            <a:endParaRPr sz="1050" b="0" i="0" u="none" strike="noStrike" cap="none">
              <a:solidFill>
                <a:schemeClr val="lt1"/>
              </a:solidFill>
              <a:latin typeface="Arial"/>
              <a:ea typeface="Arial"/>
              <a:cs typeface="Arial"/>
              <a:sym typeface="Arial"/>
            </a:endParaRPr>
          </a:p>
        </p:txBody>
      </p:sp>
      <p:pic>
        <p:nvPicPr>
          <p:cNvPr id="210" name="Google Shape;210;p5"/>
          <p:cNvPicPr preferRelativeResize="0"/>
          <p:nvPr/>
        </p:nvPicPr>
        <p:blipFill rotWithShape="1">
          <a:blip r:embed="rId6">
            <a:alphaModFix/>
          </a:blip>
          <a:srcRect l="19199" t="8792" b="18140"/>
          <a:stretch/>
        </p:blipFill>
        <p:spPr>
          <a:xfrm>
            <a:off x="2384371" y="5554179"/>
            <a:ext cx="893308" cy="298459"/>
          </a:xfrm>
          <a:prstGeom prst="rect">
            <a:avLst/>
          </a:prstGeom>
          <a:noFill/>
          <a:ln>
            <a:noFill/>
          </a:ln>
        </p:spPr>
      </p:pic>
      <p:sp>
        <p:nvSpPr>
          <p:cNvPr id="211" name="Google Shape;211;p5"/>
          <p:cNvSpPr txBox="1"/>
          <p:nvPr/>
        </p:nvSpPr>
        <p:spPr>
          <a:xfrm>
            <a:off x="2356715" y="5593332"/>
            <a:ext cx="93468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1" i="0" u="none" strike="noStrike" cap="none">
                <a:solidFill>
                  <a:schemeClr val="lt1"/>
                </a:solidFill>
                <a:latin typeface="Arial"/>
                <a:ea typeface="Arial"/>
                <a:cs typeface="Arial"/>
                <a:sym typeface="Arial"/>
              </a:rPr>
              <a:t>CONTACT</a:t>
            </a:r>
            <a:endParaRPr/>
          </a:p>
        </p:txBody>
      </p:sp>
      <p:sp>
        <p:nvSpPr>
          <p:cNvPr id="212" name="Google Shape;212;p5"/>
          <p:cNvSpPr/>
          <p:nvPr/>
        </p:nvSpPr>
        <p:spPr>
          <a:xfrm>
            <a:off x="0" y="857251"/>
            <a:ext cx="9144000" cy="109185"/>
          </a:xfrm>
          <a:prstGeom prst="rect">
            <a:avLst/>
          </a:prstGeom>
          <a:solidFill>
            <a:srgbClr val="74BF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7EB740"/>
              </a:solidFill>
              <a:latin typeface="Arial"/>
              <a:ea typeface="Arial"/>
              <a:cs typeface="Arial"/>
              <a:sym typeface="Arial"/>
            </a:endParaRPr>
          </a:p>
        </p:txBody>
      </p:sp>
      <p:pic>
        <p:nvPicPr>
          <p:cNvPr id="213" name="Google Shape;213;p5" descr="A group of people holding awards&#10;&#10;Description automatically generated with medium confidence"/>
          <p:cNvPicPr preferRelativeResize="0"/>
          <p:nvPr/>
        </p:nvPicPr>
        <p:blipFill rotWithShape="1">
          <a:blip r:embed="rId7">
            <a:alphaModFix/>
          </a:blip>
          <a:srcRect/>
          <a:stretch/>
        </p:blipFill>
        <p:spPr>
          <a:xfrm>
            <a:off x="5618752" y="972281"/>
            <a:ext cx="3525248" cy="236191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gc0550caf65_0_0"/>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SzPts val="1400"/>
              <a:buNone/>
            </a:pPr>
            <a:r>
              <a:rPr lang="en-US" sz="4000">
                <a:latin typeface="Calibri"/>
                <a:ea typeface="Calibri"/>
                <a:cs typeface="Calibri"/>
                <a:sym typeface="Calibri"/>
              </a:rPr>
              <a:t>EconEdLink Membership</a:t>
            </a:r>
            <a:endParaRPr/>
          </a:p>
        </p:txBody>
      </p:sp>
      <p:sp>
        <p:nvSpPr>
          <p:cNvPr id="62" name="Google Shape;62;gc0550caf65_0_0"/>
          <p:cNvSpPr txBox="1"/>
          <p:nvPr/>
        </p:nvSpPr>
        <p:spPr>
          <a:xfrm>
            <a:off x="482538" y="2114894"/>
            <a:ext cx="8175300" cy="424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rgbClr val="76923C"/>
                </a:solidFill>
                <a:latin typeface="Arial"/>
                <a:ea typeface="Arial"/>
                <a:cs typeface="Arial"/>
                <a:sym typeface="Arial"/>
                <a:hlinkClick r:id="rId3">
                  <a:extLst>
                    <a:ext uri="{A12FA001-AC4F-418D-AE19-62706E023703}">
                      <ahyp:hlinkClr xmlns:ahyp="http://schemas.microsoft.com/office/drawing/2018/hyperlinkcolor" val="tx"/>
                    </a:ext>
                  </a:extLst>
                </a:hlinkClick>
              </a:rPr>
              <a:t>member</a:t>
            </a:r>
            <a:r>
              <a:rPr lang="en-US" sz="1800" b="0" i="0" u="none" strike="noStrike" cap="none">
                <a:solidFill>
                  <a:schemeClr val="dk1"/>
                </a:solidFill>
                <a:latin typeface="Arial"/>
                <a:ea typeface="Arial"/>
                <a:cs typeface="Arial"/>
                <a:sym typeface="Arial"/>
              </a:rPr>
              <a:t>. As a member, you will now be able to: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Register for upcoming webinars with a simple one-click process </a:t>
            </a:r>
            <a:endParaRPr sz="18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Easily download presentations, lesson plan materials and activities for each webinar </a:t>
            </a:r>
            <a:endParaRPr sz="18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Search and view all webinars at your convenience </a:t>
            </a:r>
            <a:endParaRPr sz="18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Save webinars to your EconEdLink dashboard for easy access to the event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You may access our new </a:t>
            </a:r>
            <a:r>
              <a:rPr lang="en-US" sz="1800" b="1" i="0" u="none" strike="noStrike" cap="none">
                <a:solidFill>
                  <a:schemeClr val="dk1"/>
                </a:solidFill>
                <a:latin typeface="Arial"/>
                <a:ea typeface="Arial"/>
                <a:cs typeface="Arial"/>
                <a:sym typeface="Arial"/>
              </a:rPr>
              <a:t>Professional Development</a:t>
            </a:r>
            <a:r>
              <a:rPr lang="en-US" sz="1800" b="0" i="0" u="none" strike="noStrike" cap="none">
                <a:solidFill>
                  <a:schemeClr val="dk1"/>
                </a:solidFill>
                <a:latin typeface="Arial"/>
                <a:ea typeface="Arial"/>
                <a:cs typeface="Arial"/>
                <a:sym typeface="Arial"/>
              </a:rPr>
              <a:t> page </a:t>
            </a:r>
            <a:r>
              <a:rPr lang="en-US" sz="1800" b="0" i="0" u="sng" strike="noStrike" cap="none">
                <a:solidFill>
                  <a:srgbClr val="76923C"/>
                </a:solidFill>
                <a:latin typeface="Arial"/>
                <a:ea typeface="Arial"/>
                <a:cs typeface="Arial"/>
                <a:sym typeface="Arial"/>
                <a:hlinkClick r:id="rId4">
                  <a:extLst>
                    <a:ext uri="{A12FA001-AC4F-418D-AE19-62706E023703}">
                      <ahyp:hlinkClr xmlns:ahyp="http://schemas.microsoft.com/office/drawing/2018/hyperlinkcolor" val="tx"/>
                    </a:ext>
                  </a:extLst>
                </a:hlinkClick>
              </a:rPr>
              <a:t>here</a:t>
            </a:r>
            <a:endParaRPr sz="1800" b="0" i="0" u="none" strike="noStrike" cap="none">
              <a:solidFill>
                <a:srgbClr val="7692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c0550caf65_0_6"/>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SzPts val="1400"/>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69" name="Google Shape;69;gc0550caf65_0_6"/>
          <p:cNvSpPr txBox="1"/>
          <p:nvPr/>
        </p:nvSpPr>
        <p:spPr>
          <a:xfrm>
            <a:off x="588955" y="2359260"/>
            <a:ext cx="8175300" cy="28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To earn your professional development certificate for this webinar, you must: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Watch a minimum of 45-minutes and you will automatically receive a professional development </a:t>
            </a:r>
            <a:r>
              <a:rPr lang="en-US" sz="1800" b="1" i="0" u="none" strike="noStrike" cap="none">
                <a:solidFill>
                  <a:srgbClr val="7A9900"/>
                </a:solidFill>
                <a:latin typeface="Arial"/>
                <a:ea typeface="Arial"/>
                <a:cs typeface="Arial"/>
                <a:sym typeface="Arial"/>
              </a:rPr>
              <a:t>certificate </a:t>
            </a:r>
            <a:r>
              <a:rPr lang="en-US" sz="1800" b="0" i="0" u="none" strike="noStrike" cap="none">
                <a:solidFill>
                  <a:schemeClr val="dk1"/>
                </a:solidFill>
                <a:latin typeface="Arial"/>
                <a:ea typeface="Arial"/>
                <a:cs typeface="Arial"/>
                <a:sym typeface="Arial"/>
              </a:rPr>
              <a:t>via e-mail within 24 hours.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Accessing resources: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You can now easily download presentations, lesson plan materials, and activities for each webinar from </a:t>
            </a:r>
            <a:r>
              <a:rPr lang="en-US" sz="1600" b="1" i="1" u="sng" strike="noStrike" cap="none">
                <a:solidFill>
                  <a:srgbClr val="005CB8"/>
                </a:solidFill>
                <a:latin typeface="Arial"/>
                <a:ea typeface="Arial"/>
                <a:cs typeface="Arial"/>
                <a:sym typeface="Arial"/>
                <a:hlinkClick r:id="rId3">
                  <a:extLst>
                    <a:ext uri="{A12FA001-AC4F-418D-AE19-62706E023703}">
                      <ahyp:hlinkClr xmlns:ahyp="http://schemas.microsoft.com/office/drawing/2018/hyperlinkcolor" val="tx"/>
                    </a:ext>
                  </a:extLst>
                </a:hlinkClick>
              </a:rPr>
              <a:t>EconEdLink.org/professional-development/</a:t>
            </a:r>
            <a:endParaRPr sz="1600" b="1" i="1" u="none" strike="noStrike" cap="none">
              <a:solidFill>
                <a:srgbClr val="005CB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c0550caf65_0_18"/>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316666"/>
              </a:lnSpc>
              <a:spcBef>
                <a:spcPts val="0"/>
              </a:spcBef>
              <a:spcAft>
                <a:spcPts val="0"/>
              </a:spcAft>
              <a:buSzPts val="1400"/>
              <a:buNone/>
            </a:pPr>
            <a:r>
              <a:rPr lang="en-US"/>
              <a:t>Norms</a:t>
            </a:r>
            <a:endParaRPr/>
          </a:p>
        </p:txBody>
      </p:sp>
      <p:sp>
        <p:nvSpPr>
          <p:cNvPr id="76" name="Google Shape;76;gc0550caf65_0_18"/>
          <p:cNvSpPr txBox="1">
            <a:spLocks noGrp="1"/>
          </p:cNvSpPr>
          <p:nvPr>
            <p:ph type="body" idx="1"/>
          </p:nvPr>
        </p:nvSpPr>
        <p:spPr>
          <a:xfrm>
            <a:off x="457200" y="2377440"/>
            <a:ext cx="8229600" cy="3779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•It’s all LOVE.</a:t>
            </a:r>
            <a:endParaRPr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dirty="0">
                <a:latin typeface="Arial"/>
                <a:ea typeface="Arial"/>
                <a:cs typeface="Arial"/>
                <a:sym typeface="Arial"/>
              </a:rPr>
              <a:t>•Things may get uncomfortable…That’s okay.</a:t>
            </a:r>
            <a:endParaRPr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dirty="0">
                <a:latin typeface="Arial"/>
                <a:ea typeface="Arial"/>
                <a:cs typeface="Arial"/>
                <a:sym typeface="Arial"/>
              </a:rPr>
              <a:t>•Just consider it.</a:t>
            </a:r>
            <a:endParaRPr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dirty="0">
                <a:latin typeface="Arial"/>
                <a:ea typeface="Arial"/>
                <a:cs typeface="Arial"/>
                <a:sym typeface="Arial"/>
              </a:rPr>
              <a:t>•Chances are we will not solve all the problems here today.</a:t>
            </a:r>
            <a:endParaRPr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dirty="0">
                <a:latin typeface="Arial"/>
                <a:ea typeface="Arial"/>
                <a:cs typeface="Arial"/>
                <a:sym typeface="Arial"/>
              </a:rPr>
              <a:t>•DO NOT let the work stop here.</a:t>
            </a:r>
            <a:endParaRPr dirty="0">
              <a:latin typeface="Arial"/>
              <a:ea typeface="Arial"/>
              <a:cs typeface="Arial"/>
              <a:sym typeface="Arial"/>
            </a:endParaRPr>
          </a:p>
          <a:p>
            <a:pPr marL="0" lvl="0" indent="0" algn="l" rtl="0">
              <a:lnSpc>
                <a:spcPct val="100000"/>
              </a:lnSpc>
              <a:spcBef>
                <a:spcPts val="1800"/>
              </a:spcBef>
              <a:spcAft>
                <a:spcPts val="1800"/>
              </a:spcAft>
              <a:buSzPts val="18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gc0550caf65_0_24"/>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SzPts val="1400"/>
              <a:buNone/>
            </a:pPr>
            <a:r>
              <a:rPr lang="en-US" sz="5500"/>
              <a:t>Objectives</a:t>
            </a:r>
            <a:endParaRPr sz="5500" b="1"/>
          </a:p>
        </p:txBody>
      </p:sp>
      <p:sp>
        <p:nvSpPr>
          <p:cNvPr id="83" name="Google Shape;83;gc0550caf65_0_24"/>
          <p:cNvSpPr txBox="1">
            <a:spLocks noGrp="1"/>
          </p:cNvSpPr>
          <p:nvPr>
            <p:ph type="body" idx="4294967295"/>
          </p:nvPr>
        </p:nvSpPr>
        <p:spPr>
          <a:xfrm>
            <a:off x="457200" y="2377441"/>
            <a:ext cx="8229600" cy="41757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00000"/>
              </a:lnSpc>
              <a:spcBef>
                <a:spcPts val="0"/>
              </a:spcBef>
              <a:spcAft>
                <a:spcPts val="0"/>
              </a:spcAft>
              <a:buClr>
                <a:schemeClr val="dk1"/>
              </a:buClr>
              <a:buSzPts val="2800"/>
              <a:buFont typeface="Arial"/>
              <a:buChar char="•"/>
            </a:pPr>
            <a:r>
              <a:rPr lang="en-US" sz="2400">
                <a:solidFill>
                  <a:srgbClr val="76923C"/>
                </a:solidFill>
              </a:rPr>
              <a:t>Describe</a:t>
            </a:r>
            <a:r>
              <a:rPr lang="en-US" sz="2400"/>
              <a:t> the historical significance of ”Black Wall St.” in Tulsa, Oklahoma in the early 1900s</a:t>
            </a:r>
            <a:endParaRPr/>
          </a:p>
          <a:p>
            <a:pPr marL="457200" marR="0" lvl="0" indent="-228600" algn="l" rtl="0">
              <a:lnSpc>
                <a:spcPct val="100000"/>
              </a:lnSpc>
              <a:spcBef>
                <a:spcPts val="0"/>
              </a:spcBef>
              <a:spcAft>
                <a:spcPts val="0"/>
              </a:spcAft>
              <a:buClr>
                <a:schemeClr val="dk1"/>
              </a:buClr>
              <a:buSzPts val="2800"/>
              <a:buFont typeface="Arial"/>
              <a:buNone/>
            </a:pPr>
            <a:endParaRPr sz="2400"/>
          </a:p>
          <a:p>
            <a:pPr marL="457200" marR="0" lvl="0" indent="-406400" algn="l" rtl="0">
              <a:lnSpc>
                <a:spcPct val="100000"/>
              </a:lnSpc>
              <a:spcBef>
                <a:spcPts val="0"/>
              </a:spcBef>
              <a:spcAft>
                <a:spcPts val="0"/>
              </a:spcAft>
              <a:buClr>
                <a:schemeClr val="dk1"/>
              </a:buClr>
              <a:buSzPts val="2800"/>
              <a:buFont typeface="Arial"/>
              <a:buChar char="•"/>
            </a:pPr>
            <a:r>
              <a:rPr lang="en-US" sz="2400">
                <a:solidFill>
                  <a:srgbClr val="76923C"/>
                </a:solidFill>
              </a:rPr>
              <a:t>Discuss</a:t>
            </a:r>
            <a:r>
              <a:rPr lang="en-US" sz="2400"/>
              <a:t> the pushback against the success of Tulsa’s Black section at the time</a:t>
            </a:r>
            <a:endParaRPr/>
          </a:p>
          <a:p>
            <a:pPr marL="457200" marR="0" lvl="0" indent="-228600" algn="l" rtl="0">
              <a:lnSpc>
                <a:spcPct val="100000"/>
              </a:lnSpc>
              <a:spcBef>
                <a:spcPts val="0"/>
              </a:spcBef>
              <a:spcAft>
                <a:spcPts val="0"/>
              </a:spcAft>
              <a:buClr>
                <a:schemeClr val="dk1"/>
              </a:buClr>
              <a:buSzPts val="2800"/>
              <a:buFont typeface="Arial"/>
              <a:buNone/>
            </a:pPr>
            <a:endParaRPr sz="2400"/>
          </a:p>
          <a:p>
            <a:pPr marL="457200" marR="0" lvl="0" indent="-406400" algn="l" rtl="0">
              <a:lnSpc>
                <a:spcPct val="100000"/>
              </a:lnSpc>
              <a:spcBef>
                <a:spcPts val="0"/>
              </a:spcBef>
              <a:spcAft>
                <a:spcPts val="0"/>
              </a:spcAft>
              <a:buClr>
                <a:schemeClr val="dk1"/>
              </a:buClr>
              <a:buSzPts val="2800"/>
              <a:buFont typeface="Arial"/>
              <a:buChar char="•"/>
            </a:pPr>
            <a:r>
              <a:rPr lang="en-US" sz="2400">
                <a:solidFill>
                  <a:srgbClr val="76923C"/>
                </a:solidFill>
              </a:rPr>
              <a:t>Analyze</a:t>
            </a:r>
            <a:r>
              <a:rPr lang="en-US" sz="2400"/>
              <a:t> our country’s current circumstances in an effort to understand if the financial stability of minority groups is still a threat to power, and if so, how and why?</a:t>
            </a:r>
            <a:endParaRPr/>
          </a:p>
          <a:p>
            <a:pPr marL="0" lvl="0" indent="0" algn="l" rtl="0">
              <a:lnSpc>
                <a:spcPct val="100000"/>
              </a:lnSpc>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 calcmode="lin" valueType="num">
                                      <p:cBhvr additive="base">
                                        <p:cTn id="7" dur="500"/>
                                        <p:tgtEl>
                                          <p:spTgt spid="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3">
                                            <p:txEl>
                                              <p:pRg st="1" end="1"/>
                                            </p:txEl>
                                          </p:spTgt>
                                        </p:tgtEl>
                                        <p:attrNameLst>
                                          <p:attrName>style.visibility</p:attrName>
                                        </p:attrNameLst>
                                      </p:cBhvr>
                                      <p:to>
                                        <p:strVal val="visible"/>
                                      </p:to>
                                    </p:set>
                                    <p:anim calcmode="lin" valueType="num">
                                      <p:cBhvr additive="base">
                                        <p:cTn id="12" dur="500"/>
                                        <p:tgtEl>
                                          <p:spTgt spid="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3">
                                            <p:txEl>
                                              <p:pRg st="2" end="2"/>
                                            </p:txEl>
                                          </p:spTgt>
                                        </p:tgtEl>
                                        <p:attrNameLst>
                                          <p:attrName>style.visibility</p:attrName>
                                        </p:attrNameLst>
                                      </p:cBhvr>
                                      <p:to>
                                        <p:strVal val="visible"/>
                                      </p:to>
                                    </p:set>
                                    <p:anim calcmode="lin" valueType="num">
                                      <p:cBhvr additive="base">
                                        <p:cTn id="17" dur="500"/>
                                        <p:tgtEl>
                                          <p:spTgt spid="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3">
                                            <p:txEl>
                                              <p:pRg st="3" end="3"/>
                                            </p:txEl>
                                          </p:spTgt>
                                        </p:tgtEl>
                                        <p:attrNameLst>
                                          <p:attrName>style.visibility</p:attrName>
                                        </p:attrNameLst>
                                      </p:cBhvr>
                                      <p:to>
                                        <p:strVal val="visible"/>
                                      </p:to>
                                    </p:set>
                                    <p:anim calcmode="lin" valueType="num">
                                      <p:cBhvr additive="base">
                                        <p:cTn id="22" dur="500"/>
                                        <p:tgtEl>
                                          <p:spTgt spid="8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3">
                                            <p:txEl>
                                              <p:pRg st="4" end="4"/>
                                            </p:txEl>
                                          </p:spTgt>
                                        </p:tgtEl>
                                        <p:attrNameLst>
                                          <p:attrName>style.visibility</p:attrName>
                                        </p:attrNameLst>
                                      </p:cBhvr>
                                      <p:to>
                                        <p:strVal val="visible"/>
                                      </p:to>
                                    </p:set>
                                    <p:anim calcmode="lin" valueType="num">
                                      <p:cBhvr additive="base">
                                        <p:cTn id="27" dur="500"/>
                                        <p:tgtEl>
                                          <p:spTgt spid="8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3">
                                            <p:txEl>
                                              <p:pRg st="5" end="5"/>
                                            </p:txEl>
                                          </p:spTgt>
                                        </p:tgtEl>
                                        <p:attrNameLst>
                                          <p:attrName>style.visibility</p:attrName>
                                        </p:attrNameLst>
                                      </p:cBhvr>
                                      <p:to>
                                        <p:strVal val="visible"/>
                                      </p:to>
                                    </p:set>
                                    <p:anim calcmode="lin" valueType="num">
                                      <p:cBhvr additive="base">
                                        <p:cTn id="32" dur="500"/>
                                        <p:tgtEl>
                                          <p:spTgt spid="8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c0550caf65_0_36"/>
          <p:cNvSpPr txBox="1">
            <a:spLocks noGrp="1"/>
          </p:cNvSpPr>
          <p:nvPr>
            <p:ph type="title"/>
          </p:nvPr>
        </p:nvSpPr>
        <p:spPr>
          <a:xfrm>
            <a:off x="457200" y="94693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SzPts val="1400"/>
              <a:buNone/>
            </a:pPr>
            <a:r>
              <a:rPr lang="en-US" sz="5500"/>
              <a:t>National Standards</a:t>
            </a:r>
            <a:endParaRPr sz="5500" b="1"/>
          </a:p>
        </p:txBody>
      </p:sp>
      <p:sp>
        <p:nvSpPr>
          <p:cNvPr id="90" name="Google Shape;90;gc0550caf65_0_36"/>
          <p:cNvSpPr txBox="1">
            <a:spLocks noGrp="1"/>
          </p:cNvSpPr>
          <p:nvPr>
            <p:ph type="body" idx="4294967295"/>
          </p:nvPr>
        </p:nvSpPr>
        <p:spPr>
          <a:xfrm>
            <a:off x="457200" y="1999650"/>
            <a:ext cx="8229600" cy="4553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u="sng">
                <a:solidFill>
                  <a:schemeClr val="hlink"/>
                </a:solidFill>
                <a:latin typeface="Arial"/>
                <a:ea typeface="Arial"/>
                <a:cs typeface="Arial"/>
                <a:sym typeface="Arial"/>
                <a:hlinkClick r:id="rId3"/>
              </a:rPr>
              <a:t>CCSS.ELA-LITERACY.RH.11-12.3</a:t>
            </a:r>
            <a:endParaRPr sz="1600" u="sng">
              <a:solidFill>
                <a:schemeClr val="hlink"/>
              </a:solidFill>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a:latin typeface="Arial"/>
                <a:ea typeface="Arial"/>
                <a:cs typeface="Arial"/>
                <a:sym typeface="Arial"/>
              </a:rPr>
              <a:t>Evaluate various explanations for actions or events and determine which explanation best accords with textual evidence, acknowledging where the text leaves matters uncertain.</a:t>
            </a:r>
            <a:endParaRPr sz="160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u="sng">
                <a:solidFill>
                  <a:schemeClr val="hlink"/>
                </a:solidFill>
                <a:latin typeface="Arial"/>
                <a:ea typeface="Arial"/>
                <a:cs typeface="Arial"/>
                <a:sym typeface="Arial"/>
                <a:hlinkClick r:id="rId4"/>
              </a:rPr>
              <a:t>CCSS.ELA-LITERACY.RH.11-12.7</a:t>
            </a:r>
            <a:endParaRPr sz="1600" u="sng">
              <a:solidFill>
                <a:schemeClr val="hlink"/>
              </a:solidFill>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a:latin typeface="Arial"/>
                <a:ea typeface="Arial"/>
                <a:cs typeface="Arial"/>
                <a:sym typeface="Arial"/>
              </a:rPr>
              <a:t>Integrate and evaluate multiple sources of information presented in diverse formats and media (e.g., visually, quantitatively, as well as in words) in order to address a question or solve a problem.</a:t>
            </a:r>
            <a:endParaRPr sz="160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u="sng">
                <a:solidFill>
                  <a:schemeClr val="hlink"/>
                </a:solidFill>
                <a:latin typeface="Arial"/>
                <a:ea typeface="Arial"/>
                <a:cs typeface="Arial"/>
                <a:sym typeface="Arial"/>
                <a:hlinkClick r:id="rId5"/>
              </a:rPr>
              <a:t>CCSS.ELA-LITERACY.RH.11-12.9</a:t>
            </a:r>
            <a:endParaRPr sz="1600" u="sng">
              <a:solidFill>
                <a:schemeClr val="hlink"/>
              </a:solidFill>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a:latin typeface="Arial"/>
                <a:ea typeface="Arial"/>
                <a:cs typeface="Arial"/>
                <a:sym typeface="Arial"/>
              </a:rPr>
              <a:t>Integrate information from diverse sources, both primary and secondary, into a coherent understanding of an idea or event, noting discrepancies among sources.</a:t>
            </a:r>
            <a:endParaRPr sz="1600">
              <a:latin typeface="Arial"/>
              <a:ea typeface="Arial"/>
              <a:cs typeface="Arial"/>
              <a:sym typeface="Arial"/>
            </a:endParaRPr>
          </a:p>
          <a:p>
            <a:pPr marL="457200" lvl="0" indent="0" algn="l" rtl="0">
              <a:lnSpc>
                <a:spcPct val="100000"/>
              </a:lnSpc>
              <a:spcBef>
                <a:spcPts val="1800"/>
              </a:spcBef>
              <a:spcAft>
                <a:spcPts val="0"/>
              </a:spcAft>
              <a:buSzPts val="280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 calcmode="lin" valueType="num">
                                      <p:cBhvr additive="base">
                                        <p:cTn id="7" dur="500"/>
                                        <p:tgtEl>
                                          <p:spTgt spid="9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0">
                                            <p:txEl>
                                              <p:pRg st="1" end="1"/>
                                            </p:txEl>
                                          </p:spTgt>
                                        </p:tgtEl>
                                        <p:attrNameLst>
                                          <p:attrName>style.visibility</p:attrName>
                                        </p:attrNameLst>
                                      </p:cBhvr>
                                      <p:to>
                                        <p:strVal val="visible"/>
                                      </p:to>
                                    </p:set>
                                    <p:anim calcmode="lin" valueType="num">
                                      <p:cBhvr additive="base">
                                        <p:cTn id="12" dur="500"/>
                                        <p:tgtEl>
                                          <p:spTgt spid="9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0">
                                            <p:txEl>
                                              <p:pRg st="2" end="2"/>
                                            </p:txEl>
                                          </p:spTgt>
                                        </p:tgtEl>
                                        <p:attrNameLst>
                                          <p:attrName>style.visibility</p:attrName>
                                        </p:attrNameLst>
                                      </p:cBhvr>
                                      <p:to>
                                        <p:strVal val="visible"/>
                                      </p:to>
                                    </p:set>
                                    <p:anim calcmode="lin" valueType="num">
                                      <p:cBhvr additive="base">
                                        <p:cTn id="17" dur="500"/>
                                        <p:tgtEl>
                                          <p:spTgt spid="9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0">
                                            <p:txEl>
                                              <p:pRg st="3" end="3"/>
                                            </p:txEl>
                                          </p:spTgt>
                                        </p:tgtEl>
                                        <p:attrNameLst>
                                          <p:attrName>style.visibility</p:attrName>
                                        </p:attrNameLst>
                                      </p:cBhvr>
                                      <p:to>
                                        <p:strVal val="visible"/>
                                      </p:to>
                                    </p:set>
                                    <p:anim calcmode="lin" valueType="num">
                                      <p:cBhvr additive="base">
                                        <p:cTn id="22" dur="500"/>
                                        <p:tgtEl>
                                          <p:spTgt spid="9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0">
                                            <p:txEl>
                                              <p:pRg st="4" end="4"/>
                                            </p:txEl>
                                          </p:spTgt>
                                        </p:tgtEl>
                                        <p:attrNameLst>
                                          <p:attrName>style.visibility</p:attrName>
                                        </p:attrNameLst>
                                      </p:cBhvr>
                                      <p:to>
                                        <p:strVal val="visible"/>
                                      </p:to>
                                    </p:set>
                                    <p:anim calcmode="lin" valueType="num">
                                      <p:cBhvr additive="base">
                                        <p:cTn id="27" dur="500"/>
                                        <p:tgtEl>
                                          <p:spTgt spid="9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0">
                                            <p:txEl>
                                              <p:pRg st="5" end="5"/>
                                            </p:txEl>
                                          </p:spTgt>
                                        </p:tgtEl>
                                        <p:attrNameLst>
                                          <p:attrName>style.visibility</p:attrName>
                                        </p:attrNameLst>
                                      </p:cBhvr>
                                      <p:to>
                                        <p:strVal val="visible"/>
                                      </p:to>
                                    </p:set>
                                    <p:anim calcmode="lin" valueType="num">
                                      <p:cBhvr additive="base">
                                        <p:cTn id="32" dur="500"/>
                                        <p:tgtEl>
                                          <p:spTgt spid="9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0">
                                            <p:txEl>
                                              <p:pRg st="6" end="6"/>
                                            </p:txEl>
                                          </p:spTgt>
                                        </p:tgtEl>
                                        <p:attrNameLst>
                                          <p:attrName>style.visibility</p:attrName>
                                        </p:attrNameLst>
                                      </p:cBhvr>
                                      <p:to>
                                        <p:strVal val="visible"/>
                                      </p:to>
                                    </p:set>
                                    <p:anim calcmode="lin" valueType="num">
                                      <p:cBhvr additive="base">
                                        <p:cTn id="37" dur="500"/>
                                        <p:tgtEl>
                                          <p:spTgt spid="9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c09159e373_0_10"/>
          <p:cNvSpPr txBox="1">
            <a:spLocks noGrp="1"/>
          </p:cNvSpPr>
          <p:nvPr>
            <p:ph type="ctrTitle"/>
          </p:nvPr>
        </p:nvSpPr>
        <p:spPr>
          <a:xfrm>
            <a:off x="685800" y="2130425"/>
            <a:ext cx="7772400" cy="3138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800" i="1" u="sng">
                <a:solidFill>
                  <a:srgbClr val="76923C"/>
                </a:solidFill>
                <a:highlight>
                  <a:srgbClr val="FEFEFE"/>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The Devastation of Black Wall Street:</a:t>
            </a:r>
            <a:r>
              <a:rPr lang="en-US" sz="2800" i="1" u="sng">
                <a:solidFill>
                  <a:srgbClr val="76923C"/>
                </a:solidFill>
                <a:highlight>
                  <a:srgbClr val="FEFEFE"/>
                </a:highlight>
                <a:latin typeface="Calibri"/>
                <a:ea typeface="Calibri"/>
                <a:cs typeface="Calibri"/>
                <a:sym typeface="Calibri"/>
              </a:rPr>
              <a:t> </a:t>
            </a:r>
            <a:r>
              <a:rPr lang="en-US" sz="2800" b="0" i="1" u="sng">
                <a:solidFill>
                  <a:srgbClr val="76923C"/>
                </a:solidFill>
                <a:highlight>
                  <a:srgbClr val="FEFEFE"/>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Tulsa, Oklahoma. 1921. A wave of racial violence destroys an affluent African-American community, seen as a threat to White-dominated American capitalism. By: Kimberly Fain </a:t>
            </a:r>
            <a:endParaRPr sz="2800" i="1">
              <a:solidFill>
                <a:srgbClr val="76923C"/>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c09159e373_0_0"/>
          <p:cNvSpPr txBox="1">
            <a:spLocks noGrp="1"/>
          </p:cNvSpPr>
          <p:nvPr>
            <p:ph type="title"/>
          </p:nvPr>
        </p:nvSpPr>
        <p:spPr>
          <a:xfrm>
            <a:off x="457200" y="133911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400">
                <a:solidFill>
                  <a:srgbClr val="0070C0"/>
                </a:solidFill>
                <a:highlight>
                  <a:srgbClr val="FEFEFE"/>
                </a:highlight>
                <a:latin typeface="Calibri"/>
                <a:ea typeface="Calibri"/>
                <a:cs typeface="Calibri"/>
                <a:sym typeface="Calibri"/>
              </a:rPr>
              <a:t>History of Tulsa, Oklahoma</a:t>
            </a:r>
            <a:endParaRPr sz="4400">
              <a:solidFill>
                <a:srgbClr val="0070C0"/>
              </a:solidFill>
              <a:latin typeface="Calibri"/>
              <a:ea typeface="Calibri"/>
              <a:cs typeface="Calibri"/>
              <a:sym typeface="Calibri"/>
            </a:endParaRPr>
          </a:p>
        </p:txBody>
      </p:sp>
      <p:sp>
        <p:nvSpPr>
          <p:cNvPr id="103" name="Google Shape;103;gc09159e373_0_0"/>
          <p:cNvSpPr txBox="1">
            <a:spLocks noGrp="1"/>
          </p:cNvSpPr>
          <p:nvPr>
            <p:ph type="body" idx="1"/>
          </p:nvPr>
        </p:nvSpPr>
        <p:spPr>
          <a:xfrm>
            <a:off x="4572000" y="2377450"/>
            <a:ext cx="4114800" cy="3779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a:p>
            <a:pPr marL="0" lvl="0" indent="0" algn="l" rtl="0">
              <a:lnSpc>
                <a:spcPct val="100000"/>
              </a:lnSpc>
              <a:spcBef>
                <a:spcPts val="1800"/>
              </a:spcBef>
              <a:spcAft>
                <a:spcPts val="0"/>
              </a:spcAft>
              <a:buSzPts val="1800"/>
              <a:buNone/>
            </a:pPr>
            <a:endParaRPr i="1">
              <a:solidFill>
                <a:srgbClr val="76923C"/>
              </a:solidFill>
            </a:endParaRPr>
          </a:p>
          <a:p>
            <a:pPr marL="0" lvl="0" indent="0" algn="l" rtl="0">
              <a:lnSpc>
                <a:spcPct val="100000"/>
              </a:lnSpc>
              <a:spcBef>
                <a:spcPts val="1800"/>
              </a:spcBef>
              <a:spcAft>
                <a:spcPts val="0"/>
              </a:spcAft>
              <a:buSzPts val="1800"/>
              <a:buNone/>
            </a:pPr>
            <a:r>
              <a:rPr lang="en-US" i="1" u="sng">
                <a:solidFill>
                  <a:srgbClr val="76923C"/>
                </a:solidFill>
                <a:hlinkClick r:id="rId3">
                  <a:extLst>
                    <a:ext uri="{A12FA001-AC4F-418D-AE19-62706E023703}">
                      <ahyp:hlinkClr xmlns:ahyp="http://schemas.microsoft.com/office/drawing/2018/hyperlinkcolor" val="tx"/>
                    </a:ext>
                  </a:extLst>
                </a:hlinkClick>
              </a:rPr>
              <a:t>https://www.tulsahistory.org/exhibit/1921-tulsa-race-massacre/photos/</a:t>
            </a:r>
            <a:endParaRPr i="1">
              <a:solidFill>
                <a:srgbClr val="76923C"/>
              </a:solidFill>
            </a:endParaRPr>
          </a:p>
          <a:p>
            <a:pPr marL="0" lvl="0" indent="0" algn="l" rtl="0">
              <a:lnSpc>
                <a:spcPct val="100000"/>
              </a:lnSpc>
              <a:spcBef>
                <a:spcPts val="1800"/>
              </a:spcBef>
              <a:spcAft>
                <a:spcPts val="1800"/>
              </a:spcAft>
              <a:buSzPts val="1800"/>
              <a:buNone/>
            </a:pPr>
            <a:endParaRPr/>
          </a:p>
        </p:txBody>
      </p:sp>
      <p:pic>
        <p:nvPicPr>
          <p:cNvPr id="104" name="Google Shape;104;gc09159e373_0_0"/>
          <p:cNvPicPr preferRelativeResize="0"/>
          <p:nvPr/>
        </p:nvPicPr>
        <p:blipFill rotWithShape="1">
          <a:blip r:embed="rId4">
            <a:alphaModFix/>
          </a:blip>
          <a:srcRect/>
          <a:stretch/>
        </p:blipFill>
        <p:spPr>
          <a:xfrm>
            <a:off x="457200" y="2482113"/>
            <a:ext cx="3570075" cy="3570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c09159e373_0_17"/>
          <p:cNvSpPr txBox="1">
            <a:spLocks noGrp="1"/>
          </p:cNvSpPr>
          <p:nvPr>
            <p:ph type="title"/>
          </p:nvPr>
        </p:nvSpPr>
        <p:spPr>
          <a:xfrm>
            <a:off x="585125" y="996846"/>
            <a:ext cx="8229600" cy="648900"/>
          </a:xfrm>
          <a:prstGeom prst="rect">
            <a:avLst/>
          </a:prstGeom>
          <a:noFill/>
          <a:ln>
            <a:noFill/>
          </a:ln>
        </p:spPr>
        <p:txBody>
          <a:bodyPr spcFirstLastPara="1" wrap="square" lIns="91425" tIns="45700" rIns="91425" bIns="45700" anchor="ctr" anchorCtr="0">
            <a:noAutofit/>
          </a:bodyPr>
          <a:lstStyle/>
          <a:p>
            <a:pPr marL="0" lvl="0" indent="0" algn="ctr" rtl="0">
              <a:lnSpc>
                <a:spcPct val="316666"/>
              </a:lnSpc>
              <a:spcBef>
                <a:spcPts val="0"/>
              </a:spcBef>
              <a:spcAft>
                <a:spcPts val="0"/>
              </a:spcAft>
              <a:buSzPts val="1400"/>
              <a:buNone/>
            </a:pPr>
            <a:r>
              <a:rPr lang="en-US" sz="4400"/>
              <a:t>Let’s </a:t>
            </a:r>
            <a:r>
              <a:rPr lang="en-US" sz="4400" u="sng">
                <a:solidFill>
                  <a:schemeClr val="hlink"/>
                </a:solidFill>
                <a:hlinkClick r:id="rId3"/>
              </a:rPr>
              <a:t>Think</a:t>
            </a:r>
            <a:r>
              <a:rPr lang="en-US" sz="4400"/>
              <a:t> About It...</a:t>
            </a:r>
            <a:endParaRPr sz="4400"/>
          </a:p>
        </p:txBody>
      </p:sp>
      <p:sp>
        <p:nvSpPr>
          <p:cNvPr id="111" name="Google Shape;111;gc09159e373_0_17"/>
          <p:cNvSpPr txBox="1">
            <a:spLocks noGrp="1"/>
          </p:cNvSpPr>
          <p:nvPr>
            <p:ph type="body" idx="1"/>
          </p:nvPr>
        </p:nvSpPr>
        <p:spPr>
          <a:xfrm>
            <a:off x="4417625" y="1960850"/>
            <a:ext cx="4397100" cy="4545300"/>
          </a:xfrm>
          <a:prstGeom prst="rect">
            <a:avLst/>
          </a:prstGeom>
          <a:noFill/>
          <a:ln>
            <a:noFill/>
          </a:ln>
        </p:spPr>
        <p:txBody>
          <a:bodyPr spcFirstLastPara="1" wrap="square" lIns="91425" tIns="45700" rIns="91425" bIns="45700" anchor="t" anchorCtr="0">
            <a:noAutofit/>
          </a:bodyPr>
          <a:lstStyle/>
          <a:p>
            <a:pPr marL="0" indent="0">
              <a:buNone/>
            </a:pPr>
            <a:r>
              <a:rPr lang="en-US" sz="1900" dirty="0">
                <a:highlight>
                  <a:srgbClr val="FEFEFE"/>
                </a:highlight>
              </a:rPr>
              <a:t>On </a:t>
            </a:r>
            <a:r>
              <a:rPr lang="en-US" sz="1900" dirty="0">
                <a:highlight>
                  <a:srgbClr val="FEFEFE"/>
                </a:highlight>
                <a:latin typeface="Calibri"/>
                <a:ea typeface="Calibri"/>
                <a:cs typeface="Calibri"/>
                <a:sym typeface="Calibri"/>
              </a:rPr>
              <a:t>May 31 of that year, the </a:t>
            </a:r>
            <a:r>
              <a:rPr lang="en-US" sz="1900" i="1" dirty="0">
                <a:solidFill>
                  <a:srgbClr val="C00000"/>
                </a:solidFill>
                <a:highlight>
                  <a:srgbClr val="FEFEFE"/>
                </a:highlight>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Tulsa Tribune</a:t>
            </a:r>
            <a:r>
              <a:rPr lang="en-US" sz="1900" dirty="0">
                <a:solidFill>
                  <a:srgbClr val="76923C"/>
                </a:solidFill>
                <a:highlight>
                  <a:srgbClr val="FEFEFE"/>
                </a:highlight>
                <a:latin typeface="Calibri"/>
                <a:ea typeface="Calibri"/>
                <a:cs typeface="Calibri"/>
                <a:sym typeface="Calibri"/>
              </a:rPr>
              <a:t> </a:t>
            </a:r>
            <a:r>
              <a:rPr lang="en-US" sz="1900" dirty="0">
                <a:highlight>
                  <a:srgbClr val="FEFEFE"/>
                </a:highlight>
                <a:latin typeface="Calibri"/>
                <a:ea typeface="Calibri"/>
                <a:cs typeface="Calibri"/>
                <a:sym typeface="Calibri"/>
              </a:rPr>
              <a:t>reported that a Black man, Dick Rowland, attempted to rape a White woman, Sarah Page. Whites in the area refused to wait for the investigative process to play out, sparking two days of unprecedented racial violence.</a:t>
            </a:r>
            <a:r>
              <a:rPr lang="en-US" sz="1900" dirty="0">
                <a:highlight>
                  <a:srgbClr val="FEFEFE"/>
                </a:highlight>
              </a:rPr>
              <a:t> </a:t>
            </a:r>
            <a:endParaRPr sz="1900">
              <a:highlight>
                <a:srgbClr val="FEFEFE"/>
              </a:highlight>
              <a:latin typeface="Calibri"/>
              <a:ea typeface="Calibri"/>
              <a:cs typeface="Calibri"/>
              <a:sym typeface="Calibri"/>
            </a:endParaRPr>
          </a:p>
          <a:p>
            <a:pPr marL="457200" lvl="0" indent="0" algn="l" rtl="0">
              <a:lnSpc>
                <a:spcPct val="100000"/>
              </a:lnSpc>
              <a:spcBef>
                <a:spcPts val="1800"/>
              </a:spcBef>
              <a:spcAft>
                <a:spcPts val="0"/>
              </a:spcAft>
              <a:buSzPts val="2800"/>
              <a:buNone/>
            </a:pPr>
            <a:r>
              <a:rPr lang="en-US" sz="2500" b="1" dirty="0">
                <a:solidFill>
                  <a:srgbClr val="76923C"/>
                </a:solidFill>
              </a:rPr>
              <a:t>What specific event led up to the Tulsa race riots? How has this trope impacted the experience of Black people historically?</a:t>
            </a:r>
            <a:endParaRPr sz="1900" b="1">
              <a:solidFill>
                <a:srgbClr val="76923C"/>
              </a:solidFill>
              <a:highlight>
                <a:srgbClr val="FEFEFE"/>
              </a:highlight>
              <a:latin typeface="Arial"/>
              <a:ea typeface="Arial"/>
              <a:cs typeface="Arial"/>
              <a:sym typeface="Arial"/>
            </a:endParaRPr>
          </a:p>
        </p:txBody>
      </p:sp>
      <p:pic>
        <p:nvPicPr>
          <p:cNvPr id="112" name="Google Shape;112;gc09159e373_0_17"/>
          <p:cNvPicPr preferRelativeResize="0"/>
          <p:nvPr/>
        </p:nvPicPr>
        <p:blipFill rotWithShape="1">
          <a:blip r:embed="rId5">
            <a:alphaModFix/>
          </a:blip>
          <a:srcRect/>
          <a:stretch/>
        </p:blipFill>
        <p:spPr>
          <a:xfrm>
            <a:off x="206175" y="2489725"/>
            <a:ext cx="4112825" cy="33439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556A21-6255-44BB-B357-4C56B1B606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D08831-F622-472F-A8CD-FC5F3335386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420803E-F8B8-43F9-B73B-DC95D26644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18</Slides>
  <Notes>18</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 Black Wall St. and the Threat of Black Financial Stability   William Anderson 2/25/2021 Love1stedcon@gmail.com</vt:lpstr>
      <vt:lpstr>EconEdLink Membership</vt:lpstr>
      <vt:lpstr>Professional Development Certificate</vt:lpstr>
      <vt:lpstr>Norms</vt:lpstr>
      <vt:lpstr>Objectives</vt:lpstr>
      <vt:lpstr>National Standards</vt:lpstr>
      <vt:lpstr>The Devastation of Black Wall Street: Tulsa, Oklahoma. 1921. A wave of racial violence destroys an affluent African-American community, seen as a threat to White-dominated American capitalism. By: Kimberly Fain </vt:lpstr>
      <vt:lpstr>History of Tulsa, Oklahoma</vt:lpstr>
      <vt:lpstr>Let’s Think About It...</vt:lpstr>
      <vt:lpstr>Let’s Think About It...</vt:lpstr>
      <vt:lpstr>Let’s Think About It...</vt:lpstr>
      <vt:lpstr>Let’s Think About It...</vt:lpstr>
      <vt:lpstr>Assessment Questions</vt:lpstr>
      <vt:lpstr>Thank you</vt:lpstr>
      <vt:lpstr>Thank You to Our Sponsors!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Black Wall St. and the Threat of Black Financial Stability   William Anderson 2/25/2021 Love1stedcon@gmail.com</dc:title>
  <dc:creator>Marsha Masters</dc:creator>
  <cp:revision>13</cp:revision>
  <dcterms:created xsi:type="dcterms:W3CDTF">2012-09-11T15:07:18Z</dcterms:created>
  <dcterms:modified xsi:type="dcterms:W3CDTF">2021-02-26T12:37:28Z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