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45" autoAdjust="0"/>
  </p:normalViewPr>
  <p:slideViewPr>
    <p:cSldViewPr snapToGrid="0">
      <p:cViewPr varScale="1">
        <p:scale>
          <a:sx n="70" d="100"/>
          <a:sy n="70" d="100"/>
        </p:scale>
        <p:origin x="181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andsonbanking.org/assess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sonbanking.org/assess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sonbanking.org/assess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ndsonbanking.org/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13bad688d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09" name="Google Shape;109;gb13bad688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13bad688d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15" name="Google Shape;115;gb13bad688d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13bad688d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24" name="Google Shape;124;gb13bad688d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13bad688d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34" name="Google Shape;134;gb13bad688d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1127f9b2b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43" name="Google Shape;143;gb1127f9b2b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1127f9b2b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49" name="Google Shape;149;gb1127f9b2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1127f9b2b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55" name="Google Shape;155;gb1127f9b2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1127f9b2b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64" name="Google Shape;164;gb1127f9b2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1127f9b2b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71" name="Google Shape;171;gb1127f9b2b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1127f9b2b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78" name="Google Shape;178;gb1127f9b2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59" name="Google Shape;5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13bad688d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84" name="Google Shape;184;gb13bad688d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13bad688d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89" name="Google Shape;189;gb13bad688d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13bad688d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94" name="Google Shape;194;gb13bad688d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13bad688d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99" name="Google Shape;199;gb13bad688d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1127f9b2b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205" name="Google Shape;205;gb1127f9b2b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13bad688d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211" name="Google Shape;211;gb13bad688d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13bad688d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217" name="Google Shape;217;gb13bad688d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1127f9b2b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223" name="Google Shape;223;gb1127f9b2b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1824aedf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endParaRPr sz="1700" b="1" i="1" dirty="0">
              <a:latin typeface="Arial"/>
              <a:ea typeface="Arial"/>
              <a:cs typeface="Arial"/>
              <a:sym typeface="Arial"/>
            </a:endParaRPr>
          </a:p>
          <a:p>
            <a:pPr marL="457200" lvl="0" indent="-336550" algn="l" rtl="0">
              <a:spcBef>
                <a:spcPts val="360"/>
              </a:spcBef>
              <a:spcAft>
                <a:spcPts val="0"/>
              </a:spcAft>
              <a:buSzPts val="1700"/>
              <a:buFont typeface="Arial"/>
              <a:buChar char="-"/>
            </a:pPr>
            <a:r>
              <a:rPr lang="en-US" sz="1700" b="1" i="1" dirty="0">
                <a:latin typeface="Arial"/>
                <a:ea typeface="Arial"/>
                <a:cs typeface="Arial"/>
                <a:sym typeface="Arial"/>
              </a:rPr>
              <a:t>Take Two - minutes: To complete the Survey</a:t>
            </a:r>
            <a:endParaRPr sz="1700" b="1" i="1" dirty="0">
              <a:latin typeface="Arial"/>
              <a:ea typeface="Arial"/>
              <a:cs typeface="Arial"/>
              <a:sym typeface="Arial"/>
            </a:endParaRPr>
          </a:p>
          <a:p>
            <a:pPr marL="457200" lvl="0" indent="0" algn="l" rtl="0">
              <a:spcBef>
                <a:spcPts val="360"/>
              </a:spcBef>
              <a:spcAft>
                <a:spcPts val="0"/>
              </a:spcAft>
              <a:buNone/>
            </a:pPr>
            <a:r>
              <a:rPr lang="en-US" sz="1700" b="1" i="1" dirty="0">
                <a:latin typeface="Arial"/>
                <a:ea typeface="Arial"/>
                <a:cs typeface="Arial"/>
                <a:sym typeface="Arial"/>
              </a:rPr>
              <a:t> </a:t>
            </a:r>
            <a:endParaRPr sz="1700" b="1" i="1" dirty="0">
              <a:latin typeface="Arial"/>
              <a:ea typeface="Arial"/>
              <a:cs typeface="Arial"/>
              <a:sym typeface="Arial"/>
            </a:endParaRPr>
          </a:p>
          <a:p>
            <a:pPr marL="457200" lvl="0" indent="-336550" algn="l" rtl="0">
              <a:spcBef>
                <a:spcPts val="360"/>
              </a:spcBef>
              <a:spcAft>
                <a:spcPts val="0"/>
              </a:spcAft>
              <a:buSzPts val="1700"/>
              <a:buFont typeface="Arial"/>
              <a:buChar char="-"/>
            </a:pPr>
            <a:r>
              <a:rPr lang="en-US" sz="1700" b="1" i="1" u="sng" dirty="0">
                <a:solidFill>
                  <a:schemeClr val="hlink"/>
                </a:solidFill>
                <a:latin typeface="Arial"/>
                <a:ea typeface="Arial"/>
                <a:cs typeface="Arial"/>
                <a:sym typeface="Arial"/>
                <a:hlinkClick r:id="rId3"/>
              </a:rPr>
              <a:t>https://handsonbanking.org/assessment/</a:t>
            </a:r>
            <a:r>
              <a:rPr lang="en-US" sz="1700" b="1" i="1" dirty="0">
                <a:latin typeface="Arial"/>
                <a:ea typeface="Arial"/>
                <a:cs typeface="Arial"/>
                <a:sym typeface="Arial"/>
              </a:rPr>
              <a:t> Share with the audience. </a:t>
            </a:r>
            <a:endParaRPr sz="1700" b="1" i="1" dirty="0">
              <a:latin typeface="Arial"/>
              <a:ea typeface="Arial"/>
              <a:cs typeface="Arial"/>
              <a:sym typeface="Arial"/>
            </a:endParaRPr>
          </a:p>
          <a:p>
            <a:pPr marL="0" lvl="0" indent="0" algn="l" rtl="0">
              <a:spcBef>
                <a:spcPts val="360"/>
              </a:spcBef>
              <a:spcAft>
                <a:spcPts val="0"/>
              </a:spcAft>
              <a:buNone/>
            </a:pPr>
            <a:endParaRPr sz="1700" b="1" i="1" dirty="0">
              <a:latin typeface="Arial"/>
              <a:ea typeface="Arial"/>
              <a:cs typeface="Arial"/>
              <a:sym typeface="Arial"/>
            </a:endParaRPr>
          </a:p>
          <a:p>
            <a:pPr marL="0" lvl="0" indent="0" algn="l" rtl="0">
              <a:spcBef>
                <a:spcPts val="360"/>
              </a:spcBef>
              <a:spcAft>
                <a:spcPts val="0"/>
              </a:spcAft>
              <a:buNone/>
            </a:pPr>
            <a:endParaRPr sz="1700" b="1" i="1" dirty="0">
              <a:latin typeface="Arial"/>
              <a:ea typeface="Arial"/>
              <a:cs typeface="Arial"/>
              <a:sym typeface="Arial"/>
            </a:endParaRPr>
          </a:p>
        </p:txBody>
      </p:sp>
      <p:sp>
        <p:nvSpPr>
          <p:cNvPr id="229" name="Google Shape;229;gb1824aedf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66" name="Google Shape;6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0" name="Google Shape;25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127f9b2b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endParaRPr sz="1700" b="1" i="1" dirty="0">
              <a:latin typeface="Arial"/>
              <a:ea typeface="Arial"/>
              <a:cs typeface="Arial"/>
              <a:sym typeface="Arial"/>
            </a:endParaRPr>
          </a:p>
          <a:p>
            <a:pPr marL="457200" lvl="0" indent="-336550" algn="l" rtl="0">
              <a:spcBef>
                <a:spcPts val="360"/>
              </a:spcBef>
              <a:spcAft>
                <a:spcPts val="0"/>
              </a:spcAft>
              <a:buSzPts val="1700"/>
              <a:buFont typeface="Arial"/>
              <a:buChar char="-"/>
            </a:pPr>
            <a:r>
              <a:rPr lang="en-US" sz="1700" b="1" i="1" dirty="0">
                <a:latin typeface="Arial"/>
                <a:ea typeface="Arial"/>
                <a:cs typeface="Arial"/>
                <a:sym typeface="Arial"/>
              </a:rPr>
              <a:t>Take Two - minutes: To complete the Survey</a:t>
            </a:r>
            <a:endParaRPr sz="1700" b="1" i="1" dirty="0">
              <a:latin typeface="Arial"/>
              <a:ea typeface="Arial"/>
              <a:cs typeface="Arial"/>
              <a:sym typeface="Arial"/>
            </a:endParaRPr>
          </a:p>
          <a:p>
            <a:pPr marL="457200" lvl="0" indent="0" algn="l" rtl="0">
              <a:spcBef>
                <a:spcPts val="360"/>
              </a:spcBef>
              <a:spcAft>
                <a:spcPts val="0"/>
              </a:spcAft>
              <a:buNone/>
            </a:pPr>
            <a:r>
              <a:rPr lang="en-US" sz="1700" b="1" i="1" dirty="0">
                <a:latin typeface="Arial"/>
                <a:ea typeface="Arial"/>
                <a:cs typeface="Arial"/>
                <a:sym typeface="Arial"/>
              </a:rPr>
              <a:t> </a:t>
            </a:r>
            <a:endParaRPr sz="1700" b="1" i="1" dirty="0">
              <a:latin typeface="Arial"/>
              <a:ea typeface="Arial"/>
              <a:cs typeface="Arial"/>
              <a:sym typeface="Arial"/>
            </a:endParaRPr>
          </a:p>
          <a:p>
            <a:pPr marL="457200" lvl="0" indent="-336550" algn="l" rtl="0">
              <a:spcBef>
                <a:spcPts val="360"/>
              </a:spcBef>
              <a:spcAft>
                <a:spcPts val="0"/>
              </a:spcAft>
              <a:buSzPts val="1700"/>
              <a:buFont typeface="Arial"/>
              <a:buChar char="-"/>
            </a:pPr>
            <a:r>
              <a:rPr lang="en-US" sz="1700" b="1" i="1" u="sng" dirty="0">
                <a:solidFill>
                  <a:schemeClr val="hlink"/>
                </a:solidFill>
                <a:latin typeface="Arial"/>
                <a:ea typeface="Arial"/>
                <a:cs typeface="Arial"/>
                <a:sym typeface="Arial"/>
                <a:hlinkClick r:id="rId3"/>
              </a:rPr>
              <a:t>https://handsonbanking.org/assessment/</a:t>
            </a:r>
            <a:r>
              <a:rPr lang="en-US" sz="1700" b="1" i="1" dirty="0">
                <a:latin typeface="Arial"/>
                <a:ea typeface="Arial"/>
                <a:cs typeface="Arial"/>
                <a:sym typeface="Arial"/>
              </a:rPr>
              <a:t> Share with the audience. </a:t>
            </a:r>
            <a:endParaRPr sz="1700" b="1" i="1" dirty="0">
              <a:latin typeface="Arial"/>
              <a:ea typeface="Arial"/>
              <a:cs typeface="Arial"/>
              <a:sym typeface="Arial"/>
            </a:endParaRPr>
          </a:p>
          <a:p>
            <a:pPr marL="0" lvl="0" indent="0" algn="l" rtl="0">
              <a:spcBef>
                <a:spcPts val="360"/>
              </a:spcBef>
              <a:spcAft>
                <a:spcPts val="0"/>
              </a:spcAft>
              <a:buNone/>
            </a:pPr>
            <a:endParaRPr sz="1700" b="1" i="1" dirty="0">
              <a:latin typeface="Arial"/>
              <a:ea typeface="Arial"/>
              <a:cs typeface="Arial"/>
              <a:sym typeface="Arial"/>
            </a:endParaRPr>
          </a:p>
        </p:txBody>
      </p:sp>
      <p:sp>
        <p:nvSpPr>
          <p:cNvPr id="80" name="Google Shape;80;gb1127f9b2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1824afd7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dirty="0">
              <a:latin typeface="Arial"/>
              <a:ea typeface="Arial"/>
              <a:cs typeface="Arial"/>
              <a:sym typeface="Arial"/>
            </a:endParaRPr>
          </a:p>
          <a:p>
            <a:pPr marL="457200" lvl="0" indent="0" algn="l" rtl="0">
              <a:spcBef>
                <a:spcPts val="360"/>
              </a:spcBef>
              <a:spcAft>
                <a:spcPts val="0"/>
              </a:spcAft>
              <a:buNone/>
            </a:pPr>
            <a:r>
              <a:rPr lang="en-US" sz="1700" b="1" i="1" dirty="0">
                <a:latin typeface="Arial"/>
                <a:ea typeface="Arial"/>
                <a:cs typeface="Arial"/>
                <a:sym typeface="Arial"/>
              </a:rPr>
              <a:t> </a:t>
            </a:r>
            <a:r>
              <a:rPr lang="en-US" sz="1700" b="1" i="1" u="sng" dirty="0">
                <a:solidFill>
                  <a:schemeClr val="hlink"/>
                </a:solidFill>
                <a:latin typeface="Arial"/>
                <a:ea typeface="Arial"/>
                <a:cs typeface="Arial"/>
                <a:sym typeface="Arial"/>
                <a:hlinkClick r:id="rId3"/>
              </a:rPr>
              <a:t>https://handsonbanking.org/assessment/</a:t>
            </a:r>
            <a:endParaRPr sz="1700" b="1" i="1" dirty="0">
              <a:latin typeface="Arial"/>
              <a:ea typeface="Arial"/>
              <a:cs typeface="Arial"/>
              <a:sym typeface="Arial"/>
            </a:endParaRPr>
          </a:p>
        </p:txBody>
      </p:sp>
      <p:sp>
        <p:nvSpPr>
          <p:cNvPr id="86" name="Google Shape;86;gb1824afd7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1824afd79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700" b="1" i="1" dirty="0">
                <a:latin typeface="Arial"/>
                <a:ea typeface="Arial"/>
                <a:cs typeface="Arial"/>
                <a:sym typeface="Arial"/>
              </a:rPr>
              <a:t> </a:t>
            </a:r>
            <a:r>
              <a:rPr lang="en-US" sz="1700" b="1" i="1" u="sng" dirty="0">
                <a:solidFill>
                  <a:schemeClr val="hlink"/>
                </a:solidFill>
                <a:latin typeface="Arial"/>
                <a:ea typeface="Arial"/>
                <a:cs typeface="Arial"/>
                <a:sym typeface="Arial"/>
                <a:hlinkClick r:id="rId3"/>
              </a:rPr>
              <a:t>https://handsonbanking.org/assessment/</a:t>
            </a:r>
            <a:r>
              <a:rPr lang="en-US" sz="1700" b="1" i="1" dirty="0">
                <a:latin typeface="Arial"/>
                <a:ea typeface="Arial"/>
                <a:cs typeface="Arial"/>
                <a:sym typeface="Arial"/>
              </a:rPr>
              <a:t> </a:t>
            </a:r>
            <a:endParaRPr sz="1700" b="1" i="1" dirty="0">
              <a:latin typeface="Arial"/>
              <a:ea typeface="Arial"/>
              <a:cs typeface="Arial"/>
              <a:sym typeface="Arial"/>
            </a:endParaRPr>
          </a:p>
        </p:txBody>
      </p:sp>
      <p:sp>
        <p:nvSpPr>
          <p:cNvPr id="92" name="Google Shape;92;gb1824afd79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700" b="1" i="1">
                <a:latin typeface="Arial"/>
                <a:ea typeface="Arial"/>
                <a:cs typeface="Arial"/>
                <a:sym typeface="Arial"/>
              </a:rPr>
              <a:t>Devon Karbowski, Marketing Manager AdoptAClassroom.org </a:t>
            </a:r>
            <a:endParaRPr sz="1700" b="1" i="1">
              <a:latin typeface="Arial"/>
              <a:ea typeface="Arial"/>
              <a:cs typeface="Arial"/>
              <a:sym typeface="Arial"/>
            </a:endParaRPr>
          </a:p>
          <a:p>
            <a:pPr marL="0" lvl="0" indent="0" algn="l" rtl="0">
              <a:spcBef>
                <a:spcPts val="360"/>
              </a:spcBef>
              <a:spcAft>
                <a:spcPts val="0"/>
              </a:spcAft>
              <a:buNone/>
            </a:pPr>
            <a:r>
              <a:rPr lang="en-US" sz="1700" b="1" i="1">
                <a:latin typeface="Arial"/>
                <a:ea typeface="Arial"/>
                <a:cs typeface="Arial"/>
                <a:sym typeface="Arial"/>
              </a:rPr>
              <a:t>Received over 3900 surveys</a:t>
            </a:r>
            <a:endParaRPr sz="1700" b="1" i="1">
              <a:latin typeface="Arial"/>
              <a:ea typeface="Arial"/>
              <a:cs typeface="Arial"/>
              <a:sym typeface="Arial"/>
            </a:endParaRPr>
          </a:p>
          <a:p>
            <a:pPr marL="0" lvl="0" indent="0" algn="l" rtl="0">
              <a:spcBef>
                <a:spcPts val="360"/>
              </a:spcBef>
              <a:spcAft>
                <a:spcPts val="0"/>
              </a:spcAft>
              <a:buNone/>
            </a:pPr>
            <a:r>
              <a:rPr lang="en-US" sz="1500">
                <a:solidFill>
                  <a:srgbClr val="212529"/>
                </a:solidFill>
                <a:highlight>
                  <a:srgbClr val="FFFFFF"/>
                </a:highlight>
                <a:latin typeface="Arial"/>
                <a:ea typeface="Arial"/>
                <a:cs typeface="Arial"/>
                <a:sym typeface="Arial"/>
              </a:rPr>
              <a:t>AdoptAClassroom.org received 3,938 unique, completed surveys from PreK-12 teachers at public, private, and charter schools nationwide. The survey found that during the 2019/2020 school year teachers are spending more than ever before.</a:t>
            </a:r>
            <a:endParaRPr sz="1700" b="1" i="1">
              <a:latin typeface="Arial"/>
              <a:ea typeface="Arial"/>
              <a:cs typeface="Arial"/>
              <a:sym typeface="Arial"/>
            </a:endParaRPr>
          </a:p>
        </p:txBody>
      </p:sp>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13bad688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1700" b="1" i="1">
              <a:latin typeface="Arial"/>
              <a:ea typeface="Arial"/>
              <a:cs typeface="Arial"/>
              <a:sym typeface="Arial"/>
            </a:endParaRPr>
          </a:p>
        </p:txBody>
      </p:sp>
      <p:sp>
        <p:nvSpPr>
          <p:cNvPr id="103" name="Google Shape;103;gb13bad688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 name="Google Shape;27;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2" name="Google Shape;32;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 name="Google Shape;33;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oinhoney.com/page/DR-US-Evergreen-Simplified-Widget-Airpods-Yellow/?utm_source=goog&amp;utm_medium=sem&amp;utm_campaign=GOOG_US_200407_NonBrand_All_All_NonBrand-Extension_ETA_DR-US-Evergreen-Simplified-Widget-Airpods-Yellow&amp;utm_content=DR-US-Evergreen-Simplified-Widget-Airpods-Yellow&amp;gclid=CjwKCAiAt9z-BRBCEiwA_bWv-EJM5j9HcnRqYYjL9k1srRc8xdzAK5y4sKXbYxpw74tjNmOM5wtT5xoCSp8QAvD_BwE&amp;from=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amelcamelcamel.com/" TargetMode="External"/><Relationship Id="rId5" Type="http://schemas.openxmlformats.org/officeDocument/2006/relationships/hyperlink" Target="https://www.couponcabin.com/" TargetMode="External"/><Relationship Id="rId4" Type="http://schemas.openxmlformats.org/officeDocument/2006/relationships/hyperlink" Target="https://www.popcart.com/?utm_medium=cpc&amp;utm_source=google&amp;utm_campaign=11314277986&amp;utm_content=109607929623471634125961&amp;utm_term=best%20chrome%20extensions%20for%20online%20shoppinge&amp;gclid=CjwKCAiAt9z-BRBCEiwA_bWv-OXk1BmQ8tRWWo2mm0zvlC4Hrek5KUBzXFhVTpJ6NkinpI-T2KnVxRoCMacQAvD_Bw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joinhoney.com/page/DR-US-Evergreen-Simplified-Widget-Airpods-Yellow/?utm_source=goog&amp;utm_medium=sem&amp;utm_campaign=GOOG_US_200407_NonBrand_All_All_NonBrand-Extension_ETA_DR-US-Evergreen-Simplified-Widget-Airpods-Yellow&amp;utm_content=DR-US-Evergreen-Simplified-Widget-Airpods-Yellow&amp;gclid=CjwKCAiAt9z-BRBCEiwA_bWv-EJM5j9HcnRqYYjL9k1srRc8xdzAK5y4sKXbYxpw74tjNmOM5wtT5xoCSp8QAvD_BwE&amp;from=r"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popcart.com/?utm_medium=cpc&amp;utm_source=google&amp;utm_campaign=11314277986&amp;utm_content=109607929623471634125961&amp;utm_term=best%20chrome%20extensions%20for%20online%20shoppinge&amp;gclid=CjwKCAiAt9z-BRBCEiwA_bWv-OXk1BmQ8tRWWo2mm0zvlC4Hrek5KUBzXFhVTpJ6NkinpI-T2KnVxRoCMacQAvD_BwE"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couponcabin.com/"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joinhoney.com/page/DR-US-Evergreen-Simplified-Widget-Airpods-Yellow/?utm_source=goog&amp;utm_medium=sem&amp;utm_campaign=GOOG_US_200407_NonBrand_All_All_NonBrand-Extension_ETA_DR-US-Evergreen-Simplified-Widget-Airpods-Yellow&amp;utm_content=DR-US-Evergreen-Simplified-Widget-Airpods-Yellow&amp;gclid=CjwKCAiAt9z-BRBCEiwA_bWv-EJM5j9HcnRqYYjL9k1srRc8xdzAK5y4sKXbYxpw74tjNmOM5wtT5xoCSp8QAvD_BwE&amp;from=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amelcamelcamel.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donorschoose.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ofundm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norschoose.org/" TargetMode="Externa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fundme.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teacherspayteachers.com/Product/Scrapbooking-on-a-Teachers-Budget-92194?st=ebe6cafcb514f6a1aa356e0e2d40712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irs.gov/help/ita/am-i-eligible-to-claim-an-education-credi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irs.gov/individuals/deducting-teachers-educational-expenses" TargetMode="External"/><Relationship Id="rId5" Type="http://schemas.openxmlformats.org/officeDocument/2006/relationships/hyperlink" Target="https://www.irs.gov/forms-pubs/about-publication-970" TargetMode="External"/><Relationship Id="rId4" Type="http://schemas.openxmlformats.org/officeDocument/2006/relationships/hyperlink" Target="https://www.irs.gov/help/ita/can-i-claim-a-deduction-for-student-loan-interes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rs.gov/individuals/deducting-teachers-educational-expense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irs.gov/pub/irs-pdf/f1098e.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apps.irs.gov/app/IPAR/investigate/IPAR_1/en-US/Attribute~SLI_interview_complete~global~global/qs%24s2%40TLC_StudentLoanInterest_Development_Screens_SLILanding_xint%24global%24global?user=gues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rs.gov/pub/irs-pdf/f1098t.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onedlink.org/resources/personal-finance-for-educators-pt-1/"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econedlink.org/resources/personal-finance-for-educators-pt-3/" TargetMode="External"/><Relationship Id="rId4" Type="http://schemas.openxmlformats.org/officeDocument/2006/relationships/hyperlink" Target="https://www.econedlink.org/resources/personal-finance-for-educators-pt-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rivera@councilforeconed.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h.handsonbanking.org/educator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handsonbanking.org/assess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handsonbanking.org/assess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260252" y="968781"/>
            <a:ext cx="8623495" cy="1143000"/>
          </a:xfrm>
          <a:prstGeom prst="rect">
            <a:avLst/>
          </a:prstGeom>
          <a:noFill/>
          <a:ln>
            <a:noFill/>
          </a:ln>
        </p:spPr>
        <p:txBody>
          <a:bodyPr spcFirstLastPara="1" wrap="square" lIns="91425" tIns="45700" rIns="91425" bIns="45700" anchor="ctr" anchorCtr="0">
            <a:noAutofit/>
          </a:bodyPr>
          <a:lstStyle/>
          <a:p>
            <a:pPr marL="0" lvl="0" indent="0" algn="ctr" rtl="0">
              <a:lnSpc>
                <a:spcPct val="237500"/>
              </a:lnSpc>
              <a:spcBef>
                <a:spcPts val="0"/>
              </a:spcBef>
              <a:spcAft>
                <a:spcPts val="0"/>
              </a:spcAft>
              <a:buNone/>
            </a:pPr>
            <a:endParaRPr sz="2400" dirty="0">
              <a:solidFill>
                <a:srgbClr val="7A9900"/>
              </a:solidFill>
            </a:endParaRPr>
          </a:p>
          <a:p>
            <a:pPr marL="0" lvl="0" indent="0" algn="ctr" rtl="0">
              <a:lnSpc>
                <a:spcPct val="100000"/>
              </a:lnSpc>
              <a:spcBef>
                <a:spcPts val="0"/>
              </a:spcBef>
              <a:spcAft>
                <a:spcPts val="0"/>
              </a:spcAft>
              <a:buNone/>
            </a:pPr>
            <a:r>
              <a:rPr lang="en-US" sz="2600" u="sng" dirty="0">
                <a:solidFill>
                  <a:srgbClr val="000000"/>
                </a:solidFill>
              </a:rPr>
              <a:t>Wells Fargo Personal Finance for Educators, Pt.4: </a:t>
            </a:r>
            <a:endParaRPr sz="2600" u="sng" dirty="0">
              <a:solidFill>
                <a:srgbClr val="000000"/>
              </a:solidFill>
            </a:endParaRPr>
          </a:p>
          <a:p>
            <a:pPr marL="0" lvl="0" indent="0" algn="ctr" rtl="0">
              <a:lnSpc>
                <a:spcPct val="100000"/>
              </a:lnSpc>
              <a:spcBef>
                <a:spcPts val="0"/>
              </a:spcBef>
              <a:spcAft>
                <a:spcPts val="0"/>
              </a:spcAft>
              <a:buNone/>
            </a:pPr>
            <a:r>
              <a:rPr lang="en-US" sz="2600" u="sng" dirty="0">
                <a:solidFill>
                  <a:schemeClr val="accent3"/>
                </a:solidFill>
              </a:rPr>
              <a:t>Maximizing Your Classroom Expenses and Resources</a:t>
            </a:r>
            <a:br>
              <a:rPr lang="en-US" sz="900" b="1" dirty="0">
                <a:solidFill>
                  <a:srgbClr val="000000"/>
                </a:solidFill>
              </a:rPr>
            </a:br>
            <a:endParaRPr sz="3000" dirty="0">
              <a:solidFill>
                <a:srgbClr val="000000"/>
              </a:solidFill>
            </a:endParaRPr>
          </a:p>
        </p:txBody>
      </p:sp>
      <p:sp>
        <p:nvSpPr>
          <p:cNvPr id="54" name="Google Shape;54;p13"/>
          <p:cNvSpPr txBox="1"/>
          <p:nvPr/>
        </p:nvSpPr>
        <p:spPr>
          <a:xfrm>
            <a:off x="731520" y="4952579"/>
            <a:ext cx="7244862" cy="1315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latin typeface="Calibri"/>
                <a:ea typeface="Calibri"/>
                <a:cs typeface="Calibri"/>
                <a:sym typeface="Calibri"/>
              </a:rPr>
              <a:t>Tuesday, December 15th 2020</a:t>
            </a:r>
            <a:endParaRPr b="1" dirty="0">
              <a:solidFill>
                <a:schemeClr val="dk1"/>
              </a:solidFill>
              <a:latin typeface="Calibri"/>
              <a:ea typeface="Calibri"/>
              <a:cs typeface="Calibri"/>
              <a:sym typeface="Calibri"/>
            </a:endParaRPr>
          </a:p>
          <a:p>
            <a:pPr marL="0" marR="0" lvl="0" indent="0" algn="ctr" rtl="0">
              <a:spcBef>
                <a:spcPts val="0"/>
              </a:spcBef>
              <a:spcAft>
                <a:spcPts val="0"/>
              </a:spcAft>
              <a:buNone/>
            </a:pPr>
            <a:endParaRPr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b="1" dirty="0">
                <a:solidFill>
                  <a:schemeClr val="dk1"/>
                </a:solidFill>
                <a:latin typeface="Calibri"/>
                <a:ea typeface="Calibri"/>
                <a:cs typeface="Calibri"/>
                <a:sym typeface="Calibri"/>
              </a:rPr>
              <a:t>Ruben </a:t>
            </a:r>
            <a:r>
              <a:rPr lang="en-US" b="1" err="1">
                <a:solidFill>
                  <a:schemeClr val="dk1"/>
                </a:solidFill>
                <a:latin typeface="Calibri"/>
                <a:ea typeface="Calibri"/>
                <a:cs typeface="Calibri"/>
                <a:sym typeface="Calibri"/>
              </a:rPr>
              <a:t>A</a:t>
            </a:r>
            <a:r>
              <a:rPr lang="en-US" b="1">
                <a:solidFill>
                  <a:schemeClr val="dk1"/>
                </a:solidFill>
                <a:latin typeface="Calibri"/>
                <a:ea typeface="Calibri"/>
                <a:cs typeface="Calibri"/>
                <a:sym typeface="Calibri"/>
              </a:rPr>
              <a:t>. Rivera</a:t>
            </a:r>
            <a:r>
              <a:rPr lang="en-US" b="1" dirty="0">
                <a:solidFill>
                  <a:schemeClr val="dk1"/>
                </a:solidFill>
                <a:latin typeface="Calibri"/>
                <a:ea typeface="Calibri"/>
                <a:cs typeface="Calibri"/>
                <a:sym typeface="Calibri"/>
              </a:rPr>
              <a:t>, PhD</a:t>
            </a:r>
            <a:endParaRPr sz="1000" dirty="0"/>
          </a:p>
          <a:p>
            <a:pPr marL="0" marR="0" lvl="0" indent="0" algn="ctr" rtl="0">
              <a:spcBef>
                <a:spcPts val="300"/>
              </a:spcBef>
              <a:spcAft>
                <a:spcPts val="0"/>
              </a:spcAft>
              <a:buNone/>
            </a:pPr>
            <a:r>
              <a:rPr lang="en-US" b="1" dirty="0">
                <a:solidFill>
                  <a:schemeClr val="dk1"/>
                </a:solidFill>
                <a:latin typeface="Calibri"/>
                <a:ea typeface="Calibri"/>
                <a:cs typeface="Calibri"/>
                <a:sym typeface="Calibri"/>
              </a:rPr>
              <a:t>Director of Professional Development </a:t>
            </a:r>
            <a:endParaRPr sz="1000" dirty="0"/>
          </a:p>
          <a:p>
            <a:pPr marL="0" marR="0" lvl="0" indent="0" algn="ctr" rtl="0">
              <a:spcBef>
                <a:spcPts val="300"/>
              </a:spcBef>
              <a:spcAft>
                <a:spcPts val="0"/>
              </a:spcAft>
              <a:buNone/>
            </a:pPr>
            <a:endParaRPr sz="1000" dirty="0"/>
          </a:p>
          <a:p>
            <a:pPr marL="0" marR="0" lvl="0" indent="0" algn="ctr" rtl="0">
              <a:spcBef>
                <a:spcPts val="300"/>
              </a:spcBef>
              <a:spcAft>
                <a:spcPts val="0"/>
              </a:spcAft>
              <a:buNone/>
            </a:pPr>
            <a:r>
              <a:rPr lang="en-US" b="1" dirty="0">
                <a:solidFill>
                  <a:schemeClr val="dk1"/>
                </a:solidFill>
                <a:latin typeface="Calibri"/>
                <a:ea typeface="Calibri"/>
                <a:cs typeface="Calibri"/>
                <a:sym typeface="Calibri"/>
              </a:rPr>
              <a:t>Mia Russell, PhD</a:t>
            </a:r>
            <a:endParaRPr b="1" dirty="0">
              <a:solidFill>
                <a:schemeClr val="dk1"/>
              </a:solidFill>
              <a:latin typeface="Calibri"/>
              <a:ea typeface="Calibri"/>
              <a:cs typeface="Calibri"/>
              <a:sym typeface="Calibri"/>
            </a:endParaRPr>
          </a:p>
          <a:p>
            <a:pPr marL="0" marR="0" lvl="0" indent="0" algn="ctr" rtl="0">
              <a:spcBef>
                <a:spcPts val="300"/>
              </a:spcBef>
              <a:spcAft>
                <a:spcPts val="0"/>
              </a:spcAft>
              <a:buNone/>
            </a:pPr>
            <a:r>
              <a:rPr lang="en-US" b="1" dirty="0">
                <a:solidFill>
                  <a:schemeClr val="dk1"/>
                </a:solidFill>
                <a:latin typeface="Calibri"/>
                <a:ea typeface="Calibri"/>
                <a:cs typeface="Calibri"/>
                <a:sym typeface="Calibri"/>
              </a:rPr>
              <a:t>Content Strategy &amp; Integration, Wells Fargo</a:t>
            </a:r>
            <a:endParaRPr b="1" dirty="0">
              <a:solidFill>
                <a:schemeClr val="dk1"/>
              </a:solidFill>
              <a:latin typeface="Calibri"/>
              <a:ea typeface="Calibri"/>
              <a:cs typeface="Calibri"/>
              <a:sym typeface="Calibri"/>
            </a:endParaRPr>
          </a:p>
        </p:txBody>
      </p:sp>
      <p:pic>
        <p:nvPicPr>
          <p:cNvPr id="55" name="Google Shape;55;p13" descr="The best 15 questions you can ever ask about your personal finance.  Newsletter of The Financial Manifesto - Issue #25 | Revue"/>
          <p:cNvPicPr preferRelativeResize="0"/>
          <p:nvPr/>
        </p:nvPicPr>
        <p:blipFill>
          <a:blip r:embed="rId3">
            <a:alphaModFix/>
          </a:blip>
          <a:stretch>
            <a:fillRect/>
          </a:stretch>
        </p:blipFill>
        <p:spPr>
          <a:xfrm>
            <a:off x="2235075" y="2184800"/>
            <a:ext cx="4237752" cy="2767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 </a:t>
            </a:r>
            <a:endParaRPr sz="6500" u="sng" dirty="0">
              <a:solidFill>
                <a:srgbClr val="000000"/>
              </a:solidFill>
            </a:endParaRPr>
          </a:p>
        </p:txBody>
      </p:sp>
      <p:sp>
        <p:nvSpPr>
          <p:cNvPr id="112" name="Google Shape;112;p22"/>
          <p:cNvSpPr txBox="1">
            <a:spLocks noGrp="1"/>
          </p:cNvSpPr>
          <p:nvPr>
            <p:ph type="body" idx="1"/>
          </p:nvPr>
        </p:nvSpPr>
        <p:spPr>
          <a:xfrm>
            <a:off x="3063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500" b="1" i="1"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dirty="0">
                <a:solidFill>
                  <a:srgbClr val="212529"/>
                </a:solidFill>
                <a:highlight>
                  <a:srgbClr val="FFFFFF"/>
                </a:highlight>
                <a:latin typeface="Arial"/>
                <a:ea typeface="Arial"/>
                <a:cs typeface="Arial"/>
                <a:sym typeface="Arial"/>
              </a:rPr>
              <a:t>Online Resource </a:t>
            </a:r>
            <a:r>
              <a:rPr lang="en-US" sz="2000" b="1" i="1" dirty="0">
                <a:solidFill>
                  <a:schemeClr val="accent3"/>
                </a:solidFill>
                <a:highlight>
                  <a:srgbClr val="FFFFFF"/>
                </a:highlight>
                <a:latin typeface="Arial"/>
                <a:ea typeface="Arial"/>
                <a:cs typeface="Arial"/>
                <a:sym typeface="Arial"/>
              </a:rPr>
              <a:t>Strategy #1 </a:t>
            </a:r>
            <a:endParaRPr sz="2000" b="1" i="1" dirty="0">
              <a:solidFill>
                <a:schemeClr val="accent3"/>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Clr>
                <a:srgbClr val="212529"/>
              </a:buClr>
              <a:buSzPts val="2000"/>
              <a:buChar char="-"/>
            </a:pPr>
            <a:r>
              <a:rPr lang="en-US" sz="2000" dirty="0">
                <a:solidFill>
                  <a:srgbClr val="212529"/>
                </a:solidFill>
                <a:highlight>
                  <a:srgbClr val="FFFFFF"/>
                </a:highlight>
                <a:latin typeface="Arial"/>
                <a:ea typeface="Arial"/>
                <a:cs typeface="Arial"/>
                <a:sym typeface="Arial"/>
              </a:rPr>
              <a:t>Explore </a:t>
            </a:r>
            <a:r>
              <a:rPr lang="en-US" sz="2000" b="1" dirty="0">
                <a:solidFill>
                  <a:srgbClr val="212529"/>
                </a:solidFill>
                <a:highlight>
                  <a:srgbClr val="FFFFFF"/>
                </a:highlight>
                <a:latin typeface="Arial"/>
                <a:ea typeface="Arial"/>
                <a:cs typeface="Arial"/>
                <a:sym typeface="Arial"/>
              </a:rPr>
              <a:t>Google Extensions</a:t>
            </a:r>
            <a:r>
              <a:rPr lang="en-US" sz="2000" dirty="0">
                <a:solidFill>
                  <a:srgbClr val="212529"/>
                </a:solidFill>
                <a:highlight>
                  <a:srgbClr val="FFFFFF"/>
                </a:highlight>
                <a:latin typeface="Arial"/>
                <a:ea typeface="Arial"/>
                <a:cs typeface="Arial"/>
                <a:sym typeface="Arial"/>
              </a:rPr>
              <a:t> when Shopping for your personal items or classroom supplies. </a:t>
            </a:r>
            <a:endParaRPr sz="2000"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dirty="0">
                <a:solidFill>
                  <a:srgbClr val="212529"/>
                </a:solidFill>
                <a:highlight>
                  <a:srgbClr val="FFFFFF"/>
                </a:highlight>
                <a:latin typeface="Arial"/>
                <a:ea typeface="Arial"/>
                <a:cs typeface="Arial"/>
                <a:sym typeface="Arial"/>
              </a:rPr>
              <a:t>Example: </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Clr>
                <a:srgbClr val="212529"/>
              </a:buClr>
              <a:buSzPts val="2000"/>
              <a:buFont typeface="Arial"/>
              <a:buChar char="-"/>
            </a:pPr>
            <a:r>
              <a:rPr lang="en-US" sz="2000" b="1" i="1" u="sng" dirty="0">
                <a:solidFill>
                  <a:schemeClr val="hlink"/>
                </a:solidFill>
                <a:highlight>
                  <a:srgbClr val="FFFFFF"/>
                </a:highlight>
                <a:latin typeface="Arial"/>
                <a:ea typeface="Arial"/>
                <a:cs typeface="Arial"/>
                <a:sym typeface="Arial"/>
                <a:hlinkClick r:id="rId3"/>
              </a:rPr>
              <a:t>Honey Coupons and Savings </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212529"/>
              </a:buClr>
              <a:buSzPts val="2000"/>
              <a:buFont typeface="Arial"/>
              <a:buChar char="-"/>
            </a:pPr>
            <a:r>
              <a:rPr lang="en-US" sz="2000" b="1" i="1" u="sng" dirty="0" err="1">
                <a:solidFill>
                  <a:schemeClr val="hlink"/>
                </a:solidFill>
                <a:highlight>
                  <a:srgbClr val="FFFFFF"/>
                </a:highlight>
                <a:latin typeface="Arial"/>
                <a:ea typeface="Arial"/>
                <a:cs typeface="Arial"/>
                <a:sym typeface="Arial"/>
                <a:hlinkClick r:id="rId4"/>
              </a:rPr>
              <a:t>Popcart</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212529"/>
              </a:buClr>
              <a:buSzPts val="2000"/>
              <a:buFont typeface="Arial"/>
              <a:buChar char="-"/>
            </a:pPr>
            <a:r>
              <a:rPr lang="en-US" sz="2000" b="1" i="1" u="sng" dirty="0">
                <a:solidFill>
                  <a:schemeClr val="hlink"/>
                </a:solidFill>
                <a:highlight>
                  <a:srgbClr val="FFFFFF"/>
                </a:highlight>
                <a:latin typeface="Arial"/>
                <a:ea typeface="Arial"/>
                <a:cs typeface="Arial"/>
                <a:sym typeface="Arial"/>
                <a:hlinkClick r:id="rId5"/>
              </a:rPr>
              <a:t>Coupon Cabin</a:t>
            </a:r>
            <a:r>
              <a:rPr lang="en-US" sz="2000" b="1" i="1" dirty="0">
                <a:solidFill>
                  <a:srgbClr val="212529"/>
                </a:solidFill>
                <a:highlight>
                  <a:srgbClr val="FFFFFF"/>
                </a:highlight>
                <a:latin typeface="Arial"/>
                <a:ea typeface="Arial"/>
                <a:cs typeface="Arial"/>
                <a:sym typeface="Arial"/>
              </a:rPr>
              <a:t> </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212529"/>
              </a:buClr>
              <a:buSzPts val="2000"/>
              <a:buFont typeface="Arial"/>
              <a:buChar char="-"/>
            </a:pPr>
            <a:r>
              <a:rPr lang="en-US" sz="2000" b="1" i="1" u="sng" dirty="0" err="1">
                <a:solidFill>
                  <a:schemeClr val="hlink"/>
                </a:solidFill>
                <a:highlight>
                  <a:srgbClr val="FFFFFF"/>
                </a:highlight>
                <a:latin typeface="Arial"/>
                <a:ea typeface="Arial"/>
                <a:cs typeface="Arial"/>
                <a:sym typeface="Arial"/>
                <a:hlinkClick r:id="rId6"/>
              </a:rPr>
              <a:t>CamelCamelCamel</a:t>
            </a:r>
            <a:endParaRPr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1972950" y="1081125"/>
            <a:ext cx="4997700" cy="74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b="1" i="1" u="sng">
                <a:solidFill>
                  <a:schemeClr val="hlink"/>
                </a:solidFill>
                <a:highlight>
                  <a:srgbClr val="FFFFFF"/>
                </a:highlight>
                <a:latin typeface="Arial"/>
                <a:ea typeface="Arial"/>
                <a:cs typeface="Arial"/>
                <a:sym typeface="Arial"/>
                <a:hlinkClick r:id="rId3"/>
              </a:rPr>
              <a:t>Honey Coupons and Savings </a:t>
            </a:r>
            <a:endParaRPr sz="26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a:highlight>
                <a:srgbClr val="FFFFFF"/>
              </a:highlight>
              <a:latin typeface="Arial"/>
              <a:ea typeface="Arial"/>
              <a:cs typeface="Arial"/>
              <a:sym typeface="Arial"/>
            </a:endParaRPr>
          </a:p>
        </p:txBody>
      </p:sp>
      <p:pic>
        <p:nvPicPr>
          <p:cNvPr id="118" name="Google Shape;118;p23"/>
          <p:cNvPicPr preferRelativeResize="0"/>
          <p:nvPr/>
        </p:nvPicPr>
        <p:blipFill>
          <a:blip r:embed="rId4">
            <a:alphaModFix/>
          </a:blip>
          <a:stretch>
            <a:fillRect/>
          </a:stretch>
        </p:blipFill>
        <p:spPr>
          <a:xfrm>
            <a:off x="123875" y="1683850"/>
            <a:ext cx="5716553" cy="4728976"/>
          </a:xfrm>
          <a:prstGeom prst="rect">
            <a:avLst/>
          </a:prstGeom>
          <a:noFill/>
          <a:ln>
            <a:noFill/>
          </a:ln>
        </p:spPr>
      </p:pic>
      <p:pic>
        <p:nvPicPr>
          <p:cNvPr id="119" name="Google Shape;119;p23"/>
          <p:cNvPicPr preferRelativeResize="0"/>
          <p:nvPr/>
        </p:nvPicPr>
        <p:blipFill>
          <a:blip r:embed="rId5">
            <a:alphaModFix/>
          </a:blip>
          <a:stretch>
            <a:fillRect/>
          </a:stretch>
        </p:blipFill>
        <p:spPr>
          <a:xfrm>
            <a:off x="5981576" y="1548700"/>
            <a:ext cx="2047575" cy="1392600"/>
          </a:xfrm>
          <a:prstGeom prst="rect">
            <a:avLst/>
          </a:prstGeom>
          <a:noFill/>
          <a:ln>
            <a:noFill/>
          </a:ln>
        </p:spPr>
      </p:pic>
      <p:pic>
        <p:nvPicPr>
          <p:cNvPr id="120" name="Google Shape;120;p23"/>
          <p:cNvPicPr preferRelativeResize="0"/>
          <p:nvPr/>
        </p:nvPicPr>
        <p:blipFill>
          <a:blip r:embed="rId6">
            <a:alphaModFix/>
          </a:blip>
          <a:stretch>
            <a:fillRect/>
          </a:stretch>
        </p:blipFill>
        <p:spPr>
          <a:xfrm>
            <a:off x="6685926" y="3093700"/>
            <a:ext cx="2305673" cy="1392600"/>
          </a:xfrm>
          <a:prstGeom prst="rect">
            <a:avLst/>
          </a:prstGeom>
          <a:noFill/>
          <a:ln>
            <a:noFill/>
          </a:ln>
        </p:spPr>
      </p:pic>
      <p:pic>
        <p:nvPicPr>
          <p:cNvPr id="121" name="Google Shape;121;p23"/>
          <p:cNvPicPr preferRelativeResize="0"/>
          <p:nvPr/>
        </p:nvPicPr>
        <p:blipFill>
          <a:blip r:embed="rId7">
            <a:alphaModFix/>
          </a:blip>
          <a:stretch>
            <a:fillRect/>
          </a:stretch>
        </p:blipFill>
        <p:spPr>
          <a:xfrm>
            <a:off x="5992828" y="4638700"/>
            <a:ext cx="2998772" cy="18025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2956050" y="1103725"/>
            <a:ext cx="3231900" cy="795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a:latin typeface="Calibri"/>
              <a:ea typeface="Calibri"/>
              <a:cs typeface="Calibri"/>
              <a:sym typeface="Calibri"/>
            </a:endParaRPr>
          </a:p>
          <a:p>
            <a:pPr marL="457200" lvl="0" indent="0" algn="ctr" rtl="0">
              <a:lnSpc>
                <a:spcPct val="115000"/>
              </a:lnSpc>
              <a:spcBef>
                <a:spcPts val="0"/>
              </a:spcBef>
              <a:spcAft>
                <a:spcPts val="0"/>
              </a:spcAft>
              <a:buNone/>
            </a:pPr>
            <a:r>
              <a:rPr lang="en-US" sz="2000" b="1" i="1" u="sng">
                <a:solidFill>
                  <a:schemeClr val="hlink"/>
                </a:solidFill>
                <a:highlight>
                  <a:schemeClr val="lt1"/>
                </a:highlight>
                <a:latin typeface="Arial"/>
                <a:ea typeface="Arial"/>
                <a:cs typeface="Arial"/>
                <a:sym typeface="Arial"/>
                <a:hlinkClick r:id="rId3"/>
              </a:rPr>
              <a:t>Popcart</a:t>
            </a:r>
            <a:endParaRPr sz="26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a:highlight>
                <a:srgbClr val="FFFFFF"/>
              </a:highlight>
              <a:latin typeface="Arial"/>
              <a:ea typeface="Arial"/>
              <a:cs typeface="Arial"/>
              <a:sym typeface="Arial"/>
            </a:endParaRPr>
          </a:p>
        </p:txBody>
      </p:sp>
      <p:pic>
        <p:nvPicPr>
          <p:cNvPr id="127" name="Google Shape;127;p24"/>
          <p:cNvPicPr preferRelativeResize="0"/>
          <p:nvPr/>
        </p:nvPicPr>
        <p:blipFill>
          <a:blip r:embed="rId4">
            <a:alphaModFix/>
          </a:blip>
          <a:stretch>
            <a:fillRect/>
          </a:stretch>
        </p:blipFill>
        <p:spPr>
          <a:xfrm>
            <a:off x="136475" y="1732050"/>
            <a:ext cx="3383575" cy="2918743"/>
          </a:xfrm>
          <a:prstGeom prst="rect">
            <a:avLst/>
          </a:prstGeom>
          <a:noFill/>
          <a:ln>
            <a:noFill/>
          </a:ln>
        </p:spPr>
      </p:pic>
      <p:pic>
        <p:nvPicPr>
          <p:cNvPr id="128" name="Google Shape;128;p24"/>
          <p:cNvPicPr preferRelativeResize="0"/>
          <p:nvPr/>
        </p:nvPicPr>
        <p:blipFill>
          <a:blip r:embed="rId5">
            <a:alphaModFix/>
          </a:blip>
          <a:stretch>
            <a:fillRect/>
          </a:stretch>
        </p:blipFill>
        <p:spPr>
          <a:xfrm>
            <a:off x="5282225" y="1663625"/>
            <a:ext cx="3777149" cy="1845567"/>
          </a:xfrm>
          <a:prstGeom prst="rect">
            <a:avLst/>
          </a:prstGeom>
          <a:noFill/>
          <a:ln>
            <a:noFill/>
          </a:ln>
        </p:spPr>
      </p:pic>
      <p:pic>
        <p:nvPicPr>
          <p:cNvPr id="129" name="Google Shape;129;p24"/>
          <p:cNvPicPr preferRelativeResize="0"/>
          <p:nvPr/>
        </p:nvPicPr>
        <p:blipFill>
          <a:blip r:embed="rId6">
            <a:alphaModFix/>
          </a:blip>
          <a:stretch>
            <a:fillRect/>
          </a:stretch>
        </p:blipFill>
        <p:spPr>
          <a:xfrm>
            <a:off x="3885100" y="3227675"/>
            <a:ext cx="3383576" cy="1578524"/>
          </a:xfrm>
          <a:prstGeom prst="rect">
            <a:avLst/>
          </a:prstGeom>
          <a:noFill/>
          <a:ln>
            <a:noFill/>
          </a:ln>
        </p:spPr>
      </p:pic>
      <p:pic>
        <p:nvPicPr>
          <p:cNvPr id="130" name="Google Shape;130;p24"/>
          <p:cNvPicPr preferRelativeResize="0"/>
          <p:nvPr/>
        </p:nvPicPr>
        <p:blipFill>
          <a:blip r:embed="rId7">
            <a:alphaModFix/>
          </a:blip>
          <a:stretch>
            <a:fillRect/>
          </a:stretch>
        </p:blipFill>
        <p:spPr>
          <a:xfrm>
            <a:off x="4973875" y="4650800"/>
            <a:ext cx="4011349" cy="1711850"/>
          </a:xfrm>
          <a:prstGeom prst="rect">
            <a:avLst/>
          </a:prstGeom>
          <a:noFill/>
          <a:ln>
            <a:noFill/>
          </a:ln>
        </p:spPr>
      </p:pic>
      <p:pic>
        <p:nvPicPr>
          <p:cNvPr id="131" name="Google Shape;131;p24"/>
          <p:cNvPicPr preferRelativeResize="0"/>
          <p:nvPr/>
        </p:nvPicPr>
        <p:blipFill>
          <a:blip r:embed="rId8">
            <a:alphaModFix/>
          </a:blip>
          <a:stretch>
            <a:fillRect/>
          </a:stretch>
        </p:blipFill>
        <p:spPr>
          <a:xfrm>
            <a:off x="454746" y="4727000"/>
            <a:ext cx="3775903" cy="171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340500" y="1081125"/>
            <a:ext cx="8803500" cy="5078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000" b="1" i="1" u="sng">
                <a:solidFill>
                  <a:schemeClr val="hlink"/>
                </a:solidFill>
                <a:highlight>
                  <a:schemeClr val="lt1"/>
                </a:highlight>
                <a:latin typeface="Arial"/>
                <a:ea typeface="Arial"/>
                <a:cs typeface="Arial"/>
                <a:sym typeface="Arial"/>
                <a:hlinkClick r:id="rId3"/>
              </a:rPr>
              <a:t>Coupon Cabin</a:t>
            </a:r>
            <a:r>
              <a:rPr lang="en-US" sz="2000" b="1" i="1">
                <a:solidFill>
                  <a:srgbClr val="212529"/>
                </a:solidFill>
                <a:highlight>
                  <a:schemeClr val="lt1"/>
                </a:highlight>
                <a:latin typeface="Arial"/>
                <a:ea typeface="Arial"/>
                <a:cs typeface="Arial"/>
                <a:sym typeface="Arial"/>
              </a:rPr>
              <a:t> </a:t>
            </a:r>
            <a:r>
              <a:rPr lang="en-US" sz="2600" b="1" i="1" u="sng">
                <a:solidFill>
                  <a:schemeClr val="hlink"/>
                </a:solidFill>
                <a:highlight>
                  <a:srgbClr val="FFFFFF"/>
                </a:highlight>
                <a:latin typeface="Arial"/>
                <a:ea typeface="Arial"/>
                <a:cs typeface="Arial"/>
                <a:sym typeface="Arial"/>
                <a:hlinkClick r:id="rId4"/>
              </a:rPr>
              <a:t> </a:t>
            </a:r>
            <a:endParaRPr sz="26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a:highlight>
                <a:srgbClr val="FFFFFF"/>
              </a:highlight>
              <a:latin typeface="Arial"/>
              <a:ea typeface="Arial"/>
              <a:cs typeface="Arial"/>
              <a:sym typeface="Arial"/>
            </a:endParaRPr>
          </a:p>
        </p:txBody>
      </p:sp>
      <p:pic>
        <p:nvPicPr>
          <p:cNvPr id="137" name="Google Shape;137;p25"/>
          <p:cNvPicPr preferRelativeResize="0"/>
          <p:nvPr/>
        </p:nvPicPr>
        <p:blipFill>
          <a:blip r:embed="rId5">
            <a:alphaModFix/>
          </a:blip>
          <a:stretch>
            <a:fillRect/>
          </a:stretch>
        </p:blipFill>
        <p:spPr>
          <a:xfrm>
            <a:off x="1873425" y="1562097"/>
            <a:ext cx="5397149" cy="1399575"/>
          </a:xfrm>
          <a:prstGeom prst="rect">
            <a:avLst/>
          </a:prstGeom>
          <a:noFill/>
          <a:ln>
            <a:noFill/>
          </a:ln>
        </p:spPr>
      </p:pic>
      <p:pic>
        <p:nvPicPr>
          <p:cNvPr id="138" name="Google Shape;138;p25"/>
          <p:cNvPicPr preferRelativeResize="0"/>
          <p:nvPr/>
        </p:nvPicPr>
        <p:blipFill>
          <a:blip r:embed="rId6">
            <a:alphaModFix/>
          </a:blip>
          <a:stretch>
            <a:fillRect/>
          </a:stretch>
        </p:blipFill>
        <p:spPr>
          <a:xfrm>
            <a:off x="56300" y="3111725"/>
            <a:ext cx="4678050" cy="1489925"/>
          </a:xfrm>
          <a:prstGeom prst="rect">
            <a:avLst/>
          </a:prstGeom>
          <a:noFill/>
          <a:ln>
            <a:noFill/>
          </a:ln>
        </p:spPr>
      </p:pic>
      <p:pic>
        <p:nvPicPr>
          <p:cNvPr id="139" name="Google Shape;139;p25"/>
          <p:cNvPicPr preferRelativeResize="0"/>
          <p:nvPr/>
        </p:nvPicPr>
        <p:blipFill>
          <a:blip r:embed="rId7">
            <a:alphaModFix/>
          </a:blip>
          <a:stretch>
            <a:fillRect/>
          </a:stretch>
        </p:blipFill>
        <p:spPr>
          <a:xfrm>
            <a:off x="107925" y="4867800"/>
            <a:ext cx="4678051" cy="1466986"/>
          </a:xfrm>
          <a:prstGeom prst="rect">
            <a:avLst/>
          </a:prstGeom>
          <a:noFill/>
          <a:ln>
            <a:noFill/>
          </a:ln>
        </p:spPr>
      </p:pic>
      <p:pic>
        <p:nvPicPr>
          <p:cNvPr id="140" name="Google Shape;140;p25"/>
          <p:cNvPicPr preferRelativeResize="0"/>
          <p:nvPr/>
        </p:nvPicPr>
        <p:blipFill>
          <a:blip r:embed="rId8">
            <a:alphaModFix/>
          </a:blip>
          <a:stretch>
            <a:fillRect/>
          </a:stretch>
        </p:blipFill>
        <p:spPr>
          <a:xfrm>
            <a:off x="5019875" y="3776150"/>
            <a:ext cx="3945225" cy="178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3283800" y="1193725"/>
            <a:ext cx="2576400" cy="54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i="1" u="sng">
                <a:solidFill>
                  <a:schemeClr val="hlink"/>
                </a:solidFill>
                <a:highlight>
                  <a:schemeClr val="lt1"/>
                </a:highlight>
                <a:latin typeface="Arial"/>
                <a:ea typeface="Arial"/>
                <a:cs typeface="Arial"/>
                <a:sym typeface="Arial"/>
                <a:hlinkClick r:id="rId3"/>
              </a:rPr>
              <a:t>CamelCamelCamel</a:t>
            </a:r>
            <a:endParaRPr sz="26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a:highlight>
                <a:srgbClr val="FFFFFF"/>
              </a:highlight>
              <a:latin typeface="Arial"/>
              <a:ea typeface="Arial"/>
              <a:cs typeface="Arial"/>
              <a:sym typeface="Arial"/>
            </a:endParaRPr>
          </a:p>
        </p:txBody>
      </p:sp>
      <p:pic>
        <p:nvPicPr>
          <p:cNvPr id="146" name="Google Shape;146;p26"/>
          <p:cNvPicPr preferRelativeResize="0"/>
          <p:nvPr/>
        </p:nvPicPr>
        <p:blipFill>
          <a:blip r:embed="rId4">
            <a:alphaModFix/>
          </a:blip>
          <a:stretch>
            <a:fillRect/>
          </a:stretch>
        </p:blipFill>
        <p:spPr>
          <a:xfrm>
            <a:off x="585575" y="1672325"/>
            <a:ext cx="8265624" cy="4806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152" name="Google Shape;152;p27"/>
          <p:cNvSpPr txBox="1">
            <a:spLocks noGrp="1"/>
          </p:cNvSpPr>
          <p:nvPr>
            <p:ph type="body" idx="1"/>
          </p:nvPr>
        </p:nvSpPr>
        <p:spPr>
          <a:xfrm>
            <a:off x="3063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500" b="1" i="1"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dirty="0">
                <a:solidFill>
                  <a:srgbClr val="212529"/>
                </a:solidFill>
                <a:highlight>
                  <a:srgbClr val="FFFFFF"/>
                </a:highlight>
                <a:latin typeface="Arial"/>
                <a:ea typeface="Arial"/>
                <a:cs typeface="Arial"/>
                <a:sym typeface="Arial"/>
              </a:rPr>
              <a:t>Online Resource </a:t>
            </a:r>
            <a:r>
              <a:rPr lang="en-US" sz="2000" b="1" dirty="0">
                <a:solidFill>
                  <a:schemeClr val="accent3"/>
                </a:solidFill>
                <a:highlight>
                  <a:srgbClr val="FFFFFF"/>
                </a:highlight>
                <a:latin typeface="Arial"/>
                <a:ea typeface="Arial"/>
                <a:cs typeface="Arial"/>
                <a:sym typeface="Arial"/>
              </a:rPr>
              <a:t>Strategy #2 </a:t>
            </a:r>
            <a:endParaRPr sz="2000" b="1" dirty="0">
              <a:solidFill>
                <a:schemeClr val="accent3"/>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Clr>
                <a:srgbClr val="212529"/>
              </a:buClr>
              <a:buSzPts val="2000"/>
              <a:buChar char="-"/>
            </a:pPr>
            <a:r>
              <a:rPr lang="en-US" sz="2000" dirty="0">
                <a:solidFill>
                  <a:srgbClr val="212529"/>
                </a:solidFill>
                <a:highlight>
                  <a:srgbClr val="FFFFFF"/>
                </a:highlight>
                <a:latin typeface="Arial"/>
                <a:ea typeface="Arial"/>
                <a:cs typeface="Arial"/>
                <a:sym typeface="Arial"/>
              </a:rPr>
              <a:t>Fundraising is now easier than ever! </a:t>
            </a:r>
            <a:endParaRPr sz="2000"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dirty="0">
                <a:solidFill>
                  <a:srgbClr val="212529"/>
                </a:solidFill>
                <a:highlight>
                  <a:srgbClr val="FFFFFF"/>
                </a:highlight>
                <a:latin typeface="Arial"/>
                <a:ea typeface="Arial"/>
                <a:cs typeface="Arial"/>
                <a:sym typeface="Arial"/>
              </a:rPr>
              <a:t>Example: </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Clr>
                <a:srgbClr val="212529"/>
              </a:buClr>
              <a:buSzPts val="2000"/>
              <a:buFont typeface="Arial"/>
              <a:buChar char="-"/>
            </a:pPr>
            <a:r>
              <a:rPr lang="en-US" sz="2000" b="1" i="1" u="sng" dirty="0">
                <a:solidFill>
                  <a:schemeClr val="hlink"/>
                </a:solidFill>
                <a:highlight>
                  <a:srgbClr val="FFFFFF"/>
                </a:highlight>
                <a:latin typeface="Arial"/>
                <a:ea typeface="Arial"/>
                <a:cs typeface="Arial"/>
                <a:sym typeface="Arial"/>
                <a:hlinkClick r:id="rId3"/>
              </a:rPr>
              <a:t>DonorsChoose.org</a:t>
            </a:r>
            <a:endParaRPr sz="2000" b="1" i="1" dirty="0">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b="1" i="1" u="sng" dirty="0">
                <a:solidFill>
                  <a:schemeClr val="hlink"/>
                </a:solidFill>
                <a:highlight>
                  <a:srgbClr val="FFFFFF"/>
                </a:highlight>
                <a:latin typeface="Arial"/>
                <a:ea typeface="Arial"/>
                <a:cs typeface="Arial"/>
                <a:sym typeface="Arial"/>
                <a:hlinkClick r:id="rId4"/>
              </a:rPr>
              <a:t>GoFundMe.org</a:t>
            </a:r>
            <a:endParaRPr sz="2000" b="1" i="1" dirty="0">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b="1" i="1" dirty="0">
                <a:highlight>
                  <a:srgbClr val="FFFFFF"/>
                </a:highlight>
                <a:latin typeface="Arial"/>
                <a:ea typeface="Arial"/>
                <a:cs typeface="Arial"/>
                <a:sym typeface="Arial"/>
              </a:rPr>
              <a:t>Create your own budget for expenses or “Wish List” </a:t>
            </a:r>
            <a:endParaRPr sz="2000" b="1" i="1" dirty="0">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body" idx="1"/>
          </p:nvPr>
        </p:nvSpPr>
        <p:spPr>
          <a:xfrm>
            <a:off x="3255600" y="751175"/>
            <a:ext cx="2632800" cy="585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i="1" u="sng">
                <a:solidFill>
                  <a:schemeClr val="hlink"/>
                </a:solidFill>
                <a:highlight>
                  <a:srgbClr val="FFFFFF"/>
                </a:highlight>
                <a:latin typeface="Arial"/>
                <a:ea typeface="Arial"/>
                <a:cs typeface="Arial"/>
                <a:sym typeface="Arial"/>
                <a:hlinkClick r:id="rId3"/>
              </a:rPr>
              <a:t>DonorsChoose.org</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a:highlight>
                <a:srgbClr val="FFFFFF"/>
              </a:highlight>
              <a:latin typeface="Arial"/>
              <a:ea typeface="Arial"/>
              <a:cs typeface="Arial"/>
              <a:sym typeface="Arial"/>
            </a:endParaRPr>
          </a:p>
        </p:txBody>
      </p:sp>
      <p:pic>
        <p:nvPicPr>
          <p:cNvPr id="158" name="Google Shape;158;p28"/>
          <p:cNvPicPr preferRelativeResize="0"/>
          <p:nvPr/>
        </p:nvPicPr>
        <p:blipFill>
          <a:blip r:embed="rId4">
            <a:alphaModFix/>
          </a:blip>
          <a:stretch>
            <a:fillRect/>
          </a:stretch>
        </p:blipFill>
        <p:spPr>
          <a:xfrm>
            <a:off x="1168975" y="1216200"/>
            <a:ext cx="5191053" cy="1598625"/>
          </a:xfrm>
          <a:prstGeom prst="rect">
            <a:avLst/>
          </a:prstGeom>
          <a:noFill/>
          <a:ln>
            <a:noFill/>
          </a:ln>
        </p:spPr>
      </p:pic>
      <p:pic>
        <p:nvPicPr>
          <p:cNvPr id="159" name="Google Shape;159;p28"/>
          <p:cNvPicPr preferRelativeResize="0"/>
          <p:nvPr/>
        </p:nvPicPr>
        <p:blipFill>
          <a:blip r:embed="rId5">
            <a:alphaModFix/>
          </a:blip>
          <a:stretch>
            <a:fillRect/>
          </a:stretch>
        </p:blipFill>
        <p:spPr>
          <a:xfrm>
            <a:off x="146375" y="3103700"/>
            <a:ext cx="1988600" cy="3424475"/>
          </a:xfrm>
          <a:prstGeom prst="rect">
            <a:avLst/>
          </a:prstGeom>
          <a:noFill/>
          <a:ln>
            <a:noFill/>
          </a:ln>
        </p:spPr>
      </p:pic>
      <p:pic>
        <p:nvPicPr>
          <p:cNvPr id="160" name="Google Shape;160;p28"/>
          <p:cNvPicPr preferRelativeResize="0"/>
          <p:nvPr/>
        </p:nvPicPr>
        <p:blipFill>
          <a:blip r:embed="rId6">
            <a:alphaModFix/>
          </a:blip>
          <a:stretch>
            <a:fillRect/>
          </a:stretch>
        </p:blipFill>
        <p:spPr>
          <a:xfrm>
            <a:off x="2924275" y="2959263"/>
            <a:ext cx="5191051" cy="2080415"/>
          </a:xfrm>
          <a:prstGeom prst="rect">
            <a:avLst/>
          </a:prstGeom>
          <a:noFill/>
          <a:ln>
            <a:noFill/>
          </a:ln>
        </p:spPr>
      </p:pic>
      <p:pic>
        <p:nvPicPr>
          <p:cNvPr id="161" name="Google Shape;161;p28"/>
          <p:cNvPicPr preferRelativeResize="0"/>
          <p:nvPr/>
        </p:nvPicPr>
        <p:blipFill>
          <a:blip r:embed="rId7">
            <a:alphaModFix/>
          </a:blip>
          <a:stretch>
            <a:fillRect/>
          </a:stretch>
        </p:blipFill>
        <p:spPr>
          <a:xfrm>
            <a:off x="3866875" y="5136000"/>
            <a:ext cx="5277124" cy="1392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body" idx="1"/>
          </p:nvPr>
        </p:nvSpPr>
        <p:spPr>
          <a:xfrm>
            <a:off x="3656399" y="1131050"/>
            <a:ext cx="2712127" cy="60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i="1" u="sng" dirty="0">
                <a:solidFill>
                  <a:schemeClr val="hlink"/>
                </a:solidFill>
                <a:highlight>
                  <a:srgbClr val="FFFFFF"/>
                </a:highlight>
                <a:latin typeface="Arial"/>
                <a:ea typeface="Arial"/>
                <a:cs typeface="Arial"/>
                <a:sym typeface="Arial"/>
                <a:hlinkClick r:id="rId3"/>
              </a:rPr>
              <a:t>GoFundMe.org</a:t>
            </a:r>
            <a:endParaRPr sz="2000" b="1" i="1" dirty="0">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dirty="0">
              <a:highlight>
                <a:srgbClr val="FFFFFF"/>
              </a:highlight>
              <a:latin typeface="Arial"/>
              <a:ea typeface="Arial"/>
              <a:cs typeface="Arial"/>
              <a:sym typeface="Arial"/>
            </a:endParaRPr>
          </a:p>
        </p:txBody>
      </p:sp>
      <p:pic>
        <p:nvPicPr>
          <p:cNvPr id="167" name="Google Shape;167;p29"/>
          <p:cNvPicPr preferRelativeResize="0"/>
          <p:nvPr/>
        </p:nvPicPr>
        <p:blipFill>
          <a:blip r:embed="rId4">
            <a:alphaModFix/>
          </a:blip>
          <a:stretch>
            <a:fillRect/>
          </a:stretch>
        </p:blipFill>
        <p:spPr>
          <a:xfrm>
            <a:off x="2630188" y="1589925"/>
            <a:ext cx="3883625" cy="1292025"/>
          </a:xfrm>
          <a:prstGeom prst="rect">
            <a:avLst/>
          </a:prstGeom>
          <a:noFill/>
          <a:ln>
            <a:noFill/>
          </a:ln>
        </p:spPr>
      </p:pic>
      <p:pic>
        <p:nvPicPr>
          <p:cNvPr id="168" name="Google Shape;168;p29"/>
          <p:cNvPicPr preferRelativeResize="0"/>
          <p:nvPr/>
        </p:nvPicPr>
        <p:blipFill>
          <a:blip r:embed="rId5">
            <a:alphaModFix/>
          </a:blip>
          <a:stretch>
            <a:fillRect/>
          </a:stretch>
        </p:blipFill>
        <p:spPr>
          <a:xfrm>
            <a:off x="1164600" y="2881950"/>
            <a:ext cx="7141673" cy="36075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body" idx="1"/>
          </p:nvPr>
        </p:nvSpPr>
        <p:spPr>
          <a:xfrm>
            <a:off x="2052450" y="1108275"/>
            <a:ext cx="5039100" cy="620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b="1" i="1" dirty="0">
                <a:solidFill>
                  <a:schemeClr val="accent3"/>
                </a:solidFill>
                <a:highlight>
                  <a:srgbClr val="FFFFFF"/>
                </a:highlight>
                <a:latin typeface="Arial"/>
                <a:ea typeface="Arial"/>
                <a:cs typeface="Arial"/>
                <a:sym typeface="Arial"/>
              </a:rPr>
              <a:t>Create your own </a:t>
            </a:r>
            <a:r>
              <a:rPr lang="en-US" b="1" i="1" dirty="0">
                <a:highlight>
                  <a:srgbClr val="FFFFFF"/>
                </a:highlight>
                <a:latin typeface="Arial"/>
                <a:ea typeface="Arial"/>
                <a:cs typeface="Arial"/>
                <a:sym typeface="Arial"/>
              </a:rPr>
              <a:t>proposal and submit it to your administrator</a:t>
            </a:r>
            <a:endParaRPr b="1" i="1" dirty="0">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endParaRPr sz="2000" b="1" i="1" dirty="0">
              <a:highlight>
                <a:srgbClr val="FFFFFF"/>
              </a:highlight>
              <a:latin typeface="Arial"/>
              <a:ea typeface="Arial"/>
              <a:cs typeface="Arial"/>
              <a:sym typeface="Arial"/>
            </a:endParaRPr>
          </a:p>
        </p:txBody>
      </p:sp>
      <p:sp>
        <p:nvSpPr>
          <p:cNvPr id="174" name="Google Shape;174;p30"/>
          <p:cNvSpPr txBox="1"/>
          <p:nvPr/>
        </p:nvSpPr>
        <p:spPr>
          <a:xfrm>
            <a:off x="2707550" y="5739325"/>
            <a:ext cx="4215300" cy="6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u="sng">
                <a:solidFill>
                  <a:schemeClr val="hlink"/>
                </a:solidFill>
                <a:hlinkClick r:id="rId3"/>
              </a:rPr>
              <a:t>See Sample Budget Proposals </a:t>
            </a:r>
            <a:endParaRPr sz="2300"/>
          </a:p>
        </p:txBody>
      </p:sp>
      <p:sp>
        <p:nvSpPr>
          <p:cNvPr id="175" name="Google Shape;175;p30"/>
          <p:cNvSpPr txBox="1"/>
          <p:nvPr/>
        </p:nvSpPr>
        <p:spPr>
          <a:xfrm>
            <a:off x="325107" y="300090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latin typeface="Calibri"/>
                <a:ea typeface="Calibri"/>
                <a:cs typeface="Calibri"/>
                <a:sym typeface="Calibri"/>
              </a:rPr>
              <a:t>Include the following: </a:t>
            </a:r>
            <a:endParaRPr sz="1900" dirty="0">
              <a:latin typeface="Calibri"/>
              <a:ea typeface="Calibri"/>
              <a:cs typeface="Calibri"/>
              <a:sym typeface="Calibri"/>
            </a:endParaRPr>
          </a:p>
          <a:p>
            <a:pPr marL="0" lvl="0" indent="0" algn="l" rtl="0">
              <a:spcBef>
                <a:spcPts val="0"/>
              </a:spcBef>
              <a:spcAft>
                <a:spcPts val="0"/>
              </a:spcAft>
              <a:buNone/>
            </a:pP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 quick summary of your intended project.</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 list of resources needed to fulfill the project. </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 sample lesson plan attached to your project. </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 timeline for the academic school year.</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How many students will this project serve? Is it sustainable?</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 budget.</a:t>
            </a:r>
            <a:endParaRPr sz="1900"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181" name="Google Shape;181;p31"/>
          <p:cNvSpPr txBox="1">
            <a:spLocks noGrp="1"/>
          </p:cNvSpPr>
          <p:nvPr>
            <p:ph type="body" idx="1"/>
          </p:nvPr>
        </p:nvSpPr>
        <p:spPr>
          <a:xfrm>
            <a:off x="3063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500" b="1" i="1"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dirty="0">
                <a:solidFill>
                  <a:srgbClr val="212529"/>
                </a:solidFill>
                <a:highlight>
                  <a:srgbClr val="FFFFFF"/>
                </a:highlight>
                <a:latin typeface="Arial"/>
                <a:ea typeface="Arial"/>
                <a:cs typeface="Arial"/>
                <a:sym typeface="Arial"/>
              </a:rPr>
              <a:t>Online Resource </a:t>
            </a:r>
            <a:r>
              <a:rPr lang="en-US" sz="2000" b="1" i="1" dirty="0">
                <a:solidFill>
                  <a:schemeClr val="accent3"/>
                </a:solidFill>
                <a:highlight>
                  <a:srgbClr val="FFFFFF"/>
                </a:highlight>
                <a:latin typeface="Arial"/>
                <a:ea typeface="Arial"/>
                <a:cs typeface="Arial"/>
                <a:sym typeface="Arial"/>
              </a:rPr>
              <a:t>Strategy #3 </a:t>
            </a:r>
            <a:endParaRPr sz="2000" b="1" i="1" dirty="0">
              <a:solidFill>
                <a:schemeClr val="accent3"/>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Clr>
                <a:srgbClr val="212529"/>
              </a:buClr>
              <a:buSzPts val="2000"/>
              <a:buChar char="-"/>
            </a:pPr>
            <a:r>
              <a:rPr lang="en-US" sz="2000" dirty="0">
                <a:solidFill>
                  <a:srgbClr val="212529"/>
                </a:solidFill>
                <a:highlight>
                  <a:srgbClr val="FFFFFF"/>
                </a:highlight>
                <a:latin typeface="Arial"/>
                <a:ea typeface="Arial"/>
                <a:cs typeface="Arial"/>
                <a:sym typeface="Arial"/>
              </a:rPr>
              <a:t>You have made purchases for education purposes. Put some of those expenses towards your taxes!</a:t>
            </a:r>
            <a:endParaRPr sz="2000"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Clr>
                <a:srgbClr val="212529"/>
              </a:buClr>
              <a:buSzPts val="2000"/>
              <a:buChar char="-"/>
            </a:pPr>
            <a:r>
              <a:rPr lang="en-US" sz="2000" dirty="0">
                <a:solidFill>
                  <a:srgbClr val="212529"/>
                </a:solidFill>
                <a:highlight>
                  <a:srgbClr val="FFFFFF"/>
                </a:highlight>
                <a:latin typeface="Arial"/>
                <a:ea typeface="Arial"/>
                <a:cs typeface="Arial"/>
                <a:sym typeface="Arial"/>
              </a:rPr>
              <a:t>Tax Credits and Benefits for Educators </a:t>
            </a:r>
            <a:endParaRPr sz="2000"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dirty="0">
                <a:solidFill>
                  <a:srgbClr val="212529"/>
                </a:solidFill>
                <a:highlight>
                  <a:srgbClr val="FFFFFF"/>
                </a:highlight>
                <a:latin typeface="Arial"/>
                <a:ea typeface="Arial"/>
                <a:cs typeface="Arial"/>
                <a:sym typeface="Arial"/>
              </a:rPr>
              <a:t>Example: </a:t>
            </a:r>
            <a:endParaRPr sz="2000" b="1" i="1" dirty="0">
              <a:solidFill>
                <a:srgbClr val="212529"/>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SzPts val="2000"/>
              <a:buFont typeface="Arial"/>
              <a:buChar char="-"/>
            </a:pPr>
            <a:r>
              <a:rPr lang="en-US" sz="2000" b="1" i="1" dirty="0">
                <a:highlight>
                  <a:srgbClr val="FFFFFF"/>
                </a:highlight>
                <a:latin typeface="Arial"/>
                <a:ea typeface="Arial"/>
                <a:cs typeface="Arial"/>
                <a:sym typeface="Arial"/>
              </a:rPr>
              <a:t>Education Credits </a:t>
            </a:r>
            <a:endParaRPr sz="2000" b="1" i="1" dirty="0">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1350" u="sng" dirty="0">
                <a:solidFill>
                  <a:srgbClr val="6E41A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American Opportunity Credit and Lifetime Learning Credit</a:t>
            </a:r>
            <a:endParaRPr sz="1350" u="sng" dirty="0">
              <a:solidFill>
                <a:srgbClr val="6E41A0"/>
              </a:solidFill>
              <a:highlight>
                <a:srgbClr val="FFFFFF"/>
              </a:highlight>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b="1" i="1" dirty="0">
                <a:highlight>
                  <a:srgbClr val="FFFFFF"/>
                </a:highlight>
                <a:latin typeface="Arial"/>
                <a:ea typeface="Arial"/>
                <a:cs typeface="Arial"/>
                <a:sym typeface="Arial"/>
              </a:rPr>
              <a:t>Education Deductions</a:t>
            </a:r>
            <a:endParaRPr sz="2000" b="1" i="1" dirty="0">
              <a:highlight>
                <a:srgbClr val="FFFFFF"/>
              </a:highlight>
              <a:latin typeface="Arial"/>
              <a:ea typeface="Arial"/>
              <a:cs typeface="Arial"/>
              <a:sym typeface="Arial"/>
            </a:endParaRPr>
          </a:p>
          <a:p>
            <a:pPr marL="457200" lvl="0" indent="-314325" algn="l" rtl="0">
              <a:lnSpc>
                <a:spcPct val="125000"/>
              </a:lnSpc>
              <a:spcBef>
                <a:spcPts val="0"/>
              </a:spcBef>
              <a:spcAft>
                <a:spcPts val="0"/>
              </a:spcAft>
              <a:buClr>
                <a:srgbClr val="1B1B1B"/>
              </a:buClr>
              <a:buSzPts val="1350"/>
              <a:buChar char="-"/>
            </a:pPr>
            <a:r>
              <a:rPr lang="en-US" sz="1350" u="sng" dirty="0">
                <a:solidFill>
                  <a:srgbClr val="6E41A0"/>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Student Loan Interest</a:t>
            </a:r>
            <a:endParaRPr sz="1350" u="sng" dirty="0">
              <a:solidFill>
                <a:srgbClr val="6E41A0"/>
              </a:solidFill>
              <a:highlight>
                <a:srgbClr val="FFFFFF"/>
              </a:highlight>
              <a:latin typeface="Arial"/>
              <a:ea typeface="Arial"/>
              <a:cs typeface="Arial"/>
              <a:sym typeface="Arial"/>
            </a:endParaRPr>
          </a:p>
          <a:p>
            <a:pPr marL="457200" lvl="0" indent="-314325" algn="l" rtl="0">
              <a:lnSpc>
                <a:spcPct val="125000"/>
              </a:lnSpc>
              <a:spcBef>
                <a:spcPts val="0"/>
              </a:spcBef>
              <a:spcAft>
                <a:spcPts val="0"/>
              </a:spcAft>
              <a:buClr>
                <a:srgbClr val="1B1B1B"/>
              </a:buClr>
              <a:buSzPts val="1350"/>
              <a:buChar char="-"/>
            </a:pPr>
            <a:r>
              <a:rPr lang="en-US" sz="1350" u="sng" dirty="0">
                <a:solidFill>
                  <a:srgbClr val="6E41A0"/>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Work-Related Educational Expenses</a:t>
            </a:r>
            <a:endParaRPr sz="1350" u="sng" dirty="0">
              <a:solidFill>
                <a:srgbClr val="6E41A0"/>
              </a:solidFill>
              <a:highlight>
                <a:srgbClr val="FFFFFF"/>
              </a:highlight>
              <a:latin typeface="Arial"/>
              <a:ea typeface="Arial"/>
              <a:cs typeface="Arial"/>
              <a:sym typeface="Arial"/>
            </a:endParaRPr>
          </a:p>
          <a:p>
            <a:pPr marL="457200" lvl="0" indent="-314325" algn="l" rtl="0">
              <a:lnSpc>
                <a:spcPct val="125000"/>
              </a:lnSpc>
              <a:spcBef>
                <a:spcPts val="0"/>
              </a:spcBef>
              <a:spcAft>
                <a:spcPts val="0"/>
              </a:spcAft>
              <a:buClr>
                <a:srgbClr val="1B1B1B"/>
              </a:buClr>
              <a:buSzPts val="1350"/>
              <a:buChar char="-"/>
            </a:pPr>
            <a:r>
              <a:rPr lang="en-US" sz="1350" u="sng" dirty="0">
                <a:solidFill>
                  <a:srgbClr val="6E41A0"/>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Teacher Educational Expenses</a:t>
            </a:r>
            <a:endParaRPr sz="1350" u="sng" dirty="0">
              <a:solidFill>
                <a:srgbClr val="6E41A0"/>
              </a:solidFill>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dirty="0">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solidFill>
                  <a:srgbClr val="7A9900"/>
                </a:solidFill>
                <a:latin typeface="Calibri"/>
                <a:ea typeface="Calibri"/>
                <a:cs typeface="Calibri"/>
                <a:sym typeface="Calibri"/>
              </a:rPr>
              <a:t>EconEdLink Membership</a:t>
            </a:r>
            <a:endParaRPr>
              <a:solidFill>
                <a:srgbClr val="7A9900"/>
              </a:solidFill>
            </a:endParaRPr>
          </a:p>
        </p:txBody>
      </p:sp>
      <p:sp>
        <p:nvSpPr>
          <p:cNvPr id="62" name="Google Shape;62;p14"/>
          <p:cNvSpPr txBox="1"/>
          <p:nvPr/>
        </p:nvSpPr>
        <p:spPr>
          <a:xfrm>
            <a:off x="482538" y="2114894"/>
            <a:ext cx="8175171"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hlink"/>
                </a:solidFill>
                <a:latin typeface="Arial"/>
                <a:ea typeface="Arial"/>
                <a:cs typeface="Arial"/>
                <a:sym typeface="Arial"/>
                <a:hlinkClick r:id="rId3"/>
              </a:rPr>
              <a:t>member</a:t>
            </a:r>
            <a:r>
              <a:rPr lang="en-US" sz="1800" b="0" i="0" u="none" strike="noStrike" cap="none">
                <a:solidFill>
                  <a:schemeClr val="dk1"/>
                </a:solidFill>
                <a:latin typeface="Arial"/>
                <a:ea typeface="Arial"/>
                <a:cs typeface="Arial"/>
                <a:sym typeface="Arial"/>
              </a:rPr>
              <a:t>. As a member, you will now be able to: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Register for upcoming webinars with a simple one-click process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Easily download presentations, lesson plan materials, and activities for each webinar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Search and view all webinars at your convenience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Save webinars to your EconEdLink dashboard for easy access to the event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You may access our new Professional Development page </a:t>
            </a:r>
            <a:r>
              <a:rPr lang="en-US" sz="1800" u="sng">
                <a:solidFill>
                  <a:schemeClr val="hlink"/>
                </a:solidFill>
                <a:latin typeface="Arial"/>
                <a:ea typeface="Arial"/>
                <a:cs typeface="Arial"/>
                <a:sym typeface="Arial"/>
                <a:hlinkClick r:id="rId4"/>
              </a:rPr>
              <a:t>here</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475450" y="1347700"/>
            <a:ext cx="8353449" cy="4543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1506938" y="1426200"/>
            <a:ext cx="6130126" cy="4316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466300" y="1182075"/>
            <a:ext cx="8177276" cy="5145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202" name="Google Shape;202;p35"/>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350" u="sng" dirty="0">
              <a:solidFill>
                <a:srgbClr val="6E41A0"/>
              </a:solidFill>
              <a:highlight>
                <a:srgbClr val="FFFFFF"/>
              </a:highlight>
              <a:latin typeface="Arial"/>
              <a:ea typeface="Arial"/>
              <a:cs typeface="Arial"/>
              <a:sym typeface="Arial"/>
            </a:endParaRPr>
          </a:p>
          <a:p>
            <a:pPr marL="457200" lvl="0" indent="-355600" algn="l" rtl="0">
              <a:lnSpc>
                <a:spcPct val="115000"/>
              </a:lnSpc>
              <a:spcBef>
                <a:spcPts val="1200"/>
              </a:spcBef>
              <a:spcAft>
                <a:spcPts val="0"/>
              </a:spcAft>
              <a:buSzPts val="2000"/>
              <a:buFont typeface="Arial"/>
              <a:buChar char="-"/>
            </a:pPr>
            <a:r>
              <a:rPr lang="en-US" sz="2000" b="1" i="1" dirty="0">
                <a:highlight>
                  <a:srgbClr val="FFFFFF"/>
                </a:highlight>
                <a:latin typeface="Arial"/>
                <a:ea typeface="Arial"/>
                <a:cs typeface="Arial"/>
                <a:sym typeface="Arial"/>
              </a:rPr>
              <a:t>Education Deductions</a:t>
            </a:r>
            <a:endParaRPr sz="2000" b="1" i="1" dirty="0">
              <a:highlight>
                <a:srgbClr val="FFFFFF"/>
              </a:highlight>
              <a:latin typeface="Arial"/>
              <a:ea typeface="Arial"/>
              <a:cs typeface="Arial"/>
              <a:sym typeface="Arial"/>
            </a:endParaRPr>
          </a:p>
          <a:p>
            <a:pPr marL="457200" lvl="0" indent="0" algn="l" rtl="0">
              <a:lnSpc>
                <a:spcPct val="125000"/>
              </a:lnSpc>
              <a:spcBef>
                <a:spcPts val="1200"/>
              </a:spcBef>
              <a:spcAft>
                <a:spcPts val="0"/>
              </a:spcAft>
              <a:buNone/>
            </a:pPr>
            <a:endParaRPr sz="1350" u="sng" dirty="0">
              <a:solidFill>
                <a:srgbClr val="6E41A0"/>
              </a:solidFill>
              <a:highlight>
                <a:srgbClr val="FFFFFF"/>
              </a:highlight>
              <a:latin typeface="Arial"/>
              <a:ea typeface="Arial"/>
              <a:cs typeface="Arial"/>
              <a:sym typeface="Arial"/>
            </a:endParaRPr>
          </a:p>
          <a:p>
            <a:pPr marL="457200" lvl="0" indent="-365125" algn="l" rtl="0">
              <a:lnSpc>
                <a:spcPct val="125000"/>
              </a:lnSpc>
              <a:spcBef>
                <a:spcPts val="800"/>
              </a:spcBef>
              <a:spcAft>
                <a:spcPts val="0"/>
              </a:spcAft>
              <a:buClr>
                <a:srgbClr val="1B1B1B"/>
              </a:buClr>
              <a:buSzPts val="2150"/>
              <a:buChar char="-"/>
            </a:pPr>
            <a:r>
              <a:rPr lang="en-US" sz="2150" u="sng" dirty="0">
                <a:solidFill>
                  <a:srgbClr val="6E41A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Teacher Educational Expenses</a:t>
            </a:r>
            <a:endParaRPr sz="2150" u="sng" dirty="0">
              <a:solidFill>
                <a:srgbClr val="6E41A0"/>
              </a:solidFill>
              <a:highlight>
                <a:srgbClr val="FFFFFF"/>
              </a:highlight>
              <a:latin typeface="Arial"/>
              <a:ea typeface="Arial"/>
              <a:cs typeface="Arial"/>
              <a:sym typeface="Arial"/>
            </a:endParaRPr>
          </a:p>
          <a:p>
            <a:pPr marL="457200" lvl="0" indent="0" algn="l" rtl="0">
              <a:lnSpc>
                <a:spcPct val="115000"/>
              </a:lnSpc>
              <a:spcBef>
                <a:spcPts val="800"/>
              </a:spcBef>
              <a:spcAft>
                <a:spcPts val="0"/>
              </a:spcAft>
              <a:buNone/>
            </a:pPr>
            <a:endParaRPr sz="2000" b="1" i="1" dirty="0">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900" dirty="0">
                <a:solidFill>
                  <a:srgbClr val="1B1B1B"/>
                </a:solidFill>
                <a:highlight>
                  <a:srgbClr val="FFFFFF"/>
                </a:highlight>
                <a:latin typeface="Arial"/>
                <a:ea typeface="Arial"/>
                <a:cs typeface="Arial"/>
                <a:sym typeface="Arial"/>
              </a:rPr>
              <a:t>An eligible educator can deduct up to $250 of any unreimbursed business expenses for classroom materials, such as books, supplies, computers including related software and services or other equipment that the eligible educator uses in the classroom. Supplies for courses on health and physical education qualify only if they are related to athletics.</a:t>
            </a:r>
            <a:endParaRPr sz="1900" dirty="0">
              <a:solidFill>
                <a:srgbClr val="1B1B1B"/>
              </a:solidFill>
              <a:highlight>
                <a:srgbClr val="FFFFFF"/>
              </a:highlight>
              <a:latin typeface="Arial"/>
              <a:ea typeface="Arial"/>
              <a:cs typeface="Arial"/>
              <a:sym typeface="Arial"/>
            </a:endParaRPr>
          </a:p>
          <a:p>
            <a:pPr marL="5486400" lvl="0" indent="457200" algn="l" rtl="0">
              <a:lnSpc>
                <a:spcPct val="115000"/>
              </a:lnSpc>
              <a:spcBef>
                <a:spcPts val="800"/>
              </a:spcBef>
              <a:spcAft>
                <a:spcPts val="0"/>
              </a:spcAft>
              <a:buClr>
                <a:schemeClr val="dk1"/>
              </a:buClr>
              <a:buSzPts val="1100"/>
              <a:buFont typeface="Arial"/>
              <a:buNone/>
            </a:pPr>
            <a:r>
              <a:rPr lang="en-US" sz="1900" dirty="0">
                <a:solidFill>
                  <a:srgbClr val="1B1B1B"/>
                </a:solidFill>
                <a:highlight>
                  <a:srgbClr val="FFFFFF"/>
                </a:highlight>
                <a:latin typeface="Arial"/>
                <a:ea typeface="Arial"/>
                <a:cs typeface="Arial"/>
                <a:sym typeface="Arial"/>
              </a:rPr>
              <a:t>-IRS.GOV</a:t>
            </a:r>
            <a:endParaRPr sz="1900" dirty="0">
              <a:solidFill>
                <a:srgbClr val="1B1B1B"/>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1100" dirty="0">
              <a:latin typeface="Arial"/>
              <a:ea typeface="Arial"/>
              <a:cs typeface="Arial"/>
              <a:sym typeface="Arial"/>
            </a:endParaRPr>
          </a:p>
          <a:p>
            <a:pPr marL="457200" lvl="0" indent="0" algn="l" rtl="0">
              <a:lnSpc>
                <a:spcPct val="115000"/>
              </a:lnSpc>
              <a:spcBef>
                <a:spcPts val="0"/>
              </a:spcBef>
              <a:spcAft>
                <a:spcPts val="1200"/>
              </a:spcAft>
              <a:buNone/>
            </a:pPr>
            <a:endParaRPr sz="2000" b="1" i="1" dirty="0">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208" name="Google Shape;208;p36"/>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350" u="sng">
              <a:solidFill>
                <a:srgbClr val="6E41A0"/>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a:highlight>
                  <a:srgbClr val="FFFFFF"/>
                </a:highlight>
                <a:latin typeface="Arial"/>
                <a:ea typeface="Arial"/>
                <a:cs typeface="Arial"/>
                <a:sym typeface="Arial"/>
              </a:rPr>
              <a:t>Additional Tax Tips</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u="sng">
                <a:solidFill>
                  <a:schemeClr val="hlink"/>
                </a:solidFill>
                <a:highlight>
                  <a:srgbClr val="FFFFFF"/>
                </a:highlight>
                <a:latin typeface="Arial"/>
                <a:ea typeface="Arial"/>
                <a:cs typeface="Arial"/>
                <a:sym typeface="Arial"/>
                <a:hlinkClick r:id="rId3"/>
              </a:rPr>
              <a:t>1098-E</a:t>
            </a:r>
            <a:r>
              <a:rPr lang="en-US" sz="2000" b="1" i="1">
                <a:highlight>
                  <a:srgbClr val="FFFFFF"/>
                </a:highlight>
                <a:latin typeface="Arial"/>
                <a:ea typeface="Arial"/>
                <a:cs typeface="Arial"/>
                <a:sym typeface="Arial"/>
              </a:rPr>
              <a:t>  - Student Loans and Interest </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a:solidFill>
                  <a:srgbClr val="202124"/>
                </a:solidFill>
                <a:highlight>
                  <a:srgbClr val="FFFFFF"/>
                </a:highlight>
                <a:latin typeface="Roboto"/>
                <a:ea typeface="Roboto"/>
                <a:cs typeface="Roboto"/>
                <a:sym typeface="Roboto"/>
              </a:rPr>
              <a:t>The </a:t>
            </a:r>
            <a:r>
              <a:rPr lang="en-US" sz="2000" b="1">
                <a:solidFill>
                  <a:srgbClr val="202124"/>
                </a:solidFill>
                <a:highlight>
                  <a:srgbClr val="FFFFFF"/>
                </a:highlight>
                <a:latin typeface="Roboto"/>
                <a:ea typeface="Roboto"/>
                <a:cs typeface="Roboto"/>
                <a:sym typeface="Roboto"/>
              </a:rPr>
              <a:t>student loan interest deduction</a:t>
            </a:r>
            <a:r>
              <a:rPr lang="en-US" sz="2000">
                <a:solidFill>
                  <a:srgbClr val="202124"/>
                </a:solidFill>
                <a:highlight>
                  <a:srgbClr val="FFFFFF"/>
                </a:highlight>
                <a:latin typeface="Roboto"/>
                <a:ea typeface="Roboto"/>
                <a:cs typeface="Roboto"/>
                <a:sym typeface="Roboto"/>
              </a:rPr>
              <a:t> is a federal income </a:t>
            </a:r>
            <a:r>
              <a:rPr lang="en-US" sz="2000" b="1">
                <a:solidFill>
                  <a:srgbClr val="202124"/>
                </a:solidFill>
                <a:highlight>
                  <a:srgbClr val="FFFFFF"/>
                </a:highlight>
                <a:latin typeface="Roboto"/>
                <a:ea typeface="Roboto"/>
                <a:cs typeface="Roboto"/>
                <a:sym typeface="Roboto"/>
              </a:rPr>
              <a:t>tax deduction</a:t>
            </a:r>
            <a:r>
              <a:rPr lang="en-US" sz="2000">
                <a:solidFill>
                  <a:srgbClr val="202124"/>
                </a:solidFill>
                <a:highlight>
                  <a:srgbClr val="FFFFFF"/>
                </a:highlight>
                <a:latin typeface="Roboto"/>
                <a:ea typeface="Roboto"/>
                <a:cs typeface="Roboto"/>
                <a:sym typeface="Roboto"/>
              </a:rPr>
              <a:t> that allows you to subtract up to $2,500 of the </a:t>
            </a:r>
            <a:r>
              <a:rPr lang="en-US" sz="2000" b="1">
                <a:solidFill>
                  <a:srgbClr val="202124"/>
                </a:solidFill>
                <a:highlight>
                  <a:srgbClr val="FFFFFF"/>
                </a:highlight>
                <a:latin typeface="Roboto"/>
                <a:ea typeface="Roboto"/>
                <a:cs typeface="Roboto"/>
                <a:sym typeface="Roboto"/>
              </a:rPr>
              <a:t>interest</a:t>
            </a:r>
            <a:r>
              <a:rPr lang="en-US" sz="2000">
                <a:solidFill>
                  <a:srgbClr val="202124"/>
                </a:solidFill>
                <a:highlight>
                  <a:srgbClr val="FFFFFF"/>
                </a:highlight>
                <a:latin typeface="Roboto"/>
                <a:ea typeface="Roboto"/>
                <a:cs typeface="Roboto"/>
                <a:sym typeface="Roboto"/>
              </a:rPr>
              <a:t> you paid on qualified </a:t>
            </a:r>
            <a:r>
              <a:rPr lang="en-US" sz="2000" b="1">
                <a:solidFill>
                  <a:srgbClr val="202124"/>
                </a:solidFill>
                <a:highlight>
                  <a:srgbClr val="FFFFFF"/>
                </a:highlight>
                <a:latin typeface="Roboto"/>
                <a:ea typeface="Roboto"/>
                <a:cs typeface="Roboto"/>
                <a:sym typeface="Roboto"/>
              </a:rPr>
              <a:t>student loans</a:t>
            </a:r>
            <a:r>
              <a:rPr lang="en-US" sz="2000">
                <a:solidFill>
                  <a:srgbClr val="202124"/>
                </a:solidFill>
                <a:highlight>
                  <a:srgbClr val="FFFFFF"/>
                </a:highlight>
                <a:latin typeface="Roboto"/>
                <a:ea typeface="Roboto"/>
                <a:cs typeface="Roboto"/>
                <a:sym typeface="Roboto"/>
              </a:rPr>
              <a:t> from your taxable income. It is one of several </a:t>
            </a:r>
            <a:r>
              <a:rPr lang="en-US" sz="2000" b="1">
                <a:solidFill>
                  <a:srgbClr val="202124"/>
                </a:solidFill>
                <a:highlight>
                  <a:srgbClr val="FFFFFF"/>
                </a:highlight>
                <a:latin typeface="Roboto"/>
                <a:ea typeface="Roboto"/>
                <a:cs typeface="Roboto"/>
                <a:sym typeface="Roboto"/>
              </a:rPr>
              <a:t>tax</a:t>
            </a:r>
            <a:r>
              <a:rPr lang="en-US" sz="2000">
                <a:solidFill>
                  <a:srgbClr val="202124"/>
                </a:solidFill>
                <a:highlight>
                  <a:srgbClr val="FFFFFF"/>
                </a:highlight>
                <a:latin typeface="Roboto"/>
                <a:ea typeface="Roboto"/>
                <a:cs typeface="Roboto"/>
                <a:sym typeface="Roboto"/>
              </a:rPr>
              <a:t> breaks available to </a:t>
            </a:r>
            <a:r>
              <a:rPr lang="en-US" sz="2000" b="1">
                <a:solidFill>
                  <a:srgbClr val="202124"/>
                </a:solidFill>
                <a:highlight>
                  <a:srgbClr val="FFFFFF"/>
                </a:highlight>
                <a:latin typeface="Roboto"/>
                <a:ea typeface="Roboto"/>
                <a:cs typeface="Roboto"/>
                <a:sym typeface="Roboto"/>
              </a:rPr>
              <a:t>students</a:t>
            </a:r>
            <a:r>
              <a:rPr lang="en-US" sz="2000">
                <a:solidFill>
                  <a:srgbClr val="202124"/>
                </a:solidFill>
                <a:highlight>
                  <a:srgbClr val="FFFFFF"/>
                </a:highlight>
                <a:latin typeface="Roboto"/>
                <a:ea typeface="Roboto"/>
                <a:cs typeface="Roboto"/>
                <a:sym typeface="Roboto"/>
              </a:rPr>
              <a:t> and their parents to help pay for higher education</a:t>
            </a:r>
            <a:endParaRPr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u="sng">
                <a:solidFill>
                  <a:schemeClr val="hlink"/>
                </a:solidFill>
                <a:highlight>
                  <a:srgbClr val="FFFFFF"/>
                </a:highlight>
                <a:latin typeface="Arial"/>
                <a:ea typeface="Arial"/>
                <a:cs typeface="Arial"/>
                <a:sym typeface="Arial"/>
                <a:hlinkClick r:id="rId4"/>
              </a:rPr>
              <a:t>Check here</a:t>
            </a:r>
            <a:endParaRPr sz="2000" b="1" i="1">
              <a:highlight>
                <a:srgbClr val="FFFFFF"/>
              </a:highlight>
              <a:latin typeface="Arial"/>
              <a:ea typeface="Arial"/>
              <a:cs typeface="Arial"/>
              <a:sym typeface="Arial"/>
            </a:endParaRPr>
          </a:p>
          <a:p>
            <a:pPr marL="0" lvl="0" indent="0" algn="l" rtl="0">
              <a:lnSpc>
                <a:spcPct val="12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25000"/>
              </a:lnSpc>
              <a:spcBef>
                <a:spcPts val="800"/>
              </a:spcBef>
              <a:spcAft>
                <a:spcPts val="0"/>
              </a:spcAft>
              <a:buNone/>
            </a:pPr>
            <a:endParaRPr sz="2000" b="1" i="1">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a:highlight>
                <a:srgbClr val="FFFFFF"/>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214" name="Google Shape;214;p37"/>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350" u="sng">
              <a:solidFill>
                <a:srgbClr val="6E41A0"/>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a:highlight>
                  <a:srgbClr val="FFFFFF"/>
                </a:highlight>
                <a:latin typeface="Arial"/>
                <a:ea typeface="Arial"/>
                <a:cs typeface="Arial"/>
                <a:sym typeface="Arial"/>
              </a:rPr>
              <a:t>Additional Tax Tips</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000" b="1" i="1" u="sng">
                <a:solidFill>
                  <a:schemeClr val="hlink"/>
                </a:solidFill>
                <a:highlight>
                  <a:srgbClr val="FFFFFF"/>
                </a:highlight>
                <a:latin typeface="Arial"/>
                <a:ea typeface="Arial"/>
                <a:cs typeface="Arial"/>
                <a:sym typeface="Arial"/>
                <a:hlinkClick r:id="rId3"/>
              </a:rPr>
              <a:t>1098-</a:t>
            </a:r>
            <a:r>
              <a:rPr lang="en-US" sz="2000" b="1" i="1" u="sng">
                <a:solidFill>
                  <a:schemeClr val="hlink"/>
                </a:solidFill>
                <a:highlight>
                  <a:srgbClr val="FFFFFF"/>
                </a:highlight>
                <a:latin typeface="Arial"/>
                <a:ea typeface="Arial"/>
                <a:cs typeface="Arial"/>
                <a:sym typeface="Arial"/>
                <a:hlinkClick r:id="rId3"/>
              </a:rPr>
              <a:t>T</a:t>
            </a:r>
            <a:r>
              <a:rPr lang="en-US" sz="2000" b="1" i="1">
                <a:highlight>
                  <a:srgbClr val="FFFFFF"/>
                </a:highlight>
                <a:latin typeface="Arial"/>
                <a:ea typeface="Arial"/>
                <a:cs typeface="Arial"/>
                <a:sym typeface="Arial"/>
              </a:rPr>
              <a:t>  - Tuition Statement </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700">
                <a:solidFill>
                  <a:srgbClr val="202124"/>
                </a:solidFill>
                <a:highlight>
                  <a:srgbClr val="FFFFFF"/>
                </a:highlight>
                <a:latin typeface="Arial"/>
                <a:ea typeface="Arial"/>
                <a:cs typeface="Arial"/>
                <a:sym typeface="Arial"/>
              </a:rPr>
              <a:t>A </a:t>
            </a:r>
            <a:r>
              <a:rPr lang="en-US" sz="1700" b="1">
                <a:solidFill>
                  <a:srgbClr val="202124"/>
                </a:solidFill>
                <a:highlight>
                  <a:srgbClr val="FFFFFF"/>
                </a:highlight>
                <a:latin typeface="Arial"/>
                <a:ea typeface="Arial"/>
                <a:cs typeface="Arial"/>
                <a:sym typeface="Arial"/>
              </a:rPr>
              <a:t>form 1098-T</a:t>
            </a:r>
            <a:r>
              <a:rPr lang="en-US" sz="1700">
                <a:solidFill>
                  <a:srgbClr val="202124"/>
                </a:solidFill>
                <a:highlight>
                  <a:srgbClr val="FFFFFF"/>
                </a:highlight>
                <a:latin typeface="Arial"/>
                <a:ea typeface="Arial"/>
                <a:cs typeface="Arial"/>
                <a:sym typeface="Arial"/>
              </a:rPr>
              <a:t>, </a:t>
            </a:r>
            <a:r>
              <a:rPr lang="en-US" sz="1700" b="1">
                <a:solidFill>
                  <a:srgbClr val="202124"/>
                </a:solidFill>
                <a:highlight>
                  <a:srgbClr val="FFFFFF"/>
                </a:highlight>
                <a:latin typeface="Arial"/>
                <a:ea typeface="Arial"/>
                <a:cs typeface="Arial"/>
                <a:sym typeface="Arial"/>
              </a:rPr>
              <a:t>Tuition Statement</a:t>
            </a:r>
            <a:r>
              <a:rPr lang="en-US" sz="1700">
                <a:solidFill>
                  <a:srgbClr val="202124"/>
                </a:solidFill>
                <a:highlight>
                  <a:srgbClr val="FFFFFF"/>
                </a:highlight>
                <a:latin typeface="Arial"/>
                <a:ea typeface="Arial"/>
                <a:cs typeface="Arial"/>
                <a:sym typeface="Arial"/>
              </a:rPr>
              <a:t>, is used to help figure education </a:t>
            </a:r>
            <a:r>
              <a:rPr lang="en-US" sz="1700" b="1">
                <a:solidFill>
                  <a:srgbClr val="202124"/>
                </a:solidFill>
                <a:highlight>
                  <a:srgbClr val="FFFFFF"/>
                </a:highlight>
                <a:latin typeface="Arial"/>
                <a:ea typeface="Arial"/>
                <a:cs typeface="Arial"/>
                <a:sym typeface="Arial"/>
              </a:rPr>
              <a:t>credits</a:t>
            </a:r>
            <a:r>
              <a:rPr lang="en-US" sz="1700">
                <a:solidFill>
                  <a:srgbClr val="202124"/>
                </a:solidFill>
                <a:highlight>
                  <a:srgbClr val="FFFFFF"/>
                </a:highlight>
                <a:latin typeface="Arial"/>
                <a:ea typeface="Arial"/>
                <a:cs typeface="Arial"/>
                <a:sym typeface="Arial"/>
              </a:rPr>
              <a:t> (and potentially, the </a:t>
            </a:r>
            <a:r>
              <a:rPr lang="en-US" sz="1700" b="1">
                <a:solidFill>
                  <a:srgbClr val="202124"/>
                </a:solidFill>
                <a:highlight>
                  <a:srgbClr val="FFFFFF"/>
                </a:highlight>
                <a:latin typeface="Arial"/>
                <a:ea typeface="Arial"/>
                <a:cs typeface="Arial"/>
                <a:sym typeface="Arial"/>
              </a:rPr>
              <a:t>tuition</a:t>
            </a:r>
            <a:r>
              <a:rPr lang="en-US" sz="1700">
                <a:solidFill>
                  <a:srgbClr val="202124"/>
                </a:solidFill>
                <a:highlight>
                  <a:srgbClr val="FFFFFF"/>
                </a:highlight>
                <a:latin typeface="Arial"/>
                <a:ea typeface="Arial"/>
                <a:cs typeface="Arial"/>
                <a:sym typeface="Arial"/>
              </a:rPr>
              <a:t> and fees </a:t>
            </a:r>
            <a:r>
              <a:rPr lang="en-US" sz="1700" b="1">
                <a:solidFill>
                  <a:srgbClr val="202124"/>
                </a:solidFill>
                <a:highlight>
                  <a:srgbClr val="FFFFFF"/>
                </a:highlight>
                <a:latin typeface="Arial"/>
                <a:ea typeface="Arial"/>
                <a:cs typeface="Arial"/>
                <a:sym typeface="Arial"/>
              </a:rPr>
              <a:t>deduction</a:t>
            </a:r>
            <a:r>
              <a:rPr lang="en-US" sz="1700">
                <a:solidFill>
                  <a:srgbClr val="202124"/>
                </a:solidFill>
                <a:highlight>
                  <a:srgbClr val="FFFFFF"/>
                </a:highlight>
                <a:latin typeface="Arial"/>
                <a:ea typeface="Arial"/>
                <a:cs typeface="Arial"/>
                <a:sym typeface="Arial"/>
              </a:rPr>
              <a:t>) for qualified </a:t>
            </a:r>
            <a:r>
              <a:rPr lang="en-US" sz="1700" b="1">
                <a:solidFill>
                  <a:srgbClr val="202124"/>
                </a:solidFill>
                <a:highlight>
                  <a:srgbClr val="FFFFFF"/>
                </a:highlight>
                <a:latin typeface="Arial"/>
                <a:ea typeface="Arial"/>
                <a:cs typeface="Arial"/>
                <a:sym typeface="Arial"/>
              </a:rPr>
              <a:t>tuition</a:t>
            </a:r>
            <a:r>
              <a:rPr lang="en-US" sz="1700">
                <a:solidFill>
                  <a:srgbClr val="202124"/>
                </a:solidFill>
                <a:highlight>
                  <a:srgbClr val="FFFFFF"/>
                </a:highlight>
                <a:latin typeface="Arial"/>
                <a:ea typeface="Arial"/>
                <a:cs typeface="Arial"/>
                <a:sym typeface="Arial"/>
              </a:rPr>
              <a:t> and related expenses paid during the </a:t>
            </a:r>
            <a:r>
              <a:rPr lang="en-US" sz="1700" b="1">
                <a:solidFill>
                  <a:srgbClr val="202124"/>
                </a:solidFill>
                <a:highlight>
                  <a:srgbClr val="FFFFFF"/>
                </a:highlight>
                <a:latin typeface="Arial"/>
                <a:ea typeface="Arial"/>
                <a:cs typeface="Arial"/>
                <a:sym typeface="Arial"/>
              </a:rPr>
              <a:t>tax</a:t>
            </a:r>
            <a:r>
              <a:rPr lang="en-US" sz="1700">
                <a:solidFill>
                  <a:srgbClr val="202124"/>
                </a:solidFill>
                <a:highlight>
                  <a:srgbClr val="FFFFFF"/>
                </a:highlight>
                <a:latin typeface="Arial"/>
                <a:ea typeface="Arial"/>
                <a:cs typeface="Arial"/>
                <a:sym typeface="Arial"/>
              </a:rPr>
              <a:t> year. ... The </a:t>
            </a:r>
            <a:r>
              <a:rPr lang="en-US" sz="1700" b="1">
                <a:solidFill>
                  <a:srgbClr val="202124"/>
                </a:solidFill>
                <a:highlight>
                  <a:srgbClr val="FFFFFF"/>
                </a:highlight>
                <a:latin typeface="Arial"/>
                <a:ea typeface="Arial"/>
                <a:cs typeface="Arial"/>
                <a:sym typeface="Arial"/>
              </a:rPr>
              <a:t>tuition</a:t>
            </a:r>
            <a:r>
              <a:rPr lang="en-US" sz="1700">
                <a:solidFill>
                  <a:srgbClr val="202124"/>
                </a:solidFill>
                <a:highlight>
                  <a:srgbClr val="FFFFFF"/>
                </a:highlight>
                <a:latin typeface="Arial"/>
                <a:ea typeface="Arial"/>
                <a:cs typeface="Arial"/>
                <a:sym typeface="Arial"/>
              </a:rPr>
              <a:t> and fees </a:t>
            </a:r>
            <a:r>
              <a:rPr lang="en-US" sz="1700" b="1">
                <a:solidFill>
                  <a:srgbClr val="202124"/>
                </a:solidFill>
                <a:highlight>
                  <a:srgbClr val="FFFFFF"/>
                </a:highlight>
                <a:latin typeface="Arial"/>
                <a:ea typeface="Arial"/>
                <a:cs typeface="Arial"/>
                <a:sym typeface="Arial"/>
              </a:rPr>
              <a:t>deduction</a:t>
            </a:r>
            <a:r>
              <a:rPr lang="en-US" sz="1700">
                <a:solidFill>
                  <a:srgbClr val="202124"/>
                </a:solidFill>
                <a:highlight>
                  <a:srgbClr val="FFFFFF"/>
                </a:highlight>
                <a:latin typeface="Arial"/>
                <a:ea typeface="Arial"/>
                <a:cs typeface="Arial"/>
                <a:sym typeface="Arial"/>
              </a:rPr>
              <a:t> can reduce the amount of your income subject to </a:t>
            </a:r>
            <a:r>
              <a:rPr lang="en-US" sz="1700" b="1">
                <a:solidFill>
                  <a:srgbClr val="202124"/>
                </a:solidFill>
                <a:highlight>
                  <a:srgbClr val="FFFFFF"/>
                </a:highlight>
                <a:latin typeface="Arial"/>
                <a:ea typeface="Arial"/>
                <a:cs typeface="Arial"/>
                <a:sym typeface="Arial"/>
              </a:rPr>
              <a:t>tax</a:t>
            </a:r>
            <a:r>
              <a:rPr lang="en-US" sz="1700">
                <a:solidFill>
                  <a:srgbClr val="202124"/>
                </a:solidFill>
                <a:highlight>
                  <a:srgbClr val="FFFFFF"/>
                </a:highlight>
                <a:latin typeface="Arial"/>
                <a:ea typeface="Arial"/>
                <a:cs typeface="Arial"/>
                <a:sym typeface="Arial"/>
              </a:rPr>
              <a:t> by up to $4,000.</a:t>
            </a:r>
            <a:endParaRPr sz="3300" b="1" i="1">
              <a:highlight>
                <a:srgbClr val="FFFFFF"/>
              </a:highlight>
              <a:latin typeface="Arial"/>
              <a:ea typeface="Arial"/>
              <a:cs typeface="Arial"/>
              <a:sym typeface="Arial"/>
            </a:endParaRPr>
          </a:p>
          <a:p>
            <a:pPr marL="457200" lvl="0" indent="-355600" algn="l" rtl="0">
              <a:lnSpc>
                <a:spcPct val="115000"/>
              </a:lnSpc>
              <a:spcBef>
                <a:spcPts val="1200"/>
              </a:spcBef>
              <a:spcAft>
                <a:spcPts val="0"/>
              </a:spcAft>
              <a:buSzPts val="2000"/>
              <a:buFont typeface="Arial"/>
              <a:buChar char="-"/>
            </a:pPr>
            <a:r>
              <a:rPr lang="en-US" sz="2000" b="1" i="1">
                <a:highlight>
                  <a:srgbClr val="FFFFFF"/>
                </a:highlight>
                <a:latin typeface="Arial"/>
                <a:ea typeface="Arial"/>
                <a:cs typeface="Arial"/>
                <a:sym typeface="Arial"/>
              </a:rPr>
              <a:t>NO LONGER AVAILABLE</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2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25000"/>
              </a:lnSpc>
              <a:spcBef>
                <a:spcPts val="800"/>
              </a:spcBef>
              <a:spcAft>
                <a:spcPts val="0"/>
              </a:spcAft>
              <a:buNone/>
            </a:pPr>
            <a:endParaRPr sz="2000" b="1" i="1">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220" name="Google Shape;220;p38"/>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350" u="sng">
              <a:solidFill>
                <a:srgbClr val="6E41A0"/>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a:highlight>
                  <a:srgbClr val="FFFFFF"/>
                </a:highlight>
                <a:latin typeface="Arial"/>
                <a:ea typeface="Arial"/>
                <a:cs typeface="Arial"/>
                <a:sym typeface="Arial"/>
              </a:rPr>
              <a:t>Additional Tax Tips</a:t>
            </a:r>
            <a:endParaRPr sz="20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350">
                <a:solidFill>
                  <a:srgbClr val="333333"/>
                </a:solidFill>
                <a:highlight>
                  <a:srgbClr val="FCFCFC"/>
                </a:highlight>
                <a:latin typeface="Georgia"/>
                <a:ea typeface="Georgia"/>
                <a:cs typeface="Georgia"/>
                <a:sym typeface="Georgia"/>
              </a:rPr>
              <a:t>The </a:t>
            </a:r>
            <a:r>
              <a:rPr lang="en-US" sz="1950" b="1">
                <a:solidFill>
                  <a:srgbClr val="333333"/>
                </a:solidFill>
                <a:highlight>
                  <a:srgbClr val="FCFCFC"/>
                </a:highlight>
                <a:latin typeface="Georgia"/>
                <a:ea typeface="Georgia"/>
                <a:cs typeface="Georgia"/>
                <a:sym typeface="Georgia"/>
              </a:rPr>
              <a:t>Lifetime Learning Credit</a:t>
            </a:r>
            <a:r>
              <a:rPr lang="en-US" sz="1350">
                <a:solidFill>
                  <a:srgbClr val="333333"/>
                </a:solidFill>
                <a:highlight>
                  <a:srgbClr val="FCFCFC"/>
                </a:highlight>
                <a:latin typeface="Georgia"/>
                <a:ea typeface="Georgia"/>
                <a:cs typeface="Georgia"/>
                <a:sym typeface="Georgia"/>
              </a:rPr>
              <a:t> </a:t>
            </a:r>
            <a:r>
              <a:rPr lang="en-US" sz="1750">
                <a:solidFill>
                  <a:srgbClr val="333333"/>
                </a:solidFill>
                <a:highlight>
                  <a:srgbClr val="FCFCFC"/>
                </a:highlight>
                <a:latin typeface="Georgia"/>
                <a:ea typeface="Georgia"/>
                <a:cs typeface="Georgia"/>
                <a:sym typeface="Georgia"/>
              </a:rPr>
              <a:t>offers up to $2,000 for qualified education expenses paid for all eligible students per return. The amount of the credit is figured by calculating 20% of the first $10,000 of qualified education expenses – up to that maximum of $2,000 per taxpayer.</a:t>
            </a:r>
            <a:endParaRPr sz="2400" b="1" i="1">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850">
                <a:solidFill>
                  <a:srgbClr val="333333"/>
                </a:solidFill>
                <a:highlight>
                  <a:srgbClr val="FCFCFC"/>
                </a:highlight>
                <a:latin typeface="Georgia"/>
                <a:ea typeface="Georgia"/>
                <a:cs typeface="Georgia"/>
                <a:sym typeface="Georgia"/>
              </a:rPr>
              <a:t>You can claim the $2,500 </a:t>
            </a:r>
            <a:r>
              <a:rPr lang="en-US" sz="2150" b="1">
                <a:solidFill>
                  <a:srgbClr val="333333"/>
                </a:solidFill>
                <a:highlight>
                  <a:srgbClr val="FCFCFC"/>
                </a:highlight>
                <a:latin typeface="Georgia"/>
                <a:ea typeface="Georgia"/>
                <a:cs typeface="Georgia"/>
                <a:sym typeface="Georgia"/>
              </a:rPr>
              <a:t>American Opportunity Credit</a:t>
            </a:r>
            <a:r>
              <a:rPr lang="en-US" sz="1850">
                <a:solidFill>
                  <a:srgbClr val="333333"/>
                </a:solidFill>
                <a:highlight>
                  <a:srgbClr val="FCFCFC"/>
                </a:highlight>
                <a:latin typeface="Georgia"/>
                <a:ea typeface="Georgia"/>
                <a:cs typeface="Georgia"/>
                <a:sym typeface="Georgia"/>
              </a:rPr>
              <a:t> for each qualifying student on your federal income tax return. Unlike the American Opportunity Credit, the Lifetime Learning Credit is not refundable which means that if your credit exceeds your tax, you won’t receive a refund of the difference. </a:t>
            </a:r>
            <a:endParaRPr sz="2500" b="1" i="1">
              <a:highlight>
                <a:srgbClr val="FFFFFF"/>
              </a:highlight>
              <a:latin typeface="Arial"/>
              <a:ea typeface="Arial"/>
              <a:cs typeface="Arial"/>
              <a:sym typeface="Arial"/>
            </a:endParaRPr>
          </a:p>
          <a:p>
            <a:pPr marL="0" lvl="0" indent="0" algn="l" rtl="0">
              <a:lnSpc>
                <a:spcPct val="125000"/>
              </a:lnSpc>
              <a:spcBef>
                <a:spcPts val="1200"/>
              </a:spcBef>
              <a:spcAft>
                <a:spcPts val="0"/>
              </a:spcAft>
              <a:buNone/>
            </a:pPr>
            <a:endParaRPr sz="2000" b="1" i="1">
              <a:highlight>
                <a:srgbClr val="FFFFFF"/>
              </a:highlight>
              <a:latin typeface="Arial"/>
              <a:ea typeface="Arial"/>
              <a:cs typeface="Arial"/>
              <a:sym typeface="Arial"/>
            </a:endParaRPr>
          </a:p>
          <a:p>
            <a:pPr marL="0" lvl="0" indent="0" algn="l" rtl="0">
              <a:lnSpc>
                <a:spcPct val="125000"/>
              </a:lnSpc>
              <a:spcBef>
                <a:spcPts val="800"/>
              </a:spcBef>
              <a:spcAft>
                <a:spcPts val="0"/>
              </a:spcAft>
              <a:buNone/>
            </a:pPr>
            <a:endParaRPr sz="2000" b="1" i="1">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a:highlight>
                <a:srgbClr val="FFFFFF"/>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628650" y="1417726"/>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226" name="Google Shape;226;p39"/>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350" u="sng" dirty="0">
              <a:solidFill>
                <a:srgbClr val="6E41A0"/>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dirty="0">
                <a:highlight>
                  <a:srgbClr val="FFFFFF"/>
                </a:highlight>
                <a:latin typeface="Arial"/>
                <a:ea typeface="Arial"/>
                <a:cs typeface="Arial"/>
                <a:sym typeface="Arial"/>
              </a:rPr>
              <a:t>Online Resource </a:t>
            </a:r>
            <a:r>
              <a:rPr lang="en-US" sz="2000" b="1" dirty="0">
                <a:solidFill>
                  <a:schemeClr val="accent3"/>
                </a:solidFill>
                <a:highlight>
                  <a:srgbClr val="FFFFFF"/>
                </a:highlight>
                <a:latin typeface="Arial"/>
                <a:ea typeface="Arial"/>
                <a:cs typeface="Arial"/>
                <a:sym typeface="Arial"/>
              </a:rPr>
              <a:t>Strategy #4 </a:t>
            </a:r>
            <a:endParaRPr sz="2000" b="1" dirty="0">
              <a:solidFill>
                <a:schemeClr val="accent3"/>
              </a:solidFill>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dirty="0">
                <a:highlight>
                  <a:srgbClr val="FFFFFF"/>
                </a:highlight>
                <a:latin typeface="Arial"/>
                <a:ea typeface="Arial"/>
                <a:cs typeface="Arial"/>
                <a:sym typeface="Arial"/>
              </a:rPr>
              <a:t>Combine your Teacher and Student expenses</a:t>
            </a:r>
            <a:endParaRPr sz="2000" b="1" i="1" dirty="0">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1650" dirty="0">
              <a:solidFill>
                <a:srgbClr val="333333"/>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None/>
            </a:pPr>
            <a:r>
              <a:rPr lang="en-US" sz="1950" dirty="0">
                <a:solidFill>
                  <a:srgbClr val="333333"/>
                </a:solidFill>
                <a:highlight>
                  <a:srgbClr val="FCFCFC"/>
                </a:highlight>
                <a:latin typeface="Georgia"/>
                <a:ea typeface="Georgia"/>
                <a:cs typeface="Georgia"/>
                <a:sym typeface="Georgia"/>
              </a:rPr>
              <a:t>Teacher expenses = $250 </a:t>
            </a:r>
            <a:endParaRPr sz="1950" dirty="0">
              <a:solidFill>
                <a:srgbClr val="333333"/>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None/>
            </a:pPr>
            <a:r>
              <a:rPr lang="en-US" sz="1950" dirty="0">
                <a:solidFill>
                  <a:srgbClr val="333333"/>
                </a:solidFill>
                <a:highlight>
                  <a:srgbClr val="FCFCFC"/>
                </a:highlight>
                <a:latin typeface="Georgia"/>
                <a:ea typeface="Georgia"/>
                <a:cs typeface="Georgia"/>
                <a:sym typeface="Georgia"/>
              </a:rPr>
              <a:t>Student expenses = $3500</a:t>
            </a:r>
            <a:endParaRPr sz="1950" dirty="0">
              <a:solidFill>
                <a:srgbClr val="333333"/>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None/>
            </a:pPr>
            <a:r>
              <a:rPr lang="en-US" sz="1950" dirty="0">
                <a:solidFill>
                  <a:srgbClr val="333333"/>
                </a:solidFill>
                <a:highlight>
                  <a:srgbClr val="FCFCFC"/>
                </a:highlight>
                <a:latin typeface="Georgia"/>
                <a:ea typeface="Georgia"/>
                <a:cs typeface="Georgia"/>
                <a:sym typeface="Georgia"/>
              </a:rPr>
              <a:t>Teacher/student materials (new laptop, or hardware) = $1000</a:t>
            </a:r>
            <a:endParaRPr sz="1950" dirty="0">
              <a:solidFill>
                <a:srgbClr val="333333"/>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None/>
            </a:pPr>
            <a:endParaRPr sz="1950" dirty="0">
              <a:solidFill>
                <a:srgbClr val="333333"/>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None/>
            </a:pPr>
            <a:r>
              <a:rPr lang="en-US" sz="1950" dirty="0">
                <a:solidFill>
                  <a:srgbClr val="333333"/>
                </a:solidFill>
                <a:highlight>
                  <a:srgbClr val="FCFCFC"/>
                </a:highlight>
                <a:latin typeface="Georgia"/>
                <a:ea typeface="Georgia"/>
                <a:cs typeface="Georgia"/>
                <a:sym typeface="Georgia"/>
              </a:rPr>
              <a:t>= $4750 in tax deductions and credits </a:t>
            </a:r>
            <a:endParaRPr sz="2000" b="1" i="1" dirty="0">
              <a:highlight>
                <a:srgbClr val="FFFFFF"/>
              </a:highlight>
              <a:latin typeface="Arial"/>
              <a:ea typeface="Arial"/>
              <a:cs typeface="Arial"/>
              <a:sym typeface="Arial"/>
            </a:endParaRPr>
          </a:p>
          <a:p>
            <a:pPr marL="0" lvl="0" indent="0" algn="l" rtl="0">
              <a:lnSpc>
                <a:spcPct val="125000"/>
              </a:lnSpc>
              <a:spcBef>
                <a:spcPts val="1200"/>
              </a:spcBef>
              <a:spcAft>
                <a:spcPts val="0"/>
              </a:spcAft>
              <a:buNone/>
            </a:pPr>
            <a:endParaRPr sz="2000" b="1" i="1" dirty="0">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dirty="0">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body" idx="1"/>
          </p:nvPr>
        </p:nvSpPr>
        <p:spPr>
          <a:xfrm>
            <a:off x="170250" y="1106325"/>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a:p>
            <a:pPr marL="0" lvl="0" indent="0" algn="ctr" rtl="0">
              <a:lnSpc>
                <a:spcPct val="115000"/>
              </a:lnSpc>
              <a:spcBef>
                <a:spcPts val="0"/>
              </a:spcBef>
              <a:spcAft>
                <a:spcPts val="0"/>
              </a:spcAft>
              <a:buClr>
                <a:schemeClr val="dk1"/>
              </a:buClr>
              <a:buSzPts val="1100"/>
              <a:buFont typeface="Arial"/>
              <a:buNone/>
            </a:pPr>
            <a:r>
              <a:rPr lang="en-US" sz="2400" b="1" u="sng" dirty="0"/>
              <a:t>Catch our previous webinars on building your personal finance</a:t>
            </a:r>
            <a:endParaRPr sz="2400" b="1" u="sng" dirty="0"/>
          </a:p>
          <a:p>
            <a:pPr marL="457200" lvl="0" indent="0" algn="l" rtl="0">
              <a:lnSpc>
                <a:spcPct val="125000"/>
              </a:lnSpc>
              <a:spcBef>
                <a:spcPts val="0"/>
              </a:spcBef>
              <a:spcAft>
                <a:spcPts val="0"/>
              </a:spcAft>
              <a:buNone/>
            </a:pPr>
            <a:endParaRPr sz="2000" b="1" i="1" dirty="0">
              <a:highlight>
                <a:srgbClr val="FFFFFF"/>
              </a:highlight>
              <a:latin typeface="Arial"/>
              <a:ea typeface="Arial"/>
              <a:cs typeface="Arial"/>
              <a:sym typeface="Arial"/>
            </a:endParaRPr>
          </a:p>
          <a:p>
            <a:pPr marL="457200" lvl="0" indent="0" algn="l" rtl="0">
              <a:lnSpc>
                <a:spcPct val="115000"/>
              </a:lnSpc>
              <a:spcBef>
                <a:spcPts val="800"/>
              </a:spcBef>
              <a:spcAft>
                <a:spcPts val="0"/>
              </a:spcAft>
              <a:buNone/>
            </a:pPr>
            <a:r>
              <a:rPr lang="en-US" sz="2000" b="1" i="1" dirty="0">
                <a:highlight>
                  <a:srgbClr val="FFFFFF"/>
                </a:highlight>
                <a:latin typeface="Arial"/>
                <a:ea typeface="Arial"/>
                <a:cs typeface="Arial"/>
                <a:sym typeface="Arial"/>
              </a:rPr>
              <a:t>Part 1: Budgeting and Debt Management</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u="sng" dirty="0">
                <a:solidFill>
                  <a:schemeClr val="hlink"/>
                </a:solidFill>
                <a:highlight>
                  <a:srgbClr val="FFFFFF"/>
                </a:highlight>
                <a:latin typeface="Arial"/>
                <a:ea typeface="Arial"/>
                <a:cs typeface="Arial"/>
                <a:sym typeface="Arial"/>
                <a:hlinkClick r:id="rId3"/>
              </a:rPr>
              <a:t>https://www.econedlink.org/resources/personal-finance-for-educators-pt-1/</a:t>
            </a:r>
            <a:r>
              <a:rPr lang="en-US" sz="2000" b="1" i="1" dirty="0">
                <a:highlight>
                  <a:srgbClr val="FFFFFF"/>
                </a:highlight>
                <a:latin typeface="Arial"/>
                <a:ea typeface="Arial"/>
                <a:cs typeface="Arial"/>
                <a:sym typeface="Arial"/>
              </a:rPr>
              <a:t> </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dirty="0">
                <a:highlight>
                  <a:srgbClr val="FFFFFF"/>
                </a:highlight>
                <a:latin typeface="Arial"/>
                <a:ea typeface="Arial"/>
                <a:cs typeface="Arial"/>
                <a:sym typeface="Arial"/>
              </a:rPr>
              <a:t>Part 2: Asset Building for Wealth</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u="sng" dirty="0">
                <a:solidFill>
                  <a:schemeClr val="hlink"/>
                </a:solidFill>
                <a:highlight>
                  <a:srgbClr val="FFFFFF"/>
                </a:highlight>
                <a:latin typeface="Arial"/>
                <a:ea typeface="Arial"/>
                <a:cs typeface="Arial"/>
                <a:sym typeface="Arial"/>
                <a:hlinkClick r:id="rId4"/>
              </a:rPr>
              <a:t>https://www.econedlink.org/resources/personal-finance-for-educators-pt-2/</a:t>
            </a:r>
            <a:r>
              <a:rPr lang="en-US" sz="2000" b="1" i="1" dirty="0">
                <a:highlight>
                  <a:srgbClr val="FFFFFF"/>
                </a:highlight>
                <a:latin typeface="Arial"/>
                <a:ea typeface="Arial"/>
                <a:cs typeface="Arial"/>
                <a:sym typeface="Arial"/>
              </a:rPr>
              <a:t> </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dirty="0">
                <a:highlight>
                  <a:srgbClr val="FFFFFF"/>
                </a:highlight>
                <a:latin typeface="Arial"/>
                <a:ea typeface="Arial"/>
                <a:cs typeface="Arial"/>
                <a:sym typeface="Arial"/>
              </a:rPr>
              <a:t>Part 3: Protecting Your Assets</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0"/>
              </a:spcAft>
              <a:buNone/>
            </a:pPr>
            <a:r>
              <a:rPr lang="en-US" sz="2000" b="1" i="1" u="sng" dirty="0">
                <a:solidFill>
                  <a:schemeClr val="hlink"/>
                </a:solidFill>
                <a:highlight>
                  <a:srgbClr val="FFFFFF"/>
                </a:highlight>
                <a:latin typeface="Arial"/>
                <a:ea typeface="Arial"/>
                <a:cs typeface="Arial"/>
                <a:sym typeface="Arial"/>
                <a:hlinkClick r:id="rId5"/>
              </a:rPr>
              <a:t>https://www.econedlink.org/resources/personal-finance-for-educators-pt-3/</a:t>
            </a:r>
            <a:r>
              <a:rPr lang="en-US" sz="2000" b="1" i="1" dirty="0">
                <a:highlight>
                  <a:srgbClr val="FFFFFF"/>
                </a:highlight>
                <a:latin typeface="Arial"/>
                <a:ea typeface="Arial"/>
                <a:cs typeface="Arial"/>
                <a:sym typeface="Arial"/>
              </a:rPr>
              <a:t> </a:t>
            </a:r>
            <a:endParaRPr sz="2000" b="1" i="1" dirty="0">
              <a:highlight>
                <a:srgbClr val="FFFFFF"/>
              </a:highlight>
              <a:latin typeface="Arial"/>
              <a:ea typeface="Arial"/>
              <a:cs typeface="Arial"/>
              <a:sym typeface="Arial"/>
            </a:endParaRPr>
          </a:p>
          <a:p>
            <a:pPr marL="457200" lvl="0" indent="0" algn="l" rtl="0">
              <a:lnSpc>
                <a:spcPct val="115000"/>
              </a:lnSpc>
              <a:spcBef>
                <a:spcPts val="1200"/>
              </a:spcBef>
              <a:spcAft>
                <a:spcPts val="1200"/>
              </a:spcAft>
              <a:buNone/>
            </a:pPr>
            <a:endParaRPr sz="2000" b="1" i="1" dirty="0">
              <a:highlight>
                <a:srgbClr val="FFFFFF"/>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br>
              <a:rPr lang="en-US" sz="6000"/>
            </a:br>
            <a:br>
              <a:rPr lang="en-US" sz="6000"/>
            </a:br>
            <a:endParaRPr sz="1600" b="1">
              <a:solidFill>
                <a:schemeClr val="dk1"/>
              </a:solidFill>
            </a:endParaRPr>
          </a:p>
        </p:txBody>
      </p:sp>
      <p:sp>
        <p:nvSpPr>
          <p:cNvPr id="238" name="Google Shape;238;p41"/>
          <p:cNvSpPr txBox="1"/>
          <p:nvPr/>
        </p:nvSpPr>
        <p:spPr>
          <a:xfrm>
            <a:off x="2005964" y="4965895"/>
            <a:ext cx="573126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rPr>
              <a:t>Ruben A Rivera</a:t>
            </a:r>
            <a:endParaRPr/>
          </a:p>
          <a:p>
            <a:pPr marL="0" marR="0" lvl="0" indent="0" algn="ctr" rtl="0">
              <a:spcBef>
                <a:spcPts val="0"/>
              </a:spcBef>
              <a:spcAft>
                <a:spcPts val="0"/>
              </a:spcAft>
              <a:buClr>
                <a:schemeClr val="dk1"/>
              </a:buClr>
              <a:buSzPts val="1800"/>
              <a:buFont typeface="Arial"/>
              <a:buNone/>
            </a:pPr>
            <a:r>
              <a:rPr lang="en-US" sz="1800" u="sng">
                <a:solidFill>
                  <a:schemeClr val="hlink"/>
                </a:solidFill>
                <a:hlinkClick r:id="rId3"/>
              </a:rPr>
              <a:t>rrivera@councilforeconed.org</a:t>
            </a:r>
            <a:r>
              <a:rPr lang="en-US" sz="1800">
                <a:solidFill>
                  <a:schemeClr val="dk1"/>
                </a:solidFill>
              </a:rPr>
              <a:t> </a:t>
            </a:r>
            <a:endParaRPr sz="1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Arial"/>
              <a:buNone/>
            </a:pPr>
            <a:r>
              <a:rPr lang="en-US" sz="1800">
                <a:solidFill>
                  <a:schemeClr val="dk1"/>
                </a:solidFill>
              </a:rPr>
              <a:t>The Council for Economic Education</a:t>
            </a:r>
            <a:endParaRPr sz="1800">
              <a:solidFill>
                <a:schemeClr val="dk1"/>
              </a:solidFill>
              <a:latin typeface="Arial"/>
              <a:ea typeface="Arial"/>
              <a:cs typeface="Arial"/>
              <a:sym typeface="Arial"/>
            </a:endParaRPr>
          </a:p>
        </p:txBody>
      </p:sp>
      <p:pic>
        <p:nvPicPr>
          <p:cNvPr id="239" name="Google Shape;239;p41" descr="Animation Thank You GIF by MillMotion - Find &amp; Share on GIPHY"/>
          <p:cNvPicPr preferRelativeResize="0"/>
          <p:nvPr/>
        </p:nvPicPr>
        <p:blipFill>
          <a:blip r:embed="rId4">
            <a:alphaModFix/>
          </a:blip>
          <a:stretch>
            <a:fillRect/>
          </a:stretch>
        </p:blipFill>
        <p:spPr>
          <a:xfrm>
            <a:off x="2286000" y="12418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42500"/>
              </a:lnSpc>
              <a:spcBef>
                <a:spcPts val="0"/>
              </a:spcBef>
              <a:spcAft>
                <a:spcPts val="0"/>
              </a:spcAft>
              <a:buNone/>
            </a:pPr>
            <a:r>
              <a:rPr lang="en-US" sz="4000">
                <a:solidFill>
                  <a:srgbClr val="7A9900"/>
                </a:solidFill>
                <a:latin typeface="Calibri"/>
                <a:ea typeface="Calibri"/>
                <a:cs typeface="Calibri"/>
                <a:sym typeface="Calibri"/>
              </a:rPr>
              <a:t>Professional Development Certificate</a:t>
            </a:r>
            <a:endParaRPr sz="4000" b="1">
              <a:solidFill>
                <a:srgbClr val="7A9900"/>
              </a:solidFill>
              <a:latin typeface="Calibri"/>
              <a:ea typeface="Calibri"/>
              <a:cs typeface="Calibri"/>
              <a:sym typeface="Calibri"/>
            </a:endParaRPr>
          </a:p>
        </p:txBody>
      </p:sp>
      <p:sp>
        <p:nvSpPr>
          <p:cNvPr id="69" name="Google Shape;69;p15"/>
          <p:cNvSpPr txBox="1"/>
          <p:nvPr/>
        </p:nvSpPr>
        <p:spPr>
          <a:xfrm>
            <a:off x="588955" y="2359260"/>
            <a:ext cx="8175171"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 earn your professional development certificate for this webinar, you must: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Watch a minimum of 45-minutes and you will automatically receive a professional development certificate via e-mail within 24 hours.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Accessing resources: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You can now easily download presentations, lesson plan materials, and activities for each webinar from </a:t>
            </a:r>
            <a:r>
              <a:rPr lang="en-US" sz="1800" u="sng">
                <a:solidFill>
                  <a:schemeClr val="hlink"/>
                </a:solidFill>
                <a:latin typeface="Arial"/>
                <a:ea typeface="Arial"/>
                <a:cs typeface="Arial"/>
                <a:sym typeface="Arial"/>
                <a:hlinkClick r:id="rId3"/>
              </a:rPr>
              <a:t>EconEdLink.org/professional-development/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Calibri"/>
                <a:ea typeface="Calibri"/>
                <a:cs typeface="Calibri"/>
                <a:sym typeface="Calibri"/>
              </a:rPr>
              <a:t>CEE Affiliates</a:t>
            </a:r>
            <a:endParaRPr sz="5500" b="1"/>
          </a:p>
        </p:txBody>
      </p:sp>
      <p:sp>
        <p:nvSpPr>
          <p:cNvPr id="246" name="Google Shape;246;p42"/>
          <p:cNvSpPr txBox="1"/>
          <p:nvPr/>
        </p:nvSpPr>
        <p:spPr>
          <a:xfrm>
            <a:off x="1501666" y="5134678"/>
            <a:ext cx="614066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Arial"/>
                <a:ea typeface="Arial"/>
                <a:cs typeface="Arial"/>
                <a:sym typeface="Arial"/>
                <a:hlinkClick r:id="rId3"/>
              </a:rPr>
              <a:t>https://www.councilforeconed.org/resources/local-affiliates/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7" name="Google Shape;247;p42"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Calibri"/>
                <a:ea typeface="Calibri"/>
                <a:cs typeface="Calibri"/>
                <a:sym typeface="Calibri"/>
              </a:rPr>
              <a:t>Thank You to Our Sponsors!</a:t>
            </a:r>
            <a:endParaRPr sz="5400"/>
          </a:p>
        </p:txBody>
      </p:sp>
      <p:sp>
        <p:nvSpPr>
          <p:cNvPr id="253" name="Google Shape;253;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pic>
        <p:nvPicPr>
          <p:cNvPr id="254" name="Google Shape;254;p43"/>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255" name="Google Shape;255;p43"/>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256" name="Google Shape;256;p43"/>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257" name="Google Shape;257;p43"/>
          <p:cNvSpPr/>
          <p:nvPr/>
        </p:nvSpPr>
        <p:spPr>
          <a:xfrm>
            <a:off x="4450813" y="3244334"/>
            <a:ext cx="2423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258" name="Google Shape;258;p43"/>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259" name="Google Shape;259;p43"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685800" y="1531034"/>
            <a:ext cx="7772400" cy="3428999"/>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None/>
            </a:pPr>
            <a:br>
              <a:rPr lang="en-US" sz="6000"/>
            </a:br>
            <a:br>
              <a:rPr lang="en-US" sz="6000"/>
            </a:br>
            <a:r>
              <a:rPr lang="en-US" sz="6000"/>
              <a:t> </a:t>
            </a:r>
            <a:endParaRPr sz="1600" b="1">
              <a:solidFill>
                <a:schemeClr val="dk1"/>
              </a:solidFill>
            </a:endParaRPr>
          </a:p>
        </p:txBody>
      </p:sp>
      <p:sp>
        <p:nvSpPr>
          <p:cNvPr id="76" name="Google Shape;76;p16"/>
          <p:cNvSpPr txBox="1"/>
          <p:nvPr/>
        </p:nvSpPr>
        <p:spPr>
          <a:xfrm>
            <a:off x="3418449" y="323168"/>
            <a:ext cx="362946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7A9900"/>
                </a:solidFill>
                <a:latin typeface="Calibri"/>
                <a:ea typeface="Calibri"/>
                <a:cs typeface="Calibri"/>
                <a:sym typeface="Calibri"/>
              </a:rPr>
              <a:t>Objectives</a:t>
            </a:r>
            <a:endParaRPr sz="3600" b="1">
              <a:solidFill>
                <a:srgbClr val="7A9900"/>
              </a:solidFill>
              <a:latin typeface="Arial"/>
              <a:ea typeface="Arial"/>
              <a:cs typeface="Arial"/>
              <a:sym typeface="Arial"/>
            </a:endParaRPr>
          </a:p>
        </p:txBody>
      </p:sp>
      <p:sp>
        <p:nvSpPr>
          <p:cNvPr id="77" name="Google Shape;77;p16"/>
          <p:cNvSpPr txBox="1"/>
          <p:nvPr/>
        </p:nvSpPr>
        <p:spPr>
          <a:xfrm>
            <a:off x="400928" y="1393791"/>
            <a:ext cx="8546123" cy="5139869"/>
          </a:xfrm>
          <a:prstGeom prst="rect">
            <a:avLst/>
          </a:prstGeom>
          <a:noFill/>
          <a:ln>
            <a:noFill/>
          </a:ln>
        </p:spPr>
        <p:txBody>
          <a:bodyPr spcFirstLastPara="1" wrap="square" lIns="91425" tIns="45700" rIns="91425" bIns="45700" anchor="t" anchorCtr="0">
            <a:noAutofit/>
          </a:bodyPr>
          <a:lstStyle/>
          <a:p>
            <a:pPr marL="457200" marR="0" lvl="0" indent="0" algn="l" rtl="0">
              <a:spcBef>
                <a:spcPts val="300"/>
              </a:spcBef>
              <a:spcAft>
                <a:spcPts val="0"/>
              </a:spcAft>
              <a:buNone/>
            </a:pPr>
            <a:endParaRPr sz="2000" b="1" dirty="0">
              <a:solidFill>
                <a:srgbClr val="545454"/>
              </a:solidFill>
              <a:latin typeface="Calibri"/>
              <a:ea typeface="Calibri"/>
              <a:cs typeface="Calibri"/>
              <a:sym typeface="Calibri"/>
            </a:endParaRPr>
          </a:p>
          <a:p>
            <a:pPr marL="457200" marR="0" lvl="0" indent="-368300" algn="l" rtl="0">
              <a:spcBef>
                <a:spcPts val="300"/>
              </a:spcBef>
              <a:spcAft>
                <a:spcPts val="0"/>
              </a:spcAft>
              <a:buSzPts val="2200"/>
              <a:buChar char="●"/>
            </a:pPr>
            <a:r>
              <a:rPr lang="en-US" sz="2400" b="1" u="sng" dirty="0">
                <a:solidFill>
                  <a:srgbClr val="545454"/>
                </a:solidFill>
                <a:latin typeface="Calibri"/>
                <a:ea typeface="Calibri"/>
                <a:cs typeface="Calibri"/>
                <a:sym typeface="Calibri"/>
              </a:rPr>
              <a:t>Learn</a:t>
            </a:r>
            <a:r>
              <a:rPr lang="en-US" sz="2400" b="1" dirty="0">
                <a:solidFill>
                  <a:srgbClr val="545454"/>
                </a:solidFill>
                <a:latin typeface="Calibri"/>
                <a:ea typeface="Calibri"/>
                <a:cs typeface="Calibri"/>
                <a:sym typeface="Calibri"/>
              </a:rPr>
              <a:t> </a:t>
            </a:r>
            <a:r>
              <a:rPr lang="en-US" sz="2400" dirty="0">
                <a:solidFill>
                  <a:srgbClr val="545454"/>
                </a:solidFill>
                <a:latin typeface="Calibri"/>
                <a:ea typeface="Calibri"/>
                <a:cs typeface="Calibri"/>
                <a:sym typeface="Calibri"/>
              </a:rPr>
              <a:t>about various online resources to maximize your budget and classroom budgets</a:t>
            </a:r>
            <a:r>
              <a:rPr lang="en-US" sz="2400" b="1" dirty="0">
                <a:solidFill>
                  <a:srgbClr val="545454"/>
                </a:solidFill>
                <a:latin typeface="Calibri"/>
                <a:ea typeface="Calibri"/>
                <a:cs typeface="Calibri"/>
                <a:sym typeface="Calibri"/>
              </a:rPr>
              <a:t>.</a:t>
            </a:r>
            <a:endParaRPr sz="2400" b="1" dirty="0">
              <a:solidFill>
                <a:srgbClr val="545454"/>
              </a:solidFill>
              <a:latin typeface="Calibri"/>
              <a:ea typeface="Calibri"/>
              <a:cs typeface="Calibri"/>
              <a:sym typeface="Calibri"/>
            </a:endParaRPr>
          </a:p>
          <a:p>
            <a:pPr marL="0" marR="0" lvl="0" indent="0" algn="l" rtl="0">
              <a:spcBef>
                <a:spcPts val="300"/>
              </a:spcBef>
              <a:spcAft>
                <a:spcPts val="0"/>
              </a:spcAft>
              <a:buNone/>
            </a:pPr>
            <a:br>
              <a:rPr lang="en-US" sz="2000" b="1" dirty="0">
                <a:solidFill>
                  <a:srgbClr val="545454"/>
                </a:solidFill>
                <a:latin typeface="Calibri"/>
                <a:ea typeface="Calibri"/>
                <a:cs typeface="Calibri"/>
                <a:sym typeface="Calibri"/>
              </a:rPr>
            </a:br>
            <a:endParaRPr sz="2000" b="1" dirty="0">
              <a:solidFill>
                <a:srgbClr val="545454"/>
              </a:solidFill>
              <a:latin typeface="Calibri"/>
              <a:ea typeface="Calibri"/>
              <a:cs typeface="Calibri"/>
              <a:sym typeface="Calibri"/>
            </a:endParaRPr>
          </a:p>
          <a:p>
            <a:pPr marL="457200" marR="0" lvl="0" indent="-368300" algn="l" rtl="0">
              <a:spcBef>
                <a:spcPts val="300"/>
              </a:spcBef>
              <a:spcAft>
                <a:spcPts val="0"/>
              </a:spcAft>
              <a:buClr>
                <a:srgbClr val="545454"/>
              </a:buClr>
              <a:buSzPts val="2200"/>
              <a:buFont typeface="Calibri"/>
              <a:buChar char="●"/>
            </a:pPr>
            <a:r>
              <a:rPr lang="en-US" sz="2200" b="1" u="sng" dirty="0">
                <a:solidFill>
                  <a:srgbClr val="545454"/>
                </a:solidFill>
                <a:latin typeface="Calibri"/>
                <a:ea typeface="Calibri"/>
                <a:cs typeface="Calibri"/>
                <a:sym typeface="Calibri"/>
              </a:rPr>
              <a:t>Understand</a:t>
            </a:r>
            <a:r>
              <a:rPr lang="en-US" sz="2200" b="1" dirty="0">
                <a:solidFill>
                  <a:srgbClr val="545454"/>
                </a:solidFill>
                <a:latin typeface="Calibri"/>
                <a:ea typeface="Calibri"/>
                <a:cs typeface="Calibri"/>
                <a:sym typeface="Calibri"/>
              </a:rPr>
              <a:t> </a:t>
            </a:r>
            <a:r>
              <a:rPr lang="en-US" sz="2200" dirty="0">
                <a:solidFill>
                  <a:srgbClr val="545454"/>
                </a:solidFill>
                <a:latin typeface="Calibri"/>
                <a:ea typeface="Calibri"/>
                <a:cs typeface="Calibri"/>
                <a:sym typeface="Calibri"/>
              </a:rPr>
              <a:t>how your educator expenses can lead to tax credits. </a:t>
            </a:r>
            <a:endParaRPr sz="2200" dirty="0">
              <a:solidFill>
                <a:srgbClr val="545454"/>
              </a:solidFill>
              <a:latin typeface="Calibri"/>
              <a:ea typeface="Calibri"/>
              <a:cs typeface="Calibri"/>
              <a:sym typeface="Calibri"/>
            </a:endParaRPr>
          </a:p>
          <a:p>
            <a:pPr marL="0" marR="0" lvl="0" indent="0" algn="l" rtl="0">
              <a:spcBef>
                <a:spcPts val="300"/>
              </a:spcBef>
              <a:spcAft>
                <a:spcPts val="0"/>
              </a:spcAft>
              <a:buNone/>
            </a:pPr>
            <a:endParaRPr sz="2200" dirty="0">
              <a:solidFill>
                <a:srgbClr val="545454"/>
              </a:solidFill>
              <a:latin typeface="Calibri"/>
              <a:ea typeface="Calibri"/>
              <a:cs typeface="Calibri"/>
              <a:sym typeface="Calibri"/>
            </a:endParaRPr>
          </a:p>
          <a:p>
            <a:pPr marL="0" marR="0" lvl="0" indent="0" algn="l" rtl="0">
              <a:spcBef>
                <a:spcPts val="300"/>
              </a:spcBef>
              <a:spcAft>
                <a:spcPts val="0"/>
              </a:spcAft>
              <a:buNone/>
            </a:pPr>
            <a:endParaRPr sz="2200" dirty="0">
              <a:solidFill>
                <a:srgbClr val="545454"/>
              </a:solidFill>
              <a:latin typeface="Calibri"/>
              <a:ea typeface="Calibri"/>
              <a:cs typeface="Calibri"/>
              <a:sym typeface="Calibri"/>
            </a:endParaRPr>
          </a:p>
          <a:p>
            <a:pPr marL="457200" marR="0" lvl="0" indent="-368300" algn="l" rtl="0">
              <a:spcBef>
                <a:spcPts val="300"/>
              </a:spcBef>
              <a:spcAft>
                <a:spcPts val="0"/>
              </a:spcAft>
              <a:buClr>
                <a:srgbClr val="545454"/>
              </a:buClr>
              <a:buSzPts val="2200"/>
              <a:buFont typeface="Calibri"/>
              <a:buChar char="●"/>
            </a:pPr>
            <a:r>
              <a:rPr lang="en-US" sz="2200" b="1" u="sng" dirty="0">
                <a:solidFill>
                  <a:srgbClr val="545454"/>
                </a:solidFill>
                <a:latin typeface="Calibri"/>
                <a:ea typeface="Calibri"/>
                <a:cs typeface="Calibri"/>
                <a:sym typeface="Calibri"/>
              </a:rPr>
              <a:t>Develop</a:t>
            </a:r>
            <a:r>
              <a:rPr lang="en-US" sz="2200" dirty="0">
                <a:solidFill>
                  <a:srgbClr val="545454"/>
                </a:solidFill>
                <a:latin typeface="Calibri"/>
                <a:ea typeface="Calibri"/>
                <a:cs typeface="Calibri"/>
                <a:sym typeface="Calibri"/>
              </a:rPr>
              <a:t> strategies to generate financial resources to increase your classroom budget.</a:t>
            </a:r>
            <a:endParaRPr sz="2200" dirty="0">
              <a:solidFill>
                <a:srgbClr val="545454"/>
              </a:solidFill>
              <a:latin typeface="Calibri"/>
              <a:ea typeface="Calibri"/>
              <a:cs typeface="Calibri"/>
              <a:sym typeface="Calibri"/>
            </a:endParaRPr>
          </a:p>
          <a:p>
            <a:pPr marL="457200" marR="0" lvl="0" indent="0" algn="l" rtl="0">
              <a:spcBef>
                <a:spcPts val="300"/>
              </a:spcBef>
              <a:spcAft>
                <a:spcPts val="0"/>
              </a:spcAft>
              <a:buNone/>
            </a:pPr>
            <a:endParaRPr sz="2200" dirty="0">
              <a:solidFill>
                <a:srgbClr val="545454"/>
              </a:solidFill>
              <a:latin typeface="Calibri"/>
              <a:ea typeface="Calibri"/>
              <a:cs typeface="Calibri"/>
              <a:sym typeface="Calibri"/>
            </a:endParaRPr>
          </a:p>
          <a:p>
            <a:pPr marL="457200" lvl="0" indent="-368300" algn="l" rtl="0">
              <a:spcBef>
                <a:spcPts val="300"/>
              </a:spcBef>
              <a:spcAft>
                <a:spcPts val="0"/>
              </a:spcAft>
              <a:buClr>
                <a:srgbClr val="545454"/>
              </a:buClr>
              <a:buSzPts val="2200"/>
              <a:buFont typeface="Calibri"/>
              <a:buChar char="●"/>
            </a:pPr>
            <a:r>
              <a:rPr lang="en-US" sz="2200" b="1" u="sng" dirty="0">
                <a:solidFill>
                  <a:srgbClr val="545454"/>
                </a:solidFill>
                <a:latin typeface="Calibri"/>
                <a:ea typeface="Calibri"/>
                <a:cs typeface="Calibri"/>
                <a:sym typeface="Calibri"/>
              </a:rPr>
              <a:t>Evaluate </a:t>
            </a:r>
            <a:r>
              <a:rPr lang="en-US" sz="2200" dirty="0">
                <a:solidFill>
                  <a:srgbClr val="545454"/>
                </a:solidFill>
                <a:latin typeface="Calibri"/>
                <a:ea typeface="Calibri"/>
                <a:cs typeface="Calibri"/>
                <a:sym typeface="Calibri"/>
              </a:rPr>
              <a:t>Wells Fargo’s online personal finance assessment through the </a:t>
            </a:r>
            <a:r>
              <a:rPr lang="en-US" sz="2200" dirty="0">
                <a:solidFill>
                  <a:schemeClr val="accent3"/>
                </a:solidFill>
                <a:latin typeface="Calibri"/>
                <a:ea typeface="Calibri"/>
                <a:cs typeface="Calibri"/>
                <a:sym typeface="Calibri"/>
              </a:rPr>
              <a:t>Hands On Banking </a:t>
            </a:r>
            <a:r>
              <a:rPr lang="en-US" sz="2200" dirty="0">
                <a:solidFill>
                  <a:srgbClr val="545454"/>
                </a:solidFill>
                <a:latin typeface="Calibri"/>
                <a:ea typeface="Calibri"/>
                <a:cs typeface="Calibri"/>
                <a:sym typeface="Calibri"/>
              </a:rPr>
              <a:t>Program. </a:t>
            </a:r>
            <a:endParaRPr sz="2200" dirty="0">
              <a:solidFill>
                <a:srgbClr val="54545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64825" y="1326434"/>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83" name="Google Shape;83;p17"/>
          <p:cNvSpPr txBox="1">
            <a:spLocks noGrp="1"/>
          </p:cNvSpPr>
          <p:nvPr>
            <p:ph type="body" idx="1"/>
          </p:nvPr>
        </p:nvSpPr>
        <p:spPr>
          <a:xfrm>
            <a:off x="2064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350" u="sng" dirty="0">
              <a:solidFill>
                <a:srgbClr val="6E41A0"/>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2450" u="sng" dirty="0">
                <a:solidFill>
                  <a:schemeClr val="accent3"/>
                </a:solidFill>
                <a:highlight>
                  <a:srgbClr val="FFFFFF"/>
                </a:highlight>
                <a:latin typeface="Arial"/>
                <a:ea typeface="Arial"/>
                <a:cs typeface="Arial"/>
                <a:sym typeface="Arial"/>
              </a:rPr>
              <a:t>Free resources and materials through Wells Fargo: </a:t>
            </a:r>
            <a:endParaRPr sz="2450" u="sng" dirty="0">
              <a:solidFill>
                <a:schemeClr val="accent3"/>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solidFill>
                  <a:srgbClr val="1F497D"/>
                </a:solidFill>
                <a:highlight>
                  <a:srgbClr val="FFFFFF"/>
                </a:highlight>
              </a:rPr>
              <a:t>Youth page - Educator Resources</a:t>
            </a:r>
            <a:endParaRPr dirty="0">
              <a:solidFill>
                <a:srgbClr val="1F497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u="sng" dirty="0">
                <a:solidFill>
                  <a:schemeClr val="hlink"/>
                </a:solidFill>
                <a:highlight>
                  <a:srgbClr val="FFFFFF"/>
                </a:highlight>
                <a:hlinkClick r:id="rId3"/>
              </a:rPr>
              <a:t>https://youth.handsonbanking.org/educators/</a:t>
            </a:r>
            <a:endParaRPr u="sng" dirty="0">
              <a:solidFill>
                <a:schemeClr val="hlink"/>
              </a:solidFill>
              <a:highlight>
                <a:srgbClr val="FFFFFF"/>
              </a:highlight>
            </a:endParaRPr>
          </a:p>
          <a:p>
            <a:pPr marL="0" lvl="0" indent="0" algn="l" rtl="0">
              <a:lnSpc>
                <a:spcPct val="115000"/>
              </a:lnSpc>
              <a:spcBef>
                <a:spcPts val="0"/>
              </a:spcBef>
              <a:spcAft>
                <a:spcPts val="0"/>
              </a:spcAft>
              <a:buNone/>
            </a:pPr>
            <a:endParaRPr dirty="0">
              <a:solidFill>
                <a:srgbClr val="1F497D"/>
              </a:solidFill>
              <a:highlight>
                <a:srgbClr val="FFFFFF"/>
              </a:highlight>
            </a:endParaRPr>
          </a:p>
          <a:p>
            <a:pPr marL="0" lvl="0" indent="0" algn="l" rtl="0">
              <a:lnSpc>
                <a:spcPct val="115000"/>
              </a:lnSpc>
              <a:spcBef>
                <a:spcPts val="0"/>
              </a:spcBef>
              <a:spcAft>
                <a:spcPts val="0"/>
              </a:spcAft>
              <a:buNone/>
            </a:pPr>
            <a:endParaRPr dirty="0">
              <a:solidFill>
                <a:srgbClr val="1F497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dirty="0">
                <a:solidFill>
                  <a:srgbClr val="1F497D"/>
                </a:solidFill>
                <a:highlight>
                  <a:srgbClr val="FFFFFF"/>
                </a:highlight>
              </a:rPr>
              <a:t>Educator Assessments - </a:t>
            </a:r>
            <a:endParaRPr dirty="0">
              <a:solidFill>
                <a:srgbClr val="1F497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u="sng" dirty="0">
                <a:solidFill>
                  <a:schemeClr val="hlink"/>
                </a:solidFill>
                <a:highlight>
                  <a:srgbClr val="FFFFFF"/>
                </a:highlight>
                <a:hlinkClick r:id="rId4"/>
              </a:rPr>
              <a:t>https://handsonbanking.org/assessment/</a:t>
            </a:r>
            <a:endParaRPr u="sng" dirty="0">
              <a:solidFill>
                <a:schemeClr val="hlink"/>
              </a:solidFill>
              <a:highlight>
                <a:srgbClr val="FFFFFF"/>
              </a:highlight>
            </a:endParaRPr>
          </a:p>
          <a:p>
            <a:pPr marL="457200" lvl="0" indent="0" algn="l" rtl="0">
              <a:lnSpc>
                <a:spcPct val="125000"/>
              </a:lnSpc>
              <a:spcBef>
                <a:spcPts val="0"/>
              </a:spcBef>
              <a:spcAft>
                <a:spcPts val="0"/>
              </a:spcAft>
              <a:buNone/>
            </a:pPr>
            <a:endParaRPr sz="2000" b="1" i="1" dirty="0">
              <a:highlight>
                <a:srgbClr val="FFFFFF"/>
              </a:highlight>
              <a:latin typeface="Arial"/>
              <a:ea typeface="Arial"/>
              <a:cs typeface="Arial"/>
              <a:sym typeface="Arial"/>
            </a:endParaRPr>
          </a:p>
          <a:p>
            <a:pPr marL="457200" lvl="0" indent="0" algn="l" rtl="0">
              <a:lnSpc>
                <a:spcPct val="115000"/>
              </a:lnSpc>
              <a:spcBef>
                <a:spcPts val="800"/>
              </a:spcBef>
              <a:spcAft>
                <a:spcPts val="1200"/>
              </a:spcAft>
              <a:buNone/>
            </a:pPr>
            <a:endParaRPr sz="2000" b="1" i="1" dirty="0">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8" descr="Image preview"/>
          <p:cNvPicPr preferRelativeResize="0"/>
          <p:nvPr/>
        </p:nvPicPr>
        <p:blipFill>
          <a:blip r:embed="rId3">
            <a:alphaModFix/>
          </a:blip>
          <a:stretch>
            <a:fillRect/>
          </a:stretch>
        </p:blipFill>
        <p:spPr>
          <a:xfrm>
            <a:off x="0" y="1071575"/>
            <a:ext cx="9144000" cy="4433575"/>
          </a:xfrm>
          <a:prstGeom prst="rect">
            <a:avLst/>
          </a:prstGeom>
          <a:noFill/>
          <a:ln>
            <a:noFill/>
          </a:ln>
        </p:spPr>
      </p:pic>
      <p:sp>
        <p:nvSpPr>
          <p:cNvPr id="89" name="Google Shape;89;p18"/>
          <p:cNvSpPr txBox="1"/>
          <p:nvPr/>
        </p:nvSpPr>
        <p:spPr>
          <a:xfrm>
            <a:off x="3053659" y="5611046"/>
            <a:ext cx="3433202" cy="8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u="sng">
                <a:solidFill>
                  <a:schemeClr val="hlink"/>
                </a:solidFill>
                <a:latin typeface="Calibri"/>
                <a:ea typeface="Calibri"/>
                <a:cs typeface="Calibri"/>
                <a:sym typeface="Calibri"/>
                <a:hlinkClick r:id="rId4"/>
              </a:rPr>
              <a:t>Take the Survey</a:t>
            </a:r>
            <a:endParaRPr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9" descr="Image preview"/>
          <p:cNvPicPr preferRelativeResize="0"/>
          <p:nvPr/>
        </p:nvPicPr>
        <p:blipFill>
          <a:blip r:embed="rId3">
            <a:alphaModFix/>
          </a:blip>
          <a:stretch>
            <a:fillRect/>
          </a:stretch>
        </p:blipFill>
        <p:spPr>
          <a:xfrm>
            <a:off x="0" y="1540375"/>
            <a:ext cx="9144000" cy="4513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Budgets </a:t>
            </a:r>
            <a:endParaRPr sz="6500" u="sng" dirty="0">
              <a:solidFill>
                <a:srgbClr val="000000"/>
              </a:solidFill>
            </a:endParaRPr>
          </a:p>
        </p:txBody>
      </p:sp>
      <p:sp>
        <p:nvSpPr>
          <p:cNvPr id="100" name="Google Shape;100;p20"/>
          <p:cNvSpPr txBox="1">
            <a:spLocks noGrp="1"/>
          </p:cNvSpPr>
          <p:nvPr>
            <p:ph type="body" idx="1"/>
          </p:nvPr>
        </p:nvSpPr>
        <p:spPr>
          <a:xfrm>
            <a:off x="34050" y="1779300"/>
            <a:ext cx="90759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500" b="1" i="1" dirty="0">
                <a:solidFill>
                  <a:schemeClr val="accent3"/>
                </a:solidFill>
                <a:highlight>
                  <a:srgbClr val="FFFFFF"/>
                </a:highlight>
                <a:latin typeface="Arial"/>
                <a:ea typeface="Arial"/>
                <a:cs typeface="Arial"/>
                <a:sym typeface="Arial"/>
              </a:rPr>
              <a:t>Classroom Spending During the 2019/2020 School Year</a:t>
            </a:r>
            <a:endParaRPr sz="1500" b="1" i="1" dirty="0">
              <a:solidFill>
                <a:schemeClr val="accent3"/>
              </a:solidFill>
              <a:highlight>
                <a:srgbClr val="FFFFFF"/>
              </a:highlight>
              <a:latin typeface="Arial"/>
              <a:ea typeface="Arial"/>
              <a:cs typeface="Arial"/>
              <a:sym typeface="Arial"/>
            </a:endParaRPr>
          </a:p>
          <a:p>
            <a:pPr marL="457200" lvl="0" indent="-323850" algn="l" rtl="0">
              <a:lnSpc>
                <a:spcPct val="115000"/>
              </a:lnSpc>
              <a:spcBef>
                <a:spcPts val="120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Teachers spent an average of $745 on school supplies during the 2019/2020 school year. </a:t>
            </a:r>
            <a:endParaRPr sz="1500"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Most teachers spend their own money on distance learning materials. On average, teachers spent $252 during the 2020 spring year.</a:t>
            </a:r>
            <a:endParaRPr sz="1500"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45% of teachers said their spending has increased since distance learning began.</a:t>
            </a:r>
            <a:endParaRPr sz="1500"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500" i="1" dirty="0">
                <a:solidFill>
                  <a:schemeClr val="accent3"/>
                </a:solidFill>
                <a:highlight>
                  <a:srgbClr val="FFFFFF"/>
                </a:highlight>
                <a:latin typeface="Arial"/>
                <a:ea typeface="Arial"/>
                <a:cs typeface="Arial"/>
                <a:sym typeface="Arial"/>
              </a:rPr>
              <a:t>Student Engagement with Distance Learning</a:t>
            </a:r>
            <a:endParaRPr sz="1500" i="1" dirty="0">
              <a:solidFill>
                <a:schemeClr val="accent3"/>
              </a:solidFill>
              <a:highlight>
                <a:srgbClr val="FFFFFF"/>
              </a:highlight>
              <a:latin typeface="Arial"/>
              <a:ea typeface="Arial"/>
              <a:cs typeface="Arial"/>
              <a:sym typeface="Arial"/>
            </a:endParaRPr>
          </a:p>
          <a:p>
            <a:pPr marL="457200" lvl="0" indent="-323850" algn="l" rtl="0">
              <a:lnSpc>
                <a:spcPct val="115000"/>
              </a:lnSpc>
              <a:spcBef>
                <a:spcPts val="120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Teachers estimate that 43% of students were disengaged (missing class activities or assignments 50% or more of the time) during distance learning this spring.</a:t>
            </a:r>
            <a:endParaRPr sz="1500"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70% of teachers said they have dropped off or mailed items to their students’ homes for distance learning to keep them engaged.</a:t>
            </a:r>
            <a:endParaRPr sz="1500"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55% of teachers said students who were disengaged during distance learning didn’t have a stable home environment, housing, or food.</a:t>
            </a:r>
            <a:endParaRPr sz="1500"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Char char="●"/>
            </a:pPr>
            <a:r>
              <a:rPr lang="en-US" sz="1500" dirty="0">
                <a:solidFill>
                  <a:srgbClr val="212529"/>
                </a:solidFill>
                <a:highlight>
                  <a:srgbClr val="FFFFFF"/>
                </a:highlight>
                <a:latin typeface="Arial"/>
                <a:ea typeface="Arial"/>
                <a:cs typeface="Arial"/>
                <a:sym typeface="Arial"/>
              </a:rPr>
              <a:t>53% of teachers said students who were disengaged during distance learning didn’t have access to the internet at home.</a:t>
            </a:r>
            <a:endParaRPr sz="1500" dirty="0">
              <a:solidFill>
                <a:srgbClr val="212529"/>
              </a:solidFill>
              <a:highlight>
                <a:srgbClr val="FFFFFF"/>
              </a:highlight>
              <a:latin typeface="Arial"/>
              <a:ea typeface="Arial"/>
              <a:cs typeface="Arial"/>
              <a:sym typeface="Arial"/>
            </a:endParaRPr>
          </a:p>
          <a:p>
            <a:pPr marL="3200400" lvl="0" indent="-323850" algn="l" rtl="0">
              <a:lnSpc>
                <a:spcPct val="115000"/>
              </a:lnSpc>
              <a:spcBef>
                <a:spcPts val="0"/>
              </a:spcBef>
              <a:spcAft>
                <a:spcPts val="0"/>
              </a:spcAft>
              <a:buClr>
                <a:srgbClr val="212529"/>
              </a:buClr>
              <a:buSzPts val="1500"/>
              <a:buFont typeface="Arial"/>
              <a:buChar char="-"/>
            </a:pPr>
            <a:r>
              <a:rPr lang="en-US" sz="1500" dirty="0">
                <a:solidFill>
                  <a:srgbClr val="212529"/>
                </a:solidFill>
                <a:highlight>
                  <a:srgbClr val="FFFFFF"/>
                </a:highlight>
                <a:latin typeface="Arial"/>
                <a:ea typeface="Arial"/>
                <a:cs typeface="Arial"/>
                <a:sym typeface="Arial"/>
              </a:rPr>
              <a:t>Source: 2020 Teacher Spending Survey AdoptAClassroom.org </a:t>
            </a:r>
            <a:endParaRPr sz="1500" dirty="0">
              <a:solidFill>
                <a:srgbClr val="212529"/>
              </a:solidFill>
              <a:highlight>
                <a:srgbClr val="FFFFFF"/>
              </a:highlight>
              <a:latin typeface="Arial"/>
              <a:ea typeface="Arial"/>
              <a:cs typeface="Arial"/>
              <a:sym typeface="Arial"/>
            </a:endParaRPr>
          </a:p>
          <a:p>
            <a:pPr marL="728663" lvl="1" indent="-341313" algn="l" rtl="0">
              <a:lnSpc>
                <a:spcPct val="80000"/>
              </a:lnSpc>
              <a:spcBef>
                <a:spcPts val="1800"/>
              </a:spcBef>
              <a:spcAft>
                <a:spcPts val="0"/>
              </a:spcAft>
              <a:buClr>
                <a:schemeClr val="dk1"/>
              </a:buClr>
              <a:buSzPts val="700"/>
              <a:buNone/>
            </a:pPr>
            <a:endParaRPr sz="700" dirty="0"/>
          </a:p>
          <a:p>
            <a:pPr marL="342900" lvl="0" indent="-298450" algn="l" rtl="0">
              <a:lnSpc>
                <a:spcPct val="80000"/>
              </a:lnSpc>
              <a:spcBef>
                <a:spcPts val="1800"/>
              </a:spcBef>
              <a:spcAft>
                <a:spcPts val="0"/>
              </a:spcAft>
              <a:buClr>
                <a:schemeClr val="dk1"/>
              </a:buClr>
              <a:buSzPts val="700"/>
              <a:buNone/>
            </a:pPr>
            <a:endParaRPr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793508" y="1191815"/>
            <a:ext cx="7886700" cy="52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100" u="sng" dirty="0">
                <a:solidFill>
                  <a:srgbClr val="000000"/>
                </a:solidFill>
              </a:rPr>
              <a:t>Online Resources to Maximize your Personal and Classroom Budget </a:t>
            </a:r>
            <a:endParaRPr sz="6500" u="sng" dirty="0">
              <a:solidFill>
                <a:srgbClr val="000000"/>
              </a:solidFill>
            </a:endParaRPr>
          </a:p>
        </p:txBody>
      </p:sp>
      <p:sp>
        <p:nvSpPr>
          <p:cNvPr id="106" name="Google Shape;106;p21"/>
          <p:cNvSpPr txBox="1">
            <a:spLocks noGrp="1"/>
          </p:cNvSpPr>
          <p:nvPr>
            <p:ph type="body" idx="1"/>
          </p:nvPr>
        </p:nvSpPr>
        <p:spPr>
          <a:xfrm>
            <a:off x="306325" y="1779300"/>
            <a:ext cx="8803500" cy="507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00"/>
              </a:spcBef>
              <a:spcAft>
                <a:spcPts val="0"/>
              </a:spcAft>
              <a:buClr>
                <a:srgbClr val="FF0000"/>
              </a:buClr>
              <a:buSzPts val="2400"/>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500" b="1" i="1"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500" i="1" dirty="0">
                <a:solidFill>
                  <a:schemeClr val="accent3"/>
                </a:solidFill>
                <a:highlight>
                  <a:srgbClr val="FFFFFF"/>
                </a:highlight>
                <a:latin typeface="Arial"/>
                <a:ea typeface="Arial"/>
                <a:cs typeface="Arial"/>
                <a:sym typeface="Arial"/>
              </a:rPr>
              <a:t>Additional expenses as a result of Distance Learning: </a:t>
            </a:r>
            <a:endParaRPr sz="1500" i="1" dirty="0">
              <a:solidFill>
                <a:schemeClr val="accent3"/>
              </a:solidFill>
              <a:highlight>
                <a:srgbClr val="FFFFFF"/>
              </a:highlight>
              <a:latin typeface="Arial"/>
              <a:ea typeface="Arial"/>
              <a:cs typeface="Arial"/>
              <a:sym typeface="Arial"/>
            </a:endParaRPr>
          </a:p>
          <a:p>
            <a:pPr marL="457200" lvl="0" indent="-323850" algn="l" rtl="0">
              <a:lnSpc>
                <a:spcPct val="115000"/>
              </a:lnSpc>
              <a:spcBef>
                <a:spcPts val="120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Technology/Hardware  (New computer or laptop, printer, tablet, etc.) </a:t>
            </a:r>
            <a:endParaRPr sz="1500" b="1" i="1"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New Software (EdTech memberships, Office Suite) </a:t>
            </a:r>
            <a:endParaRPr sz="1500" b="1" i="1"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Pens, supplies, and additional materials</a:t>
            </a:r>
            <a:endParaRPr sz="1500" b="1" i="1"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Postage and mailing</a:t>
            </a:r>
            <a:endParaRPr sz="1500" b="1" i="1"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Increased home bills such as electricity, internet, etc. </a:t>
            </a:r>
            <a:endParaRPr sz="1500" b="1" i="1" dirty="0">
              <a:solidFill>
                <a:srgbClr val="212529"/>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212529"/>
              </a:buClr>
              <a:buSzPts val="1500"/>
              <a:buFont typeface="Arial"/>
              <a:buChar char="●"/>
            </a:pPr>
            <a:r>
              <a:rPr lang="en-US" sz="1500" b="1" i="1" dirty="0">
                <a:solidFill>
                  <a:srgbClr val="212529"/>
                </a:solidFill>
                <a:highlight>
                  <a:srgbClr val="FFFFFF"/>
                </a:highlight>
                <a:latin typeface="Arial"/>
                <a:ea typeface="Arial"/>
                <a:cs typeface="Arial"/>
                <a:sym typeface="Arial"/>
              </a:rPr>
              <a:t>Workstation supplies and materials</a:t>
            </a:r>
            <a:endParaRPr sz="1500" b="1" i="1" dirty="0">
              <a:solidFill>
                <a:srgbClr val="212529"/>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1500" b="1" i="1" dirty="0">
              <a:solidFill>
                <a:srgbClr val="212529"/>
              </a:solidFill>
              <a:highlight>
                <a:srgbClr val="FFFFFF"/>
              </a:highlight>
              <a:latin typeface="Arial"/>
              <a:ea typeface="Arial"/>
              <a:cs typeface="Arial"/>
              <a:sym typeface="Arial"/>
            </a:endParaRPr>
          </a:p>
          <a:p>
            <a:pPr marL="0" lvl="0" indent="0" algn="ctr" rtl="0">
              <a:lnSpc>
                <a:spcPct val="115000"/>
              </a:lnSpc>
              <a:spcBef>
                <a:spcPts val="1200"/>
              </a:spcBef>
              <a:spcAft>
                <a:spcPts val="0"/>
              </a:spcAft>
              <a:buNone/>
            </a:pPr>
            <a:r>
              <a:rPr lang="en-US" sz="1500" b="1" i="1" dirty="0">
                <a:solidFill>
                  <a:schemeClr val="accent3"/>
                </a:solidFill>
                <a:highlight>
                  <a:srgbClr val="FFFFFF"/>
                </a:highlight>
                <a:latin typeface="Arial"/>
                <a:ea typeface="Arial"/>
                <a:cs typeface="Arial"/>
                <a:sym typeface="Arial"/>
              </a:rPr>
              <a:t>Cost of remote learning varies by city, state, and Zip code</a:t>
            </a:r>
            <a:r>
              <a:rPr lang="en-US" sz="1500" b="1" i="1" dirty="0">
                <a:solidFill>
                  <a:srgbClr val="212529"/>
                </a:solidFill>
                <a:highlight>
                  <a:srgbClr val="FFFFFF"/>
                </a:highlight>
                <a:latin typeface="Arial"/>
                <a:ea typeface="Arial"/>
                <a:cs typeface="Arial"/>
                <a:sym typeface="Arial"/>
              </a:rPr>
              <a:t> </a:t>
            </a:r>
            <a:endParaRPr sz="1500" b="1" i="1" dirty="0">
              <a:solidFill>
                <a:srgbClr val="212529"/>
              </a:solidFill>
              <a:highlight>
                <a:srgbClr val="FFFFFF"/>
              </a:highlight>
              <a:latin typeface="Arial"/>
              <a:ea typeface="Arial"/>
              <a:cs typeface="Arial"/>
              <a:sym typeface="Arial"/>
            </a:endParaRPr>
          </a:p>
          <a:p>
            <a:pPr marL="0" lvl="1" indent="0" algn="l" rtl="0">
              <a:lnSpc>
                <a:spcPct val="80000"/>
              </a:lnSpc>
              <a:spcBef>
                <a:spcPts val="1800"/>
              </a:spcBef>
              <a:spcAft>
                <a:spcPts val="0"/>
              </a:spcAft>
              <a:buClr>
                <a:schemeClr val="dk1"/>
              </a:buClr>
              <a:buSzPts val="700"/>
              <a:buNone/>
            </a:pPr>
            <a:endParaRPr sz="700" dirty="0"/>
          </a:p>
          <a:p>
            <a:pPr marL="342900" lvl="0" indent="-298450" algn="l" rtl="0">
              <a:lnSpc>
                <a:spcPct val="80000"/>
              </a:lnSpc>
              <a:spcBef>
                <a:spcPts val="1800"/>
              </a:spcBef>
              <a:spcAft>
                <a:spcPts val="0"/>
              </a:spcAft>
              <a:buClr>
                <a:schemeClr val="dk1"/>
              </a:buClr>
              <a:buSzPts val="700"/>
              <a:buNone/>
            </a:pPr>
            <a:endParaRPr sz="7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E69CDC-1C5A-4E8C-853F-25D26BAC5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8441A-3AEC-4268-B128-74C935EEF78C}">
  <ds:schemaRefs>
    <ds:schemaRef ds:uri="http://schemas.microsoft.com/sharepoint/v3/contenttype/forms"/>
  </ds:schemaRefs>
</ds:datastoreItem>
</file>

<file path=customXml/itemProps3.xml><?xml version="1.0" encoding="utf-8"?>
<ds:datastoreItem xmlns:ds="http://schemas.openxmlformats.org/officeDocument/2006/customXml" ds:itemID="{76BF2458-1092-4148-84BE-83A573250CA8}">
  <ds:schemaRefs>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cd82c5b-74c9-4827-94f1-5bf219ae6b20"/>
    <ds:schemaRef ds:uri="bfa4db11-c700-41fb-b639-f7e6b4e680b5"/>
  </ds:schemaRefs>
</ds:datastoreItem>
</file>

<file path=docProps/app.xml><?xml version="1.0" encoding="utf-8"?>
<Properties xmlns="http://schemas.openxmlformats.org/officeDocument/2006/extended-properties" xmlns:vt="http://schemas.openxmlformats.org/officeDocument/2006/docPropsVTypes">
  <TotalTime>4</TotalTime>
  <Words>1417</Words>
  <Application>Microsoft Office PowerPoint</Application>
  <PresentationFormat>On-screen Show (4:3)</PresentationFormat>
  <Paragraphs>206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Roboto</vt:lpstr>
      <vt:lpstr>Arial</vt:lpstr>
      <vt:lpstr>Times New Roman</vt:lpstr>
      <vt:lpstr>Georgia</vt:lpstr>
      <vt:lpstr>Office Theme</vt:lpstr>
      <vt:lpstr> Wells Fargo Personal Finance for Educators, Pt.4:  Maximizing Your Classroom Expenses and Resources </vt:lpstr>
      <vt:lpstr>EconEdLink Membership</vt:lpstr>
      <vt:lpstr>Professional Development Certificate</vt:lpstr>
      <vt:lpstr>   </vt:lpstr>
      <vt:lpstr>Online Resources to Maximize your Personal and Classroom Budgets </vt:lpstr>
      <vt:lpstr>PowerPoint Presentation</vt:lpstr>
      <vt:lpstr>PowerPoint Presentation</vt:lpstr>
      <vt:lpstr>Online Resources to Maximize your Personal and Classroom Budgets </vt:lpstr>
      <vt:lpstr>Online Resources to Maximize your Personal and Classroom Budget </vt:lpstr>
      <vt:lpstr>Online Resources to Maximize your Personal and Classroom Budget </vt:lpstr>
      <vt:lpstr>PowerPoint Presentation</vt:lpstr>
      <vt:lpstr>PowerPoint Presentation</vt:lpstr>
      <vt:lpstr>PowerPoint Presentation</vt:lpstr>
      <vt:lpstr>PowerPoint Presentation</vt:lpstr>
      <vt:lpstr>Online Resources to Maximize your Personal and Classroom Budgets </vt:lpstr>
      <vt:lpstr>PowerPoint Presentation</vt:lpstr>
      <vt:lpstr>PowerPoint Presentation</vt:lpstr>
      <vt:lpstr>PowerPoint Presentation</vt:lpstr>
      <vt:lpstr>Online Resources to Maximize your Personal and Classroom Budgets </vt:lpstr>
      <vt:lpstr>PowerPoint Presentation</vt:lpstr>
      <vt:lpstr>PowerPoint Presentation</vt:lpstr>
      <vt:lpstr>PowerPoint Presentation</vt:lpstr>
      <vt:lpstr>Online Resources to Maximize your Personal and Classroom Budgets </vt:lpstr>
      <vt:lpstr>Online Resources to Maximize your Personal and Classroom Budgets </vt:lpstr>
      <vt:lpstr>Online Resources to Maximize your Personal and Classroom Budgets </vt:lpstr>
      <vt:lpstr>Online Resources to Maximize your Personal and Classroom Budgets </vt:lpstr>
      <vt:lpstr>Online Resources to Maximize your Personal and Classroom Budgets </vt:lpstr>
      <vt:lpstr>PowerPoint Presentation</vt:lpstr>
      <vt:lpstr>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Wells Fargo Personal Finance for Educators, Pt.4:  Maximizing Your Classroom Expenses and Resources </dc:title>
  <cp:lastModifiedBy>Jarvon Carson</cp:lastModifiedBy>
  <cp:revision>2</cp:revision>
  <dcterms:modified xsi:type="dcterms:W3CDTF">2020-12-16T20:59:22Z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