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7"/>
  </p:notesMasterIdLst>
  <p:handoutMasterIdLst>
    <p:handoutMasterId r:id="rId48"/>
  </p:handoutMasterIdLst>
  <p:sldIdLst>
    <p:sldId id="488" r:id="rId5"/>
    <p:sldId id="542" r:id="rId6"/>
    <p:sldId id="267" r:id="rId7"/>
    <p:sldId id="545" r:id="rId8"/>
    <p:sldId id="553" r:id="rId9"/>
    <p:sldId id="522" r:id="rId10"/>
    <p:sldId id="494" r:id="rId11"/>
    <p:sldId id="436" r:id="rId12"/>
    <p:sldId id="541" r:id="rId13"/>
    <p:sldId id="573" r:id="rId14"/>
    <p:sldId id="549" r:id="rId15"/>
    <p:sldId id="476" r:id="rId16"/>
    <p:sldId id="570" r:id="rId17"/>
    <p:sldId id="555" r:id="rId18"/>
    <p:sldId id="299" r:id="rId19"/>
    <p:sldId id="569" r:id="rId20"/>
    <p:sldId id="359" r:id="rId21"/>
    <p:sldId id="562" r:id="rId22"/>
    <p:sldId id="475" r:id="rId23"/>
    <p:sldId id="563" r:id="rId24"/>
    <p:sldId id="564" r:id="rId25"/>
    <p:sldId id="567" r:id="rId26"/>
    <p:sldId id="565" r:id="rId27"/>
    <p:sldId id="566" r:id="rId28"/>
    <p:sldId id="441" r:id="rId29"/>
    <p:sldId id="560" r:id="rId30"/>
    <p:sldId id="391" r:id="rId31"/>
    <p:sldId id="326" r:id="rId32"/>
    <p:sldId id="356" r:id="rId33"/>
    <p:sldId id="416" r:id="rId34"/>
    <p:sldId id="296" r:id="rId35"/>
    <p:sldId id="568" r:id="rId36"/>
    <p:sldId id="324" r:id="rId37"/>
    <p:sldId id="571" r:id="rId38"/>
    <p:sldId id="421" r:id="rId39"/>
    <p:sldId id="561" r:id="rId40"/>
    <p:sldId id="309" r:id="rId41"/>
    <p:sldId id="266" r:id="rId42"/>
    <p:sldId id="269" r:id="rId43"/>
    <p:sldId id="259" r:id="rId44"/>
    <p:sldId id="260" r:id="rId45"/>
    <p:sldId id="261" r:id="rId4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Young" initials="DY" lastIdx="1" clrIdx="0">
    <p:extLst>
      <p:ext uri="{19B8F6BF-5375-455C-9EA6-DF929625EA0E}">
        <p15:presenceInfo xmlns:p15="http://schemas.microsoft.com/office/powerpoint/2012/main" userId="Doug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3399FF"/>
    <a:srgbClr val="66CCFF"/>
    <a:srgbClr val="00FFFF"/>
    <a:srgbClr val="FFFFFF"/>
    <a:srgbClr val="FF0000"/>
    <a:srgbClr val="66FF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3741" autoAdjust="0"/>
  </p:normalViewPr>
  <p:slideViewPr>
    <p:cSldViewPr>
      <p:cViewPr varScale="1">
        <p:scale>
          <a:sx n="71" d="100"/>
          <a:sy n="71" d="100"/>
        </p:scale>
        <p:origin x="1608" y="58"/>
      </p:cViewPr>
      <p:guideLst>
        <p:guide orient="horz" pos="2160"/>
        <p:guide pos="2880"/>
      </p:guideLst>
    </p:cSldViewPr>
  </p:slideViewPr>
  <p:outlineViewPr>
    <p:cViewPr>
      <p:scale>
        <a:sx n="33" d="100"/>
        <a:sy n="33" d="100"/>
      </p:scale>
      <p:origin x="0" y="-75966"/>
    </p:cViewPr>
  </p:outlineViewPr>
  <p:notesTextViewPr>
    <p:cViewPr>
      <p:scale>
        <a:sx n="100" d="100"/>
        <a:sy n="100" d="100"/>
      </p:scale>
      <p:origin x="0" y="0"/>
    </p:cViewPr>
  </p:notesTextViewPr>
  <p:sorterViewPr>
    <p:cViewPr varScale="1">
      <p:scale>
        <a:sx n="1" d="1"/>
        <a:sy n="1" d="1"/>
      </p:scale>
      <p:origin x="0" y="-1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vl1pPr>
          </a:lstStyle>
          <a:p>
            <a:endParaRPr lang="en-US"/>
          </a:p>
        </p:txBody>
      </p:sp>
      <p:sp>
        <p:nvSpPr>
          <p:cNvPr id="19459" name="Rectangle 3"/>
          <p:cNvSpPr>
            <a:spLocks noGrp="1" noChangeArrowheads="1"/>
          </p:cNvSpPr>
          <p:nvPr>
            <p:ph type="dt" sz="quarter"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vl1pPr>
          </a:lstStyle>
          <a:p>
            <a:endParaRPr lang="en-US"/>
          </a:p>
        </p:txBody>
      </p:sp>
      <p:sp>
        <p:nvSpPr>
          <p:cNvPr id="19460" name="Rectangle 4"/>
          <p:cNvSpPr>
            <a:spLocks noGrp="1" noChangeArrowheads="1"/>
          </p:cNvSpPr>
          <p:nvPr>
            <p:ph type="ftr" sz="quarter" idx="2"/>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vl1pPr>
          </a:lstStyle>
          <a:p>
            <a:endParaRPr lang="en-US"/>
          </a:p>
        </p:txBody>
      </p:sp>
      <p:sp>
        <p:nvSpPr>
          <p:cNvPr id="19461" name="Rectangle 5"/>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vl1pPr>
          </a:lstStyle>
          <a:p>
            <a:fld id="{7EB1BCA8-5A35-4537-9E58-9B3A48274EF9}" type="slidenum">
              <a:rPr lang="en-US"/>
              <a:pPr/>
              <a:t>‹#›</a:t>
            </a:fld>
            <a:endParaRPr lang="en-US"/>
          </a:p>
        </p:txBody>
      </p:sp>
    </p:spTree>
    <p:extLst>
      <p:ext uri="{BB962C8B-B14F-4D97-AF65-F5344CB8AC3E}">
        <p14:creationId xmlns:p14="http://schemas.microsoft.com/office/powerpoint/2010/main" val="148356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vl1pPr>
          </a:lstStyle>
          <a:p>
            <a:endParaRPr lang="en-US"/>
          </a:p>
        </p:txBody>
      </p:sp>
      <p:sp>
        <p:nvSpPr>
          <p:cNvPr id="22531"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vl1pPr>
          </a:lstStyle>
          <a:p>
            <a:endParaRPr lang="en-US"/>
          </a:p>
        </p:txBody>
      </p:sp>
      <p:sp>
        <p:nvSpPr>
          <p:cNvPr id="2253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vl1pPr>
          </a:lstStyle>
          <a:p>
            <a:endParaRPr lang="en-US"/>
          </a:p>
        </p:txBody>
      </p:sp>
      <p:sp>
        <p:nvSpPr>
          <p:cNvPr id="22535"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vl1pPr>
          </a:lstStyle>
          <a:p>
            <a:fld id="{2AB9D5FA-0CB9-4ECF-AAE3-DB77C415C8C0}" type="slidenum">
              <a:rPr lang="en-US"/>
              <a:pPr/>
              <a:t>‹#›</a:t>
            </a:fld>
            <a:endParaRPr lang="en-US"/>
          </a:p>
        </p:txBody>
      </p:sp>
    </p:spTree>
    <p:extLst>
      <p:ext uri="{BB962C8B-B14F-4D97-AF65-F5344CB8AC3E}">
        <p14:creationId xmlns:p14="http://schemas.microsoft.com/office/powerpoint/2010/main" val="2149376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53233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a:latin typeface="Arial Unicode MS" pitchFamily="34" charset="-128"/>
            </a:endParaRPr>
          </a:p>
        </p:txBody>
      </p:sp>
    </p:spTree>
    <p:extLst>
      <p:ext uri="{BB962C8B-B14F-4D97-AF65-F5344CB8AC3E}">
        <p14:creationId xmlns:p14="http://schemas.microsoft.com/office/powerpoint/2010/main" val="34703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769820B-2FDA-4FEC-B503-8FD389240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4F8F3-2AE8-497A-817B-FB82F88B463A}" type="slidenum">
              <a:rPr lang="en-US" altLang="en-US"/>
              <a:pPr>
                <a:spcBef>
                  <a:spcPct val="0"/>
                </a:spcBef>
              </a:pPr>
              <a:t>36</a:t>
            </a:fld>
            <a:endParaRPr lang="en-US" altLang="en-US"/>
          </a:p>
        </p:txBody>
      </p:sp>
      <p:sp>
        <p:nvSpPr>
          <p:cNvPr id="34819" name="Rectangle 2">
            <a:extLst>
              <a:ext uri="{FF2B5EF4-FFF2-40B4-BE49-F238E27FC236}">
                <a16:creationId xmlns:a16="http://schemas.microsoft.com/office/drawing/2014/main" id="{1DFE535A-7042-404B-8204-3C9A1A06954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8C922A5-3CB8-4EDC-B825-50FFCBA5D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r>
              <a:rPr lang="en-US">
                <a:latin typeface="Helvetica" pitchFamily="34" charset="0"/>
                <a:sym typeface="Helvetica" pitchFamily="34" charset="0"/>
              </a:rPr>
              <a:t>BRIAN</a:t>
            </a:r>
          </a:p>
          <a:p>
            <a:pPr eaLnBrk="1" hangingPunct="1"/>
            <a:r>
              <a:rPr lang="en-US">
                <a:latin typeface="Helvetica" pitchFamily="34" charset="0"/>
                <a:sym typeface="Helvetica" pitchFamily="34" charset="0"/>
              </a:rPr>
              <a:t>Let’s </a:t>
            </a:r>
            <a:r>
              <a:rPr lang="en-US" dirty="0">
                <a:latin typeface="Helvetica" pitchFamily="34" charset="0"/>
                <a:sym typeface="Helvetica" pitchFamily="34" charset="0"/>
              </a:rPr>
              <a:t>open the floor to questions</a:t>
            </a:r>
          </a:p>
        </p:txBody>
      </p:sp>
    </p:spTree>
    <p:extLst>
      <p:ext uri="{BB962C8B-B14F-4D97-AF65-F5344CB8AC3E}">
        <p14:creationId xmlns:p14="http://schemas.microsoft.com/office/powerpoint/2010/main" val="335316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38</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9D5FA-0CB9-4ECF-AAE3-DB77C415C8C0}" type="slidenum">
              <a:rPr lang="en-US" smtClean="0"/>
              <a:pPr/>
              <a:t>6</a:t>
            </a:fld>
            <a:endParaRPr lang="en-US"/>
          </a:p>
        </p:txBody>
      </p:sp>
    </p:spTree>
    <p:extLst>
      <p:ext uri="{BB962C8B-B14F-4D97-AF65-F5344CB8AC3E}">
        <p14:creationId xmlns:p14="http://schemas.microsoft.com/office/powerpoint/2010/main" val="25190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AEAA6B-971E-4A5D-89D4-7F0AA1F280E6}"/>
              </a:ext>
            </a:extLst>
          </p:cNvPr>
          <p:cNvSpPr>
            <a:spLocks noGrp="1" noRot="1" noChangeAspect="1" noChangeArrowheads="1" noTextEdit="1"/>
          </p:cNvSpPr>
          <p:nvPr>
            <p:ph type="sldImg"/>
          </p:nvPr>
        </p:nvSpPr>
        <p:spPr>
          <a:xfrm>
            <a:off x="1181100" y="698500"/>
            <a:ext cx="4648200" cy="3486150"/>
          </a:xfrm>
          <a:ln/>
        </p:spPr>
      </p:sp>
      <p:sp>
        <p:nvSpPr>
          <p:cNvPr id="23555" name="Rectangle 3">
            <a:extLst>
              <a:ext uri="{FF2B5EF4-FFF2-40B4-BE49-F238E27FC236}">
                <a16:creationId xmlns:a16="http://schemas.microsoft.com/office/drawing/2014/main" id="{6590AAEA-6EC7-4037-B50E-8EC437C24AA5}"/>
              </a:ext>
            </a:extLst>
          </p:cNvPr>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5513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a:latin typeface="Arial Unicode MS" pitchFamily="34" charset="-128"/>
              </a:rPr>
              <a:t>BRIAN</a:t>
            </a:r>
          </a:p>
          <a:p>
            <a:endParaRPr lang="en-US" dirty="0">
              <a:latin typeface="Arial Unicode MS" pitchFamily="34" charset="-128"/>
            </a:endParaRPr>
          </a:p>
        </p:txBody>
      </p:sp>
    </p:spTree>
    <p:extLst>
      <p:ext uri="{BB962C8B-B14F-4D97-AF65-F5344CB8AC3E}">
        <p14:creationId xmlns:p14="http://schemas.microsoft.com/office/powerpoint/2010/main" val="388316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otes Placeholder">
            <a:extLst>
              <a:ext uri="{FF2B5EF4-FFF2-40B4-BE49-F238E27FC236}">
                <a16:creationId xmlns:a16="http://schemas.microsoft.com/office/drawing/2014/main" id="{46136FE4-56B5-405B-A2A0-53AD18E2C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7F495C0-E26D-49A3-AC61-38F5A674CF2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B5BACE-F800-4B31-A153-B2E1F57C3BF2}" type="slidenum">
              <a:rPr lang="en-US" altLang="en-US"/>
              <a:pPr eaLnBrk="1" hangingPunct="1">
                <a:spcBef>
                  <a:spcPct val="0"/>
                </a:spcBef>
              </a:pPr>
              <a:t>28</a:t>
            </a:fld>
            <a:endParaRPr lang="en-US" altLang="en-US"/>
          </a:p>
        </p:txBody>
      </p:sp>
      <p:sp>
        <p:nvSpPr>
          <p:cNvPr id="18435" name="Rectangle 2">
            <a:extLst>
              <a:ext uri="{FF2B5EF4-FFF2-40B4-BE49-F238E27FC236}">
                <a16:creationId xmlns:a16="http://schemas.microsoft.com/office/drawing/2014/main" id="{C97C948A-756A-4989-BCE7-8A567252EED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B1120DC8-95B0-418E-976E-F81BDF324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85D7D66-4960-4C43-AC00-10F5234EE3F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673378-0604-45C8-984B-B4DD7D1614E8}" type="slidenum">
              <a:rPr lang="en-US" altLang="en-US"/>
              <a:pPr eaLnBrk="1" hangingPunct="1">
                <a:spcBef>
                  <a:spcPct val="0"/>
                </a:spcBef>
              </a:pPr>
              <a:t>29</a:t>
            </a:fld>
            <a:endParaRPr lang="en-US" altLang="en-US"/>
          </a:p>
        </p:txBody>
      </p:sp>
      <p:sp>
        <p:nvSpPr>
          <p:cNvPr id="19459" name="Rectangle 2">
            <a:extLst>
              <a:ext uri="{FF2B5EF4-FFF2-40B4-BE49-F238E27FC236}">
                <a16:creationId xmlns:a16="http://schemas.microsoft.com/office/drawing/2014/main" id="{F9CB9F81-7F50-48F7-B41F-A74DE1F32CB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4E06810-37CD-4E54-8720-B72162EBB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4325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p:spPr>
        <p:txBody>
          <a:bodyPr/>
          <a:lstStyle/>
          <a:p>
            <a:pPr eaLnBrk="1" hangingPunct="1"/>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262907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6536305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890513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6669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0589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280164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1104663436"/>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2997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516203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21765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34269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21545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8514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35529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685980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4710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slow"/>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icas.org/our-work/student-deb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vestopedia.com/terms/e/economic-value.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gfuture.collegeboard.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nytimes.com/2021/01/23/business/financial-aid-college-merit-aid.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quizlet.com/396696351/flashca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bls.gov/ooh/" TargetMode="External"/><Relationship Id="rId2" Type="http://schemas.openxmlformats.org/officeDocument/2006/relationships/hyperlink" Target="https://studentloans.gov/myDirectLoan/repaymentEstimator.actio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ls.gov/oo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stlouisfed.org/education_resources/personal-finance-101-conversations/" TargetMode="External"/><Relationship Id="rId3" Type="http://schemas.openxmlformats.org/officeDocument/2006/relationships/hyperlink" Target="http://www.nslp.org/" TargetMode="External"/><Relationship Id="rId7" Type="http://schemas.openxmlformats.org/officeDocument/2006/relationships/hyperlink" Target="http://www.scholarshipexperts.com/" TargetMode="External"/><Relationship Id="rId12" Type="http://schemas.openxmlformats.org/officeDocument/2006/relationships/hyperlink" Target="https://www.econedlink.org/resources/the-411-on-college-educ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astaid.com/" TargetMode="External"/><Relationship Id="rId11" Type="http://schemas.openxmlformats.org/officeDocument/2006/relationships/hyperlink" Target="https://www.econedlink.org/resources/youre-going-to-college/" TargetMode="External"/><Relationship Id="rId5" Type="http://schemas.openxmlformats.org/officeDocument/2006/relationships/hyperlink" Target="http://www.financialaidnews.com/" TargetMode="External"/><Relationship Id="rId10" Type="http://schemas.openxmlformats.org/officeDocument/2006/relationships/hyperlink" Target="https://www.econedlink.org/resources/college-where-am-i-going-to-go/" TargetMode="External"/><Relationship Id="rId4" Type="http://schemas.openxmlformats.org/officeDocument/2006/relationships/hyperlink" Target="http://www.studentaid.ed.gov/" TargetMode="External"/><Relationship Id="rId9" Type="http://schemas.openxmlformats.org/officeDocument/2006/relationships/hyperlink" Target="http://www.econedlink.org/professional-developme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www.econedlink.org/resources/collection/fffl-9-12/"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hyperlink" Target="mailto:rrivera@councilforeconed.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onedlink.org/resources/paying-for-postsecondary-education/"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133600"/>
            <a:ext cx="7429500" cy="3733800"/>
          </a:xfrm>
        </p:spPr>
        <p:txBody>
          <a:bodyPr/>
          <a:lstStyle/>
          <a:p>
            <a:endParaRPr lang="en-US" sz="2400" dirty="0"/>
          </a:p>
          <a:p>
            <a:endParaRPr lang="en-US" dirty="0"/>
          </a:p>
        </p:txBody>
      </p:sp>
      <p:sp>
        <p:nvSpPr>
          <p:cNvPr id="7" name="TextBox 6">
            <a:extLst>
              <a:ext uri="{FF2B5EF4-FFF2-40B4-BE49-F238E27FC236}">
                <a16:creationId xmlns:a16="http://schemas.microsoft.com/office/drawing/2014/main" id="{B9D3CF45-ADB8-4E0C-8C41-12C4AC0653B4}"/>
              </a:ext>
            </a:extLst>
          </p:cNvPr>
          <p:cNvSpPr txBox="1"/>
          <p:nvPr/>
        </p:nvSpPr>
        <p:spPr>
          <a:xfrm>
            <a:off x="2057400" y="4910095"/>
            <a:ext cx="4419600" cy="1569660"/>
          </a:xfrm>
          <a:prstGeom prst="rect">
            <a:avLst/>
          </a:prstGeom>
          <a:noFill/>
        </p:spPr>
        <p:txBody>
          <a:bodyPr wrap="square" rtlCol="0">
            <a:spAutoFit/>
          </a:bodyPr>
          <a:lstStyle/>
          <a:p>
            <a:pPr algn="ctr"/>
            <a:r>
              <a:rPr lang="en-US" sz="2400" b="1" dirty="0">
                <a:latin typeface="+mn-lt"/>
              </a:rPr>
              <a:t>Doug Young </a:t>
            </a:r>
          </a:p>
          <a:p>
            <a:pPr algn="ctr"/>
            <a:r>
              <a:rPr lang="en-US" sz="2400" b="1" dirty="0">
                <a:latin typeface="+mn-lt"/>
              </a:rPr>
              <a:t>CEO - Financial Coach</a:t>
            </a:r>
          </a:p>
          <a:p>
            <a:pPr algn="ctr"/>
            <a:r>
              <a:rPr lang="en-US" sz="2400" b="1" dirty="0">
                <a:latin typeface="+mn-lt"/>
              </a:rPr>
              <a:t>doug.n.young@gmail.com</a:t>
            </a:r>
          </a:p>
          <a:p>
            <a:pPr algn="ctr"/>
            <a:r>
              <a:rPr lang="en-US" sz="2400" b="1" dirty="0">
                <a:latin typeface="+mn-lt"/>
              </a:rPr>
              <a:t>March 18, 2021</a:t>
            </a:r>
          </a:p>
        </p:txBody>
      </p:sp>
      <p:sp>
        <p:nvSpPr>
          <p:cNvPr id="9" name="TextBox 8">
            <a:extLst>
              <a:ext uri="{FF2B5EF4-FFF2-40B4-BE49-F238E27FC236}">
                <a16:creationId xmlns:a16="http://schemas.microsoft.com/office/drawing/2014/main" id="{D3C9A649-F6A7-4268-B924-BC5E87E68BA8}"/>
              </a:ext>
            </a:extLst>
          </p:cNvPr>
          <p:cNvSpPr txBox="1"/>
          <p:nvPr/>
        </p:nvSpPr>
        <p:spPr>
          <a:xfrm>
            <a:off x="533400" y="1056797"/>
            <a:ext cx="7772400" cy="1200329"/>
          </a:xfrm>
          <a:prstGeom prst="rect">
            <a:avLst/>
          </a:prstGeom>
          <a:noFill/>
        </p:spPr>
        <p:txBody>
          <a:bodyPr wrap="square">
            <a:spAutoFit/>
          </a:bodyPr>
          <a:lstStyle/>
          <a:p>
            <a:pPr algn="ctr"/>
            <a:r>
              <a:rPr lang="en-US" sz="3600" b="1" i="0" u="none" strike="noStrike" baseline="0" dirty="0">
                <a:solidFill>
                  <a:srgbClr val="0070C0"/>
                </a:solidFill>
                <a:latin typeface="+mn-lt"/>
              </a:rPr>
              <a:t>Financial Fitness for Life, Chapter 16:</a:t>
            </a:r>
          </a:p>
          <a:p>
            <a:pPr algn="ctr"/>
            <a:r>
              <a:rPr lang="en-US" sz="3600" b="1" i="0" u="none" strike="noStrike" baseline="0" dirty="0">
                <a:solidFill>
                  <a:schemeClr val="accent3">
                    <a:lumMod val="75000"/>
                  </a:schemeClr>
                </a:solidFill>
                <a:latin typeface="+mn-lt"/>
              </a:rPr>
              <a:t>Paying for Postsecondary Education</a:t>
            </a:r>
            <a:endParaRPr lang="en-US" sz="1400" b="1" dirty="0">
              <a:solidFill>
                <a:schemeClr val="accent3">
                  <a:lumMod val="75000"/>
                </a:schemeClr>
              </a:solidFill>
              <a:latin typeface="+mn-lt"/>
            </a:endParaRPr>
          </a:p>
        </p:txBody>
      </p:sp>
      <p:pic>
        <p:nvPicPr>
          <p:cNvPr id="1028" name="Picture 4" descr="Soaring college costs, soaring student debt: a dysfunctional system">
            <a:extLst>
              <a:ext uri="{FF2B5EF4-FFF2-40B4-BE49-F238E27FC236}">
                <a16:creationId xmlns:a16="http://schemas.microsoft.com/office/drawing/2014/main" id="{31C46783-A9D5-46EF-9B65-50EF39E6B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347397"/>
            <a:ext cx="5562599" cy="25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3803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5839-A238-4042-8604-DB6AD923995A}"/>
              </a:ext>
            </a:extLst>
          </p:cNvPr>
          <p:cNvSpPr>
            <a:spLocks noGrp="1"/>
          </p:cNvSpPr>
          <p:nvPr>
            <p:ph type="title"/>
          </p:nvPr>
        </p:nvSpPr>
        <p:spPr>
          <a:xfrm>
            <a:off x="457200" y="914400"/>
            <a:ext cx="8229600" cy="762000"/>
          </a:xfrm>
        </p:spPr>
        <p:txBody>
          <a:bodyPr/>
          <a:lstStyle/>
          <a:p>
            <a:r>
              <a:rPr lang="en-US" sz="4000" b="1" i="0" dirty="0">
                <a:solidFill>
                  <a:srgbClr val="0070C0"/>
                </a:solidFill>
                <a:effectLst/>
                <a:latin typeface="+mn-lt"/>
              </a:rPr>
              <a:t>Student Debt and the Class of 2019</a:t>
            </a:r>
            <a:endParaRPr lang="en-US" dirty="0">
              <a:solidFill>
                <a:srgbClr val="0070C0"/>
              </a:solidFill>
            </a:endParaRPr>
          </a:p>
        </p:txBody>
      </p:sp>
      <p:sp>
        <p:nvSpPr>
          <p:cNvPr id="3" name="Content Placeholder 2">
            <a:extLst>
              <a:ext uri="{FF2B5EF4-FFF2-40B4-BE49-F238E27FC236}">
                <a16:creationId xmlns:a16="http://schemas.microsoft.com/office/drawing/2014/main" id="{D7A4B52C-154C-496D-83FD-64411D346C3E}"/>
              </a:ext>
            </a:extLst>
          </p:cNvPr>
          <p:cNvSpPr>
            <a:spLocks noGrp="1"/>
          </p:cNvSpPr>
          <p:nvPr>
            <p:ph idx="1"/>
          </p:nvPr>
        </p:nvSpPr>
        <p:spPr>
          <a:xfrm>
            <a:off x="609600" y="1676400"/>
            <a:ext cx="8229600" cy="5029200"/>
          </a:xfrm>
        </p:spPr>
        <p:txBody>
          <a:bodyPr/>
          <a:lstStyle/>
          <a:p>
            <a:endParaRPr lang="en-US" sz="2000" b="0" i="0" dirty="0">
              <a:solidFill>
                <a:srgbClr val="344273"/>
              </a:solidFill>
              <a:effectLst/>
              <a:latin typeface="+mn-lt"/>
            </a:endParaRPr>
          </a:p>
          <a:p>
            <a:endParaRPr lang="en-US" sz="2000" dirty="0">
              <a:solidFill>
                <a:srgbClr val="344273"/>
              </a:solidFill>
              <a:latin typeface="+mn-lt"/>
            </a:endParaRPr>
          </a:p>
          <a:p>
            <a:endParaRPr lang="en-US" sz="2000" b="0" i="0" dirty="0">
              <a:solidFill>
                <a:srgbClr val="344273"/>
              </a:solidFill>
              <a:effectLst/>
              <a:latin typeface="+mn-lt"/>
            </a:endParaRPr>
          </a:p>
          <a:p>
            <a:endParaRPr lang="en-US" sz="2000" dirty="0">
              <a:solidFill>
                <a:srgbClr val="344273"/>
              </a:solidFill>
              <a:latin typeface="+mn-lt"/>
            </a:endParaRPr>
          </a:p>
          <a:p>
            <a:endParaRPr lang="en-US" sz="2000" b="0" i="0" dirty="0">
              <a:solidFill>
                <a:srgbClr val="344273"/>
              </a:solidFill>
              <a:effectLst/>
              <a:latin typeface="+mn-lt"/>
            </a:endParaRPr>
          </a:p>
          <a:p>
            <a:endParaRPr lang="en-US" sz="2000" dirty="0">
              <a:solidFill>
                <a:srgbClr val="344273"/>
              </a:solidFill>
              <a:latin typeface="+mn-lt"/>
            </a:endParaRPr>
          </a:p>
          <a:p>
            <a:pPr marL="0" indent="0" algn="ctr">
              <a:buNone/>
            </a:pPr>
            <a:endParaRPr lang="en-US" sz="1800" b="0" i="0" dirty="0">
              <a:solidFill>
                <a:srgbClr val="344273"/>
              </a:solidFill>
              <a:effectLst/>
              <a:latin typeface="+mn-lt"/>
            </a:endParaRPr>
          </a:p>
          <a:p>
            <a:pPr marL="0" indent="0" algn="ctr">
              <a:buNone/>
            </a:pPr>
            <a:r>
              <a:rPr lang="en-US" sz="1800" b="0" i="0" dirty="0">
                <a:solidFill>
                  <a:schemeClr val="accent3">
                    <a:lumMod val="75000"/>
                  </a:schemeClr>
                </a:solidFill>
                <a:effectLst/>
                <a:latin typeface="+mn-lt"/>
              </a:rPr>
              <a:t>More than six in ten </a:t>
            </a:r>
            <a:r>
              <a:rPr lang="en-US" sz="1800" b="1" i="0" dirty="0">
                <a:solidFill>
                  <a:schemeClr val="accent3">
                    <a:lumMod val="75000"/>
                  </a:schemeClr>
                </a:solidFill>
                <a:effectLst/>
                <a:latin typeface="+mn-lt"/>
              </a:rPr>
              <a:t>(62%) college seniors </a:t>
            </a:r>
            <a:r>
              <a:rPr lang="en-US" sz="1800" b="0" i="0" dirty="0">
                <a:solidFill>
                  <a:schemeClr val="accent3">
                    <a:lumMod val="75000"/>
                  </a:schemeClr>
                </a:solidFill>
                <a:effectLst/>
                <a:latin typeface="+mn-lt"/>
              </a:rPr>
              <a:t>who graduated from public and private nonprofit colleges in 2019 had student loan debt </a:t>
            </a:r>
          </a:p>
          <a:p>
            <a:pPr marL="0" indent="0" algn="ctr">
              <a:buNone/>
            </a:pPr>
            <a:r>
              <a:rPr lang="en-US" sz="1800" b="0" i="0" dirty="0">
                <a:solidFill>
                  <a:srgbClr val="344273"/>
                </a:solidFill>
                <a:effectLst/>
                <a:latin typeface="+mn-lt"/>
              </a:rPr>
              <a:t>(</a:t>
            </a:r>
            <a:r>
              <a:rPr lang="en-US" sz="1800" b="0" i="0" dirty="0">
                <a:solidFill>
                  <a:srgbClr val="344273"/>
                </a:solidFill>
                <a:effectLst/>
                <a:latin typeface="+mn-lt"/>
                <a:hlinkClick r:id="rId2"/>
              </a:rPr>
              <a:t>https://ticas.org/our-work/student-debt/</a:t>
            </a:r>
            <a:r>
              <a:rPr lang="en-US" sz="1800" b="0" i="0" dirty="0">
                <a:solidFill>
                  <a:srgbClr val="344273"/>
                </a:solidFill>
                <a:effectLst/>
                <a:latin typeface="+mn-lt"/>
              </a:rPr>
              <a:t>)  </a:t>
            </a:r>
            <a:endParaRPr lang="en-US" sz="1800" dirty="0">
              <a:latin typeface="+mn-lt"/>
            </a:endParaRPr>
          </a:p>
        </p:txBody>
      </p:sp>
      <p:pic>
        <p:nvPicPr>
          <p:cNvPr id="1026" name="Picture 2" descr="The Real Truth About 4 Year Graduation Rates">
            <a:extLst>
              <a:ext uri="{FF2B5EF4-FFF2-40B4-BE49-F238E27FC236}">
                <a16:creationId xmlns:a16="http://schemas.microsoft.com/office/drawing/2014/main" id="{6E72E72C-E50D-4DE3-8AEE-B1A4E9728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54529"/>
            <a:ext cx="3657600" cy="337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190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7B98CB-22BC-4759-941B-2E9589D94BCB}"/>
              </a:ext>
            </a:extLst>
          </p:cNvPr>
          <p:cNvSpPr>
            <a:spLocks noGrp="1"/>
          </p:cNvSpPr>
          <p:nvPr>
            <p:ph type="title"/>
          </p:nvPr>
        </p:nvSpPr>
        <p:spPr>
          <a:xfrm>
            <a:off x="247936" y="951155"/>
            <a:ext cx="8229600" cy="685800"/>
          </a:xfrm>
        </p:spPr>
        <p:txBody>
          <a:bodyPr/>
          <a:lstStyle/>
          <a:p>
            <a:r>
              <a:rPr lang="en-US" sz="4000" dirty="0">
                <a:solidFill>
                  <a:srgbClr val="0070C0"/>
                </a:solidFill>
              </a:rPr>
              <a:t>Vocabulary</a:t>
            </a:r>
          </a:p>
        </p:txBody>
      </p:sp>
      <p:sp>
        <p:nvSpPr>
          <p:cNvPr id="5" name="Content Placeholder 4">
            <a:extLst>
              <a:ext uri="{FF2B5EF4-FFF2-40B4-BE49-F238E27FC236}">
                <a16:creationId xmlns:a16="http://schemas.microsoft.com/office/drawing/2014/main" id="{9FEF6A6F-29FD-449C-A412-EC864DDA8CC3}"/>
              </a:ext>
            </a:extLst>
          </p:cNvPr>
          <p:cNvSpPr>
            <a:spLocks noGrp="1"/>
          </p:cNvSpPr>
          <p:nvPr>
            <p:ph idx="1"/>
          </p:nvPr>
        </p:nvSpPr>
        <p:spPr>
          <a:xfrm>
            <a:off x="291480" y="1600200"/>
            <a:ext cx="8604584" cy="4724400"/>
          </a:xfrm>
        </p:spPr>
        <p:txBody>
          <a:bodyPr/>
          <a:lstStyle/>
          <a:p>
            <a:pPr>
              <a:spcAft>
                <a:spcPts val="600"/>
              </a:spcAft>
              <a:buClr>
                <a:srgbClr val="FF0000"/>
              </a:buClr>
              <a:buFont typeface="Wingdings" panose="05000000000000000000" pitchFamily="2" charset="2"/>
              <a:buChar char="Ø"/>
            </a:pPr>
            <a:r>
              <a:rPr lang="en-US" sz="2000" b="1" dirty="0"/>
              <a:t>Human Capital </a:t>
            </a:r>
            <a:r>
              <a:rPr lang="en-US" sz="1800" b="1" dirty="0"/>
              <a:t>- </a:t>
            </a:r>
            <a:r>
              <a:rPr lang="en-US" sz="1800" dirty="0"/>
              <a:t>An asset or quality that can be classified as the </a:t>
            </a:r>
            <a:r>
              <a:rPr lang="en-US" sz="1800" dirty="0">
                <a:hlinkClick r:id="rId2"/>
              </a:rPr>
              <a:t>economic value</a:t>
            </a:r>
            <a:r>
              <a:rPr lang="en-US" sz="1800" dirty="0"/>
              <a:t> of a worker's experience and skills. This includes assets like education, training, intelligence, skills, health, etc.</a:t>
            </a:r>
            <a:endParaRPr lang="en-US" sz="1800" b="1" dirty="0">
              <a:latin typeface="+mn-lt"/>
            </a:endParaRPr>
          </a:p>
          <a:p>
            <a:pPr>
              <a:spcAft>
                <a:spcPts val="600"/>
              </a:spcAft>
              <a:buClr>
                <a:srgbClr val="FF0000"/>
              </a:buClr>
              <a:buFont typeface="Wingdings" panose="05000000000000000000" pitchFamily="2" charset="2"/>
              <a:buChar char="Ø"/>
            </a:pPr>
            <a:r>
              <a:rPr lang="en-US" sz="1800" b="1" dirty="0">
                <a:latin typeface="+mn-lt"/>
              </a:rPr>
              <a:t>Cost/Benefit Analysis </a:t>
            </a:r>
            <a:r>
              <a:rPr lang="en-US" sz="1600" b="1" dirty="0">
                <a:latin typeface="+mn-lt"/>
              </a:rPr>
              <a:t>- </a:t>
            </a:r>
            <a:r>
              <a:rPr lang="en-US" sz="1600" dirty="0"/>
              <a:t> </a:t>
            </a:r>
            <a:r>
              <a:rPr lang="en-US" sz="1600" dirty="0">
                <a:latin typeface="+mn-lt"/>
              </a:rPr>
              <a:t>A process businesses use to analyze decisions.  One sums the benefits of a situation or action and then subtracts the costs associated with taking that action. </a:t>
            </a:r>
            <a:endParaRPr lang="en-US" sz="1600" b="1" dirty="0">
              <a:latin typeface="+mn-lt"/>
            </a:endParaRPr>
          </a:p>
          <a:p>
            <a:pPr>
              <a:buClr>
                <a:srgbClr val="FF0000"/>
              </a:buClr>
              <a:buFont typeface="Wingdings" panose="05000000000000000000" pitchFamily="2" charset="2"/>
              <a:buChar char="Ø"/>
            </a:pPr>
            <a:r>
              <a:rPr lang="en-US" sz="1800" b="1" dirty="0">
                <a:latin typeface="+mn-lt"/>
              </a:rPr>
              <a:t>Loan</a:t>
            </a:r>
            <a:r>
              <a:rPr lang="en-US" sz="1600" b="1" dirty="0">
                <a:latin typeface="+mn-lt"/>
              </a:rPr>
              <a:t> - </a:t>
            </a:r>
            <a:r>
              <a:rPr lang="en-US" sz="1600" dirty="0">
                <a:latin typeface="+mn-lt"/>
              </a:rPr>
              <a:t>A loan is money you borrow and must pay back with interest.  Understand who is making the loan and the terms and conditions of the loan (i.e. Stafford, Perkins, Parent Plus, Private).</a:t>
            </a:r>
            <a:endParaRPr lang="en-US" sz="1600" b="1" dirty="0">
              <a:latin typeface="+mn-lt"/>
            </a:endParaRPr>
          </a:p>
          <a:p>
            <a:pPr>
              <a:buClr>
                <a:srgbClr val="FF0000"/>
              </a:buClr>
              <a:buFont typeface="Wingdings" panose="05000000000000000000" pitchFamily="2" charset="2"/>
              <a:buChar char="Ø"/>
            </a:pPr>
            <a:r>
              <a:rPr lang="en-US" sz="1800" b="1" dirty="0">
                <a:latin typeface="+mn-lt"/>
              </a:rPr>
              <a:t>Scholarship</a:t>
            </a:r>
            <a:r>
              <a:rPr lang="en-US" sz="1600" b="1" dirty="0">
                <a:latin typeface="+mn-lt"/>
              </a:rPr>
              <a:t> - </a:t>
            </a:r>
            <a:r>
              <a:rPr lang="en-US" sz="1600" dirty="0">
                <a:latin typeface="+mn-lt"/>
              </a:rPr>
              <a:t>Financial support awarded to a student, based on academic achievement or other criteria that may include financial need for schooling. There are various types of scholarships – the three most common are merit-based, athletic and need-based.</a:t>
            </a:r>
            <a:endParaRPr lang="en-US" sz="1600" b="1" dirty="0">
              <a:latin typeface="+mn-lt"/>
            </a:endParaRPr>
          </a:p>
          <a:p>
            <a:pPr>
              <a:buClr>
                <a:srgbClr val="FF0000"/>
              </a:buClr>
              <a:buFont typeface="Wingdings" panose="05000000000000000000" pitchFamily="2" charset="2"/>
              <a:buChar char="Ø"/>
            </a:pPr>
            <a:r>
              <a:rPr lang="en-US" sz="1800" b="1" dirty="0">
                <a:latin typeface="+mn-lt"/>
              </a:rPr>
              <a:t>Grant</a:t>
            </a:r>
            <a:r>
              <a:rPr lang="en-US" sz="1600" b="1" dirty="0">
                <a:latin typeface="+mn-lt"/>
              </a:rPr>
              <a:t> - </a:t>
            </a:r>
            <a:r>
              <a:rPr lang="en-US" sz="1600" dirty="0">
                <a:latin typeface="+mn-lt"/>
              </a:rPr>
              <a:t> A need-based financial aid given to college students to help pay for their</a:t>
            </a:r>
            <a:r>
              <a:rPr lang="en-US" sz="1600" b="1" dirty="0">
                <a:latin typeface="+mn-lt"/>
              </a:rPr>
              <a:t> </a:t>
            </a:r>
            <a:r>
              <a:rPr lang="en-US" sz="1600" dirty="0">
                <a:latin typeface="+mn-lt"/>
              </a:rPr>
              <a:t>expenses.  This money that does not have to be paid back.</a:t>
            </a:r>
            <a:endParaRPr lang="en-US" sz="1600" b="1" dirty="0">
              <a:latin typeface="+mn-lt"/>
            </a:endParaRPr>
          </a:p>
          <a:p>
            <a:pPr>
              <a:buClr>
                <a:srgbClr val="FF0000"/>
              </a:buClr>
              <a:buFont typeface="Wingdings" panose="05000000000000000000" pitchFamily="2" charset="2"/>
              <a:buChar char="Ø"/>
            </a:pPr>
            <a:r>
              <a:rPr lang="en-US" sz="1800" b="1" dirty="0">
                <a:latin typeface="+mn-lt"/>
              </a:rPr>
              <a:t>Return on Investment </a:t>
            </a:r>
            <a:r>
              <a:rPr lang="en-US" sz="1600" b="1" dirty="0">
                <a:latin typeface="+mn-lt"/>
              </a:rPr>
              <a:t>- </a:t>
            </a:r>
            <a:r>
              <a:rPr lang="en-US" sz="1600" dirty="0">
                <a:latin typeface="+mn-lt"/>
              </a:rPr>
              <a:t>ROI tries to directly measure the amount of return on a your education, relative to the investment’s cost. (Higher earnings, promotion opportunities, more career options, etc.)</a:t>
            </a:r>
          </a:p>
          <a:p>
            <a:pPr algn="l">
              <a:buClr>
                <a:srgbClr val="FF0000"/>
              </a:buClr>
              <a:buFont typeface="Wingdings" panose="05000000000000000000" pitchFamily="2" charset="2"/>
              <a:buChar char="Ø"/>
            </a:pPr>
            <a:endParaRPr lang="en-US" sz="2000" dirty="0">
              <a:latin typeface="+mn-lt"/>
            </a:endParaRPr>
          </a:p>
          <a:p>
            <a:endParaRPr lang="en-US" dirty="0">
              <a:latin typeface="+mn-lt"/>
            </a:endParaRPr>
          </a:p>
        </p:txBody>
      </p:sp>
    </p:spTree>
    <p:extLst>
      <p:ext uri="{BB962C8B-B14F-4D97-AF65-F5344CB8AC3E}">
        <p14:creationId xmlns:p14="http://schemas.microsoft.com/office/powerpoint/2010/main" val="1917303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840F2CA-03B0-459D-81F0-BEA411CC1D03}"/>
              </a:ext>
            </a:extLst>
          </p:cNvPr>
          <p:cNvSpPr>
            <a:spLocks noGrp="1" noChangeArrowheads="1"/>
          </p:cNvSpPr>
          <p:nvPr>
            <p:ph type="title" idx="4294967295"/>
          </p:nvPr>
        </p:nvSpPr>
        <p:spPr>
          <a:xfrm>
            <a:off x="690716" y="-101446"/>
            <a:ext cx="7793038" cy="1462088"/>
          </a:xfrm>
        </p:spPr>
        <p:txBody>
          <a:bodyPr/>
          <a:lstStyle/>
          <a:p>
            <a:pPr eaLnBrk="1" hangingPunct="1"/>
            <a:r>
              <a:rPr lang="en-US" altLang="en-US" sz="4800" b="1" dirty="0">
                <a:solidFill>
                  <a:srgbClr val="0070C0"/>
                </a:solidFill>
              </a:rPr>
              <a:t>COA Comparison</a:t>
            </a:r>
          </a:p>
        </p:txBody>
      </p:sp>
      <p:graphicFrame>
        <p:nvGraphicFramePr>
          <p:cNvPr id="238624" name="Group 32">
            <a:extLst>
              <a:ext uri="{FF2B5EF4-FFF2-40B4-BE49-F238E27FC236}">
                <a16:creationId xmlns:a16="http://schemas.microsoft.com/office/drawing/2014/main" id="{26DEAF6B-8115-461B-B786-9245A28F6059}"/>
              </a:ext>
            </a:extLst>
          </p:cNvPr>
          <p:cNvGraphicFramePr>
            <a:graphicFrameLocks noGrp="1"/>
          </p:cNvGraphicFramePr>
          <p:nvPr>
            <p:ph idx="4294967295"/>
            <p:extLst>
              <p:ext uri="{D42A27DB-BD31-4B8C-83A1-F6EECF244321}">
                <p14:modId xmlns:p14="http://schemas.microsoft.com/office/powerpoint/2010/main" val="3714396459"/>
              </p:ext>
            </p:extLst>
          </p:nvPr>
        </p:nvGraphicFramePr>
        <p:xfrm>
          <a:off x="690716" y="1219200"/>
          <a:ext cx="7924800" cy="4792508"/>
        </p:xfrm>
        <a:graphic>
          <a:graphicData uri="http://schemas.openxmlformats.org/drawingml/2006/table">
            <a:tbl>
              <a:tblPr/>
              <a:tblGrid>
                <a:gridCol w="1901952">
                  <a:extLst>
                    <a:ext uri="{9D8B030D-6E8A-4147-A177-3AD203B41FA5}">
                      <a16:colId xmlns:a16="http://schemas.microsoft.com/office/drawing/2014/main" val="20000"/>
                    </a:ext>
                  </a:extLst>
                </a:gridCol>
                <a:gridCol w="190195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139696">
                  <a:extLst>
                    <a:ext uri="{9D8B030D-6E8A-4147-A177-3AD203B41FA5}">
                      <a16:colId xmlns:a16="http://schemas.microsoft.com/office/drawing/2014/main" val="20003"/>
                    </a:ext>
                  </a:extLst>
                </a:gridCol>
              </a:tblGrid>
              <a:tr h="1195677">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College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Florida State University</a:t>
                      </a:r>
                      <a:endParaRPr kumimoji="0" lang="en-US" altLang="en-US" sz="1600" b="0" i="0" u="none" strike="noStrike" cap="none" normalizeH="0" baseline="50000" dirty="0">
                        <a:ln>
                          <a:noFill/>
                        </a:ln>
                        <a:solidFill>
                          <a:srgbClr val="2B2B81"/>
                        </a:solidFill>
                        <a:effectLst/>
                        <a:latin typeface="Tahoma" charset="0"/>
                        <a:ea typeface="ＭＳ Ｐゴシック" charset="-128"/>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Miami</a:t>
                      </a:r>
                    </a:p>
                    <a:p>
                      <a:pPr marL="0" marR="0" lvl="0" indent="0" algn="ctr" defTabSz="914400" rtl="0" eaLnBrk="1" fontAlgn="base" latinLnBrk="0" hangingPunct="1">
                        <a:lnSpc>
                          <a:spcPct val="100000"/>
                        </a:lnSpc>
                        <a:spcBef>
                          <a:spcPct val="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University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Palm Beach  State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705">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chemeClr val="tx1"/>
                          </a:solidFill>
                          <a:effectLst/>
                          <a:latin typeface="Tahoma" charset="0"/>
                          <a:ea typeface="ＭＳ Ｐゴシック" charset="-128"/>
                        </a:rPr>
                        <a:t>Tuition/Fees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$6,517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$53,682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$3,030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9427">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chemeClr val="tx1"/>
                          </a:solidFill>
                          <a:effectLst/>
                          <a:latin typeface="Tahoma" charset="0"/>
                          <a:ea typeface="ＭＳ Ｐゴシック" charset="-128"/>
                        </a:rPr>
                        <a:t>Room/Board</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$11,088</a:t>
                      </a:r>
                    </a:p>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1600" b="0" i="0" u="none" strike="noStrike" cap="none" normalizeH="0" baseline="0" dirty="0">
                          <a:ln>
                            <a:noFill/>
                          </a:ln>
                          <a:solidFill>
                            <a:srgbClr val="2B2B81"/>
                          </a:solidFill>
                          <a:effectLst/>
                          <a:latin typeface="Tahoma" charset="0"/>
                          <a:ea typeface="ＭＳ Ｐゴシック" charset="-128"/>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$15,470  </a:t>
                      </a:r>
                    </a:p>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1600" b="0" i="0" u="none" strike="noStrike" cap="none" normalizeH="0" baseline="0" dirty="0">
                          <a:ln>
                            <a:noFill/>
                          </a:ln>
                          <a:solidFill>
                            <a:srgbClr val="008000"/>
                          </a:solidFill>
                          <a:effectLst/>
                          <a:latin typeface="Tahoma" charset="0"/>
                          <a:ea typeface="ＭＳ Ｐゴシック" charset="-128"/>
                        </a:rPr>
                        <a:t>(On-Campus)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$9,450     (Home)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2857">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chemeClr val="tx1"/>
                          </a:solidFill>
                          <a:effectLst/>
                          <a:latin typeface="Tahoma" charset="0"/>
                          <a:ea typeface="ＭＳ Ｐゴシック" charset="-128"/>
                        </a:rPr>
                        <a:t>Books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$1,000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rgbClr val="008000"/>
                          </a:solidFill>
                          <a:effectLst/>
                          <a:latin typeface="Tahoma" charset="0"/>
                          <a:ea typeface="ＭＳ Ｐゴシック" charset="-128"/>
                        </a:rPr>
                        <a:t>$1,000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$1,800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4418">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chemeClr val="tx1"/>
                          </a:solidFill>
                          <a:effectLst/>
                          <a:latin typeface="Tahoma" charset="0"/>
                          <a:ea typeface="ＭＳ Ｐゴシック" charset="-128"/>
                        </a:rPr>
                        <a:t>Transportation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$1,400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$1,400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$5,400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4712">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a:ln>
                            <a:noFill/>
                          </a:ln>
                          <a:solidFill>
                            <a:schemeClr val="tx1"/>
                          </a:solidFill>
                          <a:effectLst/>
                          <a:latin typeface="Tahoma" charset="0"/>
                          <a:ea typeface="ＭＳ Ｐゴシック" charset="-128"/>
                        </a:rPr>
                        <a:t>Personal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2B2B81"/>
                          </a:solidFill>
                          <a:effectLst/>
                          <a:latin typeface="Tahoma" charset="0"/>
                          <a:ea typeface="ＭＳ Ｐゴシック" charset="-128"/>
                        </a:rPr>
                        <a:t>$3,982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008000"/>
                          </a:solidFill>
                          <a:effectLst/>
                          <a:latin typeface="Tahoma" charset="0"/>
                          <a:ea typeface="ＭＳ Ｐゴシック" charset="-128"/>
                        </a:rPr>
                        <a:t>$2,160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rgbClr val="660066"/>
                          </a:solidFill>
                          <a:effectLst/>
                          <a:latin typeface="Tahoma" charset="0"/>
                          <a:ea typeface="ＭＳ Ｐゴシック" charset="-128"/>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4712">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Total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1" i="0" u="none" strike="noStrike" cap="none" normalizeH="0" baseline="0" dirty="0">
                          <a:ln>
                            <a:noFill/>
                          </a:ln>
                          <a:solidFill>
                            <a:srgbClr val="2B2B81"/>
                          </a:solidFill>
                          <a:effectLst/>
                          <a:latin typeface="Tahoma" charset="0"/>
                          <a:ea typeface="ＭＳ Ｐゴシック" charset="-128"/>
                        </a:rPr>
                        <a:t>$23,987</a:t>
                      </a:r>
                      <a:endParaRPr kumimoji="0" lang="en-US" altLang="en-US" sz="1200" b="1" i="0" u="none" strike="noStrike" cap="none" normalizeH="0" baseline="0" dirty="0">
                        <a:ln>
                          <a:noFill/>
                        </a:ln>
                        <a:solidFill>
                          <a:srgbClr val="2B2B81"/>
                        </a:solidFill>
                        <a:effectLst/>
                        <a:latin typeface="Tahoma" charset="0"/>
                        <a:ea typeface="ＭＳ Ｐゴシック" charset="-128"/>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1" i="0" u="none" strike="noStrike" cap="none" normalizeH="0" baseline="0" dirty="0">
                          <a:ln>
                            <a:noFill/>
                          </a:ln>
                          <a:solidFill>
                            <a:srgbClr val="008000"/>
                          </a:solidFill>
                          <a:effectLst/>
                          <a:latin typeface="Tahoma" charset="0"/>
                          <a:ea typeface="ＭＳ Ｐゴシック" charset="-128"/>
                        </a:rPr>
                        <a:t>$ 73,712 </a:t>
                      </a:r>
                      <a:r>
                        <a:rPr kumimoji="0" lang="en-US" altLang="en-US" sz="1200" b="1" i="0" u="none" strike="noStrike" cap="none" normalizeH="0" baseline="0" dirty="0">
                          <a:ln>
                            <a:noFill/>
                          </a:ln>
                          <a:solidFill>
                            <a:srgbClr val="008000"/>
                          </a:solidFill>
                          <a:effectLst/>
                          <a:latin typeface="Tahoma" charset="0"/>
                          <a:ea typeface="ＭＳ Ｐゴシック" charset="-128"/>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Font typeface="Wingdings" charset="2"/>
                        <a:defRPr sz="2800">
                          <a:solidFill>
                            <a:schemeClr val="tx1"/>
                          </a:solidFill>
                          <a:latin typeface="Tahoma"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Tahoma" charset="0"/>
                          <a:ea typeface="ＭＳ Ｐゴシック" charset="-128"/>
                        </a:defRPr>
                      </a:lvl2pPr>
                      <a:lvl3pPr>
                        <a:spcBef>
                          <a:spcPct val="20000"/>
                        </a:spcBef>
                        <a:defRPr sz="2000">
                          <a:solidFill>
                            <a:schemeClr val="tx1"/>
                          </a:solidFill>
                          <a:latin typeface="Tahoma" charset="0"/>
                          <a:ea typeface="ＭＳ Ｐゴシック" charset="-128"/>
                        </a:defRPr>
                      </a:lvl3pPr>
                      <a:lvl4pPr>
                        <a:spcBef>
                          <a:spcPct val="20000"/>
                        </a:spcBef>
                        <a:defRPr>
                          <a:solidFill>
                            <a:schemeClr val="tx1"/>
                          </a:solidFill>
                          <a:latin typeface="Tahoma" charset="0"/>
                          <a:ea typeface="ＭＳ Ｐゴシック" charset="-128"/>
                        </a:defRPr>
                      </a:lvl4pPr>
                      <a:lvl5pPr>
                        <a:spcBef>
                          <a:spcPct val="20000"/>
                        </a:spcBef>
                        <a:defRPr>
                          <a:solidFill>
                            <a:schemeClr val="tx1"/>
                          </a:solidFill>
                          <a:latin typeface="Tahoma" charset="0"/>
                          <a:ea typeface="ＭＳ Ｐゴシック" charset="-128"/>
                        </a:defRPr>
                      </a:lvl5pPr>
                      <a:lvl6pPr marL="457200" eaLnBrk="0" fontAlgn="base" hangingPunct="0">
                        <a:spcBef>
                          <a:spcPct val="20000"/>
                        </a:spcBef>
                        <a:spcAft>
                          <a:spcPct val="0"/>
                        </a:spcAft>
                        <a:defRPr>
                          <a:solidFill>
                            <a:schemeClr val="tx1"/>
                          </a:solidFill>
                          <a:latin typeface="Tahoma" charset="0"/>
                          <a:ea typeface="ＭＳ Ｐゴシック" charset="-128"/>
                        </a:defRPr>
                      </a:lvl6pPr>
                      <a:lvl7pPr marL="914400" eaLnBrk="0" fontAlgn="base" hangingPunct="0">
                        <a:spcBef>
                          <a:spcPct val="20000"/>
                        </a:spcBef>
                        <a:spcAft>
                          <a:spcPct val="0"/>
                        </a:spcAft>
                        <a:defRPr>
                          <a:solidFill>
                            <a:schemeClr val="tx1"/>
                          </a:solidFill>
                          <a:latin typeface="Tahoma" charset="0"/>
                          <a:ea typeface="ＭＳ Ｐゴシック" charset="-128"/>
                        </a:defRPr>
                      </a:lvl7pPr>
                      <a:lvl8pPr marL="1371600" eaLnBrk="0" fontAlgn="base" hangingPunct="0">
                        <a:spcBef>
                          <a:spcPct val="20000"/>
                        </a:spcBef>
                        <a:spcAft>
                          <a:spcPct val="0"/>
                        </a:spcAft>
                        <a:defRPr>
                          <a:solidFill>
                            <a:schemeClr val="tx1"/>
                          </a:solidFill>
                          <a:latin typeface="Tahoma" charset="0"/>
                          <a:ea typeface="ＭＳ Ｐゴシック" charset="-128"/>
                        </a:defRPr>
                      </a:lvl8pPr>
                      <a:lvl9pPr marL="18288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charset="2"/>
                        <a:buNone/>
                        <a:tabLst/>
                      </a:pPr>
                      <a:r>
                        <a:rPr kumimoji="0" lang="en-US" altLang="en-US" sz="2000" b="1" i="0" u="none" strike="noStrike" cap="none" normalizeH="0" baseline="0" dirty="0">
                          <a:ln>
                            <a:noFill/>
                          </a:ln>
                          <a:solidFill>
                            <a:srgbClr val="660066"/>
                          </a:solidFill>
                          <a:effectLst/>
                          <a:latin typeface="Tahoma" charset="0"/>
                          <a:ea typeface="ＭＳ Ｐゴシック" charset="-128"/>
                        </a:rPr>
                        <a:t> </a:t>
                      </a:r>
                      <a:r>
                        <a:rPr kumimoji="0" lang="en-US" altLang="en-US" sz="2000" b="1" i="0" u="none" strike="noStrike" cap="none" normalizeH="0" baseline="0">
                          <a:ln>
                            <a:noFill/>
                          </a:ln>
                          <a:solidFill>
                            <a:srgbClr val="660066"/>
                          </a:solidFill>
                          <a:effectLst/>
                          <a:latin typeface="Tahoma" charset="0"/>
                          <a:ea typeface="ＭＳ Ｐゴシック" charset="-128"/>
                        </a:rPr>
                        <a:t>$20,680</a:t>
                      </a:r>
                      <a:endParaRPr kumimoji="0" lang="en-US" altLang="en-US" sz="1200" b="1" i="0" u="none" strike="noStrike" cap="none" normalizeH="0" baseline="0" dirty="0">
                        <a:ln>
                          <a:noFill/>
                        </a:ln>
                        <a:solidFill>
                          <a:srgbClr val="660066"/>
                        </a:solidFill>
                        <a:effectLst/>
                        <a:latin typeface="Tahoma" charset="0"/>
                        <a:ea typeface="ＭＳ Ｐゴシック" charset="-128"/>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B8A02ABB-2A20-436F-82AF-0BA520F3BA87}"/>
              </a:ext>
            </a:extLst>
          </p:cNvPr>
          <p:cNvSpPr txBox="1"/>
          <p:nvPr/>
        </p:nvSpPr>
        <p:spPr>
          <a:xfrm>
            <a:off x="1143000" y="6172200"/>
            <a:ext cx="7239000" cy="369332"/>
          </a:xfrm>
          <a:prstGeom prst="rect">
            <a:avLst/>
          </a:prstGeom>
          <a:noFill/>
        </p:spPr>
        <p:txBody>
          <a:bodyPr wrap="square" rtlCol="0">
            <a:spAutoFit/>
          </a:bodyPr>
          <a:lstStyle/>
          <a:p>
            <a:pPr algn="ctr"/>
            <a:r>
              <a:rPr lang="en-US" dirty="0">
                <a:hlinkClick r:id="rId3"/>
              </a:rPr>
              <a:t>https://bigfuture.collegeboard.org/</a:t>
            </a:r>
            <a:r>
              <a:rPr lang="en-US" dirty="0"/>
              <a:t> </a:t>
            </a:r>
          </a:p>
        </p:txBody>
      </p:sp>
    </p:spTree>
    <p:extLst>
      <p:ext uri="{BB962C8B-B14F-4D97-AF65-F5344CB8AC3E}">
        <p14:creationId xmlns:p14="http://schemas.microsoft.com/office/powerpoint/2010/main" val="25412001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D752-0A5F-4C25-B7AA-7F74C6979BE2}"/>
              </a:ext>
            </a:extLst>
          </p:cNvPr>
          <p:cNvSpPr>
            <a:spLocks noGrp="1"/>
          </p:cNvSpPr>
          <p:nvPr>
            <p:ph type="title"/>
          </p:nvPr>
        </p:nvSpPr>
        <p:spPr/>
        <p:txBody>
          <a:bodyPr/>
          <a:lstStyle/>
          <a:p>
            <a:r>
              <a:rPr lang="en-US" sz="4000" dirty="0">
                <a:solidFill>
                  <a:srgbClr val="0070C0"/>
                </a:solidFill>
                <a:effectLst>
                  <a:glow>
                    <a:schemeClr val="accent1">
                      <a:alpha val="0"/>
                    </a:schemeClr>
                  </a:glow>
                  <a:reflection stA="0" endPos="65000" dist="50800" dir="5400000" sy="-100000" algn="bl" rotWithShape="0"/>
                </a:effectLst>
                <a:latin typeface="+mn-lt"/>
              </a:rPr>
              <a:t>Pre-Discussion Questions</a:t>
            </a:r>
          </a:p>
        </p:txBody>
      </p:sp>
      <p:sp>
        <p:nvSpPr>
          <p:cNvPr id="3" name="Content Placeholder 2">
            <a:extLst>
              <a:ext uri="{FF2B5EF4-FFF2-40B4-BE49-F238E27FC236}">
                <a16:creationId xmlns:a16="http://schemas.microsoft.com/office/drawing/2014/main" id="{335A42B6-F1D0-4825-9D03-F280BB1A3BDB}"/>
              </a:ext>
            </a:extLst>
          </p:cNvPr>
          <p:cNvSpPr>
            <a:spLocks noGrp="1"/>
          </p:cNvSpPr>
          <p:nvPr>
            <p:ph idx="1"/>
          </p:nvPr>
        </p:nvSpPr>
        <p:spPr>
          <a:xfrm>
            <a:off x="457200" y="2438400"/>
            <a:ext cx="8229600" cy="3779520"/>
          </a:xfrm>
        </p:spPr>
        <p:txBody>
          <a:bodyPr/>
          <a:lstStyle/>
          <a:p>
            <a:pPr marL="0" indent="0" algn="ctr">
              <a:buClr>
                <a:srgbClr val="FF0000"/>
              </a:buClr>
              <a:buNone/>
            </a:pPr>
            <a:r>
              <a:rPr lang="en-US" sz="2000" i="1" dirty="0">
                <a:solidFill>
                  <a:schemeClr val="accent3">
                    <a:lumMod val="75000"/>
                  </a:schemeClr>
                </a:solidFill>
                <a:latin typeface="+mn-lt"/>
              </a:rPr>
              <a:t>“Education costs money, but then so does ignorance”  (Claus Moser) </a:t>
            </a:r>
          </a:p>
          <a:p>
            <a:pPr>
              <a:buClr>
                <a:srgbClr val="FF0000"/>
              </a:buClr>
              <a:buFont typeface="Wingdings" panose="05000000000000000000" pitchFamily="2" charset="2"/>
              <a:buChar char="Ø"/>
            </a:pPr>
            <a:r>
              <a:rPr lang="en-US" sz="2000" dirty="0">
                <a:latin typeface="+mn-lt"/>
              </a:rPr>
              <a:t>How does a post-secondary education improve your human capital?</a:t>
            </a:r>
          </a:p>
          <a:p>
            <a:pPr>
              <a:buClr>
                <a:srgbClr val="FF0000"/>
              </a:buClr>
              <a:buFont typeface="Wingdings" panose="05000000000000000000" pitchFamily="2" charset="2"/>
              <a:buChar char="Ø"/>
            </a:pPr>
            <a:r>
              <a:rPr lang="en-US" sz="2000" dirty="0">
                <a:latin typeface="+mn-lt"/>
              </a:rPr>
              <a:t>How can you personally invest in yourself after high school?</a:t>
            </a:r>
          </a:p>
          <a:p>
            <a:pPr>
              <a:buClr>
                <a:srgbClr val="FF0000"/>
              </a:buClr>
              <a:buFont typeface="Wingdings" panose="05000000000000000000" pitchFamily="2" charset="2"/>
              <a:buChar char="Ø"/>
            </a:pPr>
            <a:r>
              <a:rPr lang="en-US" sz="2000" dirty="0">
                <a:latin typeface="+mn-lt"/>
              </a:rPr>
              <a:t>Why do people choose to invest in themselves?</a:t>
            </a:r>
          </a:p>
          <a:p>
            <a:pPr>
              <a:buClr>
                <a:srgbClr val="FF0000"/>
              </a:buClr>
              <a:buFont typeface="Wingdings" panose="05000000000000000000" pitchFamily="2" charset="2"/>
              <a:buChar char="Ø"/>
            </a:pPr>
            <a:r>
              <a:rPr lang="en-US" sz="2000" dirty="0">
                <a:latin typeface="+mn-lt"/>
              </a:rPr>
              <a:t>How would you plan to finance your postsecondary college education?</a:t>
            </a:r>
          </a:p>
          <a:p>
            <a:pPr>
              <a:buClr>
                <a:srgbClr val="FF0000"/>
              </a:buClr>
              <a:buFont typeface="Wingdings" panose="05000000000000000000" pitchFamily="2" charset="2"/>
              <a:buChar char="Ø"/>
            </a:pPr>
            <a:r>
              <a:rPr lang="en-US" sz="2000" dirty="0">
                <a:latin typeface="+mn-lt"/>
              </a:rPr>
              <a:t>Let’s look at Exercise 16.1</a:t>
            </a:r>
          </a:p>
        </p:txBody>
      </p:sp>
    </p:spTree>
    <p:extLst>
      <p:ext uri="{BB962C8B-B14F-4D97-AF65-F5344CB8AC3E}">
        <p14:creationId xmlns:p14="http://schemas.microsoft.com/office/powerpoint/2010/main" val="3293623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29BE-297D-400C-9803-CBD3972E2E73}"/>
              </a:ext>
            </a:extLst>
          </p:cNvPr>
          <p:cNvSpPr>
            <a:spLocks noGrp="1"/>
          </p:cNvSpPr>
          <p:nvPr>
            <p:ph type="title" idx="4294967295"/>
          </p:nvPr>
        </p:nvSpPr>
        <p:spPr>
          <a:xfrm>
            <a:off x="0" y="990600"/>
            <a:ext cx="8229600" cy="914400"/>
          </a:xfrm>
        </p:spPr>
        <p:txBody>
          <a:bodyPr/>
          <a:lstStyle/>
          <a:p>
            <a:r>
              <a:rPr lang="en-US" sz="5400" dirty="0"/>
              <a:t> </a:t>
            </a:r>
          </a:p>
        </p:txBody>
      </p:sp>
      <p:pic>
        <p:nvPicPr>
          <p:cNvPr id="7" name="Picture 6">
            <a:extLst>
              <a:ext uri="{FF2B5EF4-FFF2-40B4-BE49-F238E27FC236}">
                <a16:creationId xmlns:a16="http://schemas.microsoft.com/office/drawing/2014/main" id="{B1EA5850-D03B-4A97-A749-82E263C00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8229600" cy="5463209"/>
          </a:xfrm>
          <a:prstGeom prst="rect">
            <a:avLst/>
          </a:prstGeom>
        </p:spPr>
      </p:pic>
      <p:sp>
        <p:nvSpPr>
          <p:cNvPr id="8" name="TextBox 7">
            <a:extLst>
              <a:ext uri="{FF2B5EF4-FFF2-40B4-BE49-F238E27FC236}">
                <a16:creationId xmlns:a16="http://schemas.microsoft.com/office/drawing/2014/main" id="{9D0AD512-7729-42D7-9F92-2E662AA065C7}"/>
              </a:ext>
            </a:extLst>
          </p:cNvPr>
          <p:cNvSpPr txBox="1"/>
          <p:nvPr/>
        </p:nvSpPr>
        <p:spPr>
          <a:xfrm>
            <a:off x="2438400" y="404191"/>
            <a:ext cx="4572000" cy="461665"/>
          </a:xfrm>
          <a:prstGeom prst="rect">
            <a:avLst/>
          </a:prstGeom>
          <a:noFill/>
        </p:spPr>
        <p:txBody>
          <a:bodyPr wrap="square" rtlCol="0">
            <a:spAutoFit/>
          </a:bodyPr>
          <a:lstStyle/>
          <a:p>
            <a:r>
              <a:rPr lang="en-US" sz="2400" b="1" dirty="0">
                <a:solidFill>
                  <a:schemeClr val="accent3">
                    <a:lumMod val="75000"/>
                  </a:schemeClr>
                </a:solidFill>
                <a:latin typeface="+mn-lt"/>
              </a:rPr>
              <a:t>Exercise 16.1 - Costs and Benefits</a:t>
            </a:r>
          </a:p>
        </p:txBody>
      </p:sp>
    </p:spTree>
    <p:extLst>
      <p:ext uri="{BB962C8B-B14F-4D97-AF65-F5344CB8AC3E}">
        <p14:creationId xmlns:p14="http://schemas.microsoft.com/office/powerpoint/2010/main" val="3923637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ow Americans Pay for College - The New York Times">
            <a:extLst>
              <a:ext uri="{FF2B5EF4-FFF2-40B4-BE49-F238E27FC236}">
                <a16:creationId xmlns:a16="http://schemas.microsoft.com/office/drawing/2014/main" id="{6774E289-5E09-479B-97A5-3D70E590B8F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33401" y="1295400"/>
            <a:ext cx="8077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3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66D2-450A-4040-9479-A453F9C45E2B}"/>
              </a:ext>
            </a:extLst>
          </p:cNvPr>
          <p:cNvSpPr>
            <a:spLocks noGrp="1"/>
          </p:cNvSpPr>
          <p:nvPr>
            <p:ph type="title"/>
          </p:nvPr>
        </p:nvSpPr>
        <p:spPr>
          <a:xfrm>
            <a:off x="442233" y="609600"/>
            <a:ext cx="8229600" cy="1143000"/>
          </a:xfrm>
        </p:spPr>
        <p:txBody>
          <a:bodyPr/>
          <a:lstStyle/>
          <a:p>
            <a:r>
              <a:rPr lang="en-US" sz="3200" dirty="0">
                <a:solidFill>
                  <a:srgbClr val="0070C0"/>
                </a:solidFill>
              </a:rPr>
              <a:t>Merit Aid – Free Money</a:t>
            </a:r>
          </a:p>
        </p:txBody>
      </p:sp>
      <p:sp>
        <p:nvSpPr>
          <p:cNvPr id="3" name="Content Placeholder 2">
            <a:extLst>
              <a:ext uri="{FF2B5EF4-FFF2-40B4-BE49-F238E27FC236}">
                <a16:creationId xmlns:a16="http://schemas.microsoft.com/office/drawing/2014/main" id="{25DE4BF1-653C-46F2-B3B5-2D7F23702C8C}"/>
              </a:ext>
            </a:extLst>
          </p:cNvPr>
          <p:cNvSpPr>
            <a:spLocks noGrp="1"/>
          </p:cNvSpPr>
          <p:nvPr>
            <p:ph idx="1"/>
          </p:nvPr>
        </p:nvSpPr>
        <p:spPr>
          <a:xfrm>
            <a:off x="296091" y="1355034"/>
            <a:ext cx="8387396" cy="4648200"/>
          </a:xfrm>
        </p:spPr>
        <p:txBody>
          <a:bodyPr/>
          <a:lstStyle/>
          <a:p>
            <a:pPr>
              <a:buClr>
                <a:srgbClr val="FF0000"/>
              </a:buClr>
              <a:buFont typeface="Wingdings" panose="05000000000000000000" pitchFamily="2" charset="2"/>
              <a:buChar char="Ø"/>
            </a:pPr>
            <a:r>
              <a:rPr lang="en-US" sz="1800" dirty="0">
                <a:latin typeface="+mn-lt"/>
              </a:rPr>
              <a:t>Money a college is willing to give based on </a:t>
            </a:r>
            <a:r>
              <a:rPr lang="en-US" sz="1800" b="1" dirty="0">
                <a:latin typeface="+mn-lt"/>
              </a:rPr>
              <a:t>grades</a:t>
            </a:r>
            <a:r>
              <a:rPr lang="en-US" b="1" dirty="0">
                <a:latin typeface="+mn-lt"/>
              </a:rPr>
              <a:t>, </a:t>
            </a:r>
            <a:r>
              <a:rPr lang="en-US" sz="1800" b="1" dirty="0">
                <a:latin typeface="+mn-lt"/>
              </a:rPr>
              <a:t>academic achievement, leadership skills, zip codes </a:t>
            </a:r>
            <a:r>
              <a:rPr lang="en-US" sz="1800" dirty="0">
                <a:latin typeface="+mn-lt"/>
              </a:rPr>
              <a:t>(signaling affluence) or </a:t>
            </a:r>
            <a:r>
              <a:rPr lang="en-US" sz="1800" b="1" dirty="0">
                <a:latin typeface="+mn-lt"/>
              </a:rPr>
              <a:t>response</a:t>
            </a:r>
            <a:r>
              <a:rPr lang="en-US" sz="1800" dirty="0">
                <a:latin typeface="+mn-lt"/>
              </a:rPr>
              <a:t> to text from a school.</a:t>
            </a:r>
          </a:p>
          <a:p>
            <a:pPr>
              <a:buClr>
                <a:srgbClr val="FF0000"/>
              </a:buClr>
              <a:buFont typeface="Wingdings" panose="05000000000000000000" pitchFamily="2" charset="2"/>
              <a:buChar char="Ø"/>
            </a:pPr>
            <a:r>
              <a:rPr lang="en-US" sz="1800" dirty="0">
                <a:latin typeface="+mn-lt"/>
              </a:rPr>
              <a:t>Colleges </a:t>
            </a:r>
            <a:r>
              <a:rPr lang="en-US" sz="1800" b="1" dirty="0">
                <a:latin typeface="+mn-lt"/>
              </a:rPr>
              <a:t>do not reveal </a:t>
            </a:r>
            <a:r>
              <a:rPr lang="en-US" sz="1800" dirty="0">
                <a:latin typeface="+mn-lt"/>
              </a:rPr>
              <a:t>how they determine their criteria for these awards.</a:t>
            </a:r>
          </a:p>
          <a:p>
            <a:pPr>
              <a:buClr>
                <a:srgbClr val="FF0000"/>
              </a:buClr>
              <a:buFont typeface="Wingdings" panose="05000000000000000000" pitchFamily="2" charset="2"/>
              <a:buChar char="Ø"/>
            </a:pPr>
            <a:r>
              <a:rPr lang="en-US" sz="1800" dirty="0">
                <a:latin typeface="+mn-lt"/>
              </a:rPr>
              <a:t>Not always guaranteed after </a:t>
            </a:r>
            <a:r>
              <a:rPr lang="en-US" sz="1800" b="1" dirty="0">
                <a:latin typeface="+mn-lt"/>
              </a:rPr>
              <a:t>the first year</a:t>
            </a:r>
            <a:r>
              <a:rPr lang="en-US" sz="1800" dirty="0">
                <a:latin typeface="+mn-lt"/>
              </a:rPr>
              <a:t>.</a:t>
            </a:r>
          </a:p>
          <a:p>
            <a:pPr>
              <a:buClr>
                <a:srgbClr val="FF0000"/>
              </a:buClr>
              <a:buFont typeface="Wingdings" panose="05000000000000000000" pitchFamily="2" charset="2"/>
              <a:buChar char="Ø"/>
            </a:pPr>
            <a:r>
              <a:rPr lang="en-US" sz="1800" dirty="0">
                <a:latin typeface="+mn-lt"/>
              </a:rPr>
              <a:t>“Caveat Emptor”:  Some schools </a:t>
            </a:r>
            <a:r>
              <a:rPr lang="en-US" sz="1800" b="1" dirty="0">
                <a:latin typeface="+mn-lt"/>
              </a:rPr>
              <a:t>artificially</a:t>
            </a:r>
            <a:r>
              <a:rPr lang="en-US" sz="1800" dirty="0">
                <a:latin typeface="+mn-lt"/>
              </a:rPr>
              <a:t> raise their costs, knowing people can pay.</a:t>
            </a:r>
          </a:p>
          <a:p>
            <a:pPr>
              <a:buClr>
                <a:srgbClr val="FF0000"/>
              </a:buClr>
              <a:buFont typeface="Wingdings" panose="05000000000000000000" pitchFamily="2" charset="2"/>
              <a:buChar char="Ø"/>
            </a:pPr>
            <a:r>
              <a:rPr lang="en-US" sz="1800" dirty="0">
                <a:latin typeface="+mn-lt"/>
              </a:rPr>
              <a:t>A </a:t>
            </a:r>
            <a:r>
              <a:rPr lang="en-US" sz="1800" b="1" dirty="0">
                <a:latin typeface="+mn-lt"/>
              </a:rPr>
              <a:t>scholarship</a:t>
            </a:r>
            <a:r>
              <a:rPr lang="en-US" sz="1800" dirty="0">
                <a:latin typeface="+mn-lt"/>
              </a:rPr>
              <a:t> can always make a more expensive choice a better deal.</a:t>
            </a:r>
          </a:p>
          <a:p>
            <a:pPr>
              <a:buClr>
                <a:srgbClr val="FF0000"/>
              </a:buClr>
              <a:buFont typeface="Wingdings" panose="05000000000000000000" pitchFamily="2" charset="2"/>
              <a:buChar char="Ø"/>
            </a:pPr>
            <a:r>
              <a:rPr lang="en-US" sz="1800" dirty="0">
                <a:latin typeface="+mn-lt"/>
              </a:rPr>
              <a:t>Families with money have a better opportunity to get this type of free money.</a:t>
            </a:r>
          </a:p>
          <a:p>
            <a:pPr>
              <a:buClr>
                <a:srgbClr val="FF0000"/>
              </a:buClr>
              <a:buFont typeface="Wingdings" panose="05000000000000000000" pitchFamily="2" charset="2"/>
              <a:buChar char="Ø"/>
            </a:pPr>
            <a:r>
              <a:rPr lang="en-US" sz="1800" dirty="0">
                <a:latin typeface="+mn-lt"/>
              </a:rPr>
              <a:t>Colleges who have trouble getting students are using this technique to fill slots.</a:t>
            </a:r>
          </a:p>
          <a:p>
            <a:pPr>
              <a:buClr>
                <a:srgbClr val="FF0000"/>
              </a:buClr>
              <a:buFont typeface="Wingdings" panose="05000000000000000000" pitchFamily="2" charset="2"/>
              <a:buChar char="Ø"/>
            </a:pPr>
            <a:r>
              <a:rPr lang="en-US" sz="1800" dirty="0">
                <a:latin typeface="+mn-lt"/>
              </a:rPr>
              <a:t>Both </a:t>
            </a:r>
            <a:r>
              <a:rPr lang="en-US" sz="1800" b="1" dirty="0">
                <a:latin typeface="+mn-lt"/>
              </a:rPr>
              <a:t>private</a:t>
            </a:r>
            <a:r>
              <a:rPr lang="en-US" sz="1800" dirty="0">
                <a:latin typeface="+mn-lt"/>
              </a:rPr>
              <a:t> and </a:t>
            </a:r>
            <a:r>
              <a:rPr lang="en-US" sz="1800" b="1" dirty="0">
                <a:latin typeface="+mn-lt"/>
              </a:rPr>
              <a:t>public</a:t>
            </a:r>
            <a:r>
              <a:rPr lang="en-US" sz="1800" dirty="0">
                <a:latin typeface="+mn-lt"/>
              </a:rPr>
              <a:t> institutions are playing this game.</a:t>
            </a:r>
          </a:p>
          <a:p>
            <a:pPr marL="0" indent="0">
              <a:buNone/>
            </a:pPr>
            <a:endParaRPr lang="en-US" dirty="0">
              <a:latin typeface="+mn-lt"/>
            </a:endParaRPr>
          </a:p>
        </p:txBody>
      </p:sp>
      <p:sp>
        <p:nvSpPr>
          <p:cNvPr id="5" name="TextBox 4">
            <a:extLst>
              <a:ext uri="{FF2B5EF4-FFF2-40B4-BE49-F238E27FC236}">
                <a16:creationId xmlns:a16="http://schemas.microsoft.com/office/drawing/2014/main" id="{FE556639-774D-4D35-8305-DE051FC77F17}"/>
              </a:ext>
            </a:extLst>
          </p:cNvPr>
          <p:cNvSpPr txBox="1"/>
          <p:nvPr/>
        </p:nvSpPr>
        <p:spPr>
          <a:xfrm>
            <a:off x="609600" y="6003234"/>
            <a:ext cx="8073887" cy="369332"/>
          </a:xfrm>
          <a:prstGeom prst="rect">
            <a:avLst/>
          </a:prstGeom>
          <a:noFill/>
        </p:spPr>
        <p:txBody>
          <a:bodyPr wrap="square" rtlCol="0">
            <a:spAutoFit/>
          </a:bodyPr>
          <a:lstStyle/>
          <a:p>
            <a:r>
              <a:rPr lang="en-US" dirty="0">
                <a:latin typeface="+mn-lt"/>
                <a:hlinkClick r:id="rId2"/>
              </a:rPr>
              <a:t>https://www.nytimes.com/2021/01/23/business/financial-aid-college-merit-aid.html</a:t>
            </a:r>
            <a:r>
              <a:rPr lang="en-US" dirty="0">
                <a:latin typeface="+mn-lt"/>
              </a:rPr>
              <a:t> </a:t>
            </a:r>
          </a:p>
        </p:txBody>
      </p:sp>
    </p:spTree>
    <p:extLst>
      <p:ext uri="{BB962C8B-B14F-4D97-AF65-F5344CB8AC3E}">
        <p14:creationId xmlns:p14="http://schemas.microsoft.com/office/powerpoint/2010/main" val="75602542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2D9F2F-4B7D-47AC-947C-3DC769BF862C}"/>
              </a:ext>
            </a:extLst>
          </p:cNvPr>
          <p:cNvSpPr>
            <a:spLocks noGrp="1"/>
          </p:cNvSpPr>
          <p:nvPr>
            <p:ph type="title"/>
          </p:nvPr>
        </p:nvSpPr>
        <p:spPr>
          <a:xfrm>
            <a:off x="457200" y="274638"/>
            <a:ext cx="8229600" cy="487362"/>
          </a:xfrm>
        </p:spPr>
        <p:txBody>
          <a:bodyPr/>
          <a:lstStyle/>
          <a:p>
            <a:pPr>
              <a:spcAft>
                <a:spcPts val="600"/>
              </a:spcAft>
            </a:pPr>
            <a:r>
              <a:rPr lang="en-US" altLang="en-US" sz="3200" b="1" dirty="0">
                <a:solidFill>
                  <a:srgbClr val="0070C0"/>
                </a:solidFill>
                <a:latin typeface="+mn-lt"/>
              </a:rPr>
              <a:t>Merit Based System</a:t>
            </a:r>
            <a:endParaRPr lang="en-US" altLang="en-US" sz="4800" dirty="0">
              <a:solidFill>
                <a:srgbClr val="0070C0"/>
              </a:solidFill>
              <a:latin typeface="+mn-lt"/>
            </a:endParaRPr>
          </a:p>
        </p:txBody>
      </p:sp>
      <p:sp>
        <p:nvSpPr>
          <p:cNvPr id="10243" name="Content Placeholder 2">
            <a:extLst>
              <a:ext uri="{FF2B5EF4-FFF2-40B4-BE49-F238E27FC236}">
                <a16:creationId xmlns:a16="http://schemas.microsoft.com/office/drawing/2014/main" id="{DBC6C4A7-0CBF-4CFF-91FC-5BA68DB04934}"/>
              </a:ext>
            </a:extLst>
          </p:cNvPr>
          <p:cNvSpPr>
            <a:spLocks noGrp="1"/>
          </p:cNvSpPr>
          <p:nvPr>
            <p:ph idx="1"/>
          </p:nvPr>
        </p:nvSpPr>
        <p:spPr>
          <a:xfrm>
            <a:off x="266700" y="1143000"/>
            <a:ext cx="8610600" cy="5257800"/>
          </a:xfrm>
        </p:spPr>
        <p:txBody>
          <a:bodyPr/>
          <a:lstStyle/>
          <a:p>
            <a:pPr>
              <a:spcAft>
                <a:spcPts val="600"/>
              </a:spcAft>
              <a:buClr>
                <a:srgbClr val="FF3300"/>
              </a:buClr>
              <a:buFont typeface="Wingdings" panose="05000000000000000000" pitchFamily="2" charset="2"/>
              <a:buChar char="Ø"/>
            </a:pPr>
            <a:r>
              <a:rPr lang="en-US" altLang="en-US" sz="1700" b="1" dirty="0">
                <a:solidFill>
                  <a:schemeClr val="accent3">
                    <a:lumMod val="75000"/>
                  </a:schemeClr>
                </a:solidFill>
                <a:latin typeface="+mn-lt"/>
              </a:rPr>
              <a:t>Tangibles</a:t>
            </a:r>
          </a:p>
          <a:p>
            <a:pPr lvl="1">
              <a:spcAft>
                <a:spcPts val="600"/>
              </a:spcAft>
              <a:buFont typeface="Wingdings" panose="05000000000000000000" pitchFamily="2" charset="2"/>
              <a:buChar char="§"/>
            </a:pPr>
            <a:r>
              <a:rPr lang="en-US" altLang="en-US" sz="1700" dirty="0">
                <a:latin typeface="+mn-lt"/>
              </a:rPr>
              <a:t>GPA</a:t>
            </a:r>
          </a:p>
          <a:p>
            <a:pPr lvl="1">
              <a:spcAft>
                <a:spcPts val="600"/>
              </a:spcAft>
              <a:buFont typeface="Wingdings" panose="05000000000000000000" pitchFamily="2" charset="2"/>
              <a:buChar char="§"/>
            </a:pPr>
            <a:r>
              <a:rPr lang="en-US" altLang="en-US" sz="1700" dirty="0">
                <a:latin typeface="+mn-lt"/>
              </a:rPr>
              <a:t>Standardized test scores</a:t>
            </a:r>
          </a:p>
          <a:p>
            <a:pPr lvl="1">
              <a:spcAft>
                <a:spcPts val="600"/>
              </a:spcAft>
              <a:buFont typeface="Wingdings" panose="05000000000000000000" pitchFamily="2" charset="2"/>
              <a:buChar char="§"/>
            </a:pPr>
            <a:r>
              <a:rPr lang="en-US" altLang="en-US" sz="1700" dirty="0">
                <a:latin typeface="+mn-lt"/>
              </a:rPr>
              <a:t>Strength of your high school curriculum ( based on previous students from that school) </a:t>
            </a:r>
          </a:p>
          <a:p>
            <a:pPr marL="457200" lvl="1" indent="0">
              <a:spcAft>
                <a:spcPts val="600"/>
              </a:spcAft>
              <a:buClr>
                <a:srgbClr val="FF3300"/>
              </a:buClr>
              <a:buNone/>
            </a:pPr>
            <a:endParaRPr lang="en-US" altLang="en-US" sz="1700" dirty="0">
              <a:latin typeface="+mn-lt"/>
            </a:endParaRPr>
          </a:p>
          <a:p>
            <a:pPr>
              <a:spcAft>
                <a:spcPts val="600"/>
              </a:spcAft>
              <a:buClr>
                <a:srgbClr val="FF3300"/>
              </a:buClr>
              <a:buFont typeface="Wingdings" panose="05000000000000000000" pitchFamily="2" charset="2"/>
              <a:buChar char="Ø"/>
            </a:pPr>
            <a:r>
              <a:rPr lang="en-US" altLang="en-US" sz="1700" b="1" dirty="0">
                <a:solidFill>
                  <a:schemeClr val="accent3">
                    <a:lumMod val="75000"/>
                  </a:schemeClr>
                </a:solidFill>
                <a:latin typeface="+mn-lt"/>
              </a:rPr>
              <a:t>Intangibles</a:t>
            </a:r>
            <a:r>
              <a:rPr lang="en-US" altLang="en-US" sz="1700" dirty="0">
                <a:latin typeface="+mn-lt"/>
              </a:rPr>
              <a:t> (not all schools)</a:t>
            </a:r>
          </a:p>
          <a:p>
            <a:pPr lvl="1">
              <a:spcAft>
                <a:spcPts val="600"/>
              </a:spcAft>
              <a:buFont typeface="Wingdings" panose="05000000000000000000" pitchFamily="2" charset="2"/>
              <a:buChar char="§"/>
            </a:pPr>
            <a:r>
              <a:rPr lang="en-US" altLang="en-US" sz="1700" dirty="0">
                <a:latin typeface="+mn-lt"/>
              </a:rPr>
              <a:t>For candidates that go to financial aid office and negotiate ($0-$3,000)</a:t>
            </a:r>
          </a:p>
          <a:p>
            <a:pPr lvl="1">
              <a:spcAft>
                <a:spcPts val="600"/>
              </a:spcAft>
              <a:buFont typeface="Wingdings" panose="05000000000000000000" pitchFamily="2" charset="2"/>
              <a:buChar char="§"/>
            </a:pPr>
            <a:r>
              <a:rPr lang="en-US" altLang="en-US" sz="1700" dirty="0">
                <a:latin typeface="+mn-lt"/>
              </a:rPr>
              <a:t>The further your residence from the school, the greater the contribution ($0-$2,000)</a:t>
            </a:r>
          </a:p>
          <a:p>
            <a:pPr lvl="1">
              <a:spcAft>
                <a:spcPts val="600"/>
              </a:spcAft>
              <a:buFont typeface="Wingdings" panose="05000000000000000000" pitchFamily="2" charset="2"/>
              <a:buChar char="§"/>
            </a:pPr>
            <a:r>
              <a:rPr lang="en-US" altLang="en-US" sz="1700" dirty="0">
                <a:latin typeface="+mn-lt"/>
              </a:rPr>
              <a:t>Each “A” on the report card ($50-$60 each)</a:t>
            </a:r>
          </a:p>
          <a:p>
            <a:pPr lvl="1">
              <a:spcAft>
                <a:spcPts val="600"/>
              </a:spcAft>
              <a:buFont typeface="Wingdings" panose="05000000000000000000" pitchFamily="2" charset="2"/>
              <a:buChar char="§"/>
            </a:pPr>
            <a:r>
              <a:rPr lang="en-US" altLang="en-US" sz="1700" dirty="0">
                <a:latin typeface="+mn-lt"/>
              </a:rPr>
              <a:t>AP, IB and honors courses taken at high school ($400 per course)</a:t>
            </a:r>
          </a:p>
          <a:p>
            <a:pPr lvl="1">
              <a:spcAft>
                <a:spcPts val="600"/>
              </a:spcAft>
              <a:buFont typeface="Wingdings" panose="05000000000000000000" pitchFamily="2" charset="2"/>
              <a:buChar char="§"/>
            </a:pPr>
            <a:r>
              <a:rPr lang="en-US" altLang="en-US" sz="1700" dirty="0">
                <a:latin typeface="+mn-lt"/>
              </a:rPr>
              <a:t>Recommendations ($0-$1800)</a:t>
            </a:r>
          </a:p>
          <a:p>
            <a:pPr lvl="1">
              <a:spcAft>
                <a:spcPts val="600"/>
              </a:spcAft>
              <a:buFont typeface="Wingdings" panose="05000000000000000000" pitchFamily="2" charset="2"/>
              <a:buChar char="§"/>
            </a:pPr>
            <a:r>
              <a:rPr lang="en-US" altLang="en-US" sz="1700" dirty="0">
                <a:latin typeface="+mn-lt"/>
              </a:rPr>
              <a:t>Each 10 point improvement in the SAT score above the freshmen classes average ($0-$115)</a:t>
            </a:r>
          </a:p>
          <a:p>
            <a:pPr lvl="1">
              <a:spcAft>
                <a:spcPts val="600"/>
              </a:spcAft>
              <a:buFont typeface="Wingdings" panose="05000000000000000000" pitchFamily="2" charset="2"/>
              <a:buChar char="§"/>
            </a:pPr>
            <a:r>
              <a:rPr lang="en-US" altLang="en-US" sz="1700" dirty="0">
                <a:latin typeface="+mn-lt"/>
              </a:rPr>
              <a:t>Observing deadlines such as application, mid-year grades, etc. ($0-$400)</a:t>
            </a:r>
          </a:p>
          <a:p>
            <a:pPr lvl="1">
              <a:spcAft>
                <a:spcPts val="600"/>
              </a:spcAft>
              <a:buFont typeface="Wingdings" panose="05000000000000000000" pitchFamily="2" charset="2"/>
              <a:buChar char="§"/>
            </a:pPr>
            <a:r>
              <a:rPr lang="en-US" altLang="en-US" sz="1700" dirty="0">
                <a:latin typeface="+mn-lt"/>
              </a:rPr>
              <a:t>Deduction in aid for every student that gets admitted with the same major </a:t>
            </a:r>
          </a:p>
          <a:p>
            <a:pPr lvl="1">
              <a:spcAft>
                <a:spcPts val="600"/>
              </a:spcAft>
              <a:buFont typeface="Wingdings" panose="05000000000000000000" pitchFamily="2" charset="2"/>
              <a:buChar char="§"/>
            </a:pPr>
            <a:r>
              <a:rPr lang="en-US" altLang="en-US" sz="1700" dirty="0">
                <a:latin typeface="+mn-lt"/>
              </a:rPr>
              <a:t>Merit money if FAFSA is filled out on time and correct. ($0-$1,700)</a:t>
            </a:r>
          </a:p>
          <a:p>
            <a:pPr lvl="1">
              <a:buFontTx/>
              <a:buNone/>
            </a:pPr>
            <a:endParaRPr lang="en-US" altLang="en-US" sz="1800" dirty="0"/>
          </a:p>
          <a:p>
            <a:pPr lvl="1">
              <a:buFontTx/>
              <a:buNone/>
            </a:pPr>
            <a:r>
              <a:rPr lang="en-US" altLang="en-US" sz="800" dirty="0"/>
              <a:t>		 </a:t>
            </a:r>
          </a:p>
          <a:p>
            <a:pPr lvl="1"/>
            <a:endParaRPr lang="en-US" altLang="en-US" sz="2000" dirty="0"/>
          </a:p>
          <a:p>
            <a:pPr lvl="1"/>
            <a:endParaRPr lang="en-US" altLang="en-US" dirty="0"/>
          </a:p>
        </p:txBody>
      </p:sp>
    </p:spTree>
    <p:extLst>
      <p:ext uri="{BB962C8B-B14F-4D97-AF65-F5344CB8AC3E}">
        <p14:creationId xmlns:p14="http://schemas.microsoft.com/office/powerpoint/2010/main" val="289212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1FD7-3703-4CB0-BA0F-1718D6008A71}"/>
              </a:ext>
            </a:extLst>
          </p:cNvPr>
          <p:cNvSpPr>
            <a:spLocks noGrp="1"/>
          </p:cNvSpPr>
          <p:nvPr>
            <p:ph type="title"/>
          </p:nvPr>
        </p:nvSpPr>
        <p:spPr>
          <a:xfrm>
            <a:off x="457200" y="914400"/>
            <a:ext cx="8229600" cy="838200"/>
          </a:xfrm>
        </p:spPr>
        <p:txBody>
          <a:bodyPr/>
          <a:lstStyle/>
          <a:p>
            <a:r>
              <a:rPr lang="en-US" sz="4000" dirty="0">
                <a:solidFill>
                  <a:schemeClr val="accent3">
                    <a:lumMod val="75000"/>
                  </a:schemeClr>
                </a:solidFill>
              </a:rPr>
              <a:t>Ex. 16.1 - Questions</a:t>
            </a:r>
          </a:p>
        </p:txBody>
      </p:sp>
      <p:sp>
        <p:nvSpPr>
          <p:cNvPr id="3" name="Content Placeholder 2">
            <a:extLst>
              <a:ext uri="{FF2B5EF4-FFF2-40B4-BE49-F238E27FC236}">
                <a16:creationId xmlns:a16="http://schemas.microsoft.com/office/drawing/2014/main" id="{D27A3312-E3AF-4BD7-ABBD-3F436C6CB949}"/>
              </a:ext>
            </a:extLst>
          </p:cNvPr>
          <p:cNvSpPr>
            <a:spLocks noGrp="1"/>
          </p:cNvSpPr>
          <p:nvPr>
            <p:ph idx="1"/>
          </p:nvPr>
        </p:nvSpPr>
        <p:spPr>
          <a:xfrm>
            <a:off x="457200" y="1752600"/>
            <a:ext cx="8229600" cy="3810000"/>
          </a:xfrm>
        </p:spPr>
        <p:txBody>
          <a:bodyPr/>
          <a:lstStyle/>
          <a:p>
            <a:pPr algn="l">
              <a:spcAft>
                <a:spcPts val="600"/>
              </a:spcAft>
              <a:buAutoNum type="alphaUcPeriod"/>
            </a:pPr>
            <a:r>
              <a:rPr lang="en-US" sz="1600" b="0" i="0" u="none" strike="noStrike" baseline="0" dirty="0">
                <a:latin typeface="AvenirLTStd-Book"/>
              </a:rPr>
              <a:t>What are the benefits of scholarships?</a:t>
            </a:r>
          </a:p>
          <a:p>
            <a:pPr marL="0" indent="0" algn="l">
              <a:spcAft>
                <a:spcPts val="600"/>
              </a:spcAft>
              <a:buNone/>
            </a:pPr>
            <a:r>
              <a:rPr lang="en-US" sz="1600" b="0" i="1" u="none" strike="noStrike" baseline="0" dirty="0">
                <a:solidFill>
                  <a:srgbClr val="0070C0"/>
                </a:solidFill>
                <a:latin typeface="AvenirLTStd-BlackOblique"/>
              </a:rPr>
              <a:t>	</a:t>
            </a:r>
            <a:r>
              <a:rPr lang="en-US" sz="1600" b="1" i="1" u="none" strike="noStrike" baseline="0" dirty="0">
                <a:solidFill>
                  <a:srgbClr val="0070C0"/>
                </a:solidFill>
                <a:latin typeface="AvenirLTStd-BlackOblique"/>
              </a:rPr>
              <a:t>Scholarships do not have to be paid back.</a:t>
            </a:r>
            <a:endParaRPr lang="en-US" sz="1600" b="1" dirty="0">
              <a:solidFill>
                <a:srgbClr val="0070C0"/>
              </a:solidFill>
              <a:latin typeface="AvenirLTStd-Book"/>
            </a:endParaRPr>
          </a:p>
          <a:p>
            <a:pPr algn="l">
              <a:spcAft>
                <a:spcPts val="600"/>
              </a:spcAft>
              <a:buAutoNum type="alphaUcPeriod"/>
            </a:pPr>
            <a:endParaRPr lang="en-US" sz="1600" b="0" i="0" u="none" strike="noStrike" baseline="0" dirty="0">
              <a:latin typeface="AvenirLTStd-Book"/>
            </a:endParaRPr>
          </a:p>
          <a:p>
            <a:pPr algn="l">
              <a:spcAft>
                <a:spcPts val="600"/>
              </a:spcAft>
              <a:buAutoNum type="alphaUcPeriod" startAt="2"/>
            </a:pPr>
            <a:r>
              <a:rPr lang="en-US" sz="1600" b="0" i="0" u="none" strike="noStrike" baseline="0" dirty="0">
                <a:latin typeface="AvenirLTStd-Book"/>
              </a:rPr>
              <a:t>What is the cost of using loans to pay for postsecondary education?</a:t>
            </a:r>
          </a:p>
          <a:p>
            <a:pPr marL="0" indent="0" algn="l">
              <a:spcAft>
                <a:spcPts val="600"/>
              </a:spcAft>
              <a:buNone/>
            </a:pPr>
            <a:r>
              <a:rPr lang="en-US" sz="1600" b="0" i="1" u="none" strike="noStrike" baseline="0" dirty="0">
                <a:latin typeface="AvenirLTStd-BlackOblique"/>
              </a:rPr>
              <a:t>  	</a:t>
            </a:r>
            <a:r>
              <a:rPr lang="en-US" sz="1600" b="1" i="1" u="none" strike="noStrike" baseline="0" dirty="0">
                <a:solidFill>
                  <a:srgbClr val="0070C0"/>
                </a:solidFill>
                <a:latin typeface="AvenirLTStd-BlackOblique"/>
              </a:rPr>
              <a:t>You need to pay for any associated interest and/or fees, plus the principal 	repayment.</a:t>
            </a:r>
            <a:endParaRPr lang="en-US" sz="1600" b="1" dirty="0">
              <a:solidFill>
                <a:srgbClr val="0070C0"/>
              </a:solidFill>
              <a:latin typeface="AvenirLTStd-Book"/>
            </a:endParaRPr>
          </a:p>
          <a:p>
            <a:pPr algn="l">
              <a:spcAft>
                <a:spcPts val="600"/>
              </a:spcAft>
              <a:buAutoNum type="alphaUcPeriod" startAt="2"/>
            </a:pPr>
            <a:endParaRPr lang="en-US" sz="1600" b="0" i="0" u="none" strike="noStrike" baseline="0" dirty="0">
              <a:latin typeface="AvenirLTStd-Book"/>
            </a:endParaRPr>
          </a:p>
          <a:p>
            <a:pPr algn="l">
              <a:spcAft>
                <a:spcPts val="600"/>
              </a:spcAft>
              <a:buAutoNum type="alphaUcPeriod" startAt="3"/>
            </a:pPr>
            <a:r>
              <a:rPr lang="en-US" sz="1600" b="0" i="0" u="none" strike="noStrike" baseline="0" dirty="0">
                <a:latin typeface="AvenirLTStd-Book"/>
              </a:rPr>
              <a:t>Besides the cost of postsecondary education, what is a non-monetary factor to consider when borrowing</a:t>
            </a:r>
            <a:r>
              <a:rPr lang="en-US" sz="1600" dirty="0">
                <a:latin typeface="AvenirLTStd-Book"/>
              </a:rPr>
              <a:t> </a:t>
            </a:r>
            <a:r>
              <a:rPr lang="en-US" sz="1600" b="0" i="0" u="none" strike="noStrike" baseline="0" dirty="0">
                <a:latin typeface="AvenirLTStd-Book"/>
              </a:rPr>
              <a:t>from friends and family members?</a:t>
            </a:r>
          </a:p>
          <a:p>
            <a:pPr marL="0" indent="0" algn="l">
              <a:buNone/>
            </a:pPr>
            <a:r>
              <a:rPr lang="en-US" sz="1600" b="1" i="1" u="none" strike="noStrike" baseline="0" dirty="0">
                <a:latin typeface="AvenirLTStd-BlackOblique"/>
              </a:rPr>
              <a:t>	</a:t>
            </a:r>
            <a:r>
              <a:rPr lang="en-US" sz="1600" b="1" i="1" u="none" strike="noStrike" baseline="0" dirty="0">
                <a:solidFill>
                  <a:srgbClr val="0070C0"/>
                </a:solidFill>
                <a:latin typeface="AvenirLTStd-BlackOblique"/>
              </a:rPr>
              <a:t>Your relationship with them because of potential</a:t>
            </a:r>
            <a:r>
              <a:rPr lang="en-US" sz="1600" b="1" i="1" dirty="0">
                <a:solidFill>
                  <a:srgbClr val="0070C0"/>
                </a:solidFill>
                <a:latin typeface="AvenirLTStd-BlackOblique"/>
              </a:rPr>
              <a:t> </a:t>
            </a:r>
            <a:r>
              <a:rPr lang="en-US" sz="1600" b="1" i="1" u="none" strike="noStrike" baseline="0" dirty="0">
                <a:solidFill>
                  <a:srgbClr val="0070C0"/>
                </a:solidFill>
                <a:latin typeface="AvenirLTStd-BlackOblique"/>
              </a:rPr>
              <a:t>conflicts over repayment plans.</a:t>
            </a:r>
            <a:endParaRPr lang="en-US" sz="1600" b="0" i="0" u="none" strike="noStrike" baseline="0" dirty="0">
              <a:solidFill>
                <a:srgbClr val="0070C0"/>
              </a:solidFill>
              <a:latin typeface="AvenirLTStd-Book"/>
            </a:endParaRPr>
          </a:p>
          <a:p>
            <a:pPr algn="l">
              <a:spcAft>
                <a:spcPts val="600"/>
              </a:spcAft>
              <a:buAutoNum type="alphaUcPeriod" startAt="4"/>
            </a:pPr>
            <a:r>
              <a:rPr lang="en-US" sz="1600" b="0" i="0" u="none" strike="noStrike" baseline="0" dirty="0">
                <a:latin typeface="AvenirLTStd-Book"/>
              </a:rPr>
              <a:t>What might be the best option or options for you and why?  		</a:t>
            </a:r>
            <a:r>
              <a:rPr lang="en-US" sz="1600" b="1" i="1" u="none" strike="noStrike" baseline="0" dirty="0">
                <a:solidFill>
                  <a:srgbClr val="0070C0"/>
                </a:solidFill>
                <a:latin typeface="AvenirLTStd-Book"/>
              </a:rPr>
              <a:t>Answers </a:t>
            </a:r>
            <a:r>
              <a:rPr lang="en-US" sz="1600" b="1" i="1" dirty="0">
                <a:solidFill>
                  <a:srgbClr val="0070C0"/>
                </a:solidFill>
                <a:latin typeface="AvenirLTStd-Book"/>
              </a:rPr>
              <a:t>will vary.</a:t>
            </a:r>
            <a:endParaRPr lang="en-US" sz="1600" b="1" i="1" u="none" strike="noStrike" baseline="0" dirty="0">
              <a:solidFill>
                <a:srgbClr val="0070C0"/>
              </a:solidFill>
              <a:latin typeface="AvenirLTStd-Book"/>
            </a:endParaRPr>
          </a:p>
        </p:txBody>
      </p:sp>
      <p:sp>
        <p:nvSpPr>
          <p:cNvPr id="4" name="TextBox 3">
            <a:extLst>
              <a:ext uri="{FF2B5EF4-FFF2-40B4-BE49-F238E27FC236}">
                <a16:creationId xmlns:a16="http://schemas.microsoft.com/office/drawing/2014/main" id="{11C8433F-B345-4753-9B48-6F928491EB73}"/>
              </a:ext>
            </a:extLst>
          </p:cNvPr>
          <p:cNvSpPr txBox="1"/>
          <p:nvPr/>
        </p:nvSpPr>
        <p:spPr>
          <a:xfrm>
            <a:off x="2057400" y="5758934"/>
            <a:ext cx="6400800" cy="369332"/>
          </a:xfrm>
          <a:prstGeom prst="rect">
            <a:avLst/>
          </a:prstGeom>
          <a:noFill/>
        </p:spPr>
        <p:txBody>
          <a:bodyPr wrap="square" rtlCol="0">
            <a:spAutoFit/>
          </a:bodyPr>
          <a:lstStyle/>
          <a:p>
            <a:r>
              <a:rPr lang="en-US" dirty="0">
                <a:hlinkClick r:id="rId2"/>
              </a:rPr>
              <a:t>https://quizlet.com/396696351/flashcards</a:t>
            </a:r>
            <a:r>
              <a:rPr lang="en-US" dirty="0"/>
              <a:t> </a:t>
            </a:r>
          </a:p>
        </p:txBody>
      </p:sp>
    </p:spTree>
    <p:extLst>
      <p:ext uri="{BB962C8B-B14F-4D97-AF65-F5344CB8AC3E}">
        <p14:creationId xmlns:p14="http://schemas.microsoft.com/office/powerpoint/2010/main" val="17155853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Average Student Loan Debt by Age [2021]: Facts &amp; Statistics">
            <a:extLst>
              <a:ext uri="{FF2B5EF4-FFF2-40B4-BE49-F238E27FC236}">
                <a16:creationId xmlns:a16="http://schemas.microsoft.com/office/drawing/2014/main" id="{0CD77770-F299-4B08-99DF-E2E7C58ED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0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323" y="838200"/>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400" dirty="0">
                <a:solidFill>
                  <a:srgbClr val="0070C0"/>
                </a:solidFill>
                <a:latin typeface="Calibri"/>
                <a:ea typeface="ＭＳ Ｐゴシック"/>
                <a:cs typeface="Calibri"/>
              </a:rPr>
              <a:t>EconEdLink Membership</a:t>
            </a:r>
            <a:endParaRPr lang="en-US" sz="7200" dirty="0">
              <a:solidFill>
                <a:srgbClr val="0070C0"/>
              </a:solidFill>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678204"/>
          </a:xfrm>
          <a:prstGeom prst="rect">
            <a:avLst/>
          </a:prstGeom>
          <a:noFill/>
        </p:spPr>
        <p:txBody>
          <a:bodyPr wrap="square" rtlCol="0" anchor="t">
            <a:spAutoFit/>
          </a:bodyPr>
          <a:lstStyle/>
          <a:p>
            <a:r>
              <a:rPr lang="en-US" sz="2000" dirty="0">
                <a:latin typeface="+mn-lt"/>
                <a:ea typeface="ＭＳ Ｐゴシック"/>
                <a:cs typeface="Arial"/>
              </a:rPr>
              <a:t>You can now access CEE’s professional development webinars directly on EconEdLink.org! To receive these new professional development benefits, </a:t>
            </a:r>
            <a:r>
              <a:rPr lang="en-US" sz="2000" b="1" dirty="0">
                <a:latin typeface="+mn-lt"/>
                <a:ea typeface="ＭＳ Ｐゴシック"/>
                <a:cs typeface="Arial"/>
              </a:rPr>
              <a:t>become an EconEdLink </a:t>
            </a:r>
            <a:r>
              <a:rPr lang="en-US" sz="2000" b="1" dirty="0">
                <a:latin typeface="+mn-lt"/>
                <a:ea typeface="ＭＳ Ｐゴシック"/>
                <a:cs typeface="Arial"/>
                <a:hlinkClick r:id="rId3"/>
              </a:rPr>
              <a:t>member</a:t>
            </a:r>
            <a:r>
              <a:rPr lang="en-US" sz="2000" dirty="0">
                <a:latin typeface="+mn-lt"/>
                <a:ea typeface="ＭＳ Ｐゴシック"/>
                <a:cs typeface="Arial"/>
              </a:rPr>
              <a:t>. As a member, you will now be able to: </a:t>
            </a:r>
            <a:endParaRPr lang="en-US" sz="2000" dirty="0">
              <a:latin typeface="+mn-lt"/>
            </a:endParaRPr>
          </a:p>
          <a:p>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Automatically receive a professional development certificate via e-mail within 24 hours after viewing any webinar for a minimum of 45 minutes</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Register for upcoming webinars with a simple one-click process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Easily download presentations, lesson plan materials and activities for each webinar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Search and view all webinars at your convenience </a:t>
            </a:r>
            <a:endParaRPr lang="en-US" sz="2000" dirty="0">
              <a:latin typeface="+mn-lt"/>
            </a:endParaRPr>
          </a:p>
          <a:p>
            <a:pPr marL="342900" indent="-342900">
              <a:buClr>
                <a:srgbClr val="FF0000"/>
              </a:buClr>
              <a:buFont typeface="Wingdings" panose="05000000000000000000" pitchFamily="2" charset="2"/>
              <a:buChar char="Ø"/>
            </a:pPr>
            <a:r>
              <a:rPr lang="en-US" sz="2000" dirty="0">
                <a:latin typeface="+mn-lt"/>
                <a:ea typeface="ＭＳ Ｐゴシック"/>
                <a:cs typeface="Arial"/>
              </a:rPr>
              <a:t>Save webinars to your EconEdLink dashboard for easy access to the event</a:t>
            </a:r>
            <a:endParaRPr lang="en-US" sz="2000" dirty="0">
              <a:latin typeface="+mn-lt"/>
            </a:endParaRPr>
          </a:p>
          <a:p>
            <a:pPr marL="342900" indent="-342900">
              <a:buClr>
                <a:srgbClr val="FF0000"/>
              </a:buClr>
              <a:buFont typeface="Wingdings" panose="05000000000000000000" pitchFamily="2" charset="2"/>
              <a:buChar char="Ø"/>
            </a:pPr>
            <a:endParaRPr lang="en-US" sz="2000" dirty="0">
              <a:latin typeface="+mn-lt"/>
              <a:ea typeface="ＭＳ Ｐゴシック"/>
              <a:cs typeface="Arial"/>
            </a:endParaRPr>
          </a:p>
          <a:p>
            <a:pPr algn="ctr"/>
            <a:r>
              <a:rPr lang="en-US" sz="2000" dirty="0">
                <a:latin typeface="+mn-lt"/>
                <a:ea typeface="ＭＳ Ｐゴシック"/>
                <a:cs typeface="Arial"/>
              </a:rPr>
              <a:t>You may access our new </a:t>
            </a:r>
            <a:r>
              <a:rPr lang="en-US" sz="2000" b="1" dirty="0">
                <a:latin typeface="+mn-lt"/>
                <a:ea typeface="ＭＳ Ｐゴシック"/>
                <a:cs typeface="Arial"/>
              </a:rPr>
              <a:t>Professional Development</a:t>
            </a:r>
            <a:r>
              <a:rPr lang="en-US" sz="2000" dirty="0">
                <a:latin typeface="+mn-lt"/>
                <a:ea typeface="ＭＳ Ｐゴシック"/>
                <a:cs typeface="Arial"/>
              </a:rPr>
              <a:t> page </a:t>
            </a:r>
            <a:r>
              <a:rPr lang="en-US" sz="2000" dirty="0">
                <a:latin typeface="+mn-lt"/>
                <a:ea typeface="ＭＳ Ｐゴシック"/>
                <a:cs typeface="Arial"/>
                <a:hlinkClick r:id="rId4"/>
              </a:rPr>
              <a:t>here</a:t>
            </a:r>
            <a:endParaRPr lang="en-US" sz="2000" dirty="0">
              <a:latin typeface="+mn-lt"/>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9751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EDD649-A014-4820-A78A-D9F94BA7B369}"/>
              </a:ext>
            </a:extLst>
          </p:cNvPr>
          <p:cNvSpPr txBox="1"/>
          <p:nvPr/>
        </p:nvSpPr>
        <p:spPr>
          <a:xfrm>
            <a:off x="228600" y="1166842"/>
            <a:ext cx="8686800" cy="5309146"/>
          </a:xfrm>
          <a:prstGeom prst="rect">
            <a:avLst/>
          </a:prstGeom>
          <a:noFill/>
        </p:spPr>
        <p:txBody>
          <a:bodyPr wrap="square">
            <a:spAutoFit/>
          </a:bodyPr>
          <a:lstStyle/>
          <a:p>
            <a:pPr marL="0" indent="0" algn="just">
              <a:buNone/>
            </a:pPr>
            <a:r>
              <a:rPr lang="en-US" sz="1300" b="0" i="0" u="none" strike="noStrike" baseline="0" dirty="0">
                <a:latin typeface="+mn-lt"/>
              </a:rPr>
              <a:t>When you attend postsecondary schooling or complete training, you are investing in yourself. This investment, through formal or informal ways, helps boost your human capital. However, you must know the costs and benefits of your choices. One way to do this is to determine your return on investment.  In this activity, you will act as an advisor and make a recommendation to others who are deciding on their postsecondary option. Read each scenario below. Determine the monthly student loan payment, monthly entry level income, and the employment outlook.</a:t>
            </a:r>
          </a:p>
          <a:p>
            <a:pPr algn="l"/>
            <a:endParaRPr lang="en-US" sz="1300" b="1" dirty="0">
              <a:latin typeface="+mn-lt"/>
            </a:endParaRPr>
          </a:p>
          <a:p>
            <a:pPr algn="just"/>
            <a:r>
              <a:rPr lang="en-US" sz="1300" b="1" i="0" u="none" strike="noStrike" baseline="0" dirty="0">
                <a:latin typeface="+mn-lt"/>
              </a:rPr>
              <a:t>a.  MONTHLY LOAN PAYMENT</a:t>
            </a:r>
            <a:r>
              <a:rPr lang="en-US" sz="1300" b="0" i="0" u="none" strike="noStrike" baseline="0" dirty="0">
                <a:latin typeface="+mn-lt"/>
              </a:rPr>
              <a:t>: For each scenario, use the interest repayment estimator to determine the monthly student loan payment. Select “direct unsubsidized loan” and use 4.29% as the interest </a:t>
            </a:r>
            <a:r>
              <a:rPr lang="en-US" sz="1300" b="0" i="0" u="none" strike="noStrike" baseline="0" dirty="0">
                <a:latin typeface="+mn-lt"/>
                <a:hlinkClick r:id="rId2"/>
              </a:rPr>
              <a:t>https://studentloans.gov/myDirectLoan/repaymentEstimator.action</a:t>
            </a:r>
            <a:r>
              <a:rPr lang="en-US" sz="1300" b="0" i="0" u="none" strike="noStrike" baseline="0" dirty="0">
                <a:latin typeface="+mn-lt"/>
              </a:rPr>
              <a:t>.</a:t>
            </a:r>
          </a:p>
          <a:p>
            <a:pPr algn="just"/>
            <a:endParaRPr lang="en-US" sz="1300" b="0" i="0" u="none" strike="noStrike" baseline="0" dirty="0">
              <a:latin typeface="+mn-lt"/>
            </a:endParaRPr>
          </a:p>
          <a:p>
            <a:pPr marL="0" indent="0" algn="just">
              <a:buNone/>
            </a:pPr>
            <a:r>
              <a:rPr lang="en-US" sz="1300" b="1" i="0" u="none" strike="noStrike" baseline="0" dirty="0">
                <a:latin typeface="+mn-lt"/>
              </a:rPr>
              <a:t>b. ANTICIPATED MONTHLY INCOME</a:t>
            </a:r>
            <a:r>
              <a:rPr lang="en-US" sz="1300" b="0" i="0" u="none" strike="noStrike" baseline="0" dirty="0">
                <a:latin typeface="+mn-lt"/>
              </a:rPr>
              <a:t>: For each scenario, use the Bureau of Labor Statistics (BLS) Occupational Outlook Handbook  (OOH), located at the website </a:t>
            </a:r>
            <a:r>
              <a:rPr lang="en-US" sz="1300" b="0" i="0" u="none" strike="noStrike" baseline="0" dirty="0">
                <a:latin typeface="+mn-lt"/>
                <a:hlinkClick r:id="rId3"/>
              </a:rPr>
              <a:t>https://www.bls.gov/ooh/</a:t>
            </a:r>
            <a:r>
              <a:rPr lang="en-US" sz="1300" b="0" i="0" u="none" strike="noStrike" baseline="0" dirty="0">
                <a:latin typeface="+mn-lt"/>
              </a:rPr>
              <a:t>  to determine the ”entry-level” salary of the occupation being considered.  An entry-level salary is what is paid for the first few years of a person’s first job and likely falls into the low end of the pay scale. Click on the Occupation Group search bar on left side of the webpage. Click on the name of the Occupation described in the scenario. Click on "Pay" in the top search bar. Find the annual entry-level pay for this occupation by locating what the lowest 10% make in this occupation.  Divide the annual entry level pay by 12 to determine the anticipated monthly income. Remember, it is recommended by personal finance experts to keep your debt payments less than 40% of your gross monthly income.</a:t>
            </a:r>
          </a:p>
          <a:p>
            <a:pPr algn="just"/>
            <a:endParaRPr lang="en-US" sz="1300" b="0" i="0" u="none" strike="noStrike" baseline="0" dirty="0">
              <a:latin typeface="+mn-lt"/>
            </a:endParaRPr>
          </a:p>
          <a:p>
            <a:pPr algn="just"/>
            <a:r>
              <a:rPr lang="en-US" sz="1300" b="1" i="0" u="none" strike="noStrike" baseline="0" dirty="0">
                <a:latin typeface="+mn-lt"/>
              </a:rPr>
              <a:t>c. EMPLOYMENT OUTLOOK:</a:t>
            </a:r>
            <a:r>
              <a:rPr lang="en-US" sz="1300" b="0" i="0" u="none" strike="noStrike" baseline="0" dirty="0">
                <a:latin typeface="+mn-lt"/>
              </a:rPr>
              <a:t> Use the OOH data at </a:t>
            </a:r>
            <a:r>
              <a:rPr lang="en-US" sz="1300" b="0" i="0" u="none" strike="noStrike" baseline="0" dirty="0">
                <a:latin typeface="+mn-lt"/>
                <a:hlinkClick r:id="rId3"/>
              </a:rPr>
              <a:t>https://www.bls.gov/ooh/</a:t>
            </a:r>
            <a:r>
              <a:rPr lang="en-US" sz="1300" b="0" i="0" u="none" strike="noStrike" baseline="0" dirty="0">
                <a:latin typeface="+mn-lt"/>
              </a:rPr>
              <a:t>  to determine whether employment in this occupation is projected to grow or decline over the 10-year projection period.  Click on “Job Outlook” in the top search bar. Compare the rate of growth or decline for the occupation covered in the profile to the rate for all occupations. What major factors are expected to affect the outlook for employment in the occupation? Some are changes in technology, in business practices, and in demographics.  For each scenario below, make a recommendation about whether this student should or should not choose the option they are considering and explain why. Base your answer on their loan payment compared to their monthly income and the employment outlook for their occupation</a:t>
            </a:r>
            <a:r>
              <a:rPr lang="en-US" sz="1400" b="0" i="0" u="none" strike="noStrike" baseline="0" dirty="0">
                <a:latin typeface="+mn-lt"/>
              </a:rPr>
              <a:t>.</a:t>
            </a:r>
            <a:endParaRPr lang="en-US" sz="1400" dirty="0">
              <a:latin typeface="+mn-lt"/>
            </a:endParaRPr>
          </a:p>
        </p:txBody>
      </p:sp>
      <p:sp>
        <p:nvSpPr>
          <p:cNvPr id="6" name="TextBox 5">
            <a:extLst>
              <a:ext uri="{FF2B5EF4-FFF2-40B4-BE49-F238E27FC236}">
                <a16:creationId xmlns:a16="http://schemas.microsoft.com/office/drawing/2014/main" id="{1A5DA119-AD96-45C7-B509-66FB63A046FD}"/>
              </a:ext>
            </a:extLst>
          </p:cNvPr>
          <p:cNvSpPr txBox="1"/>
          <p:nvPr/>
        </p:nvSpPr>
        <p:spPr>
          <a:xfrm>
            <a:off x="2552700" y="370820"/>
            <a:ext cx="4038600" cy="523220"/>
          </a:xfrm>
          <a:prstGeom prst="rect">
            <a:avLst/>
          </a:prstGeom>
          <a:noFill/>
        </p:spPr>
        <p:txBody>
          <a:bodyPr wrap="square" rtlCol="0">
            <a:spAutoFit/>
          </a:bodyPr>
          <a:lstStyle/>
          <a:p>
            <a:r>
              <a:rPr lang="en-US" sz="2800" b="1" dirty="0">
                <a:solidFill>
                  <a:schemeClr val="accent3">
                    <a:lumMod val="75000"/>
                  </a:schemeClr>
                </a:solidFill>
                <a:latin typeface="+mn-lt"/>
              </a:rPr>
              <a:t>Exercise 16.2 - Directions</a:t>
            </a:r>
          </a:p>
        </p:txBody>
      </p:sp>
    </p:spTree>
    <p:extLst>
      <p:ext uri="{BB962C8B-B14F-4D97-AF65-F5344CB8AC3E}">
        <p14:creationId xmlns:p14="http://schemas.microsoft.com/office/powerpoint/2010/main" val="3058100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618E5-3EDD-4AFE-88EC-8D012FD55CF3}"/>
              </a:ext>
            </a:extLst>
          </p:cNvPr>
          <p:cNvSpPr txBox="1"/>
          <p:nvPr/>
        </p:nvSpPr>
        <p:spPr>
          <a:xfrm>
            <a:off x="381000" y="1089898"/>
            <a:ext cx="8534400" cy="2585323"/>
          </a:xfrm>
          <a:prstGeom prst="rect">
            <a:avLst/>
          </a:prstGeom>
          <a:noFill/>
        </p:spPr>
        <p:txBody>
          <a:bodyPr wrap="square" rtlCol="0">
            <a:spAutoFit/>
          </a:bodyPr>
          <a:lstStyle/>
          <a:p>
            <a:pPr algn="ctr"/>
            <a:r>
              <a:rPr lang="en-US" b="1" i="0" u="none" strike="noStrike" baseline="0" dirty="0">
                <a:latin typeface="+mn-lt"/>
              </a:rPr>
              <a:t>Easton’s dream is to become a 3rd grade teacher. He wants to attend the same private university his mother did. He will have to borrow $211,394 to finance his four-year education.</a:t>
            </a:r>
          </a:p>
          <a:p>
            <a:pPr algn="l"/>
            <a:endParaRPr lang="en-US" b="0" i="0" u="none" strike="noStrike" baseline="0" dirty="0">
              <a:latin typeface="+mn-lt"/>
            </a:endParaRPr>
          </a:p>
          <a:p>
            <a:pPr algn="l"/>
            <a:r>
              <a:rPr lang="en-US" b="0" i="0" u="none" strike="noStrike" baseline="0" dirty="0">
                <a:latin typeface="+mn-lt"/>
              </a:rPr>
              <a:t>Monthly Loan Payment ___________    Anticipated Monthly Income______________</a:t>
            </a:r>
          </a:p>
          <a:p>
            <a:pPr algn="l"/>
            <a:r>
              <a:rPr lang="en-US" b="0" i="0" u="none" strike="noStrike" baseline="0" dirty="0">
                <a:latin typeface="+mn-lt"/>
              </a:rPr>
              <a:t>Employment Outlook: __________________</a:t>
            </a:r>
          </a:p>
          <a:p>
            <a:pPr algn="l"/>
            <a:r>
              <a:rPr lang="en-US" b="0" i="0" u="none" strike="noStrike" baseline="0" dirty="0">
                <a:latin typeface="+mn-lt"/>
              </a:rPr>
              <a:t>______________________________________________________________________</a:t>
            </a:r>
          </a:p>
          <a:p>
            <a:pPr algn="l"/>
            <a:endParaRPr lang="en-US" b="0" i="0" u="none" strike="noStrike" baseline="0" dirty="0">
              <a:latin typeface="+mn-lt"/>
            </a:endParaRPr>
          </a:p>
          <a:p>
            <a:pPr algn="l"/>
            <a:r>
              <a:rPr lang="en-US" b="0" i="0" u="none" strike="noStrike" baseline="0" dirty="0">
                <a:latin typeface="+mn-lt"/>
              </a:rPr>
              <a:t>Should this student choose the postsecondary option he is considering? Why or why not?</a:t>
            </a:r>
            <a:endParaRPr lang="en-US" dirty="0">
              <a:latin typeface="+mn-lt"/>
            </a:endParaRPr>
          </a:p>
        </p:txBody>
      </p:sp>
      <p:sp>
        <p:nvSpPr>
          <p:cNvPr id="5" name="TextBox 4">
            <a:extLst>
              <a:ext uri="{FF2B5EF4-FFF2-40B4-BE49-F238E27FC236}">
                <a16:creationId xmlns:a16="http://schemas.microsoft.com/office/drawing/2014/main" id="{3FD91237-793D-41BF-BB2E-145C75EC1345}"/>
              </a:ext>
            </a:extLst>
          </p:cNvPr>
          <p:cNvSpPr txBox="1"/>
          <p:nvPr/>
        </p:nvSpPr>
        <p:spPr>
          <a:xfrm>
            <a:off x="391886" y="4037725"/>
            <a:ext cx="8382000" cy="1754326"/>
          </a:xfrm>
          <a:prstGeom prst="rect">
            <a:avLst/>
          </a:prstGeom>
          <a:noFill/>
        </p:spPr>
        <p:txBody>
          <a:bodyPr wrap="square" rtlCol="0">
            <a:spAutoFit/>
          </a:bodyPr>
          <a:lstStyle/>
          <a:p>
            <a:pPr algn="l"/>
            <a:r>
              <a:rPr lang="en-US" sz="1800" b="1" i="0" u="none" strike="noStrike" baseline="0" dirty="0">
                <a:latin typeface="+mn-lt"/>
              </a:rPr>
              <a:t>Response:</a:t>
            </a:r>
          </a:p>
          <a:p>
            <a:pPr algn="l"/>
            <a:r>
              <a:rPr lang="en-US" b="0" i="0" u="none" strike="noStrike" baseline="0" dirty="0">
                <a:latin typeface="+mn-lt"/>
              </a:rPr>
              <a:t>Monthly Loan Payment: </a:t>
            </a:r>
            <a:r>
              <a:rPr lang="en-US" b="0" i="0" strike="noStrike" baseline="0" dirty="0">
                <a:solidFill>
                  <a:srgbClr val="FF0000"/>
                </a:solidFill>
                <a:latin typeface="+mn-lt"/>
              </a:rPr>
              <a:t>$2,171  </a:t>
            </a:r>
            <a:r>
              <a:rPr lang="en-US" b="0" i="0" u="none" strike="noStrike" baseline="0" dirty="0">
                <a:latin typeface="+mn-lt"/>
              </a:rPr>
              <a:t>	Anticipated Gross Monthly Income: </a:t>
            </a:r>
            <a:r>
              <a:rPr lang="en-US" b="0" i="0" strike="noStrike" baseline="0" dirty="0">
                <a:solidFill>
                  <a:srgbClr val="FF0000"/>
                </a:solidFill>
                <a:latin typeface="+mn-lt"/>
              </a:rPr>
              <a:t>$3,111</a:t>
            </a:r>
          </a:p>
          <a:p>
            <a:pPr algn="l"/>
            <a:endParaRPr lang="en-US" b="0" i="1" u="none" strike="noStrike" baseline="0" dirty="0">
              <a:latin typeface="+mn-lt"/>
            </a:endParaRPr>
          </a:p>
          <a:p>
            <a:r>
              <a:rPr lang="en-US" b="0" i="1" u="none" strike="noStrike" baseline="0" dirty="0">
                <a:solidFill>
                  <a:schemeClr val="accent3">
                    <a:lumMod val="75000"/>
                  </a:schemeClr>
                </a:solidFill>
                <a:latin typeface="+mn-lt"/>
              </a:rPr>
              <a:t>His </a:t>
            </a:r>
            <a:r>
              <a:rPr lang="en-US" i="1" dirty="0">
                <a:solidFill>
                  <a:schemeClr val="accent3">
                    <a:lumMod val="75000"/>
                  </a:schemeClr>
                </a:solidFill>
                <a:latin typeface="+mn-lt"/>
              </a:rPr>
              <a:t>monthly loan payment would consume more than the recommended 40% of his monthly  income</a:t>
            </a:r>
            <a:r>
              <a:rPr lang="en-US" b="0" i="1" u="none" strike="noStrike" baseline="0" dirty="0">
                <a:solidFill>
                  <a:schemeClr val="accent3">
                    <a:lumMod val="75000"/>
                  </a:schemeClr>
                </a:solidFill>
                <a:latin typeface="+mn-lt"/>
              </a:rPr>
              <a:t>, so he should look for a less expensive</a:t>
            </a:r>
            <a:r>
              <a:rPr lang="en-US" b="0" i="1" u="none" strike="noStrike" dirty="0">
                <a:solidFill>
                  <a:schemeClr val="accent3">
                    <a:lumMod val="75000"/>
                  </a:schemeClr>
                </a:solidFill>
                <a:latin typeface="+mn-lt"/>
              </a:rPr>
              <a:t> </a:t>
            </a:r>
            <a:r>
              <a:rPr lang="en-US" b="0" i="1" u="none" strike="noStrike" baseline="0" dirty="0">
                <a:solidFill>
                  <a:schemeClr val="accent3">
                    <a:lumMod val="75000"/>
                  </a:schemeClr>
                </a:solidFill>
                <a:latin typeface="+mn-lt"/>
              </a:rPr>
              <a:t>school or reduce his costs by applying for scholarships or going to a community college for his first two years</a:t>
            </a:r>
            <a:r>
              <a:rPr lang="en-US" b="0" i="1" u="none" strike="noStrike" baseline="0" dirty="0">
                <a:solidFill>
                  <a:srgbClr val="FF0000"/>
                </a:solidFill>
                <a:latin typeface="+mn-lt"/>
              </a:rPr>
              <a:t>.</a:t>
            </a:r>
          </a:p>
        </p:txBody>
      </p:sp>
      <p:sp>
        <p:nvSpPr>
          <p:cNvPr id="3" name="TextBox 2">
            <a:extLst>
              <a:ext uri="{FF2B5EF4-FFF2-40B4-BE49-F238E27FC236}">
                <a16:creationId xmlns:a16="http://schemas.microsoft.com/office/drawing/2014/main" id="{10805489-CED3-4949-AAE3-39968F1F70BA}"/>
              </a:ext>
            </a:extLst>
          </p:cNvPr>
          <p:cNvSpPr txBox="1"/>
          <p:nvPr/>
        </p:nvSpPr>
        <p:spPr>
          <a:xfrm>
            <a:off x="2438400" y="285883"/>
            <a:ext cx="4343400" cy="646331"/>
          </a:xfrm>
          <a:prstGeom prst="rect">
            <a:avLst/>
          </a:prstGeom>
          <a:noFill/>
        </p:spPr>
        <p:txBody>
          <a:bodyPr wrap="square" rtlCol="0">
            <a:spAutoFit/>
          </a:bodyPr>
          <a:lstStyle/>
          <a:p>
            <a:pPr algn="ctr"/>
            <a:r>
              <a:rPr lang="en-US" sz="3600" b="1" dirty="0">
                <a:solidFill>
                  <a:schemeClr val="accent3">
                    <a:lumMod val="75000"/>
                  </a:schemeClr>
                </a:solidFill>
                <a:latin typeface="+mn-lt"/>
              </a:rPr>
              <a:t>Scenario #1, Easton</a:t>
            </a:r>
          </a:p>
        </p:txBody>
      </p:sp>
    </p:spTree>
    <p:extLst>
      <p:ext uri="{BB962C8B-B14F-4D97-AF65-F5344CB8AC3E}">
        <p14:creationId xmlns:p14="http://schemas.microsoft.com/office/powerpoint/2010/main" val="33643626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9D20E-664B-47BC-A80D-DCD1164B7970}"/>
              </a:ext>
            </a:extLst>
          </p:cNvPr>
          <p:cNvSpPr txBox="1"/>
          <p:nvPr/>
        </p:nvSpPr>
        <p:spPr>
          <a:xfrm>
            <a:off x="304800" y="1066800"/>
            <a:ext cx="8534400" cy="2831544"/>
          </a:xfrm>
          <a:prstGeom prst="rect">
            <a:avLst/>
          </a:prstGeom>
          <a:noFill/>
        </p:spPr>
        <p:txBody>
          <a:bodyPr wrap="square" rtlCol="0">
            <a:spAutoFit/>
          </a:bodyPr>
          <a:lstStyle/>
          <a:p>
            <a:pPr algn="ctr"/>
            <a:r>
              <a:rPr lang="en-US" b="1" i="0" u="none" strike="noStrike" baseline="0" dirty="0">
                <a:latin typeface="+mn-lt"/>
              </a:rPr>
              <a:t>Rory wants to become a paramedic. She can complete a one-year program at a local community college and borrow $12,938.</a:t>
            </a:r>
          </a:p>
          <a:p>
            <a:pPr algn="l"/>
            <a:endParaRPr lang="en-US" b="0" i="0" u="none" strike="noStrike" baseline="0" dirty="0">
              <a:latin typeface="+mn-lt"/>
            </a:endParaRPr>
          </a:p>
          <a:p>
            <a:pPr algn="l"/>
            <a:r>
              <a:rPr lang="en-US" b="0" i="0" u="none" strike="noStrike" baseline="0" dirty="0">
                <a:latin typeface="+mn-lt"/>
              </a:rPr>
              <a:t>Monthly Loan Payment ____________    Anticipated Monthly Income___________</a:t>
            </a:r>
          </a:p>
          <a:p>
            <a:pPr algn="l"/>
            <a:r>
              <a:rPr lang="en-US" b="0" i="0" u="none" strike="noStrike" baseline="0" dirty="0">
                <a:latin typeface="+mn-lt"/>
              </a:rPr>
              <a:t>Employment Outlook: __________________</a:t>
            </a:r>
          </a:p>
          <a:p>
            <a:pPr algn="l"/>
            <a:r>
              <a:rPr lang="en-US" b="0" i="0" u="none" strike="noStrike" baseline="0" dirty="0">
                <a:latin typeface="+mn-lt"/>
              </a:rPr>
              <a:t>_____________________________________________________________________</a:t>
            </a:r>
          </a:p>
          <a:p>
            <a:pPr algn="l"/>
            <a:endParaRPr lang="en-US" b="0" i="0" u="none" strike="noStrike" baseline="0" dirty="0">
              <a:latin typeface="+mn-lt"/>
            </a:endParaRPr>
          </a:p>
          <a:p>
            <a:pPr algn="l"/>
            <a:r>
              <a:rPr lang="en-US" b="0" i="0" u="none" strike="noStrike" baseline="0" dirty="0">
                <a:latin typeface="+mn-lt"/>
              </a:rPr>
              <a:t>Should this student choose the postsecondary option she is considering? Why or why not?</a:t>
            </a:r>
            <a:endParaRPr lang="en-US" dirty="0">
              <a:latin typeface="+mn-lt"/>
            </a:endParaRPr>
          </a:p>
          <a:p>
            <a:endParaRPr lang="en-US" sz="1600" dirty="0">
              <a:latin typeface="+mn-lt"/>
            </a:endParaRPr>
          </a:p>
        </p:txBody>
      </p:sp>
      <p:sp>
        <p:nvSpPr>
          <p:cNvPr id="5" name="TextBox 4">
            <a:extLst>
              <a:ext uri="{FF2B5EF4-FFF2-40B4-BE49-F238E27FC236}">
                <a16:creationId xmlns:a16="http://schemas.microsoft.com/office/drawing/2014/main" id="{22585E4D-85E0-44DD-B8F8-699C664E9D22}"/>
              </a:ext>
            </a:extLst>
          </p:cNvPr>
          <p:cNvSpPr txBox="1"/>
          <p:nvPr/>
        </p:nvSpPr>
        <p:spPr>
          <a:xfrm>
            <a:off x="304800" y="4175343"/>
            <a:ext cx="8382000" cy="1477328"/>
          </a:xfrm>
          <a:prstGeom prst="rect">
            <a:avLst/>
          </a:prstGeom>
          <a:noFill/>
        </p:spPr>
        <p:txBody>
          <a:bodyPr wrap="square" rtlCol="0">
            <a:spAutoFit/>
          </a:bodyPr>
          <a:lstStyle/>
          <a:p>
            <a:pPr algn="l"/>
            <a:r>
              <a:rPr lang="en-US" sz="1800" b="1" i="0" u="none" strike="noStrike" baseline="0" dirty="0">
                <a:latin typeface="+mn-lt"/>
              </a:rPr>
              <a:t>Response:</a:t>
            </a:r>
          </a:p>
          <a:p>
            <a:pPr algn="l"/>
            <a:r>
              <a:rPr lang="en-US" sz="1800" b="0" i="0" u="none" strike="noStrike" baseline="0" dirty="0">
                <a:latin typeface="+mn-lt"/>
              </a:rPr>
              <a:t>Monthly Loan Payment: </a:t>
            </a:r>
            <a:r>
              <a:rPr lang="en-US" sz="1800" b="0" i="0" u="none" strike="noStrike" baseline="0" dirty="0">
                <a:solidFill>
                  <a:srgbClr val="FF0000"/>
                </a:solidFill>
                <a:latin typeface="+mn-lt"/>
              </a:rPr>
              <a:t>$133	</a:t>
            </a:r>
            <a:r>
              <a:rPr lang="en-US" sz="1800" b="0" i="0" u="none" strike="noStrike" baseline="0" dirty="0">
                <a:latin typeface="+mn-lt"/>
              </a:rPr>
              <a:t>	Anticipated Gross Monthly Income: </a:t>
            </a:r>
            <a:r>
              <a:rPr lang="en-US" sz="1800" b="0" i="0" u="none" strike="noStrike" baseline="0" dirty="0">
                <a:solidFill>
                  <a:srgbClr val="FF0000"/>
                </a:solidFill>
                <a:latin typeface="+mn-lt"/>
              </a:rPr>
              <a:t>$1,823</a:t>
            </a:r>
          </a:p>
          <a:p>
            <a:pPr algn="l"/>
            <a:endParaRPr lang="en-US" sz="1800" b="0" i="0" u="none" strike="noStrike" baseline="0" dirty="0">
              <a:latin typeface="+mn-lt"/>
            </a:endParaRPr>
          </a:p>
          <a:p>
            <a:pPr algn="l"/>
            <a:r>
              <a:rPr lang="en-US" sz="1800" b="0" i="1" u="none" strike="noStrike" baseline="0" dirty="0">
                <a:solidFill>
                  <a:schemeClr val="accent3">
                    <a:lumMod val="75000"/>
                  </a:schemeClr>
                </a:solidFill>
                <a:latin typeface="+mn-lt"/>
              </a:rPr>
              <a:t>Her monthly loan payment would consume less than 8% of her monthly income, so it is a reasonable debt load.</a:t>
            </a:r>
            <a:endParaRPr lang="en-US" sz="1800" b="1" i="0" u="none" strike="noStrike" baseline="0" dirty="0">
              <a:solidFill>
                <a:schemeClr val="accent3">
                  <a:lumMod val="75000"/>
                </a:schemeClr>
              </a:solidFill>
              <a:latin typeface="+mn-lt"/>
            </a:endParaRPr>
          </a:p>
        </p:txBody>
      </p:sp>
      <p:sp>
        <p:nvSpPr>
          <p:cNvPr id="2" name="TextBox 1">
            <a:extLst>
              <a:ext uri="{FF2B5EF4-FFF2-40B4-BE49-F238E27FC236}">
                <a16:creationId xmlns:a16="http://schemas.microsoft.com/office/drawing/2014/main" id="{35A7F42B-A396-448A-9CB3-BC13511814B3}"/>
              </a:ext>
            </a:extLst>
          </p:cNvPr>
          <p:cNvSpPr txBox="1"/>
          <p:nvPr/>
        </p:nvSpPr>
        <p:spPr>
          <a:xfrm>
            <a:off x="2209800" y="381000"/>
            <a:ext cx="4572000" cy="646331"/>
          </a:xfrm>
          <a:prstGeom prst="rect">
            <a:avLst/>
          </a:prstGeom>
          <a:noFill/>
        </p:spPr>
        <p:txBody>
          <a:bodyPr wrap="square" rtlCol="0">
            <a:spAutoFit/>
          </a:bodyPr>
          <a:lstStyle/>
          <a:p>
            <a:pPr algn="ctr"/>
            <a:r>
              <a:rPr lang="en-US" sz="3600" b="1" dirty="0">
                <a:solidFill>
                  <a:schemeClr val="accent3">
                    <a:lumMod val="75000"/>
                  </a:schemeClr>
                </a:solidFill>
                <a:latin typeface="+mn-lt"/>
              </a:rPr>
              <a:t>Scenario #2, Rory</a:t>
            </a:r>
          </a:p>
        </p:txBody>
      </p:sp>
    </p:spTree>
    <p:extLst>
      <p:ext uri="{BB962C8B-B14F-4D97-AF65-F5344CB8AC3E}">
        <p14:creationId xmlns:p14="http://schemas.microsoft.com/office/powerpoint/2010/main" val="961730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618E5-3EDD-4AFE-88EC-8D012FD55CF3}"/>
              </a:ext>
            </a:extLst>
          </p:cNvPr>
          <p:cNvSpPr txBox="1"/>
          <p:nvPr/>
        </p:nvSpPr>
        <p:spPr>
          <a:xfrm>
            <a:off x="304800" y="1066800"/>
            <a:ext cx="8534400" cy="2585323"/>
          </a:xfrm>
          <a:prstGeom prst="rect">
            <a:avLst/>
          </a:prstGeom>
          <a:noFill/>
        </p:spPr>
        <p:txBody>
          <a:bodyPr wrap="square" rtlCol="0">
            <a:spAutoFit/>
          </a:bodyPr>
          <a:lstStyle/>
          <a:p>
            <a:pPr algn="ctr"/>
            <a:r>
              <a:rPr lang="en-US" b="1" i="0" u="none" strike="noStrike" baseline="0" dirty="0">
                <a:latin typeface="+mn-lt"/>
              </a:rPr>
              <a:t>Carly took several college courses during her senior year of high school and she will be able to graduate one year early from college. She plans to start a career as an architect. It costs her $15,693 a year to attend college.</a:t>
            </a:r>
          </a:p>
          <a:p>
            <a:pPr algn="l"/>
            <a:endParaRPr lang="en-US" b="0" i="0" u="none" strike="noStrike" baseline="0" dirty="0">
              <a:latin typeface="+mn-lt"/>
            </a:endParaRPr>
          </a:p>
          <a:p>
            <a:pPr algn="l"/>
            <a:r>
              <a:rPr lang="en-US" b="0" i="0" u="none" strike="noStrike" baseline="0" dirty="0">
                <a:latin typeface="+mn-lt"/>
              </a:rPr>
              <a:t>Monthly Loan Payment ___________      Anticipated Monthly Income______________</a:t>
            </a:r>
          </a:p>
          <a:p>
            <a:pPr algn="l"/>
            <a:r>
              <a:rPr lang="en-US" b="0" i="0" u="none" strike="noStrike" baseline="0" dirty="0">
                <a:latin typeface="+mn-lt"/>
              </a:rPr>
              <a:t>Employment Outlook: _____________</a:t>
            </a:r>
          </a:p>
          <a:p>
            <a:pPr algn="l"/>
            <a:r>
              <a:rPr lang="en-US" b="0" i="0" u="none" strike="noStrike" baseline="0" dirty="0">
                <a:latin typeface="+mn-lt"/>
              </a:rPr>
              <a:t>_________________________________________________________________________</a:t>
            </a:r>
          </a:p>
          <a:p>
            <a:pPr algn="l"/>
            <a:endParaRPr lang="en-US" b="0" i="0" u="none" strike="noStrike" baseline="0" dirty="0">
              <a:latin typeface="+mn-lt"/>
            </a:endParaRPr>
          </a:p>
          <a:p>
            <a:pPr algn="l"/>
            <a:r>
              <a:rPr lang="en-US" b="0" i="0" u="none" strike="noStrike" baseline="0" dirty="0">
                <a:latin typeface="+mn-lt"/>
              </a:rPr>
              <a:t>Should this student choose the postsecondary option he is considering? Why or why not?</a:t>
            </a:r>
            <a:endParaRPr lang="en-US" dirty="0">
              <a:latin typeface="+mn-lt"/>
            </a:endParaRPr>
          </a:p>
        </p:txBody>
      </p:sp>
      <p:sp>
        <p:nvSpPr>
          <p:cNvPr id="4" name="TextBox 3">
            <a:extLst>
              <a:ext uri="{FF2B5EF4-FFF2-40B4-BE49-F238E27FC236}">
                <a16:creationId xmlns:a16="http://schemas.microsoft.com/office/drawing/2014/main" id="{D1FD9AEE-979A-46CD-8174-EE0E3452F2A0}"/>
              </a:ext>
            </a:extLst>
          </p:cNvPr>
          <p:cNvSpPr txBox="1"/>
          <p:nvPr/>
        </p:nvSpPr>
        <p:spPr>
          <a:xfrm>
            <a:off x="304800" y="4191000"/>
            <a:ext cx="8382000" cy="1754326"/>
          </a:xfrm>
          <a:prstGeom prst="rect">
            <a:avLst/>
          </a:prstGeom>
          <a:noFill/>
        </p:spPr>
        <p:txBody>
          <a:bodyPr wrap="square" rtlCol="0">
            <a:spAutoFit/>
          </a:bodyPr>
          <a:lstStyle/>
          <a:p>
            <a:pPr algn="l"/>
            <a:r>
              <a:rPr lang="en-US" sz="1800" b="1" i="0" u="none" strike="noStrike" baseline="0" dirty="0">
                <a:latin typeface="+mn-lt"/>
              </a:rPr>
              <a:t>Response:</a:t>
            </a:r>
          </a:p>
          <a:p>
            <a:pPr algn="l"/>
            <a:r>
              <a:rPr lang="en-US" sz="1800" b="0" i="0" u="none" strike="noStrike" baseline="0" dirty="0">
                <a:latin typeface="AvenirLTStd-Book"/>
              </a:rPr>
              <a:t>Monthly Loan Payment:</a:t>
            </a:r>
            <a:r>
              <a:rPr lang="en-US" sz="1800" b="0" i="0" strike="noStrike" baseline="0" dirty="0">
                <a:latin typeface="AvenirLTStd-Book"/>
              </a:rPr>
              <a:t> </a:t>
            </a:r>
            <a:r>
              <a:rPr lang="en-US" sz="1800" b="0" i="0" strike="noStrike" baseline="0" dirty="0">
                <a:solidFill>
                  <a:srgbClr val="FF0000"/>
                </a:solidFill>
                <a:latin typeface="+mn-lt"/>
              </a:rPr>
              <a:t>$483</a:t>
            </a:r>
            <a:r>
              <a:rPr lang="en-US" sz="1800" b="0" i="0" strike="noStrike" baseline="0" dirty="0">
                <a:latin typeface="AvenirLTStd-Book"/>
              </a:rPr>
              <a:t>             </a:t>
            </a:r>
            <a:r>
              <a:rPr lang="en-US" sz="1800" b="0" i="0" u="none" strike="noStrike" baseline="0" dirty="0">
                <a:latin typeface="AvenirLTStd-Book"/>
              </a:rPr>
              <a:t>Anticipated Gross Monthly Income: </a:t>
            </a:r>
            <a:r>
              <a:rPr lang="en-US" sz="1800" b="0" i="0" strike="noStrike" baseline="0" dirty="0">
                <a:solidFill>
                  <a:srgbClr val="FF0000"/>
                </a:solidFill>
                <a:latin typeface="+mn-lt"/>
              </a:rPr>
              <a:t>$3,956</a:t>
            </a:r>
          </a:p>
          <a:p>
            <a:pPr algn="l"/>
            <a:endParaRPr lang="en-US" u="sng" dirty="0">
              <a:solidFill>
                <a:srgbClr val="FF0000"/>
              </a:solidFill>
              <a:latin typeface="+mn-lt"/>
            </a:endParaRPr>
          </a:p>
          <a:p>
            <a:pPr algn="l"/>
            <a:r>
              <a:rPr lang="en-US" sz="1800" b="0" i="1" u="none" strike="noStrike" baseline="0" dirty="0">
                <a:solidFill>
                  <a:schemeClr val="accent3">
                    <a:lumMod val="75000"/>
                  </a:schemeClr>
                </a:solidFill>
                <a:latin typeface="+mn-lt"/>
              </a:rPr>
              <a:t>Carly will save a total of $19,336 (principal and interest) by having one year of college complete during high school. She is able to graduate one year earlier and start earning an income. She made a good return on her time and money.</a:t>
            </a:r>
            <a:r>
              <a:rPr lang="en-US" sz="1800" b="0" i="0" u="sng" strike="noStrike" baseline="0" dirty="0">
                <a:solidFill>
                  <a:schemeClr val="accent3">
                    <a:lumMod val="75000"/>
                  </a:schemeClr>
                </a:solidFill>
                <a:latin typeface="+mn-lt"/>
              </a:rPr>
              <a:t> </a:t>
            </a:r>
            <a:endParaRPr lang="en-US" sz="1800" b="1" i="0" u="sng" strike="noStrike" baseline="0" dirty="0">
              <a:solidFill>
                <a:schemeClr val="accent3">
                  <a:lumMod val="75000"/>
                </a:schemeClr>
              </a:solidFill>
              <a:latin typeface="+mn-lt"/>
            </a:endParaRPr>
          </a:p>
        </p:txBody>
      </p:sp>
      <p:sp>
        <p:nvSpPr>
          <p:cNvPr id="3" name="TextBox 2">
            <a:extLst>
              <a:ext uri="{FF2B5EF4-FFF2-40B4-BE49-F238E27FC236}">
                <a16:creationId xmlns:a16="http://schemas.microsoft.com/office/drawing/2014/main" id="{8C50FA71-18C2-4829-8603-0101AF7CB42E}"/>
              </a:ext>
            </a:extLst>
          </p:cNvPr>
          <p:cNvSpPr txBox="1"/>
          <p:nvPr/>
        </p:nvSpPr>
        <p:spPr>
          <a:xfrm>
            <a:off x="2438400" y="414278"/>
            <a:ext cx="4267200" cy="646331"/>
          </a:xfrm>
          <a:prstGeom prst="rect">
            <a:avLst/>
          </a:prstGeom>
          <a:noFill/>
        </p:spPr>
        <p:txBody>
          <a:bodyPr wrap="square" rtlCol="0">
            <a:spAutoFit/>
          </a:bodyPr>
          <a:lstStyle/>
          <a:p>
            <a:r>
              <a:rPr lang="en-US" sz="3600" b="1" dirty="0">
                <a:solidFill>
                  <a:schemeClr val="accent3">
                    <a:lumMod val="75000"/>
                  </a:schemeClr>
                </a:solidFill>
                <a:latin typeface="+mn-lt"/>
              </a:rPr>
              <a:t>Scenario #3, Carly</a:t>
            </a:r>
          </a:p>
        </p:txBody>
      </p:sp>
    </p:spTree>
    <p:extLst>
      <p:ext uri="{BB962C8B-B14F-4D97-AF65-F5344CB8AC3E}">
        <p14:creationId xmlns:p14="http://schemas.microsoft.com/office/powerpoint/2010/main" val="876406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9D20E-664B-47BC-A80D-DCD1164B7970}"/>
              </a:ext>
            </a:extLst>
          </p:cNvPr>
          <p:cNvSpPr txBox="1"/>
          <p:nvPr/>
        </p:nvSpPr>
        <p:spPr>
          <a:xfrm>
            <a:off x="304800" y="1066800"/>
            <a:ext cx="8534400" cy="2831544"/>
          </a:xfrm>
          <a:prstGeom prst="rect">
            <a:avLst/>
          </a:prstGeom>
          <a:noFill/>
        </p:spPr>
        <p:txBody>
          <a:bodyPr wrap="square" rtlCol="0">
            <a:spAutoFit/>
          </a:bodyPr>
          <a:lstStyle/>
          <a:p>
            <a:pPr algn="ctr"/>
            <a:r>
              <a:rPr lang="en-US" b="1" i="0" u="none" strike="noStrike" baseline="0" dirty="0">
                <a:latin typeface="+mn-lt"/>
              </a:rPr>
              <a:t>Leo spent his first year of college partying and not caring about his grades. As a result, he now has to attend a fifth year to get his degree as a financial planner. He will now have to borrow a total of $134,993 for five years of college.</a:t>
            </a:r>
          </a:p>
          <a:p>
            <a:pPr algn="l"/>
            <a:endParaRPr lang="en-US" b="0" i="0" u="none" strike="noStrike" baseline="0" dirty="0">
              <a:latin typeface="+mn-lt"/>
            </a:endParaRPr>
          </a:p>
          <a:p>
            <a:pPr algn="l"/>
            <a:r>
              <a:rPr lang="en-US" b="0" i="0" u="none" strike="noStrike" baseline="0" dirty="0">
                <a:latin typeface="+mn-lt"/>
              </a:rPr>
              <a:t>Monthly Loan Payment __________       Anticipated Monthly Income____________</a:t>
            </a:r>
          </a:p>
          <a:p>
            <a:pPr algn="l"/>
            <a:r>
              <a:rPr lang="en-US" b="0" i="0" u="none" strike="noStrike" baseline="0" dirty="0">
                <a:latin typeface="+mn-lt"/>
              </a:rPr>
              <a:t>Employment Outlook: ________________</a:t>
            </a:r>
          </a:p>
          <a:p>
            <a:pPr algn="l"/>
            <a:r>
              <a:rPr lang="en-US" b="0" i="0" u="none" strike="noStrike" baseline="0" dirty="0">
                <a:latin typeface="+mn-lt"/>
              </a:rPr>
              <a:t>________________________________________________________________________</a:t>
            </a:r>
          </a:p>
          <a:p>
            <a:pPr algn="l"/>
            <a:endParaRPr lang="en-US" b="0" i="0" u="none" strike="noStrike" baseline="0" dirty="0">
              <a:latin typeface="+mn-lt"/>
            </a:endParaRPr>
          </a:p>
          <a:p>
            <a:pPr algn="l"/>
            <a:r>
              <a:rPr lang="en-US" b="0" i="0" u="none" strike="noStrike" baseline="0" dirty="0">
                <a:latin typeface="+mn-lt"/>
              </a:rPr>
              <a:t>Should this student choose the postsecondary option he is considering? Why or why not?</a:t>
            </a:r>
            <a:endParaRPr lang="en-US" dirty="0">
              <a:latin typeface="+mn-lt"/>
            </a:endParaRPr>
          </a:p>
          <a:p>
            <a:pPr algn="l"/>
            <a:endParaRPr lang="en-US" sz="1600" dirty="0">
              <a:latin typeface="+mn-lt"/>
            </a:endParaRPr>
          </a:p>
        </p:txBody>
      </p:sp>
      <p:sp>
        <p:nvSpPr>
          <p:cNvPr id="4" name="TextBox 3">
            <a:extLst>
              <a:ext uri="{FF2B5EF4-FFF2-40B4-BE49-F238E27FC236}">
                <a16:creationId xmlns:a16="http://schemas.microsoft.com/office/drawing/2014/main" id="{EEA69717-D7E2-4B96-8CE9-DEE00D0DB7A7}"/>
              </a:ext>
            </a:extLst>
          </p:cNvPr>
          <p:cNvSpPr txBox="1"/>
          <p:nvPr/>
        </p:nvSpPr>
        <p:spPr>
          <a:xfrm>
            <a:off x="304800" y="4148839"/>
            <a:ext cx="8534400" cy="2031325"/>
          </a:xfrm>
          <a:prstGeom prst="rect">
            <a:avLst/>
          </a:prstGeom>
          <a:noFill/>
        </p:spPr>
        <p:txBody>
          <a:bodyPr wrap="square" rtlCol="0">
            <a:spAutoFit/>
          </a:bodyPr>
          <a:lstStyle/>
          <a:p>
            <a:r>
              <a:rPr lang="en-US" b="1" dirty="0">
                <a:latin typeface="+mn-lt"/>
              </a:rPr>
              <a:t>Response:</a:t>
            </a:r>
          </a:p>
          <a:p>
            <a:pPr algn="l"/>
            <a:r>
              <a:rPr lang="en-US" sz="1800" b="0" i="0" u="none" strike="noStrike" baseline="0" dirty="0">
                <a:latin typeface="+mn-lt"/>
              </a:rPr>
              <a:t>Monthly Loan Payment: </a:t>
            </a:r>
            <a:r>
              <a:rPr lang="en-US" sz="1800" b="0" i="0" strike="noStrike" baseline="0" dirty="0">
                <a:solidFill>
                  <a:srgbClr val="FF0000"/>
                </a:solidFill>
                <a:latin typeface="+mn-lt"/>
              </a:rPr>
              <a:t>$1,386         </a:t>
            </a:r>
            <a:r>
              <a:rPr lang="en-US" sz="1800" b="0" i="0" u="none" strike="noStrike" baseline="0" dirty="0">
                <a:latin typeface="+mn-lt"/>
              </a:rPr>
              <a:t>Anticipated Gross Monthly Income: </a:t>
            </a:r>
            <a:r>
              <a:rPr lang="en-US" sz="1800" b="0" i="0" strike="noStrike" baseline="0" dirty="0">
                <a:solidFill>
                  <a:srgbClr val="FF0000"/>
                </a:solidFill>
                <a:latin typeface="+mn-lt"/>
              </a:rPr>
              <a:t>$3,400</a:t>
            </a:r>
          </a:p>
          <a:p>
            <a:pPr algn="l"/>
            <a:endParaRPr lang="en-US" u="sng" dirty="0">
              <a:solidFill>
                <a:schemeClr val="accent3">
                  <a:lumMod val="75000"/>
                </a:schemeClr>
              </a:solidFill>
              <a:latin typeface="+mn-lt"/>
            </a:endParaRPr>
          </a:p>
          <a:p>
            <a:pPr algn="l"/>
            <a:r>
              <a:rPr lang="en-US" sz="1800" b="0" i="1" u="none" strike="noStrike" baseline="0" dirty="0">
                <a:solidFill>
                  <a:schemeClr val="accent3">
                    <a:lumMod val="75000"/>
                  </a:schemeClr>
                </a:solidFill>
                <a:latin typeface="+mn-lt"/>
              </a:rPr>
              <a:t>Leo will have to pay an additional year of tuition to complete his degree. It is costing him additional time and money, because he is missing out on the opportunity of making $40,000 a year.  He did not make a good decision to extend his schooling. However, it is still beneficial for him to complete his degree in the long-run.</a:t>
            </a:r>
            <a:endParaRPr lang="en-US" b="1" u="sng" dirty="0">
              <a:solidFill>
                <a:schemeClr val="accent3">
                  <a:lumMod val="75000"/>
                </a:schemeClr>
              </a:solidFill>
              <a:latin typeface="+mn-lt"/>
            </a:endParaRPr>
          </a:p>
        </p:txBody>
      </p:sp>
      <p:sp>
        <p:nvSpPr>
          <p:cNvPr id="2" name="TextBox 1">
            <a:extLst>
              <a:ext uri="{FF2B5EF4-FFF2-40B4-BE49-F238E27FC236}">
                <a16:creationId xmlns:a16="http://schemas.microsoft.com/office/drawing/2014/main" id="{795945A4-0974-4079-8F03-6F3F9EF992C4}"/>
              </a:ext>
            </a:extLst>
          </p:cNvPr>
          <p:cNvSpPr txBox="1"/>
          <p:nvPr/>
        </p:nvSpPr>
        <p:spPr>
          <a:xfrm>
            <a:off x="2362200" y="286434"/>
            <a:ext cx="4419600" cy="646331"/>
          </a:xfrm>
          <a:prstGeom prst="rect">
            <a:avLst/>
          </a:prstGeom>
          <a:noFill/>
        </p:spPr>
        <p:txBody>
          <a:bodyPr wrap="square" rtlCol="0">
            <a:spAutoFit/>
          </a:bodyPr>
          <a:lstStyle/>
          <a:p>
            <a:r>
              <a:rPr lang="en-US" sz="3600" b="1" dirty="0">
                <a:solidFill>
                  <a:schemeClr val="accent3">
                    <a:lumMod val="75000"/>
                  </a:schemeClr>
                </a:solidFill>
                <a:latin typeface="+mn-lt"/>
              </a:rPr>
              <a:t>Scenario #4, Leo</a:t>
            </a:r>
          </a:p>
        </p:txBody>
      </p:sp>
    </p:spTree>
    <p:extLst>
      <p:ext uri="{BB962C8B-B14F-4D97-AF65-F5344CB8AC3E}">
        <p14:creationId xmlns:p14="http://schemas.microsoft.com/office/powerpoint/2010/main" val="1545604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C1DEB437-1CB3-4E30-80F5-CAB6034B80F2}"/>
              </a:ext>
            </a:extLst>
          </p:cNvPr>
          <p:cNvSpPr>
            <a:spLocks noChangeArrowheads="1"/>
          </p:cNvSpPr>
          <p:nvPr/>
        </p:nvSpPr>
        <p:spPr bwMode="auto">
          <a:xfrm>
            <a:off x="533400" y="1194178"/>
            <a:ext cx="8077200" cy="4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ts val="1138"/>
              </a:lnSpc>
              <a:spcBef>
                <a:spcPts val="375"/>
              </a:spcBef>
              <a:buFontTx/>
              <a:buNone/>
            </a:pPr>
            <a:r>
              <a:rPr lang="en-US" altLang="en-US" sz="1200" dirty="0">
                <a:latin typeface="Arial" panose="020B0604020202020204" pitchFamily="34" charset="0"/>
                <a:ea typeface="Arial" panose="020B0604020202020204" pitchFamily="34" charset="0"/>
                <a:cs typeface="Times New Roman" panose="02020603050405020304" pitchFamily="18" charset="0"/>
              </a:rPr>
              <a:t> </a:t>
            </a:r>
            <a:endParaRPr lang="en-US" altLang="en-US" sz="1600" dirty="0">
              <a:ea typeface="Calibri" panose="020F0502020204030204" pitchFamily="34" charset="0"/>
              <a:cs typeface="Times New Roman" panose="02020603050405020304" pitchFamily="18" charset="0"/>
            </a:endParaRPr>
          </a:p>
          <a:p>
            <a:pPr>
              <a:lnSpc>
                <a:spcPts val="1363"/>
              </a:lnSpc>
              <a:spcBef>
                <a:spcPct val="0"/>
              </a:spcBef>
              <a:buFontTx/>
              <a:buNone/>
            </a:pPr>
            <a:r>
              <a:rPr lang="en-US" altLang="en-US" sz="1800" dirty="0">
                <a:solidFill>
                  <a:srgbClr val="18181D"/>
                </a:solidFill>
                <a:latin typeface="Arial" panose="020B0604020202020204" pitchFamily="34" charset="0"/>
                <a:ea typeface="Calibri" panose="020F0502020204030204" pitchFamily="34" charset="0"/>
                <a:cs typeface="Times New Roman" panose="02020603050405020304" pitchFamily="18" charset="0"/>
              </a:rPr>
              <a:t> 	</a:t>
            </a:r>
            <a:r>
              <a:rPr lang="en-US" altLang="en-US" sz="2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Direct Consolidation Loan Summary Sheet 	</a:t>
            </a:r>
            <a:endParaRPr lang="en-US" altLang="en-US" sz="1600" b="1" dirty="0">
              <a:solidFill>
                <a:schemeClr val="accent1"/>
              </a:solidFill>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985992B-6F79-4467-9595-2D92D3FFC643}"/>
              </a:ext>
            </a:extLst>
          </p:cNvPr>
          <p:cNvGraphicFramePr>
            <a:graphicFrameLocks noGrp="1"/>
          </p:cNvGraphicFramePr>
          <p:nvPr>
            <p:extLst>
              <p:ext uri="{D42A27DB-BD31-4B8C-83A1-F6EECF244321}">
                <p14:modId xmlns:p14="http://schemas.microsoft.com/office/powerpoint/2010/main" val="1941894974"/>
              </p:ext>
            </p:extLst>
          </p:nvPr>
        </p:nvGraphicFramePr>
        <p:xfrm>
          <a:off x="228600" y="1879600"/>
          <a:ext cx="8915400" cy="3911600"/>
        </p:xfrm>
        <a:graphic>
          <a:graphicData uri="http://schemas.openxmlformats.org/drawingml/2006/table">
            <a:tbl>
              <a:tblPr/>
              <a:tblGrid>
                <a:gridCol w="14859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76206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Repayment Plan</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Loan</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Amount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 of</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Payments</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 Interest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Rate</a:t>
                      </a: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lnitial</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Payment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Max</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Payment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Total</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Interest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Total</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Repaid</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329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38"/>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STANDARD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ctr" defTabSz="914400" rtl="0" eaLnBrk="1" fontAlgn="base" latinLnBrk="0" hangingPunct="1">
                        <a:lnSpc>
                          <a:spcPct val="100000"/>
                        </a:lnSpc>
                        <a:spcBef>
                          <a:spcPts val="675"/>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68263" marR="0" lvl="0" indent="0" algn="ctr" defTabSz="914400" rtl="0" eaLnBrk="1" fontAlgn="base" latinLnBrk="0" hangingPunct="1">
                        <a:lnSpc>
                          <a:spcPct val="100000"/>
                        </a:lnSpc>
                        <a:spcBef>
                          <a:spcPts val="675"/>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$18,104.72</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358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58775" marR="0" lvl="0" indent="0" algn="ctr" defTabSz="914400" rtl="0" eaLnBrk="1" fontAlgn="base" latinLnBrk="0" hangingPunct="1">
                        <a:lnSpc>
                          <a:spcPct val="100000"/>
                        </a:lnSpc>
                        <a:spcBef>
                          <a:spcPts val="675"/>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ndParaRPr>
                    </a:p>
                    <a:p>
                      <a:pPr marL="358775" marR="0" lvl="0" indent="0" algn="l" defTabSz="914400" rtl="0" eaLnBrk="1" fontAlgn="base" latinLnBrk="0" hangingPunct="1">
                        <a:lnSpc>
                          <a:spcPct val="100000"/>
                        </a:lnSpc>
                        <a:spcBef>
                          <a:spcPts val="675"/>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180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415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15925" marR="0" lvl="0" indent="0" algn="l" defTabSz="914400" rtl="0" eaLnBrk="1" fontAlgn="base" latinLnBrk="0" hangingPunct="1">
                        <a:lnSpc>
                          <a:spcPct val="100000"/>
                        </a:lnSpc>
                        <a:spcBef>
                          <a:spcPts val="638"/>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415925" marR="0" lvl="0" indent="0" algn="l" defTabSz="914400" rtl="0" eaLnBrk="1" fontAlgn="base" latinLnBrk="0" hangingPunct="1">
                        <a:lnSpc>
                          <a:spcPct val="100000"/>
                        </a:lnSpc>
                        <a:spcBef>
                          <a:spcPts val="638"/>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6.750%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349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4938" marR="0" lvl="0" indent="0" algn="ctr" defTabSz="914400" rtl="0" eaLnBrk="1" fontAlgn="base" latinLnBrk="0" hangingPunct="1">
                        <a:lnSpc>
                          <a:spcPct val="100000"/>
                        </a:lnSpc>
                        <a:spcBef>
                          <a:spcPts val="613"/>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ndParaRPr>
                    </a:p>
                    <a:p>
                      <a:pPr marL="134938" marR="0" lvl="0" indent="0" algn="ctr" defTabSz="914400" rtl="0" eaLnBrk="1" fontAlgn="base" latinLnBrk="0" hangingPunct="1">
                        <a:lnSpc>
                          <a:spcPct val="100000"/>
                        </a:lnSpc>
                        <a:spcBef>
                          <a:spcPts val="61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$160.21</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3111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1150" marR="0" lvl="0" indent="0" algn="l" defTabSz="914400" rtl="0" eaLnBrk="1" fontAlgn="base" latinLnBrk="0" hangingPunct="1">
                        <a:lnSpc>
                          <a:spcPct val="100000"/>
                        </a:lnSpc>
                        <a:spcBef>
                          <a:spcPts val="613"/>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ndParaRPr>
                    </a:p>
                    <a:p>
                      <a:pPr marL="311150" marR="0" lvl="0" indent="0" algn="l" defTabSz="914400" rtl="0" eaLnBrk="1" fontAlgn="base" latinLnBrk="0" hangingPunct="1">
                        <a:lnSpc>
                          <a:spcPct val="100000"/>
                        </a:lnSpc>
                        <a:spcBef>
                          <a:spcPts val="61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$160.21</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ts val="613"/>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ndParaRPr>
                    </a:p>
                    <a:p>
                      <a:pPr marL="231775" marR="0" lvl="0" indent="0" algn="l" defTabSz="914400" rtl="0" eaLnBrk="1" fontAlgn="base" latinLnBrk="0" hangingPunct="1">
                        <a:lnSpc>
                          <a:spcPct val="100000"/>
                        </a:lnSpc>
                        <a:spcBef>
                          <a:spcPts val="61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$10,731.64</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93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93675" marR="0" lvl="0" indent="0" algn="l" defTabSz="914400" rtl="0" eaLnBrk="1" fontAlgn="base" latinLnBrk="0" hangingPunct="1">
                        <a:lnSpc>
                          <a:spcPct val="100000"/>
                        </a:lnSpc>
                        <a:spcBef>
                          <a:spcPts val="575"/>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ndParaRPr>
                    </a:p>
                    <a:p>
                      <a:pPr marL="193675" marR="0" lvl="0" indent="0" algn="l" defTabSz="914400" rtl="0" eaLnBrk="1" fontAlgn="base" latinLnBrk="0" hangingPunct="1">
                        <a:lnSpc>
                          <a:spcPct val="100000"/>
                        </a:lnSpc>
                        <a:spcBef>
                          <a:spcPts val="57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$28,836.36</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191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GRADUATED</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68263"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$18,104.72</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358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58775" marR="0" lvl="0" indent="0" algn="l" defTabSz="914400" rtl="0" eaLnBrk="1" fontAlgn="base" latinLnBrk="0" hangingPunct="1">
                        <a:lnSpc>
                          <a:spcPct val="100000"/>
                        </a:lnSpc>
                        <a:spcBef>
                          <a:spcPts val="688"/>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358775" marR="0" lvl="0" indent="0" algn="l" defTabSz="914400" rtl="0" eaLnBrk="1" fontAlgn="base" latinLnBrk="0" hangingPunct="1">
                        <a:lnSpc>
                          <a:spcPct val="100000"/>
                        </a:lnSpc>
                        <a:spcBef>
                          <a:spcPts val="688"/>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180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4159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15925"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415925"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6.750%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333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33350"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133350"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$101.83</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3111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11150"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311150"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$240.32</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3495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4950" marR="0" lvl="0" indent="0" algn="l" defTabSz="914400" rtl="0" eaLnBrk="1" fontAlgn="base" latinLnBrk="0" hangingPunct="1">
                        <a:lnSpc>
                          <a:spcPct val="100000"/>
                        </a:lnSpc>
                        <a:spcBef>
                          <a:spcPts val="625"/>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234950" marR="0" lvl="0" indent="0" algn="l" defTabSz="914400" rtl="0" eaLnBrk="1" fontAlgn="base" latinLnBrk="0" hangingPunct="1">
                        <a:lnSpc>
                          <a:spcPct val="100000"/>
                        </a:lnSpc>
                        <a:spcBef>
                          <a:spcPts val="625"/>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$11,581.29</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936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93675" marR="0" lvl="0" indent="0" algn="l" defTabSz="914400" rtl="0" eaLnBrk="1" fontAlgn="base" latinLnBrk="0" hangingPunct="1">
                        <a:lnSpc>
                          <a:spcPct val="100000"/>
                        </a:lnSpc>
                        <a:spcBef>
                          <a:spcPts val="625"/>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ndParaRPr>
                    </a:p>
                    <a:p>
                      <a:pPr marL="193675" marR="0" lvl="0" indent="0" algn="l" defTabSz="914400" rtl="0" eaLnBrk="1" fontAlgn="base" latinLnBrk="0" hangingPunct="1">
                        <a:lnSpc>
                          <a:spcPct val="100000"/>
                        </a:lnSpc>
                        <a:spcBef>
                          <a:spcPts val="6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$29,686.01</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59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(2) EXTENDED</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0.0000%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384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4175" marR="0" lvl="0" indent="0" algn="l" defTabSz="914400" rtl="0" eaLnBrk="1" fontAlgn="base" latinLnBrk="0" hangingPunct="1">
                        <a:lnSpc>
                          <a:spcPct val="100000"/>
                        </a:lnSpc>
                        <a:spcBef>
                          <a:spcPts val="70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384175" marR="0" lvl="0" indent="0" algn="l" defTabSz="914400" rtl="0" eaLnBrk="1" fontAlgn="base" latinLnBrk="0" hangingPunct="1">
                        <a:lnSpc>
                          <a:spcPct val="100000"/>
                        </a:lnSpc>
                        <a:spcBef>
                          <a:spcPts val="70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731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1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FIXED OPTION</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0.0000%                                                                                                                                                                                                                                                     </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rPr>
                        <a:t>$.00</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3841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4175" marR="0" lvl="0" indent="0" algn="l" defTabSz="914400" rtl="0" eaLnBrk="1" fontAlgn="base" latinLnBrk="0" hangingPunct="1">
                        <a:lnSpc>
                          <a:spcPct val="100000"/>
                        </a:lnSpc>
                        <a:spcBef>
                          <a:spcPts val="70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384175" marR="0" lvl="0" indent="0" algn="l" defTabSz="914400" rtl="0" eaLnBrk="1" fontAlgn="base" latinLnBrk="0" hangingPunct="1">
                        <a:lnSpc>
                          <a:spcPct val="100000"/>
                        </a:lnSpc>
                        <a:spcBef>
                          <a:spcPts val="70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6001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GRADUATED OPTION</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0"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688"/>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ts val="663"/>
                        </a:spcBef>
                        <a:spcAft>
                          <a:spcPct val="0"/>
                        </a:spcAft>
                        <a:buClrTx/>
                        <a:buSzTx/>
                        <a:buFontTx/>
                        <a:buNone/>
                        <a:tabLst/>
                      </a:pPr>
                      <a:endParaRPr kumimoji="0" lang="en-US" altLang="en-US" sz="1200" b="1" i="0" u="none" strike="noStrike" cap="none" normalizeH="0" baseline="0">
                        <a:ln>
                          <a:noFill/>
                        </a:ln>
                        <a:solidFill>
                          <a:schemeClr val="tx1"/>
                        </a:solidFill>
                        <a:effectLst/>
                        <a:latin typeface="Calibri" panose="020F0502020204030204" pitchFamily="34" charset="0"/>
                      </a:endParaRPr>
                    </a:p>
                    <a:p>
                      <a:pPr marL="406400"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0.0000%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2317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1775"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231775" marR="0" lvl="0" indent="0" algn="ctr"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064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06400" marR="0" lvl="0" indent="0" algn="l" defTabSz="914400" rtl="0" eaLnBrk="1" fontAlgn="base" latinLnBrk="0" hangingPunct="1">
                        <a:lnSpc>
                          <a:spcPct val="100000"/>
                        </a:lnSpc>
                        <a:spcBef>
                          <a:spcPts val="688"/>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406400" marR="0" lvl="0" indent="0" algn="l" defTabSz="914400" rtl="0" eaLnBrk="1" fontAlgn="base" latinLnBrk="0" hangingPunct="1">
                        <a:lnSpc>
                          <a:spcPct val="100000"/>
                        </a:lnSpc>
                        <a:spcBef>
                          <a:spcPts val="688"/>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420688"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           </a:t>
                      </a:r>
                    </a:p>
                    <a:p>
                      <a:pPr marL="420688"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rPr>
                        <a:t>$.00</a:t>
                      </a:r>
                      <a:endPar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810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81000"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        </a:t>
                      </a:r>
                    </a:p>
                    <a:p>
                      <a:pPr marL="381000" marR="0" lvl="0" indent="0" algn="l" defTabSz="914400" rtl="0" eaLnBrk="1" fontAlgn="base" latinLnBrk="0" hangingPunct="1">
                        <a:lnSpc>
                          <a:spcPct val="100000"/>
                        </a:lnSpc>
                        <a:spcBef>
                          <a:spcPts val="663"/>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$.00</a:t>
                      </a: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48196" name="TextBox 5">
            <a:extLst>
              <a:ext uri="{FF2B5EF4-FFF2-40B4-BE49-F238E27FC236}">
                <a16:creationId xmlns:a16="http://schemas.microsoft.com/office/drawing/2014/main" id="{209CDFEE-967D-4B78-8A9F-707EBBB92DCD}"/>
              </a:ext>
            </a:extLst>
          </p:cNvPr>
          <p:cNvSpPr txBox="1">
            <a:spLocks noChangeArrowheads="1"/>
          </p:cNvSpPr>
          <p:nvPr/>
        </p:nvSpPr>
        <p:spPr bwMode="auto">
          <a:xfrm>
            <a:off x="914400" y="57912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rPr>
              <a:t>To qualify !or the Extended Plan - Fixed and Graduated Monthly Payment Options. the sum ol your estimated new Direct Consolidation Loan and other Direct Loan must be greater than $30,000.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2CC54A5-C191-403B-9C24-F8A3FE0A86DD}"/>
              </a:ext>
            </a:extLst>
          </p:cNvPr>
          <p:cNvSpPr txBox="1"/>
          <p:nvPr/>
        </p:nvSpPr>
        <p:spPr>
          <a:xfrm>
            <a:off x="2458071" y="1150145"/>
            <a:ext cx="4567237" cy="277812"/>
          </a:xfrm>
          <a:prstGeom prst="rect">
            <a:avLst/>
          </a:prstGeom>
        </p:spPr>
        <p:txBody>
          <a:bodyPr lIns="0" tIns="0" rIns="0" bIns="0">
            <a:spAutoFit/>
          </a:bodyPr>
          <a:lstStyle/>
          <a:p>
            <a:pPr marL="8659">
              <a:defRPr/>
            </a:pPr>
            <a:r>
              <a:rPr spc="-72" dirty="0">
                <a:solidFill>
                  <a:srgbClr val="1A1A1F"/>
                </a:solidFill>
                <a:latin typeface="Arial"/>
                <a:cs typeface="Arial"/>
              </a:rPr>
              <a:t>Direct</a:t>
            </a:r>
            <a:r>
              <a:rPr spc="-10" dirty="0">
                <a:solidFill>
                  <a:srgbClr val="1A1A1F"/>
                </a:solidFill>
                <a:latin typeface="Arial"/>
                <a:cs typeface="Arial"/>
              </a:rPr>
              <a:t> </a:t>
            </a:r>
            <a:r>
              <a:rPr spc="-78" dirty="0">
                <a:solidFill>
                  <a:srgbClr val="1A1A1F"/>
                </a:solidFill>
                <a:latin typeface="Arial"/>
                <a:cs typeface="Arial"/>
              </a:rPr>
              <a:t>Consolidation</a:t>
            </a:r>
            <a:r>
              <a:rPr spc="-99" dirty="0">
                <a:solidFill>
                  <a:srgbClr val="1A1A1F"/>
                </a:solidFill>
                <a:latin typeface="Arial"/>
                <a:cs typeface="Arial"/>
              </a:rPr>
              <a:t> </a:t>
            </a:r>
            <a:r>
              <a:rPr spc="-72" dirty="0">
                <a:solidFill>
                  <a:srgbClr val="1A1A1F"/>
                </a:solidFill>
                <a:latin typeface="Arial"/>
                <a:cs typeface="Arial"/>
              </a:rPr>
              <a:t>Loan</a:t>
            </a:r>
            <a:r>
              <a:rPr spc="-24" dirty="0">
                <a:solidFill>
                  <a:srgbClr val="1A1A1F"/>
                </a:solidFill>
                <a:latin typeface="Arial"/>
                <a:cs typeface="Arial"/>
              </a:rPr>
              <a:t> </a:t>
            </a:r>
            <a:r>
              <a:rPr spc="-102" dirty="0">
                <a:solidFill>
                  <a:srgbClr val="1A1A1F"/>
                </a:solidFill>
                <a:latin typeface="Arial"/>
                <a:cs typeface="Arial"/>
              </a:rPr>
              <a:t>Summary</a:t>
            </a:r>
            <a:r>
              <a:rPr spc="14" dirty="0">
                <a:solidFill>
                  <a:srgbClr val="1A1A1F"/>
                </a:solidFill>
                <a:latin typeface="Arial"/>
                <a:cs typeface="Arial"/>
              </a:rPr>
              <a:t> </a:t>
            </a:r>
            <a:r>
              <a:rPr spc="-89" dirty="0">
                <a:solidFill>
                  <a:srgbClr val="1A1A1F"/>
                </a:solidFill>
                <a:latin typeface="Arial"/>
                <a:cs typeface="Arial"/>
              </a:rPr>
              <a:t>Sheet</a:t>
            </a:r>
            <a:endParaRPr dirty="0">
              <a:latin typeface="Arial"/>
              <a:cs typeface="Arial"/>
            </a:endParaRPr>
          </a:p>
        </p:txBody>
      </p:sp>
      <p:sp>
        <p:nvSpPr>
          <p:cNvPr id="49155" name="object 5">
            <a:extLst>
              <a:ext uri="{FF2B5EF4-FFF2-40B4-BE49-F238E27FC236}">
                <a16:creationId xmlns:a16="http://schemas.microsoft.com/office/drawing/2014/main" id="{FD7C0E35-005E-46F4-B09F-74B063821F35}"/>
              </a:ext>
            </a:extLst>
          </p:cNvPr>
          <p:cNvSpPr txBox="1">
            <a:spLocks noChangeArrowheads="1"/>
          </p:cNvSpPr>
          <p:nvPr/>
        </p:nvSpPr>
        <p:spPr bwMode="auto">
          <a:xfrm>
            <a:off x="1039812" y="1687513"/>
            <a:ext cx="6553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400" dirty="0">
                <a:solidFill>
                  <a:srgbClr val="1A1A1F"/>
                </a:solidFill>
                <a:latin typeface="Arial" panose="020B0604020202020204" pitchFamily="34" charset="0"/>
                <a:cs typeface="Arial" panose="020B0604020202020204" pitchFamily="34" charset="0"/>
              </a:rPr>
              <a:t>i</a:t>
            </a:r>
            <a:endParaRPr lang="en-US" altLang="en-US" sz="400" dirty="0">
              <a:latin typeface="Arial" panose="020B0604020202020204" pitchFamily="34" charset="0"/>
              <a:cs typeface="Arial" panose="020B0604020202020204" pitchFamily="34" charset="0"/>
            </a:endParaRPr>
          </a:p>
          <a:p>
            <a:pPr algn="r">
              <a:lnSpc>
                <a:spcPts val="713"/>
              </a:lnSpc>
              <a:spcBef>
                <a:spcPts val="175"/>
              </a:spcBef>
              <a:buFontTx/>
              <a:buNone/>
            </a:pPr>
            <a:r>
              <a:rPr lang="en-US" altLang="en-US" sz="1800" dirty="0">
                <a:solidFill>
                  <a:srgbClr val="1A1A1F"/>
                </a:solidFill>
                <a:latin typeface="Arial" panose="020B0604020202020204" pitchFamily="34" charset="0"/>
                <a:cs typeface="Arial" panose="020B0604020202020204" pitchFamily="34" charset="0"/>
              </a:rPr>
              <a:t>SECTION 1 - LOANS ELIGIBLE FOR THIS CONSOLIDATIO</a:t>
            </a:r>
            <a:r>
              <a:rPr lang="en-US" altLang="en-US" sz="1800" dirty="0">
                <a:solidFill>
                  <a:srgbClr val="464648"/>
                </a:solidFill>
                <a:latin typeface="Arial" panose="020B0604020202020204" pitchFamily="34" charset="0"/>
                <a:cs typeface="Arial" panose="020B0604020202020204" pitchFamily="34" charset="0"/>
              </a:rPr>
              <a:t>'</a:t>
            </a:r>
            <a:r>
              <a:rPr lang="en-US" altLang="en-US" sz="1800" dirty="0">
                <a:solidFill>
                  <a:srgbClr val="1A1A1F"/>
                </a:solidFill>
                <a:latin typeface="Arial" panose="020B0604020202020204" pitchFamily="34" charset="0"/>
                <a:cs typeface="Arial" panose="020B0604020202020204" pitchFamily="34" charset="0"/>
              </a:rPr>
              <a:t>N</a:t>
            </a:r>
            <a:endParaRPr lang="en-US" altLang="en-US" sz="1800" dirty="0">
              <a:latin typeface="Arial" panose="020B0604020202020204" pitchFamily="34" charset="0"/>
              <a:cs typeface="Arial" panose="020B0604020202020204" pitchFamily="34" charset="0"/>
            </a:endParaRPr>
          </a:p>
          <a:p>
            <a:pPr algn="r">
              <a:lnSpc>
                <a:spcPts val="663"/>
              </a:lnSpc>
              <a:spcBef>
                <a:spcPct val="0"/>
              </a:spcBef>
              <a:buFontTx/>
              <a:buNone/>
            </a:pPr>
            <a:r>
              <a:rPr lang="en-US" altLang="en-US" sz="600" dirty="0">
                <a:solidFill>
                  <a:srgbClr val="1A1A1F"/>
                </a:solidFill>
                <a:latin typeface="Arial" panose="020B0604020202020204" pitchFamily="34" charset="0"/>
                <a:cs typeface="Arial" panose="020B0604020202020204" pitchFamily="34" charset="0"/>
              </a:rPr>
              <a:t>I</a:t>
            </a:r>
            <a:endParaRPr lang="en-US" altLang="en-US" sz="600" dirty="0">
              <a:latin typeface="Arial" panose="020B0604020202020204" pitchFamily="34" charset="0"/>
              <a:cs typeface="Arial" panose="020B0604020202020204" pitchFamily="34" charset="0"/>
            </a:endParaRPr>
          </a:p>
          <a:p>
            <a:pPr algn="r">
              <a:spcBef>
                <a:spcPts val="313"/>
              </a:spcBef>
              <a:buFontTx/>
              <a:buNone/>
            </a:pPr>
            <a:r>
              <a:rPr lang="en-US" altLang="en-US" sz="600" dirty="0">
                <a:solidFill>
                  <a:srgbClr val="1A1A1F"/>
                </a:solidFill>
                <a:latin typeface="Arial" panose="020B0604020202020204" pitchFamily="34" charset="0"/>
                <a:cs typeface="Arial" panose="020B0604020202020204" pitchFamily="34" charset="0"/>
              </a:rPr>
              <a:t>i</a:t>
            </a:r>
            <a:endParaRPr lang="en-US" altLang="en-US" sz="600"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4A20BA4F-6919-4A40-9D53-4C6ED89E4B0F}"/>
              </a:ext>
            </a:extLst>
          </p:cNvPr>
          <p:cNvSpPr txBox="1"/>
          <p:nvPr/>
        </p:nvSpPr>
        <p:spPr>
          <a:xfrm>
            <a:off x="6324600" y="2289175"/>
            <a:ext cx="1239838" cy="250825"/>
          </a:xfrm>
          <a:prstGeom prst="rect">
            <a:avLst/>
          </a:prstGeom>
        </p:spPr>
        <p:txBody>
          <a:bodyPr lIns="0" tIns="0" rIns="0" bIns="0">
            <a:spAutoFit/>
          </a:bodyPr>
          <a:lstStyle/>
          <a:p>
            <a:pPr marL="9957">
              <a:lnSpc>
                <a:spcPts val="1285"/>
              </a:lnSpc>
              <a:defRPr/>
            </a:pPr>
            <a:r>
              <a:rPr lang="en-US" sz="1159" b="1" dirty="0">
                <a:latin typeface="Arial"/>
                <a:cs typeface="Arial"/>
              </a:rPr>
              <a:t>    </a:t>
            </a:r>
            <a:endParaRPr sz="1159" b="1" dirty="0">
              <a:latin typeface="Arial"/>
              <a:cs typeface="Arial"/>
            </a:endParaRPr>
          </a:p>
          <a:p>
            <a:pPr marL="8659">
              <a:lnSpc>
                <a:spcPts val="549"/>
              </a:lnSpc>
              <a:defRPr/>
            </a:pPr>
            <a:r>
              <a:rPr sz="1200" b="1" spc="-51" dirty="0">
                <a:solidFill>
                  <a:srgbClr val="1A1A1F"/>
                </a:solidFill>
                <a:latin typeface="Arial"/>
                <a:cs typeface="Arial"/>
              </a:rPr>
              <a:t>Current</a:t>
            </a:r>
            <a:r>
              <a:rPr sz="1200" b="1" spc="14" dirty="0">
                <a:solidFill>
                  <a:srgbClr val="1A1A1F"/>
                </a:solidFill>
                <a:latin typeface="Arial"/>
                <a:cs typeface="Arial"/>
              </a:rPr>
              <a:t> </a:t>
            </a:r>
            <a:r>
              <a:rPr sz="1200" b="1" spc="-61" dirty="0">
                <a:solidFill>
                  <a:srgbClr val="1A1A1F"/>
                </a:solidFill>
                <a:latin typeface="Arial"/>
                <a:cs typeface="Arial"/>
              </a:rPr>
              <a:t>Balance</a:t>
            </a:r>
            <a:endParaRPr sz="1200" b="1" dirty="0">
              <a:latin typeface="Arial"/>
              <a:cs typeface="Arial"/>
            </a:endParaRPr>
          </a:p>
        </p:txBody>
      </p:sp>
      <p:sp>
        <p:nvSpPr>
          <p:cNvPr id="49157" name="object 7">
            <a:extLst>
              <a:ext uri="{FF2B5EF4-FFF2-40B4-BE49-F238E27FC236}">
                <a16:creationId xmlns:a16="http://schemas.microsoft.com/office/drawing/2014/main" id="{9E67B727-CFD4-4131-BFCB-B3D0270CA3E4}"/>
              </a:ext>
            </a:extLst>
          </p:cNvPr>
          <p:cNvSpPr txBox="1">
            <a:spLocks noChangeArrowheads="1"/>
          </p:cNvSpPr>
          <p:nvPr/>
        </p:nvSpPr>
        <p:spPr bwMode="auto">
          <a:xfrm>
            <a:off x="7718425" y="2132013"/>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0813" indent="-142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1A1A1F"/>
                </a:solidFill>
                <a:latin typeface="Arial" panose="020B0604020202020204" pitchFamily="34" charset="0"/>
                <a:cs typeface="Arial" panose="020B0604020202020204" pitchFamily="34" charset="0"/>
              </a:rPr>
              <a:t>   </a:t>
            </a:r>
            <a:r>
              <a:rPr lang="en-US" altLang="en-US" sz="1200" b="1">
                <a:solidFill>
                  <a:srgbClr val="1A1A1F"/>
                </a:solidFill>
                <a:latin typeface="Arial" panose="020B0604020202020204" pitchFamily="34" charset="0"/>
                <a:cs typeface="Arial" panose="020B0604020202020204" pitchFamily="34" charset="0"/>
              </a:rPr>
              <a:t>Current Interest        Rate</a:t>
            </a:r>
            <a:endParaRPr lang="en-US" altLang="en-US" sz="1200" b="1">
              <a:latin typeface="Arial" panose="020B0604020202020204" pitchFamily="34" charset="0"/>
              <a:cs typeface="Arial" panose="020B0604020202020204" pitchFamily="34" charset="0"/>
            </a:endParaRPr>
          </a:p>
        </p:txBody>
      </p:sp>
      <p:graphicFrame>
        <p:nvGraphicFramePr>
          <p:cNvPr id="2" name="object 2">
            <a:extLst>
              <a:ext uri="{FF2B5EF4-FFF2-40B4-BE49-F238E27FC236}">
                <a16:creationId xmlns:a16="http://schemas.microsoft.com/office/drawing/2014/main" id="{F3D80BE9-0F00-49D1-8D20-8BCBACC77578}"/>
              </a:ext>
            </a:extLst>
          </p:cNvPr>
          <p:cNvGraphicFramePr>
            <a:graphicFrameLocks noGrp="1"/>
          </p:cNvGraphicFramePr>
          <p:nvPr>
            <p:extLst>
              <p:ext uri="{D42A27DB-BD31-4B8C-83A1-F6EECF244321}">
                <p14:modId xmlns:p14="http://schemas.microsoft.com/office/powerpoint/2010/main" val="3639644208"/>
              </p:ext>
            </p:extLst>
          </p:nvPr>
        </p:nvGraphicFramePr>
        <p:xfrm>
          <a:off x="228600" y="2600325"/>
          <a:ext cx="8839200" cy="1590675"/>
        </p:xfrm>
        <a:graphic>
          <a:graphicData uri="http://schemas.openxmlformats.org/drawingml/2006/table">
            <a:tbl>
              <a:tblPr firstRow="1" bandRow="1">
                <a:tableStyleId>{2D5ABB26-0587-4C30-8999-92F81FD0307C}</a:tableStyleId>
              </a:tblPr>
              <a:tblGrid>
                <a:gridCol w="4419601">
                  <a:extLst>
                    <a:ext uri="{9D8B030D-6E8A-4147-A177-3AD203B41FA5}">
                      <a16:colId xmlns:a16="http://schemas.microsoft.com/office/drawing/2014/main" val="20000"/>
                    </a:ext>
                  </a:extLst>
                </a:gridCol>
                <a:gridCol w="1385603">
                  <a:extLst>
                    <a:ext uri="{9D8B030D-6E8A-4147-A177-3AD203B41FA5}">
                      <a16:colId xmlns:a16="http://schemas.microsoft.com/office/drawing/2014/main" val="20001"/>
                    </a:ext>
                  </a:extLst>
                </a:gridCol>
                <a:gridCol w="1623116">
                  <a:extLst>
                    <a:ext uri="{9D8B030D-6E8A-4147-A177-3AD203B41FA5}">
                      <a16:colId xmlns:a16="http://schemas.microsoft.com/office/drawing/2014/main" val="20002"/>
                    </a:ext>
                  </a:extLst>
                </a:gridCol>
                <a:gridCol w="1410880">
                  <a:extLst>
                    <a:ext uri="{9D8B030D-6E8A-4147-A177-3AD203B41FA5}">
                      <a16:colId xmlns:a16="http://schemas.microsoft.com/office/drawing/2014/main" val="20003"/>
                    </a:ext>
                  </a:extLst>
                </a:gridCol>
              </a:tblGrid>
              <a:tr h="437544">
                <a:tc>
                  <a:txBody>
                    <a:bodyPr/>
                    <a:lstStyle/>
                    <a:p>
                      <a:pPr marL="1092835" lvl="0" algn="l">
                        <a:lnSpc>
                          <a:spcPct val="100000"/>
                        </a:lnSpc>
                      </a:pPr>
                      <a:r>
                        <a:rPr sz="1200" dirty="0">
                          <a:solidFill>
                            <a:srgbClr val="1A1A1F"/>
                          </a:solidFill>
                          <a:latin typeface="Arial"/>
                          <a:cs typeface="Arial"/>
                        </a:rPr>
                        <a:t>U.S.</a:t>
                      </a:r>
                      <a:r>
                        <a:rPr sz="1200" spc="-25" dirty="0">
                          <a:solidFill>
                            <a:srgbClr val="1A1A1F"/>
                          </a:solidFill>
                          <a:latin typeface="Arial"/>
                          <a:cs typeface="Arial"/>
                        </a:rPr>
                        <a:t> </a:t>
                      </a:r>
                      <a:r>
                        <a:rPr sz="1200" dirty="0">
                          <a:solidFill>
                            <a:srgbClr val="1A1A1F"/>
                          </a:solidFill>
                          <a:latin typeface="Arial"/>
                          <a:cs typeface="Arial"/>
                        </a:rPr>
                        <a:t>DEPARTMENT</a:t>
                      </a:r>
                      <a:r>
                        <a:rPr sz="1200" spc="35" dirty="0">
                          <a:solidFill>
                            <a:srgbClr val="1A1A1F"/>
                          </a:solidFill>
                          <a:latin typeface="Arial"/>
                          <a:cs typeface="Arial"/>
                        </a:rPr>
                        <a:t> </a:t>
                      </a:r>
                      <a:r>
                        <a:rPr sz="1200" dirty="0">
                          <a:solidFill>
                            <a:srgbClr val="1A1A1F"/>
                          </a:solidFill>
                          <a:latin typeface="Arial"/>
                          <a:cs typeface="Arial"/>
                        </a:rPr>
                        <a:t>OF</a:t>
                      </a:r>
                      <a:r>
                        <a:rPr sz="1200" spc="-40" dirty="0">
                          <a:solidFill>
                            <a:srgbClr val="1A1A1F"/>
                          </a:solidFill>
                          <a:latin typeface="Arial"/>
                          <a:cs typeface="Arial"/>
                        </a:rPr>
                        <a:t> </a:t>
                      </a:r>
                      <a:r>
                        <a:rPr sz="1200" dirty="0">
                          <a:solidFill>
                            <a:srgbClr val="1A1A1F"/>
                          </a:solidFill>
                          <a:latin typeface="Arial"/>
                          <a:cs typeface="Arial"/>
                        </a:rPr>
                        <a:t>EDUCATION</a:t>
                      </a:r>
                      <a:endParaRPr sz="1200" dirty="0">
                        <a:latin typeface="Arial"/>
                        <a:cs typeface="Arial"/>
                      </a:endParaRPr>
                    </a:p>
                  </a:txBody>
                  <a:tcPr marL="0" marR="0" marT="0" marB="0">
                    <a:lnT w="9364">
                      <a:solidFill>
                        <a:srgbClr val="282834"/>
                      </a:solidFill>
                      <a:prstDash val="solid"/>
                    </a:lnT>
                  </a:tcPr>
                </a:tc>
                <a:tc>
                  <a:txBody>
                    <a:bodyPr/>
                    <a:lstStyle/>
                    <a:p>
                      <a:pPr marL="56515">
                        <a:lnSpc>
                          <a:spcPct val="100000"/>
                        </a:lnSpc>
                      </a:pPr>
                      <a:r>
                        <a:rPr sz="1400" dirty="0">
                          <a:solidFill>
                            <a:srgbClr val="1A1A1F"/>
                          </a:solidFill>
                          <a:latin typeface="Arial"/>
                          <a:cs typeface="Arial"/>
                        </a:rPr>
                        <a:t>Unsub</a:t>
                      </a:r>
                      <a:endParaRPr sz="1400">
                        <a:latin typeface="Arial"/>
                        <a:cs typeface="Arial"/>
                      </a:endParaRPr>
                    </a:p>
                  </a:txBody>
                  <a:tcPr marL="0" marR="0" marT="0" marB="0">
                    <a:lnT w="9364">
                      <a:solidFill>
                        <a:srgbClr val="282834"/>
                      </a:solidFill>
                      <a:prstDash val="solid"/>
                    </a:lnT>
                  </a:tcPr>
                </a:tc>
                <a:tc>
                  <a:txBody>
                    <a:bodyPr/>
                    <a:lstStyle/>
                    <a:p>
                      <a:pPr marL="282575">
                        <a:lnSpc>
                          <a:spcPct val="100000"/>
                        </a:lnSpc>
                      </a:pPr>
                      <a:r>
                        <a:rPr sz="1400" dirty="0">
                          <a:solidFill>
                            <a:srgbClr val="1A1A1F"/>
                          </a:solidFill>
                          <a:latin typeface="Times New Roman"/>
                          <a:cs typeface="Times New Roman"/>
                        </a:rPr>
                        <a:t>$8,13</a:t>
                      </a:r>
                      <a:r>
                        <a:rPr sz="1400" spc="65" dirty="0">
                          <a:solidFill>
                            <a:srgbClr val="1A1A1F"/>
                          </a:solidFill>
                          <a:latin typeface="Times New Roman"/>
                          <a:cs typeface="Times New Roman"/>
                        </a:rPr>
                        <a:t>2</a:t>
                      </a:r>
                      <a:r>
                        <a:rPr sz="1400" spc="-65" dirty="0">
                          <a:solidFill>
                            <a:srgbClr val="464648"/>
                          </a:solidFill>
                          <a:latin typeface="Times New Roman"/>
                          <a:cs typeface="Times New Roman"/>
                        </a:rPr>
                        <a:t>.</a:t>
                      </a:r>
                      <a:r>
                        <a:rPr sz="1400" dirty="0">
                          <a:solidFill>
                            <a:srgbClr val="1A1A1F"/>
                          </a:solidFill>
                          <a:latin typeface="Times New Roman"/>
                          <a:cs typeface="Times New Roman"/>
                        </a:rPr>
                        <a:t>66</a:t>
                      </a:r>
                      <a:endParaRPr sz="1400">
                        <a:latin typeface="Times New Roman"/>
                        <a:cs typeface="Times New Roman"/>
                      </a:endParaRPr>
                    </a:p>
                  </a:txBody>
                  <a:tcPr marL="0" marR="0" marT="0" marB="0">
                    <a:lnT w="9364">
                      <a:solidFill>
                        <a:srgbClr val="282834"/>
                      </a:solidFill>
                      <a:prstDash val="solid"/>
                    </a:lnT>
                  </a:tcPr>
                </a:tc>
                <a:tc>
                  <a:txBody>
                    <a:bodyPr/>
                    <a:lstStyle/>
                    <a:p>
                      <a:pPr marL="239395">
                        <a:lnSpc>
                          <a:spcPct val="100000"/>
                        </a:lnSpc>
                      </a:pPr>
                      <a:r>
                        <a:rPr sz="1400" spc="20" dirty="0">
                          <a:solidFill>
                            <a:srgbClr val="1A1A1F"/>
                          </a:solidFill>
                          <a:latin typeface="Times New Roman"/>
                          <a:cs typeface="Times New Roman"/>
                        </a:rPr>
                        <a:t>6</a:t>
                      </a:r>
                      <a:r>
                        <a:rPr sz="1400" spc="-65" dirty="0">
                          <a:solidFill>
                            <a:srgbClr val="464648"/>
                          </a:solidFill>
                          <a:latin typeface="Times New Roman"/>
                          <a:cs typeface="Times New Roman"/>
                        </a:rPr>
                        <a:t>.</a:t>
                      </a:r>
                      <a:r>
                        <a:rPr sz="1400" dirty="0">
                          <a:solidFill>
                            <a:srgbClr val="1A1A1F"/>
                          </a:solidFill>
                          <a:latin typeface="Times New Roman"/>
                          <a:cs typeface="Times New Roman"/>
                        </a:rPr>
                        <a:t>80%</a:t>
                      </a:r>
                      <a:endParaRPr sz="1400">
                        <a:latin typeface="Times New Roman"/>
                        <a:cs typeface="Times New Roman"/>
                      </a:endParaRPr>
                    </a:p>
                  </a:txBody>
                  <a:tcPr marL="0" marR="0" marT="0" marB="0">
                    <a:lnT w="9364">
                      <a:solidFill>
                        <a:srgbClr val="282834"/>
                      </a:solidFill>
                      <a:prstDash val="solid"/>
                    </a:lnT>
                  </a:tcPr>
                </a:tc>
                <a:extLst>
                  <a:ext uri="{0D108BD9-81ED-4DB2-BD59-A6C34878D82A}">
                    <a16:rowId xmlns:a16="http://schemas.microsoft.com/office/drawing/2014/main" val="10000"/>
                  </a:ext>
                </a:extLst>
              </a:tr>
              <a:tr h="310773">
                <a:tc>
                  <a:txBody>
                    <a:bodyPr/>
                    <a:lstStyle/>
                    <a:p>
                      <a:pPr marL="1092835" lvl="0" algn="l">
                        <a:lnSpc>
                          <a:spcPct val="100000"/>
                        </a:lnSpc>
                      </a:pPr>
                      <a:r>
                        <a:rPr sz="1200" dirty="0">
                          <a:solidFill>
                            <a:srgbClr val="1A1A1F"/>
                          </a:solidFill>
                          <a:latin typeface="Arial"/>
                          <a:cs typeface="Arial"/>
                        </a:rPr>
                        <a:t>U.S.</a:t>
                      </a:r>
                      <a:r>
                        <a:rPr sz="1200" spc="-40" dirty="0">
                          <a:solidFill>
                            <a:srgbClr val="1A1A1F"/>
                          </a:solidFill>
                          <a:latin typeface="Arial"/>
                          <a:cs typeface="Arial"/>
                        </a:rPr>
                        <a:t> </a:t>
                      </a:r>
                      <a:r>
                        <a:rPr sz="1200" dirty="0">
                          <a:solidFill>
                            <a:srgbClr val="1A1A1F"/>
                          </a:solidFill>
                          <a:latin typeface="Arial"/>
                          <a:cs typeface="Arial"/>
                        </a:rPr>
                        <a:t>DEPARTMENT</a:t>
                      </a:r>
                      <a:r>
                        <a:rPr sz="1200" spc="50" dirty="0">
                          <a:solidFill>
                            <a:srgbClr val="1A1A1F"/>
                          </a:solidFill>
                          <a:latin typeface="Arial"/>
                          <a:cs typeface="Arial"/>
                        </a:rPr>
                        <a:t> </a:t>
                      </a:r>
                      <a:r>
                        <a:rPr sz="1200" dirty="0">
                          <a:solidFill>
                            <a:srgbClr val="1A1A1F"/>
                          </a:solidFill>
                          <a:latin typeface="Arial"/>
                          <a:cs typeface="Arial"/>
                        </a:rPr>
                        <a:t>OF</a:t>
                      </a:r>
                      <a:r>
                        <a:rPr sz="1200" spc="-40" dirty="0">
                          <a:solidFill>
                            <a:srgbClr val="1A1A1F"/>
                          </a:solidFill>
                          <a:latin typeface="Arial"/>
                          <a:cs typeface="Arial"/>
                        </a:rPr>
                        <a:t> </a:t>
                      </a:r>
                      <a:r>
                        <a:rPr sz="1200" dirty="0">
                          <a:solidFill>
                            <a:srgbClr val="1A1A1F"/>
                          </a:solidFill>
                          <a:latin typeface="Arial"/>
                          <a:cs typeface="Arial"/>
                        </a:rPr>
                        <a:t>EDUCATION</a:t>
                      </a:r>
                      <a:endParaRPr sz="1200" dirty="0">
                        <a:latin typeface="Arial"/>
                        <a:cs typeface="Arial"/>
                      </a:endParaRPr>
                    </a:p>
                  </a:txBody>
                  <a:tcPr marL="0" marR="0" marT="0" marB="0"/>
                </a:tc>
                <a:tc>
                  <a:txBody>
                    <a:bodyPr/>
                    <a:lstStyle/>
                    <a:p>
                      <a:pPr marL="54610">
                        <a:lnSpc>
                          <a:spcPct val="100000"/>
                        </a:lnSpc>
                      </a:pPr>
                      <a:r>
                        <a:rPr sz="1400" dirty="0">
                          <a:solidFill>
                            <a:srgbClr val="1A1A1F"/>
                          </a:solidFill>
                          <a:latin typeface="Arial"/>
                          <a:cs typeface="Arial"/>
                        </a:rPr>
                        <a:t>Sub</a:t>
                      </a:r>
                      <a:endParaRPr sz="1400" dirty="0">
                        <a:latin typeface="Arial"/>
                        <a:cs typeface="Arial"/>
                      </a:endParaRPr>
                    </a:p>
                  </a:txBody>
                  <a:tcPr marL="0" marR="0" marT="0" marB="0"/>
                </a:tc>
                <a:tc>
                  <a:txBody>
                    <a:bodyPr/>
                    <a:lstStyle/>
                    <a:p>
                      <a:pPr marL="282575">
                        <a:lnSpc>
                          <a:spcPct val="100000"/>
                        </a:lnSpc>
                      </a:pPr>
                      <a:r>
                        <a:rPr sz="1400" dirty="0">
                          <a:solidFill>
                            <a:srgbClr val="1A1A1F"/>
                          </a:solidFill>
                          <a:latin typeface="Times New Roman"/>
                          <a:cs typeface="Times New Roman"/>
                        </a:rPr>
                        <a:t>$2,780.62</a:t>
                      </a:r>
                      <a:endParaRPr sz="1400">
                        <a:latin typeface="Times New Roman"/>
                        <a:cs typeface="Times New Roman"/>
                      </a:endParaRPr>
                    </a:p>
                  </a:txBody>
                  <a:tcPr marL="0" marR="0" marT="0" marB="0"/>
                </a:tc>
                <a:tc>
                  <a:txBody>
                    <a:bodyPr/>
                    <a:lstStyle/>
                    <a:p>
                      <a:pPr marL="241300">
                        <a:lnSpc>
                          <a:spcPct val="100000"/>
                        </a:lnSpc>
                      </a:pPr>
                      <a:r>
                        <a:rPr sz="1400" spc="25" dirty="0">
                          <a:solidFill>
                            <a:srgbClr val="1A1A1F"/>
                          </a:solidFill>
                          <a:latin typeface="Times New Roman"/>
                          <a:cs typeface="Times New Roman"/>
                        </a:rPr>
                        <a:t>6</a:t>
                      </a:r>
                      <a:r>
                        <a:rPr sz="1400" spc="-65" dirty="0">
                          <a:solidFill>
                            <a:srgbClr val="464648"/>
                          </a:solidFill>
                          <a:latin typeface="Times New Roman"/>
                          <a:cs typeface="Times New Roman"/>
                        </a:rPr>
                        <a:t>.</a:t>
                      </a:r>
                      <a:r>
                        <a:rPr sz="1400" dirty="0">
                          <a:solidFill>
                            <a:srgbClr val="1A1A1F"/>
                          </a:solidFill>
                          <a:latin typeface="Times New Roman"/>
                          <a:cs typeface="Times New Roman"/>
                        </a:rPr>
                        <a:t>00%</a:t>
                      </a:r>
                      <a:endParaRPr sz="1400">
                        <a:latin typeface="Times New Roman"/>
                        <a:cs typeface="Times New Roman"/>
                      </a:endParaRPr>
                    </a:p>
                  </a:txBody>
                  <a:tcPr marL="0" marR="0" marT="0" marB="0"/>
                </a:tc>
                <a:extLst>
                  <a:ext uri="{0D108BD9-81ED-4DB2-BD59-A6C34878D82A}">
                    <a16:rowId xmlns:a16="http://schemas.microsoft.com/office/drawing/2014/main" val="10001"/>
                  </a:ext>
                </a:extLst>
              </a:tr>
              <a:tr h="421179">
                <a:tc>
                  <a:txBody>
                    <a:bodyPr/>
                    <a:lstStyle/>
                    <a:p>
                      <a:pPr marL="1090930" lvl="0" algn="l">
                        <a:lnSpc>
                          <a:spcPct val="100000"/>
                        </a:lnSpc>
                      </a:pPr>
                      <a:r>
                        <a:rPr sz="1200" dirty="0">
                          <a:solidFill>
                            <a:srgbClr val="1A1A1F"/>
                          </a:solidFill>
                          <a:latin typeface="Arial"/>
                          <a:cs typeface="Arial"/>
                        </a:rPr>
                        <a:t>SLMA/LOAN</a:t>
                      </a:r>
                      <a:r>
                        <a:rPr sz="1200" spc="30" dirty="0">
                          <a:solidFill>
                            <a:srgbClr val="1A1A1F"/>
                          </a:solidFill>
                          <a:latin typeface="Arial"/>
                          <a:cs typeface="Arial"/>
                        </a:rPr>
                        <a:t> </a:t>
                      </a:r>
                      <a:r>
                        <a:rPr sz="1200" dirty="0">
                          <a:solidFill>
                            <a:srgbClr val="1A1A1F"/>
                          </a:solidFill>
                          <a:latin typeface="Arial"/>
                          <a:cs typeface="Arial"/>
                        </a:rPr>
                        <a:t>SERVICING</a:t>
                      </a:r>
                      <a:r>
                        <a:rPr sz="1200" spc="35" dirty="0">
                          <a:solidFill>
                            <a:srgbClr val="1A1A1F"/>
                          </a:solidFill>
                          <a:latin typeface="Arial"/>
                          <a:cs typeface="Arial"/>
                        </a:rPr>
                        <a:t> </a:t>
                      </a:r>
                      <a:r>
                        <a:rPr sz="1200" dirty="0">
                          <a:solidFill>
                            <a:srgbClr val="1A1A1F"/>
                          </a:solidFill>
                          <a:latin typeface="Arial"/>
                          <a:cs typeface="Arial"/>
                        </a:rPr>
                        <a:t>CENTER/FLORIDA </a:t>
                      </a:r>
                      <a:r>
                        <a:rPr sz="1200" spc="-95" dirty="0">
                          <a:solidFill>
                            <a:srgbClr val="1A1A1F"/>
                          </a:solidFill>
                          <a:latin typeface="Arial"/>
                          <a:cs typeface="Arial"/>
                        </a:rPr>
                        <a:t> </a:t>
                      </a:r>
                      <a:r>
                        <a:rPr sz="1200" dirty="0">
                          <a:solidFill>
                            <a:srgbClr val="1A1A1F"/>
                          </a:solidFill>
                          <a:latin typeface="Arial"/>
                          <a:cs typeface="Arial"/>
                        </a:rPr>
                        <a:t>(SALLIE</a:t>
                      </a:r>
                      <a:r>
                        <a:rPr sz="1200" spc="15" dirty="0">
                          <a:solidFill>
                            <a:srgbClr val="1A1A1F"/>
                          </a:solidFill>
                          <a:latin typeface="Arial"/>
                          <a:cs typeface="Arial"/>
                        </a:rPr>
                        <a:t> </a:t>
                      </a:r>
                      <a:r>
                        <a:rPr sz="1200" dirty="0">
                          <a:solidFill>
                            <a:srgbClr val="1A1A1F"/>
                          </a:solidFill>
                          <a:latin typeface="Arial"/>
                          <a:cs typeface="Arial"/>
                        </a:rPr>
                        <a:t>MAE)</a:t>
                      </a:r>
                      <a:endParaRPr sz="1200" dirty="0">
                        <a:latin typeface="Arial"/>
                        <a:cs typeface="Arial"/>
                      </a:endParaRPr>
                    </a:p>
                  </a:txBody>
                  <a:tcPr marL="0" marR="0" marT="0" marB="0"/>
                </a:tc>
                <a:tc>
                  <a:txBody>
                    <a:bodyPr/>
                    <a:lstStyle/>
                    <a:p>
                      <a:pPr marL="54610">
                        <a:lnSpc>
                          <a:spcPct val="100000"/>
                        </a:lnSpc>
                      </a:pPr>
                      <a:r>
                        <a:rPr sz="1400" dirty="0">
                          <a:solidFill>
                            <a:srgbClr val="1A1A1F"/>
                          </a:solidFill>
                          <a:latin typeface="Arial"/>
                          <a:cs typeface="Arial"/>
                        </a:rPr>
                        <a:t>Sub</a:t>
                      </a:r>
                      <a:endParaRPr sz="1400">
                        <a:latin typeface="Arial"/>
                        <a:cs typeface="Arial"/>
                      </a:endParaRPr>
                    </a:p>
                  </a:txBody>
                  <a:tcPr marL="0" marR="0" marT="0" marB="0"/>
                </a:tc>
                <a:tc>
                  <a:txBody>
                    <a:bodyPr/>
                    <a:lstStyle/>
                    <a:p>
                      <a:pPr marL="282575">
                        <a:lnSpc>
                          <a:spcPct val="100000"/>
                        </a:lnSpc>
                      </a:pPr>
                      <a:r>
                        <a:rPr sz="1400" dirty="0">
                          <a:solidFill>
                            <a:srgbClr val="1A1A1F"/>
                          </a:solidFill>
                          <a:latin typeface="Times New Roman"/>
                          <a:cs typeface="Times New Roman"/>
                        </a:rPr>
                        <a:t>$4,54</a:t>
                      </a:r>
                      <a:r>
                        <a:rPr sz="1400" spc="70" dirty="0">
                          <a:solidFill>
                            <a:srgbClr val="1A1A1F"/>
                          </a:solidFill>
                          <a:latin typeface="Times New Roman"/>
                          <a:cs typeface="Times New Roman"/>
                        </a:rPr>
                        <a:t>1</a:t>
                      </a:r>
                      <a:r>
                        <a:rPr sz="1400" spc="-45" dirty="0">
                          <a:solidFill>
                            <a:srgbClr val="464648"/>
                          </a:solidFill>
                          <a:latin typeface="Times New Roman"/>
                          <a:cs typeface="Times New Roman"/>
                        </a:rPr>
                        <a:t>.</a:t>
                      </a:r>
                      <a:r>
                        <a:rPr sz="1400" dirty="0">
                          <a:solidFill>
                            <a:srgbClr val="1A1A1F"/>
                          </a:solidFill>
                          <a:latin typeface="Times New Roman"/>
                          <a:cs typeface="Times New Roman"/>
                        </a:rPr>
                        <a:t>96</a:t>
                      </a:r>
                      <a:endParaRPr sz="1400" dirty="0">
                        <a:latin typeface="Times New Roman"/>
                        <a:cs typeface="Times New Roman"/>
                      </a:endParaRPr>
                    </a:p>
                  </a:txBody>
                  <a:tcPr marL="0" marR="0" marT="0" marB="0"/>
                </a:tc>
                <a:tc>
                  <a:txBody>
                    <a:bodyPr/>
                    <a:lstStyle/>
                    <a:p>
                      <a:pPr marL="239395">
                        <a:lnSpc>
                          <a:spcPct val="100000"/>
                        </a:lnSpc>
                      </a:pPr>
                      <a:r>
                        <a:rPr sz="1400" dirty="0">
                          <a:solidFill>
                            <a:srgbClr val="1A1A1F"/>
                          </a:solidFill>
                          <a:latin typeface="Times New Roman"/>
                          <a:cs typeface="Times New Roman"/>
                        </a:rPr>
                        <a:t>6.80%</a:t>
                      </a:r>
                      <a:endParaRPr sz="1400">
                        <a:latin typeface="Times New Roman"/>
                        <a:cs typeface="Times New Roman"/>
                      </a:endParaRPr>
                    </a:p>
                  </a:txBody>
                  <a:tcPr marL="0" marR="0" marT="0" marB="0"/>
                </a:tc>
                <a:extLst>
                  <a:ext uri="{0D108BD9-81ED-4DB2-BD59-A6C34878D82A}">
                    <a16:rowId xmlns:a16="http://schemas.microsoft.com/office/drawing/2014/main" val="10002"/>
                  </a:ext>
                </a:extLst>
              </a:tr>
              <a:tr h="421179">
                <a:tc>
                  <a:txBody>
                    <a:bodyPr/>
                    <a:lstStyle/>
                    <a:p>
                      <a:pPr marL="1088390" lvl="0" algn="l">
                        <a:lnSpc>
                          <a:spcPct val="100000"/>
                        </a:lnSpc>
                      </a:pPr>
                      <a:r>
                        <a:rPr sz="1200" dirty="0">
                          <a:solidFill>
                            <a:srgbClr val="1A1A1F"/>
                          </a:solidFill>
                          <a:latin typeface="Arial"/>
                          <a:cs typeface="Arial"/>
                        </a:rPr>
                        <a:t>SLMA/LOAN</a:t>
                      </a:r>
                      <a:r>
                        <a:rPr sz="1200" spc="50" dirty="0">
                          <a:solidFill>
                            <a:srgbClr val="1A1A1F"/>
                          </a:solidFill>
                          <a:latin typeface="Arial"/>
                          <a:cs typeface="Arial"/>
                        </a:rPr>
                        <a:t> </a:t>
                      </a:r>
                      <a:r>
                        <a:rPr sz="1200" dirty="0">
                          <a:solidFill>
                            <a:srgbClr val="1A1A1F"/>
                          </a:solidFill>
                          <a:latin typeface="Arial"/>
                          <a:cs typeface="Arial"/>
                        </a:rPr>
                        <a:t>SERVICING</a:t>
                      </a:r>
                      <a:r>
                        <a:rPr sz="1200" spc="15" dirty="0">
                          <a:solidFill>
                            <a:srgbClr val="1A1A1F"/>
                          </a:solidFill>
                          <a:latin typeface="Arial"/>
                          <a:cs typeface="Arial"/>
                        </a:rPr>
                        <a:t> </a:t>
                      </a:r>
                      <a:r>
                        <a:rPr sz="1200" dirty="0">
                          <a:solidFill>
                            <a:srgbClr val="1A1A1F"/>
                          </a:solidFill>
                          <a:latin typeface="Arial"/>
                          <a:cs typeface="Arial"/>
                        </a:rPr>
                        <a:t>CENTER/FLORIDA </a:t>
                      </a:r>
                      <a:r>
                        <a:rPr sz="1200" spc="-75" dirty="0">
                          <a:solidFill>
                            <a:srgbClr val="1A1A1F"/>
                          </a:solidFill>
                          <a:latin typeface="Arial"/>
                          <a:cs typeface="Arial"/>
                        </a:rPr>
                        <a:t> </a:t>
                      </a:r>
                      <a:r>
                        <a:rPr sz="1200" dirty="0">
                          <a:solidFill>
                            <a:srgbClr val="1A1A1F"/>
                          </a:solidFill>
                          <a:latin typeface="Arial"/>
                          <a:cs typeface="Arial"/>
                        </a:rPr>
                        <a:t>(SALLIE</a:t>
                      </a:r>
                      <a:r>
                        <a:rPr sz="1200" spc="15" dirty="0">
                          <a:solidFill>
                            <a:srgbClr val="1A1A1F"/>
                          </a:solidFill>
                          <a:latin typeface="Arial"/>
                          <a:cs typeface="Arial"/>
                        </a:rPr>
                        <a:t> </a:t>
                      </a:r>
                      <a:r>
                        <a:rPr sz="1200" dirty="0">
                          <a:solidFill>
                            <a:srgbClr val="1A1A1F"/>
                          </a:solidFill>
                          <a:latin typeface="Arial"/>
                          <a:cs typeface="Arial"/>
                        </a:rPr>
                        <a:t>MAE)</a:t>
                      </a:r>
                      <a:endParaRPr sz="1200" dirty="0">
                        <a:latin typeface="Arial"/>
                        <a:cs typeface="Arial"/>
                      </a:endParaRPr>
                    </a:p>
                  </a:txBody>
                  <a:tcPr marL="0" marR="0" marT="0" marB="0"/>
                </a:tc>
                <a:tc>
                  <a:txBody>
                    <a:bodyPr/>
                    <a:lstStyle/>
                    <a:p>
                      <a:pPr marL="52069">
                        <a:lnSpc>
                          <a:spcPct val="100000"/>
                        </a:lnSpc>
                      </a:pPr>
                      <a:r>
                        <a:rPr sz="1400" dirty="0">
                          <a:solidFill>
                            <a:srgbClr val="1A1A1F"/>
                          </a:solidFill>
                          <a:latin typeface="Arial"/>
                          <a:cs typeface="Arial"/>
                        </a:rPr>
                        <a:t>Sub</a:t>
                      </a:r>
                      <a:endParaRPr sz="1400" dirty="0">
                        <a:latin typeface="Arial"/>
                        <a:cs typeface="Arial"/>
                      </a:endParaRPr>
                    </a:p>
                  </a:txBody>
                  <a:tcPr marL="0" marR="0" marT="0" marB="0"/>
                </a:tc>
                <a:tc>
                  <a:txBody>
                    <a:bodyPr/>
                    <a:lstStyle/>
                    <a:p>
                      <a:pPr marL="280670">
                        <a:lnSpc>
                          <a:spcPct val="100000"/>
                        </a:lnSpc>
                      </a:pPr>
                      <a:r>
                        <a:rPr sz="1400" dirty="0">
                          <a:solidFill>
                            <a:srgbClr val="1A1A1F"/>
                          </a:solidFill>
                          <a:latin typeface="Times New Roman"/>
                          <a:cs typeface="Times New Roman"/>
                        </a:rPr>
                        <a:t>$</a:t>
                      </a:r>
                      <a:r>
                        <a:rPr sz="1400" spc="20" dirty="0">
                          <a:solidFill>
                            <a:srgbClr val="1A1A1F"/>
                          </a:solidFill>
                          <a:latin typeface="Times New Roman"/>
                          <a:cs typeface="Times New Roman"/>
                        </a:rPr>
                        <a:t>2</a:t>
                      </a:r>
                      <a:r>
                        <a:rPr sz="1400" spc="-10" dirty="0">
                          <a:solidFill>
                            <a:srgbClr val="464648"/>
                          </a:solidFill>
                          <a:latin typeface="Times New Roman"/>
                          <a:cs typeface="Times New Roman"/>
                        </a:rPr>
                        <a:t>,</a:t>
                      </a:r>
                      <a:r>
                        <a:rPr sz="1400" dirty="0">
                          <a:solidFill>
                            <a:srgbClr val="1A1A1F"/>
                          </a:solidFill>
                          <a:latin typeface="Times New Roman"/>
                          <a:cs typeface="Times New Roman"/>
                        </a:rPr>
                        <a:t>649.48</a:t>
                      </a:r>
                      <a:endParaRPr sz="1400" dirty="0">
                        <a:latin typeface="Times New Roman"/>
                        <a:cs typeface="Times New Roman"/>
                      </a:endParaRPr>
                    </a:p>
                  </a:txBody>
                  <a:tcPr marL="0" marR="0" marT="0" marB="0"/>
                </a:tc>
                <a:tc>
                  <a:txBody>
                    <a:bodyPr/>
                    <a:lstStyle/>
                    <a:p>
                      <a:pPr marL="236854">
                        <a:lnSpc>
                          <a:spcPct val="100000"/>
                        </a:lnSpc>
                      </a:pPr>
                      <a:r>
                        <a:rPr sz="1400" spc="20" dirty="0">
                          <a:solidFill>
                            <a:srgbClr val="1A1A1F"/>
                          </a:solidFill>
                          <a:latin typeface="Times New Roman"/>
                          <a:cs typeface="Times New Roman"/>
                        </a:rPr>
                        <a:t>6</a:t>
                      </a:r>
                      <a:r>
                        <a:rPr sz="1400" spc="-20" dirty="0">
                          <a:solidFill>
                            <a:srgbClr val="464648"/>
                          </a:solidFill>
                          <a:latin typeface="Times New Roman"/>
                          <a:cs typeface="Times New Roman"/>
                        </a:rPr>
                        <a:t>.</a:t>
                      </a:r>
                      <a:r>
                        <a:rPr sz="1400" dirty="0">
                          <a:solidFill>
                            <a:srgbClr val="1A1A1F"/>
                          </a:solidFill>
                          <a:latin typeface="Times New Roman"/>
                          <a:cs typeface="Times New Roman"/>
                        </a:rPr>
                        <a:t>80%</a:t>
                      </a:r>
                      <a:endParaRPr sz="14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8" name="object 8">
            <a:extLst>
              <a:ext uri="{FF2B5EF4-FFF2-40B4-BE49-F238E27FC236}">
                <a16:creationId xmlns:a16="http://schemas.microsoft.com/office/drawing/2014/main" id="{B5EC7AFC-F9CC-4C3D-AEDC-D26D12927ECE}"/>
              </a:ext>
            </a:extLst>
          </p:cNvPr>
          <p:cNvSpPr txBox="1"/>
          <p:nvPr/>
        </p:nvSpPr>
        <p:spPr>
          <a:xfrm>
            <a:off x="1254125" y="2306638"/>
            <a:ext cx="2454275" cy="215900"/>
          </a:xfrm>
          <a:prstGeom prst="rect">
            <a:avLst/>
          </a:prstGeom>
        </p:spPr>
        <p:txBody>
          <a:bodyPr lIns="0" tIns="0" rIns="0" bIns="0">
            <a:spAutoFit/>
          </a:bodyPr>
          <a:lstStyle/>
          <a:p>
            <a:pPr marL="8659">
              <a:defRPr/>
            </a:pPr>
            <a:r>
              <a:rPr lang="en-US" sz="1400" b="1" spc="-55" dirty="0">
                <a:solidFill>
                  <a:srgbClr val="1A1A1F"/>
                </a:solidFill>
                <a:latin typeface="Arial"/>
                <a:cs typeface="Arial"/>
              </a:rPr>
              <a:t>  </a:t>
            </a:r>
            <a:r>
              <a:rPr sz="1200" b="1" spc="-55" dirty="0">
                <a:solidFill>
                  <a:srgbClr val="1A1A1F"/>
                </a:solidFill>
                <a:latin typeface="Arial"/>
                <a:cs typeface="Arial"/>
              </a:rPr>
              <a:t>Lo</a:t>
            </a:r>
            <a:r>
              <a:rPr lang="en-US" sz="1200" b="1" spc="-55" dirty="0">
                <a:solidFill>
                  <a:srgbClr val="1A1A1F"/>
                </a:solidFill>
                <a:latin typeface="Arial"/>
                <a:cs typeface="Arial"/>
              </a:rPr>
              <a:t>an Holder Name</a:t>
            </a:r>
            <a:r>
              <a:rPr sz="1200" b="1" spc="-31" dirty="0">
                <a:solidFill>
                  <a:srgbClr val="1A1A1F"/>
                </a:solidFill>
                <a:latin typeface="Arial"/>
                <a:cs typeface="Arial"/>
              </a:rPr>
              <a:t> </a:t>
            </a:r>
            <a:endParaRPr sz="1200" b="1" dirty="0">
              <a:latin typeface="Arial"/>
              <a:cs typeface="Arial"/>
            </a:endParaRPr>
          </a:p>
        </p:txBody>
      </p:sp>
      <p:graphicFrame>
        <p:nvGraphicFramePr>
          <p:cNvPr id="3" name="object 3">
            <a:extLst>
              <a:ext uri="{FF2B5EF4-FFF2-40B4-BE49-F238E27FC236}">
                <a16:creationId xmlns:a16="http://schemas.microsoft.com/office/drawing/2014/main" id="{8B1EE8A6-682E-4F15-A97E-46F3D9F712EF}"/>
              </a:ext>
            </a:extLst>
          </p:cNvPr>
          <p:cNvGraphicFramePr>
            <a:graphicFrameLocks noGrp="1"/>
          </p:cNvGraphicFramePr>
          <p:nvPr>
            <p:extLst>
              <p:ext uri="{D42A27DB-BD31-4B8C-83A1-F6EECF244321}">
                <p14:modId xmlns:p14="http://schemas.microsoft.com/office/powerpoint/2010/main" val="959696933"/>
              </p:ext>
            </p:extLst>
          </p:nvPr>
        </p:nvGraphicFramePr>
        <p:xfrm>
          <a:off x="250825" y="4876800"/>
          <a:ext cx="8131175" cy="1384300"/>
        </p:xfrm>
        <a:graphic>
          <a:graphicData uri="http://schemas.openxmlformats.org/drawingml/2006/table">
            <a:tbl>
              <a:tblPr/>
              <a:tblGrid>
                <a:gridCol w="5638830">
                  <a:extLst>
                    <a:ext uri="{9D8B030D-6E8A-4147-A177-3AD203B41FA5}">
                      <a16:colId xmlns:a16="http://schemas.microsoft.com/office/drawing/2014/main" val="20000"/>
                    </a:ext>
                  </a:extLst>
                </a:gridCol>
                <a:gridCol w="2492345">
                  <a:extLst>
                    <a:ext uri="{9D8B030D-6E8A-4147-A177-3AD203B41FA5}">
                      <a16:colId xmlns:a16="http://schemas.microsoft.com/office/drawing/2014/main" val="20001"/>
                    </a:ext>
                  </a:extLst>
                </a:gridCol>
              </a:tblGrid>
              <a:tr h="474663">
                <a:tc rowSpan="2">
                  <a:txBody>
                    <a:bodyPr/>
                    <a:lstStyle>
                      <a:lvl1pPr marL="2365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2365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6538" marR="0" lvl="0" indent="0" algn="l" defTabSz="914400" rtl="0" eaLnBrk="1" fontAlgn="base" latinLnBrk="0" hangingPunct="1">
                        <a:lnSpc>
                          <a:spcPct val="100000"/>
                        </a:lnSpc>
                        <a:spcBef>
                          <a:spcPts val="263"/>
                        </a:spcBef>
                        <a:spcAft>
                          <a:spcPct val="0"/>
                        </a:spcAft>
                        <a:buClrTx/>
                        <a:buSzTx/>
                        <a:buFontTx/>
                        <a:buNone/>
                        <a:tabLst/>
                      </a:pPr>
                      <a:r>
                        <a:rPr kumimoji="0" lang="en-US" altLang="en-US" sz="1400" b="0" i="0" u="none" strike="noStrike" cap="none" normalizeH="0" baseline="0" dirty="0">
                          <a:ln>
                            <a:noFill/>
                          </a:ln>
                          <a:solidFill>
                            <a:srgbClr val="1A1A1F"/>
                          </a:solidFill>
                          <a:effectLst/>
                          <a:latin typeface="Arial" panose="020B0604020202020204" pitchFamily="34" charset="0"/>
                          <a:cs typeface="Arial" panose="020B0604020202020204" pitchFamily="34" charset="0"/>
                        </a:rPr>
                        <a:t>Total Included In This Consolidation</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65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36538" marR="0" lvl="0" indent="0" algn="l" defTabSz="914400" rtl="0" eaLnBrk="1" fontAlgn="base" latinLnBrk="0" hangingPunct="1">
                        <a:lnSpc>
                          <a:spcPts val="938"/>
                        </a:lnSpc>
                        <a:spcBef>
                          <a:spcPts val="488"/>
                        </a:spcBef>
                        <a:spcAft>
                          <a:spcPct val="0"/>
                        </a:spcAft>
                        <a:buClrTx/>
                        <a:buSzTx/>
                        <a:buFontTx/>
                        <a:buNone/>
                        <a:tabLst/>
                      </a:pPr>
                      <a:r>
                        <a:rPr kumimoji="0" lang="en-US" altLang="en-US" sz="1400" b="0" i="0" u="none" strike="noStrike" cap="none" normalizeH="0" baseline="0" dirty="0">
                          <a:ln>
                            <a:noFill/>
                          </a:ln>
                          <a:solidFill>
                            <a:srgbClr val="1A1A1F"/>
                          </a:solidFill>
                          <a:effectLst/>
                          <a:latin typeface="Arial" panose="020B0604020202020204" pitchFamily="34" charset="0"/>
                          <a:cs typeface="Arial" panose="020B0604020202020204" pitchFamily="34" charset="0"/>
                        </a:rPr>
                        <a:t>Total Not Included In This Consolidation</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6538" marR="0" lvl="0" indent="0" algn="l" defTabSz="914400" rtl="0" eaLnBrk="1" fontAlgn="base" latinLnBrk="0" hangingPunct="1">
                        <a:lnSpc>
                          <a:spcPts val="763"/>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6538" marR="0" lvl="0" indent="0" algn="l" defTabSz="914400" rtl="0" eaLnBrk="1" fontAlgn="base" latinLnBrk="0" hangingPunct="1">
                        <a:lnSpc>
                          <a:spcPct val="100000"/>
                        </a:lnSpc>
                        <a:spcBef>
                          <a:spcPts val="38"/>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365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A1A1F"/>
                          </a:solidFill>
                          <a:effectLst/>
                          <a:latin typeface="Arial" panose="020B0604020202020204" pitchFamily="34" charset="0"/>
                          <a:cs typeface="Arial" panose="020B0604020202020204" pitchFamily="34" charset="0"/>
                        </a:rPr>
                        <a:t>Grand Total All Loans</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023" cap="flat" cmpd="sng" algn="ctr">
                      <a:solidFill>
                        <a:srgbClr val="2B2B38"/>
                      </a:solidFill>
                      <a:prstDash val="solid"/>
                      <a:round/>
                      <a:headEnd type="none" w="med" len="med"/>
                      <a:tailEnd type="none" w="med" len="med"/>
                    </a:lnL>
                    <a:lnR>
                      <a:noFill/>
                    </a:lnR>
                    <a:lnT w="11705" cap="flat" cmpd="sng" algn="ctr">
                      <a:solidFill>
                        <a:srgbClr val="2B2B34"/>
                      </a:solidFill>
                      <a:prstDash val="solid"/>
                      <a:round/>
                      <a:headEnd type="none" w="med" len="med"/>
                      <a:tailEnd type="none" w="med" len="med"/>
                    </a:lnT>
                    <a:lnB w="9364" cap="flat" cmpd="sng" algn="ctr">
                      <a:solidFill>
                        <a:srgbClr val="2B2B34"/>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rPr>
                        <a:t>$18,104.72  </a:t>
                      </a:r>
                      <a:endParaRPr kumimoji="0" lang="en-US" altLang="en-US" sz="1400" b="0" i="0" u="none" strike="noStrike" cap="none" normalizeH="0" baseline="0" dirty="0">
                        <a:ln>
                          <a:noFill/>
                        </a:ln>
                        <a:solidFill>
                          <a:srgbClr val="1A1A1F"/>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rPr>
                        <a:t>           $.00</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9364" cap="flat" cmpd="sng" algn="ctr">
                      <a:solidFill>
                        <a:srgbClr val="2F2F2F"/>
                      </a:solidFill>
                      <a:prstDash val="solid"/>
                      <a:round/>
                      <a:headEnd type="none" w="med" len="med"/>
                      <a:tailEnd type="none" w="med" len="med"/>
                    </a:lnR>
                    <a:lnT w="11705" cap="flat" cmpd="sng" algn="ctr">
                      <a:solidFill>
                        <a:srgbClr val="2B2B34"/>
                      </a:solidFill>
                      <a:prstDash val="solid"/>
                      <a:round/>
                      <a:headEnd type="none" w="med" len="med"/>
                      <a:tailEnd type="none" w="med" len="med"/>
                    </a:lnT>
                    <a:lnB w="7023" cap="flat" cmpd="sng" algn="ctr">
                      <a:solidFill>
                        <a:srgbClr val="38383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938">
                <a:tc vMerge="1">
                  <a:txBody>
                    <a:bodyPr/>
                    <a:lstStyle/>
                    <a:p>
                      <a:endParaRPr lang="en-US"/>
                    </a:p>
                  </a:txBody>
                  <a:tcPr/>
                </a:tc>
                <a:tc>
                  <a:txBody>
                    <a:bodyPr/>
                    <a:lstStyle>
                      <a:lvl1pPr marL="1984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984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endParaRPr>
                    </a:p>
                    <a:p>
                      <a:pPr marL="1984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A1A1F"/>
                          </a:solidFill>
                          <a:effectLst/>
                          <a:latin typeface="Times New Roman" panose="02020603050405020304" pitchFamily="18" charset="0"/>
                          <a:cs typeface="Times New Roman" panose="02020603050405020304" pitchFamily="18" charset="0"/>
                        </a:rPr>
                        <a:t>               $18,104.72</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9364" cap="flat" cmpd="sng" algn="ctr">
                      <a:solidFill>
                        <a:srgbClr val="2F2F2F"/>
                      </a:solidFill>
                      <a:prstDash val="solid"/>
                      <a:round/>
                      <a:headEnd type="none" w="med" len="med"/>
                      <a:tailEnd type="none" w="med" len="med"/>
                    </a:lnR>
                    <a:lnT w="7023" cap="flat" cmpd="sng" algn="ctr">
                      <a:solidFill>
                        <a:srgbClr val="38383B"/>
                      </a:solidFill>
                      <a:prstDash val="solid"/>
                      <a:round/>
                      <a:headEnd type="none" w="med" len="med"/>
                      <a:tailEnd type="none" w="med" len="med"/>
                    </a:lnT>
                    <a:lnB w="9364" cap="flat" cmpd="sng" algn="ctr">
                      <a:solidFill>
                        <a:srgbClr val="2B2B3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object 11">
            <a:extLst>
              <a:ext uri="{FF2B5EF4-FFF2-40B4-BE49-F238E27FC236}">
                <a16:creationId xmlns:a16="http://schemas.microsoft.com/office/drawing/2014/main" id="{5360FEF8-EA15-4595-BBB2-378081ABD988}"/>
              </a:ext>
            </a:extLst>
          </p:cNvPr>
          <p:cNvSpPr txBox="1"/>
          <p:nvPr/>
        </p:nvSpPr>
        <p:spPr>
          <a:xfrm>
            <a:off x="4676775" y="2338388"/>
            <a:ext cx="1038225" cy="184150"/>
          </a:xfrm>
          <a:prstGeom prst="rect">
            <a:avLst/>
          </a:prstGeom>
        </p:spPr>
        <p:txBody>
          <a:bodyPr lIns="0" tIns="0" rIns="0" bIns="0">
            <a:spAutoFit/>
          </a:bodyPr>
          <a:lstStyle/>
          <a:p>
            <a:pPr marL="8659">
              <a:defRPr/>
            </a:pPr>
            <a:r>
              <a:rPr lang="en-US" sz="1200" spc="-58" dirty="0">
                <a:solidFill>
                  <a:srgbClr val="1A1A1F"/>
                </a:solidFill>
                <a:latin typeface="Arial"/>
                <a:cs typeface="Arial"/>
              </a:rPr>
              <a:t> </a:t>
            </a:r>
            <a:r>
              <a:rPr sz="1200" b="1" spc="-58" dirty="0">
                <a:solidFill>
                  <a:srgbClr val="1A1A1F"/>
                </a:solidFill>
                <a:latin typeface="Arial"/>
                <a:cs typeface="Arial"/>
              </a:rPr>
              <a:t>Loan</a:t>
            </a:r>
            <a:r>
              <a:rPr sz="1200" b="1" spc="-41" dirty="0">
                <a:solidFill>
                  <a:srgbClr val="1A1A1F"/>
                </a:solidFill>
                <a:latin typeface="Arial"/>
                <a:cs typeface="Arial"/>
              </a:rPr>
              <a:t> </a:t>
            </a:r>
            <a:r>
              <a:rPr sz="1200" b="1" spc="-72" dirty="0">
                <a:solidFill>
                  <a:srgbClr val="1A1A1F"/>
                </a:solidFill>
                <a:latin typeface="Arial"/>
                <a:cs typeface="Arial"/>
              </a:rPr>
              <a:t>Type</a:t>
            </a:r>
            <a:endParaRPr sz="1200" b="1" dirty="0">
              <a:latin typeface="Arial"/>
              <a:cs typeface="Arial"/>
            </a:endParaRPr>
          </a:p>
        </p:txBody>
      </p:sp>
      <p:sp>
        <p:nvSpPr>
          <p:cNvPr id="12" name="object 12">
            <a:extLst>
              <a:ext uri="{FF2B5EF4-FFF2-40B4-BE49-F238E27FC236}">
                <a16:creationId xmlns:a16="http://schemas.microsoft.com/office/drawing/2014/main" id="{CBEB430C-FD9D-4001-BA44-5AF46ADDD370}"/>
              </a:ext>
            </a:extLst>
          </p:cNvPr>
          <p:cNvSpPr txBox="1"/>
          <p:nvPr/>
        </p:nvSpPr>
        <p:spPr>
          <a:xfrm>
            <a:off x="2617788" y="4419600"/>
            <a:ext cx="4486275" cy="215900"/>
          </a:xfrm>
          <a:prstGeom prst="rect">
            <a:avLst/>
          </a:prstGeom>
        </p:spPr>
        <p:txBody>
          <a:bodyPr lIns="0" tIns="0" rIns="0" bIns="0">
            <a:spAutoFit/>
          </a:bodyPr>
          <a:lstStyle/>
          <a:p>
            <a:pPr marL="8659">
              <a:defRPr/>
            </a:pPr>
            <a:r>
              <a:rPr sz="1400" spc="-78" dirty="0">
                <a:solidFill>
                  <a:srgbClr val="1A1A1F"/>
                </a:solidFill>
                <a:latin typeface="Arial"/>
                <a:cs typeface="Arial"/>
              </a:rPr>
              <a:t>Your</a:t>
            </a:r>
            <a:r>
              <a:rPr sz="1400" spc="7" dirty="0">
                <a:solidFill>
                  <a:srgbClr val="1A1A1F"/>
                </a:solidFill>
                <a:latin typeface="Arial"/>
                <a:cs typeface="Arial"/>
              </a:rPr>
              <a:t> </a:t>
            </a:r>
            <a:r>
              <a:rPr sz="1400" spc="-58" dirty="0">
                <a:solidFill>
                  <a:srgbClr val="1A1A1F"/>
                </a:solidFill>
                <a:latin typeface="Arial"/>
                <a:cs typeface="Arial"/>
              </a:rPr>
              <a:t>Total</a:t>
            </a:r>
            <a:r>
              <a:rPr sz="1400" spc="10" dirty="0">
                <a:solidFill>
                  <a:srgbClr val="1A1A1F"/>
                </a:solidFill>
                <a:latin typeface="Arial"/>
                <a:cs typeface="Arial"/>
              </a:rPr>
              <a:t> </a:t>
            </a:r>
            <a:r>
              <a:rPr sz="1400" spc="-68" dirty="0">
                <a:solidFill>
                  <a:srgbClr val="1A1A1F"/>
                </a:solidFill>
                <a:latin typeface="Arial"/>
                <a:cs typeface="Arial"/>
              </a:rPr>
              <a:t>Education</a:t>
            </a:r>
            <a:r>
              <a:rPr sz="1400" spc="17" dirty="0">
                <a:solidFill>
                  <a:srgbClr val="1A1A1F"/>
                </a:solidFill>
                <a:latin typeface="Arial"/>
                <a:cs typeface="Arial"/>
              </a:rPr>
              <a:t> </a:t>
            </a:r>
            <a:r>
              <a:rPr sz="1400" spc="-78" dirty="0">
                <a:solidFill>
                  <a:srgbClr val="1A1A1F"/>
                </a:solidFill>
                <a:latin typeface="Arial"/>
                <a:cs typeface="Arial"/>
              </a:rPr>
              <a:t>Loan</a:t>
            </a:r>
            <a:r>
              <a:rPr sz="1400" dirty="0">
                <a:solidFill>
                  <a:srgbClr val="1A1A1F"/>
                </a:solidFill>
                <a:latin typeface="Arial"/>
                <a:cs typeface="Arial"/>
              </a:rPr>
              <a:t> </a:t>
            </a:r>
            <a:r>
              <a:rPr sz="1400" spc="-68" dirty="0">
                <a:solidFill>
                  <a:srgbClr val="1A1A1F"/>
                </a:solidFill>
                <a:latin typeface="Arial"/>
                <a:cs typeface="Arial"/>
              </a:rPr>
              <a:t>Indebtedness</a:t>
            </a:r>
            <a:r>
              <a:rPr sz="1400" spc="37" dirty="0">
                <a:solidFill>
                  <a:srgbClr val="1A1A1F"/>
                </a:solidFill>
                <a:latin typeface="Arial"/>
                <a:cs typeface="Arial"/>
              </a:rPr>
              <a:t> </a:t>
            </a:r>
            <a:r>
              <a:rPr sz="1400" spc="-82" dirty="0">
                <a:solidFill>
                  <a:srgbClr val="1A1A1F"/>
                </a:solidFill>
                <a:latin typeface="Arial"/>
                <a:cs typeface="Arial"/>
              </a:rPr>
              <a:t>Summarv</a:t>
            </a:r>
            <a:endParaRPr sz="14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9F76130-2BFA-44A6-9908-69BF141A1589}"/>
              </a:ext>
            </a:extLst>
          </p:cNvPr>
          <p:cNvSpPr>
            <a:spLocks noGrp="1"/>
          </p:cNvSpPr>
          <p:nvPr>
            <p:ph type="title"/>
          </p:nvPr>
        </p:nvSpPr>
        <p:spPr>
          <a:xfrm>
            <a:off x="457200" y="152400"/>
            <a:ext cx="8229600" cy="715963"/>
          </a:xfrm>
        </p:spPr>
        <p:txBody>
          <a:bodyPr/>
          <a:lstStyle/>
          <a:p>
            <a:pPr eaLnBrk="1" hangingPunct="1"/>
            <a:r>
              <a:rPr lang="en-US" altLang="en-US" sz="3600" b="1" dirty="0">
                <a:solidFill>
                  <a:srgbClr val="0070C0"/>
                </a:solidFill>
              </a:rPr>
              <a:t>Strategy Suggestions</a:t>
            </a:r>
          </a:p>
        </p:txBody>
      </p:sp>
      <p:sp>
        <p:nvSpPr>
          <p:cNvPr id="3" name="Content Placeholder 2">
            <a:extLst>
              <a:ext uri="{FF2B5EF4-FFF2-40B4-BE49-F238E27FC236}">
                <a16:creationId xmlns:a16="http://schemas.microsoft.com/office/drawing/2014/main" id="{6C23A8C5-B978-4F0E-A412-0D58252629C0}"/>
              </a:ext>
            </a:extLst>
          </p:cNvPr>
          <p:cNvSpPr>
            <a:spLocks noGrp="1"/>
          </p:cNvSpPr>
          <p:nvPr>
            <p:ph idx="1"/>
          </p:nvPr>
        </p:nvSpPr>
        <p:spPr>
          <a:xfrm>
            <a:off x="609600" y="1219200"/>
            <a:ext cx="8229600" cy="5943600"/>
          </a:xfrm>
        </p:spPr>
        <p:txBody>
          <a:bodyPr rtlCol="0">
            <a:normAutofit/>
          </a:bodyPr>
          <a:lstStyle/>
          <a:p>
            <a:pPr eaLnBrk="1" fontAlgn="auto" hangingPunct="1">
              <a:spcAft>
                <a:spcPts val="0"/>
              </a:spcAft>
              <a:buClr>
                <a:srgbClr val="FF0000"/>
              </a:buClr>
              <a:buFont typeface="Wingdings" pitchFamily="2" charset="2"/>
              <a:buChar char="Ø"/>
              <a:defRPr/>
            </a:pPr>
            <a:r>
              <a:rPr lang="en-US" sz="2000" dirty="0">
                <a:latin typeface="+mn-lt"/>
              </a:rPr>
              <a:t>Estimate your </a:t>
            </a:r>
            <a:r>
              <a:rPr lang="en-US" sz="2000" dirty="0">
                <a:solidFill>
                  <a:schemeClr val="accent3">
                    <a:lumMod val="75000"/>
                  </a:schemeClr>
                </a:solidFill>
                <a:latin typeface="+mn-lt"/>
              </a:rPr>
              <a:t>full cost </a:t>
            </a:r>
            <a:r>
              <a:rPr lang="en-US" sz="2000" dirty="0">
                <a:latin typeface="+mn-lt"/>
              </a:rPr>
              <a:t>of college. </a:t>
            </a:r>
          </a:p>
          <a:p>
            <a:pPr eaLnBrk="1" fontAlgn="auto" hangingPunct="1">
              <a:spcAft>
                <a:spcPts val="0"/>
              </a:spcAft>
              <a:buClr>
                <a:srgbClr val="FF0000"/>
              </a:buClr>
              <a:buFont typeface="Wingdings" pitchFamily="2" charset="2"/>
              <a:buChar char="Ø"/>
              <a:defRPr/>
            </a:pPr>
            <a:r>
              <a:rPr lang="en-US" sz="2000" dirty="0">
                <a:latin typeface="+mn-lt"/>
              </a:rPr>
              <a:t>Take </a:t>
            </a:r>
            <a:r>
              <a:rPr lang="en-US" sz="2000" dirty="0">
                <a:solidFill>
                  <a:schemeClr val="accent3">
                    <a:lumMod val="75000"/>
                  </a:schemeClr>
                </a:solidFill>
                <a:latin typeface="+mn-lt"/>
              </a:rPr>
              <a:t>only</a:t>
            </a:r>
            <a:r>
              <a:rPr lang="en-US" sz="2000" dirty="0">
                <a:latin typeface="+mn-lt"/>
              </a:rPr>
              <a:t> what you need. </a:t>
            </a:r>
          </a:p>
          <a:p>
            <a:pPr lvl="1" eaLnBrk="1" fontAlgn="auto" hangingPunct="1">
              <a:spcAft>
                <a:spcPts val="0"/>
              </a:spcAft>
              <a:buFont typeface="Wingdings" pitchFamily="2" charset="2"/>
              <a:buChar char="§"/>
              <a:defRPr/>
            </a:pPr>
            <a:r>
              <a:rPr lang="en-US" sz="2000" dirty="0">
                <a:latin typeface="+mn-lt"/>
              </a:rPr>
              <a:t>Maximize federal loans before private</a:t>
            </a:r>
          </a:p>
          <a:p>
            <a:pPr lvl="1" eaLnBrk="1" fontAlgn="auto" hangingPunct="1">
              <a:spcAft>
                <a:spcPts val="0"/>
              </a:spcAft>
              <a:buFont typeface="Wingdings" pitchFamily="2" charset="2"/>
              <a:buChar char="§"/>
              <a:defRPr/>
            </a:pPr>
            <a:r>
              <a:rPr lang="en-US" sz="2000" dirty="0">
                <a:latin typeface="+mn-lt"/>
              </a:rPr>
              <a:t>Estimate compounding of your debt when you graduate</a:t>
            </a:r>
          </a:p>
          <a:p>
            <a:pPr marL="342900" lvl="1" indent="-342900" eaLnBrk="1" fontAlgn="auto" hangingPunct="1">
              <a:spcAft>
                <a:spcPts val="0"/>
              </a:spcAft>
              <a:buClr>
                <a:srgbClr val="FF0000"/>
              </a:buClr>
              <a:buFont typeface="Wingdings" pitchFamily="2" charset="2"/>
              <a:buChar char="Ø"/>
              <a:defRPr/>
            </a:pPr>
            <a:r>
              <a:rPr lang="en-US" sz="2000" dirty="0">
                <a:latin typeface="+mn-lt"/>
              </a:rPr>
              <a:t>Research your earning </a:t>
            </a:r>
            <a:r>
              <a:rPr lang="en-US" sz="2000" dirty="0">
                <a:solidFill>
                  <a:schemeClr val="accent3">
                    <a:lumMod val="75000"/>
                  </a:schemeClr>
                </a:solidFill>
                <a:latin typeface="+mn-lt"/>
              </a:rPr>
              <a:t>potential</a:t>
            </a:r>
            <a:r>
              <a:rPr lang="en-US" sz="2000" dirty="0">
                <a:latin typeface="+mn-lt"/>
              </a:rPr>
              <a:t> for when you graduate.  </a:t>
            </a:r>
          </a:p>
          <a:p>
            <a:pPr lvl="1" eaLnBrk="1" fontAlgn="auto" hangingPunct="1">
              <a:spcAft>
                <a:spcPts val="0"/>
              </a:spcAft>
              <a:buFont typeface="Wingdings" pitchFamily="2" charset="2"/>
              <a:buChar char="§"/>
              <a:defRPr/>
            </a:pPr>
            <a:r>
              <a:rPr lang="en-US" sz="2000" dirty="0">
                <a:latin typeface="+mn-lt"/>
              </a:rPr>
              <a:t>Loans should not exceed first year’s salary</a:t>
            </a:r>
          </a:p>
          <a:p>
            <a:pPr lvl="1" eaLnBrk="1" fontAlgn="auto" hangingPunct="1">
              <a:spcAft>
                <a:spcPts val="0"/>
              </a:spcAft>
              <a:buFont typeface="Wingdings" pitchFamily="2" charset="2"/>
              <a:buChar char="§"/>
              <a:defRPr/>
            </a:pPr>
            <a:r>
              <a:rPr lang="en-US" sz="2000" dirty="0">
                <a:latin typeface="+mn-lt"/>
              </a:rPr>
              <a:t>If you don’t know what you want to do, be even more cautious </a:t>
            </a:r>
          </a:p>
          <a:p>
            <a:pPr eaLnBrk="1" fontAlgn="auto" hangingPunct="1">
              <a:spcAft>
                <a:spcPts val="0"/>
              </a:spcAft>
              <a:buClr>
                <a:srgbClr val="FF0000"/>
              </a:buClr>
              <a:buFont typeface="Wingdings" pitchFamily="2" charset="2"/>
              <a:buChar char="Ø"/>
              <a:defRPr/>
            </a:pPr>
            <a:r>
              <a:rPr lang="en-US" sz="2000" dirty="0">
                <a:latin typeface="+mn-lt"/>
              </a:rPr>
              <a:t>Think </a:t>
            </a:r>
            <a:r>
              <a:rPr lang="en-US" sz="2000" dirty="0">
                <a:solidFill>
                  <a:schemeClr val="accent3">
                    <a:lumMod val="75000"/>
                  </a:schemeClr>
                </a:solidFill>
                <a:latin typeface="+mn-lt"/>
              </a:rPr>
              <a:t>long term</a:t>
            </a:r>
            <a:r>
              <a:rPr lang="en-US" sz="2000" dirty="0">
                <a:latin typeface="+mn-lt"/>
              </a:rPr>
              <a:t>.</a:t>
            </a:r>
          </a:p>
          <a:p>
            <a:pPr lvl="1" eaLnBrk="1" fontAlgn="auto" hangingPunct="1">
              <a:spcAft>
                <a:spcPts val="0"/>
              </a:spcAft>
              <a:buFont typeface="Wingdings" pitchFamily="2" charset="2"/>
              <a:buChar char="§"/>
              <a:defRPr/>
            </a:pPr>
            <a:r>
              <a:rPr lang="en-US" sz="2000" dirty="0">
                <a:latin typeface="+mn-lt"/>
              </a:rPr>
              <a:t>Calculate your total loan debt for 4 ½ - 5 years of loans</a:t>
            </a:r>
          </a:p>
          <a:p>
            <a:pPr lvl="1" eaLnBrk="1" fontAlgn="auto" hangingPunct="1">
              <a:spcAft>
                <a:spcPts val="0"/>
              </a:spcAft>
              <a:buFont typeface="Wingdings" pitchFamily="2" charset="2"/>
              <a:buChar char="§"/>
              <a:defRPr/>
            </a:pPr>
            <a:r>
              <a:rPr lang="en-US" sz="2000" dirty="0">
                <a:latin typeface="+mn-lt"/>
              </a:rPr>
              <a:t>Set up a proposed budget including debt obligations </a:t>
            </a:r>
            <a:r>
              <a:rPr lang="en-US" sz="1600" dirty="0">
                <a:latin typeface="+mn-lt"/>
              </a:rPr>
              <a:t>(Balance Pro)</a:t>
            </a:r>
          </a:p>
          <a:p>
            <a:pPr eaLnBrk="1" fontAlgn="auto" hangingPunct="1">
              <a:spcAft>
                <a:spcPts val="0"/>
              </a:spcAft>
              <a:buClr>
                <a:srgbClr val="FF0000"/>
              </a:buClr>
              <a:buFont typeface="Wingdings" pitchFamily="2" charset="2"/>
              <a:buChar char="Ø"/>
              <a:defRPr/>
            </a:pPr>
            <a:r>
              <a:rPr lang="en-US" sz="2000" dirty="0">
                <a:latin typeface="+mn-lt"/>
              </a:rPr>
              <a:t>Weigh </a:t>
            </a:r>
            <a:r>
              <a:rPr lang="en-US" sz="2000" dirty="0">
                <a:solidFill>
                  <a:schemeClr val="accent3">
                    <a:lumMod val="75000"/>
                  </a:schemeClr>
                </a:solidFill>
                <a:latin typeface="+mn-lt"/>
              </a:rPr>
              <a:t>loan</a:t>
            </a:r>
            <a:r>
              <a:rPr lang="en-US" sz="2000" dirty="0">
                <a:latin typeface="+mn-lt"/>
              </a:rPr>
              <a:t> options.</a:t>
            </a:r>
          </a:p>
          <a:p>
            <a:pPr lvl="1" eaLnBrk="1" fontAlgn="auto" hangingPunct="1">
              <a:spcAft>
                <a:spcPts val="0"/>
              </a:spcAft>
              <a:buFont typeface="Wingdings" pitchFamily="2" charset="2"/>
              <a:buChar char="§"/>
              <a:defRPr/>
            </a:pPr>
            <a:r>
              <a:rPr lang="en-US" sz="2000" dirty="0">
                <a:latin typeface="+mn-lt"/>
              </a:rPr>
              <a:t>Federal (subsidized or unsubsidized) versus private loans</a:t>
            </a:r>
          </a:p>
          <a:p>
            <a:pPr lvl="1" eaLnBrk="1" fontAlgn="auto" hangingPunct="1">
              <a:spcAft>
                <a:spcPts val="0"/>
              </a:spcAft>
              <a:buFont typeface="Wingdings" pitchFamily="2" charset="2"/>
              <a:buChar char="§"/>
              <a:defRPr/>
            </a:pPr>
            <a:r>
              <a:rPr lang="en-US" sz="2000" dirty="0">
                <a:latin typeface="+mn-lt"/>
              </a:rPr>
              <a:t>Fixed versus variable rates</a:t>
            </a:r>
          </a:p>
          <a:p>
            <a:pPr eaLnBrk="1" fontAlgn="auto" hangingPunct="1">
              <a:spcAft>
                <a:spcPts val="0"/>
              </a:spcAft>
              <a:buClr>
                <a:srgbClr val="FF0000"/>
              </a:buClr>
              <a:buFont typeface="Wingdings" pitchFamily="2" charset="2"/>
              <a:buChar char="Ø"/>
              <a:defRPr/>
            </a:pPr>
            <a:r>
              <a:rPr lang="en-US" sz="2000" dirty="0">
                <a:latin typeface="+mn-lt"/>
              </a:rPr>
              <a:t>Keep a healthy </a:t>
            </a:r>
            <a:r>
              <a:rPr lang="en-US" sz="2000" dirty="0">
                <a:solidFill>
                  <a:schemeClr val="accent3">
                    <a:lumMod val="75000"/>
                  </a:schemeClr>
                </a:solidFill>
                <a:latin typeface="+mn-lt"/>
              </a:rPr>
              <a:t>mindset</a:t>
            </a:r>
            <a:r>
              <a:rPr lang="en-US" sz="2000" dirty="0">
                <a:latin typeface="+mn-lt"/>
              </a:rPr>
              <a:t> about debt.</a:t>
            </a:r>
          </a:p>
          <a:p>
            <a:pPr lvl="1" eaLnBrk="1" fontAlgn="auto" hangingPunct="1">
              <a:spcAft>
                <a:spcPts val="0"/>
              </a:spcAft>
              <a:buFont typeface="Wingdings" pitchFamily="2" charset="2"/>
              <a:buChar char="§"/>
              <a:defRPr/>
            </a:pPr>
            <a:r>
              <a:rPr lang="en-US" sz="2000" dirty="0">
                <a:latin typeface="+mn-lt"/>
              </a:rPr>
              <a:t>People drowning in student debt is somewhat overblown</a:t>
            </a:r>
          </a:p>
          <a:p>
            <a:pPr lvl="1" eaLnBrk="1" fontAlgn="auto" hangingPunct="1">
              <a:spcAft>
                <a:spcPts val="0"/>
              </a:spcAft>
              <a:buFont typeface="Wingdings" pitchFamily="2" charset="2"/>
              <a:buChar char="§"/>
              <a:defRPr/>
            </a:pPr>
            <a:r>
              <a:rPr lang="en-US" sz="2000" dirty="0">
                <a:latin typeface="+mn-lt"/>
              </a:rPr>
              <a:t>Average student debt (2019) is $30,000+.  Is that manageable?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E6053F-8861-44D4-A29A-D751349C59F9}"/>
              </a:ext>
            </a:extLst>
          </p:cNvPr>
          <p:cNvSpPr>
            <a:spLocks noGrp="1" noChangeArrowheads="1"/>
          </p:cNvSpPr>
          <p:nvPr>
            <p:ph type="ctrTitle"/>
          </p:nvPr>
        </p:nvSpPr>
        <p:spPr>
          <a:xfrm>
            <a:off x="304800" y="152400"/>
            <a:ext cx="8686800" cy="762000"/>
          </a:xfrm>
        </p:spPr>
        <p:txBody>
          <a:bodyPr/>
          <a:lstStyle/>
          <a:p>
            <a:pPr eaLnBrk="1" hangingPunct="1"/>
            <a:r>
              <a:rPr lang="en-US" altLang="en-US" sz="3400" b="1" dirty="0">
                <a:solidFill>
                  <a:srgbClr val="0070C0"/>
                </a:solidFill>
              </a:rPr>
              <a:t>Do </a:t>
            </a:r>
            <a:r>
              <a:rPr lang="en-US" altLang="en-US" sz="3400" b="1" i="1" u="sng" dirty="0">
                <a:solidFill>
                  <a:srgbClr val="0070C0"/>
                </a:solidFill>
              </a:rPr>
              <a:t>You</a:t>
            </a:r>
            <a:r>
              <a:rPr lang="en-US" altLang="en-US" sz="3400" b="1" dirty="0">
                <a:solidFill>
                  <a:srgbClr val="0070C0"/>
                </a:solidFill>
              </a:rPr>
              <a:t> Have a Strategy</a:t>
            </a:r>
            <a:r>
              <a:rPr lang="en-US" altLang="en-US" sz="3400" b="1" i="1" dirty="0">
                <a:solidFill>
                  <a:srgbClr val="0070C0"/>
                </a:solidFill>
              </a:rPr>
              <a:t>?</a:t>
            </a:r>
          </a:p>
        </p:txBody>
      </p:sp>
      <p:sp>
        <p:nvSpPr>
          <p:cNvPr id="2051" name="Rectangle 3">
            <a:extLst>
              <a:ext uri="{FF2B5EF4-FFF2-40B4-BE49-F238E27FC236}">
                <a16:creationId xmlns:a16="http://schemas.microsoft.com/office/drawing/2014/main" id="{307007D8-9356-4FC3-9A69-7D16D01192BD}"/>
              </a:ext>
            </a:extLst>
          </p:cNvPr>
          <p:cNvSpPr>
            <a:spLocks noGrp="1" noChangeArrowheads="1"/>
          </p:cNvSpPr>
          <p:nvPr>
            <p:ph type="subTitle" idx="1"/>
          </p:nvPr>
        </p:nvSpPr>
        <p:spPr>
          <a:xfrm>
            <a:off x="327991" y="1291883"/>
            <a:ext cx="8663609" cy="5562600"/>
          </a:xfrm>
        </p:spPr>
        <p:txBody>
          <a:bodyPr rtlCol="0">
            <a:normAutofit/>
          </a:bodyPr>
          <a:lstStyle/>
          <a:p>
            <a:pPr algn="l" eaLnBrk="1" fontAlgn="auto" hangingPunct="1">
              <a:lnSpc>
                <a:spcPct val="90000"/>
              </a:lnSpc>
              <a:spcAft>
                <a:spcPts val="0"/>
              </a:spcAft>
              <a:defRPr/>
            </a:pPr>
            <a:endParaRPr lang="en-US" sz="1900" dirty="0"/>
          </a:p>
          <a:p>
            <a:pPr marL="342900" indent="-342900" algn="l" eaLnBrk="1" fontAlgn="auto" hangingPunct="1">
              <a:lnSpc>
                <a:spcPct val="90000"/>
              </a:lnSpc>
              <a:spcAft>
                <a:spcPts val="0"/>
              </a:spcAft>
              <a:buClr>
                <a:srgbClr val="FF3300"/>
              </a:buClr>
              <a:buFont typeface="Wingdings" pitchFamily="2" charset="2"/>
              <a:buChar char="Ø"/>
              <a:defRPr/>
            </a:pPr>
            <a:r>
              <a:rPr lang="en-US" sz="2000" dirty="0">
                <a:solidFill>
                  <a:schemeClr val="tx1"/>
                </a:solidFill>
                <a:latin typeface="+mn-lt"/>
              </a:rPr>
              <a:t>Graduate in 3 years.  Earn AP, Community College, SUPA credits.</a:t>
            </a:r>
          </a:p>
          <a:p>
            <a:pPr marL="342900" indent="-342900" algn="l" eaLnBrk="1" fontAlgn="auto" hangingPunct="1">
              <a:lnSpc>
                <a:spcPct val="90000"/>
              </a:lnSpc>
              <a:spcAft>
                <a:spcPts val="0"/>
              </a:spcAft>
              <a:buClr>
                <a:srgbClr val="FF3300"/>
              </a:buClr>
              <a:buFont typeface="Wingdings" pitchFamily="2" charset="2"/>
              <a:buChar char="Ø"/>
              <a:defRPr/>
            </a:pPr>
            <a:endParaRPr lang="en-US" sz="2000" dirty="0">
              <a:solidFill>
                <a:schemeClr val="tx1"/>
              </a:solidFill>
              <a:latin typeface="+mn-lt"/>
            </a:endParaRPr>
          </a:p>
          <a:p>
            <a:pPr marL="342900" indent="-342900" algn="l" eaLnBrk="1" fontAlgn="auto" hangingPunct="1">
              <a:lnSpc>
                <a:spcPct val="90000"/>
              </a:lnSpc>
              <a:spcAft>
                <a:spcPts val="0"/>
              </a:spcAft>
              <a:buClr>
                <a:srgbClr val="FF3300"/>
              </a:buClr>
              <a:buFont typeface="Wingdings" pitchFamily="2" charset="2"/>
              <a:buChar char="Ø"/>
              <a:defRPr/>
            </a:pPr>
            <a:r>
              <a:rPr lang="en-US" sz="2000" dirty="0">
                <a:solidFill>
                  <a:schemeClr val="tx1"/>
                </a:solidFill>
                <a:latin typeface="+mn-lt"/>
              </a:rPr>
              <a:t>2% of students earn a bachelor's in 3 years.  </a:t>
            </a:r>
          </a:p>
          <a:p>
            <a:pPr algn="l" eaLnBrk="1" fontAlgn="auto" hangingPunct="1">
              <a:lnSpc>
                <a:spcPct val="90000"/>
              </a:lnSpc>
              <a:spcAft>
                <a:spcPts val="0"/>
              </a:spcAft>
              <a:buClr>
                <a:srgbClr val="FF3300"/>
              </a:buClr>
              <a:defRPr/>
            </a:pPr>
            <a:endParaRPr lang="en-US" sz="2000" dirty="0">
              <a:solidFill>
                <a:schemeClr val="tx1"/>
              </a:solidFill>
              <a:latin typeface="+mn-lt"/>
            </a:endParaRPr>
          </a:p>
          <a:p>
            <a:pPr marL="342900" indent="-342900" algn="l" eaLnBrk="1" fontAlgn="auto" hangingPunct="1">
              <a:spcAft>
                <a:spcPts val="0"/>
              </a:spcAft>
              <a:buClr>
                <a:srgbClr val="FF3300"/>
              </a:buClr>
              <a:buFont typeface="Wingdings" pitchFamily="2" charset="2"/>
              <a:buChar char="Ø"/>
              <a:defRPr/>
            </a:pPr>
            <a:r>
              <a:rPr lang="en-US" sz="2000" dirty="0">
                <a:solidFill>
                  <a:schemeClr val="tx1"/>
                </a:solidFill>
                <a:latin typeface="+mn-lt"/>
              </a:rPr>
              <a:t>Parents often assume that all elements in a financial aid award letter are free money, which rarely, if ever is the case.</a:t>
            </a:r>
          </a:p>
          <a:p>
            <a:pPr marL="342900" indent="-342900" algn="l" eaLnBrk="1" fontAlgn="auto" hangingPunct="1">
              <a:spcAft>
                <a:spcPts val="0"/>
              </a:spcAft>
              <a:buClr>
                <a:srgbClr val="FF3300"/>
              </a:buClr>
              <a:buFont typeface="Wingdings" pitchFamily="2" charset="2"/>
              <a:buChar char="Ø"/>
              <a:defRPr/>
            </a:pPr>
            <a:endParaRPr lang="en-US" sz="2000" dirty="0">
              <a:solidFill>
                <a:schemeClr val="tx1"/>
              </a:solidFill>
              <a:latin typeface="+mn-lt"/>
            </a:endParaRPr>
          </a:p>
          <a:p>
            <a:pPr marL="342900" indent="-342900" algn="l" eaLnBrk="1" fontAlgn="auto" hangingPunct="1">
              <a:spcAft>
                <a:spcPts val="0"/>
              </a:spcAft>
              <a:buClr>
                <a:srgbClr val="FF3300"/>
              </a:buClr>
              <a:buFont typeface="Wingdings" pitchFamily="2" charset="2"/>
              <a:buChar char="Ø"/>
              <a:defRPr/>
            </a:pPr>
            <a:r>
              <a:rPr lang="en-US" sz="2000" dirty="0">
                <a:solidFill>
                  <a:schemeClr val="tx1"/>
                </a:solidFill>
                <a:latin typeface="+mn-lt"/>
              </a:rPr>
              <a:t>Need to distinguish between a gift — such as scholarships or grants — and “loans" that need to be paid back, which includes loans and work-study.</a:t>
            </a:r>
          </a:p>
          <a:p>
            <a:pPr marL="342900" lvl="1" indent="-342900" algn="l" eaLnBrk="1" fontAlgn="auto" hangingPunct="1">
              <a:spcAft>
                <a:spcPts val="0"/>
              </a:spcAft>
              <a:buClr>
                <a:srgbClr val="FF3300"/>
              </a:buClr>
              <a:buFont typeface="Wingdings" pitchFamily="2" charset="2"/>
              <a:buChar char="Ø"/>
              <a:defRPr/>
            </a:pPr>
            <a:endParaRPr lang="en-US" sz="2000" dirty="0">
              <a:solidFill>
                <a:schemeClr val="tx1"/>
              </a:solidFill>
              <a:latin typeface="+mn-lt"/>
            </a:endParaRPr>
          </a:p>
          <a:p>
            <a:pPr marL="342900" lvl="1" indent="-342900" algn="l" eaLnBrk="1" fontAlgn="auto" hangingPunct="1">
              <a:spcAft>
                <a:spcPts val="0"/>
              </a:spcAft>
              <a:buClr>
                <a:srgbClr val="FF3300"/>
              </a:buClr>
              <a:buFont typeface="Wingdings" pitchFamily="2" charset="2"/>
              <a:buChar char="Ø"/>
              <a:defRPr/>
            </a:pPr>
            <a:r>
              <a:rPr lang="en-US" sz="2000" dirty="0">
                <a:solidFill>
                  <a:schemeClr val="tx1"/>
                </a:solidFill>
                <a:latin typeface="+mn-lt"/>
              </a:rPr>
              <a:t>About 82% of all first-year students receive some type of financial aid.</a:t>
            </a:r>
          </a:p>
          <a:p>
            <a:pPr marL="0" lvl="1" algn="l" eaLnBrk="1" fontAlgn="auto" hangingPunct="1">
              <a:spcAft>
                <a:spcPts val="0"/>
              </a:spcAft>
              <a:buClr>
                <a:srgbClr val="FF3300"/>
              </a:buClr>
              <a:defRPr/>
            </a:pPr>
            <a:endParaRPr lang="en-US" sz="2000" dirty="0">
              <a:solidFill>
                <a:schemeClr val="tx1"/>
              </a:solidFill>
              <a:latin typeface="+mn-lt"/>
            </a:endParaRPr>
          </a:p>
          <a:p>
            <a:pPr marL="342900" indent="-342900" algn="l" eaLnBrk="1" fontAlgn="auto" hangingPunct="1">
              <a:spcAft>
                <a:spcPts val="0"/>
              </a:spcAft>
              <a:buClr>
                <a:srgbClr val="FF3300"/>
              </a:buClr>
              <a:buFont typeface="Wingdings" pitchFamily="2" charset="2"/>
              <a:buChar char="Ø"/>
              <a:defRPr/>
            </a:pPr>
            <a:r>
              <a:rPr lang="en-US" sz="2000" dirty="0">
                <a:solidFill>
                  <a:schemeClr val="tx1"/>
                </a:solidFill>
                <a:latin typeface="+mn-lt"/>
              </a:rPr>
              <a:t>1/3 of students transfer before earning a degree.  </a:t>
            </a:r>
          </a:p>
          <a:p>
            <a:pPr marL="800100" lvl="1" indent="-342900" algn="l" eaLnBrk="1" fontAlgn="auto" hangingPunct="1">
              <a:spcAft>
                <a:spcPts val="0"/>
              </a:spcAft>
              <a:buFont typeface="Wingdings" pitchFamily="2" charset="2"/>
              <a:buChar char="§"/>
              <a:defRPr/>
            </a:pPr>
            <a:r>
              <a:rPr lang="en-US" sz="2000" dirty="0">
                <a:solidFill>
                  <a:schemeClr val="tx1"/>
                </a:solidFill>
                <a:latin typeface="+mn-lt"/>
              </a:rPr>
              <a:t>Increased costs as colleges don't like to accept credits from other schools</a:t>
            </a:r>
          </a:p>
          <a:p>
            <a:pPr marL="800100" lvl="1" indent="-342900" algn="l" eaLnBrk="1" fontAlgn="auto" hangingPunct="1">
              <a:spcAft>
                <a:spcPts val="0"/>
              </a:spcAft>
              <a:buFont typeface="Wingdings" pitchFamily="2" charset="2"/>
              <a:buChar char="§"/>
              <a:defRPr/>
            </a:pPr>
            <a:r>
              <a:rPr lang="en-US" sz="2000" dirty="0">
                <a:solidFill>
                  <a:schemeClr val="tx1"/>
                </a:solidFill>
                <a:latin typeface="+mn-lt"/>
              </a:rPr>
              <a:t>Cuts into a college’s profits  </a:t>
            </a:r>
          </a:p>
          <a:p>
            <a:pPr marL="800100" lvl="2" indent="-342900" algn="l" eaLnBrk="1" fontAlgn="auto" hangingPunct="1">
              <a:spcAft>
                <a:spcPts val="0"/>
              </a:spcAft>
              <a:buClr>
                <a:srgbClr val="FF3300"/>
              </a:buClr>
              <a:buFont typeface="Wingdings" pitchFamily="2" charset="2"/>
              <a:buChar char="Ø"/>
              <a:defRPr/>
            </a:pPr>
            <a:endParaRPr lang="en-US" sz="2200" dirty="0"/>
          </a:p>
          <a:p>
            <a:pPr algn="l" eaLnBrk="1" fontAlgn="auto" hangingPunct="1">
              <a:spcAft>
                <a:spcPts val="0"/>
              </a:spcAft>
              <a:defRPr/>
            </a:pPr>
            <a:endParaRPr lang="en-US" sz="2200" dirty="0"/>
          </a:p>
          <a:p>
            <a:pPr algn="l" eaLnBrk="1" fontAlgn="auto" hangingPunct="1">
              <a:spcAft>
                <a:spcPts val="0"/>
              </a:spcAft>
              <a:defRPr/>
            </a:pPr>
            <a:endParaRPr lang="en-US" sz="1600" dirty="0"/>
          </a:p>
          <a:p>
            <a:pPr algn="l" eaLnBrk="1" fontAlgn="auto" hangingPunct="1">
              <a:spcAft>
                <a:spcPts val="0"/>
              </a:spcAft>
              <a:defRPr/>
            </a:pPr>
            <a:endParaRPr lang="en-US" sz="1600" dirty="0"/>
          </a:p>
          <a:p>
            <a:pPr algn="l" eaLnBrk="1" fontAlgn="auto" hangingPunct="1">
              <a:lnSpc>
                <a:spcPct val="90000"/>
              </a:lnSpc>
              <a:spcAft>
                <a:spcPts val="0"/>
              </a:spcAft>
              <a:defRPr/>
            </a:pPr>
            <a:endParaRPr lang="en-US" sz="20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450B691-F9C2-48C4-BA99-5D7E57037543}"/>
              </a:ext>
            </a:extLst>
          </p:cNvPr>
          <p:cNvSpPr>
            <a:spLocks noGrp="1" noChangeArrowheads="1"/>
          </p:cNvSpPr>
          <p:nvPr>
            <p:ph type="title"/>
          </p:nvPr>
        </p:nvSpPr>
        <p:spPr>
          <a:xfrm>
            <a:off x="381000" y="1143000"/>
            <a:ext cx="8229600" cy="715963"/>
          </a:xfrm>
        </p:spPr>
        <p:txBody>
          <a:bodyPr/>
          <a:lstStyle/>
          <a:p>
            <a:pPr eaLnBrk="1" hangingPunct="1"/>
            <a:r>
              <a:rPr lang="en-US" altLang="en-US" sz="3600" b="1" dirty="0">
                <a:solidFill>
                  <a:srgbClr val="0070C0"/>
                </a:solidFill>
              </a:rPr>
              <a:t>Ways to Help Pay for That Future</a:t>
            </a:r>
          </a:p>
        </p:txBody>
      </p:sp>
      <p:sp>
        <p:nvSpPr>
          <p:cNvPr id="26627" name="Rectangle 3">
            <a:extLst>
              <a:ext uri="{FF2B5EF4-FFF2-40B4-BE49-F238E27FC236}">
                <a16:creationId xmlns:a16="http://schemas.microsoft.com/office/drawing/2014/main" id="{C8464A20-D1BB-4E9C-8B51-9047456EF93F}"/>
              </a:ext>
            </a:extLst>
          </p:cNvPr>
          <p:cNvSpPr>
            <a:spLocks noGrp="1" noChangeArrowheads="1"/>
          </p:cNvSpPr>
          <p:nvPr>
            <p:ph idx="1"/>
          </p:nvPr>
        </p:nvSpPr>
        <p:spPr>
          <a:xfrm>
            <a:off x="381000" y="2133600"/>
            <a:ext cx="8763000" cy="5486400"/>
          </a:xfrm>
        </p:spPr>
        <p:txBody>
          <a:bodyPr rtlCol="0">
            <a:normAutofit/>
          </a:bodyPr>
          <a:lstStyle/>
          <a:p>
            <a:pPr eaLnBrk="1" fontAlgn="auto" hangingPunct="1">
              <a:lnSpc>
                <a:spcPct val="80000"/>
              </a:lnSpc>
              <a:spcAft>
                <a:spcPts val="0"/>
              </a:spcAft>
              <a:buClr>
                <a:srgbClr val="FF3300"/>
              </a:buClr>
              <a:buFont typeface="Wingdings" pitchFamily="2" charset="2"/>
              <a:buChar char="Ø"/>
              <a:defRPr/>
            </a:pPr>
            <a:r>
              <a:rPr lang="en-US" sz="2000" dirty="0"/>
              <a:t>Enroll in a 529 College Savings Plan ASAP.</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Take as many A.P., IB  courses for college credit, if accepted.</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Enroll in SUPA courses if offered at your high school for college credit.</a:t>
            </a:r>
          </a:p>
          <a:p>
            <a:pPr marL="0" indent="0" eaLnBrk="1" fontAlgn="auto" hangingPunct="1">
              <a:lnSpc>
                <a:spcPct val="80000"/>
              </a:lnSpc>
              <a:spcAft>
                <a:spcPts val="0"/>
              </a:spcAft>
              <a:buClr>
                <a:srgbClr val="FF3300"/>
              </a:buClr>
              <a:buFontTx/>
              <a:buNone/>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Take a community college course during high school or summer.  </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Study hard to qualify for merit based scholarships.</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Get a summer or after school job and start saving (CD’s).</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Take an on-line course at a community college during a semester.</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Live at home and save on room and board.</a:t>
            </a:r>
          </a:p>
          <a:p>
            <a:pPr eaLnBrk="1" fontAlgn="auto" hangingPunct="1">
              <a:lnSpc>
                <a:spcPct val="80000"/>
              </a:lnSpc>
              <a:spcAft>
                <a:spcPts val="0"/>
              </a:spcAft>
              <a:buClr>
                <a:srgbClr val="FF3300"/>
              </a:buClr>
              <a:buFont typeface="Wingdings" pitchFamily="2" charset="2"/>
              <a:buChar char="Ø"/>
              <a:defRPr/>
            </a:pPr>
            <a:endParaRPr lang="en-US" sz="2000" dirty="0"/>
          </a:p>
          <a:p>
            <a:pPr eaLnBrk="1" fontAlgn="auto" hangingPunct="1">
              <a:lnSpc>
                <a:spcPct val="80000"/>
              </a:lnSpc>
              <a:spcAft>
                <a:spcPts val="0"/>
              </a:spcAft>
              <a:buClr>
                <a:srgbClr val="FF3300"/>
              </a:buClr>
              <a:buFont typeface="Wingdings" pitchFamily="2" charset="2"/>
              <a:buChar char="Ø"/>
              <a:defRPr/>
            </a:pPr>
            <a:r>
              <a:rPr lang="en-US" sz="2000" dirty="0"/>
              <a:t>Line up a paid Internship.</a:t>
            </a:r>
          </a:p>
        </p:txBody>
      </p:sp>
    </p:spTree>
    <p:extLst>
      <p:ext uri="{BB962C8B-B14F-4D97-AF65-F5344CB8AC3E}">
        <p14:creationId xmlns:p14="http://schemas.microsoft.com/office/powerpoint/2010/main" val="336494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solidFill>
                  <a:srgbClr val="0070C0"/>
                </a:solidFill>
                <a:latin typeface="Calibri"/>
                <a:ea typeface="ＭＳ Ｐゴシック"/>
                <a:cs typeface="Calibri"/>
              </a:rPr>
              <a:t>Professional Development Certificate</a:t>
            </a:r>
            <a:endParaRPr lang="en-US" sz="4000" b="1" dirty="0">
              <a:solidFill>
                <a:srgbClr val="0070C0"/>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Clr>
                <a:srgbClr val="FF0000"/>
              </a:buClr>
              <a:buFont typeface="Wingdings" panose="05000000000000000000" pitchFamily="2" charset="2"/>
              <a:buChar char="Ø"/>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pPr marL="285750" indent="-285750">
              <a:buClr>
                <a:srgbClr val="FF0000"/>
              </a:buClr>
              <a:buFont typeface="Wingdings" panose="05000000000000000000" pitchFamily="2" charset="2"/>
              <a:buChar char="Ø"/>
            </a:pPr>
            <a:endParaRPr lang="en-US" dirty="0">
              <a:latin typeface="Arial"/>
              <a:ea typeface="ＭＳ Ｐゴシック"/>
            </a:endParaRPr>
          </a:p>
          <a:p>
            <a:pPr>
              <a:buClr>
                <a:srgbClr val="FF0000"/>
              </a:buClr>
            </a:pPr>
            <a:r>
              <a:rPr lang="en-US" dirty="0">
                <a:latin typeface="Arial"/>
                <a:ea typeface="ＭＳ Ｐゴシック"/>
                <a:cs typeface="Arial"/>
              </a:rPr>
              <a:t>Accessing resources: </a:t>
            </a:r>
            <a:endParaRPr lang="en-US" dirty="0"/>
          </a:p>
          <a:p>
            <a:pPr marL="285750" indent="-285750">
              <a:buClr>
                <a:srgbClr val="FF0000"/>
              </a:buClr>
              <a:buFont typeface="Wingdings" panose="05000000000000000000" pitchFamily="2" charset="2"/>
              <a:buChar char="Ø"/>
            </a:pPr>
            <a:endParaRPr lang="en-US" dirty="0">
              <a:cs typeface="Arial"/>
            </a:endParaRPr>
          </a:p>
          <a:p>
            <a:pPr marL="285750" indent="-285750">
              <a:buClr>
                <a:srgbClr val="FF0000"/>
              </a:buClr>
              <a:buFont typeface="Wingdings" panose="05000000000000000000" pitchFamily="2" charset="2"/>
              <a:buChar char="Ø"/>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E7F33F-DB64-4327-9020-B3E48A8286CD}"/>
              </a:ext>
            </a:extLst>
          </p:cNvPr>
          <p:cNvSpPr>
            <a:spLocks noGrp="1"/>
          </p:cNvSpPr>
          <p:nvPr>
            <p:ph type="title"/>
          </p:nvPr>
        </p:nvSpPr>
        <p:spPr>
          <a:xfrm>
            <a:off x="619539" y="304800"/>
            <a:ext cx="8229600" cy="609600"/>
          </a:xfrm>
        </p:spPr>
        <p:txBody>
          <a:bodyPr/>
          <a:lstStyle/>
          <a:p>
            <a:r>
              <a:rPr lang="en-US" altLang="en-US" sz="2800" b="1" dirty="0">
                <a:solidFill>
                  <a:srgbClr val="0070C0"/>
                </a:solidFill>
              </a:rPr>
              <a:t>Lessen College Debt!</a:t>
            </a:r>
          </a:p>
        </p:txBody>
      </p:sp>
      <p:sp>
        <p:nvSpPr>
          <p:cNvPr id="3" name="Content Placeholder 2">
            <a:extLst>
              <a:ext uri="{FF2B5EF4-FFF2-40B4-BE49-F238E27FC236}">
                <a16:creationId xmlns:a16="http://schemas.microsoft.com/office/drawing/2014/main" id="{E8069691-78FD-4AD7-9DF5-F43A572AD8F8}"/>
              </a:ext>
            </a:extLst>
          </p:cNvPr>
          <p:cNvSpPr>
            <a:spLocks noGrp="1"/>
          </p:cNvSpPr>
          <p:nvPr>
            <p:ph idx="1"/>
          </p:nvPr>
        </p:nvSpPr>
        <p:spPr>
          <a:xfrm>
            <a:off x="0" y="1066800"/>
            <a:ext cx="9144000" cy="6248400"/>
          </a:xfrm>
        </p:spPr>
        <p:txBody>
          <a:bodyPr/>
          <a:lstStyle/>
          <a:p>
            <a:pPr>
              <a:spcAft>
                <a:spcPts val="0"/>
              </a:spcAft>
              <a:buClr>
                <a:srgbClr val="FF0000"/>
              </a:buClr>
              <a:buFont typeface="Wingdings" panose="05000000000000000000" pitchFamily="2" charset="2"/>
              <a:buChar char="Ø"/>
              <a:defRPr/>
            </a:pPr>
            <a:r>
              <a:rPr lang="en-US" sz="1500" b="1" dirty="0">
                <a:latin typeface="+mn-lt"/>
              </a:rPr>
              <a:t>Choose a debt-trimming package. </a:t>
            </a:r>
          </a:p>
          <a:p>
            <a:pPr lvl="1">
              <a:spcAft>
                <a:spcPts val="0"/>
              </a:spcAft>
              <a:buFont typeface="Wingdings" panose="05000000000000000000" pitchFamily="2" charset="2"/>
              <a:buChar char="§"/>
              <a:defRPr/>
            </a:pPr>
            <a:r>
              <a:rPr lang="en-US" sz="1500" dirty="0">
                <a:latin typeface="+mn-lt"/>
              </a:rPr>
              <a:t>Some colleges offer reduced or free tuition based on families’ income</a:t>
            </a:r>
          </a:p>
          <a:p>
            <a:pPr lvl="1">
              <a:spcAft>
                <a:spcPts val="0"/>
              </a:spcAft>
              <a:buFont typeface="Wingdings" panose="05000000000000000000" pitchFamily="2" charset="2"/>
              <a:buChar char="§"/>
              <a:defRPr/>
            </a:pPr>
            <a:r>
              <a:rPr lang="en-US" sz="1500" dirty="0">
                <a:latin typeface="+mn-lt"/>
              </a:rPr>
              <a:t>Some colleges are limiting student loans in financial aid packages (GW, UVA, W&amp;M)</a:t>
            </a:r>
          </a:p>
          <a:p>
            <a:pPr>
              <a:spcAft>
                <a:spcPts val="0"/>
              </a:spcAft>
              <a:buClr>
                <a:srgbClr val="FF0000"/>
              </a:buClr>
              <a:buFont typeface="Wingdings" panose="05000000000000000000" pitchFamily="2" charset="2"/>
              <a:buChar char="Ø"/>
              <a:defRPr/>
            </a:pPr>
            <a:r>
              <a:rPr lang="en-US" sz="1500" b="1" dirty="0">
                <a:latin typeface="+mn-lt"/>
              </a:rPr>
              <a:t>Pick an inexpensive school.</a:t>
            </a:r>
          </a:p>
          <a:p>
            <a:pPr lvl="1">
              <a:spcAft>
                <a:spcPts val="0"/>
              </a:spcAft>
              <a:buFont typeface="Wingdings" panose="05000000000000000000" pitchFamily="2" charset="2"/>
              <a:buChar char="§"/>
              <a:defRPr/>
            </a:pPr>
            <a:r>
              <a:rPr lang="en-US" sz="1500" dirty="0">
                <a:latin typeface="+mn-lt"/>
              </a:rPr>
              <a:t>Low sticker price public college versus big loan for a private college</a:t>
            </a:r>
          </a:p>
          <a:p>
            <a:pPr lvl="1">
              <a:spcAft>
                <a:spcPts val="0"/>
              </a:spcAft>
              <a:buFont typeface="Wingdings" panose="05000000000000000000" pitchFamily="2" charset="2"/>
              <a:buChar char="§"/>
              <a:defRPr/>
            </a:pPr>
            <a:r>
              <a:rPr lang="en-US" sz="1500" dirty="0">
                <a:latin typeface="+mn-lt"/>
              </a:rPr>
              <a:t>Education degree at Syracuse for $220,000 or $80,000 at SUNY- Binghamton </a:t>
            </a:r>
          </a:p>
          <a:p>
            <a:pPr>
              <a:spcAft>
                <a:spcPts val="0"/>
              </a:spcAft>
              <a:buClr>
                <a:srgbClr val="FF0000"/>
              </a:buClr>
              <a:buFont typeface="Wingdings" panose="05000000000000000000" pitchFamily="2" charset="2"/>
              <a:buChar char="Ø"/>
              <a:defRPr/>
            </a:pPr>
            <a:r>
              <a:rPr lang="en-US" sz="1500" b="1" dirty="0">
                <a:latin typeface="+mn-lt"/>
              </a:rPr>
              <a:t>Maximize your money.</a:t>
            </a:r>
          </a:p>
          <a:p>
            <a:pPr lvl="1">
              <a:spcAft>
                <a:spcPts val="0"/>
              </a:spcAft>
              <a:buClr>
                <a:srgbClr val="FF0000"/>
              </a:buClr>
              <a:buFont typeface="Wingdings" panose="05000000000000000000" pitchFamily="2" charset="2"/>
              <a:buChar char="§"/>
              <a:defRPr/>
            </a:pPr>
            <a:r>
              <a:rPr lang="en-US" sz="1500" dirty="0">
                <a:latin typeface="+mn-lt"/>
              </a:rPr>
              <a:t>Keep college savings in parents name for 1-2 years prior to FAFSA</a:t>
            </a:r>
          </a:p>
          <a:p>
            <a:pPr lvl="1">
              <a:spcAft>
                <a:spcPts val="0"/>
              </a:spcAft>
              <a:buClr>
                <a:srgbClr val="FF0000"/>
              </a:buClr>
              <a:buFont typeface="Wingdings" panose="05000000000000000000" pitchFamily="2" charset="2"/>
              <a:buChar char="§"/>
              <a:defRPr/>
            </a:pPr>
            <a:r>
              <a:rPr lang="en-US" sz="1500" dirty="0">
                <a:latin typeface="+mn-lt"/>
              </a:rPr>
              <a:t>Fin. aid formulas “tax” student assets much more heavily than parents’ assets</a:t>
            </a:r>
          </a:p>
          <a:p>
            <a:pPr lvl="1">
              <a:spcAft>
                <a:spcPts val="0"/>
              </a:spcAft>
              <a:buClr>
                <a:srgbClr val="FF0000"/>
              </a:buClr>
              <a:buFont typeface="Wingdings" panose="05000000000000000000" pitchFamily="2" charset="2"/>
              <a:buChar char="§"/>
              <a:defRPr/>
            </a:pPr>
            <a:r>
              <a:rPr lang="en-US" sz="1500" dirty="0">
                <a:latin typeface="+mn-lt"/>
              </a:rPr>
              <a:t>Spend down your child’s assets.  Gifts from relatives should used for FAFSA in Junior year</a:t>
            </a:r>
          </a:p>
          <a:p>
            <a:pPr>
              <a:spcAft>
                <a:spcPts val="0"/>
              </a:spcAft>
              <a:buClr>
                <a:srgbClr val="FF0000"/>
              </a:buClr>
              <a:buFont typeface="Wingdings" panose="05000000000000000000" pitchFamily="2" charset="2"/>
              <a:buChar char="Ø"/>
              <a:defRPr/>
            </a:pPr>
            <a:r>
              <a:rPr lang="en-US" sz="1500" b="1" dirty="0">
                <a:latin typeface="+mn-lt"/>
              </a:rPr>
              <a:t>Consider public service. </a:t>
            </a:r>
            <a:endParaRPr lang="en-US" sz="1500" dirty="0">
              <a:latin typeface="+mn-lt"/>
            </a:endParaRPr>
          </a:p>
          <a:p>
            <a:pPr lvl="1">
              <a:spcAft>
                <a:spcPts val="0"/>
              </a:spcAft>
              <a:buClr>
                <a:srgbClr val="FF0000"/>
              </a:buClr>
              <a:buFont typeface="Wingdings" panose="05000000000000000000" pitchFamily="2" charset="2"/>
              <a:buChar char="§"/>
              <a:defRPr/>
            </a:pPr>
            <a:r>
              <a:rPr lang="en-US" sz="1500" dirty="0">
                <a:latin typeface="+mn-lt"/>
              </a:rPr>
              <a:t>Loan forgiveness after 20 years</a:t>
            </a:r>
          </a:p>
          <a:p>
            <a:pPr lvl="1">
              <a:spcAft>
                <a:spcPts val="0"/>
              </a:spcAft>
              <a:buClr>
                <a:srgbClr val="FF0000"/>
              </a:buClr>
              <a:buFont typeface="Wingdings" panose="05000000000000000000" pitchFamily="2" charset="2"/>
              <a:buChar char="§"/>
              <a:defRPr/>
            </a:pPr>
            <a:r>
              <a:rPr lang="en-US" sz="1500" dirty="0">
                <a:latin typeface="+mn-lt"/>
              </a:rPr>
              <a:t>.Public service now includes local, state and federal workers along with nurses and teachers</a:t>
            </a:r>
          </a:p>
          <a:p>
            <a:pPr lvl="1">
              <a:spcAft>
                <a:spcPts val="0"/>
              </a:spcAft>
              <a:buClr>
                <a:srgbClr val="FF0000"/>
              </a:buClr>
              <a:buFont typeface="Wingdings" panose="05000000000000000000" pitchFamily="2" charset="2"/>
              <a:buChar char="§"/>
              <a:defRPr/>
            </a:pPr>
            <a:r>
              <a:rPr lang="en-US" sz="1500" dirty="0">
                <a:latin typeface="+mn-lt"/>
              </a:rPr>
              <a:t>Know the six repayment options</a:t>
            </a:r>
          </a:p>
          <a:p>
            <a:pPr>
              <a:spcAft>
                <a:spcPts val="0"/>
              </a:spcAft>
              <a:buClr>
                <a:srgbClr val="FF0000"/>
              </a:buClr>
              <a:buFont typeface="Wingdings" panose="05000000000000000000" pitchFamily="2" charset="2"/>
              <a:buChar char="Ø"/>
              <a:defRPr/>
            </a:pPr>
            <a:r>
              <a:rPr lang="en-US" sz="1500" b="1" dirty="0">
                <a:latin typeface="+mn-lt"/>
              </a:rPr>
              <a:t>If you must borrow, borrow smart. </a:t>
            </a:r>
          </a:p>
          <a:p>
            <a:pPr lvl="1">
              <a:spcAft>
                <a:spcPts val="0"/>
              </a:spcAft>
              <a:buClr>
                <a:srgbClr val="FF0000"/>
              </a:buClr>
              <a:buFont typeface="Wingdings" panose="05000000000000000000" pitchFamily="2" charset="2"/>
              <a:buChar char="§"/>
              <a:defRPr/>
            </a:pPr>
            <a:r>
              <a:rPr lang="en-US" sz="1500" dirty="0">
                <a:latin typeface="+mn-lt"/>
              </a:rPr>
              <a:t>Use Stafford and Perkins loans (subsidized is better than unsubsidized)</a:t>
            </a:r>
          </a:p>
          <a:p>
            <a:pPr lvl="1">
              <a:spcAft>
                <a:spcPts val="0"/>
              </a:spcAft>
              <a:buClr>
                <a:srgbClr val="FF0000"/>
              </a:buClr>
              <a:buFont typeface="Wingdings" panose="05000000000000000000" pitchFamily="2" charset="2"/>
              <a:buChar char="§"/>
              <a:defRPr/>
            </a:pPr>
            <a:r>
              <a:rPr lang="en-US" sz="1500" dirty="0">
                <a:latin typeface="+mn-lt"/>
              </a:rPr>
              <a:t>Don’t take on more debt than you expect to earn in your first year of work</a:t>
            </a:r>
          </a:p>
          <a:p>
            <a:pPr>
              <a:spcAft>
                <a:spcPts val="0"/>
              </a:spcAft>
              <a:buClr>
                <a:srgbClr val="FF0000"/>
              </a:buClr>
              <a:buFont typeface="Wingdings" panose="05000000000000000000" pitchFamily="2" charset="2"/>
              <a:buChar char="Ø"/>
              <a:defRPr/>
            </a:pPr>
            <a:r>
              <a:rPr lang="en-US" sz="1500" b="1" dirty="0">
                <a:latin typeface="+mn-lt"/>
              </a:rPr>
              <a:t>Think outside the box. </a:t>
            </a:r>
          </a:p>
          <a:p>
            <a:pPr lvl="1">
              <a:spcAft>
                <a:spcPts val="0"/>
              </a:spcAft>
              <a:buClr>
                <a:srgbClr val="FF0000"/>
              </a:buClr>
              <a:buFont typeface="Wingdings" panose="05000000000000000000" pitchFamily="2" charset="2"/>
              <a:buChar char="§"/>
              <a:defRPr/>
            </a:pPr>
            <a:r>
              <a:rPr lang="en-US" sz="1500" dirty="0">
                <a:latin typeface="+mn-lt"/>
              </a:rPr>
              <a:t>Tuition free schools (Cooper Union, Webb Institute, Berea College, Curtis Institute for Music)</a:t>
            </a:r>
          </a:p>
          <a:p>
            <a:pPr lvl="1">
              <a:spcAft>
                <a:spcPts val="0"/>
              </a:spcAft>
              <a:buClr>
                <a:srgbClr val="FF0000"/>
              </a:buClr>
              <a:buFont typeface="Wingdings" panose="05000000000000000000" pitchFamily="2" charset="2"/>
              <a:buChar char="§"/>
              <a:defRPr/>
            </a:pPr>
            <a:r>
              <a:rPr lang="en-US" sz="1500" dirty="0">
                <a:latin typeface="+mn-lt"/>
              </a:rPr>
              <a:t>GoFundMe.com!</a:t>
            </a:r>
          </a:p>
          <a:p>
            <a:pPr lvl="1">
              <a:spcAft>
                <a:spcPts val="0"/>
              </a:spcAft>
              <a:buClr>
                <a:srgbClr val="FF0000"/>
              </a:buClr>
              <a:buFont typeface="Wingdings" panose="05000000000000000000" pitchFamily="2" charset="2"/>
              <a:buChar char="§"/>
              <a:defRPr/>
            </a:pPr>
            <a:r>
              <a:rPr lang="en-US" sz="1500" dirty="0">
                <a:latin typeface="+mn-lt"/>
              </a:rPr>
              <a:t>Two years at a community college, then transfer for last 2 years</a:t>
            </a:r>
          </a:p>
          <a:p>
            <a:pPr lvl="1">
              <a:spcAft>
                <a:spcPts val="0"/>
              </a:spcAft>
              <a:buClr>
                <a:srgbClr val="FF0000"/>
              </a:buClr>
              <a:buFont typeface="Wingdings" panose="05000000000000000000" pitchFamily="2" charset="2"/>
              <a:buChar char="§"/>
              <a:defRPr/>
            </a:pPr>
            <a:r>
              <a:rPr lang="en-US" sz="1500" dirty="0">
                <a:latin typeface="+mn-lt"/>
              </a:rPr>
              <a:t>Graduate in three years</a:t>
            </a:r>
          </a:p>
          <a:p>
            <a:pPr marL="457200" lvl="1" indent="0">
              <a:buFontTx/>
              <a:buNone/>
              <a:defRPr/>
            </a:pPr>
            <a:r>
              <a:rPr lang="en-US" sz="1300" dirty="0">
                <a:latin typeface="+mn-lt"/>
              </a:rPr>
              <a:t>			</a:t>
            </a:r>
            <a:r>
              <a:rPr lang="en-US" sz="1300" dirty="0"/>
              <a:t>	</a:t>
            </a:r>
            <a:endParaRPr lang="en-US" sz="1000" dirty="0"/>
          </a:p>
        </p:txBody>
      </p:sp>
    </p:spTree>
    <p:extLst>
      <p:ext uri="{BB962C8B-B14F-4D97-AF65-F5344CB8AC3E}">
        <p14:creationId xmlns:p14="http://schemas.microsoft.com/office/powerpoint/2010/main" val="372923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employment rates and earnings by educational attainment : U.S. Bureau of  Labor Statistics">
            <a:extLst>
              <a:ext uri="{FF2B5EF4-FFF2-40B4-BE49-F238E27FC236}">
                <a16:creationId xmlns:a16="http://schemas.microsoft.com/office/drawing/2014/main" id="{9007D378-AF33-4C64-B464-6522080C0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0972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08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CD61-05BA-4F4B-B4BE-6BA3B99E75D7}"/>
              </a:ext>
            </a:extLst>
          </p:cNvPr>
          <p:cNvSpPr>
            <a:spLocks noGrp="1"/>
          </p:cNvSpPr>
          <p:nvPr>
            <p:ph type="title"/>
          </p:nvPr>
        </p:nvSpPr>
        <p:spPr>
          <a:xfrm>
            <a:off x="457200" y="838200"/>
            <a:ext cx="8229600" cy="1143000"/>
          </a:xfrm>
        </p:spPr>
        <p:txBody>
          <a:bodyPr/>
          <a:lstStyle/>
          <a:p>
            <a:r>
              <a:rPr lang="en-US" sz="3600" dirty="0">
                <a:solidFill>
                  <a:schemeClr val="accent3">
                    <a:lumMod val="75000"/>
                  </a:schemeClr>
                </a:solidFill>
              </a:rPr>
              <a:t>Assessment – Ex. 16.3 </a:t>
            </a:r>
          </a:p>
        </p:txBody>
      </p:sp>
      <p:sp>
        <p:nvSpPr>
          <p:cNvPr id="3" name="Content Placeholder 2">
            <a:extLst>
              <a:ext uri="{FF2B5EF4-FFF2-40B4-BE49-F238E27FC236}">
                <a16:creationId xmlns:a16="http://schemas.microsoft.com/office/drawing/2014/main" id="{176CAF4B-7019-49D5-944F-FF2AC6ADD585}"/>
              </a:ext>
            </a:extLst>
          </p:cNvPr>
          <p:cNvSpPr>
            <a:spLocks noGrp="1"/>
          </p:cNvSpPr>
          <p:nvPr>
            <p:ph idx="1"/>
          </p:nvPr>
        </p:nvSpPr>
        <p:spPr>
          <a:xfrm>
            <a:off x="304800" y="1981200"/>
            <a:ext cx="8534400" cy="4495800"/>
          </a:xfrm>
        </p:spPr>
        <p:txBody>
          <a:bodyPr/>
          <a:lstStyle/>
          <a:p>
            <a:pPr marL="0" indent="0" algn="l">
              <a:buNone/>
            </a:pPr>
            <a:r>
              <a:rPr lang="en-US" sz="2000" b="0" i="0" u="none" strike="noStrike" baseline="0" dirty="0">
                <a:latin typeface="+mn-lt"/>
              </a:rPr>
              <a:t>Finally, using the </a:t>
            </a:r>
            <a:r>
              <a:rPr lang="en-US" sz="2000" b="1" i="0" u="none" strike="noStrike" baseline="0" dirty="0">
                <a:latin typeface="+mn-lt"/>
              </a:rPr>
              <a:t>Career Outlook information </a:t>
            </a:r>
            <a:r>
              <a:rPr lang="en-US" sz="2000" b="0" i="0" u="none" strike="noStrike" baseline="0" dirty="0">
                <a:latin typeface="+mn-lt"/>
              </a:rPr>
              <a:t>at </a:t>
            </a:r>
            <a:r>
              <a:rPr lang="en-US" sz="2000" b="0" i="0" u="none" strike="noStrike" baseline="0" dirty="0">
                <a:latin typeface="+mn-lt"/>
                <a:hlinkClick r:id="rId2"/>
              </a:rPr>
              <a:t>https://bls.gov/ooh/</a:t>
            </a:r>
            <a:r>
              <a:rPr lang="en-US" sz="2000" b="0" i="0" u="none" strike="noStrike" baseline="0" dirty="0">
                <a:latin typeface="+mn-lt"/>
              </a:rPr>
              <a:t> , what is the Employment Outlook</a:t>
            </a:r>
            <a:r>
              <a:rPr lang="en-US" sz="2000" dirty="0">
                <a:latin typeface="+mn-lt"/>
              </a:rPr>
              <a:t> </a:t>
            </a:r>
            <a:r>
              <a:rPr lang="en-US" sz="2000" b="0" i="0" u="none" strike="noStrike" baseline="0" dirty="0">
                <a:latin typeface="+mn-lt"/>
              </a:rPr>
              <a:t>for your future occupation?</a:t>
            </a:r>
          </a:p>
          <a:p>
            <a:pPr marL="0" indent="0" algn="l">
              <a:buNone/>
            </a:pPr>
            <a:r>
              <a:rPr lang="en-US" sz="2000" b="0" i="0" u="none" strike="noStrike" baseline="0" dirty="0">
                <a:latin typeface="+mn-lt"/>
              </a:rPr>
              <a:t>Now that you have an idea of what your future salary and employment outlook will be, write a one-page essay that answers these questions:</a:t>
            </a:r>
          </a:p>
          <a:p>
            <a:pPr algn="l">
              <a:buClr>
                <a:srgbClr val="FF0000"/>
              </a:buClr>
              <a:buFont typeface="Wingdings" panose="05000000000000000000" pitchFamily="2" charset="2"/>
              <a:buChar char="Ø"/>
            </a:pPr>
            <a:r>
              <a:rPr lang="en-US" sz="2000" b="0" i="0" u="none" strike="noStrike" baseline="0" dirty="0">
                <a:latin typeface="+mn-lt"/>
              </a:rPr>
              <a:t>Given the </a:t>
            </a:r>
            <a:r>
              <a:rPr lang="en-US" sz="2000" b="1" i="0" u="none" strike="noStrike" baseline="0" dirty="0">
                <a:latin typeface="+mn-lt"/>
              </a:rPr>
              <a:t>monthly</a:t>
            </a:r>
            <a:r>
              <a:rPr lang="en-US" sz="2000" b="0" i="0" u="none" strike="noStrike" baseline="0" dirty="0">
                <a:latin typeface="+mn-lt"/>
              </a:rPr>
              <a:t> student loan repayment, projected salary and employment outlook, is this college</a:t>
            </a:r>
            <a:r>
              <a:rPr lang="en-US" sz="2000" dirty="0">
                <a:latin typeface="+mn-lt"/>
              </a:rPr>
              <a:t> </a:t>
            </a:r>
            <a:r>
              <a:rPr lang="en-US" sz="2000" b="0" i="0" u="none" strike="noStrike" baseline="0" dirty="0">
                <a:latin typeface="+mn-lt"/>
              </a:rPr>
              <a:t>a smart financial choice? </a:t>
            </a:r>
            <a:r>
              <a:rPr lang="en-US" sz="2000" dirty="0">
                <a:latin typeface="+mn-lt"/>
              </a:rPr>
              <a:t>W</a:t>
            </a:r>
            <a:r>
              <a:rPr lang="en-US" sz="2000" b="0" i="0" u="none" strike="noStrike" baseline="0" dirty="0">
                <a:latin typeface="+mn-lt"/>
              </a:rPr>
              <a:t>hy or why not.</a:t>
            </a:r>
          </a:p>
          <a:p>
            <a:pPr algn="l">
              <a:buClr>
                <a:srgbClr val="FF0000"/>
              </a:buClr>
              <a:buFont typeface="Wingdings" panose="05000000000000000000" pitchFamily="2" charset="2"/>
              <a:buChar char="Ø"/>
            </a:pPr>
            <a:r>
              <a:rPr lang="en-US" sz="2000" b="0" i="0" u="none" strike="noStrike" baseline="0" dirty="0">
                <a:latin typeface="+mn-lt"/>
              </a:rPr>
              <a:t>Explain three </a:t>
            </a:r>
            <a:r>
              <a:rPr lang="en-US" sz="2000" b="1" i="0" u="none" strike="noStrike" baseline="0" dirty="0">
                <a:latin typeface="+mn-lt"/>
              </a:rPr>
              <a:t>specific actions </a:t>
            </a:r>
            <a:r>
              <a:rPr lang="en-US" sz="2000" b="0" i="0" u="none" strike="noStrike" baseline="0" dirty="0">
                <a:latin typeface="+mn-lt"/>
              </a:rPr>
              <a:t>(such as apply for scholarships, borrow from parents, or go to a less expensive college) you could take to reduce the amount of student loans required to finish the college education or training. Calculate with the reduced costs. How does that change your initial answer?</a:t>
            </a:r>
            <a:endParaRPr lang="en-US" sz="3200" dirty="0">
              <a:latin typeface="+mn-lt"/>
            </a:endParaRPr>
          </a:p>
        </p:txBody>
      </p:sp>
    </p:spTree>
    <p:extLst>
      <p:ext uri="{BB962C8B-B14F-4D97-AF65-F5344CB8AC3E}">
        <p14:creationId xmlns:p14="http://schemas.microsoft.com/office/powerpoint/2010/main" val="418054772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4691" y="457200"/>
            <a:ext cx="8229600" cy="381000"/>
          </a:xfrm>
        </p:spPr>
        <p:txBody>
          <a:bodyPr/>
          <a:lstStyle/>
          <a:p>
            <a:r>
              <a:rPr lang="en-US" sz="3200" i="0" u="none" strike="noStrike" baseline="0" dirty="0">
                <a:solidFill>
                  <a:schemeClr val="accent3">
                    <a:lumMod val="75000"/>
                  </a:schemeClr>
                </a:solidFill>
                <a:latin typeface="+mn-lt"/>
              </a:rPr>
              <a:t>Exercise 16.3: Is It Worth It?</a:t>
            </a:r>
            <a:endParaRPr lang="en-US" sz="3200" dirty="0">
              <a:solidFill>
                <a:schemeClr val="accent3">
                  <a:lumMod val="75000"/>
                </a:schemeClr>
              </a:solidFill>
              <a:latin typeface="+mn-lt"/>
            </a:endParaRPr>
          </a:p>
        </p:txBody>
      </p:sp>
      <p:pic>
        <p:nvPicPr>
          <p:cNvPr id="3" name="Picture 2">
            <a:extLst>
              <a:ext uri="{FF2B5EF4-FFF2-40B4-BE49-F238E27FC236}">
                <a16:creationId xmlns:a16="http://schemas.microsoft.com/office/drawing/2014/main" id="{E0365951-9A2C-4EB6-9F10-D39EE5EBB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89898"/>
            <a:ext cx="8443291" cy="52109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69F0-1C17-403E-A9F0-E142CC96E381}"/>
              </a:ext>
            </a:extLst>
          </p:cNvPr>
          <p:cNvSpPr>
            <a:spLocks noGrp="1"/>
          </p:cNvSpPr>
          <p:nvPr>
            <p:ph type="title"/>
          </p:nvPr>
        </p:nvSpPr>
        <p:spPr>
          <a:xfrm>
            <a:off x="457200" y="762000"/>
            <a:ext cx="8229600" cy="1143000"/>
          </a:xfrm>
        </p:spPr>
        <p:txBody>
          <a:bodyPr/>
          <a:lstStyle/>
          <a:p>
            <a:r>
              <a:rPr lang="en-US" sz="3600" i="0" u="none" strike="noStrike" baseline="0" dirty="0">
                <a:latin typeface="+mn-lt"/>
              </a:rPr>
              <a:t>Unit Closure</a:t>
            </a:r>
            <a:endParaRPr lang="en-US" sz="3600" dirty="0">
              <a:latin typeface="+mn-lt"/>
            </a:endParaRPr>
          </a:p>
        </p:txBody>
      </p:sp>
      <p:sp>
        <p:nvSpPr>
          <p:cNvPr id="3" name="Content Placeholder 2">
            <a:extLst>
              <a:ext uri="{FF2B5EF4-FFF2-40B4-BE49-F238E27FC236}">
                <a16:creationId xmlns:a16="http://schemas.microsoft.com/office/drawing/2014/main" id="{885EA6D7-7DD1-4C05-A28E-3380F69C72F6}"/>
              </a:ext>
            </a:extLst>
          </p:cNvPr>
          <p:cNvSpPr>
            <a:spLocks noGrp="1"/>
          </p:cNvSpPr>
          <p:nvPr>
            <p:ph idx="1"/>
          </p:nvPr>
        </p:nvSpPr>
        <p:spPr>
          <a:xfrm>
            <a:off x="304800" y="1828800"/>
            <a:ext cx="8686800" cy="4495800"/>
          </a:xfrm>
        </p:spPr>
        <p:txBody>
          <a:bodyPr/>
          <a:lstStyle/>
          <a:p>
            <a:pPr marL="0" indent="0" algn="l">
              <a:buNone/>
            </a:pPr>
            <a:r>
              <a:rPr lang="en-US" sz="1800" b="0" i="0" u="none" strike="noStrike" baseline="0" dirty="0">
                <a:latin typeface="+mn-lt"/>
              </a:rPr>
              <a:t>Reiterate to students that it is </a:t>
            </a:r>
            <a:r>
              <a:rPr lang="en-US" sz="1800" b="1" i="0" u="none" strike="noStrike" baseline="0" dirty="0">
                <a:latin typeface="+mn-lt"/>
              </a:rPr>
              <a:t>important to identify the costs and benefits of postsecondary payment options </a:t>
            </a:r>
            <a:r>
              <a:rPr lang="en-US" sz="1800" b="0" i="0" u="none" strike="noStrike" baseline="0" dirty="0">
                <a:latin typeface="+mn-lt"/>
              </a:rPr>
              <a:t>in order to make an informed decision.  As a class, discuss the following,</a:t>
            </a:r>
          </a:p>
          <a:p>
            <a:pPr algn="l">
              <a:buClr>
                <a:srgbClr val="FF0000"/>
              </a:buClr>
              <a:buFont typeface="Wingdings" panose="05000000000000000000" pitchFamily="2" charset="2"/>
              <a:buChar char="Ø"/>
            </a:pPr>
            <a:r>
              <a:rPr lang="en-US" sz="1800" b="0" i="0" u="none" strike="noStrike" baseline="0" dirty="0">
                <a:latin typeface="+mn-lt"/>
              </a:rPr>
              <a:t> What are some costs of investing in your human</a:t>
            </a:r>
            <a:r>
              <a:rPr lang="en-US" sz="1800" dirty="0">
                <a:latin typeface="+mn-lt"/>
              </a:rPr>
              <a:t> </a:t>
            </a:r>
            <a:r>
              <a:rPr lang="en-US" sz="1800" b="0" i="0" u="none" strike="noStrike" baseline="0" dirty="0">
                <a:latin typeface="+mn-lt"/>
              </a:rPr>
              <a:t>capital at the postsecondary level?</a:t>
            </a:r>
          </a:p>
          <a:p>
            <a:pPr marL="457200" lvl="1" indent="0">
              <a:buClr>
                <a:srgbClr val="FF0000"/>
              </a:buClr>
              <a:buNone/>
            </a:pPr>
            <a:r>
              <a:rPr lang="en-US" sz="1800" b="0" i="1" u="none" strike="noStrike" baseline="0" dirty="0">
                <a:solidFill>
                  <a:schemeClr val="accent3">
                    <a:lumMod val="75000"/>
                  </a:schemeClr>
                </a:solidFill>
                <a:latin typeface="+mn-lt"/>
              </a:rPr>
              <a:t>	Cost of education and your time to complete the applications.</a:t>
            </a:r>
          </a:p>
          <a:p>
            <a:pPr algn="l">
              <a:buClr>
                <a:srgbClr val="FF0000"/>
              </a:buClr>
              <a:buFont typeface="Wingdings" panose="05000000000000000000" pitchFamily="2" charset="2"/>
              <a:buChar char="Ø"/>
            </a:pPr>
            <a:r>
              <a:rPr lang="en-US" sz="1800" b="0" i="0" u="none" strike="noStrike" baseline="0" dirty="0">
                <a:latin typeface="+mn-lt"/>
              </a:rPr>
              <a:t>What are some benefits of investing in your human capital at the postsecondary level?</a:t>
            </a:r>
          </a:p>
          <a:p>
            <a:pPr marL="0" indent="0" algn="l">
              <a:buClr>
                <a:srgbClr val="FF0000"/>
              </a:buClr>
              <a:buNone/>
            </a:pPr>
            <a:r>
              <a:rPr lang="en-US" sz="1800" b="0" i="1" u="none" strike="noStrike" baseline="0" dirty="0">
                <a:solidFill>
                  <a:srgbClr val="FF0000"/>
                </a:solidFill>
                <a:latin typeface="+mn-lt"/>
              </a:rPr>
              <a:t>	</a:t>
            </a:r>
            <a:r>
              <a:rPr lang="en-US" sz="1800" b="0" i="1" u="none" strike="noStrike" baseline="0" dirty="0">
                <a:solidFill>
                  <a:schemeClr val="accent3">
                    <a:lumMod val="75000"/>
                  </a:schemeClr>
                </a:solidFill>
                <a:latin typeface="+mn-lt"/>
              </a:rPr>
              <a:t>Increased income potential, learning new things, obtaining the career or job you 	desire.</a:t>
            </a:r>
          </a:p>
          <a:p>
            <a:pPr algn="l">
              <a:buClr>
                <a:srgbClr val="FF0000"/>
              </a:buClr>
              <a:buFont typeface="Wingdings" panose="05000000000000000000" pitchFamily="2" charset="2"/>
              <a:buChar char="Ø"/>
            </a:pPr>
            <a:r>
              <a:rPr lang="en-US" sz="1800" b="0" i="0" u="none" strike="noStrike" baseline="0" dirty="0">
                <a:latin typeface="+mn-lt"/>
              </a:rPr>
              <a:t>How can you determine if you are making a good return on your investment? </a:t>
            </a:r>
            <a:endParaRPr lang="en-US" sz="1800" i="1" dirty="0">
              <a:latin typeface="+mn-lt"/>
            </a:endParaRPr>
          </a:p>
          <a:p>
            <a:pPr marL="0" indent="0" algn="l">
              <a:buClr>
                <a:srgbClr val="FF0000"/>
              </a:buClr>
              <a:buNone/>
            </a:pPr>
            <a:r>
              <a:rPr lang="en-US" sz="1800" b="0" i="1" u="none" strike="noStrike" baseline="0" dirty="0">
                <a:latin typeface="+mn-lt"/>
              </a:rPr>
              <a:t>	</a:t>
            </a:r>
            <a:r>
              <a:rPr lang="en-US" sz="1800" b="0" i="1" u="none" strike="noStrike" baseline="0" dirty="0">
                <a:solidFill>
                  <a:schemeClr val="accent3">
                    <a:lumMod val="75000"/>
                  </a:schemeClr>
                </a:solidFill>
                <a:latin typeface="+mn-lt"/>
              </a:rPr>
              <a:t>By analyzing the costs and benefits in terms of anticipated monthly income and 	the monthly loan payment.</a:t>
            </a:r>
            <a:endParaRPr lang="en-US" dirty="0">
              <a:solidFill>
                <a:schemeClr val="accent3">
                  <a:lumMod val="75000"/>
                </a:schemeClr>
              </a:solidFill>
              <a:latin typeface="+mn-lt"/>
            </a:endParaRPr>
          </a:p>
        </p:txBody>
      </p:sp>
    </p:spTree>
    <p:extLst>
      <p:ext uri="{BB962C8B-B14F-4D97-AF65-F5344CB8AC3E}">
        <p14:creationId xmlns:p14="http://schemas.microsoft.com/office/powerpoint/2010/main" val="295068084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C361B1A-C4C1-43CC-8600-E09C05867C98}"/>
              </a:ext>
            </a:extLst>
          </p:cNvPr>
          <p:cNvSpPr>
            <a:spLocks noGrp="1"/>
          </p:cNvSpPr>
          <p:nvPr>
            <p:ph type="title"/>
          </p:nvPr>
        </p:nvSpPr>
        <p:spPr>
          <a:xfrm>
            <a:off x="2628900" y="164054"/>
            <a:ext cx="3886200" cy="838200"/>
          </a:xfrm>
        </p:spPr>
        <p:txBody>
          <a:bodyPr/>
          <a:lstStyle/>
          <a:p>
            <a:pPr>
              <a:lnSpc>
                <a:spcPct val="100000"/>
              </a:lnSpc>
              <a:spcAft>
                <a:spcPts val="600"/>
              </a:spcAft>
            </a:pPr>
            <a:r>
              <a:rPr lang="en-US" altLang="en-US" sz="2800" b="1" dirty="0">
                <a:latin typeface="Times New Roman" panose="02020603050405020304" pitchFamily="18" charset="0"/>
                <a:cs typeface="Times New Roman" panose="02020603050405020304" pitchFamily="18" charset="0"/>
              </a:rPr>
              <a:t> </a:t>
            </a:r>
            <a:r>
              <a:rPr lang="en-US" altLang="en-US" sz="2000" b="1" dirty="0">
                <a:solidFill>
                  <a:srgbClr val="0070C0"/>
                </a:solidFill>
                <a:latin typeface="+mn-lt"/>
                <a:cs typeface="Times New Roman" panose="02020603050405020304" pitchFamily="18" charset="0"/>
              </a:rPr>
              <a:t>Consequences of Defaulting on  	               a Federal Student Loan</a:t>
            </a:r>
            <a:endParaRPr lang="en-US" altLang="en-US" sz="3200" b="1" dirty="0">
              <a:solidFill>
                <a:srgbClr val="0070C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3EEFB8E7-FEE1-4D09-BE55-44D1E21FEF04}"/>
              </a:ext>
            </a:extLst>
          </p:cNvPr>
          <p:cNvSpPr>
            <a:spLocks noGrp="1"/>
          </p:cNvSpPr>
          <p:nvPr>
            <p:ph idx="1"/>
          </p:nvPr>
        </p:nvSpPr>
        <p:spPr>
          <a:xfrm>
            <a:off x="76200" y="1143000"/>
            <a:ext cx="9067800" cy="5486400"/>
          </a:xfrm>
        </p:spPr>
        <p:txBody>
          <a:bodyPr/>
          <a:lstStyle/>
          <a:p>
            <a:pPr marL="0" indent="0" algn="ctr">
              <a:buFontTx/>
              <a:buNone/>
              <a:defRPr/>
            </a:pPr>
            <a:r>
              <a:rPr lang="en-US" sz="1400" dirty="0">
                <a:latin typeface="+mn-lt"/>
                <a:cs typeface="Times New Roman" panose="02020603050405020304" pitchFamily="18" charset="0"/>
              </a:rPr>
              <a:t>1.  Bankruptcy for 99% is not an option to rid the debt.</a:t>
            </a:r>
          </a:p>
          <a:p>
            <a:pPr marL="0" indent="0" algn="ctr">
              <a:buFontTx/>
              <a:buNone/>
              <a:defRPr/>
            </a:pPr>
            <a:r>
              <a:rPr lang="en-US" sz="1400" dirty="0">
                <a:latin typeface="+mn-lt"/>
                <a:cs typeface="Times New Roman" panose="02020603050405020304" pitchFamily="18" charset="0"/>
              </a:rPr>
              <a:t>2.   Government can seize your income tax refunds and garnish your wages</a:t>
            </a:r>
          </a:p>
          <a:p>
            <a:pPr marL="0" indent="0" algn="ctr">
              <a:buFontTx/>
              <a:buNone/>
              <a:defRPr/>
            </a:pPr>
            <a:r>
              <a:rPr lang="en-US" sz="1400" dirty="0">
                <a:latin typeface="+mn-lt"/>
                <a:cs typeface="Times New Roman" panose="02020603050405020304" pitchFamily="18" charset="0"/>
              </a:rPr>
              <a:t>3.   Entire unpaid balance of your loan and interest is immediately due and payable.</a:t>
            </a:r>
          </a:p>
          <a:p>
            <a:pPr marL="0" indent="0" algn="ctr">
              <a:buFontTx/>
              <a:buNone/>
              <a:defRPr/>
            </a:pPr>
            <a:r>
              <a:rPr lang="en-US" sz="1400" dirty="0">
                <a:latin typeface="+mn-lt"/>
                <a:cs typeface="Times New Roman" panose="02020603050405020304" pitchFamily="18" charset="0"/>
              </a:rPr>
              <a:t>4.   You lose eligibility for </a:t>
            </a:r>
            <a:r>
              <a:rPr lang="en-US" sz="1400" b="1" i="1" dirty="0">
                <a:latin typeface="+mn-lt"/>
                <a:cs typeface="Times New Roman" panose="02020603050405020304" pitchFamily="18" charset="0"/>
              </a:rPr>
              <a:t>deferment</a:t>
            </a:r>
            <a:r>
              <a:rPr lang="en-US" sz="1400" dirty="0">
                <a:latin typeface="+mn-lt"/>
                <a:cs typeface="Times New Roman" panose="02020603050405020304" pitchFamily="18" charset="0"/>
              </a:rPr>
              <a:t>, </a:t>
            </a:r>
            <a:r>
              <a:rPr lang="en-US" sz="1400" b="1" i="1" dirty="0">
                <a:latin typeface="+mn-lt"/>
                <a:cs typeface="Times New Roman" panose="02020603050405020304" pitchFamily="18" charset="0"/>
              </a:rPr>
              <a:t>forbearance</a:t>
            </a:r>
            <a:r>
              <a:rPr lang="en-US" sz="1400" dirty="0">
                <a:latin typeface="+mn-lt"/>
                <a:cs typeface="Times New Roman" panose="02020603050405020304" pitchFamily="18" charset="0"/>
              </a:rPr>
              <a:t>, </a:t>
            </a:r>
            <a:r>
              <a:rPr lang="en-US" sz="1400" b="1" i="1" dirty="0">
                <a:latin typeface="+mn-lt"/>
                <a:cs typeface="Times New Roman" panose="02020603050405020304" pitchFamily="18" charset="0"/>
              </a:rPr>
              <a:t>repayment plan options </a:t>
            </a:r>
            <a:r>
              <a:rPr lang="en-US" sz="1400" dirty="0">
                <a:latin typeface="+mn-lt"/>
                <a:cs typeface="Times New Roman" panose="02020603050405020304" pitchFamily="18" charset="0"/>
              </a:rPr>
              <a:t>and eligibility for 		additional </a:t>
            </a:r>
            <a:r>
              <a:rPr lang="en-US" sz="1400" b="1" i="1" dirty="0">
                <a:latin typeface="+mn-lt"/>
                <a:cs typeface="Times New Roman" panose="02020603050405020304" pitchFamily="18" charset="0"/>
              </a:rPr>
              <a:t>federal student aid</a:t>
            </a:r>
            <a:r>
              <a:rPr lang="en-US" sz="1400" dirty="0">
                <a:latin typeface="+mn-lt"/>
                <a:cs typeface="Times New Roman" panose="02020603050405020304" pitchFamily="18" charset="0"/>
              </a:rPr>
              <a:t>.</a:t>
            </a:r>
          </a:p>
          <a:p>
            <a:pPr marL="0" indent="0" algn="ctr">
              <a:buFontTx/>
              <a:buNone/>
              <a:defRPr/>
            </a:pPr>
            <a:r>
              <a:rPr lang="en-US" sz="1400" dirty="0">
                <a:latin typeface="+mn-lt"/>
                <a:cs typeface="Times New Roman" panose="02020603050405020304" pitchFamily="18" charset="0"/>
              </a:rPr>
              <a:t>5.   Your  loan account is assigned to a collection agency and reported as delinquent to credit bureaus, 	damaging your credit rating. </a:t>
            </a:r>
          </a:p>
          <a:p>
            <a:pPr marL="0" indent="0" algn="ctr">
              <a:buFontTx/>
              <a:buNone/>
              <a:defRPr/>
            </a:pPr>
            <a:r>
              <a:rPr lang="en-US" sz="1400" dirty="0">
                <a:latin typeface="+mn-lt"/>
                <a:cs typeface="Times New Roman" panose="02020603050405020304" pitchFamily="18" charset="0"/>
              </a:rPr>
              <a:t>6.    Loan debt will increase: late fees, additional interest, court costs, collection fees, attorney’s fees and 		other costs associated with the collection process will be added.</a:t>
            </a:r>
          </a:p>
          <a:p>
            <a:pPr algn="ctr">
              <a:buFontTx/>
              <a:buAutoNum type="arabicPeriod" startAt="7"/>
              <a:defRPr/>
            </a:pPr>
            <a:r>
              <a:rPr lang="en-US" sz="1400" dirty="0">
                <a:latin typeface="+mn-lt"/>
                <a:cs typeface="Times New Roman" panose="02020603050405020304" pitchFamily="18" charset="0"/>
              </a:rPr>
              <a:t>Affects ability to buy a car or house, open utilities account, obtain homeowner’s  insurance, get a 	cellphone plan, get a credit card. </a:t>
            </a:r>
          </a:p>
          <a:p>
            <a:pPr algn="ctr">
              <a:buFontTx/>
              <a:buAutoNum type="arabicPeriod" startAt="7"/>
              <a:defRPr/>
            </a:pPr>
            <a:r>
              <a:rPr lang="en-US" sz="1400" dirty="0">
                <a:latin typeface="+mn-lt"/>
                <a:cs typeface="Times New Roman" panose="02020603050405020304" pitchFamily="18" charset="0"/>
              </a:rPr>
              <a:t>Hard to rent an apartment or get a job as employers may pull your credit report.</a:t>
            </a:r>
          </a:p>
          <a:p>
            <a:pPr algn="ctr">
              <a:buFontTx/>
              <a:buAutoNum type="arabicPeriod" startAt="7"/>
              <a:defRPr/>
            </a:pPr>
            <a:r>
              <a:rPr lang="en-US" sz="1400" dirty="0">
                <a:latin typeface="+mn-lt"/>
                <a:cs typeface="Times New Roman" panose="02020603050405020304" pitchFamily="18" charset="0"/>
              </a:rPr>
              <a:t> Loan holder takes legal action: assets (i.e. real estate) and large purchases frozen. </a:t>
            </a:r>
          </a:p>
          <a:p>
            <a:pPr algn="ctr">
              <a:buFontTx/>
              <a:buAutoNum type="arabicPeriod" startAt="7"/>
              <a:defRPr/>
            </a:pPr>
            <a:r>
              <a:rPr lang="en-US" sz="1400" dirty="0">
                <a:latin typeface="+mn-lt"/>
                <a:cs typeface="Times New Roman" panose="02020603050405020304" pitchFamily="18" charset="0"/>
              </a:rPr>
              <a:t>It will take years to reestablish your credit and recover from default.</a:t>
            </a:r>
          </a:p>
          <a:p>
            <a:pPr>
              <a:buFont typeface="Arial" charset="0"/>
              <a:buChar char="•"/>
              <a:defRPr/>
            </a:pPr>
            <a:endParaRPr lang="en-US" sz="1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91093E5-214E-496A-B9A5-40BCCEF068F0}"/>
              </a:ext>
            </a:extLst>
          </p:cNvPr>
          <p:cNvSpPr>
            <a:spLocks noGrp="1" noChangeArrowheads="1"/>
          </p:cNvSpPr>
          <p:nvPr>
            <p:ph type="title"/>
          </p:nvPr>
        </p:nvSpPr>
        <p:spPr>
          <a:xfrm>
            <a:off x="233289" y="228600"/>
            <a:ext cx="8229600" cy="715963"/>
          </a:xfrm>
        </p:spPr>
        <p:txBody>
          <a:bodyPr/>
          <a:lstStyle/>
          <a:p>
            <a:pPr eaLnBrk="1" hangingPunct="1"/>
            <a:r>
              <a:rPr lang="en-US" altLang="en-US" sz="4000" b="1" dirty="0">
                <a:solidFill>
                  <a:srgbClr val="0070C0"/>
                </a:solidFill>
              </a:rPr>
              <a:t>Resources</a:t>
            </a:r>
          </a:p>
        </p:txBody>
      </p:sp>
      <p:sp>
        <p:nvSpPr>
          <p:cNvPr id="33795" name="Rectangle 3">
            <a:extLst>
              <a:ext uri="{FF2B5EF4-FFF2-40B4-BE49-F238E27FC236}">
                <a16:creationId xmlns:a16="http://schemas.microsoft.com/office/drawing/2014/main" id="{B02BA5C2-0F3E-4F5C-A33A-3702EEAFCA06}"/>
              </a:ext>
            </a:extLst>
          </p:cNvPr>
          <p:cNvSpPr>
            <a:spLocks noGrp="1" noChangeArrowheads="1"/>
          </p:cNvSpPr>
          <p:nvPr>
            <p:ph type="body" idx="1"/>
          </p:nvPr>
        </p:nvSpPr>
        <p:spPr>
          <a:xfrm>
            <a:off x="228600" y="1295400"/>
            <a:ext cx="8991600" cy="6019800"/>
          </a:xfrm>
        </p:spPr>
        <p:txBody>
          <a:bodyPr/>
          <a:lstStyle/>
          <a:p>
            <a:pPr eaLnBrk="1" hangingPunct="1">
              <a:buClr>
                <a:srgbClr val="FF3300"/>
              </a:buClr>
              <a:buFont typeface="Wingdings" panose="05000000000000000000" pitchFamily="2" charset="2"/>
              <a:buChar char="Ø"/>
            </a:pPr>
            <a:r>
              <a:rPr lang="en-US" altLang="en-US" sz="1600" dirty="0">
                <a:hlinkClick r:id="rId3"/>
              </a:rPr>
              <a:t>www.nslp.org</a:t>
            </a:r>
            <a:r>
              <a:rPr lang="en-US" altLang="en-US" sz="1600" dirty="0"/>
              <a:t> - Assists students and families with loan related services. </a:t>
            </a:r>
          </a:p>
          <a:p>
            <a:pPr eaLnBrk="1" hangingPunct="1">
              <a:buClr>
                <a:srgbClr val="FF3300"/>
              </a:buClr>
              <a:buFont typeface="Wingdings" panose="05000000000000000000" pitchFamily="2" charset="2"/>
              <a:buChar char="Ø"/>
            </a:pPr>
            <a:r>
              <a:rPr lang="en-US" altLang="en-US" sz="1600" dirty="0">
                <a:hlinkClick r:id="rId4"/>
              </a:rPr>
              <a:t>www.studentaid.ed.gov</a:t>
            </a:r>
            <a:r>
              <a:rPr lang="en-US" altLang="en-US" sz="1600" dirty="0"/>
              <a:t> -  Federal financial assistance - grants, loans and work-study.</a:t>
            </a:r>
          </a:p>
          <a:p>
            <a:pPr eaLnBrk="1" hangingPunct="1">
              <a:buClr>
                <a:srgbClr val="FF3300"/>
              </a:buClr>
              <a:buFont typeface="Wingdings" panose="05000000000000000000" pitchFamily="2" charset="2"/>
              <a:buChar char="Ø"/>
            </a:pPr>
            <a:r>
              <a:rPr lang="en-US" altLang="en-US" sz="1600" dirty="0">
                <a:hlinkClick r:id="rId5"/>
              </a:rPr>
              <a:t>www.financialaidnews.com</a:t>
            </a:r>
            <a:r>
              <a:rPr lang="en-US" altLang="en-US" sz="1600" dirty="0"/>
              <a:t> -  Newsletters and blogs from around the Internet, dedicated to bringing you the best, most up to date financial aid information.  </a:t>
            </a:r>
          </a:p>
          <a:p>
            <a:pPr eaLnBrk="1" hangingPunct="1">
              <a:buClr>
                <a:srgbClr val="FF3300"/>
              </a:buClr>
              <a:buFont typeface="Wingdings" panose="05000000000000000000" pitchFamily="2" charset="2"/>
              <a:buChar char="Ø"/>
            </a:pPr>
            <a:r>
              <a:rPr lang="en-US" altLang="en-US" sz="1600" dirty="0">
                <a:hlinkClick r:id="rId6"/>
              </a:rPr>
              <a:t>www.fastaid.com</a:t>
            </a:r>
            <a:r>
              <a:rPr lang="en-US" altLang="en-US" sz="1600" dirty="0"/>
              <a:t> -   Free data base of private-sector, graduate, worldwide 	scholarships, fellowships, grants and free undergraduate college scholarships.</a:t>
            </a:r>
          </a:p>
          <a:p>
            <a:pPr eaLnBrk="1" hangingPunct="1">
              <a:buClr>
                <a:srgbClr val="FF3300"/>
              </a:buClr>
              <a:buFont typeface="Wingdings" panose="05000000000000000000" pitchFamily="2" charset="2"/>
              <a:buChar char="Ø"/>
            </a:pPr>
            <a:r>
              <a:rPr lang="en-US" altLang="en-US" sz="1600" dirty="0">
                <a:hlinkClick r:id="rId7"/>
              </a:rPr>
              <a:t>www.scholarshipexperts.com</a:t>
            </a:r>
            <a:r>
              <a:rPr lang="en-US" altLang="en-US" sz="1600" dirty="0"/>
              <a:t> -  Free database of college and grad school scholarships. </a:t>
            </a:r>
          </a:p>
          <a:p>
            <a:pPr eaLnBrk="1" hangingPunct="1">
              <a:buClr>
                <a:srgbClr val="FF3300"/>
              </a:buClr>
              <a:buFont typeface="Wingdings" panose="05000000000000000000" pitchFamily="2" charset="2"/>
              <a:buChar char="Ø"/>
            </a:pPr>
            <a:r>
              <a:rPr lang="en-US" altLang="en-US" sz="1600" dirty="0">
                <a:hlinkClick r:id="rId8"/>
              </a:rPr>
              <a:t>http://www.stlouisfed.org/education_resources/personal-finance-101-conversations/</a:t>
            </a:r>
            <a:r>
              <a:rPr lang="en-US" altLang="en-US" sz="1600" dirty="0"/>
              <a:t> - St Louis Fed.</a:t>
            </a:r>
          </a:p>
          <a:p>
            <a:pPr eaLnBrk="1" hangingPunct="1">
              <a:spcAft>
                <a:spcPts val="600"/>
              </a:spcAft>
              <a:buClr>
                <a:srgbClr val="FF3300"/>
              </a:buClr>
              <a:buFont typeface="Wingdings" panose="05000000000000000000" pitchFamily="2" charset="2"/>
              <a:buChar char="Ø"/>
            </a:pPr>
            <a:r>
              <a:rPr lang="en-US" altLang="en-US" sz="1600" dirty="0">
                <a:hlinkClick r:id="rId9"/>
              </a:rPr>
              <a:t>EconEdLink</a:t>
            </a:r>
            <a:endParaRPr lang="en-US" altLang="en-US" sz="1600" dirty="0"/>
          </a:p>
          <a:p>
            <a:pPr lvl="1">
              <a:spcAft>
                <a:spcPts val="600"/>
              </a:spcAft>
              <a:buFont typeface="Arial" panose="020B0604020202020204" pitchFamily="34" charset="0"/>
              <a:buChar char="•"/>
            </a:pPr>
            <a:r>
              <a:rPr lang="en-US" altLang="en-US" sz="1600" dirty="0"/>
              <a:t>College:  Where am I going to go? </a:t>
            </a:r>
            <a:r>
              <a:rPr lang="en-US" altLang="en-US" sz="1600" dirty="0">
                <a:hlinkClick r:id="rId10"/>
              </a:rPr>
              <a:t>https://www.econedlink.org/resources/college-where-am-i-going-to-go/</a:t>
            </a:r>
            <a:r>
              <a:rPr lang="en-US" altLang="en-US" sz="1600" dirty="0"/>
              <a:t>  </a:t>
            </a:r>
          </a:p>
          <a:p>
            <a:pPr lvl="1">
              <a:spcAft>
                <a:spcPts val="600"/>
              </a:spcAft>
              <a:buFont typeface="Arial" panose="020B0604020202020204" pitchFamily="34" charset="0"/>
              <a:buChar char="•"/>
            </a:pPr>
            <a:r>
              <a:rPr lang="en-US" altLang="en-US" sz="1600" dirty="0"/>
              <a:t>You’re Going to College - </a:t>
            </a:r>
            <a:r>
              <a:rPr lang="en-US" altLang="en-US" sz="1600" dirty="0">
                <a:hlinkClick r:id="rId11"/>
              </a:rPr>
              <a:t>https://www.econedlink.org/resources/youre-going-to-college/</a:t>
            </a:r>
            <a:r>
              <a:rPr lang="en-US" altLang="en-US" sz="1600" dirty="0"/>
              <a:t>  </a:t>
            </a:r>
          </a:p>
          <a:p>
            <a:pPr lvl="1">
              <a:spcAft>
                <a:spcPts val="600"/>
              </a:spcAft>
              <a:buFont typeface="Arial" panose="020B0604020202020204" pitchFamily="34" charset="0"/>
              <a:buChar char="•"/>
            </a:pPr>
            <a:r>
              <a:rPr lang="en-US" altLang="en-US" sz="1600" dirty="0"/>
              <a:t>The 411 on College Education - </a:t>
            </a:r>
            <a:r>
              <a:rPr lang="en-US" altLang="en-US" sz="1600" dirty="0">
                <a:hlinkClick r:id="rId12"/>
              </a:rPr>
              <a:t>https://www.econedlink.org/resources/the-411-on-college-education/</a:t>
            </a:r>
            <a:r>
              <a:rPr lang="en-US" altLang="en-US" sz="16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rIns="132080"/>
          <a:lstStyle/>
          <a:p>
            <a:pPr indent="0" eaLnBrk="1" hangingPunct="1"/>
            <a:r>
              <a:rPr lang="en-US" sz="4000" dirty="0">
                <a:solidFill>
                  <a:srgbClr val="CC0000"/>
                </a:solidFill>
              </a:rPr>
              <a:t>   </a:t>
            </a:r>
            <a:r>
              <a:rPr lang="en-US" sz="4800" b="1" dirty="0">
                <a:solidFill>
                  <a:schemeClr val="accent3">
                    <a:lumMod val="75000"/>
                  </a:schemeClr>
                </a:solidFill>
              </a:rPr>
              <a:t>Questions &amp; Answers</a:t>
            </a:r>
          </a:p>
        </p:txBody>
      </p:sp>
      <p:pic>
        <p:nvPicPr>
          <p:cNvPr id="38915" name="Picture 3"/>
          <p:cNvPicPr>
            <a:picLocks noChangeArrowheads="1"/>
          </p:cNvPicPr>
          <p:nvPr/>
        </p:nvPicPr>
        <p:blipFill>
          <a:blip r:embed="rId3" cstate="print"/>
          <a:srcRect/>
          <a:stretch>
            <a:fillRect/>
          </a:stretch>
        </p:blipFill>
        <p:spPr bwMode="auto">
          <a:xfrm>
            <a:off x="2947987" y="2209800"/>
            <a:ext cx="3248025" cy="3230563"/>
          </a:xfrm>
          <a:prstGeom prst="rect">
            <a:avLst/>
          </a:prstGeom>
          <a:noFill/>
          <a:ln w="9525">
            <a:noFill/>
            <a:miter lim="800000"/>
            <a:headEnd/>
            <a:tailEnd/>
          </a:ln>
        </p:spPr>
      </p:pic>
    </p:spTree>
    <p:extLst>
      <p:ext uri="{BB962C8B-B14F-4D97-AF65-F5344CB8AC3E}">
        <p14:creationId xmlns:p14="http://schemas.microsoft.com/office/powerpoint/2010/main" val="176666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solidFill>
                  <a:srgbClr val="0070C0"/>
                </a:solidFill>
                <a:latin typeface="Calibri"/>
                <a:ea typeface="ＭＳ Ｐゴシック"/>
                <a:cs typeface="Calibri"/>
              </a:rPr>
              <a:t>CEE Affiliates</a:t>
            </a:r>
            <a:endParaRPr lang="en-US" sz="5500" b="1" dirty="0">
              <a:ln w="11430"/>
              <a:solidFill>
                <a:srgbClr val="0070C0"/>
              </a:solidFill>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normAutofit fontScale="90000"/>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10B3FB-CF59-46F0-BC15-24BD7D7BF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81" y="1137920"/>
            <a:ext cx="3886200" cy="4653280"/>
          </a:xfrm>
          <a:prstGeom prst="rect">
            <a:avLst/>
          </a:prstGeom>
        </p:spPr>
      </p:pic>
      <p:graphicFrame>
        <p:nvGraphicFramePr>
          <p:cNvPr id="6" name="Object 5">
            <a:extLst>
              <a:ext uri="{FF2B5EF4-FFF2-40B4-BE49-F238E27FC236}">
                <a16:creationId xmlns:a16="http://schemas.microsoft.com/office/drawing/2014/main" id="{D81D0822-22D4-4FF5-8201-096B16C8E0A9}"/>
              </a:ext>
            </a:extLst>
          </p:cNvPr>
          <p:cNvGraphicFramePr>
            <a:graphicFrameLocks noChangeAspect="1"/>
          </p:cNvGraphicFramePr>
          <p:nvPr>
            <p:extLst>
              <p:ext uri="{D42A27DB-BD31-4B8C-83A1-F6EECF244321}">
                <p14:modId xmlns:p14="http://schemas.microsoft.com/office/powerpoint/2010/main" val="278757191"/>
              </p:ext>
            </p:extLst>
          </p:nvPr>
        </p:nvGraphicFramePr>
        <p:xfrm>
          <a:off x="5105400" y="1137920"/>
          <a:ext cx="2099925" cy="2519680"/>
        </p:xfrm>
        <a:graphic>
          <a:graphicData uri="http://schemas.openxmlformats.org/presentationml/2006/ole">
            <mc:AlternateContent xmlns:mc="http://schemas.openxmlformats.org/markup-compatibility/2006">
              <mc:Choice xmlns:v="urn:schemas-microsoft-com:vml" Requires="v">
                <p:oleObj name="Acrobat Document" r:id="rId3" imgW="5829262" imgH="7543523" progId="AcroExch.Document.DC">
                  <p:embed/>
                </p:oleObj>
              </mc:Choice>
              <mc:Fallback>
                <p:oleObj name="Acrobat Document" r:id="rId3" imgW="5829262" imgH="7543523" progId="AcroExch.Document.DC">
                  <p:embed/>
                  <p:pic>
                    <p:nvPicPr>
                      <p:cNvPr id="0" name=""/>
                      <p:cNvPicPr/>
                      <p:nvPr/>
                    </p:nvPicPr>
                    <p:blipFill>
                      <a:blip r:embed="rId4"/>
                      <a:stretch>
                        <a:fillRect/>
                      </a:stretch>
                    </p:blipFill>
                    <p:spPr>
                      <a:xfrm>
                        <a:off x="5105400" y="1137920"/>
                        <a:ext cx="2099925" cy="251968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BF5EF2-9937-4A83-B359-19DBFA6A65DD}"/>
              </a:ext>
            </a:extLst>
          </p:cNvPr>
          <p:cNvGraphicFramePr>
            <a:graphicFrameLocks noChangeAspect="1"/>
          </p:cNvGraphicFramePr>
          <p:nvPr>
            <p:extLst>
              <p:ext uri="{D42A27DB-BD31-4B8C-83A1-F6EECF244321}">
                <p14:modId xmlns:p14="http://schemas.microsoft.com/office/powerpoint/2010/main" val="4118806031"/>
              </p:ext>
            </p:extLst>
          </p:nvPr>
        </p:nvGraphicFramePr>
        <p:xfrm>
          <a:off x="6668781" y="3429000"/>
          <a:ext cx="2099926" cy="2519680"/>
        </p:xfrm>
        <a:graphic>
          <a:graphicData uri="http://schemas.openxmlformats.org/presentationml/2006/ole">
            <mc:AlternateContent xmlns:mc="http://schemas.openxmlformats.org/markup-compatibility/2006">
              <mc:Choice xmlns:v="urn:schemas-microsoft-com:vml" Requires="v">
                <p:oleObj name="Acrobat Document" r:id="rId5" imgW="5829262" imgH="7543523" progId="AcroExch.Document.DC">
                  <p:embed/>
                </p:oleObj>
              </mc:Choice>
              <mc:Fallback>
                <p:oleObj name="Acrobat Document" r:id="rId5" imgW="5829262" imgH="7543523" progId="AcroExch.Document.DC">
                  <p:embed/>
                  <p:pic>
                    <p:nvPicPr>
                      <p:cNvPr id="0" name=""/>
                      <p:cNvPicPr/>
                      <p:nvPr/>
                    </p:nvPicPr>
                    <p:blipFill>
                      <a:blip r:embed="rId6"/>
                      <a:stretch>
                        <a:fillRect/>
                      </a:stretch>
                    </p:blipFill>
                    <p:spPr>
                      <a:xfrm>
                        <a:off x="6668781" y="3429000"/>
                        <a:ext cx="2099926" cy="251968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BAEA692-A1F4-4DAC-B002-D7FDE41B6315}"/>
              </a:ext>
            </a:extLst>
          </p:cNvPr>
          <p:cNvSpPr txBox="1"/>
          <p:nvPr/>
        </p:nvSpPr>
        <p:spPr>
          <a:xfrm>
            <a:off x="1752600" y="6096000"/>
            <a:ext cx="6248400" cy="369332"/>
          </a:xfrm>
          <a:prstGeom prst="rect">
            <a:avLst/>
          </a:prstGeom>
          <a:noFill/>
        </p:spPr>
        <p:txBody>
          <a:bodyPr wrap="square" rtlCol="0">
            <a:spAutoFit/>
          </a:bodyPr>
          <a:lstStyle/>
          <a:p>
            <a:r>
              <a:rPr lang="en-US">
                <a:hlinkClick r:id="rId7"/>
              </a:rPr>
              <a:t>https://www.econedlink.org/resources/collection/fffl-9-12/</a:t>
            </a:r>
            <a:r>
              <a:rPr lang="en-US"/>
              <a:t> </a:t>
            </a:r>
            <a:endParaRPr lang="en-US" dirty="0"/>
          </a:p>
        </p:txBody>
      </p:sp>
    </p:spTree>
    <p:extLst>
      <p:ext uri="{BB962C8B-B14F-4D97-AF65-F5344CB8AC3E}">
        <p14:creationId xmlns:p14="http://schemas.microsoft.com/office/powerpoint/2010/main" val="207473086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1" y="5520690"/>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a:solidFill>
                  <a:srgbClr val="CADB2C"/>
                </a:solidFill>
                <a:latin typeface="Arial" charset="0"/>
                <a:ea typeface="Arial" charset="0"/>
                <a:cs typeface="Arial" charset="0"/>
              </a:rPr>
              <a:t>Teach Economics?</a:t>
            </a:r>
          </a:p>
          <a:p>
            <a:pPr>
              <a:lnSpc>
                <a:spcPts val="1350"/>
              </a:lnSpc>
            </a:pPr>
            <a:r>
              <a:rPr lang="en-US" sz="1050" b="1">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a:solidFill>
                <a:schemeClr val="bg1"/>
              </a:solidFill>
              <a:latin typeface="Arial" charset="0"/>
              <a:ea typeface="Arial" charset="0"/>
              <a:cs typeface="Arial" charset="0"/>
            </a:endParaRPr>
          </a:p>
          <a:p>
            <a:pPr>
              <a:lnSpc>
                <a:spcPts val="1350"/>
              </a:lnSpc>
            </a:pPr>
            <a:r>
              <a:rPr lang="en-US">
                <a:solidFill>
                  <a:srgbClr val="CADB2C"/>
                </a:solidFill>
                <a:latin typeface="Arial" charset="0"/>
                <a:ea typeface="Arial" charset="0"/>
                <a:cs typeface="Arial" charset="0"/>
              </a:rPr>
              <a:t>Why Play?</a:t>
            </a:r>
          </a:p>
          <a:p>
            <a:pPr>
              <a:lnSpc>
                <a:spcPts val="1350"/>
              </a:lnSpc>
            </a:pPr>
            <a:r>
              <a:rPr lang="en-US" sz="1050" b="1">
                <a:solidFill>
                  <a:srgbClr val="CADB2C"/>
                </a:solidFill>
                <a:latin typeface="Arial" charset="0"/>
                <a:ea typeface="Arial" charset="0"/>
                <a:cs typeface="Arial" charset="0"/>
              </a:rPr>
              <a:t>•</a:t>
            </a:r>
            <a:r>
              <a:rPr lang="en-US" sz="1050">
                <a:solidFill>
                  <a:srgbClr val="CADB2C"/>
                </a:solidFill>
                <a:latin typeface="Arial" charset="0"/>
                <a:ea typeface="Arial" charset="0"/>
                <a:cs typeface="Arial" charset="0"/>
              </a:rPr>
              <a:t> </a:t>
            </a:r>
            <a:r>
              <a:rPr lang="en-US" sz="1050">
                <a:solidFill>
                  <a:schemeClr val="bg1"/>
                </a:solidFill>
                <a:latin typeface="Arial" charset="0"/>
                <a:ea typeface="Arial" charset="0"/>
                <a:cs typeface="Arial" charset="0"/>
              </a:rPr>
              <a:t>Fun team learning experience</a:t>
            </a:r>
          </a:p>
          <a:p>
            <a:pPr>
              <a:lnSpc>
                <a:spcPts val="1350"/>
              </a:lnSpc>
            </a:pPr>
            <a:r>
              <a:rPr lang="en-US" sz="1050" b="1">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Great for college applications</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No other challenge like this </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Online participation makes access easy</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Chance for cash prizes</a:t>
            </a:r>
          </a:p>
          <a:p>
            <a:endParaRPr lang="en-US" sz="105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a:solidFill>
                  <a:srgbClr val="CADB2C"/>
                </a:solidFill>
                <a:latin typeface="Arial" charset="0"/>
                <a:ea typeface="Arial" charset="0"/>
                <a:cs typeface="Arial" charset="0"/>
              </a:rPr>
              <a:t>How it Works</a:t>
            </a:r>
          </a:p>
          <a:p>
            <a:pPr>
              <a:lnSpc>
                <a:spcPts val="1350"/>
              </a:lnSpc>
            </a:pPr>
            <a:r>
              <a:rPr lang="en-US" sz="1200" b="1">
                <a:solidFill>
                  <a:srgbClr val="FFC000"/>
                </a:solidFill>
                <a:latin typeface="Arial" charset="0"/>
                <a:ea typeface="Arial" charset="0"/>
                <a:cs typeface="Arial" charset="0"/>
              </a:rPr>
              <a:t>Teams register </a:t>
            </a:r>
          </a:p>
          <a:p>
            <a:pPr>
              <a:lnSpc>
                <a:spcPts val="1350"/>
              </a:lnSpc>
            </a:pPr>
            <a:r>
              <a:rPr lang="en-US" sz="105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Teams compete within their state</a:t>
            </a:r>
          </a:p>
          <a:p>
            <a:pPr>
              <a:lnSpc>
                <a:spcPts val="1350"/>
              </a:lnSpc>
            </a:pPr>
            <a:r>
              <a:rPr lang="en-US" sz="1050">
                <a:solidFill>
                  <a:schemeClr val="bg1"/>
                </a:solidFill>
                <a:latin typeface="Arial" charset="0"/>
                <a:ea typeface="Arial" charset="0"/>
                <a:cs typeface="Arial" charset="0"/>
              </a:rPr>
              <a:t>Compete to win your state competition for a </a:t>
            </a:r>
            <a:br>
              <a:rPr lang="en-US" sz="1050">
                <a:solidFill>
                  <a:schemeClr val="bg1"/>
                </a:solidFill>
                <a:latin typeface="Arial" charset="0"/>
                <a:ea typeface="Arial" charset="0"/>
                <a:cs typeface="Arial" charset="0"/>
              </a:rPr>
            </a:br>
            <a:r>
              <a:rPr lang="en-US" sz="1050">
                <a:solidFill>
                  <a:schemeClr val="bg1"/>
                </a:solidFill>
                <a:latin typeface="Arial" charset="0"/>
                <a:ea typeface="Arial" charset="0"/>
                <a:cs typeface="Arial" charset="0"/>
              </a:rPr>
              <a:t>chance to advance to the National Semi-Finals.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Semi-Finals:  May 3-20, 2021</a:t>
            </a:r>
          </a:p>
          <a:p>
            <a:pPr>
              <a:lnSpc>
                <a:spcPts val="1350"/>
              </a:lnSpc>
            </a:pPr>
            <a:r>
              <a:rPr lang="en-US" sz="105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Finals: May 22-24, 2021</a:t>
            </a:r>
          </a:p>
          <a:p>
            <a:pPr>
              <a:lnSpc>
                <a:spcPts val="1350"/>
              </a:lnSpc>
            </a:pPr>
            <a:r>
              <a:rPr lang="en-US" sz="105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a:solidFill>
                  <a:srgbClr val="CADB2A"/>
                </a:solidFill>
                <a:latin typeface="Arial" charset="0"/>
                <a:ea typeface="Arial" charset="0"/>
                <a:cs typeface="Arial" charset="0"/>
              </a:rPr>
              <a:t>Two divisions based on experience level</a:t>
            </a:r>
            <a:r>
              <a:rPr lang="en-US" b="1">
                <a:solidFill>
                  <a:srgbClr val="74BEE9"/>
                </a:solidFill>
                <a:latin typeface="Arial" charset="0"/>
                <a:ea typeface="Arial" charset="0"/>
                <a:cs typeface="Arial" charset="0"/>
              </a:rPr>
              <a:t> </a:t>
            </a:r>
            <a:endParaRPr lang="en-US" b="1">
              <a:solidFill>
                <a:srgbClr val="000000"/>
              </a:solidFill>
              <a:latin typeface="Arial" charset="0"/>
              <a:ea typeface="Arial" charset="0"/>
              <a:cs typeface="Arial" charset="0"/>
            </a:endParaRP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David Ricardo </a:t>
            </a:r>
            <a:r>
              <a:rPr lang="en-US" sz="105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Adam Smith </a:t>
            </a:r>
            <a:r>
              <a:rPr lang="en-US" sz="105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a:solidFill>
                  <a:schemeClr val="bg1"/>
                </a:solidFill>
                <a:latin typeface="Arial" charset="0"/>
                <a:ea typeface="Arial" charset="0"/>
                <a:cs typeface="Arial" charset="0"/>
              </a:rPr>
              <a:t>FIND YOUR LOCAL COMPETITION</a:t>
            </a:r>
            <a:br>
              <a:rPr lang="en-US" sz="1500">
                <a:solidFill>
                  <a:schemeClr val="bg1"/>
                </a:solidFill>
                <a:latin typeface="Arial" charset="0"/>
                <a:ea typeface="Arial" charset="0"/>
                <a:cs typeface="Arial" charset="0"/>
              </a:rPr>
            </a:br>
            <a:r>
              <a:rPr lang="en-US" sz="150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a:solidFill>
                  <a:srgbClr val="CADB2C"/>
                </a:solidFill>
                <a:latin typeface="Arial" charset="0"/>
                <a:ea typeface="Arial" charset="0"/>
                <a:cs typeface="Arial" charset="0"/>
              </a:rPr>
              <a:t>Semi-Finals: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First round elimination via online multiple-choice questions.</a:t>
            </a:r>
          </a:p>
          <a:p>
            <a:r>
              <a:rPr lang="en-US" sz="1050" b="1">
                <a:solidFill>
                  <a:srgbClr val="CADB2C"/>
                </a:solidFill>
                <a:latin typeface="Arial" charset="0"/>
                <a:ea typeface="Arial" charset="0"/>
                <a:cs typeface="Arial" charset="0"/>
              </a:rPr>
              <a:t>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59490" y="5042645"/>
            <a:ext cx="934682" cy="415498"/>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Winners receive: </a:t>
            </a:r>
          </a:p>
          <a:p>
            <a:pPr marL="214313" indent="-214313">
              <a:buFont typeface="Arial" panose="020B0604020202020204" pitchFamily="34" charset="0"/>
              <a:buChar char="•"/>
            </a:pPr>
            <a:r>
              <a:rPr lang="en-US" sz="1500" b="1"/>
              <a:t>A cash award of $5,000</a:t>
            </a:r>
            <a:endParaRPr lang="en-US" sz="1500"/>
          </a:p>
          <a:p>
            <a:pPr marL="214313" indent="-214313">
              <a:buFont typeface="Arial" panose="020B0604020202020204" pitchFamily="34" charset="0"/>
              <a:buChar char="•"/>
            </a:pPr>
            <a:r>
              <a:rPr lang="en-US" sz="1500" b="1"/>
              <a:t>A cash award of $2,500 for their school to support economic education</a:t>
            </a:r>
            <a:endParaRPr lang="en-US" sz="1500"/>
          </a:p>
          <a:p>
            <a:pPr marL="214313" indent="-214313">
              <a:buFont typeface="Arial" panose="020B0604020202020204" pitchFamily="34" charset="0"/>
              <a:buChar char="•"/>
            </a:pPr>
            <a:r>
              <a:rPr lang="en-US" sz="1500" b="1"/>
              <a:t>Recognition at our annual Visionary Awards convening. </a:t>
            </a:r>
          </a:p>
          <a:p>
            <a:endParaRPr lang="en-US" sz="120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379742" y="1044145"/>
            <a:ext cx="4034118" cy="1338828"/>
          </a:xfrm>
          <a:prstGeom prst="rect">
            <a:avLst/>
          </a:prstGeom>
          <a:noFill/>
        </p:spPr>
        <p:txBody>
          <a:bodyPr wrap="square" rtlCol="0">
            <a:spAutoFit/>
          </a:bodyPr>
          <a:lstStyle/>
          <a:p>
            <a:pPr algn="ctr">
              <a:spcBef>
                <a:spcPts val="450"/>
              </a:spcBef>
              <a:spcAft>
                <a:spcPts val="450"/>
              </a:spcAft>
            </a:pPr>
            <a:r>
              <a:rPr lang="en-US" sz="270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0" y="3309725"/>
            <a:ext cx="9144000" cy="2346091"/>
          </a:xfrm>
          <a:prstGeom prst="rect">
            <a:avLst/>
          </a:prstGeom>
          <a:noFill/>
        </p:spPr>
        <p:txBody>
          <a:bodyPr wrap="square" lIns="68580" tIns="34290" rIns="68580" bIns="34290" rtlCol="0" anchor="t">
            <a:spAutoFit/>
          </a:bodyPr>
          <a:lstStyle/>
          <a:p>
            <a:pPr algn="ctr"/>
            <a:r>
              <a:rPr lang="en-US" sz="1125" dirty="0">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125" dirty="0">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125" b="1" u="sng" dirty="0">
                <a:solidFill>
                  <a:schemeClr val="bg1"/>
                </a:solidFill>
              </a:rPr>
              <a:t>Sound like you or someone you know?</a:t>
            </a:r>
          </a:p>
          <a:p>
            <a:pPr algn="ctr"/>
            <a:r>
              <a:rPr lang="en-US" sz="1125" dirty="0">
                <a:solidFill>
                  <a:schemeClr val="bg1"/>
                </a:solidFill>
              </a:rPr>
              <a:t>Applicants must teach in one of the</a:t>
            </a:r>
          </a:p>
          <a:p>
            <a:pPr algn="ctr"/>
            <a:r>
              <a:rPr lang="en-US" sz="1125" dirty="0">
                <a:solidFill>
                  <a:schemeClr val="bg1"/>
                </a:solidFill>
              </a:rPr>
              <a:t>Twelve </a:t>
            </a:r>
            <a:r>
              <a:rPr lang="en-US" sz="1125" b="1" dirty="0">
                <a:solidFill>
                  <a:schemeClr val="bg1"/>
                </a:solidFill>
              </a:rPr>
              <a:t>New York</a:t>
            </a:r>
            <a:r>
              <a:rPr lang="en-US" sz="1125" dirty="0">
                <a:solidFill>
                  <a:schemeClr val="bg1"/>
                </a:solidFill>
              </a:rPr>
              <a:t> state counties (New York, Kings, Bronx, Richmond, Queens, Nassau, Suffolk, Westchester, Putnam, Rockland, Orange and </a:t>
            </a:r>
            <a:r>
              <a:rPr lang="en-US" sz="1125" dirty="0" err="1">
                <a:solidFill>
                  <a:schemeClr val="bg1"/>
                </a:solidFill>
              </a:rPr>
              <a:t>Dutchess</a:t>
            </a:r>
            <a:r>
              <a:rPr lang="en-US" sz="1125" dirty="0">
                <a:solidFill>
                  <a:schemeClr val="bg1"/>
                </a:solidFill>
              </a:rPr>
              <a:t>)</a:t>
            </a:r>
            <a:endParaRPr lang="en-US" sz="1125" dirty="0">
              <a:solidFill>
                <a:schemeClr val="bg1"/>
              </a:solidFill>
              <a:cs typeface="Calibri"/>
            </a:endParaRPr>
          </a:p>
          <a:p>
            <a:pPr algn="ctr"/>
            <a:r>
              <a:rPr lang="en-US" sz="1125" dirty="0">
                <a:solidFill>
                  <a:schemeClr val="bg1"/>
                </a:solidFill>
              </a:rPr>
              <a:t>Eight </a:t>
            </a:r>
            <a:r>
              <a:rPr lang="en-US" sz="1125" b="1" dirty="0">
                <a:solidFill>
                  <a:schemeClr val="bg1"/>
                </a:solidFill>
              </a:rPr>
              <a:t>New Jersey</a:t>
            </a:r>
            <a:r>
              <a:rPr lang="en-US" sz="1125" dirty="0">
                <a:solidFill>
                  <a:schemeClr val="bg1"/>
                </a:solidFill>
              </a:rPr>
              <a:t> counties (Bergen, Passaic, Essex, Hudson, Middlesex, Union, Morris, Monmouth), or the</a:t>
            </a:r>
          </a:p>
          <a:p>
            <a:pPr algn="ctr"/>
            <a:r>
              <a:rPr lang="en-US" sz="1125" dirty="0">
                <a:solidFill>
                  <a:schemeClr val="bg1"/>
                </a:solidFill>
              </a:rPr>
              <a:t>Two </a:t>
            </a:r>
            <a:r>
              <a:rPr lang="en-US" sz="1125" b="1" dirty="0">
                <a:solidFill>
                  <a:schemeClr val="bg1"/>
                </a:solidFill>
              </a:rPr>
              <a:t>Connecticut </a:t>
            </a:r>
            <a:r>
              <a:rPr lang="en-US" sz="1125" dirty="0">
                <a:solidFill>
                  <a:schemeClr val="bg1"/>
                </a:solidFill>
              </a:rPr>
              <a:t>counties (Fairfield and New Haven)</a:t>
            </a:r>
          </a:p>
          <a:p>
            <a:pPr algn="ctr"/>
            <a:r>
              <a:rPr lang="en-US" sz="1125" b="1" u="sng" dirty="0">
                <a:solidFill>
                  <a:schemeClr val="bg1"/>
                </a:solidFill>
              </a:rPr>
              <a:t>Application will be launched on Friday February 19</a:t>
            </a:r>
            <a:r>
              <a:rPr lang="en-US" sz="1125" b="1" u="sng" baseline="30000" dirty="0">
                <a:solidFill>
                  <a:schemeClr val="bg1"/>
                </a:solidFill>
              </a:rPr>
              <a:t>th</a:t>
            </a:r>
            <a:r>
              <a:rPr lang="en-US" sz="1125" b="1" u="sng" dirty="0">
                <a:solidFill>
                  <a:schemeClr val="bg1"/>
                </a:solidFill>
              </a:rPr>
              <a:t> 2021</a:t>
            </a:r>
            <a:endParaRPr lang="en-US" sz="1200" b="1" u="sng" dirty="0">
              <a:solidFill>
                <a:schemeClr val="bg1"/>
              </a:solidFill>
            </a:endParaRPr>
          </a:p>
          <a:p>
            <a:pPr algn="ctr"/>
            <a:r>
              <a:rPr lang="en-US" sz="1500" b="1" u="sng" dirty="0">
                <a:solidFill>
                  <a:schemeClr val="bg1"/>
                </a:solidFill>
              </a:rPr>
              <a:t>You can access the application </a:t>
            </a:r>
            <a:r>
              <a:rPr lang="en-US" sz="1500" b="1" u="sng" dirty="0">
                <a:solidFill>
                  <a:schemeClr val="accent2"/>
                </a:solidFill>
                <a:hlinkClick r:id="rId3">
                  <a:extLst>
                    <a:ext uri="{A12FA001-AC4F-418D-AE19-62706E023703}">
                      <ahyp:hlinkClr xmlns:ahyp="http://schemas.microsoft.com/office/drawing/2018/hyperlinkcolor" val="tx"/>
                    </a:ext>
                  </a:extLst>
                </a:hlinkClick>
              </a:rPr>
              <a:t>here</a:t>
            </a:r>
            <a:r>
              <a:rPr lang="en-US" sz="1500" b="1" u="sng" dirty="0">
                <a:solidFill>
                  <a:schemeClr val="accent2"/>
                </a:solidFill>
              </a:rPr>
              <a:t>. </a:t>
            </a:r>
          </a:p>
          <a:p>
            <a:pPr>
              <a:lnSpc>
                <a:spcPts val="1200"/>
              </a:lnSpc>
              <a:spcAft>
                <a:spcPts val="300"/>
              </a:spcAft>
            </a:pPr>
            <a:endParaRPr lang="en-US" sz="900" dirty="0">
              <a:solidFill>
                <a:schemeClr val="bg1"/>
              </a:solidFill>
              <a:latin typeface="Arial" charset="0"/>
              <a:ea typeface="Arial" charset="0"/>
              <a:cs typeface="Arial" charset="0"/>
            </a:endParaRPr>
          </a:p>
        </p:txBody>
      </p:sp>
      <p:sp>
        <p:nvSpPr>
          <p:cNvPr id="22" name="TextBox 21"/>
          <p:cNvSpPr txBox="1"/>
          <p:nvPr/>
        </p:nvSpPr>
        <p:spPr>
          <a:xfrm>
            <a:off x="3245784" y="5511697"/>
            <a:ext cx="5275281" cy="923330"/>
          </a:xfrm>
          <a:prstGeom prst="rect">
            <a:avLst/>
          </a:prstGeom>
          <a:noFill/>
        </p:spPr>
        <p:txBody>
          <a:bodyPr wrap="square" rtlCol="0" anchor="t">
            <a:spAutoFit/>
          </a:bodyPr>
          <a:lstStyle/>
          <a:p>
            <a:r>
              <a:rPr lang="en-US">
                <a:solidFill>
                  <a:schemeClr val="bg1"/>
                </a:solidFill>
              </a:rPr>
              <a:t>Please feel free to e-mail us at </a:t>
            </a:r>
            <a:r>
              <a:rPr lang="en-US" b="1" u="sng">
                <a:solidFill>
                  <a:schemeClr val="bg1"/>
                </a:solidFill>
                <a:hlinkClick r:id="rId4">
                  <a:extLst>
                    <a:ext uri="{A12FA001-AC4F-418D-AE19-62706E023703}">
                      <ahyp:hlinkClr xmlns:ahyp="http://schemas.microsoft.com/office/drawing/2018/hyperlinkcolor" val="tx"/>
                    </a:ext>
                  </a:extLst>
                </a:hlinkClick>
              </a:rPr>
              <a:t>rrivera@councilforeconed.org</a:t>
            </a:r>
            <a:r>
              <a:rPr lang="en-US">
                <a:solidFill>
                  <a:schemeClr val="bg1"/>
                </a:solidFill>
              </a:rPr>
              <a:t> </a:t>
            </a:r>
          </a:p>
          <a:p>
            <a:r>
              <a:rPr lang="en-US">
                <a:solidFill>
                  <a:schemeClr val="bg1"/>
                </a:solidFill>
              </a:rPr>
              <a:t>with any questions you have.</a:t>
            </a:r>
            <a:endParaRPr lang="en-US" sz="1050">
              <a:solidFill>
                <a:schemeClr val="bg1"/>
              </a:solidFill>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2384371" y="5554179"/>
            <a:ext cx="893308" cy="298459"/>
          </a:xfrm>
          <a:prstGeom prst="rect">
            <a:avLst/>
          </a:prstGeom>
        </p:spPr>
      </p:pic>
      <p:sp>
        <p:nvSpPr>
          <p:cNvPr id="23" name="TextBox 22"/>
          <p:cNvSpPr txBox="1"/>
          <p:nvPr/>
        </p:nvSpPr>
        <p:spPr>
          <a:xfrm>
            <a:off x="2356715" y="5593332"/>
            <a:ext cx="934682" cy="253916"/>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FD4D6-4082-4660-A55C-A36AAF6BDC49}"/>
              </a:ext>
            </a:extLst>
          </p:cNvPr>
          <p:cNvSpPr txBox="1"/>
          <p:nvPr/>
        </p:nvSpPr>
        <p:spPr>
          <a:xfrm>
            <a:off x="2209800" y="505609"/>
            <a:ext cx="4914900" cy="400110"/>
          </a:xfrm>
          <a:prstGeom prst="rect">
            <a:avLst/>
          </a:prstGeom>
          <a:noFill/>
        </p:spPr>
        <p:txBody>
          <a:bodyPr wrap="square" rtlCol="0">
            <a:spAutoFit/>
          </a:bodyPr>
          <a:lstStyle/>
          <a:p>
            <a:pPr algn="ctr"/>
            <a:r>
              <a:rPr lang="en-US" sz="2000" b="1" dirty="0">
                <a:solidFill>
                  <a:schemeClr val="accent3">
                    <a:lumMod val="75000"/>
                  </a:schemeClr>
                </a:solidFill>
                <a:latin typeface="+mn-lt"/>
              </a:rPr>
              <a:t>Chapter 16: Paying for Secondary Education</a:t>
            </a:r>
          </a:p>
        </p:txBody>
      </p:sp>
      <p:pic>
        <p:nvPicPr>
          <p:cNvPr id="4" name="Picture 3">
            <a:extLst>
              <a:ext uri="{FF2B5EF4-FFF2-40B4-BE49-F238E27FC236}">
                <a16:creationId xmlns:a16="http://schemas.microsoft.com/office/drawing/2014/main" id="{480A52DF-646A-42B5-9693-7D5265EBA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799"/>
            <a:ext cx="9144000" cy="4745263"/>
          </a:xfrm>
          <a:prstGeom prst="rect">
            <a:avLst/>
          </a:prstGeom>
        </p:spPr>
      </p:pic>
      <p:sp>
        <p:nvSpPr>
          <p:cNvPr id="3" name="TextBox 2">
            <a:extLst>
              <a:ext uri="{FF2B5EF4-FFF2-40B4-BE49-F238E27FC236}">
                <a16:creationId xmlns:a16="http://schemas.microsoft.com/office/drawing/2014/main" id="{769A614F-68AD-4F18-84EA-B37B6429B71D}"/>
              </a:ext>
            </a:extLst>
          </p:cNvPr>
          <p:cNvSpPr txBox="1"/>
          <p:nvPr/>
        </p:nvSpPr>
        <p:spPr>
          <a:xfrm>
            <a:off x="1295400" y="6062246"/>
            <a:ext cx="7620000" cy="338554"/>
          </a:xfrm>
          <a:prstGeom prst="rect">
            <a:avLst/>
          </a:prstGeom>
          <a:noFill/>
        </p:spPr>
        <p:txBody>
          <a:bodyPr wrap="square" rtlCol="0">
            <a:spAutoFit/>
          </a:bodyPr>
          <a:lstStyle/>
          <a:p>
            <a:r>
              <a:rPr lang="en-US" sz="1600" dirty="0">
                <a:hlinkClick r:id="rId3"/>
              </a:rPr>
              <a:t>https://www.econedlink.org/resources/paying-for-postsecondary-education/</a:t>
            </a:r>
            <a:r>
              <a:rPr lang="en-US" sz="1600" dirty="0"/>
              <a:t> </a:t>
            </a:r>
          </a:p>
        </p:txBody>
      </p:sp>
    </p:spTree>
    <p:extLst>
      <p:ext uri="{BB962C8B-B14F-4D97-AF65-F5344CB8AC3E}">
        <p14:creationId xmlns:p14="http://schemas.microsoft.com/office/powerpoint/2010/main" val="395226048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924" y="1619315"/>
            <a:ext cx="8229599" cy="4949125"/>
          </a:xfrm>
        </p:spPr>
        <p:txBody>
          <a:bodyPr>
            <a:normAutofit/>
          </a:bodyPr>
          <a:lstStyle/>
          <a:p>
            <a:pPr marL="0" indent="0">
              <a:buNone/>
            </a:pPr>
            <a:endParaRPr lang="en-US" sz="2400" b="1" dirty="0">
              <a:solidFill>
                <a:srgbClr val="FF0000"/>
              </a:solidFill>
              <a:latin typeface="+mn-lt"/>
            </a:endParaRPr>
          </a:p>
          <a:p>
            <a:pPr marL="0" indent="0">
              <a:buNone/>
            </a:pPr>
            <a:endParaRPr lang="en-US" sz="2400" b="1" dirty="0">
              <a:solidFill>
                <a:schemeClr val="tx1"/>
              </a:solidFill>
              <a:latin typeface="+mn-lt"/>
            </a:endParaRPr>
          </a:p>
        </p:txBody>
      </p:sp>
      <p:sp>
        <p:nvSpPr>
          <p:cNvPr id="3" name="Title 2"/>
          <p:cNvSpPr>
            <a:spLocks noGrp="1"/>
          </p:cNvSpPr>
          <p:nvPr>
            <p:ph type="title"/>
          </p:nvPr>
        </p:nvSpPr>
        <p:spPr>
          <a:xfrm>
            <a:off x="325537" y="1066800"/>
            <a:ext cx="8492923" cy="895285"/>
          </a:xfrm>
        </p:spPr>
        <p:txBody>
          <a:bodyPr>
            <a:normAutofit fontScale="90000"/>
          </a:bodyPr>
          <a:lstStyle/>
          <a:p>
            <a:pPr>
              <a:lnSpc>
                <a:spcPct val="100000"/>
              </a:lnSpc>
            </a:pPr>
            <a:r>
              <a:rPr lang="en-US" sz="3600" i="0" u="none" strike="noStrike" baseline="0" dirty="0">
                <a:solidFill>
                  <a:srgbClr val="0070C0"/>
                </a:solidFill>
                <a:latin typeface="+mn-lt"/>
              </a:rPr>
              <a:t>National Standards</a:t>
            </a:r>
            <a:br>
              <a:rPr lang="en-US" sz="3600" i="0" u="none" strike="noStrike" baseline="0" dirty="0">
                <a:latin typeface="+mn-lt"/>
              </a:rPr>
            </a:br>
            <a:br>
              <a:rPr lang="en-US" sz="3200" b="0" i="0" u="none" strike="noStrike" baseline="0" dirty="0">
                <a:latin typeface="AvenirLTStd-Black"/>
              </a:rPr>
            </a:br>
            <a:endParaRPr lang="en-US" sz="3200" b="1" dirty="0">
              <a:solidFill>
                <a:schemeClr val="accent3">
                  <a:lumMod val="75000"/>
                </a:schemeClr>
              </a:solidFill>
              <a:latin typeface="+mn-lt"/>
            </a:endParaRPr>
          </a:p>
        </p:txBody>
      </p:sp>
      <p:sp>
        <p:nvSpPr>
          <p:cNvPr id="5" name="TextBox 4">
            <a:extLst>
              <a:ext uri="{FF2B5EF4-FFF2-40B4-BE49-F238E27FC236}">
                <a16:creationId xmlns:a16="http://schemas.microsoft.com/office/drawing/2014/main" id="{28CE79AA-0986-4DCD-AA10-F7021A3394D5}"/>
              </a:ext>
            </a:extLst>
          </p:cNvPr>
          <p:cNvSpPr txBox="1"/>
          <p:nvPr/>
        </p:nvSpPr>
        <p:spPr>
          <a:xfrm>
            <a:off x="491924" y="2126215"/>
            <a:ext cx="8229599" cy="4031873"/>
          </a:xfrm>
          <a:prstGeom prst="rect">
            <a:avLst/>
          </a:prstGeom>
          <a:noFill/>
        </p:spPr>
        <p:txBody>
          <a:bodyPr wrap="square">
            <a:spAutoFit/>
          </a:bodyPr>
          <a:lstStyle/>
          <a:p>
            <a:pPr algn="l"/>
            <a:r>
              <a:rPr lang="en-US" sz="1600" b="1" i="0" u="none" strike="noStrike" baseline="0" dirty="0">
                <a:latin typeface="AvenirLTStd-Black"/>
              </a:rPr>
              <a:t>Standard 4 Using Credit, Grade 8,Benchmark 8 </a:t>
            </a:r>
            <a:r>
              <a:rPr lang="en-US" sz="1600" b="1" i="0" u="none" strike="noStrike" baseline="0" dirty="0">
                <a:latin typeface="AvenirLTStd-Book"/>
              </a:rPr>
              <a:t> </a:t>
            </a:r>
          </a:p>
          <a:p>
            <a:pPr algn="l"/>
            <a:r>
              <a:rPr lang="en-US" sz="1600" b="0" i="0" u="none" strike="noStrike" baseline="0" dirty="0">
                <a:latin typeface="AvenirLTStd-Book"/>
              </a:rPr>
              <a:t>People can use credit to finance investments in education and housing.  The benefits of using credit in this way are spread out over a period of time and may be large. The large costs of acquiring the education or housing are spread out over time as well. The benefits of using credit to make daily purchases of food or clothing are short-lived</a:t>
            </a:r>
          </a:p>
          <a:p>
            <a:pPr algn="l"/>
            <a:r>
              <a:rPr lang="en-US" sz="1600" b="0" i="0" u="none" strike="noStrike" baseline="0" dirty="0">
                <a:latin typeface="AvenirLTStd-Book"/>
              </a:rPr>
              <a:t>and do not accumulate over time.</a:t>
            </a:r>
          </a:p>
          <a:p>
            <a:pPr algn="l"/>
            <a:endParaRPr lang="en-US" sz="1600" dirty="0">
              <a:solidFill>
                <a:srgbClr val="545454"/>
              </a:solidFill>
              <a:effectLst/>
              <a:latin typeface="AvenirLTStd-Book"/>
            </a:endParaRPr>
          </a:p>
          <a:p>
            <a:pPr algn="l"/>
            <a:r>
              <a:rPr lang="en-US" sz="1600" b="1" i="0" u="none" strike="noStrike" baseline="0" dirty="0">
                <a:latin typeface="AvenirLTStd-Black"/>
              </a:rPr>
              <a:t>Standard 1 Earning Income Grade 12, Benchmarks 3 </a:t>
            </a:r>
            <a:endParaRPr lang="en-US" sz="1600" b="1" i="0" u="none" strike="noStrike" baseline="0" dirty="0">
              <a:latin typeface="AvenirLTStd-Book"/>
            </a:endParaRPr>
          </a:p>
          <a:p>
            <a:pPr algn="l"/>
            <a:r>
              <a:rPr lang="en-US" sz="1600" b="0" i="0" u="none" strike="noStrike" baseline="0" dirty="0">
                <a:latin typeface="AvenirLTStd-Book"/>
              </a:rPr>
              <a:t>People vary in their willingness to obtain more education or training because these decisions involve incurring immediate costs to obtain possible future benefits. Discounting the future benefits of education and training may lead some people to pass up potentially high rates of</a:t>
            </a:r>
          </a:p>
          <a:p>
            <a:pPr algn="l"/>
            <a:r>
              <a:rPr lang="en-US" sz="1600" b="0" i="0" u="none" strike="noStrike" baseline="0" dirty="0">
                <a:latin typeface="AvenirLTStd-Book"/>
              </a:rPr>
              <a:t>return that more education and training may offer.</a:t>
            </a:r>
          </a:p>
          <a:p>
            <a:pPr algn="l"/>
            <a:endParaRPr lang="en-US" sz="1600" b="0" i="0" u="none" strike="noStrike" baseline="0" dirty="0">
              <a:latin typeface="AvenirLTStd-Book"/>
            </a:endParaRPr>
          </a:p>
          <a:p>
            <a:pPr algn="l"/>
            <a:r>
              <a:rPr lang="en-US" sz="1600" b="1" i="0" u="none" strike="noStrike" baseline="0" dirty="0">
                <a:latin typeface="AvenirLTStd-Black"/>
              </a:rPr>
              <a:t>Standard 1 Earning Income Grade 12, Benchmark 4</a:t>
            </a:r>
            <a:r>
              <a:rPr lang="en-US" sz="1600" b="0" i="0" u="none" strike="noStrike" baseline="0" dirty="0">
                <a:latin typeface="AvenirLTStd-Black"/>
              </a:rPr>
              <a:t> </a:t>
            </a:r>
            <a:endParaRPr lang="en-US" sz="1600" b="0" i="0" u="none" strike="noStrike" baseline="0" dirty="0">
              <a:latin typeface="AvenirLTStd-Book"/>
            </a:endParaRPr>
          </a:p>
          <a:p>
            <a:pPr algn="l"/>
            <a:r>
              <a:rPr lang="en-US" sz="1600" b="0" i="0" u="none" strike="noStrike" baseline="0" dirty="0">
                <a:latin typeface="AvenirLTStd-Book"/>
              </a:rPr>
              <a:t>People can make more informed education, job, or career decisions by evaluating the benefits and costs of different choices.</a:t>
            </a:r>
            <a:endParaRPr lang="en-US" b="0" i="0" dirty="0">
              <a:solidFill>
                <a:srgbClr val="545454"/>
              </a:solidFill>
              <a:effectLst/>
              <a:latin typeface="effra"/>
            </a:endParaRPr>
          </a:p>
        </p:txBody>
      </p:sp>
    </p:spTree>
    <p:extLst>
      <p:ext uri="{BB962C8B-B14F-4D97-AF65-F5344CB8AC3E}">
        <p14:creationId xmlns:p14="http://schemas.microsoft.com/office/powerpoint/2010/main" val="45449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F46F70-F856-484C-850F-921FF3248B8F}"/>
              </a:ext>
            </a:extLst>
          </p:cNvPr>
          <p:cNvSpPr>
            <a:spLocks noGrp="1"/>
          </p:cNvSpPr>
          <p:nvPr>
            <p:ph type="title"/>
          </p:nvPr>
        </p:nvSpPr>
        <p:spPr>
          <a:xfrm>
            <a:off x="-304800" y="1295400"/>
            <a:ext cx="8229600" cy="762000"/>
          </a:xfrm>
        </p:spPr>
        <p:txBody>
          <a:bodyPr/>
          <a:lstStyle/>
          <a:p>
            <a:pPr>
              <a:lnSpc>
                <a:spcPct val="100000"/>
              </a:lnSpc>
            </a:pPr>
            <a:r>
              <a:rPr lang="en-US" sz="2800" dirty="0"/>
              <a:t>		</a:t>
            </a:r>
            <a:r>
              <a:rPr lang="en-US" sz="3600" dirty="0">
                <a:solidFill>
                  <a:srgbClr val="0070C0"/>
                </a:solidFill>
              </a:rPr>
              <a:t>Florida State Standards           </a:t>
            </a:r>
            <a:r>
              <a:rPr lang="en-US" sz="3600" dirty="0">
                <a:solidFill>
                  <a:srgbClr val="FF0000"/>
                </a:solidFill>
              </a:rPr>
              <a:t>		</a:t>
            </a:r>
            <a:endParaRPr lang="en-US" sz="2800" dirty="0">
              <a:solidFill>
                <a:srgbClr val="FF0000"/>
              </a:solidFill>
            </a:endParaRPr>
          </a:p>
        </p:txBody>
      </p:sp>
      <p:sp>
        <p:nvSpPr>
          <p:cNvPr id="8" name="Content Placeholder 7">
            <a:extLst>
              <a:ext uri="{FF2B5EF4-FFF2-40B4-BE49-F238E27FC236}">
                <a16:creationId xmlns:a16="http://schemas.microsoft.com/office/drawing/2014/main" id="{944494CF-0869-447F-9736-B956B8A754E0}"/>
              </a:ext>
            </a:extLst>
          </p:cNvPr>
          <p:cNvSpPr>
            <a:spLocks noGrp="1"/>
          </p:cNvSpPr>
          <p:nvPr>
            <p:ph idx="1"/>
          </p:nvPr>
        </p:nvSpPr>
        <p:spPr>
          <a:xfrm>
            <a:off x="457200" y="2514600"/>
            <a:ext cx="8229600" cy="4191000"/>
          </a:xfrm>
        </p:spPr>
        <p:txBody>
          <a:bodyPr/>
          <a:lstStyle/>
          <a:p>
            <a:pPr marL="0" indent="0">
              <a:spcAft>
                <a:spcPts val="0"/>
              </a:spcAft>
              <a:buNone/>
            </a:pPr>
            <a:r>
              <a:rPr lang="en-US" b="0" i="0" dirty="0">
                <a:solidFill>
                  <a:srgbClr val="474747"/>
                </a:solidFill>
                <a:effectLst/>
                <a:latin typeface="+mn-lt"/>
              </a:rPr>
              <a:t>Standard: SS.912.E.2.2 -  </a:t>
            </a:r>
          </a:p>
          <a:p>
            <a:pPr marL="0" indent="0">
              <a:spcAft>
                <a:spcPts val="0"/>
              </a:spcAft>
              <a:buNone/>
            </a:pPr>
            <a:r>
              <a:rPr lang="en-US" dirty="0">
                <a:solidFill>
                  <a:srgbClr val="474747"/>
                </a:solidFill>
                <a:latin typeface="+mn-lt"/>
              </a:rPr>
              <a:t>	</a:t>
            </a:r>
            <a:r>
              <a:rPr lang="en-US" sz="1800" b="0" i="0" dirty="0">
                <a:solidFill>
                  <a:srgbClr val="474747"/>
                </a:solidFill>
                <a:effectLst/>
                <a:latin typeface="+mn-lt"/>
              </a:rPr>
              <a:t>Understand the fundamental concepts relevant to the institutions, structure, 	and functions of a national economy.</a:t>
            </a:r>
          </a:p>
          <a:p>
            <a:pPr marL="0" indent="0">
              <a:buNone/>
            </a:pPr>
            <a:endParaRPr lang="en-US" sz="1800" b="0" i="0" dirty="0">
              <a:solidFill>
                <a:srgbClr val="474747"/>
              </a:solidFill>
              <a:effectLst/>
              <a:latin typeface="+mn-lt"/>
            </a:endParaRPr>
          </a:p>
          <a:p>
            <a:pPr marL="0" indent="0">
              <a:buNone/>
            </a:pPr>
            <a:r>
              <a:rPr lang="en-US" b="0" i="0" dirty="0">
                <a:solidFill>
                  <a:srgbClr val="474747"/>
                </a:solidFill>
                <a:effectLst/>
                <a:latin typeface="+mn-lt"/>
              </a:rPr>
              <a:t>Standard: SS.912.E.2.6 -  </a:t>
            </a:r>
          </a:p>
          <a:p>
            <a:pPr marL="0" indent="0">
              <a:buNone/>
            </a:pPr>
            <a:r>
              <a:rPr lang="en-US" sz="1800" dirty="0">
                <a:solidFill>
                  <a:srgbClr val="474747"/>
                </a:solidFill>
                <a:latin typeface="+mn-lt"/>
              </a:rPr>
              <a:t>	</a:t>
            </a:r>
            <a:r>
              <a:rPr lang="en-US" sz="1800" b="0" i="0" dirty="0">
                <a:solidFill>
                  <a:srgbClr val="474747"/>
                </a:solidFill>
                <a:effectLst/>
                <a:latin typeface="+mn-lt"/>
              </a:rPr>
              <a:t>Understand the fundamental concepts relevant to the institutions, structure, 	and functions of a national economy.</a:t>
            </a:r>
          </a:p>
          <a:p>
            <a:pPr marL="0" indent="0">
              <a:buNone/>
            </a:pPr>
            <a:endParaRPr lang="en-US" sz="1800" b="0" i="0" dirty="0">
              <a:solidFill>
                <a:srgbClr val="474747"/>
              </a:solidFill>
              <a:effectLst/>
              <a:latin typeface="effra"/>
            </a:endParaRPr>
          </a:p>
          <a:p>
            <a:pPr marL="0" indent="0">
              <a:buNone/>
            </a:pPr>
            <a:endParaRPr lang="en-US" sz="2000" b="0" i="0" dirty="0">
              <a:solidFill>
                <a:srgbClr val="474747"/>
              </a:solidFill>
              <a:effectLst/>
              <a:latin typeface="+mn-lt"/>
            </a:endParaRPr>
          </a:p>
          <a:p>
            <a:endParaRPr lang="en-US" dirty="0"/>
          </a:p>
        </p:txBody>
      </p:sp>
    </p:spTree>
    <p:extLst>
      <p:ext uri="{BB962C8B-B14F-4D97-AF65-F5344CB8AC3E}">
        <p14:creationId xmlns:p14="http://schemas.microsoft.com/office/powerpoint/2010/main" val="11030835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5CD2-7674-4CCB-941B-945DAB0A8EAC}"/>
              </a:ext>
            </a:extLst>
          </p:cNvPr>
          <p:cNvSpPr>
            <a:spLocks noGrp="1"/>
          </p:cNvSpPr>
          <p:nvPr>
            <p:ph type="title"/>
          </p:nvPr>
        </p:nvSpPr>
        <p:spPr>
          <a:xfrm>
            <a:off x="479444" y="838200"/>
            <a:ext cx="8229600" cy="1143000"/>
          </a:xfrm>
        </p:spPr>
        <p:txBody>
          <a:bodyPr/>
          <a:lstStyle/>
          <a:p>
            <a:r>
              <a:rPr lang="en-US" sz="4800" dirty="0">
                <a:solidFill>
                  <a:srgbClr val="0070C0"/>
                </a:solidFill>
              </a:rPr>
              <a:t>Objectives </a:t>
            </a:r>
          </a:p>
        </p:txBody>
      </p:sp>
      <p:sp>
        <p:nvSpPr>
          <p:cNvPr id="3" name="Content Placeholder 2">
            <a:extLst>
              <a:ext uri="{FF2B5EF4-FFF2-40B4-BE49-F238E27FC236}">
                <a16:creationId xmlns:a16="http://schemas.microsoft.com/office/drawing/2014/main" id="{869113EE-1190-4C8B-8A80-14AD24D63CA9}"/>
              </a:ext>
            </a:extLst>
          </p:cNvPr>
          <p:cNvSpPr>
            <a:spLocks noGrp="1"/>
          </p:cNvSpPr>
          <p:nvPr>
            <p:ph idx="1"/>
          </p:nvPr>
        </p:nvSpPr>
        <p:spPr>
          <a:xfrm>
            <a:off x="424070" y="1877170"/>
            <a:ext cx="8229600" cy="4752230"/>
          </a:xfrm>
        </p:spPr>
        <p:txBody>
          <a:bodyPr/>
          <a:lstStyle/>
          <a:p>
            <a:pPr marL="0" indent="0" algn="l">
              <a:buNone/>
            </a:pPr>
            <a:r>
              <a:rPr lang="en-US" sz="2400" b="0" i="0" u="none" strike="noStrike" baseline="0" dirty="0">
                <a:latin typeface="+mn-lt"/>
              </a:rPr>
              <a:t>The student will:	</a:t>
            </a:r>
            <a:endParaRPr lang="en-US" sz="2400" dirty="0">
              <a:latin typeface="+mn-lt"/>
            </a:endParaRPr>
          </a:p>
          <a:p>
            <a:pPr algn="l">
              <a:buClr>
                <a:srgbClr val="FF0000"/>
              </a:buClr>
              <a:buFont typeface="Wingdings" panose="05000000000000000000" pitchFamily="2" charset="2"/>
              <a:buChar char="Ø"/>
            </a:pPr>
            <a:r>
              <a:rPr lang="en-US" sz="2400" b="0" i="0" dirty="0">
                <a:solidFill>
                  <a:srgbClr val="545454"/>
                </a:solidFill>
                <a:effectLst/>
                <a:latin typeface="+mn-lt"/>
              </a:rPr>
              <a:t>Describe and identify the </a:t>
            </a:r>
            <a:r>
              <a:rPr lang="en-US" sz="2400" b="0" i="0" dirty="0">
                <a:solidFill>
                  <a:schemeClr val="accent3">
                    <a:lumMod val="75000"/>
                  </a:schemeClr>
                </a:solidFill>
                <a:effectLst/>
                <a:latin typeface="+mn-lt"/>
              </a:rPr>
              <a:t>costs and benefits </a:t>
            </a:r>
            <a:r>
              <a:rPr lang="en-US" sz="2400" b="0" i="0" dirty="0">
                <a:solidFill>
                  <a:srgbClr val="545454"/>
                </a:solidFill>
                <a:effectLst/>
                <a:latin typeface="+mn-lt"/>
              </a:rPr>
              <a:t>of post-secondary education payment options.    </a:t>
            </a:r>
          </a:p>
          <a:p>
            <a:pPr algn="l">
              <a:buClr>
                <a:srgbClr val="FF0000"/>
              </a:buClr>
              <a:buFont typeface="Wingdings" panose="05000000000000000000" pitchFamily="2" charset="2"/>
              <a:buChar char="Ø"/>
            </a:pPr>
            <a:r>
              <a:rPr lang="en-US" sz="2400" b="0" i="0" dirty="0">
                <a:solidFill>
                  <a:srgbClr val="545454"/>
                </a:solidFill>
                <a:effectLst/>
                <a:latin typeface="+mn-lt"/>
              </a:rPr>
              <a:t>Identify and analyze </a:t>
            </a:r>
            <a:r>
              <a:rPr lang="en-US" sz="2400" b="0" i="0" dirty="0">
                <a:solidFill>
                  <a:schemeClr val="accent3">
                    <a:lumMod val="75000"/>
                  </a:schemeClr>
                </a:solidFill>
                <a:effectLst/>
                <a:latin typeface="+mn-lt"/>
              </a:rPr>
              <a:t>return on investment </a:t>
            </a:r>
            <a:r>
              <a:rPr lang="en-US" sz="2400" b="0" i="0" dirty="0">
                <a:solidFill>
                  <a:srgbClr val="545454"/>
                </a:solidFill>
                <a:effectLst/>
                <a:latin typeface="+mn-lt"/>
              </a:rPr>
              <a:t>of post-secondary education through cost/benefit analysis.</a:t>
            </a:r>
          </a:p>
          <a:p>
            <a:pPr algn="l">
              <a:buClr>
                <a:srgbClr val="FF0000"/>
              </a:buClr>
              <a:buFont typeface="Wingdings" panose="05000000000000000000" pitchFamily="2" charset="2"/>
              <a:buChar char="Ø"/>
            </a:pPr>
            <a:r>
              <a:rPr lang="en-US" sz="2400" dirty="0">
                <a:solidFill>
                  <a:srgbClr val="545454"/>
                </a:solidFill>
                <a:latin typeface="+mn-lt"/>
              </a:rPr>
              <a:t>Utilize an </a:t>
            </a:r>
            <a:r>
              <a:rPr lang="en-US" sz="2400" dirty="0">
                <a:solidFill>
                  <a:schemeClr val="accent3">
                    <a:lumMod val="75000"/>
                  </a:schemeClr>
                </a:solidFill>
                <a:latin typeface="+mn-lt"/>
              </a:rPr>
              <a:t>abundance of websites </a:t>
            </a:r>
            <a:r>
              <a:rPr lang="en-US" sz="2400" dirty="0">
                <a:solidFill>
                  <a:srgbClr val="545454"/>
                </a:solidFill>
                <a:latin typeface="+mn-lt"/>
              </a:rPr>
              <a:t>which are available to navigate ways to help fund their investment in college.</a:t>
            </a:r>
          </a:p>
          <a:p>
            <a:pPr algn="l">
              <a:buClr>
                <a:srgbClr val="FF0000"/>
              </a:buClr>
              <a:buFont typeface="Wingdings" panose="05000000000000000000" pitchFamily="2" charset="2"/>
              <a:buChar char="Ø"/>
            </a:pPr>
            <a:r>
              <a:rPr lang="en-US" sz="2400" dirty="0">
                <a:solidFill>
                  <a:srgbClr val="545454"/>
                </a:solidFill>
                <a:latin typeface="+mn-lt"/>
              </a:rPr>
              <a:t>Provide resources to help students make smart decisions in their </a:t>
            </a:r>
            <a:r>
              <a:rPr lang="en-US" sz="2400" dirty="0">
                <a:solidFill>
                  <a:schemeClr val="accent3">
                    <a:lumMod val="75000"/>
                  </a:schemeClr>
                </a:solidFill>
                <a:latin typeface="+mn-lt"/>
              </a:rPr>
              <a:t>choice</a:t>
            </a:r>
            <a:r>
              <a:rPr lang="en-US" sz="2400" dirty="0">
                <a:solidFill>
                  <a:srgbClr val="545454"/>
                </a:solidFill>
                <a:latin typeface="+mn-lt"/>
              </a:rPr>
              <a:t> of college, limiting incurred costs (debt) and opportunities available for the future after college.</a:t>
            </a:r>
            <a:endParaRPr lang="en-US" sz="2400" b="0" i="0" dirty="0">
              <a:solidFill>
                <a:srgbClr val="545454"/>
              </a:solidFill>
              <a:effectLst/>
              <a:latin typeface="+mn-lt"/>
            </a:endParaRPr>
          </a:p>
          <a:p>
            <a:pPr marL="0" indent="0" algn="l">
              <a:buNone/>
            </a:pPr>
            <a:endParaRPr lang="en-US" sz="2000" b="0" i="0" u="none" strike="noStrike" baseline="0" dirty="0">
              <a:latin typeface="+mn-lt"/>
            </a:endParaRPr>
          </a:p>
        </p:txBody>
      </p:sp>
    </p:spTree>
    <p:extLst>
      <p:ext uri="{BB962C8B-B14F-4D97-AF65-F5344CB8AC3E}">
        <p14:creationId xmlns:p14="http://schemas.microsoft.com/office/powerpoint/2010/main" val="30563168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E443-B492-45B5-9035-D62751967C72}"/>
              </a:ext>
            </a:extLst>
          </p:cNvPr>
          <p:cNvSpPr>
            <a:spLocks noGrp="1"/>
          </p:cNvSpPr>
          <p:nvPr>
            <p:ph type="title"/>
          </p:nvPr>
        </p:nvSpPr>
        <p:spPr>
          <a:xfrm>
            <a:off x="457200" y="1066800"/>
            <a:ext cx="8229600" cy="685800"/>
          </a:xfrm>
        </p:spPr>
        <p:txBody>
          <a:bodyPr>
            <a:normAutofit fontScale="90000"/>
          </a:bodyPr>
          <a:lstStyle/>
          <a:p>
            <a:r>
              <a:rPr lang="en-US" sz="4800" b="1" dirty="0">
                <a:solidFill>
                  <a:srgbClr val="0070C0"/>
                </a:solidFill>
                <a:effectLst>
                  <a:glow>
                    <a:schemeClr val="accent1">
                      <a:alpha val="0"/>
                    </a:schemeClr>
                  </a:glow>
                  <a:reflection stA="0" endPos="65000" dist="50800" dir="5400000" sy="-100000" algn="bl" rotWithShape="0"/>
                </a:effectLst>
                <a:latin typeface="+mn-lt"/>
              </a:rPr>
              <a:t>Agenda</a:t>
            </a:r>
            <a:endParaRPr lang="en-US" sz="4800" dirty="0">
              <a:solidFill>
                <a:srgbClr val="0070C0"/>
              </a:solidFill>
              <a:effectLst>
                <a:glow>
                  <a:schemeClr val="accent1">
                    <a:alpha val="0"/>
                  </a:schemeClr>
                </a:glow>
                <a:reflection stA="0" endPos="65000" dist="50800" dir="5400000" sy="-100000" algn="bl" rotWithShape="0"/>
              </a:effectLst>
            </a:endParaRPr>
          </a:p>
        </p:txBody>
      </p:sp>
      <p:sp>
        <p:nvSpPr>
          <p:cNvPr id="3" name="Content Placeholder 2">
            <a:extLst>
              <a:ext uri="{FF2B5EF4-FFF2-40B4-BE49-F238E27FC236}">
                <a16:creationId xmlns:a16="http://schemas.microsoft.com/office/drawing/2014/main" id="{F4616CF2-7D3F-4E9D-88D9-E25A67B766F2}"/>
              </a:ext>
            </a:extLst>
          </p:cNvPr>
          <p:cNvSpPr>
            <a:spLocks noGrp="1"/>
          </p:cNvSpPr>
          <p:nvPr>
            <p:ph idx="1"/>
          </p:nvPr>
        </p:nvSpPr>
        <p:spPr>
          <a:xfrm>
            <a:off x="609600" y="1905000"/>
            <a:ext cx="8229600" cy="4724400"/>
          </a:xfrm>
        </p:spPr>
        <p:txBody>
          <a:bodyPr/>
          <a:lstStyle/>
          <a:p>
            <a:pPr>
              <a:buClr>
                <a:srgbClr val="FF0000"/>
              </a:buClr>
              <a:buFont typeface="Wingdings" panose="05000000000000000000" pitchFamily="2" charset="2"/>
              <a:buChar char="Ø"/>
            </a:pPr>
            <a:r>
              <a:rPr lang="en-US" sz="1800" dirty="0">
                <a:latin typeface="+mn-lt"/>
              </a:rPr>
              <a:t>National and State Standards</a:t>
            </a:r>
          </a:p>
          <a:p>
            <a:pPr>
              <a:buClr>
                <a:srgbClr val="FF0000"/>
              </a:buClr>
              <a:buFont typeface="Wingdings" panose="05000000000000000000" pitchFamily="2" charset="2"/>
              <a:buChar char="Ø"/>
            </a:pPr>
            <a:r>
              <a:rPr lang="en-US" sz="1800" dirty="0">
                <a:latin typeface="+mn-lt"/>
              </a:rPr>
              <a:t>Lesson Objectives</a:t>
            </a:r>
          </a:p>
          <a:p>
            <a:pPr>
              <a:buClr>
                <a:srgbClr val="FF0000"/>
              </a:buClr>
              <a:buFont typeface="Wingdings" panose="05000000000000000000" pitchFamily="2" charset="2"/>
              <a:buChar char="Ø"/>
            </a:pPr>
            <a:r>
              <a:rPr lang="en-US" sz="1800" dirty="0">
                <a:latin typeface="+mn-lt"/>
              </a:rPr>
              <a:t>Vocabulary</a:t>
            </a:r>
          </a:p>
          <a:p>
            <a:pPr>
              <a:buClr>
                <a:srgbClr val="FF0000"/>
              </a:buClr>
              <a:buFont typeface="Wingdings" panose="05000000000000000000" pitchFamily="2" charset="2"/>
              <a:buChar char="Ø"/>
            </a:pPr>
            <a:r>
              <a:rPr lang="en-US" sz="1800" dirty="0">
                <a:latin typeface="+mn-lt"/>
              </a:rPr>
              <a:t>Costs and Benefits of Payment Options for College Costs - Ex. 16.1 &amp; Quizlet</a:t>
            </a:r>
          </a:p>
          <a:p>
            <a:pPr>
              <a:buClr>
                <a:srgbClr val="FF0000"/>
              </a:buClr>
              <a:buFont typeface="Wingdings" panose="05000000000000000000" pitchFamily="2" charset="2"/>
              <a:buChar char="Ø"/>
            </a:pPr>
            <a:r>
              <a:rPr lang="en-US" sz="1800" dirty="0">
                <a:latin typeface="+mn-lt"/>
              </a:rPr>
              <a:t>Return on Investment Scenarios – Exercise 16.2</a:t>
            </a:r>
          </a:p>
          <a:p>
            <a:pPr>
              <a:buClr>
                <a:srgbClr val="FF0000"/>
              </a:buClr>
              <a:buFont typeface="Wingdings" panose="05000000000000000000" pitchFamily="2" charset="2"/>
              <a:buChar char="Ø"/>
            </a:pPr>
            <a:r>
              <a:rPr lang="en-US" sz="1800" dirty="0">
                <a:latin typeface="+mn-lt"/>
              </a:rPr>
              <a:t> Is it Worth It? – Ex. 16.3</a:t>
            </a:r>
          </a:p>
          <a:p>
            <a:pPr>
              <a:buClr>
                <a:srgbClr val="FF0000"/>
              </a:buClr>
              <a:buFont typeface="Wingdings" panose="05000000000000000000" pitchFamily="2" charset="2"/>
              <a:buChar char="Ø"/>
            </a:pPr>
            <a:r>
              <a:rPr lang="en-US" sz="1800" dirty="0">
                <a:latin typeface="+mn-lt"/>
              </a:rPr>
              <a:t>Activities and Assessments</a:t>
            </a:r>
          </a:p>
          <a:p>
            <a:pPr>
              <a:buClr>
                <a:srgbClr val="FF0000"/>
              </a:buClr>
              <a:buFont typeface="Wingdings" panose="05000000000000000000" pitchFamily="2" charset="2"/>
              <a:buChar char="Ø"/>
            </a:pPr>
            <a:r>
              <a:rPr lang="en-US" sz="1800" dirty="0">
                <a:latin typeface="+mn-lt"/>
              </a:rPr>
              <a:t>References</a:t>
            </a:r>
          </a:p>
          <a:p>
            <a:endParaRPr lang="en-US" dirty="0"/>
          </a:p>
        </p:txBody>
      </p:sp>
    </p:spTree>
    <p:extLst>
      <p:ext uri="{BB962C8B-B14F-4D97-AF65-F5344CB8AC3E}">
        <p14:creationId xmlns:p14="http://schemas.microsoft.com/office/powerpoint/2010/main" val="570995642"/>
      </p:ext>
    </p:extLst>
  </p:cSld>
  <p:clrMapOvr>
    <a:masterClrMapping/>
  </p:clrMapOvr>
  <p:transition spd="slow"/>
</p:sld>
</file>

<file path=ppt/theme/theme1.xml><?xml version="1.0" encoding="utf-8"?>
<a:theme xmlns:a="http://schemas.openxmlformats.org/drawingml/2006/main" name="2020 CEE Webinar Presentation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7B5BB5-C251-44F1-A526-1A1277B483E6}">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9cd82c5b-74c9-4827-94f1-5bf219ae6b20"/>
    <ds:schemaRef ds:uri="bfa4db11-c700-41fb-b639-f7e6b4e680b5"/>
  </ds:schemaRefs>
</ds:datastoreItem>
</file>

<file path=customXml/itemProps2.xml><?xml version="1.0" encoding="utf-8"?>
<ds:datastoreItem xmlns:ds="http://schemas.openxmlformats.org/officeDocument/2006/customXml" ds:itemID="{F063B503-692D-4A7D-AD16-5E4A3B3D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4F5EA-3E9D-424D-87A2-B48C004AB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CEE Webinar Presentation Master Template</Template>
  <TotalTime>3438</TotalTime>
  <Words>4642</Words>
  <Application>Microsoft Office PowerPoint</Application>
  <PresentationFormat>On-screen Show (4:3)</PresentationFormat>
  <Paragraphs>540</Paragraphs>
  <Slides>42</Slides>
  <Notes>13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8" baseType="lpstr">
      <vt:lpstr>Arial</vt:lpstr>
      <vt:lpstr>Arial Unicode MS</vt:lpstr>
      <vt:lpstr>AvenirLTStd-Black</vt:lpstr>
      <vt:lpstr>AvenirLTStd-BlackOblique</vt:lpstr>
      <vt:lpstr>AvenirLTStd-Book</vt:lpstr>
      <vt:lpstr>BankGothic Md BT</vt:lpstr>
      <vt:lpstr>Calibri</vt:lpstr>
      <vt:lpstr>Calibri Light</vt:lpstr>
      <vt:lpstr>effra</vt:lpstr>
      <vt:lpstr>Gill Sans</vt:lpstr>
      <vt:lpstr>Helvetica</vt:lpstr>
      <vt:lpstr>Tahoma</vt:lpstr>
      <vt:lpstr>Times New Roman</vt:lpstr>
      <vt:lpstr>Wingdings</vt:lpstr>
      <vt:lpstr>2020 CEE Webinar Presentation Master Template</vt:lpstr>
      <vt:lpstr>Acrobat Document</vt:lpstr>
      <vt:lpstr>PowerPoint Presentation</vt:lpstr>
      <vt:lpstr>EconEdLink Membership</vt:lpstr>
      <vt:lpstr>Professional Development Certificate</vt:lpstr>
      <vt:lpstr>PowerPoint Presentation</vt:lpstr>
      <vt:lpstr>PowerPoint Presentation</vt:lpstr>
      <vt:lpstr>National Standards  </vt:lpstr>
      <vt:lpstr>  Florida State Standards             </vt:lpstr>
      <vt:lpstr>Objectives </vt:lpstr>
      <vt:lpstr>Agenda</vt:lpstr>
      <vt:lpstr>Student Debt and the Class of 2019</vt:lpstr>
      <vt:lpstr>Vocabulary</vt:lpstr>
      <vt:lpstr>COA Comparison</vt:lpstr>
      <vt:lpstr>Pre-Discussion Questions</vt:lpstr>
      <vt:lpstr> </vt:lpstr>
      <vt:lpstr>PowerPoint Presentation</vt:lpstr>
      <vt:lpstr>Merit Aid – Free Money</vt:lpstr>
      <vt:lpstr>Merit Based System</vt:lpstr>
      <vt:lpstr>Ex. 16.1 -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Suggestions</vt:lpstr>
      <vt:lpstr>Do You Have a Strategy?</vt:lpstr>
      <vt:lpstr>Ways to Help Pay for That Future</vt:lpstr>
      <vt:lpstr>Lessen College Debt!</vt:lpstr>
      <vt:lpstr>PowerPoint Presentation</vt:lpstr>
      <vt:lpstr>Assessment – Ex. 16.3 </vt:lpstr>
      <vt:lpstr>Exercise 16.3: Is It Worth It?</vt:lpstr>
      <vt:lpstr>Unit Closure</vt:lpstr>
      <vt:lpstr> Consequences of Defaulting on                  a Federal Student Loan</vt:lpstr>
      <vt:lpstr>Resources</vt:lpstr>
      <vt:lpstr>   Questions &amp; Answers</vt:lpstr>
      <vt:lpstr>CEE Affiliates</vt:lpstr>
      <vt:lpstr>Thank You to Our Sponsors!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Your Debt!!!</dc:title>
  <dc:creator>Carrie and Doug Young</dc:creator>
  <cp:lastModifiedBy>Jarvon Carson</cp:lastModifiedBy>
  <cp:revision>292</cp:revision>
  <cp:lastPrinted>2020-09-21T15:45:57Z</cp:lastPrinted>
  <dcterms:created xsi:type="dcterms:W3CDTF">2009-08-16T00:21:29Z</dcterms:created>
  <dcterms:modified xsi:type="dcterms:W3CDTF">2021-03-18T23:17:06Z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