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3"/>
  </p:notesMasterIdLst>
  <p:handoutMasterIdLst>
    <p:handoutMasterId r:id="rId44"/>
  </p:handoutMasterIdLst>
  <p:sldIdLst>
    <p:sldId id="488" r:id="rId5"/>
    <p:sldId id="542" r:id="rId6"/>
    <p:sldId id="267" r:id="rId7"/>
    <p:sldId id="545" r:id="rId8"/>
    <p:sldId id="553" r:id="rId9"/>
    <p:sldId id="522" r:id="rId10"/>
    <p:sldId id="494" r:id="rId11"/>
    <p:sldId id="436" r:id="rId12"/>
    <p:sldId id="541" r:id="rId13"/>
    <p:sldId id="555" r:id="rId14"/>
    <p:sldId id="462" r:id="rId15"/>
    <p:sldId id="558" r:id="rId16"/>
    <p:sldId id="549" r:id="rId17"/>
    <p:sldId id="324" r:id="rId18"/>
    <p:sldId id="327" r:id="rId19"/>
    <p:sldId id="293" r:id="rId20"/>
    <p:sldId id="294" r:id="rId21"/>
    <p:sldId id="524" r:id="rId22"/>
    <p:sldId id="296" r:id="rId23"/>
    <p:sldId id="547" r:id="rId24"/>
    <p:sldId id="299" r:id="rId25"/>
    <p:sldId id="298" r:id="rId26"/>
    <p:sldId id="544" r:id="rId27"/>
    <p:sldId id="332" r:id="rId28"/>
    <p:sldId id="503" r:id="rId29"/>
    <p:sldId id="560" r:id="rId30"/>
    <p:sldId id="554" r:id="rId31"/>
    <p:sldId id="305" r:id="rId32"/>
    <p:sldId id="546" r:id="rId33"/>
    <p:sldId id="537" r:id="rId34"/>
    <p:sldId id="543" r:id="rId35"/>
    <p:sldId id="548" r:id="rId36"/>
    <p:sldId id="501" r:id="rId37"/>
    <p:sldId id="559" r:id="rId38"/>
    <p:sldId id="264" r:id="rId39"/>
    <p:sldId id="309" r:id="rId40"/>
    <p:sldId id="266" r:id="rId41"/>
    <p:sldId id="561" r:id="rId42"/>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FFFF"/>
    <a:srgbClr val="FFFFFF"/>
    <a:srgbClr val="FF0000"/>
    <a:srgbClr val="66FF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F4836-BC28-4C8A-8783-CAFE09F964E3}" v="40" dt="2021-01-26T17:08:02.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autoAdjust="0"/>
    <p:restoredTop sz="92818" autoAdjust="0"/>
  </p:normalViewPr>
  <p:slideViewPr>
    <p:cSldViewPr>
      <p:cViewPr varScale="1">
        <p:scale>
          <a:sx n="76" d="100"/>
          <a:sy n="76" d="100"/>
        </p:scale>
        <p:origin x="1445" y="48"/>
      </p:cViewPr>
      <p:guideLst>
        <p:guide orient="horz" pos="2160"/>
        <p:guide pos="2880"/>
      </p:guideLst>
    </p:cSldViewPr>
  </p:slideViewPr>
  <p:outlineViewPr>
    <p:cViewPr>
      <p:scale>
        <a:sx n="33" d="100"/>
        <a:sy n="33" d="100"/>
      </p:scale>
      <p:origin x="0" y="-75966"/>
    </p:cViewPr>
  </p:outlineViewPr>
  <p:notesTextViewPr>
    <p:cViewPr>
      <p:scale>
        <a:sx n="100" d="100"/>
        <a:sy n="100" d="100"/>
      </p:scale>
      <p:origin x="0" y="0"/>
    </p:cViewPr>
  </p:notesTextViewPr>
  <p:sorterViewPr>
    <p:cViewPr varScale="1">
      <p:scale>
        <a:sx n="1" d="1"/>
        <a:sy n="1" d="1"/>
      </p:scale>
      <p:origin x="0" y="-5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vl1pPr>
          </a:lstStyle>
          <a:p>
            <a:endParaRPr lang="en-US"/>
          </a:p>
        </p:txBody>
      </p:sp>
      <p:sp>
        <p:nvSpPr>
          <p:cNvPr id="19459" name="Rectangle 3"/>
          <p:cNvSpPr>
            <a:spLocks noGrp="1" noChangeArrowheads="1"/>
          </p:cNvSpPr>
          <p:nvPr>
            <p:ph type="dt" sz="quarter"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vl1pPr>
          </a:lstStyle>
          <a:p>
            <a:endParaRPr lang="en-US"/>
          </a:p>
        </p:txBody>
      </p:sp>
      <p:sp>
        <p:nvSpPr>
          <p:cNvPr id="19460" name="Rectangle 4"/>
          <p:cNvSpPr>
            <a:spLocks noGrp="1" noChangeArrowheads="1"/>
          </p:cNvSpPr>
          <p:nvPr>
            <p:ph type="ftr" sz="quarter" idx="2"/>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vl1pPr>
          </a:lstStyle>
          <a:p>
            <a:endParaRPr lang="en-US"/>
          </a:p>
        </p:txBody>
      </p:sp>
      <p:sp>
        <p:nvSpPr>
          <p:cNvPr id="19461" name="Rectangle 5"/>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vl1pPr>
          </a:lstStyle>
          <a:p>
            <a:fld id="{7EB1BCA8-5A35-4537-9E58-9B3A48274EF9}" type="slidenum">
              <a:rPr lang="en-US"/>
              <a:pPr/>
              <a:t>‹#›</a:t>
            </a:fld>
            <a:endParaRPr lang="en-US"/>
          </a:p>
        </p:txBody>
      </p:sp>
    </p:spTree>
    <p:extLst>
      <p:ext uri="{BB962C8B-B14F-4D97-AF65-F5344CB8AC3E}">
        <p14:creationId xmlns:p14="http://schemas.microsoft.com/office/powerpoint/2010/main" val="148356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vl1pPr>
          </a:lstStyle>
          <a:p>
            <a:endParaRPr lang="en-US"/>
          </a:p>
        </p:txBody>
      </p:sp>
      <p:sp>
        <p:nvSpPr>
          <p:cNvPr id="22531"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vl1pPr>
          </a:lstStyle>
          <a:p>
            <a:endParaRPr lang="en-US"/>
          </a:p>
        </p:txBody>
      </p:sp>
      <p:sp>
        <p:nvSpPr>
          <p:cNvPr id="22535"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vl1pPr>
          </a:lstStyle>
          <a:p>
            <a:fld id="{2AB9D5FA-0CB9-4ECF-AAE3-DB77C415C8C0}" type="slidenum">
              <a:rPr lang="en-US"/>
              <a:pPr/>
              <a:t>‹#›</a:t>
            </a:fld>
            <a:endParaRPr lang="en-US"/>
          </a:p>
        </p:txBody>
      </p:sp>
    </p:spTree>
    <p:extLst>
      <p:ext uri="{BB962C8B-B14F-4D97-AF65-F5344CB8AC3E}">
        <p14:creationId xmlns:p14="http://schemas.microsoft.com/office/powerpoint/2010/main" val="2149376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ankrate.com/brm/news/debt/debtmanageguide/vantage-scores2.asp?caret=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53233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solidFill>
            <a:srgbClr val="FFFFFF"/>
          </a:solidFill>
          <a:ln/>
        </p:spPr>
      </p:sp>
      <p:sp>
        <p:nvSpPr>
          <p:cNvPr id="50179"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BRIAN</a:t>
            </a:r>
          </a:p>
          <a:p>
            <a:pPr eaLnBrk="1" hangingPunct="1"/>
            <a:r>
              <a:rPr lang="en-US" dirty="0">
                <a:latin typeface="Helvetica" pitchFamily="34" charset="0"/>
                <a:sym typeface="Helvetica" pitchFamily="34" charset="0"/>
              </a:rPr>
              <a:t>A lender may consider all those factors when deciding whether to approve a loan application, but they aren't part of how a FICO score is calculated.</a:t>
            </a:r>
          </a:p>
        </p:txBody>
      </p:sp>
    </p:spTree>
    <p:extLst>
      <p:ext uri="{BB962C8B-B14F-4D97-AF65-F5344CB8AC3E}">
        <p14:creationId xmlns:p14="http://schemas.microsoft.com/office/powerpoint/2010/main" val="32960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solidFill>
            <a:srgbClr val="FFFFFF"/>
          </a:solidFill>
          <a:ln/>
        </p:spPr>
      </p:sp>
      <p:sp>
        <p:nvSpPr>
          <p:cNvPr id="41987" name="Rectangle 2"/>
          <p:cNvSpPr>
            <a:spLocks noGrp="1" noChangeArrowheads="1"/>
          </p:cNvSpPr>
          <p:nvPr>
            <p:ph type="body" idx="1"/>
          </p:nvPr>
        </p:nvSpPr>
        <p:spPr>
          <a:noFill/>
          <a:ln/>
        </p:spPr>
        <p:txBody>
          <a:bodyPr/>
          <a:lstStyle/>
          <a:p>
            <a:pPr eaLnBrk="1" hangingPunct="1"/>
            <a:endParaRPr lang="en-US">
              <a:latin typeface="Helvetica" pitchFamily="34" charset="0"/>
              <a:sym typeface="Helvetica" pitchFamily="34" charset="0"/>
            </a:endParaRPr>
          </a:p>
          <a:p>
            <a:pPr eaLnBrk="1" hangingPunct="1"/>
            <a:r>
              <a:rPr lang="en-US">
                <a:latin typeface="Helvetica" pitchFamily="34" charset="0"/>
                <a:sym typeface="Helvetica" pitchFamily="34" charset="0"/>
              </a:rPr>
              <a:t>Key factors of your score </a:t>
            </a:r>
            <a:br>
              <a:rPr lang="en-US">
                <a:latin typeface="Helvetica" pitchFamily="34" charset="0"/>
                <a:sym typeface="Helvetica" pitchFamily="34" charset="0"/>
              </a:rPr>
            </a:br>
            <a:r>
              <a:rPr lang="en-US">
                <a:latin typeface="Helvetica" pitchFamily="34" charset="0"/>
                <a:sym typeface="Helvetica" pitchFamily="34" charset="0"/>
              </a:rPr>
              <a:t>Just what goes into the score? Everything in your credit report, with different kinds of information carrying differing weights, says Fair Isaac Corp. Public Affairs Manager Craig Watts. The FICO-scoring model looks at more than 20 factors in five categories. (The VantageScore relies on slightly different factors. The Bankrate feature "</a:t>
            </a:r>
            <a:r>
              <a:rPr lang="en-US">
                <a:latin typeface="Helvetica" pitchFamily="34" charset="0"/>
                <a:sym typeface="Helvetica" pitchFamily="34" charset="0"/>
                <a:hlinkClick r:id="rId3"/>
              </a:rPr>
              <a:t>New Vantage credit score now online</a:t>
            </a:r>
            <a:r>
              <a:rPr lang="en-US">
                <a:latin typeface="Helvetica" pitchFamily="34" charset="0"/>
                <a:sym typeface="Helvetica" pitchFamily="34" charset="0"/>
              </a:rPr>
              <a:t>" compares the FICO score with VantageScore. )</a:t>
            </a:r>
          </a:p>
          <a:p>
            <a:pPr eaLnBrk="1" hangingPunct="1"/>
            <a:endParaRPr lang="en-US">
              <a:latin typeface="Helvetica" pitchFamily="34" charset="0"/>
              <a:sym typeface="Helvetica" pitchFamily="34" charset="0"/>
            </a:endParaRPr>
          </a:p>
          <a:p>
            <a:pPr eaLnBrk="1" hangingPunct="1"/>
            <a:endParaRPr lang="en-US">
              <a:latin typeface="Helvetica" pitchFamily="34" charset="0"/>
              <a:sym typeface="Helvetica" pitchFamily="34" charset="0"/>
            </a:endParaRPr>
          </a:p>
          <a:p>
            <a:pPr eaLnBrk="1" hangingPunct="1"/>
            <a:r>
              <a:rPr lang="en-US">
                <a:latin typeface="Helvetica" pitchFamily="34" charset="0"/>
                <a:sym typeface="Helvetica" pitchFamily="34" charset="0"/>
              </a:rPr>
              <a:t>1. How you pay your bills (35 percent of the score)</a:t>
            </a:r>
            <a:br>
              <a:rPr lang="en-US">
                <a:latin typeface="Helvetica" pitchFamily="34" charset="0"/>
                <a:sym typeface="Helvetica" pitchFamily="34" charset="0"/>
              </a:rPr>
            </a:br>
            <a:r>
              <a:rPr lang="en-US">
                <a:latin typeface="Helvetica" pitchFamily="34" charset="0"/>
                <a:sym typeface="Helvetica" pitchFamily="34" charset="0"/>
              </a:rPr>
              <a:t>The most important factor is how you've paid your bills in the past, placing the most emphasis on recent activity. Paying all your bills on time is good. Paying them late on a consistent basis is bad. Having accounts that were sent to collections is worse. Declaring bankruptcy is worst. </a:t>
            </a:r>
          </a:p>
          <a:p>
            <a:pPr eaLnBrk="1" hangingPunct="1"/>
            <a:r>
              <a:rPr lang="en-US">
                <a:latin typeface="Helvetica" pitchFamily="34" charset="0"/>
                <a:sym typeface="Helvetica" pitchFamily="34" charset="0"/>
              </a:rPr>
              <a:t>2. Amount of money you owe and the amount of available credit (30 percent)</a:t>
            </a:r>
            <a:br>
              <a:rPr lang="en-US">
                <a:latin typeface="Helvetica" pitchFamily="34" charset="0"/>
                <a:sym typeface="Helvetica" pitchFamily="34" charset="0"/>
              </a:rPr>
            </a:br>
            <a:r>
              <a:rPr lang="en-US">
                <a:latin typeface="Helvetica" pitchFamily="34" charset="0"/>
                <a:sym typeface="Helvetica" pitchFamily="34" charset="0"/>
              </a:rPr>
              <a:t>The second most important area is your outstanding debt -- how much money you owe on credit cards, car loans, mortgages, home equity lines, etc. Also considered is the total amount of credit you have available. If you have 10 credit cards that each have $10,000 credit limits, that's $100,000 of available credit. Statistically, people who have a lot of credit available tend to use it, which makes them a less attractive credit risk.</a:t>
            </a:r>
          </a:p>
          <a:p>
            <a:pPr eaLnBrk="1" hangingPunct="1"/>
            <a:r>
              <a:rPr lang="en-US">
                <a:latin typeface="Helvetica" pitchFamily="34" charset="0"/>
                <a:sym typeface="Helvetica" pitchFamily="34" charset="0"/>
              </a:rPr>
              <a:t>"Carrying a lot of debt doesn't necessarily mean you'll have a lower score," Watts says. "It doesn't hurt as much as carrying close to the maximum. People who consistently max out their balances are perceived as riskier. People who never use their credit don't have a track history. People with the highest scores use credit sparingly and keep their balances low." </a:t>
            </a:r>
          </a:p>
          <a:p>
            <a:pPr eaLnBrk="1" hangingPunct="1"/>
            <a:r>
              <a:rPr lang="en-US">
                <a:latin typeface="Helvetica" pitchFamily="34" charset="0"/>
                <a:sym typeface="Helvetica" pitchFamily="34" charset="0"/>
              </a:rPr>
              <a:t>3. Length of credit history (15 percent)</a:t>
            </a:r>
            <a:br>
              <a:rPr lang="en-US">
                <a:latin typeface="Helvetica" pitchFamily="34" charset="0"/>
                <a:sym typeface="Helvetica" pitchFamily="34" charset="0"/>
              </a:rPr>
            </a:br>
            <a:r>
              <a:rPr lang="en-US">
                <a:latin typeface="Helvetica" pitchFamily="34" charset="0"/>
                <a:sym typeface="Helvetica" pitchFamily="34" charset="0"/>
              </a:rPr>
              <a:t>The third factor is the length of your credit history. The longer you've had credit -- particularly if it's with the same credit issuers -- the more points you get. </a:t>
            </a:r>
          </a:p>
          <a:p>
            <a:pPr eaLnBrk="1" hangingPunct="1"/>
            <a:r>
              <a:rPr lang="en-US">
                <a:latin typeface="Helvetica" pitchFamily="34" charset="0"/>
                <a:sym typeface="Helvetica" pitchFamily="34" charset="0"/>
              </a:rPr>
              <a:t>4. Mix of credit (10 percent)</a:t>
            </a:r>
            <a:br>
              <a:rPr lang="en-US">
                <a:latin typeface="Helvetica" pitchFamily="34" charset="0"/>
                <a:sym typeface="Helvetica" pitchFamily="34" charset="0"/>
              </a:rPr>
            </a:br>
            <a:r>
              <a:rPr lang="en-US">
                <a:latin typeface="Helvetica" pitchFamily="34" charset="0"/>
                <a:sym typeface="Helvetica" pitchFamily="34" charset="0"/>
              </a:rPr>
              <a:t>The best scores will have a mix of both revolving credit, such as credit cards, and installment credit, such as mortgages and car loans. "Statistically, consumers with a richer variety of experiences are better credit risks," Watts says. "They know how to handle money."</a:t>
            </a:r>
          </a:p>
          <a:p>
            <a:pPr eaLnBrk="1" hangingPunct="1"/>
            <a:r>
              <a:rPr lang="en-US">
                <a:latin typeface="Helvetica" pitchFamily="34" charset="0"/>
                <a:sym typeface="Helvetica" pitchFamily="34" charset="0"/>
              </a:rPr>
              <a:t>5. New credit applications (10 percent)</a:t>
            </a:r>
            <a:br>
              <a:rPr lang="en-US">
                <a:latin typeface="Helvetica" pitchFamily="34" charset="0"/>
                <a:sym typeface="Helvetica" pitchFamily="34" charset="0"/>
              </a:rPr>
            </a:br>
            <a:r>
              <a:rPr lang="en-US">
                <a:latin typeface="Helvetica" pitchFamily="34" charset="0"/>
                <a:sym typeface="Helvetica" pitchFamily="34" charset="0"/>
              </a:rPr>
              <a:t>The final category is your interest in new credit -- how many credit applications you're filling out. The model compensates for people who are rate shopping for the best mortgage or car loan rates. The only time shopping really hurts your score, Watts says, is when you have previous recent credit stumbles, such as late payments or bills sent to collections.</a:t>
            </a:r>
          </a:p>
          <a:p>
            <a:pPr eaLnBrk="1" hangingPunct="1"/>
            <a:r>
              <a:rPr lang="en-US">
                <a:latin typeface="Helvetica" pitchFamily="34" charset="0"/>
                <a:sym typeface="Helvetica" pitchFamily="34" charset="0"/>
              </a:rPr>
              <a:t>"Then, looking for new credit will be seen as an alarm because statistically, before people declare bankruptcy and default on everything, they look for a life preserver," Watts says. Also, if you have a very young credit file, an inquiry can count for more than if you've had credit for a long time. </a:t>
            </a:r>
          </a:p>
        </p:txBody>
      </p:sp>
    </p:spTree>
    <p:extLst>
      <p:ext uri="{BB962C8B-B14F-4D97-AF65-F5344CB8AC3E}">
        <p14:creationId xmlns:p14="http://schemas.microsoft.com/office/powerpoint/2010/main" val="386218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dirty="0">
              <a:latin typeface="Arial Unicode MS" pitchFamily="34" charset="-128"/>
            </a:endParaRPr>
          </a:p>
        </p:txBody>
      </p:sp>
    </p:spTree>
    <p:extLst>
      <p:ext uri="{BB962C8B-B14F-4D97-AF65-F5344CB8AC3E}">
        <p14:creationId xmlns:p14="http://schemas.microsoft.com/office/powerpoint/2010/main" val="234254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279931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353284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6" name="Google Shape;10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r>
              <a:rPr lang="en-US">
                <a:latin typeface="Helvetica" pitchFamily="34" charset="0"/>
                <a:sym typeface="Helvetica" pitchFamily="34" charset="0"/>
              </a:rPr>
              <a:t>BRIAN</a:t>
            </a:r>
          </a:p>
          <a:p>
            <a:pPr eaLnBrk="1" hangingPunct="1"/>
            <a:r>
              <a:rPr lang="en-US">
                <a:latin typeface="Helvetica" pitchFamily="34" charset="0"/>
                <a:sym typeface="Helvetica" pitchFamily="34" charset="0"/>
              </a:rPr>
              <a:t>Let’s </a:t>
            </a:r>
            <a:r>
              <a:rPr lang="en-US" dirty="0">
                <a:latin typeface="Helvetica" pitchFamily="34" charset="0"/>
                <a:sym typeface="Helvetica" pitchFamily="34" charset="0"/>
              </a:rPr>
              <a:t>open the floor to questions</a:t>
            </a:r>
          </a:p>
        </p:txBody>
      </p:sp>
    </p:spTree>
    <p:extLst>
      <p:ext uri="{BB962C8B-B14F-4D97-AF65-F5344CB8AC3E}">
        <p14:creationId xmlns:p14="http://schemas.microsoft.com/office/powerpoint/2010/main" val="335316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37</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9D5FA-0CB9-4ECF-AAE3-DB77C415C8C0}" type="slidenum">
              <a:rPr lang="en-US" smtClean="0"/>
              <a:pPr/>
              <a:t>6</a:t>
            </a:fld>
            <a:endParaRPr lang="en-US"/>
          </a:p>
        </p:txBody>
      </p:sp>
    </p:spTree>
    <p:extLst>
      <p:ext uri="{BB962C8B-B14F-4D97-AF65-F5344CB8AC3E}">
        <p14:creationId xmlns:p14="http://schemas.microsoft.com/office/powerpoint/2010/main" val="25190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a:latin typeface="Arial Unicode MS" pitchFamily="34" charset="-128"/>
            </a:endParaRPr>
          </a:p>
        </p:txBody>
      </p:sp>
    </p:spTree>
    <p:extLst>
      <p:ext uri="{BB962C8B-B14F-4D97-AF65-F5344CB8AC3E}">
        <p14:creationId xmlns:p14="http://schemas.microsoft.com/office/powerpoint/2010/main" val="34703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A23A4E74-684E-47D4-965D-02E4E9F5782E}" type="slidenum">
              <a:rPr lang="en-US" sz="1200">
                <a:latin typeface="Arial" pitchFamily="34" charset="0"/>
              </a:rPr>
              <a:pPr algn="r" defTabSz="914437"/>
              <a:t>15</a:t>
            </a:fld>
            <a:endParaRPr lang="en-US" sz="1200" dirty="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6421" y="4345587"/>
            <a:ext cx="5485158" cy="4112926"/>
          </a:xfrm>
          <a:noFill/>
          <a:ln/>
        </p:spPr>
        <p:txBody>
          <a:bodyPr/>
          <a:lstStyle/>
          <a:p>
            <a:endParaRPr lang="en-US">
              <a:latin typeface="Arial Unicode MS" pitchFamily="34" charset="-128"/>
            </a:endParaRPr>
          </a:p>
        </p:txBody>
      </p:sp>
    </p:spTree>
    <p:extLst>
      <p:ext uri="{BB962C8B-B14F-4D97-AF65-F5344CB8AC3E}">
        <p14:creationId xmlns:p14="http://schemas.microsoft.com/office/powerpoint/2010/main" val="416515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1168400" y="4416425"/>
            <a:ext cx="4673600" cy="4183063"/>
          </a:xfrm>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233788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1675" y="4418013"/>
            <a:ext cx="5607050" cy="4181475"/>
          </a:xfrm>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392884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BRIAN</a:t>
            </a:r>
          </a:p>
          <a:p>
            <a:pPr eaLnBrk="1" hangingPunct="1"/>
            <a:r>
              <a:rPr lang="en-US" dirty="0">
                <a:latin typeface="Helvetica" pitchFamily="34" charset="0"/>
                <a:sym typeface="Helvetica" pitchFamily="34" charset="0"/>
              </a:rPr>
              <a:t>Ever wonder why you can go online and be approved for credit with in 60 seconds? Or get pre-qualified for a car without anyone even asking you how much money you make? Or why you get one interest rate on loans, while your neighbor gets another? The answer is credit scoring.</a:t>
            </a:r>
          </a:p>
        </p:txBody>
      </p:sp>
    </p:spTree>
    <p:extLst>
      <p:ext uri="{BB962C8B-B14F-4D97-AF65-F5344CB8AC3E}">
        <p14:creationId xmlns:p14="http://schemas.microsoft.com/office/powerpoint/2010/main" val="262907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a:latin typeface="Arial Unicode MS" pitchFamily="34" charset="-128"/>
              </a:rPr>
              <a:t>BRIAN</a:t>
            </a:r>
          </a:p>
          <a:p>
            <a:endParaRPr lang="en-US" dirty="0">
              <a:latin typeface="Arial Unicode MS" pitchFamily="34" charset="-128"/>
            </a:endParaRPr>
          </a:p>
        </p:txBody>
      </p:sp>
    </p:spTree>
    <p:extLst>
      <p:ext uri="{BB962C8B-B14F-4D97-AF65-F5344CB8AC3E}">
        <p14:creationId xmlns:p14="http://schemas.microsoft.com/office/powerpoint/2010/main" val="388316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6536305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890513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6669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0589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280164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229600" cy="15097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7A9E76B0-938F-4F1D-A75F-841BA2065FFC}" type="slidenum">
              <a:rPr lang="en-US"/>
              <a:pPr>
                <a:defRPr/>
              </a:pPr>
              <a:t>‹#›</a:t>
            </a:fld>
            <a:endParaRPr lang="en-US"/>
          </a:p>
        </p:txBody>
      </p:sp>
    </p:spTree>
    <p:extLst>
      <p:ext uri="{BB962C8B-B14F-4D97-AF65-F5344CB8AC3E}">
        <p14:creationId xmlns:p14="http://schemas.microsoft.com/office/powerpoint/2010/main" val="16143052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2997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516203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21765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34269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21545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8514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35529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685980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4710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slow"/>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crediturl.com/wp-content/uploads/2009/07/credit-report.jpg&amp;imgrefurl=http://www.crediturl.com/tag/credit-score/&amp;usg=__hG08mNCM9_TQKzwxl3lxlsdrT9A=&amp;h=374&amp;w=364&amp;sz=20&amp;hl=en&amp;start=1&amp;itbs=1&amp;tbnid=4EfR2Qs0iOizQM:&amp;tbnh=122&amp;tbnw=119&amp;prev=/images?q=Credit+Report&amp;hl=en&amp;safe=strict&amp;sa=G&amp;gbv=2&amp;tbs=isch:1"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crediturl.com/wp-content/uploads/2009/07/credit-report.jpg&amp;imgrefurl=http://www.crediturl.com/tag/credit-score/&amp;usg=__hG08mNCM9_TQKzwxl3lxlsdrT9A=&amp;h=374&amp;w=364&amp;sz=20&amp;hl=en&amp;start=1&amp;itbs=1&amp;tbnid=4EfR2Qs0iOizQM:&amp;tbnh=122&amp;tbnw=119&amp;prev=/images?q=Credit+Report&amp;hl=en&amp;safe=strict&amp;sa=G&amp;gbv=2&amp;tbs=isch: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owmayofme.com/"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tore.nolo.com/products/credit-repair/credit-repair-forms" TargetMode="External"/><Relationship Id="rId3" Type="http://schemas.openxmlformats.org/officeDocument/2006/relationships/hyperlink" Target="https://store.nolo.com/products/offer-to-settle-debt-with-a-reduced-lump-sum-payment-pr334.html" TargetMode="External"/><Relationship Id="rId7" Type="http://schemas.openxmlformats.org/officeDocument/2006/relationships/hyperlink" Target="https://store.nolo.com/products/notice-to-stop-payment-of-check-pr077.html" TargetMode="External"/><Relationship Id="rId2" Type="http://schemas.openxmlformats.org/officeDocument/2006/relationships/hyperlink" Target="https://store.nolo.com/products/request-to-creditor-to-remove-inaccurate-information.html" TargetMode="External"/><Relationship Id="rId1" Type="http://schemas.openxmlformats.org/officeDocument/2006/relationships/slideLayout" Target="../slideLayouts/slideLayout13.xml"/><Relationship Id="rId6" Type="http://schemas.openxmlformats.org/officeDocument/2006/relationships/hyperlink" Target="https://store.nolo.com/products/credit-repair-kit-pr114.html" TargetMode="External"/><Relationship Id="rId5" Type="http://schemas.openxmlformats.org/officeDocument/2006/relationships/hyperlink" Target="https://store.nolo.com/products/offer-to-pay-debt-in-installments-full-or-discounted-amount-pr333.html" TargetMode="External"/><Relationship Id="rId4" Type="http://schemas.openxmlformats.org/officeDocument/2006/relationships/hyperlink" Target="https://store.nolo.com/products/notice-to-terminate-joint-account-pr076.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racticalmoneyskills.com/learn/life_events/going_to_college/college_resources/estimat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bankrate.com/calculators/auto/auto-loan-calculator.aspx" TargetMode="External"/><Relationship Id="rId2" Type="http://schemas.openxmlformats.org/officeDocument/2006/relationships/hyperlink" Target="http://councilforeconed.org/earningcred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nkrate.com/calculators/auto/auto-loan-calculator.aspx" TargetMode="External"/><Relationship Id="rId2" Type="http://schemas.openxmlformats.org/officeDocument/2006/relationships/hyperlink" Target="http://councilforeconed.org/earningcredi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EconEdLink.org/professional-develop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ytimes.com/2013/08/03/your-money/credit-scores/credit-bureaus-willing-to-tolerate-errors-experts-say.html?pagewanted=all&amp;_r=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e.kahoot.it/share/reading-a-credit-report/30824e6c-f7e8-4278-9c02-f4257c27ca0f" TargetMode="External"/><Relationship Id="rId2" Type="http://schemas.openxmlformats.org/officeDocument/2006/relationships/hyperlink" Target="http://www.creditscorequiz.org/" TargetMode="External"/><Relationship Id="rId1" Type="http://schemas.openxmlformats.org/officeDocument/2006/relationships/slideLayout" Target="../slideLayouts/slideLayout7.xml"/><Relationship Id="rId5" Type="http://schemas.openxmlformats.org/officeDocument/2006/relationships/hyperlink" Target="https://www.econedlink.org/resources/analyzing-a-credit-report-and-score-simulation/" TargetMode="External"/><Relationship Id="rId4" Type="http://schemas.openxmlformats.org/officeDocument/2006/relationships/hyperlink" Target="http://www.store.councilforeconed.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xperian.com/" TargetMode="External"/><Relationship Id="rId7" Type="http://schemas.openxmlformats.org/officeDocument/2006/relationships/hyperlink" Target="https://consumerfed.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racticalmoneyskills.com/" TargetMode="External"/><Relationship Id="rId5" Type="http://schemas.openxmlformats.org/officeDocument/2006/relationships/hyperlink" Target="https://www.myfico.com/credit-education" TargetMode="External"/><Relationship Id="rId4" Type="http://schemas.openxmlformats.org/officeDocument/2006/relationships/hyperlink" Target="https://www.consumerfinance.gov/consumer-tools/credit-reports-and-scor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133600"/>
            <a:ext cx="7429500" cy="3733800"/>
          </a:xfrm>
        </p:spPr>
        <p:txBody>
          <a:bodyPr/>
          <a:lstStyle/>
          <a:p>
            <a:endParaRPr lang="en-US" sz="2400" dirty="0"/>
          </a:p>
          <a:p>
            <a:endParaRPr lang="en-US" dirty="0"/>
          </a:p>
        </p:txBody>
      </p:sp>
      <p:sp>
        <p:nvSpPr>
          <p:cNvPr id="7" name="TextBox 6">
            <a:extLst>
              <a:ext uri="{FF2B5EF4-FFF2-40B4-BE49-F238E27FC236}">
                <a16:creationId xmlns:a16="http://schemas.microsoft.com/office/drawing/2014/main" id="{B9D3CF45-ADB8-4E0C-8C41-12C4AC0653B4}"/>
              </a:ext>
            </a:extLst>
          </p:cNvPr>
          <p:cNvSpPr txBox="1"/>
          <p:nvPr/>
        </p:nvSpPr>
        <p:spPr>
          <a:xfrm>
            <a:off x="2057400" y="4774378"/>
            <a:ext cx="4419600" cy="1569660"/>
          </a:xfrm>
          <a:prstGeom prst="rect">
            <a:avLst/>
          </a:prstGeom>
          <a:noFill/>
        </p:spPr>
        <p:txBody>
          <a:bodyPr wrap="square" rtlCol="0">
            <a:spAutoFit/>
          </a:bodyPr>
          <a:lstStyle/>
          <a:p>
            <a:pPr algn="ctr"/>
            <a:r>
              <a:rPr lang="en-US" sz="2400" b="1" dirty="0">
                <a:solidFill>
                  <a:srgbClr val="0070C0"/>
                </a:solidFill>
                <a:latin typeface="+mn-lt"/>
              </a:rPr>
              <a:t>Doug Young </a:t>
            </a:r>
          </a:p>
          <a:p>
            <a:pPr algn="ctr"/>
            <a:r>
              <a:rPr lang="en-US" sz="2400" b="1" dirty="0">
                <a:solidFill>
                  <a:srgbClr val="0070C0"/>
                </a:solidFill>
                <a:latin typeface="+mn-lt"/>
              </a:rPr>
              <a:t>CEO - Financial Coach</a:t>
            </a:r>
          </a:p>
          <a:p>
            <a:pPr algn="ctr"/>
            <a:r>
              <a:rPr lang="en-US" sz="2400" b="1" dirty="0">
                <a:latin typeface="+mn-lt"/>
              </a:rPr>
              <a:t>doug.n.young@gmail.com</a:t>
            </a:r>
          </a:p>
          <a:p>
            <a:pPr algn="ctr"/>
            <a:r>
              <a:rPr lang="en-US" sz="2400" b="1" dirty="0">
                <a:latin typeface="+mn-lt"/>
              </a:rPr>
              <a:t>January 28, 2021</a:t>
            </a:r>
          </a:p>
        </p:txBody>
      </p:sp>
      <p:sp>
        <p:nvSpPr>
          <p:cNvPr id="9" name="TextBox 8">
            <a:extLst>
              <a:ext uri="{FF2B5EF4-FFF2-40B4-BE49-F238E27FC236}">
                <a16:creationId xmlns:a16="http://schemas.microsoft.com/office/drawing/2014/main" id="{D3C9A649-F6A7-4268-B924-BC5E87E68BA8}"/>
              </a:ext>
            </a:extLst>
          </p:cNvPr>
          <p:cNvSpPr txBox="1"/>
          <p:nvPr/>
        </p:nvSpPr>
        <p:spPr>
          <a:xfrm>
            <a:off x="609600" y="990600"/>
            <a:ext cx="7772400" cy="1938992"/>
          </a:xfrm>
          <a:prstGeom prst="rect">
            <a:avLst/>
          </a:prstGeom>
          <a:noFill/>
        </p:spPr>
        <p:txBody>
          <a:bodyPr wrap="square">
            <a:spAutoFit/>
          </a:bodyPr>
          <a:lstStyle/>
          <a:p>
            <a:pPr algn="ctr"/>
            <a:r>
              <a:rPr lang="en-US" sz="4000" b="1" i="0" u="none" strike="noStrike" baseline="0" dirty="0">
                <a:solidFill>
                  <a:srgbClr val="0070C0"/>
                </a:solidFill>
                <a:latin typeface="+mn-lt"/>
              </a:rPr>
              <a:t>Financial Fitness for Life, </a:t>
            </a:r>
            <a:br>
              <a:rPr lang="en-US" sz="4000" b="1" i="0" u="none" strike="noStrike" baseline="0" dirty="0">
                <a:solidFill>
                  <a:srgbClr val="0070C0"/>
                </a:solidFill>
                <a:latin typeface="+mn-lt"/>
              </a:rPr>
            </a:br>
            <a:r>
              <a:rPr lang="en-US" sz="4000" b="1" i="0" u="none" strike="noStrike" baseline="0" dirty="0">
                <a:solidFill>
                  <a:srgbClr val="0070C0"/>
                </a:solidFill>
                <a:latin typeface="+mn-lt"/>
              </a:rPr>
              <a:t>Chapter 13:</a:t>
            </a:r>
          </a:p>
          <a:p>
            <a:pPr algn="ctr"/>
            <a:r>
              <a:rPr lang="en-US" sz="4000" b="1" i="0" u="none" strike="noStrike" baseline="0" dirty="0">
                <a:solidFill>
                  <a:schemeClr val="accent3">
                    <a:lumMod val="75000"/>
                  </a:schemeClr>
                </a:solidFill>
                <a:latin typeface="+mn-lt"/>
              </a:rPr>
              <a:t>Credit Reports and Credit Scores</a:t>
            </a:r>
            <a:endParaRPr lang="en-US" sz="1600" b="1" dirty="0">
              <a:solidFill>
                <a:schemeClr val="accent3">
                  <a:lumMod val="75000"/>
                </a:schemeClr>
              </a:solidFill>
              <a:latin typeface="+mn-lt"/>
            </a:endParaRPr>
          </a:p>
        </p:txBody>
      </p:sp>
      <p:pic>
        <p:nvPicPr>
          <p:cNvPr id="5" name="Picture 3" descr="credit-report">
            <a:hlinkClick r:id="rId2"/>
            <a:extLst>
              <a:ext uri="{FF2B5EF4-FFF2-40B4-BE49-F238E27FC236}">
                <a16:creationId xmlns:a16="http://schemas.microsoft.com/office/drawing/2014/main" id="{17B8B0AC-3640-474D-8E00-EA95CEEB8400}"/>
              </a:ext>
            </a:extLst>
          </p:cNvPr>
          <p:cNvPicPr>
            <a:picLocks noChangeAspect="1" noChangeArrowheads="1"/>
          </p:cNvPicPr>
          <p:nvPr/>
        </p:nvPicPr>
        <p:blipFill>
          <a:blip r:embed="rId3" cstate="print"/>
          <a:srcRect/>
          <a:stretch>
            <a:fillRect/>
          </a:stretch>
        </p:blipFill>
        <p:spPr bwMode="auto">
          <a:xfrm>
            <a:off x="1306830" y="2887267"/>
            <a:ext cx="2438400" cy="1600200"/>
          </a:xfrm>
          <a:prstGeom prst="rect">
            <a:avLst/>
          </a:prstGeom>
          <a:noFill/>
          <a:ln w="9525">
            <a:noFill/>
            <a:miter lim="800000"/>
            <a:headEnd/>
            <a:tailEnd/>
          </a:ln>
        </p:spPr>
      </p:pic>
      <p:pic>
        <p:nvPicPr>
          <p:cNvPr id="6" name="Picture 3">
            <a:extLst>
              <a:ext uri="{FF2B5EF4-FFF2-40B4-BE49-F238E27FC236}">
                <a16:creationId xmlns:a16="http://schemas.microsoft.com/office/drawing/2014/main" id="{57C87044-879B-4C6B-8110-93D9B8AD0832}"/>
              </a:ext>
            </a:extLst>
          </p:cNvPr>
          <p:cNvPicPr>
            <a:picLocks noChangeArrowheads="1"/>
          </p:cNvPicPr>
          <p:nvPr/>
        </p:nvPicPr>
        <p:blipFill>
          <a:blip r:embed="rId4" cstate="print"/>
          <a:srcRect/>
          <a:stretch>
            <a:fillRect/>
          </a:stretch>
        </p:blipFill>
        <p:spPr>
          <a:xfrm>
            <a:off x="5052060" y="2872027"/>
            <a:ext cx="2579370" cy="1643865"/>
          </a:xfrm>
          <a:prstGeom prst="rect">
            <a:avLst/>
          </a:prstGeom>
          <a:noFill/>
        </p:spPr>
      </p:pic>
    </p:spTree>
    <p:extLst>
      <p:ext uri="{BB962C8B-B14F-4D97-AF65-F5344CB8AC3E}">
        <p14:creationId xmlns:p14="http://schemas.microsoft.com/office/powerpoint/2010/main" val="293373803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29BE-297D-400C-9803-CBD3972E2E73}"/>
              </a:ext>
            </a:extLst>
          </p:cNvPr>
          <p:cNvSpPr>
            <a:spLocks noGrp="1"/>
          </p:cNvSpPr>
          <p:nvPr>
            <p:ph type="title"/>
          </p:nvPr>
        </p:nvSpPr>
        <p:spPr>
          <a:xfrm>
            <a:off x="441081" y="899160"/>
            <a:ext cx="8229600" cy="914400"/>
          </a:xfrm>
        </p:spPr>
        <p:txBody>
          <a:bodyPr/>
          <a:lstStyle/>
          <a:p>
            <a:r>
              <a:rPr lang="en-US" sz="4400" dirty="0"/>
              <a:t>Scenario</a:t>
            </a:r>
          </a:p>
        </p:txBody>
      </p:sp>
      <p:sp>
        <p:nvSpPr>
          <p:cNvPr id="3" name="Content Placeholder 2">
            <a:extLst>
              <a:ext uri="{FF2B5EF4-FFF2-40B4-BE49-F238E27FC236}">
                <a16:creationId xmlns:a16="http://schemas.microsoft.com/office/drawing/2014/main" id="{A130729F-1AB1-4607-A903-DE6E5A4AA646}"/>
              </a:ext>
            </a:extLst>
          </p:cNvPr>
          <p:cNvSpPr>
            <a:spLocks noGrp="1"/>
          </p:cNvSpPr>
          <p:nvPr>
            <p:ph idx="1"/>
          </p:nvPr>
        </p:nvSpPr>
        <p:spPr>
          <a:xfrm>
            <a:off x="438150" y="1752600"/>
            <a:ext cx="8229600" cy="2636520"/>
          </a:xfrm>
        </p:spPr>
        <p:txBody>
          <a:bodyPr/>
          <a:lstStyle/>
          <a:p>
            <a:pPr marL="0" indent="0" algn="ctr">
              <a:buNone/>
            </a:pPr>
            <a:r>
              <a:rPr lang="en-US" dirty="0">
                <a:latin typeface="+mn-lt"/>
              </a:rPr>
              <a:t>I</a:t>
            </a:r>
            <a:r>
              <a:rPr lang="en-US" i="0" u="none" strike="noStrike" baseline="0" dirty="0">
                <a:latin typeface="+mn-lt"/>
              </a:rPr>
              <a:t>magine that a friend or family member has asked you to </a:t>
            </a:r>
            <a:r>
              <a:rPr lang="en-US" i="0" u="none" strike="noStrike" baseline="0" dirty="0">
                <a:solidFill>
                  <a:schemeClr val="accent3">
                    <a:lumMod val="75000"/>
                  </a:schemeClr>
                </a:solidFill>
                <a:latin typeface="+mn-lt"/>
              </a:rPr>
              <a:t>borrow</a:t>
            </a:r>
            <a:r>
              <a:rPr lang="en-US" i="0" u="none" strike="noStrike" baseline="0" dirty="0">
                <a:latin typeface="+mn-lt"/>
              </a:rPr>
              <a:t> </a:t>
            </a:r>
            <a:r>
              <a:rPr lang="en-US" i="0" u="none" strike="noStrike" baseline="0" dirty="0">
                <a:solidFill>
                  <a:schemeClr val="accent3">
                    <a:lumMod val="75000"/>
                  </a:schemeClr>
                </a:solidFill>
                <a:latin typeface="+mn-lt"/>
              </a:rPr>
              <a:t>$1,000 - $2,000 </a:t>
            </a:r>
            <a:r>
              <a:rPr lang="en-US" i="0" u="none" strike="noStrike" baseline="0" dirty="0">
                <a:latin typeface="+mn-lt"/>
              </a:rPr>
              <a:t>for a good sounding business, joint invest</a:t>
            </a:r>
            <a:r>
              <a:rPr lang="en-US" dirty="0">
                <a:latin typeface="+mn-lt"/>
              </a:rPr>
              <a:t>men</a:t>
            </a:r>
            <a:r>
              <a:rPr lang="en-US" i="0" u="none" strike="noStrike" baseline="0" dirty="0">
                <a:latin typeface="+mn-lt"/>
              </a:rPr>
              <a:t>t opportunity or debt obligation.  </a:t>
            </a:r>
          </a:p>
          <a:p>
            <a:pPr marL="0" indent="0" algn="ctr">
              <a:buNone/>
            </a:pPr>
            <a:r>
              <a:rPr lang="en-US" dirty="0">
                <a:latin typeface="+mn-lt"/>
              </a:rPr>
              <a:t>W</a:t>
            </a:r>
            <a:r>
              <a:rPr lang="en-US" i="0" u="none" strike="noStrike" baseline="0" dirty="0">
                <a:latin typeface="+mn-lt"/>
              </a:rPr>
              <a:t>hat would you want to know about this person before you determine whether or not to lend the money? Your responses, please!</a:t>
            </a:r>
          </a:p>
        </p:txBody>
      </p:sp>
      <p:pic>
        <p:nvPicPr>
          <p:cNvPr id="1026" name="Picture 2" descr="Is It a Bad Idea to Loan Money to Family or Friends? | Women who Money">
            <a:extLst>
              <a:ext uri="{FF2B5EF4-FFF2-40B4-BE49-F238E27FC236}">
                <a16:creationId xmlns:a16="http://schemas.microsoft.com/office/drawing/2014/main" id="{96E6739A-75E0-47F7-A87D-7187631A4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181600"/>
            <a:ext cx="4800599" cy="132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37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6322B-A988-43C7-B28A-BBACB771619D}"/>
              </a:ext>
            </a:extLst>
          </p:cNvPr>
          <p:cNvSpPr txBox="1"/>
          <p:nvPr/>
        </p:nvSpPr>
        <p:spPr>
          <a:xfrm>
            <a:off x="495300" y="997565"/>
            <a:ext cx="8267700" cy="5139869"/>
          </a:xfrm>
          <a:prstGeom prst="rect">
            <a:avLst/>
          </a:prstGeom>
          <a:noFill/>
        </p:spPr>
        <p:txBody>
          <a:bodyPr wrap="square" rtlCol="0">
            <a:spAutoFit/>
          </a:bodyPr>
          <a:lstStyle/>
          <a:p>
            <a:pPr algn="ctr"/>
            <a:endParaRPr lang="en-US" sz="2000" b="1" i="0" u="none" strike="noStrike" baseline="0" dirty="0">
              <a:solidFill>
                <a:srgbClr val="0070C0"/>
              </a:solidFill>
              <a:latin typeface="+mn-lt"/>
            </a:endParaRPr>
          </a:p>
          <a:p>
            <a:pPr algn="ctr"/>
            <a:r>
              <a:rPr lang="en-US" sz="2000" b="1" i="0" u="none" strike="noStrike" baseline="0" dirty="0">
                <a:solidFill>
                  <a:srgbClr val="0070C0"/>
                </a:solidFill>
                <a:latin typeface="+mn-lt"/>
              </a:rPr>
              <a:t>Reading a Credit Report Prediction Guide</a:t>
            </a:r>
          </a:p>
          <a:p>
            <a:pPr algn="ctr"/>
            <a:r>
              <a:rPr lang="en-US" sz="2000" b="1" dirty="0">
                <a:solidFill>
                  <a:schemeClr val="accent3">
                    <a:lumMod val="75000"/>
                  </a:schemeClr>
                </a:solidFill>
                <a:latin typeface="+mn-lt"/>
              </a:rPr>
              <a:t>Exercise 13.1 (True or False)</a:t>
            </a:r>
          </a:p>
          <a:p>
            <a:pPr algn="ctr"/>
            <a:endParaRPr lang="en-US" sz="2000" b="1" dirty="0">
              <a:latin typeface="+mn-lt"/>
            </a:endParaRPr>
          </a:p>
          <a:p>
            <a:pPr algn="l"/>
            <a:r>
              <a:rPr lang="en-US" sz="1600" b="0" i="0" u="none" strike="noStrike" baseline="0" dirty="0">
                <a:latin typeface="AvenirLTStd-Book"/>
              </a:rPr>
              <a:t>_____  </a:t>
            </a:r>
            <a:r>
              <a:rPr lang="en-US" b="1" i="0" u="none" strike="noStrike" baseline="0" dirty="0">
                <a:latin typeface="+mn-lt"/>
              </a:rPr>
              <a:t>a. </a:t>
            </a:r>
            <a:r>
              <a:rPr lang="en-US" b="0" i="0" u="none" strike="noStrike" baseline="0" dirty="0">
                <a:latin typeface="+mn-lt"/>
              </a:rPr>
              <a:t>Your FICO score and your credit score are the same thing. </a:t>
            </a:r>
          </a:p>
          <a:p>
            <a:pPr algn="l"/>
            <a:r>
              <a:rPr lang="en-US" b="0" i="0" u="none" strike="noStrike" baseline="0" dirty="0">
                <a:latin typeface="+mn-lt"/>
              </a:rPr>
              <a:t>_____ </a:t>
            </a:r>
            <a:r>
              <a:rPr lang="en-US" b="1" i="0" u="none" strike="noStrike" baseline="0" dirty="0">
                <a:latin typeface="+mn-lt"/>
              </a:rPr>
              <a:t>b. </a:t>
            </a:r>
            <a:r>
              <a:rPr lang="en-US" b="0" i="0" u="none" strike="noStrike" baseline="0" dirty="0">
                <a:latin typeface="+mn-lt"/>
              </a:rPr>
              <a:t>A credit report indicates how well a person has managed credit in the past.</a:t>
            </a:r>
          </a:p>
          <a:p>
            <a:pPr algn="l"/>
            <a:r>
              <a:rPr lang="en-US" b="0" i="0" u="none" strike="noStrike" baseline="0" dirty="0">
                <a:latin typeface="+mn-lt"/>
              </a:rPr>
              <a:t>_____ </a:t>
            </a:r>
            <a:r>
              <a:rPr lang="en-US" b="1" i="0" u="none" strike="noStrike" baseline="0" dirty="0">
                <a:latin typeface="+mn-lt"/>
              </a:rPr>
              <a:t>c. </a:t>
            </a:r>
            <a:r>
              <a:rPr lang="en-US" b="0" i="0" u="none" strike="noStrike" baseline="0" dirty="0">
                <a:latin typeface="+mn-lt"/>
              </a:rPr>
              <a:t>Credit reports are issued monthly, so you know how much money to pay 	toward your credit card bill.</a:t>
            </a:r>
          </a:p>
          <a:p>
            <a:pPr algn="l"/>
            <a:r>
              <a:rPr lang="en-US" b="0" i="0" u="none" strike="noStrike" baseline="0" dirty="0">
                <a:latin typeface="+mn-lt"/>
              </a:rPr>
              <a:t>_____ </a:t>
            </a:r>
            <a:r>
              <a:rPr lang="en-US" b="1" i="0" u="none" strike="noStrike" baseline="0" dirty="0">
                <a:latin typeface="+mn-lt"/>
              </a:rPr>
              <a:t>d. </a:t>
            </a:r>
            <a:r>
              <a:rPr lang="en-US" b="0" i="0" u="none" strike="noStrike" baseline="0" dirty="0">
                <a:latin typeface="+mn-lt"/>
              </a:rPr>
              <a:t>A credit score of 350 is generally considered to be good. </a:t>
            </a:r>
          </a:p>
          <a:p>
            <a:pPr algn="l"/>
            <a:r>
              <a:rPr lang="en-US" b="0" i="0" u="none" strike="noStrike" baseline="0" dirty="0">
                <a:latin typeface="+mn-lt"/>
              </a:rPr>
              <a:t>_____ </a:t>
            </a:r>
            <a:r>
              <a:rPr lang="en-US" b="1" i="0" u="none" strike="noStrike" baseline="0" dirty="0">
                <a:latin typeface="+mn-lt"/>
              </a:rPr>
              <a:t>e. </a:t>
            </a:r>
            <a:r>
              <a:rPr lang="en-US" b="0" i="0" u="none" strike="noStrike" baseline="0" dirty="0">
                <a:latin typeface="+mn-lt"/>
              </a:rPr>
              <a:t>People with higher credit scores typically pay higher interest rates for credit.</a:t>
            </a:r>
          </a:p>
          <a:p>
            <a:pPr algn="l"/>
            <a:r>
              <a:rPr lang="en-US" b="0" i="0" u="none" strike="noStrike" baseline="0" dirty="0">
                <a:latin typeface="+mn-lt"/>
              </a:rPr>
              <a:t>_____ </a:t>
            </a:r>
            <a:r>
              <a:rPr lang="en-US" b="1" i="0" u="none" strike="noStrike" baseline="0" dirty="0">
                <a:latin typeface="+mn-lt"/>
              </a:rPr>
              <a:t>f. </a:t>
            </a:r>
            <a:r>
              <a:rPr lang="en-US" b="0" i="0" u="none" strike="noStrike" baseline="0" dirty="0">
                <a:latin typeface="+mn-lt"/>
              </a:rPr>
              <a:t>The Fair Credit Reporting Act allows you to receive a copy of your credit 	report for free.</a:t>
            </a:r>
          </a:p>
          <a:p>
            <a:pPr algn="l"/>
            <a:r>
              <a:rPr lang="en-US" b="0" i="0" u="none" strike="noStrike" baseline="0" dirty="0">
                <a:latin typeface="+mn-lt"/>
              </a:rPr>
              <a:t>_____ </a:t>
            </a:r>
            <a:r>
              <a:rPr lang="en-US" b="1" i="0" u="none" strike="noStrike" baseline="0" dirty="0">
                <a:latin typeface="+mn-lt"/>
              </a:rPr>
              <a:t>g. </a:t>
            </a:r>
            <a:r>
              <a:rPr lang="en-US" b="0" i="0" u="none" strike="noStrike" baseline="0" dirty="0">
                <a:latin typeface="+mn-lt"/>
              </a:rPr>
              <a:t>Potential employers and landlords may check your credit report.</a:t>
            </a:r>
          </a:p>
          <a:p>
            <a:pPr algn="l"/>
            <a:r>
              <a:rPr lang="en-US" b="0" i="0" u="none" strike="noStrike" baseline="0" dirty="0">
                <a:latin typeface="+mn-lt"/>
              </a:rPr>
              <a:t>_____ </a:t>
            </a:r>
            <a:r>
              <a:rPr lang="en-US" b="1" i="0" u="none" strike="noStrike" baseline="0" dirty="0">
                <a:latin typeface="+mn-lt"/>
              </a:rPr>
              <a:t>h. </a:t>
            </a:r>
            <a:r>
              <a:rPr lang="en-US" b="0" i="0" u="none" strike="noStrike" baseline="0" dirty="0">
                <a:latin typeface="+mn-lt"/>
              </a:rPr>
              <a:t>The amount of money you owe is the most important part of your credit 	score.</a:t>
            </a:r>
          </a:p>
          <a:p>
            <a:pPr algn="l"/>
            <a:r>
              <a:rPr lang="en-US" b="0" i="0" u="none" strike="noStrike" baseline="0" dirty="0">
                <a:latin typeface="+mn-lt"/>
              </a:rPr>
              <a:t>_____ </a:t>
            </a:r>
            <a:r>
              <a:rPr lang="en-US" b="1" i="0" u="none" strike="noStrike" baseline="0" dirty="0">
                <a:latin typeface="+mn-lt"/>
              </a:rPr>
              <a:t>i. </a:t>
            </a:r>
            <a:r>
              <a:rPr lang="en-US" b="0" i="0" u="none" strike="noStrike" baseline="0" dirty="0">
                <a:latin typeface="+mn-lt"/>
              </a:rPr>
              <a:t>Your income is not considered when calculating your credit score.</a:t>
            </a:r>
          </a:p>
          <a:p>
            <a:pPr algn="l">
              <a:spcAft>
                <a:spcPts val="600"/>
              </a:spcAft>
            </a:pPr>
            <a:r>
              <a:rPr lang="en-US" dirty="0">
                <a:latin typeface="+mn-lt"/>
              </a:rPr>
              <a:t>_____ </a:t>
            </a:r>
            <a:r>
              <a:rPr lang="en-US" b="1" dirty="0">
                <a:latin typeface="+mn-lt"/>
              </a:rPr>
              <a:t>j. </a:t>
            </a:r>
            <a:r>
              <a:rPr lang="en-US" b="0" i="0" u="none" strike="noStrike" baseline="0" dirty="0">
                <a:latin typeface="+mn-lt"/>
              </a:rPr>
              <a:t>A good way to improve your credit score is to apply for additional credit cards.</a:t>
            </a:r>
            <a:endParaRPr lang="en-US" sz="3200" b="1" dirty="0">
              <a:latin typeface="+mn-lt"/>
            </a:endParaRPr>
          </a:p>
        </p:txBody>
      </p:sp>
    </p:spTree>
    <p:extLst>
      <p:ext uri="{BB962C8B-B14F-4D97-AF65-F5344CB8AC3E}">
        <p14:creationId xmlns:p14="http://schemas.microsoft.com/office/powerpoint/2010/main" val="20236549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EF2B-5C4A-49A4-B62B-66D01C249AC0}"/>
              </a:ext>
            </a:extLst>
          </p:cNvPr>
          <p:cNvSpPr>
            <a:spLocks noGrp="1"/>
          </p:cNvSpPr>
          <p:nvPr>
            <p:ph type="title"/>
          </p:nvPr>
        </p:nvSpPr>
        <p:spPr>
          <a:xfrm>
            <a:off x="476250" y="152400"/>
            <a:ext cx="8229600" cy="838200"/>
          </a:xfrm>
        </p:spPr>
        <p:txBody>
          <a:bodyPr/>
          <a:lstStyle/>
          <a:p>
            <a:pPr>
              <a:spcAft>
                <a:spcPts val="600"/>
              </a:spcAft>
            </a:pPr>
            <a:r>
              <a:rPr lang="en-US" sz="2800" dirty="0"/>
              <a:t>What are lenders looking for?</a:t>
            </a:r>
          </a:p>
        </p:txBody>
      </p:sp>
      <p:pic>
        <p:nvPicPr>
          <p:cNvPr id="1026" name="Picture 2" descr="Your A+ Guide to the Five C's of Credit | Loanry">
            <a:extLst>
              <a:ext uri="{FF2B5EF4-FFF2-40B4-BE49-F238E27FC236}">
                <a16:creationId xmlns:a16="http://schemas.microsoft.com/office/drawing/2014/main" id="{22499ADD-8D31-49C9-AB3A-DAB333ACD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295401"/>
            <a:ext cx="82296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574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7B98CB-22BC-4759-941B-2E9589D94BCB}"/>
              </a:ext>
            </a:extLst>
          </p:cNvPr>
          <p:cNvSpPr>
            <a:spLocks noGrp="1"/>
          </p:cNvSpPr>
          <p:nvPr>
            <p:ph type="title"/>
          </p:nvPr>
        </p:nvSpPr>
        <p:spPr>
          <a:xfrm>
            <a:off x="457200" y="914400"/>
            <a:ext cx="8229600" cy="1110916"/>
          </a:xfrm>
        </p:spPr>
        <p:txBody>
          <a:bodyPr/>
          <a:lstStyle/>
          <a:p>
            <a:r>
              <a:rPr lang="en-US" sz="4800" dirty="0"/>
              <a:t>Vocabulary</a:t>
            </a:r>
          </a:p>
        </p:txBody>
      </p:sp>
      <p:sp>
        <p:nvSpPr>
          <p:cNvPr id="5" name="Content Placeholder 4">
            <a:extLst>
              <a:ext uri="{FF2B5EF4-FFF2-40B4-BE49-F238E27FC236}">
                <a16:creationId xmlns:a16="http://schemas.microsoft.com/office/drawing/2014/main" id="{9FEF6A6F-29FD-449C-A412-EC864DDA8CC3}"/>
              </a:ext>
            </a:extLst>
          </p:cNvPr>
          <p:cNvSpPr>
            <a:spLocks noGrp="1"/>
          </p:cNvSpPr>
          <p:nvPr>
            <p:ph idx="1"/>
          </p:nvPr>
        </p:nvSpPr>
        <p:spPr>
          <a:xfrm>
            <a:off x="269708" y="1988740"/>
            <a:ext cx="8604584" cy="4267200"/>
          </a:xfrm>
        </p:spPr>
        <p:txBody>
          <a:bodyPr/>
          <a:lstStyle/>
          <a:p>
            <a:pPr algn="l">
              <a:buClr>
                <a:srgbClr val="FF0000"/>
              </a:buClr>
              <a:buFont typeface="Wingdings" panose="05000000000000000000" pitchFamily="2" charset="2"/>
              <a:buChar char="Ø"/>
            </a:pPr>
            <a:r>
              <a:rPr lang="en-US" sz="1600" b="1" dirty="0">
                <a:latin typeface="+mn-lt"/>
              </a:rPr>
              <a:t>Credit </a:t>
            </a:r>
            <a:r>
              <a:rPr lang="en-US" sz="2000" dirty="0">
                <a:latin typeface="+mn-lt"/>
              </a:rPr>
              <a:t>- </a:t>
            </a:r>
            <a:r>
              <a:rPr lang="en-US" sz="1600" b="0" i="0" dirty="0">
                <a:solidFill>
                  <a:srgbClr val="34383B"/>
                </a:solidFill>
                <a:effectLst/>
                <a:latin typeface="+mn-lt"/>
              </a:rPr>
              <a:t>Amount of money a creditor is willing to loan another to purchase goods and services, based the expectation that the money will be repaid as promised with interest.</a:t>
            </a:r>
            <a:endParaRPr lang="en-US" sz="2000" dirty="0">
              <a:latin typeface="+mn-lt"/>
            </a:endParaRPr>
          </a:p>
          <a:p>
            <a:pPr>
              <a:buClr>
                <a:srgbClr val="FF0000"/>
              </a:buClr>
              <a:buFont typeface="Wingdings" panose="05000000000000000000" pitchFamily="2" charset="2"/>
              <a:buChar char="Ø"/>
            </a:pPr>
            <a:r>
              <a:rPr lang="en-US" sz="1600" b="1" dirty="0">
                <a:latin typeface="+mn-lt"/>
              </a:rPr>
              <a:t>Credit Report </a:t>
            </a:r>
            <a:r>
              <a:rPr lang="en-US" sz="2000" dirty="0">
                <a:latin typeface="+mn-lt"/>
              </a:rPr>
              <a:t>- </a:t>
            </a:r>
            <a:r>
              <a:rPr lang="en-US" sz="1600" b="0" u="none" strike="noStrike" baseline="0" dirty="0">
                <a:latin typeface="+mn-lt"/>
              </a:rPr>
              <a:t>A record of an individual’s credit history.</a:t>
            </a:r>
            <a:endParaRPr lang="en-US" sz="2000" dirty="0">
              <a:latin typeface="+mn-lt"/>
            </a:endParaRPr>
          </a:p>
          <a:p>
            <a:pPr>
              <a:buClr>
                <a:srgbClr val="FF0000"/>
              </a:buClr>
              <a:buFont typeface="Wingdings" panose="05000000000000000000" pitchFamily="2" charset="2"/>
              <a:buChar char="Ø"/>
            </a:pPr>
            <a:r>
              <a:rPr lang="en-US" sz="1600" b="1" dirty="0">
                <a:latin typeface="+mn-lt"/>
              </a:rPr>
              <a:t>Credit Score </a:t>
            </a:r>
            <a:r>
              <a:rPr lang="en-US" sz="2000" dirty="0">
                <a:latin typeface="+mn-lt"/>
              </a:rPr>
              <a:t>- </a:t>
            </a:r>
            <a:r>
              <a:rPr lang="en-US" sz="1600" b="0" i="0" dirty="0">
                <a:solidFill>
                  <a:srgbClr val="34383B"/>
                </a:solidFill>
                <a:effectLst/>
                <a:latin typeface="+mn-lt"/>
              </a:rPr>
              <a:t>A measure of creditworthiness, financial history and ability to pay debts as promised as judged by character, capacity, and capital (3 C’s).</a:t>
            </a:r>
          </a:p>
          <a:p>
            <a:pPr>
              <a:buClr>
                <a:srgbClr val="FF0000"/>
              </a:buClr>
              <a:buFont typeface="Wingdings" panose="05000000000000000000" pitchFamily="2" charset="2"/>
              <a:buChar char="Ø"/>
            </a:pPr>
            <a:r>
              <a:rPr lang="en-US" sz="1600" b="1" dirty="0">
                <a:latin typeface="+mn-lt"/>
              </a:rPr>
              <a:t>Utilization Rate </a:t>
            </a:r>
            <a:r>
              <a:rPr lang="en-US" sz="1600" dirty="0">
                <a:latin typeface="+mn-lt"/>
              </a:rPr>
              <a:t>- </a:t>
            </a:r>
            <a:r>
              <a:rPr lang="en-US" sz="1600" b="0" i="0" dirty="0">
                <a:solidFill>
                  <a:srgbClr val="333333"/>
                </a:solidFill>
                <a:effectLst/>
                <a:latin typeface="+mn-lt"/>
              </a:rPr>
              <a:t> The amount of revolving credit you're currently using divided by the total amount of revolving credit you have available.</a:t>
            </a:r>
            <a:endParaRPr lang="en-US" sz="1600" dirty="0">
              <a:latin typeface="+mn-lt"/>
            </a:endParaRPr>
          </a:p>
          <a:p>
            <a:pPr>
              <a:buClr>
                <a:srgbClr val="FF0000"/>
              </a:buClr>
              <a:buFont typeface="Wingdings" panose="05000000000000000000" pitchFamily="2" charset="2"/>
              <a:buChar char="Ø"/>
            </a:pPr>
            <a:r>
              <a:rPr lang="en-US" sz="1600" b="1" dirty="0">
                <a:latin typeface="+mn-lt"/>
              </a:rPr>
              <a:t>FICO</a:t>
            </a:r>
            <a:r>
              <a:rPr lang="en-US" sz="1600" dirty="0">
                <a:latin typeface="+mn-lt"/>
              </a:rPr>
              <a:t> – </a:t>
            </a:r>
            <a:r>
              <a:rPr lang="en-US" sz="1600" b="0" i="0" dirty="0">
                <a:solidFill>
                  <a:srgbClr val="111111"/>
                </a:solidFill>
                <a:effectLst/>
                <a:latin typeface="+mn-lt"/>
              </a:rPr>
              <a:t>a credit score </a:t>
            </a:r>
            <a:r>
              <a:rPr lang="en-US" sz="1600" b="0" dirty="0">
                <a:solidFill>
                  <a:srgbClr val="111111"/>
                </a:solidFill>
                <a:effectLst/>
                <a:latin typeface="+mn-lt"/>
              </a:rPr>
              <a:t>created by the Fair Isaac Corporation.  Lenders use FICO scores along with details on borrowers’ credit reports to assess credit risk and determine whether to extend credit. </a:t>
            </a:r>
            <a:r>
              <a:rPr lang="en-US" sz="1600" dirty="0">
                <a:latin typeface="+mn-lt"/>
              </a:rPr>
              <a:t> </a:t>
            </a:r>
          </a:p>
          <a:p>
            <a:pPr>
              <a:buClr>
                <a:srgbClr val="FF0000"/>
              </a:buClr>
              <a:buFont typeface="Wingdings" panose="05000000000000000000" pitchFamily="2" charset="2"/>
              <a:buChar char="Ø"/>
            </a:pPr>
            <a:r>
              <a:rPr lang="en-US" sz="1600" b="1" i="0" u="none" strike="noStrike" baseline="0" dirty="0">
                <a:latin typeface="AvenirLTStd-Book"/>
              </a:rPr>
              <a:t>Fair Credit Reporting Act </a:t>
            </a:r>
            <a:r>
              <a:rPr lang="en-US" sz="1600" b="0" i="0" u="none" strike="noStrike" baseline="0" dirty="0">
                <a:latin typeface="AvenirLTStd-Book"/>
              </a:rPr>
              <a:t>- </a:t>
            </a:r>
            <a:r>
              <a:rPr lang="en-US" sz="1600" b="0" i="0" dirty="0">
                <a:solidFill>
                  <a:srgbClr val="111111"/>
                </a:solidFill>
                <a:effectLst/>
                <a:latin typeface="+mn-lt"/>
              </a:rPr>
              <a:t>a federal law that regulates the collection of consumers' credit information and access to their credit reports. </a:t>
            </a:r>
            <a:endParaRPr lang="en-US" sz="2000" dirty="0">
              <a:latin typeface="+mn-lt"/>
            </a:endParaRPr>
          </a:p>
          <a:p>
            <a:endParaRPr lang="en-US" dirty="0">
              <a:latin typeface="+mn-lt"/>
            </a:endParaRPr>
          </a:p>
        </p:txBody>
      </p:sp>
    </p:spTree>
    <p:extLst>
      <p:ext uri="{BB962C8B-B14F-4D97-AF65-F5344CB8AC3E}">
        <p14:creationId xmlns:p14="http://schemas.microsoft.com/office/powerpoint/2010/main" val="1917303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143000"/>
            <a:ext cx="8229600" cy="946150"/>
          </a:xfrm>
        </p:spPr>
        <p:txBody>
          <a:bodyPr/>
          <a:lstStyle/>
          <a:p>
            <a:pPr marL="0" indent="0"/>
            <a:r>
              <a:rPr lang="en-US" sz="4800" b="1" dirty="0">
                <a:solidFill>
                  <a:srgbClr val="0070C0"/>
                </a:solidFill>
              </a:rPr>
              <a:t>What’s a Credit Report?</a:t>
            </a:r>
          </a:p>
        </p:txBody>
      </p:sp>
      <p:pic>
        <p:nvPicPr>
          <p:cNvPr id="16387" name="Picture 3" descr="credit-report">
            <a:hlinkClick r:id="rId3"/>
          </p:cNvPr>
          <p:cNvPicPr>
            <a:picLocks noChangeAspect="1" noChangeArrowheads="1"/>
          </p:cNvPicPr>
          <p:nvPr/>
        </p:nvPicPr>
        <p:blipFill>
          <a:blip r:embed="rId4" cstate="print"/>
          <a:srcRect/>
          <a:stretch>
            <a:fillRect/>
          </a:stretch>
        </p:blipFill>
        <p:spPr bwMode="auto">
          <a:xfrm>
            <a:off x="5334000" y="4419600"/>
            <a:ext cx="2438400" cy="1600200"/>
          </a:xfrm>
          <a:prstGeom prst="rect">
            <a:avLst/>
          </a:prstGeom>
          <a:noFill/>
          <a:ln w="9525">
            <a:noFill/>
            <a:miter lim="800000"/>
            <a:headEnd/>
            <a:tailEnd/>
          </a:ln>
        </p:spPr>
      </p:pic>
      <p:sp>
        <p:nvSpPr>
          <p:cNvPr id="16388" name="Rectangle 4"/>
          <p:cNvSpPr>
            <a:spLocks noChangeArrowheads="1"/>
          </p:cNvSpPr>
          <p:nvPr/>
        </p:nvSpPr>
        <p:spPr bwMode="auto">
          <a:xfrm>
            <a:off x="571500" y="2362200"/>
            <a:ext cx="8458200" cy="4339650"/>
          </a:xfrm>
          <a:prstGeom prst="rect">
            <a:avLst/>
          </a:prstGeom>
          <a:noFill/>
          <a:ln w="9525">
            <a:noFill/>
            <a:miter lim="800000"/>
            <a:headEnd/>
            <a:tailEnd/>
          </a:ln>
        </p:spPr>
        <p:txBody>
          <a:bodyPr wrap="square">
            <a:spAutoFit/>
          </a:bodyPr>
          <a:lstStyle/>
          <a:p>
            <a:pPr>
              <a:buClr>
                <a:srgbClr val="FF3300"/>
              </a:buClr>
              <a:buFont typeface="Wingdings" pitchFamily="2" charset="2"/>
              <a:buChar char="Ø"/>
              <a:defRPr/>
            </a:pPr>
            <a:r>
              <a:rPr lang="en-US" dirty="0">
                <a:solidFill>
                  <a:schemeClr val="tx1"/>
                </a:solidFill>
                <a:latin typeface="Arial" pitchFamily="34" charset="0"/>
              </a:rPr>
              <a:t> </a:t>
            </a:r>
            <a:r>
              <a:rPr lang="en-US" sz="2000" dirty="0">
                <a:solidFill>
                  <a:schemeClr val="tx1"/>
                </a:solidFill>
                <a:latin typeface="+mn-lt"/>
              </a:rPr>
              <a:t>From age 18 on, agencies collect data about your spending habits.</a:t>
            </a:r>
          </a:p>
          <a:p>
            <a:pPr>
              <a:buClr>
                <a:srgbClr val="FF3300"/>
              </a:buClr>
              <a:defRPr/>
            </a:pPr>
            <a:endParaRPr lang="en-US" sz="2000" dirty="0">
              <a:solidFill>
                <a:schemeClr val="tx1"/>
              </a:solidFill>
              <a:latin typeface="+mn-lt"/>
            </a:endParaRPr>
          </a:p>
          <a:p>
            <a:pPr>
              <a:buClr>
                <a:srgbClr val="FF3300"/>
              </a:buClr>
              <a:buFont typeface="Wingdings" pitchFamily="2" charset="2"/>
              <a:buChar char="Ø"/>
              <a:defRPr/>
            </a:pPr>
            <a:r>
              <a:rPr lang="en-US" sz="2000" dirty="0">
                <a:solidFill>
                  <a:schemeClr val="tx1"/>
                </a:solidFill>
                <a:latin typeface="+mn-lt"/>
              </a:rPr>
              <a:t> Monitor your ability to handle risks: installment</a:t>
            </a:r>
            <a:r>
              <a:rPr lang="en-US" sz="2000" dirty="0">
                <a:latin typeface="+mn-lt"/>
              </a:rPr>
              <a:t> </a:t>
            </a:r>
            <a:r>
              <a:rPr lang="en-US" sz="2000" dirty="0">
                <a:solidFill>
                  <a:schemeClr val="tx1"/>
                </a:solidFill>
                <a:latin typeface="+mn-lt"/>
              </a:rPr>
              <a:t>loans and revolving credit.</a:t>
            </a:r>
          </a:p>
          <a:p>
            <a:pPr>
              <a:buClr>
                <a:srgbClr val="FF3300"/>
              </a:buClr>
              <a:buFont typeface="Wingdings" pitchFamily="2" charset="2"/>
              <a:buChar char="Ø"/>
              <a:defRPr/>
            </a:pPr>
            <a:endParaRPr lang="en-US" sz="2000" dirty="0">
              <a:solidFill>
                <a:schemeClr val="tx1"/>
              </a:solidFill>
              <a:latin typeface="+mn-lt"/>
            </a:endParaRPr>
          </a:p>
          <a:p>
            <a:pPr>
              <a:buClr>
                <a:srgbClr val="FF3300"/>
              </a:buClr>
              <a:buFont typeface="Wingdings" pitchFamily="2" charset="2"/>
              <a:buChar char="Ø"/>
              <a:defRPr/>
            </a:pPr>
            <a:r>
              <a:rPr lang="en-US" sz="2000" dirty="0">
                <a:solidFill>
                  <a:schemeClr val="tx1"/>
                </a:solidFill>
                <a:latin typeface="+mn-lt"/>
              </a:rPr>
              <a:t> Impacts: amount you can borrow and the interest rates on that loan.</a:t>
            </a:r>
          </a:p>
          <a:p>
            <a:pPr>
              <a:buClr>
                <a:srgbClr val="FF3300"/>
              </a:buClr>
              <a:defRPr/>
            </a:pPr>
            <a:endParaRPr lang="en-US" sz="2000" dirty="0">
              <a:solidFill>
                <a:schemeClr val="tx1"/>
              </a:solidFill>
              <a:latin typeface="+mn-lt"/>
            </a:endParaRPr>
          </a:p>
          <a:p>
            <a:pPr>
              <a:buClr>
                <a:srgbClr val="FF3300"/>
              </a:buClr>
              <a:buFont typeface="Wingdings" pitchFamily="2" charset="2"/>
              <a:buChar char="Ø"/>
              <a:defRPr/>
            </a:pPr>
            <a:r>
              <a:rPr lang="en-US" sz="2000" dirty="0">
                <a:solidFill>
                  <a:schemeClr val="tx1"/>
                </a:solidFill>
                <a:latin typeface="+mn-lt"/>
              </a:rPr>
              <a:t> Who Can Access Your Report? </a:t>
            </a:r>
          </a:p>
          <a:p>
            <a:pPr lvl="1">
              <a:buFont typeface="Wingdings" pitchFamily="2" charset="2"/>
              <a:buChar char="§"/>
              <a:defRPr/>
            </a:pPr>
            <a:r>
              <a:rPr lang="en-US" sz="2000" dirty="0">
                <a:solidFill>
                  <a:schemeClr val="accent3">
                    <a:lumMod val="75000"/>
                  </a:schemeClr>
                </a:solidFill>
                <a:latin typeface="+mn-lt"/>
              </a:rPr>
              <a:t> Creditors</a:t>
            </a:r>
          </a:p>
          <a:p>
            <a:pPr lvl="1">
              <a:buFont typeface="Wingdings" pitchFamily="2" charset="2"/>
              <a:buChar char="§"/>
              <a:defRPr/>
            </a:pPr>
            <a:r>
              <a:rPr lang="en-US" sz="2000" dirty="0">
                <a:solidFill>
                  <a:schemeClr val="accent3">
                    <a:lumMod val="75000"/>
                  </a:schemeClr>
                </a:solidFill>
                <a:latin typeface="+mn-lt"/>
              </a:rPr>
              <a:t> Collection agencies</a:t>
            </a:r>
          </a:p>
          <a:p>
            <a:pPr lvl="1">
              <a:buFont typeface="Wingdings" pitchFamily="2" charset="2"/>
              <a:buChar char="§"/>
              <a:defRPr/>
            </a:pPr>
            <a:r>
              <a:rPr lang="en-US" sz="2000" dirty="0">
                <a:solidFill>
                  <a:schemeClr val="accent3">
                    <a:lumMod val="75000"/>
                  </a:schemeClr>
                </a:solidFill>
                <a:latin typeface="+mn-lt"/>
              </a:rPr>
              <a:t> Insurance companies</a:t>
            </a:r>
          </a:p>
          <a:p>
            <a:pPr lvl="1">
              <a:buFont typeface="Wingdings" pitchFamily="2" charset="2"/>
              <a:buChar char="§"/>
              <a:defRPr/>
            </a:pPr>
            <a:r>
              <a:rPr lang="en-US" sz="2000" dirty="0">
                <a:solidFill>
                  <a:schemeClr val="accent3">
                    <a:lumMod val="75000"/>
                  </a:schemeClr>
                </a:solidFill>
                <a:latin typeface="+mn-lt"/>
              </a:rPr>
              <a:t> Employers</a:t>
            </a:r>
          </a:p>
          <a:p>
            <a:pPr lvl="1">
              <a:buFont typeface="Wingdings" pitchFamily="2" charset="2"/>
              <a:buChar char="§"/>
              <a:defRPr/>
            </a:pPr>
            <a:r>
              <a:rPr lang="en-US" sz="2000" dirty="0">
                <a:solidFill>
                  <a:schemeClr val="accent3">
                    <a:lumMod val="75000"/>
                  </a:schemeClr>
                </a:solidFill>
                <a:latin typeface="+mn-lt"/>
              </a:rPr>
              <a:t> Landlords</a:t>
            </a:r>
          </a:p>
          <a:p>
            <a:pPr lvl="7">
              <a:buClr>
                <a:srgbClr val="FF3300"/>
              </a:buClr>
              <a:defRPr/>
            </a:pPr>
            <a:endParaRPr lang="en-US" sz="1800" dirty="0">
              <a:solidFill>
                <a:schemeClr val="tx1"/>
              </a:solidFill>
              <a:latin typeface="Arial" pitchFamily="34" charset="0"/>
              <a:hlinkClick r:id="rId5"/>
            </a:endParaRPr>
          </a:p>
          <a:p>
            <a:pPr lvl="7">
              <a:buClr>
                <a:srgbClr val="FF3300"/>
              </a:buClr>
              <a:defRPr/>
            </a:pPr>
            <a:r>
              <a:rPr lang="en-US" sz="1800" dirty="0">
                <a:solidFill>
                  <a:schemeClr val="tx1"/>
                </a:solidFill>
                <a:latin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36104" y="1127973"/>
            <a:ext cx="8229600" cy="906236"/>
          </a:xfrm>
        </p:spPr>
        <p:txBody>
          <a:bodyPr lIns="91440" tIns="45720" bIns="45720"/>
          <a:lstStyle/>
          <a:p>
            <a:pPr marL="0" indent="0"/>
            <a:r>
              <a:rPr lang="en-US" sz="4400" b="1" dirty="0">
                <a:solidFill>
                  <a:srgbClr val="0070C0"/>
                </a:solidFill>
              </a:rPr>
              <a:t>Free Annual Credit Report</a:t>
            </a:r>
          </a:p>
        </p:txBody>
      </p:sp>
      <p:sp>
        <p:nvSpPr>
          <p:cNvPr id="19459" name="Rectangle 3"/>
          <p:cNvSpPr>
            <a:spLocks noGrp="1" noChangeArrowheads="1"/>
          </p:cNvSpPr>
          <p:nvPr>
            <p:ph idx="4294967295"/>
          </p:nvPr>
        </p:nvSpPr>
        <p:spPr>
          <a:xfrm>
            <a:off x="609600" y="2057400"/>
            <a:ext cx="7924800" cy="4931229"/>
          </a:xfrm>
        </p:spPr>
        <p:txBody>
          <a:bodyPr lIns="91440" tIns="45720" bIns="45720"/>
          <a:lstStyle/>
          <a:p>
            <a:pPr marL="342900">
              <a:lnSpc>
                <a:spcPct val="80000"/>
              </a:lnSpc>
              <a:buClr>
                <a:srgbClr val="FF3300"/>
              </a:buClr>
              <a:buFont typeface="Wingdings" pitchFamily="2" charset="2"/>
              <a:buChar char="Ø"/>
            </a:pPr>
            <a:r>
              <a:rPr lang="en-US" altLang="zh-CN" sz="2200" dirty="0">
                <a:latin typeface="+mn-lt"/>
                <a:ea typeface="SimSun" pitchFamily="2" charset="-122"/>
              </a:rPr>
              <a:t>The</a:t>
            </a:r>
            <a:r>
              <a:rPr lang="en-US" altLang="zh-CN" sz="2200" dirty="0">
                <a:solidFill>
                  <a:schemeClr val="accent3">
                    <a:lumMod val="75000"/>
                  </a:schemeClr>
                </a:solidFill>
                <a:latin typeface="+mn-lt"/>
                <a:ea typeface="SimSun" pitchFamily="2" charset="-122"/>
              </a:rPr>
              <a:t> Fair Credit Reporting Act </a:t>
            </a:r>
            <a:r>
              <a:rPr lang="en-US" altLang="zh-CN" sz="2200" dirty="0">
                <a:latin typeface="+mn-lt"/>
                <a:ea typeface="SimSun" pitchFamily="2" charset="-122"/>
              </a:rPr>
              <a:t>guarantees you access to a free credit report from each of the 3 nationwide reporting agencies — </a:t>
            </a:r>
            <a:r>
              <a:rPr lang="en-US" altLang="zh-CN" sz="2200" i="1" dirty="0">
                <a:latin typeface="+mn-lt"/>
                <a:ea typeface="SimSun" pitchFamily="2" charset="-122"/>
              </a:rPr>
              <a:t>Experian, Equifax, and TransUnion</a:t>
            </a:r>
            <a:r>
              <a:rPr lang="en-US" altLang="zh-CN" sz="2200" dirty="0">
                <a:latin typeface="+mn-lt"/>
                <a:ea typeface="SimSun" pitchFamily="2" charset="-122"/>
              </a:rPr>
              <a:t> — every twelve months. </a:t>
            </a:r>
          </a:p>
          <a:p>
            <a:pPr marL="342900">
              <a:lnSpc>
                <a:spcPct val="80000"/>
              </a:lnSpc>
              <a:buClr>
                <a:srgbClr val="FF3300"/>
              </a:buClr>
              <a:buFont typeface="Wingdings" pitchFamily="2" charset="2"/>
              <a:buChar char="Ø"/>
            </a:pPr>
            <a:r>
              <a:rPr lang="en-US" altLang="zh-CN" sz="2200" dirty="0">
                <a:latin typeface="+mn-lt"/>
                <a:ea typeface="SimSun" pitchFamily="2" charset="-122"/>
              </a:rPr>
              <a:t>To get your free Credit Report </a:t>
            </a:r>
          </a:p>
          <a:p>
            <a:pPr marL="742950" lvl="1">
              <a:lnSpc>
                <a:spcPct val="80000"/>
              </a:lnSpc>
              <a:buFont typeface="Wingdings" pitchFamily="2" charset="2"/>
              <a:buChar char="§"/>
            </a:pPr>
            <a:r>
              <a:rPr lang="en-US" altLang="zh-CN" sz="2200" dirty="0">
                <a:latin typeface="+mn-lt"/>
                <a:ea typeface="SimSun" pitchFamily="2" charset="-122"/>
              </a:rPr>
              <a:t>By Internet:	</a:t>
            </a:r>
            <a:r>
              <a:rPr lang="en-US" altLang="zh-CN" sz="2200" dirty="0">
                <a:latin typeface="+mn-lt"/>
                <a:ea typeface="SimSun" pitchFamily="2" charset="-122"/>
                <a:hlinkClick r:id="rId3"/>
              </a:rPr>
              <a:t>www.annualcreditreport.com</a:t>
            </a:r>
            <a:endParaRPr lang="en-US" altLang="zh-CN" sz="2200" dirty="0">
              <a:latin typeface="+mn-lt"/>
              <a:ea typeface="SimSun" pitchFamily="2" charset="-122"/>
            </a:endParaRPr>
          </a:p>
          <a:p>
            <a:pPr marL="742950" lvl="1">
              <a:lnSpc>
                <a:spcPct val="80000"/>
              </a:lnSpc>
              <a:buFont typeface="Wingdings" pitchFamily="2" charset="2"/>
              <a:buChar char="§"/>
            </a:pPr>
            <a:r>
              <a:rPr lang="en-US" altLang="zh-CN" sz="2200" dirty="0">
                <a:latin typeface="+mn-lt"/>
                <a:ea typeface="SimSun" pitchFamily="2" charset="-122"/>
              </a:rPr>
              <a:t>By phone:	1-877-3222-8228</a:t>
            </a:r>
          </a:p>
          <a:p>
            <a:pPr marL="742950" lvl="1">
              <a:lnSpc>
                <a:spcPct val="80000"/>
              </a:lnSpc>
              <a:spcAft>
                <a:spcPts val="600"/>
              </a:spcAft>
              <a:buFont typeface="Wingdings" pitchFamily="2" charset="2"/>
              <a:buChar char="§"/>
            </a:pPr>
            <a:r>
              <a:rPr lang="en-US" altLang="zh-CN" sz="2200" dirty="0">
                <a:latin typeface="+mn-lt"/>
                <a:ea typeface="SimSun" pitchFamily="2" charset="-122"/>
              </a:rPr>
              <a:t>By mail:		Annual Credit Report Request Service</a:t>
            </a:r>
          </a:p>
          <a:p>
            <a:pPr marL="1600200" lvl="3">
              <a:lnSpc>
                <a:spcPct val="80000"/>
              </a:lnSpc>
              <a:spcAft>
                <a:spcPts val="600"/>
              </a:spcAft>
              <a:buFont typeface="Arial" pitchFamily="34" charset="0"/>
              <a:buNone/>
            </a:pPr>
            <a:r>
              <a:rPr lang="en-US" altLang="zh-CN" sz="2200" dirty="0">
                <a:latin typeface="+mn-lt"/>
                <a:ea typeface="SimSun" pitchFamily="2" charset="-122"/>
              </a:rPr>
              <a:t>      		P.O. Box 105281, Atlanta, GA 30348-5281</a:t>
            </a:r>
          </a:p>
          <a:p>
            <a:pPr marL="1600200" lvl="3">
              <a:lnSpc>
                <a:spcPct val="80000"/>
              </a:lnSpc>
              <a:spcAft>
                <a:spcPts val="600"/>
              </a:spcAft>
              <a:buFont typeface="Arial" pitchFamily="34" charset="0"/>
              <a:buNone/>
            </a:pPr>
            <a:endParaRPr lang="en-US" altLang="zh-CN" sz="2000" dirty="0">
              <a:latin typeface="+mn-lt"/>
              <a:ea typeface="SimSun" pitchFamily="2" charset="-122"/>
            </a:endParaRPr>
          </a:p>
          <a:p>
            <a:pPr marL="342900">
              <a:spcAft>
                <a:spcPts val="600"/>
              </a:spcAft>
              <a:buFont typeface="Arial" pitchFamily="34" charset="0"/>
              <a:buNone/>
            </a:pPr>
            <a:r>
              <a:rPr lang="en-US" altLang="zh-CN" sz="2000" dirty="0">
                <a:solidFill>
                  <a:srgbClr val="FF3300"/>
                </a:solidFill>
                <a:latin typeface="+mn-lt"/>
                <a:ea typeface="SimSun" pitchFamily="2" charset="-122"/>
              </a:rPr>
              <a:t>	Note:  If you contact the reporting agencies directly via e-mail or letter 		for your report, there may be a fee cost.</a:t>
            </a:r>
            <a:endParaRPr lang="en-US" sz="1800" dirty="0">
              <a:solidFill>
                <a:srgbClr val="FF3300"/>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8700"/>
            <a:ext cx="8229600" cy="818232"/>
          </a:xfrm>
        </p:spPr>
        <p:txBody>
          <a:bodyPr/>
          <a:lstStyle/>
          <a:p>
            <a:pPr marL="0" indent="0"/>
            <a:r>
              <a:rPr lang="en-US" sz="4400" b="1" dirty="0">
                <a:solidFill>
                  <a:srgbClr val="0070C0"/>
                </a:solidFill>
              </a:rPr>
              <a:t>What is in a Credit Report?</a:t>
            </a:r>
          </a:p>
        </p:txBody>
      </p:sp>
      <p:sp>
        <p:nvSpPr>
          <p:cNvPr id="18435" name="Rectangle 3"/>
          <p:cNvSpPr>
            <a:spLocks noGrp="1" noChangeArrowheads="1"/>
          </p:cNvSpPr>
          <p:nvPr>
            <p:ph type="body" sz="half" idx="1"/>
          </p:nvPr>
        </p:nvSpPr>
        <p:spPr>
          <a:xfrm>
            <a:off x="152400" y="1868703"/>
            <a:ext cx="4876800" cy="4343400"/>
          </a:xfrm>
        </p:spPr>
        <p:txBody>
          <a:bodyPr/>
          <a:lstStyle/>
          <a:p>
            <a:pPr marL="342900">
              <a:lnSpc>
                <a:spcPct val="90000"/>
              </a:lnSpc>
              <a:buClr>
                <a:srgbClr val="FF3300"/>
              </a:buClr>
              <a:buFont typeface="Wingdings" pitchFamily="2" charset="2"/>
              <a:buChar char="Ø"/>
            </a:pPr>
            <a:r>
              <a:rPr lang="en-US" sz="2000" dirty="0">
                <a:latin typeface="+mn-lt"/>
              </a:rPr>
              <a:t>Personal Data</a:t>
            </a:r>
          </a:p>
          <a:p>
            <a:pPr marL="342900">
              <a:lnSpc>
                <a:spcPct val="90000"/>
              </a:lnSpc>
              <a:buClr>
                <a:srgbClr val="FF3300"/>
              </a:buClr>
              <a:buFont typeface="Wingdings" pitchFamily="2" charset="2"/>
              <a:buChar char="Ø"/>
            </a:pPr>
            <a:r>
              <a:rPr lang="en-US" sz="2000" dirty="0">
                <a:latin typeface="+mn-lt"/>
              </a:rPr>
              <a:t>Employment History</a:t>
            </a:r>
          </a:p>
          <a:p>
            <a:pPr marL="342900">
              <a:lnSpc>
                <a:spcPct val="90000"/>
              </a:lnSpc>
              <a:buClr>
                <a:srgbClr val="FF3300"/>
              </a:buClr>
              <a:buFont typeface="Wingdings" pitchFamily="2" charset="2"/>
              <a:buChar char="Ø"/>
            </a:pPr>
            <a:r>
              <a:rPr lang="en-US" sz="2000" dirty="0">
                <a:latin typeface="+mn-lt"/>
              </a:rPr>
              <a:t>Public Records  (liens, judgments, secured loans, foreclosures, bankruptcies, etc.)</a:t>
            </a:r>
          </a:p>
          <a:p>
            <a:pPr marL="342900">
              <a:lnSpc>
                <a:spcPct val="90000"/>
              </a:lnSpc>
              <a:buClr>
                <a:srgbClr val="FF3300"/>
              </a:buClr>
              <a:buFont typeface="Wingdings" pitchFamily="2" charset="2"/>
              <a:buChar char="Ø"/>
            </a:pPr>
            <a:r>
              <a:rPr lang="en-US" sz="2000" dirty="0">
                <a:latin typeface="+mn-lt"/>
              </a:rPr>
              <a:t>Collection Accounts (defaults and lateness)</a:t>
            </a:r>
          </a:p>
          <a:p>
            <a:pPr marL="342900">
              <a:lnSpc>
                <a:spcPct val="90000"/>
              </a:lnSpc>
              <a:buClr>
                <a:srgbClr val="FF3300"/>
              </a:buClr>
              <a:buFont typeface="Wingdings" pitchFamily="2" charset="2"/>
              <a:buChar char="Ø"/>
            </a:pPr>
            <a:r>
              <a:rPr lang="en-US" sz="2000" dirty="0">
                <a:latin typeface="+mn-lt"/>
              </a:rPr>
              <a:t>Credit Information (open accounts, date account was opened, payment status)</a:t>
            </a:r>
          </a:p>
          <a:p>
            <a:pPr marL="342900">
              <a:lnSpc>
                <a:spcPct val="90000"/>
              </a:lnSpc>
              <a:buClr>
                <a:srgbClr val="FF3300"/>
              </a:buClr>
              <a:buFont typeface="Wingdings" pitchFamily="2" charset="2"/>
              <a:buChar char="Ø"/>
            </a:pPr>
            <a:r>
              <a:rPr lang="en-US" sz="2000" dirty="0">
                <a:latin typeface="+mn-lt"/>
              </a:rPr>
              <a:t>Inquiries (approved requests and others seeking credit information)</a:t>
            </a:r>
          </a:p>
        </p:txBody>
      </p:sp>
      <p:pic>
        <p:nvPicPr>
          <p:cNvPr id="1026" name="Picture 2" descr="How to Read a Credit Report to Understand Your Credit Score">
            <a:extLst>
              <a:ext uri="{FF2B5EF4-FFF2-40B4-BE49-F238E27FC236}">
                <a16:creationId xmlns:a16="http://schemas.microsoft.com/office/drawing/2014/main" id="{F7B588DD-88F2-4594-8F25-052E499E20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2076450"/>
            <a:ext cx="31242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83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63386"/>
            <a:ext cx="8229600" cy="1143000"/>
          </a:xfrm>
        </p:spPr>
        <p:txBody>
          <a:bodyPr/>
          <a:lstStyle/>
          <a:p>
            <a:pPr marL="0" indent="0">
              <a:lnSpc>
                <a:spcPct val="85000"/>
              </a:lnSpc>
            </a:pPr>
            <a:r>
              <a:rPr lang="en-US" sz="3200" b="1" dirty="0">
                <a:solidFill>
                  <a:srgbClr val="0070C0"/>
                </a:solidFill>
              </a:rPr>
              <a:t>Length of Information On A Credit Report</a:t>
            </a:r>
          </a:p>
        </p:txBody>
      </p:sp>
      <p:sp>
        <p:nvSpPr>
          <p:cNvPr id="19459" name="Rectangle 3"/>
          <p:cNvSpPr>
            <a:spLocks noGrp="1" noChangeArrowheads="1"/>
          </p:cNvSpPr>
          <p:nvPr>
            <p:ph type="body" idx="1"/>
          </p:nvPr>
        </p:nvSpPr>
        <p:spPr>
          <a:xfrm>
            <a:off x="609600" y="2106386"/>
            <a:ext cx="7924800" cy="4267200"/>
          </a:xfrm>
        </p:spPr>
        <p:txBody>
          <a:bodyPr/>
          <a:lstStyle/>
          <a:p>
            <a:pPr marL="342900">
              <a:spcAft>
                <a:spcPts val="600"/>
              </a:spcAft>
              <a:buFont typeface="Arial" pitchFamily="34" charset="0"/>
              <a:buNone/>
            </a:pPr>
            <a:r>
              <a:rPr lang="en-US" sz="2400" b="1" dirty="0">
                <a:solidFill>
                  <a:srgbClr val="FF0000"/>
                </a:solidFill>
                <a:latin typeface="+mn-lt"/>
              </a:rPr>
              <a:t>         </a:t>
            </a:r>
            <a:r>
              <a:rPr lang="en-US" sz="2400" b="1" u="sng" dirty="0">
                <a:solidFill>
                  <a:srgbClr val="FF0000"/>
                </a:solidFill>
                <a:latin typeface="+mn-lt"/>
              </a:rPr>
              <a:t>TYPE</a:t>
            </a:r>
            <a:r>
              <a:rPr lang="en-US" sz="2400" b="1" dirty="0">
                <a:solidFill>
                  <a:srgbClr val="FF0000"/>
                </a:solidFill>
                <a:latin typeface="+mn-lt"/>
              </a:rPr>
              <a:t>				</a:t>
            </a:r>
            <a:r>
              <a:rPr lang="en-US" sz="2400" b="1" u="sng" dirty="0">
                <a:solidFill>
                  <a:srgbClr val="FF0000"/>
                </a:solidFill>
                <a:latin typeface="+mn-lt"/>
              </a:rPr>
              <a:t>LIMITATION</a:t>
            </a:r>
            <a:r>
              <a:rPr lang="en-US" sz="2400" dirty="0">
                <a:latin typeface="+mn-lt"/>
              </a:rPr>
              <a:t>	</a:t>
            </a:r>
          </a:p>
          <a:p>
            <a:pPr marL="342900">
              <a:spcAft>
                <a:spcPts val="600"/>
              </a:spcAft>
              <a:buFont typeface="Arial" pitchFamily="34" charset="0"/>
              <a:buNone/>
            </a:pPr>
            <a:r>
              <a:rPr lang="en-US" sz="2000" dirty="0">
                <a:latin typeface="+mn-lt"/>
              </a:rPr>
              <a:t>Suits &amp; Judgments			7 years  </a:t>
            </a:r>
          </a:p>
          <a:p>
            <a:pPr marL="342900">
              <a:spcAft>
                <a:spcPts val="600"/>
              </a:spcAft>
              <a:buFont typeface="Arial" pitchFamily="34" charset="0"/>
              <a:buNone/>
            </a:pPr>
            <a:r>
              <a:rPr lang="en-US" sz="2000" dirty="0">
                <a:latin typeface="+mn-lt"/>
              </a:rPr>
              <a:t>Tax Liens – Paid				7 years from payment</a:t>
            </a:r>
          </a:p>
          <a:p>
            <a:pPr marL="342900">
              <a:spcAft>
                <a:spcPts val="600"/>
              </a:spcAft>
              <a:buFont typeface="Arial" pitchFamily="34" charset="0"/>
              <a:buNone/>
            </a:pPr>
            <a:r>
              <a:rPr lang="en-US" sz="2000" dirty="0">
                <a:latin typeface="+mn-lt"/>
              </a:rPr>
              <a:t>Tax Liens – Unpaid			No limitation</a:t>
            </a:r>
          </a:p>
          <a:p>
            <a:pPr marL="342900">
              <a:spcAft>
                <a:spcPts val="600"/>
              </a:spcAft>
              <a:buFont typeface="Arial" pitchFamily="34" charset="0"/>
              <a:buNone/>
            </a:pPr>
            <a:r>
              <a:rPr lang="en-US" sz="2000" dirty="0">
                <a:latin typeface="+mn-lt"/>
              </a:rPr>
              <a:t>Charged to Profit &amp; Loss			7 years</a:t>
            </a:r>
          </a:p>
          <a:p>
            <a:pPr marL="342900">
              <a:spcAft>
                <a:spcPts val="600"/>
              </a:spcAft>
              <a:buFont typeface="Arial" pitchFamily="34" charset="0"/>
              <a:buNone/>
            </a:pPr>
            <a:r>
              <a:rPr lang="en-US" sz="2000" dirty="0">
                <a:latin typeface="+mn-lt"/>
              </a:rPr>
              <a:t>Criminal Record Limitations 		No limitations  </a:t>
            </a:r>
          </a:p>
          <a:p>
            <a:pPr marL="342900">
              <a:spcAft>
                <a:spcPts val="600"/>
              </a:spcAft>
              <a:buFont typeface="Arial" pitchFamily="34" charset="0"/>
              <a:buNone/>
            </a:pPr>
            <a:r>
              <a:rPr lang="en-US" sz="2000" dirty="0">
                <a:latin typeface="+mn-lt"/>
              </a:rPr>
              <a:t>Other adverse information			7 Years </a:t>
            </a:r>
          </a:p>
          <a:p>
            <a:pPr marL="342900">
              <a:spcAft>
                <a:spcPts val="600"/>
              </a:spcAft>
              <a:buFont typeface="Arial" pitchFamily="34" charset="0"/>
              <a:buNone/>
            </a:pPr>
            <a:r>
              <a:rPr lang="en-US" sz="2000" dirty="0">
                <a:latin typeface="+mn-lt"/>
              </a:rPr>
              <a:t>Late Payments				7 Years</a:t>
            </a:r>
          </a:p>
          <a:p>
            <a:pPr>
              <a:spcAft>
                <a:spcPts val="600"/>
              </a:spcAft>
              <a:buNone/>
            </a:pPr>
            <a:r>
              <a:rPr lang="en-US" sz="2000" dirty="0">
                <a:latin typeface="+mn-lt"/>
              </a:rPr>
              <a:t>Debt Collections				7 Years		   </a:t>
            </a:r>
          </a:p>
          <a:p>
            <a:pPr>
              <a:spcAft>
                <a:spcPts val="600"/>
              </a:spcAft>
              <a:buNone/>
            </a:pPr>
            <a:r>
              <a:rPr lang="en-US" sz="2000" dirty="0">
                <a:latin typeface="+mn-lt"/>
              </a:rPr>
              <a:t>Bankruptcy				10 Years	</a:t>
            </a:r>
            <a:r>
              <a:rPr lang="en-US" dirty="0">
                <a:latin typeface="+mn-lt"/>
              </a:rPr>
              <a:t>	</a:t>
            </a:r>
            <a:r>
              <a:rPr lang="en-US" sz="2400" dirty="0"/>
              <a:t>	</a:t>
            </a:r>
            <a:r>
              <a:rPr lang="en-US" sz="3600" dirty="0"/>
              <a:t>	</a:t>
            </a:r>
            <a:endParaRPr lang="en-US" sz="3600" u="sng" dirty="0"/>
          </a:p>
          <a:p>
            <a:pPr marL="342900">
              <a:lnSpc>
                <a:spcPct val="80000"/>
              </a:lnSpc>
            </a:pPr>
            <a:endParaRPr lang="en-US" sz="3600" dirty="0"/>
          </a:p>
        </p:txBody>
      </p:sp>
    </p:spTree>
    <p:extLst>
      <p:ext uri="{BB962C8B-B14F-4D97-AF65-F5344CB8AC3E}">
        <p14:creationId xmlns:p14="http://schemas.microsoft.com/office/powerpoint/2010/main" val="261022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65320"/>
          </a:xfrm>
        </p:spPr>
        <p:txBody>
          <a:bodyPr>
            <a:normAutofit fontScale="77500" lnSpcReduction="20000"/>
          </a:bodyPr>
          <a:lstStyle/>
          <a:p>
            <a:pPr>
              <a:buClr>
                <a:srgbClr val="FF0000"/>
              </a:buClr>
              <a:buFont typeface="Wingdings" panose="05000000000000000000" pitchFamily="2" charset="2"/>
              <a:buChar char="Ø"/>
            </a:pPr>
            <a:r>
              <a:rPr lang="en-US" sz="2200" dirty="0">
                <a:solidFill>
                  <a:schemeClr val="tx1"/>
                </a:solidFill>
                <a:latin typeface="+mn-lt"/>
              </a:rPr>
              <a:t> </a:t>
            </a:r>
            <a:r>
              <a:rPr lang="en-US" sz="2400" dirty="0">
                <a:solidFill>
                  <a:schemeClr val="tx1"/>
                </a:solidFill>
                <a:latin typeface="+mn-lt"/>
              </a:rPr>
              <a:t>Create a letter to deal with creditors, and fix errors in your credit report, as well as build and maintain good credit going forward.</a:t>
            </a:r>
          </a:p>
          <a:p>
            <a:pPr>
              <a:buClr>
                <a:srgbClr val="FF0000"/>
              </a:buClr>
              <a:buFont typeface="Wingdings" panose="05000000000000000000" pitchFamily="2" charset="2"/>
              <a:buChar char="Ø"/>
            </a:pPr>
            <a:r>
              <a:rPr lang="en-US" sz="2400" dirty="0">
                <a:solidFill>
                  <a:schemeClr val="tx1"/>
                </a:solidFill>
                <a:latin typeface="+mn-lt"/>
              </a:rPr>
              <a:t> Get bill collectors off your back, and finances under control.</a:t>
            </a:r>
          </a:p>
          <a:p>
            <a:pPr>
              <a:buClr>
                <a:srgbClr val="FF0000"/>
              </a:buClr>
              <a:buFont typeface="Wingdings" panose="05000000000000000000" pitchFamily="2" charset="2"/>
              <a:buChar char="Ø"/>
            </a:pPr>
            <a:r>
              <a:rPr lang="en-US" sz="2400" dirty="0">
                <a:solidFill>
                  <a:schemeClr val="tx1"/>
                </a:solidFill>
                <a:latin typeface="+mn-lt"/>
              </a:rPr>
              <a:t> Sample letters from </a:t>
            </a:r>
            <a:r>
              <a:rPr lang="en-US" sz="2400" dirty="0">
                <a:solidFill>
                  <a:schemeClr val="accent3">
                    <a:lumMod val="75000"/>
                  </a:schemeClr>
                </a:solidFill>
                <a:latin typeface="+mn-lt"/>
              </a:rPr>
              <a:t>NOLO</a:t>
            </a:r>
            <a:r>
              <a:rPr lang="en-US" sz="2400" dirty="0">
                <a:solidFill>
                  <a:schemeClr val="tx1"/>
                </a:solidFill>
                <a:latin typeface="+mn-lt"/>
              </a:rPr>
              <a:t> for a fee (visit your library):</a:t>
            </a:r>
          </a:p>
          <a:p>
            <a:pPr lvl="2">
              <a:buFont typeface="Wingdings" panose="05000000000000000000" pitchFamily="2" charset="2"/>
              <a:buChar char="§"/>
            </a:pPr>
            <a:r>
              <a:rPr lang="en-US" sz="2000" u="sng" dirty="0">
                <a:solidFill>
                  <a:schemeClr val="tx1"/>
                </a:solidFill>
                <a:latin typeface="+mn-lt"/>
                <a:hlinkClick r:id="rId2" tooltip="Request to Creditor to Remove Inaccurate Information">
                  <a:extLst>
                    <a:ext uri="{A12FA001-AC4F-418D-AE19-62706E023703}">
                      <ahyp:hlinkClr xmlns:ahyp="http://schemas.microsoft.com/office/drawing/2018/hyperlinkcolor" val="tx"/>
                    </a:ext>
                  </a:extLst>
                </a:hlinkClick>
              </a:rPr>
              <a:t>Request to Creditor to Remove Inaccurate Information</a:t>
            </a:r>
            <a:endParaRPr lang="en-US" sz="2000" u="sng" dirty="0">
              <a:solidFill>
                <a:schemeClr val="tx1"/>
              </a:solidFill>
              <a:latin typeface="+mn-lt"/>
            </a:endParaRPr>
          </a:p>
          <a:p>
            <a:pPr lvl="2">
              <a:buFont typeface="Wingdings" panose="05000000000000000000" pitchFamily="2" charset="2"/>
              <a:buChar char="§"/>
            </a:pPr>
            <a:r>
              <a:rPr lang="en-US" sz="2000" u="sng" dirty="0">
                <a:solidFill>
                  <a:schemeClr val="tx1"/>
                </a:solidFill>
                <a:latin typeface="+mn-lt"/>
                <a:hlinkClick r:id="rId3" tooltip="Offer to Settle Debt with a Reduced Lump Sum Payment">
                  <a:extLst>
                    <a:ext uri="{A12FA001-AC4F-418D-AE19-62706E023703}">
                      <ahyp:hlinkClr xmlns:ahyp="http://schemas.microsoft.com/office/drawing/2018/hyperlinkcolor" val="tx"/>
                    </a:ext>
                  </a:extLst>
                </a:hlinkClick>
              </a:rPr>
              <a:t>Offer to Settle Debt with a Reduced Lump Sum Payment</a:t>
            </a:r>
            <a:endParaRPr lang="en-US" sz="2000" u="sng" dirty="0">
              <a:solidFill>
                <a:schemeClr val="tx1"/>
              </a:solidFill>
              <a:latin typeface="+mn-lt"/>
            </a:endParaRPr>
          </a:p>
          <a:p>
            <a:pPr lvl="2">
              <a:buFont typeface="Wingdings" panose="05000000000000000000" pitchFamily="2" charset="2"/>
              <a:buChar char="§"/>
            </a:pPr>
            <a:r>
              <a:rPr lang="en-US" sz="2000" u="sng" dirty="0">
                <a:solidFill>
                  <a:schemeClr val="tx1"/>
                </a:solidFill>
                <a:latin typeface="+mn-lt"/>
              </a:rPr>
              <a:t>Notice to Debt Collector to Not Contact Debtor at Work</a:t>
            </a:r>
          </a:p>
          <a:p>
            <a:pPr lvl="2">
              <a:buFont typeface="Wingdings" panose="05000000000000000000" pitchFamily="2" charset="2"/>
              <a:buChar char="§"/>
            </a:pPr>
            <a:r>
              <a:rPr lang="en-US" sz="2000" u="sng" dirty="0">
                <a:solidFill>
                  <a:schemeClr val="tx1"/>
                </a:solidFill>
                <a:latin typeface="+mn-lt"/>
                <a:hlinkClick r:id="rId4" tooltip="Notice to Terminate Joint Account">
                  <a:extLst>
                    <a:ext uri="{A12FA001-AC4F-418D-AE19-62706E023703}">
                      <ahyp:hlinkClr xmlns:ahyp="http://schemas.microsoft.com/office/drawing/2018/hyperlinkcolor" val="tx"/>
                    </a:ext>
                  </a:extLst>
                </a:hlinkClick>
              </a:rPr>
              <a:t>Notice to Terminate Joint Account</a:t>
            </a:r>
            <a:endParaRPr lang="en-US" sz="2000" u="sng" dirty="0">
              <a:solidFill>
                <a:schemeClr val="tx1"/>
              </a:solidFill>
              <a:latin typeface="+mn-lt"/>
            </a:endParaRPr>
          </a:p>
          <a:p>
            <a:pPr lvl="2">
              <a:buFont typeface="Wingdings" panose="05000000000000000000" pitchFamily="2" charset="2"/>
              <a:buChar char="§"/>
            </a:pPr>
            <a:r>
              <a:rPr lang="en-US" sz="2000" u="sng" dirty="0">
                <a:solidFill>
                  <a:schemeClr val="tx1"/>
                </a:solidFill>
                <a:latin typeface="+mn-lt"/>
                <a:hlinkClick r:id="rId5" tooltip="Offer to Pay Debt in Installments (Full or Discounted Amount)">
                  <a:extLst>
                    <a:ext uri="{A12FA001-AC4F-418D-AE19-62706E023703}">
                      <ahyp:hlinkClr xmlns:ahyp="http://schemas.microsoft.com/office/drawing/2018/hyperlinkcolor" val="tx"/>
                    </a:ext>
                  </a:extLst>
                </a:hlinkClick>
              </a:rPr>
              <a:t>Offer to Pay Debt in Installments (Full or Discounted Amount)</a:t>
            </a:r>
            <a:endParaRPr lang="en-US" sz="2000" u="sng" dirty="0">
              <a:solidFill>
                <a:schemeClr val="tx1"/>
              </a:solidFill>
              <a:latin typeface="+mn-lt"/>
            </a:endParaRPr>
          </a:p>
          <a:p>
            <a:pPr lvl="2">
              <a:buFont typeface="Wingdings" panose="05000000000000000000" pitchFamily="2" charset="2"/>
              <a:buChar char="§"/>
            </a:pPr>
            <a:r>
              <a:rPr lang="en-US" sz="2000" u="sng" dirty="0">
                <a:solidFill>
                  <a:schemeClr val="tx1"/>
                </a:solidFill>
                <a:latin typeface="+mn-lt"/>
                <a:hlinkClick r:id="rId6" tooltip="Credit Repair Kit">
                  <a:extLst>
                    <a:ext uri="{A12FA001-AC4F-418D-AE19-62706E023703}">
                      <ahyp:hlinkClr xmlns:ahyp="http://schemas.microsoft.com/office/drawing/2018/hyperlinkcolor" val="tx"/>
                    </a:ext>
                  </a:extLst>
                </a:hlinkClick>
              </a:rPr>
              <a:t>Credit Repair Kit</a:t>
            </a:r>
            <a:endParaRPr lang="en-US" sz="2000" u="sng" dirty="0">
              <a:solidFill>
                <a:schemeClr val="tx1"/>
              </a:solidFill>
              <a:latin typeface="+mn-lt"/>
            </a:endParaRPr>
          </a:p>
          <a:p>
            <a:pPr lvl="2">
              <a:buFont typeface="Wingdings" panose="05000000000000000000" pitchFamily="2" charset="2"/>
              <a:buChar char="§"/>
            </a:pPr>
            <a:r>
              <a:rPr lang="en-US" sz="2000" u="sng" dirty="0">
                <a:solidFill>
                  <a:schemeClr val="tx1"/>
                </a:solidFill>
                <a:latin typeface="+mn-lt"/>
              </a:rPr>
              <a:t>N</a:t>
            </a:r>
            <a:r>
              <a:rPr lang="en-US" sz="2000" u="sng" dirty="0">
                <a:solidFill>
                  <a:schemeClr val="tx1"/>
                </a:solidFill>
                <a:latin typeface="+mn-lt"/>
                <a:hlinkClick r:id="rId7" tooltip="Notice to Stop Payment of Check">
                  <a:extLst>
                    <a:ext uri="{A12FA001-AC4F-418D-AE19-62706E023703}">
                      <ahyp:hlinkClr xmlns:ahyp="http://schemas.microsoft.com/office/drawing/2018/hyperlinkcolor" val="tx"/>
                    </a:ext>
                  </a:extLst>
                </a:hlinkClick>
              </a:rPr>
              <a:t>otice to Stop Payment of Check</a:t>
            </a:r>
            <a:endParaRPr lang="en-US" sz="1800" b="1" dirty="0">
              <a:solidFill>
                <a:schemeClr val="tx1"/>
              </a:solidFill>
              <a:latin typeface="+mn-lt"/>
            </a:endParaRPr>
          </a:p>
        </p:txBody>
      </p:sp>
      <p:sp>
        <p:nvSpPr>
          <p:cNvPr id="3" name="Title 2"/>
          <p:cNvSpPr>
            <a:spLocks noGrp="1"/>
          </p:cNvSpPr>
          <p:nvPr>
            <p:ph type="title"/>
          </p:nvPr>
        </p:nvSpPr>
        <p:spPr>
          <a:xfrm>
            <a:off x="441960" y="155917"/>
            <a:ext cx="8229600" cy="609600"/>
          </a:xfrm>
        </p:spPr>
        <p:txBody>
          <a:bodyPr>
            <a:normAutofit fontScale="90000"/>
          </a:bodyPr>
          <a:lstStyle/>
          <a:p>
            <a:r>
              <a:rPr lang="en-US" sz="3600" b="1" dirty="0">
                <a:solidFill>
                  <a:srgbClr val="0070C0"/>
                </a:solidFill>
                <a:latin typeface="+mn-lt"/>
              </a:rPr>
              <a:t>Debt and Credit Repair</a:t>
            </a:r>
            <a:endParaRPr lang="en-US" sz="3600" dirty="0">
              <a:solidFill>
                <a:srgbClr val="0070C0"/>
              </a:solidFill>
              <a:latin typeface="+mn-lt"/>
            </a:endParaRPr>
          </a:p>
        </p:txBody>
      </p:sp>
      <p:sp>
        <p:nvSpPr>
          <p:cNvPr id="4" name="Footer Placeholder 3"/>
          <p:cNvSpPr>
            <a:spLocks noGrp="1"/>
          </p:cNvSpPr>
          <p:nvPr>
            <p:ph type="ftr" sz="quarter" idx="16"/>
          </p:nvPr>
        </p:nvSpPr>
        <p:spPr>
          <a:xfrm>
            <a:off x="775429" y="6233160"/>
            <a:ext cx="7896131" cy="457200"/>
          </a:xfrm>
        </p:spPr>
        <p:txBody>
          <a:bodyPr/>
          <a:lstStyle/>
          <a:p>
            <a:pPr>
              <a:defRPr/>
            </a:pPr>
            <a:r>
              <a:rPr lang="en-US" sz="1600" dirty="0">
                <a:hlinkClick r:id="rId8"/>
              </a:rPr>
              <a:t>https://store.nolo.com/products/credit-repair/credit-repair-forms</a:t>
            </a:r>
            <a:endParaRPr lang="en-US" sz="1600" b="1" dirty="0">
              <a:solidFill>
                <a:srgbClr val="1578BC"/>
              </a:solidFill>
            </a:endParaRPr>
          </a:p>
        </p:txBody>
      </p:sp>
    </p:spTree>
    <p:extLst>
      <p:ext uri="{BB962C8B-B14F-4D97-AF65-F5344CB8AC3E}">
        <p14:creationId xmlns:p14="http://schemas.microsoft.com/office/powerpoint/2010/main" val="299427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143000" y="850900"/>
            <a:ext cx="7315200" cy="1054100"/>
          </a:xfrm>
        </p:spPr>
        <p:txBody>
          <a:bodyPr rIns="132080"/>
          <a:lstStyle/>
          <a:p>
            <a:pPr indent="0" eaLnBrk="1" hangingPunct="1"/>
            <a:r>
              <a:rPr lang="en-US" sz="4000" b="1" dirty="0"/>
              <a:t>Improving Your FICO Credit Score</a:t>
            </a:r>
          </a:p>
        </p:txBody>
      </p:sp>
      <p:pic>
        <p:nvPicPr>
          <p:cNvPr id="23555" name="Picture 3"/>
          <p:cNvPicPr>
            <a:picLocks noChangeArrowheads="1"/>
          </p:cNvPicPr>
          <p:nvPr/>
        </p:nvPicPr>
        <p:blipFill>
          <a:blip r:embed="rId3" cstate="print"/>
          <a:srcRect/>
          <a:stretch>
            <a:fillRect/>
          </a:stretch>
        </p:blipFill>
        <p:spPr bwMode="auto">
          <a:xfrm>
            <a:off x="2514600" y="1905000"/>
            <a:ext cx="4281488" cy="2590800"/>
          </a:xfrm>
          <a:prstGeom prst="rect">
            <a:avLst/>
          </a:prstGeom>
          <a:noFill/>
          <a:ln w="9525">
            <a:noFill/>
            <a:miter lim="800000"/>
            <a:headEnd/>
            <a:tailEnd/>
          </a:ln>
        </p:spPr>
      </p:pic>
      <p:sp>
        <p:nvSpPr>
          <p:cNvPr id="6" name="TextBox 5"/>
          <p:cNvSpPr txBox="1"/>
          <p:nvPr/>
        </p:nvSpPr>
        <p:spPr>
          <a:xfrm>
            <a:off x="419602" y="5126672"/>
            <a:ext cx="8304796" cy="1477328"/>
          </a:xfrm>
          <a:prstGeom prst="rect">
            <a:avLst/>
          </a:prstGeom>
          <a:noFill/>
        </p:spPr>
        <p:txBody>
          <a:bodyPr wrap="square" rtlCol="0">
            <a:spAutoFit/>
          </a:bodyPr>
          <a:lstStyle/>
          <a:p>
            <a:pPr algn="ctr"/>
            <a:r>
              <a:rPr lang="en-US" sz="1800" dirty="0">
                <a:solidFill>
                  <a:schemeClr val="accent3">
                    <a:lumMod val="75000"/>
                  </a:schemeClr>
                </a:solidFill>
              </a:rPr>
              <a:t>FICO Score Estimator: </a:t>
            </a:r>
            <a:r>
              <a:rPr lang="en-US" sz="1800" dirty="0">
                <a:solidFill>
                  <a:schemeClr val="tx1"/>
                </a:solidFill>
                <a:hlinkClick r:id="rId4"/>
              </a:rPr>
              <a:t>https://www.practicalmoneyskills.com/learn/life_events/going_to_college/college_resources/estimator</a:t>
            </a:r>
            <a:r>
              <a:rPr lang="en-US" sz="1800" dirty="0">
                <a:solidFill>
                  <a:schemeClr val="tx1"/>
                </a:solidFill>
              </a:rPr>
              <a:t> </a:t>
            </a:r>
          </a:p>
          <a:p>
            <a:pPr algn="ctr"/>
            <a:endParaRPr lang="en-US" sz="1800" dirty="0">
              <a:solidFill>
                <a:schemeClr val="tx1"/>
              </a:solidFill>
            </a:endParaRPr>
          </a:p>
          <a:p>
            <a:r>
              <a:rPr lang="en-US" sz="1800" dirty="0">
                <a:solidFill>
                  <a:schemeClr val="tx1"/>
                </a:solidFill>
              </a:rPr>
              <a:t> </a:t>
            </a:r>
          </a:p>
        </p:txBody>
      </p:sp>
    </p:spTree>
    <p:extLst>
      <p:ext uri="{BB962C8B-B14F-4D97-AF65-F5344CB8AC3E}">
        <p14:creationId xmlns:p14="http://schemas.microsoft.com/office/powerpoint/2010/main" val="239540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323" y="838200"/>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400" dirty="0">
                <a:latin typeface="Calibri"/>
                <a:ea typeface="ＭＳ Ｐゴシック"/>
                <a:cs typeface="Calibri"/>
              </a:rPr>
              <a:t>EconEdLink Membership</a:t>
            </a:r>
            <a:endParaRPr lang="en-US" sz="7200"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678204"/>
          </a:xfrm>
          <a:prstGeom prst="rect">
            <a:avLst/>
          </a:prstGeom>
          <a:noFill/>
        </p:spPr>
        <p:txBody>
          <a:bodyPr wrap="square" rtlCol="0" anchor="t">
            <a:spAutoFit/>
          </a:bodyPr>
          <a:lstStyle/>
          <a:p>
            <a:r>
              <a:rPr lang="en-US" sz="2000" dirty="0">
                <a:latin typeface="+mn-lt"/>
                <a:ea typeface="ＭＳ Ｐゴシック"/>
                <a:cs typeface="Arial"/>
              </a:rPr>
              <a:t>You can now access CEE’s professional development webinars directly on EconEdLink.org! To receive these new professional development benefits, </a:t>
            </a:r>
            <a:r>
              <a:rPr lang="en-US" sz="2000" b="1" dirty="0">
                <a:latin typeface="+mn-lt"/>
                <a:ea typeface="ＭＳ Ｐゴシック"/>
                <a:cs typeface="Arial"/>
              </a:rPr>
              <a:t>become an EconEdLink </a:t>
            </a:r>
            <a:r>
              <a:rPr lang="en-US" sz="2000" b="1" dirty="0">
                <a:latin typeface="+mn-lt"/>
                <a:ea typeface="ＭＳ Ｐゴシック"/>
                <a:cs typeface="Arial"/>
                <a:hlinkClick r:id="rId3"/>
              </a:rPr>
              <a:t>member</a:t>
            </a:r>
            <a:r>
              <a:rPr lang="en-US" sz="2000" dirty="0">
                <a:latin typeface="+mn-lt"/>
                <a:ea typeface="ＭＳ Ｐゴシック"/>
                <a:cs typeface="Arial"/>
              </a:rPr>
              <a:t>. As a member, you will now be able to: </a:t>
            </a:r>
            <a:endParaRPr lang="en-US" sz="2000" dirty="0">
              <a:latin typeface="+mn-lt"/>
            </a:endParaRPr>
          </a:p>
          <a:p>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Automatically receive a professional development certificate via e-mail within 24 hours after viewing any webinar for a minimum of 45 minutes</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Register for upcoming webinars with a simple one-click process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Easily download presentations, lesson plan materials and activities for each webinar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Search and view all webinars at your convenience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Save webinars to your EconEdLink dashboard for easy access to the event</a:t>
            </a:r>
            <a:endParaRPr lang="en-US" sz="2000" dirty="0">
              <a:latin typeface="+mn-lt"/>
            </a:endParaRPr>
          </a:p>
          <a:p>
            <a:pPr marL="342900" indent="-342900">
              <a:buClr>
                <a:srgbClr val="FF0000"/>
              </a:buClr>
              <a:buFont typeface="Wingdings" panose="05000000000000000000" pitchFamily="2" charset="2"/>
              <a:buChar char="Ø"/>
            </a:pPr>
            <a:endParaRPr lang="en-US" sz="2000" dirty="0">
              <a:latin typeface="+mn-lt"/>
              <a:ea typeface="ＭＳ Ｐゴシック"/>
              <a:cs typeface="Arial"/>
            </a:endParaRPr>
          </a:p>
          <a:p>
            <a:pPr algn="ctr"/>
            <a:r>
              <a:rPr lang="en-US" sz="2000" dirty="0">
                <a:latin typeface="+mn-lt"/>
                <a:ea typeface="ＭＳ Ｐゴシック"/>
                <a:cs typeface="Arial"/>
              </a:rPr>
              <a:t>You may access our new </a:t>
            </a:r>
            <a:r>
              <a:rPr lang="en-US" sz="2000" b="1" dirty="0">
                <a:latin typeface="+mn-lt"/>
                <a:ea typeface="ＭＳ Ｐゴシック"/>
                <a:cs typeface="Arial"/>
              </a:rPr>
              <a:t>Professional Development</a:t>
            </a:r>
            <a:r>
              <a:rPr lang="en-US" sz="2000" dirty="0">
                <a:latin typeface="+mn-lt"/>
                <a:ea typeface="ＭＳ Ｐゴシック"/>
                <a:cs typeface="Arial"/>
              </a:rPr>
              <a:t> page </a:t>
            </a:r>
            <a:r>
              <a:rPr lang="en-US" sz="2000" dirty="0">
                <a:latin typeface="+mn-lt"/>
                <a:ea typeface="ＭＳ Ｐゴシック"/>
                <a:cs typeface="Arial"/>
                <a:hlinkClick r:id="rId4"/>
              </a:rPr>
              <a:t>here</a:t>
            </a:r>
            <a:endParaRPr lang="en-US" sz="2000" dirty="0">
              <a:latin typeface="+mn-lt"/>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9751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s There a Minimum Credit Score?">
            <a:extLst>
              <a:ext uri="{FF2B5EF4-FFF2-40B4-BE49-F238E27FC236}">
                <a16:creationId xmlns:a16="http://schemas.microsoft.com/office/drawing/2014/main" id="{6E907EA8-4782-4BEF-8DF9-C99726306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22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65B522-7E04-47B1-A20A-8971F64A7A20}"/>
              </a:ext>
            </a:extLst>
          </p:cNvPr>
          <p:cNvSpPr txBox="1"/>
          <p:nvPr/>
        </p:nvSpPr>
        <p:spPr>
          <a:xfrm>
            <a:off x="762000" y="1143000"/>
            <a:ext cx="8199120" cy="830997"/>
          </a:xfrm>
          <a:prstGeom prst="rect">
            <a:avLst/>
          </a:prstGeom>
          <a:noFill/>
        </p:spPr>
        <p:txBody>
          <a:bodyPr wrap="square" rtlCol="0">
            <a:spAutoFit/>
          </a:bodyPr>
          <a:lstStyle/>
          <a:p>
            <a:r>
              <a:rPr lang="en-US" sz="4000" b="1" dirty="0">
                <a:solidFill>
                  <a:srgbClr val="0070C0"/>
                </a:solidFill>
              </a:rPr>
              <a:t>H</a:t>
            </a:r>
            <a:r>
              <a:rPr lang="en-US" sz="4000" b="1" dirty="0">
                <a:solidFill>
                  <a:srgbClr val="0070C0"/>
                </a:solidFill>
                <a:latin typeface="+mn-lt"/>
              </a:rPr>
              <a:t>ow Many Credit Scores Are There</a:t>
            </a:r>
            <a:r>
              <a:rPr lang="en-US" sz="4800" b="1" dirty="0">
                <a:solidFill>
                  <a:srgbClr val="0070C0"/>
                </a:solidFill>
                <a:latin typeface="+mn-lt"/>
              </a:rPr>
              <a:t>?</a:t>
            </a:r>
          </a:p>
        </p:txBody>
      </p:sp>
    </p:spTree>
    <p:extLst>
      <p:ext uri="{BB962C8B-B14F-4D97-AF65-F5344CB8AC3E}">
        <p14:creationId xmlns:p14="http://schemas.microsoft.com/office/powerpoint/2010/main" val="683340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223158" y="762000"/>
            <a:ext cx="6324600" cy="1116693"/>
          </a:xfrm>
        </p:spPr>
        <p:txBody>
          <a:bodyPr rIns="132080"/>
          <a:lstStyle/>
          <a:p>
            <a:pPr indent="0" eaLnBrk="1" hangingPunct="1"/>
            <a:r>
              <a:rPr lang="en-US" sz="3200" b="1" dirty="0">
                <a:solidFill>
                  <a:srgbClr val="0070C0"/>
                </a:solidFill>
              </a:rPr>
              <a:t>Why is a Credit Score Important? </a:t>
            </a:r>
            <a:r>
              <a:rPr lang="en-US" sz="4400" b="1" dirty="0">
                <a:solidFill>
                  <a:srgbClr val="0070C0"/>
                </a:solidFill>
              </a:rPr>
              <a:t> </a:t>
            </a:r>
          </a:p>
        </p:txBody>
      </p:sp>
      <p:sp>
        <p:nvSpPr>
          <p:cNvPr id="27651" name="Rectangle 2"/>
          <p:cNvSpPr>
            <a:spLocks noGrp="1" noChangeArrowheads="1"/>
          </p:cNvSpPr>
          <p:nvPr>
            <p:ph type="body" idx="1"/>
          </p:nvPr>
        </p:nvSpPr>
        <p:spPr>
          <a:xfrm>
            <a:off x="223158" y="1878693"/>
            <a:ext cx="8610600" cy="6019800"/>
          </a:xfrm>
        </p:spPr>
        <p:txBody>
          <a:bodyPr rIns="132080"/>
          <a:lstStyle/>
          <a:p>
            <a:pPr marL="839788" lvl="1" indent="-342900" eaLnBrk="1" hangingPunct="1">
              <a:lnSpc>
                <a:spcPct val="80000"/>
              </a:lnSpc>
              <a:spcAft>
                <a:spcPts val="600"/>
              </a:spcAft>
              <a:buClr>
                <a:srgbClr val="FF3300"/>
              </a:buClr>
              <a:buFont typeface="Wingdings" panose="05000000000000000000" pitchFamily="2" charset="2"/>
              <a:buChar char="Ø"/>
            </a:pPr>
            <a:r>
              <a:rPr lang="en-US" sz="2000" b="1" dirty="0">
                <a:latin typeface="+mn-lt"/>
              </a:rPr>
              <a:t>A poor credit score can affect a person’s ability to:</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Obtain credit cards, car loans and mortgages</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Favorable interest rates and preferred credit limits on cars and credit cards</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Qualify for utility and cell phone services with no down payment</a:t>
            </a:r>
          </a:p>
          <a:p>
            <a:pPr marL="1371600" lvl="3" indent="0" eaLnBrk="1" hangingPunct="1">
              <a:lnSpc>
                <a:spcPct val="80000"/>
              </a:lnSpc>
              <a:spcAft>
                <a:spcPts val="600"/>
              </a:spcAft>
              <a:buNone/>
            </a:pPr>
            <a:r>
              <a:rPr lang="en-US" sz="1600" dirty="0">
                <a:latin typeface="+mn-lt"/>
              </a:rPr>
              <a:t>	</a:t>
            </a:r>
            <a:r>
              <a:rPr lang="en-US" sz="1800" dirty="0">
                <a:latin typeface="+mn-lt"/>
              </a:rPr>
              <a:t>or substantial security deposit.</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Rent or lease a house or apartment. </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Obtain government-sponsored student loans.</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Obtain private student loans with low rates.</a:t>
            </a:r>
          </a:p>
          <a:p>
            <a:pPr marL="1239838" lvl="2" indent="-285750" eaLnBrk="1" hangingPunct="1">
              <a:lnSpc>
                <a:spcPct val="80000"/>
              </a:lnSpc>
              <a:spcAft>
                <a:spcPts val="600"/>
              </a:spcAft>
              <a:buFont typeface="Wingdings" panose="05000000000000000000" pitchFamily="2" charset="2"/>
              <a:buChar char="§"/>
            </a:pPr>
            <a:r>
              <a:rPr lang="en-US" sz="1800" dirty="0">
                <a:latin typeface="+mn-lt"/>
              </a:rPr>
              <a:t>Get a job!!!!!!</a:t>
            </a:r>
          </a:p>
          <a:p>
            <a:pPr marL="1182688" lvl="2" eaLnBrk="1" hangingPunct="1">
              <a:lnSpc>
                <a:spcPct val="80000"/>
              </a:lnSpc>
              <a:spcAft>
                <a:spcPts val="600"/>
              </a:spcAft>
              <a:buClr>
                <a:srgbClr val="FF3300"/>
              </a:buClr>
              <a:buFont typeface="Wingdings" pitchFamily="2" charset="2"/>
              <a:buChar char="Ø"/>
            </a:pPr>
            <a:endParaRPr lang="en-US" sz="1000" b="1" dirty="0">
              <a:latin typeface="+mn-lt"/>
            </a:endParaRPr>
          </a:p>
          <a:p>
            <a:pPr marL="839788" lvl="1" indent="-342900" eaLnBrk="1" hangingPunct="1">
              <a:lnSpc>
                <a:spcPct val="80000"/>
              </a:lnSpc>
              <a:spcAft>
                <a:spcPts val="600"/>
              </a:spcAft>
              <a:buClr>
                <a:srgbClr val="FF3300"/>
              </a:buClr>
              <a:buFont typeface="Wingdings" panose="05000000000000000000" pitchFamily="2" charset="2"/>
              <a:buChar char="Ø"/>
            </a:pPr>
            <a:r>
              <a:rPr lang="en-US" sz="2000" b="1" dirty="0">
                <a:latin typeface="+mn-lt"/>
              </a:rPr>
              <a:t>It might also affect:</a:t>
            </a:r>
          </a:p>
          <a:p>
            <a:pPr marL="1182688" lvl="2" eaLnBrk="1" hangingPunct="1">
              <a:lnSpc>
                <a:spcPct val="80000"/>
              </a:lnSpc>
              <a:spcAft>
                <a:spcPts val="600"/>
              </a:spcAft>
              <a:buFont typeface="Wingdings" pitchFamily="2" charset="2"/>
              <a:buChar char="§"/>
            </a:pPr>
            <a:r>
              <a:rPr lang="en-US" sz="1800" dirty="0">
                <a:latin typeface="+mn-lt"/>
              </a:rPr>
              <a:t>Your car insurance rate.</a:t>
            </a:r>
          </a:p>
          <a:p>
            <a:pPr marL="1182688" lvl="2" eaLnBrk="1" hangingPunct="1">
              <a:lnSpc>
                <a:spcPct val="80000"/>
              </a:lnSpc>
              <a:spcAft>
                <a:spcPts val="600"/>
              </a:spcAft>
              <a:buFont typeface="Wingdings" pitchFamily="2" charset="2"/>
              <a:buChar char="§"/>
            </a:pPr>
            <a:r>
              <a:rPr lang="en-US" sz="1800" dirty="0">
                <a:latin typeface="+mn-lt"/>
              </a:rPr>
              <a:t>Life insurance rates.</a:t>
            </a:r>
          </a:p>
          <a:p>
            <a:pPr marL="1182688" lvl="2" eaLnBrk="1" hangingPunct="1">
              <a:lnSpc>
                <a:spcPct val="80000"/>
              </a:lnSpc>
              <a:spcAft>
                <a:spcPts val="600"/>
              </a:spcAft>
              <a:buFont typeface="Wingdings" pitchFamily="2" charset="2"/>
              <a:buChar char="§"/>
            </a:pPr>
            <a:r>
              <a:rPr lang="en-US" sz="1800" dirty="0">
                <a:latin typeface="+mn-lt"/>
              </a:rPr>
              <a:t>Health insurance premium.</a:t>
            </a:r>
          </a:p>
          <a:p>
            <a:pPr marL="1182688" lvl="2" eaLnBrk="1" hangingPunct="1">
              <a:lnSpc>
                <a:spcPct val="80000"/>
              </a:lnSpc>
              <a:spcAft>
                <a:spcPts val="600"/>
              </a:spcAft>
              <a:buFont typeface="Wingdings" pitchFamily="2" charset="2"/>
              <a:buChar char="§"/>
            </a:pPr>
            <a:r>
              <a:rPr lang="en-US" sz="1800" dirty="0">
                <a:latin typeface="+mn-lt"/>
              </a:rPr>
              <a:t>Homeowner’s policy rates.</a:t>
            </a:r>
          </a:p>
          <a:p>
            <a:pPr marL="954088" lvl="2" indent="0" eaLnBrk="1" hangingPunct="1">
              <a:lnSpc>
                <a:spcPct val="80000"/>
              </a:lnSpc>
              <a:buClr>
                <a:srgbClr val="FF3300"/>
              </a:buClr>
              <a:buNone/>
            </a:pPr>
            <a:endParaRPr lang="en-US" sz="1800" dirty="0"/>
          </a:p>
          <a:p>
            <a:pPr marL="954088" lvl="2" indent="0">
              <a:lnSpc>
                <a:spcPct val="80000"/>
              </a:lnSpc>
              <a:buClr>
                <a:srgbClr val="FF3300"/>
              </a:buClr>
              <a:buNone/>
            </a:pPr>
            <a:r>
              <a:rPr lang="en-US" sz="1800" u="sng" dirty="0"/>
              <a:t> </a:t>
            </a:r>
            <a:endParaRPr lang="en-US" sz="1800" dirty="0"/>
          </a:p>
          <a:p>
            <a:pPr marL="1182688" lvl="2" eaLnBrk="1" hangingPunct="1">
              <a:lnSpc>
                <a:spcPct val="80000"/>
              </a:lnSpc>
              <a:buClr>
                <a:srgbClr val="FF3300"/>
              </a:buClr>
              <a:buFont typeface="Wingdings" pitchFamily="2" charset="2"/>
              <a:buChar char="§"/>
            </a:pPr>
            <a:endParaRPr lang="en-US" sz="1800" dirty="0"/>
          </a:p>
        </p:txBody>
      </p:sp>
      <p:pic>
        <p:nvPicPr>
          <p:cNvPr id="27652" name="Picture 4"/>
          <p:cNvPicPr>
            <a:picLocks noChangeArrowheads="1"/>
          </p:cNvPicPr>
          <p:nvPr/>
        </p:nvPicPr>
        <p:blipFill>
          <a:blip r:embed="rId3" cstate="print"/>
          <a:srcRect/>
          <a:stretch>
            <a:fillRect/>
          </a:stretch>
        </p:blipFill>
        <p:spPr bwMode="auto">
          <a:xfrm>
            <a:off x="6781800" y="76200"/>
            <a:ext cx="1905000" cy="2051050"/>
          </a:xfrm>
          <a:prstGeom prst="rect">
            <a:avLst/>
          </a:prstGeom>
          <a:noFill/>
          <a:ln w="9525">
            <a:noFill/>
            <a:miter lim="800000"/>
            <a:headEnd/>
            <a:tailEnd/>
          </a:ln>
        </p:spPr>
      </p:pic>
    </p:spTree>
    <p:extLst>
      <p:ext uri="{BB962C8B-B14F-4D97-AF65-F5344CB8AC3E}">
        <p14:creationId xmlns:p14="http://schemas.microsoft.com/office/powerpoint/2010/main" val="122523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p:cNvSpPr>
          <p:nvPr/>
        </p:nvSpPr>
        <p:spPr bwMode="auto">
          <a:xfrm>
            <a:off x="457200" y="1978814"/>
            <a:ext cx="7708900" cy="3960815"/>
          </a:xfrm>
          <a:prstGeom prst="rect">
            <a:avLst/>
          </a:prstGeom>
          <a:noFill/>
          <a:ln w="12700">
            <a:noFill/>
            <a:miter lim="800000"/>
            <a:headEnd/>
            <a:tailEnd/>
          </a:ln>
        </p:spPr>
        <p:txBody>
          <a:bodyPr lIns="0" tIns="0" rIns="40639" bIns="0"/>
          <a:lstStyle/>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race</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sex</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income</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education</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marital status</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job or length of employment at your job</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whether you've been turned down for credit</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length of time at your current address</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whether you own a home or rent</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information not contained in your credit report</a:t>
            </a:r>
          </a:p>
          <a:p>
            <a:pPr marL="579438" indent="-539750">
              <a:buClr>
                <a:srgbClr val="FF0000"/>
              </a:buClr>
              <a:buSzPct val="100000"/>
              <a:buFont typeface="Wingdings" panose="05000000000000000000" pitchFamily="2" charset="2"/>
              <a:buChar char="Ø"/>
            </a:pPr>
            <a:r>
              <a:rPr lang="en-US" sz="2400" dirty="0">
                <a:latin typeface="Lucida Grande" charset="0"/>
                <a:sym typeface="Lucida Grande" charset="0"/>
              </a:rPr>
              <a:t>age</a:t>
            </a:r>
          </a:p>
        </p:txBody>
      </p:sp>
      <p:sp>
        <p:nvSpPr>
          <p:cNvPr id="26628" name="Rectangle 4"/>
          <p:cNvSpPr>
            <a:spLocks/>
          </p:cNvSpPr>
          <p:nvPr/>
        </p:nvSpPr>
        <p:spPr bwMode="auto">
          <a:xfrm>
            <a:off x="-990600" y="1256503"/>
            <a:ext cx="8470900" cy="457200"/>
          </a:xfrm>
          <a:prstGeom prst="rect">
            <a:avLst/>
          </a:prstGeom>
          <a:noFill/>
          <a:ln w="12700">
            <a:noFill/>
            <a:miter lim="800000"/>
            <a:headEnd/>
            <a:tailEnd/>
          </a:ln>
        </p:spPr>
        <p:txBody>
          <a:bodyPr lIns="0" tIns="0" rIns="40639" bIns="0"/>
          <a:lstStyle/>
          <a:p>
            <a:pPr marL="39688" algn="ctr"/>
            <a:r>
              <a:rPr lang="en-US" sz="2400" b="1" dirty="0">
                <a:solidFill>
                  <a:srgbClr val="0070C0"/>
                </a:solidFill>
                <a:latin typeface="Lucida Grande" charset="0"/>
                <a:sym typeface="Lucida Grande" charset="0"/>
              </a:rPr>
              <a:t>Most credit scoring models don't look at:</a:t>
            </a:r>
          </a:p>
        </p:txBody>
      </p:sp>
      <p:pic>
        <p:nvPicPr>
          <p:cNvPr id="26629" name="Picture 5"/>
          <p:cNvPicPr>
            <a:picLocks noChangeArrowheads="1"/>
          </p:cNvPicPr>
          <p:nvPr/>
        </p:nvPicPr>
        <p:blipFill>
          <a:blip r:embed="rId3" cstate="print"/>
          <a:srcRect/>
          <a:stretch>
            <a:fillRect/>
          </a:stretch>
        </p:blipFill>
        <p:spPr bwMode="auto">
          <a:xfrm>
            <a:off x="5943600" y="1746360"/>
            <a:ext cx="2514600" cy="1801019"/>
          </a:xfrm>
          <a:prstGeom prst="rect">
            <a:avLst/>
          </a:prstGeom>
          <a:noFill/>
          <a:ln w="9525">
            <a:noFill/>
            <a:miter lim="800000"/>
            <a:headEnd/>
            <a:tailEnd/>
          </a:ln>
        </p:spPr>
      </p:pic>
    </p:spTree>
    <p:extLst>
      <p:ext uri="{BB962C8B-B14F-4D97-AF65-F5344CB8AC3E}">
        <p14:creationId xmlns:p14="http://schemas.microsoft.com/office/powerpoint/2010/main" val="78792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rrowheads="1"/>
          </p:cNvPicPr>
          <p:nvPr/>
        </p:nvPicPr>
        <p:blipFill>
          <a:blip r:embed="rId3" cstate="print"/>
          <a:srcRect/>
          <a:stretch>
            <a:fillRect/>
          </a:stretch>
        </p:blipFill>
        <p:spPr bwMode="auto">
          <a:xfrm>
            <a:off x="436563" y="1219200"/>
            <a:ext cx="8707437" cy="5105400"/>
          </a:xfrm>
          <a:prstGeom prst="rect">
            <a:avLst/>
          </a:prstGeom>
          <a:noFill/>
          <a:ln w="9525">
            <a:noFill/>
            <a:miter lim="800000"/>
            <a:headEnd/>
            <a:tailEnd/>
          </a:ln>
        </p:spPr>
      </p:pic>
    </p:spTree>
    <p:extLst>
      <p:ext uri="{BB962C8B-B14F-4D97-AF65-F5344CB8AC3E}">
        <p14:creationId xmlns:p14="http://schemas.microsoft.com/office/powerpoint/2010/main" val="1731241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523999" y="116486"/>
            <a:ext cx="6096000" cy="1001344"/>
          </a:xfrm>
        </p:spPr>
        <p:txBody>
          <a:bodyPr rIns="132080"/>
          <a:lstStyle/>
          <a:p>
            <a:pPr indent="0" eaLnBrk="1" hangingPunct="1"/>
            <a:r>
              <a:rPr lang="en-US" sz="3600" b="1" dirty="0">
                <a:solidFill>
                  <a:srgbClr val="0070C0"/>
                </a:solidFill>
              </a:rPr>
              <a:t>Distribution of FICO</a:t>
            </a:r>
          </a:p>
        </p:txBody>
      </p:sp>
      <p:pic>
        <p:nvPicPr>
          <p:cNvPr id="24579" name="Picture 3"/>
          <p:cNvPicPr>
            <a:picLocks noChangeArrowheads="1"/>
          </p:cNvPicPr>
          <p:nvPr/>
        </p:nvPicPr>
        <p:blipFill>
          <a:blip r:embed="rId3" cstate="print"/>
          <a:srcRect/>
          <a:stretch>
            <a:fillRect/>
          </a:stretch>
        </p:blipFill>
        <p:spPr bwMode="auto">
          <a:xfrm>
            <a:off x="6858000" y="76200"/>
            <a:ext cx="2038350" cy="1474788"/>
          </a:xfrm>
          <a:prstGeom prst="rect">
            <a:avLst/>
          </a:prstGeom>
          <a:noFill/>
          <a:ln w="9525">
            <a:noFill/>
            <a:miter lim="800000"/>
            <a:headEnd/>
            <a:tailEnd/>
          </a:ln>
        </p:spPr>
      </p:pic>
      <p:sp>
        <p:nvSpPr>
          <p:cNvPr id="24612" name="Rectangle 70"/>
          <p:cNvSpPr>
            <a:spLocks/>
          </p:cNvSpPr>
          <p:nvPr/>
        </p:nvSpPr>
        <p:spPr bwMode="auto">
          <a:xfrm>
            <a:off x="413656" y="1097045"/>
            <a:ext cx="6807200" cy="685800"/>
          </a:xfrm>
          <a:prstGeom prst="rect">
            <a:avLst/>
          </a:prstGeom>
          <a:noFill/>
          <a:ln w="12700">
            <a:noFill/>
            <a:miter lim="800000"/>
            <a:headEnd/>
            <a:tailEnd/>
          </a:ln>
        </p:spPr>
        <p:txBody>
          <a:bodyPr lIns="0" tIns="0" rIns="40639" bIns="0" anchor="ctr"/>
          <a:lstStyle/>
          <a:p>
            <a:pPr marL="39688"/>
            <a:r>
              <a:rPr lang="en-US" sz="2000" b="1" dirty="0">
                <a:solidFill>
                  <a:schemeClr val="accent3">
                    <a:lumMod val="75000"/>
                  </a:schemeClr>
                </a:solidFill>
                <a:latin typeface="Lucida Grande" charset="0"/>
                <a:sym typeface="Lucida Grande" charset="0"/>
              </a:rPr>
              <a:t>Fair Isaac </a:t>
            </a:r>
            <a:r>
              <a:rPr lang="en-US" sz="2000" dirty="0">
                <a:solidFill>
                  <a:srgbClr val="1F497D"/>
                </a:solidFill>
                <a:latin typeface="Lucida Grande" charset="0"/>
                <a:sym typeface="Lucida Grande" charset="0"/>
              </a:rPr>
              <a:t>reports that the American public's credit scores break out along these lines</a:t>
            </a:r>
            <a:r>
              <a:rPr lang="en-US" sz="2000" dirty="0">
                <a:solidFill>
                  <a:srgbClr val="414141"/>
                </a:solidFill>
                <a:latin typeface="Lucida Grande" charset="0"/>
                <a:sym typeface="Lucida Grande" charset="0"/>
              </a:rPr>
              <a:t>:</a:t>
            </a:r>
          </a:p>
        </p:txBody>
      </p:sp>
      <p:graphicFrame>
        <p:nvGraphicFramePr>
          <p:cNvPr id="4" name="Table 4">
            <a:extLst>
              <a:ext uri="{FF2B5EF4-FFF2-40B4-BE49-F238E27FC236}">
                <a16:creationId xmlns:a16="http://schemas.microsoft.com/office/drawing/2014/main" id="{7EB4D4A8-7C2B-4991-AF4C-00F9D6EC33B6}"/>
              </a:ext>
            </a:extLst>
          </p:cNvPr>
          <p:cNvGraphicFramePr>
            <a:graphicFrameLocks noGrp="1"/>
          </p:cNvGraphicFramePr>
          <p:nvPr>
            <p:extLst>
              <p:ext uri="{D42A27DB-BD31-4B8C-83A1-F6EECF244321}">
                <p14:modId xmlns:p14="http://schemas.microsoft.com/office/powerpoint/2010/main" val="898415606"/>
              </p:ext>
            </p:extLst>
          </p:nvPr>
        </p:nvGraphicFramePr>
        <p:xfrm>
          <a:off x="1538286" y="1919523"/>
          <a:ext cx="5562599" cy="3925969"/>
        </p:xfrm>
        <a:graphic>
          <a:graphicData uri="http://schemas.openxmlformats.org/drawingml/2006/table">
            <a:tbl>
              <a:tblPr firstRow="1" bandRow="1">
                <a:tableStyleId>{5C22544A-7EE6-4342-B048-85BDC9FD1C3A}</a:tableStyleId>
              </a:tblPr>
              <a:tblGrid>
                <a:gridCol w="2768599">
                  <a:extLst>
                    <a:ext uri="{9D8B030D-6E8A-4147-A177-3AD203B41FA5}">
                      <a16:colId xmlns:a16="http://schemas.microsoft.com/office/drawing/2014/main" val="1352266955"/>
                    </a:ext>
                  </a:extLst>
                </a:gridCol>
                <a:gridCol w="2794000">
                  <a:extLst>
                    <a:ext uri="{9D8B030D-6E8A-4147-A177-3AD203B41FA5}">
                      <a16:colId xmlns:a16="http://schemas.microsoft.com/office/drawing/2014/main" val="4204735214"/>
                    </a:ext>
                  </a:extLst>
                </a:gridCol>
              </a:tblGrid>
              <a:tr h="557212">
                <a:tc>
                  <a:txBody>
                    <a:bodyPr/>
                    <a:lstStyle/>
                    <a:p>
                      <a:r>
                        <a:rPr lang="en-US" b="0" dirty="0">
                          <a:ln>
                            <a:solidFill>
                              <a:schemeClr val="tx1"/>
                            </a:solidFill>
                          </a:ln>
                          <a:solidFill>
                            <a:schemeClr val="tx1"/>
                          </a:solidFill>
                          <a:latin typeface="+mn-lt"/>
                          <a:cs typeface="Calibri" panose="020F0502020204030204" pitchFamily="34" charset="0"/>
                        </a:rPr>
                        <a:t>How Borrowers Rank</a:t>
                      </a:r>
                    </a:p>
                  </a:txBody>
                  <a:tcPr/>
                </a:tc>
                <a:tc>
                  <a:txBody>
                    <a:bodyPr/>
                    <a:lstStyle/>
                    <a:p>
                      <a:r>
                        <a:rPr lang="en-US" b="0" dirty="0">
                          <a:ln>
                            <a:solidFill>
                              <a:schemeClr val="tx1"/>
                            </a:solidFill>
                          </a:ln>
                          <a:solidFill>
                            <a:schemeClr val="tx1"/>
                          </a:solidFill>
                          <a:latin typeface="Calibri" panose="020F0502020204030204" pitchFamily="34" charset="0"/>
                          <a:cs typeface="Calibri" panose="020F0502020204030204" pitchFamily="34" charset="0"/>
                        </a:rPr>
                        <a:t>FICO Delinquency Rate</a:t>
                      </a:r>
                      <a:r>
                        <a:rPr lang="en-US" b="0" dirty="0">
                          <a:ln>
                            <a:solidFill>
                              <a:schemeClr val="tx1"/>
                            </a:solidFill>
                          </a:ln>
                          <a:solidFill>
                            <a:schemeClr val="tx1"/>
                          </a:solidFill>
                        </a:rPr>
                        <a:t>s </a:t>
                      </a:r>
                    </a:p>
                  </a:txBody>
                  <a:tcPr/>
                </a:tc>
                <a:extLst>
                  <a:ext uri="{0D108BD9-81ED-4DB2-BD59-A6C34878D82A}">
                    <a16:rowId xmlns:a16="http://schemas.microsoft.com/office/drawing/2014/main" val="2569686312"/>
                  </a:ext>
                </a:extLst>
              </a:tr>
              <a:tr h="481251">
                <a:tc>
                  <a:txBody>
                    <a:bodyPr/>
                    <a:lstStyle/>
                    <a:p>
                      <a:r>
                        <a:rPr lang="en-US" dirty="0">
                          <a:ln>
                            <a:solidFill>
                              <a:schemeClr val="tx1"/>
                            </a:solidFill>
                          </a:ln>
                        </a:rPr>
                        <a:t>Up to 499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n>
                            <a:solidFill>
                              <a:schemeClr val="tx1"/>
                            </a:solidFill>
                          </a:ln>
                        </a:rPr>
                        <a:t>Up to 499               87%</a:t>
                      </a:r>
                    </a:p>
                  </a:txBody>
                  <a:tcPr/>
                </a:tc>
                <a:extLst>
                  <a:ext uri="{0D108BD9-81ED-4DB2-BD59-A6C34878D82A}">
                    <a16:rowId xmlns:a16="http://schemas.microsoft.com/office/drawing/2014/main" val="1241359217"/>
                  </a:ext>
                </a:extLst>
              </a:tr>
              <a:tr h="481251">
                <a:tc>
                  <a:txBody>
                    <a:bodyPr/>
                    <a:lstStyle/>
                    <a:p>
                      <a:r>
                        <a:rPr lang="en-US" dirty="0">
                          <a:ln>
                            <a:solidFill>
                              <a:schemeClr val="tx1"/>
                            </a:solidFill>
                          </a:ln>
                        </a:rPr>
                        <a:t>500 to 549              5%               </a:t>
                      </a:r>
                    </a:p>
                  </a:txBody>
                  <a:tcPr/>
                </a:tc>
                <a:tc>
                  <a:txBody>
                    <a:bodyPr/>
                    <a:lstStyle/>
                    <a:p>
                      <a:r>
                        <a:rPr lang="en-US" dirty="0">
                          <a:ln>
                            <a:solidFill>
                              <a:schemeClr val="tx1"/>
                            </a:solidFill>
                          </a:ln>
                        </a:rPr>
                        <a:t>500 to 549              71% </a:t>
                      </a:r>
                    </a:p>
                  </a:txBody>
                  <a:tcPr/>
                </a:tc>
                <a:extLst>
                  <a:ext uri="{0D108BD9-81ED-4DB2-BD59-A6C34878D82A}">
                    <a16:rowId xmlns:a16="http://schemas.microsoft.com/office/drawing/2014/main" val="2643069794"/>
                  </a:ext>
                </a:extLst>
              </a:tr>
              <a:tr h="481251">
                <a:tc>
                  <a:txBody>
                    <a:bodyPr/>
                    <a:lstStyle/>
                    <a:p>
                      <a:r>
                        <a:rPr lang="en-US" dirty="0">
                          <a:ln>
                            <a:solidFill>
                              <a:schemeClr val="tx1"/>
                            </a:solidFill>
                          </a:ln>
                        </a:rPr>
                        <a:t>550 to 599              8%</a:t>
                      </a:r>
                    </a:p>
                  </a:txBody>
                  <a:tcPr/>
                </a:tc>
                <a:tc>
                  <a:txBody>
                    <a:bodyPr/>
                    <a:lstStyle/>
                    <a:p>
                      <a:r>
                        <a:rPr lang="en-US" dirty="0">
                          <a:ln>
                            <a:solidFill>
                              <a:schemeClr val="tx1"/>
                            </a:solidFill>
                          </a:ln>
                        </a:rPr>
                        <a:t>550 to 599              51%</a:t>
                      </a:r>
                    </a:p>
                  </a:txBody>
                  <a:tcPr/>
                </a:tc>
                <a:extLst>
                  <a:ext uri="{0D108BD9-81ED-4DB2-BD59-A6C34878D82A}">
                    <a16:rowId xmlns:a16="http://schemas.microsoft.com/office/drawing/2014/main" val="1481922608"/>
                  </a:ext>
                </a:extLst>
              </a:tr>
              <a:tr h="481251">
                <a:tc>
                  <a:txBody>
                    <a:bodyPr/>
                    <a:lstStyle/>
                    <a:p>
                      <a:r>
                        <a:rPr lang="en-US" dirty="0">
                          <a:ln>
                            <a:solidFill>
                              <a:schemeClr val="tx1"/>
                            </a:solidFill>
                          </a:ln>
                        </a:rPr>
                        <a:t>600 to 649            12%        </a:t>
                      </a:r>
                    </a:p>
                  </a:txBody>
                  <a:tcPr/>
                </a:tc>
                <a:tc>
                  <a:txBody>
                    <a:bodyPr/>
                    <a:lstStyle/>
                    <a:p>
                      <a:r>
                        <a:rPr lang="en-US" dirty="0">
                          <a:ln>
                            <a:solidFill>
                              <a:schemeClr val="tx1"/>
                            </a:solidFill>
                          </a:ln>
                        </a:rPr>
                        <a:t>600 to 649              31%</a:t>
                      </a:r>
                    </a:p>
                  </a:txBody>
                  <a:tcPr/>
                </a:tc>
                <a:extLst>
                  <a:ext uri="{0D108BD9-81ED-4DB2-BD59-A6C34878D82A}">
                    <a16:rowId xmlns:a16="http://schemas.microsoft.com/office/drawing/2014/main" val="2749403600"/>
                  </a:ext>
                </a:extLst>
              </a:tr>
              <a:tr h="481251">
                <a:tc>
                  <a:txBody>
                    <a:bodyPr/>
                    <a:lstStyle/>
                    <a:p>
                      <a:r>
                        <a:rPr lang="en-US" dirty="0">
                          <a:ln>
                            <a:solidFill>
                              <a:schemeClr val="tx1"/>
                            </a:solidFill>
                          </a:ln>
                        </a:rPr>
                        <a:t>650 to 699            15%</a:t>
                      </a:r>
                    </a:p>
                  </a:txBody>
                  <a:tcPr/>
                </a:tc>
                <a:tc>
                  <a:txBody>
                    <a:bodyPr/>
                    <a:lstStyle/>
                    <a:p>
                      <a:r>
                        <a:rPr lang="en-US" dirty="0">
                          <a:ln>
                            <a:solidFill>
                              <a:schemeClr val="tx1"/>
                            </a:solidFill>
                          </a:ln>
                        </a:rPr>
                        <a:t>650 to 699              15%</a:t>
                      </a:r>
                    </a:p>
                  </a:txBody>
                  <a:tcPr/>
                </a:tc>
                <a:extLst>
                  <a:ext uri="{0D108BD9-81ED-4DB2-BD59-A6C34878D82A}">
                    <a16:rowId xmlns:a16="http://schemas.microsoft.com/office/drawing/2014/main" val="2186433757"/>
                  </a:ext>
                </a:extLst>
              </a:tr>
              <a:tr h="481251">
                <a:tc>
                  <a:txBody>
                    <a:bodyPr/>
                    <a:lstStyle/>
                    <a:p>
                      <a:r>
                        <a:rPr lang="en-US" dirty="0">
                          <a:ln>
                            <a:solidFill>
                              <a:schemeClr val="tx1"/>
                            </a:solidFill>
                          </a:ln>
                        </a:rPr>
                        <a:t>700 to 749            18%</a:t>
                      </a:r>
                    </a:p>
                  </a:txBody>
                  <a:tcPr/>
                </a:tc>
                <a:tc>
                  <a:txBody>
                    <a:bodyPr/>
                    <a:lstStyle/>
                    <a:p>
                      <a:r>
                        <a:rPr lang="en-US" dirty="0">
                          <a:ln>
                            <a:solidFill>
                              <a:schemeClr val="tx1"/>
                            </a:solidFill>
                          </a:ln>
                        </a:rPr>
                        <a:t>700 to 749               5%</a:t>
                      </a:r>
                    </a:p>
                  </a:txBody>
                  <a:tcPr/>
                </a:tc>
                <a:extLst>
                  <a:ext uri="{0D108BD9-81ED-4DB2-BD59-A6C34878D82A}">
                    <a16:rowId xmlns:a16="http://schemas.microsoft.com/office/drawing/2014/main" val="1368809170"/>
                  </a:ext>
                </a:extLst>
              </a:tr>
              <a:tr h="481251">
                <a:tc>
                  <a:txBody>
                    <a:bodyPr/>
                    <a:lstStyle/>
                    <a:p>
                      <a:r>
                        <a:rPr lang="en-US" dirty="0">
                          <a:ln>
                            <a:solidFill>
                              <a:schemeClr val="tx1"/>
                            </a:solidFill>
                          </a:ln>
                        </a:rPr>
                        <a:t>750 to 799             27%</a:t>
                      </a:r>
                    </a:p>
                  </a:txBody>
                  <a:tcPr/>
                </a:tc>
                <a:tc>
                  <a:txBody>
                    <a:bodyPr/>
                    <a:lstStyle/>
                    <a:p>
                      <a:r>
                        <a:rPr lang="en-US" dirty="0">
                          <a:ln>
                            <a:solidFill>
                              <a:schemeClr val="tx1"/>
                            </a:solidFill>
                          </a:ln>
                        </a:rPr>
                        <a:t>750 to 799               2%</a:t>
                      </a:r>
                    </a:p>
                  </a:txBody>
                  <a:tcPr/>
                </a:tc>
                <a:extLst>
                  <a:ext uri="{0D108BD9-81ED-4DB2-BD59-A6C34878D82A}">
                    <a16:rowId xmlns:a16="http://schemas.microsoft.com/office/drawing/2014/main" val="1035248201"/>
                  </a:ext>
                </a:extLst>
              </a:tr>
            </a:tbl>
          </a:graphicData>
        </a:graphic>
      </p:graphicFrame>
      <p:graphicFrame>
        <p:nvGraphicFramePr>
          <p:cNvPr id="2" name="Table 2">
            <a:extLst>
              <a:ext uri="{FF2B5EF4-FFF2-40B4-BE49-F238E27FC236}">
                <a16:creationId xmlns:a16="http://schemas.microsoft.com/office/drawing/2014/main" id="{6D865CEC-2DCC-4156-8CAF-207A1F7CE7C3}"/>
              </a:ext>
            </a:extLst>
          </p:cNvPr>
          <p:cNvGraphicFramePr>
            <a:graphicFrameLocks noGrp="1"/>
          </p:cNvGraphicFramePr>
          <p:nvPr>
            <p:extLst>
              <p:ext uri="{D42A27DB-BD31-4B8C-83A1-F6EECF244321}">
                <p14:modId xmlns:p14="http://schemas.microsoft.com/office/powerpoint/2010/main" val="2150957273"/>
              </p:ext>
            </p:extLst>
          </p:nvPr>
        </p:nvGraphicFramePr>
        <p:xfrm>
          <a:off x="1509714" y="5867399"/>
          <a:ext cx="5591172" cy="485611"/>
        </p:xfrm>
        <a:graphic>
          <a:graphicData uri="http://schemas.openxmlformats.org/drawingml/2006/table">
            <a:tbl>
              <a:tblPr firstRow="1" bandRow="1">
                <a:tableStyleId>{5C22544A-7EE6-4342-B048-85BDC9FD1C3A}</a:tableStyleId>
              </a:tblPr>
              <a:tblGrid>
                <a:gridCol w="2833686">
                  <a:extLst>
                    <a:ext uri="{9D8B030D-6E8A-4147-A177-3AD203B41FA5}">
                      <a16:colId xmlns:a16="http://schemas.microsoft.com/office/drawing/2014/main" val="559807531"/>
                    </a:ext>
                  </a:extLst>
                </a:gridCol>
                <a:gridCol w="2757486">
                  <a:extLst>
                    <a:ext uri="{9D8B030D-6E8A-4147-A177-3AD203B41FA5}">
                      <a16:colId xmlns:a16="http://schemas.microsoft.com/office/drawing/2014/main" val="2090901864"/>
                    </a:ext>
                  </a:extLst>
                </a:gridCol>
              </a:tblGrid>
              <a:tr h="485611">
                <a:tc>
                  <a:txBody>
                    <a:bodyPr/>
                    <a:lstStyle/>
                    <a:p>
                      <a:r>
                        <a:rPr lang="en-US" dirty="0">
                          <a:solidFill>
                            <a:srgbClr val="002060"/>
                          </a:solidFill>
                        </a:rPr>
                        <a:t> 800+                       13%</a:t>
                      </a:r>
                    </a:p>
                  </a:txBody>
                  <a:tcPr/>
                </a:tc>
                <a:tc>
                  <a:txBody>
                    <a:bodyPr/>
                    <a:lstStyle/>
                    <a:p>
                      <a:r>
                        <a:rPr lang="en-US" dirty="0">
                          <a:solidFill>
                            <a:srgbClr val="002060"/>
                          </a:solidFill>
                        </a:rPr>
                        <a:t>800+                         1%</a:t>
                      </a:r>
                    </a:p>
                  </a:txBody>
                  <a:tcPr/>
                </a:tc>
                <a:extLst>
                  <a:ext uri="{0D108BD9-81ED-4DB2-BD59-A6C34878D82A}">
                    <a16:rowId xmlns:a16="http://schemas.microsoft.com/office/drawing/2014/main" val="4282947992"/>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DB2C8-89C8-48D9-87E8-B46AD2B161E3}"/>
              </a:ext>
            </a:extLst>
          </p:cNvPr>
          <p:cNvSpPr>
            <a:spLocks noGrp="1"/>
          </p:cNvSpPr>
          <p:nvPr>
            <p:ph idx="1"/>
          </p:nvPr>
        </p:nvSpPr>
        <p:spPr>
          <a:xfrm>
            <a:off x="457200" y="1447800"/>
            <a:ext cx="8458200" cy="5181600"/>
          </a:xfrm>
        </p:spPr>
        <p:txBody>
          <a:bodyPr>
            <a:normAutofit fontScale="92500"/>
          </a:bodyPr>
          <a:lstStyle/>
          <a:p>
            <a:pPr marL="0" indent="0" algn="l">
              <a:buNone/>
            </a:pPr>
            <a:r>
              <a:rPr lang="en-US" sz="2400" b="1" i="0" u="none" strike="noStrike" baseline="0" dirty="0">
                <a:solidFill>
                  <a:schemeClr val="tx1"/>
                </a:solidFill>
                <a:latin typeface="+mn-lt"/>
              </a:rPr>
              <a:t>a. </a:t>
            </a:r>
            <a:r>
              <a:rPr lang="en-US" sz="2400" b="0" i="0" u="none" strike="noStrike" baseline="0" dirty="0">
                <a:solidFill>
                  <a:schemeClr val="tx1"/>
                </a:solidFill>
                <a:latin typeface="+mn-lt"/>
              </a:rPr>
              <a:t>Briefly explain the “3 C’s of Credit”</a:t>
            </a:r>
          </a:p>
          <a:p>
            <a:pPr marL="0" indent="0" algn="l">
              <a:buNone/>
            </a:pPr>
            <a:r>
              <a:rPr lang="en-US" sz="2400" b="1" i="0" u="none" strike="noStrike" baseline="0" dirty="0">
                <a:solidFill>
                  <a:schemeClr val="tx1"/>
                </a:solidFill>
                <a:latin typeface="+mn-lt"/>
              </a:rPr>
              <a:t>b. </a:t>
            </a:r>
            <a:r>
              <a:rPr lang="en-US" sz="2400" b="0" i="0" u="none" strike="noStrike" baseline="0" dirty="0">
                <a:solidFill>
                  <a:schemeClr val="tx1"/>
                </a:solidFill>
                <a:latin typeface="+mn-lt"/>
              </a:rPr>
              <a:t>What is a credit report?</a:t>
            </a:r>
          </a:p>
          <a:p>
            <a:pPr marL="0" indent="0" algn="l">
              <a:buNone/>
            </a:pPr>
            <a:r>
              <a:rPr lang="en-US" sz="2400" b="1" i="0" u="none" strike="noStrike" baseline="0" dirty="0">
                <a:solidFill>
                  <a:schemeClr val="tx1"/>
                </a:solidFill>
                <a:latin typeface="+mn-lt"/>
              </a:rPr>
              <a:t>c. </a:t>
            </a:r>
            <a:r>
              <a:rPr lang="en-US" sz="2400" b="0" i="0" u="none" strike="noStrike" baseline="0" dirty="0">
                <a:solidFill>
                  <a:schemeClr val="tx1"/>
                </a:solidFill>
                <a:latin typeface="+mn-lt"/>
              </a:rPr>
              <a:t>Why is it important to check your credit report?</a:t>
            </a:r>
          </a:p>
          <a:p>
            <a:pPr marL="0" indent="0" algn="l">
              <a:buNone/>
            </a:pPr>
            <a:r>
              <a:rPr lang="en-US" sz="2400" b="1" i="0" u="none" strike="noStrike" baseline="0" dirty="0">
                <a:solidFill>
                  <a:schemeClr val="tx1"/>
                </a:solidFill>
                <a:latin typeface="+mn-lt"/>
              </a:rPr>
              <a:t>d. </a:t>
            </a:r>
            <a:r>
              <a:rPr lang="en-US" sz="2400" b="0" i="0" u="none" strike="noStrike" baseline="0" dirty="0">
                <a:solidFill>
                  <a:schemeClr val="tx1"/>
                </a:solidFill>
                <a:latin typeface="+mn-lt"/>
              </a:rPr>
              <a:t>How can you obtain your credit report for free?</a:t>
            </a:r>
          </a:p>
          <a:p>
            <a:pPr marL="0" indent="0" algn="l">
              <a:buNone/>
            </a:pPr>
            <a:r>
              <a:rPr lang="en-US" sz="2400" b="1" i="0" u="none" strike="noStrike" baseline="0" dirty="0">
                <a:solidFill>
                  <a:schemeClr val="tx1"/>
                </a:solidFill>
                <a:latin typeface="+mn-lt"/>
              </a:rPr>
              <a:t>e. </a:t>
            </a:r>
            <a:r>
              <a:rPr lang="en-US" sz="2400" b="0" i="0" u="none" strike="noStrike" baseline="0" dirty="0">
                <a:solidFill>
                  <a:schemeClr val="tx1"/>
                </a:solidFill>
                <a:latin typeface="+mn-lt"/>
              </a:rPr>
              <a:t>What is the difference between a credit report and a credit score?</a:t>
            </a:r>
          </a:p>
          <a:p>
            <a:pPr marL="0" indent="0" algn="l">
              <a:buNone/>
            </a:pPr>
            <a:r>
              <a:rPr lang="en-US" sz="2400" b="1" i="0" u="none" strike="noStrike" baseline="0" dirty="0">
                <a:solidFill>
                  <a:schemeClr val="tx1"/>
                </a:solidFill>
                <a:latin typeface="+mn-lt"/>
              </a:rPr>
              <a:t>f.  </a:t>
            </a:r>
            <a:r>
              <a:rPr lang="en-US" sz="2400" b="0" i="0" u="none" strike="noStrike" baseline="0" dirty="0">
                <a:solidFill>
                  <a:schemeClr val="tx1"/>
                </a:solidFill>
                <a:latin typeface="+mn-lt"/>
              </a:rPr>
              <a:t>Briefly summarize the information used to calculate your credit score</a:t>
            </a:r>
          </a:p>
          <a:p>
            <a:pPr marL="0" indent="0" algn="l">
              <a:buNone/>
            </a:pPr>
            <a:r>
              <a:rPr lang="en-US" sz="2400" b="1" i="0" u="none" strike="noStrike" baseline="0" dirty="0">
                <a:solidFill>
                  <a:schemeClr val="tx1"/>
                </a:solidFill>
                <a:latin typeface="+mn-lt"/>
              </a:rPr>
              <a:t>g. </a:t>
            </a:r>
            <a:r>
              <a:rPr lang="en-US" sz="2400" b="0" i="0" u="none" strike="noStrike" baseline="0" dirty="0">
                <a:solidFill>
                  <a:schemeClr val="tx1"/>
                </a:solidFill>
                <a:latin typeface="+mn-lt"/>
              </a:rPr>
              <a:t>Why is payment history the largest percentage of your credit score?</a:t>
            </a:r>
          </a:p>
          <a:p>
            <a:pPr marL="0" indent="0" algn="l">
              <a:buNone/>
            </a:pPr>
            <a:r>
              <a:rPr lang="en-US" sz="2400" b="1" i="0" u="none" strike="noStrike" baseline="0" dirty="0">
                <a:solidFill>
                  <a:schemeClr val="tx1"/>
                </a:solidFill>
                <a:latin typeface="+mn-lt"/>
              </a:rPr>
              <a:t>h. </a:t>
            </a:r>
            <a:r>
              <a:rPr lang="en-US" sz="2400" b="0" i="0" u="none" strike="noStrike" baseline="0" dirty="0">
                <a:solidFill>
                  <a:schemeClr val="tx1"/>
                </a:solidFill>
                <a:latin typeface="+mn-lt"/>
              </a:rPr>
              <a:t>What are some steps you can take to improve your credit score?</a:t>
            </a:r>
            <a:endParaRPr lang="en-US" sz="2400" dirty="0">
              <a:solidFill>
                <a:schemeClr val="tx1"/>
              </a:solidFill>
              <a:latin typeface="+mn-lt"/>
            </a:endParaRPr>
          </a:p>
        </p:txBody>
      </p:sp>
      <p:sp>
        <p:nvSpPr>
          <p:cNvPr id="3" name="TextBox 2">
            <a:extLst>
              <a:ext uri="{FF2B5EF4-FFF2-40B4-BE49-F238E27FC236}">
                <a16:creationId xmlns:a16="http://schemas.microsoft.com/office/drawing/2014/main" id="{7A7A648D-D50D-4DCF-BA11-3FD67AC835EE}"/>
              </a:ext>
            </a:extLst>
          </p:cNvPr>
          <p:cNvSpPr txBox="1"/>
          <p:nvPr/>
        </p:nvSpPr>
        <p:spPr>
          <a:xfrm>
            <a:off x="2552700" y="533400"/>
            <a:ext cx="4038600" cy="445635"/>
          </a:xfrm>
          <a:prstGeom prst="rect">
            <a:avLst/>
          </a:prstGeom>
          <a:noFill/>
        </p:spPr>
        <p:txBody>
          <a:bodyPr wrap="square" rtlCol="0">
            <a:spAutoFit/>
          </a:bodyPr>
          <a:lstStyle/>
          <a:p>
            <a:pPr marL="0" indent="0">
              <a:lnSpc>
                <a:spcPct val="80000"/>
              </a:lnSpc>
              <a:buClr>
                <a:srgbClr val="FF0000"/>
              </a:buClr>
              <a:buSzTx/>
              <a:buNone/>
            </a:pPr>
            <a:r>
              <a:rPr lang="en-US" sz="2800" b="1" dirty="0">
                <a:solidFill>
                  <a:schemeClr val="accent3">
                    <a:lumMod val="75000"/>
                  </a:schemeClr>
                </a:solidFill>
                <a:effectLst/>
                <a:latin typeface="+mn-lt"/>
              </a:rPr>
              <a:t>Exercise 13.2 </a:t>
            </a:r>
            <a:r>
              <a:rPr lang="en-US" sz="2800" b="1" dirty="0">
                <a:solidFill>
                  <a:srgbClr val="0070C0"/>
                </a:solidFill>
                <a:effectLst/>
                <a:latin typeface="+mn-lt"/>
              </a:rPr>
              <a:t>- Questions</a:t>
            </a:r>
          </a:p>
        </p:txBody>
      </p:sp>
    </p:spTree>
    <p:extLst>
      <p:ext uri="{BB962C8B-B14F-4D97-AF65-F5344CB8AC3E}">
        <p14:creationId xmlns:p14="http://schemas.microsoft.com/office/powerpoint/2010/main" val="133545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5CA7-BFD2-46D8-9E9D-0A8F1C611B6A}"/>
              </a:ext>
            </a:extLst>
          </p:cNvPr>
          <p:cNvSpPr>
            <a:spLocks noGrp="1"/>
          </p:cNvSpPr>
          <p:nvPr>
            <p:ph type="title"/>
          </p:nvPr>
        </p:nvSpPr>
        <p:spPr>
          <a:xfrm>
            <a:off x="457200" y="1046703"/>
            <a:ext cx="8229600" cy="1143000"/>
          </a:xfrm>
        </p:spPr>
        <p:txBody>
          <a:bodyPr/>
          <a:lstStyle/>
          <a:p>
            <a:pPr>
              <a:lnSpc>
                <a:spcPct val="100000"/>
              </a:lnSpc>
              <a:spcAft>
                <a:spcPts val="600"/>
              </a:spcAft>
            </a:pPr>
            <a:r>
              <a:rPr lang="en-US" sz="3600" dirty="0">
                <a:solidFill>
                  <a:schemeClr val="accent3">
                    <a:lumMod val="75000"/>
                  </a:schemeClr>
                </a:solidFill>
              </a:rPr>
              <a:t>Exercise 13.3                                              </a:t>
            </a:r>
            <a:r>
              <a:rPr lang="en-US" sz="3600" dirty="0"/>
              <a:t>Your Credit Score and the Price of a Car</a:t>
            </a:r>
          </a:p>
        </p:txBody>
      </p:sp>
      <p:sp>
        <p:nvSpPr>
          <p:cNvPr id="3" name="Content Placeholder 2">
            <a:extLst>
              <a:ext uri="{FF2B5EF4-FFF2-40B4-BE49-F238E27FC236}">
                <a16:creationId xmlns:a16="http://schemas.microsoft.com/office/drawing/2014/main" id="{1B963C54-31E7-4545-875B-F38AD5DA37A9}"/>
              </a:ext>
            </a:extLst>
          </p:cNvPr>
          <p:cNvSpPr>
            <a:spLocks noGrp="1"/>
          </p:cNvSpPr>
          <p:nvPr>
            <p:ph idx="1"/>
          </p:nvPr>
        </p:nvSpPr>
        <p:spPr>
          <a:xfrm>
            <a:off x="457200" y="2209800"/>
            <a:ext cx="8229600" cy="4267200"/>
          </a:xfrm>
        </p:spPr>
        <p:txBody>
          <a:bodyPr/>
          <a:lstStyle/>
          <a:p>
            <a:pPr marL="0" indent="0" algn="l">
              <a:buNone/>
            </a:pPr>
            <a:r>
              <a:rPr lang="en-US" sz="1800" b="0" i="0" u="none" strike="noStrike" baseline="0" dirty="0">
                <a:latin typeface="AvenirLTStd-Book"/>
              </a:rPr>
              <a:t>1. Log in to </a:t>
            </a:r>
            <a:r>
              <a:rPr lang="en-US" sz="1800" b="0" i="0" u="none" strike="noStrike" baseline="0" dirty="0">
                <a:latin typeface="AvenirLTStd-Book"/>
                <a:hlinkClick r:id="rId2"/>
              </a:rPr>
              <a:t>http://councilforeconed.org/earningcredit</a:t>
            </a:r>
            <a:r>
              <a:rPr lang="en-US" sz="1800" b="0" i="0" u="none" strike="noStrike" baseline="0" dirty="0">
                <a:latin typeface="AvenirLTStd-Book"/>
              </a:rPr>
              <a:t>. Enter the access code you received for the.</a:t>
            </a:r>
          </a:p>
          <a:p>
            <a:pPr algn="l">
              <a:buAutoNum type="alphaLcPeriod"/>
            </a:pPr>
            <a:r>
              <a:rPr lang="en-US" sz="1800" b="0" i="0" u="none" strike="noStrike" baseline="0" dirty="0">
                <a:latin typeface="AvenirLTStd-Book"/>
              </a:rPr>
              <a:t>Pre-Survey credit score _____    		</a:t>
            </a:r>
            <a:r>
              <a:rPr lang="en-US" sz="1800" b="1" i="0" u="none" strike="noStrike" baseline="0" dirty="0">
                <a:latin typeface="AvenirLTStd-Book"/>
              </a:rPr>
              <a:t>b. </a:t>
            </a:r>
            <a:r>
              <a:rPr lang="en-US" sz="1800" b="0" i="0" u="none" strike="noStrike" baseline="0" dirty="0">
                <a:latin typeface="AvenirLTStd-Book"/>
              </a:rPr>
              <a:t>Lowest interest rate ________</a:t>
            </a:r>
          </a:p>
          <a:p>
            <a:pPr algn="l">
              <a:buAutoNum type="alphaLcPeriod"/>
            </a:pPr>
            <a:endParaRPr lang="en-US" sz="1800" b="0" i="0" u="none" strike="noStrike" baseline="0" dirty="0">
              <a:latin typeface="AvenirLTStd-Book"/>
            </a:endParaRPr>
          </a:p>
          <a:p>
            <a:pPr marL="0" indent="0" algn="just">
              <a:buNone/>
            </a:pPr>
            <a:r>
              <a:rPr lang="en-US" sz="1800" b="0" i="0" u="none" strike="noStrike" baseline="0" dirty="0">
                <a:latin typeface="AvenirLTStd-Book"/>
              </a:rPr>
              <a:t>2. Assume you decide to borrow $20,000 to buy a new car. Log in to </a:t>
            </a:r>
            <a:r>
              <a:rPr lang="en-US" sz="1800" b="0" i="0" u="none" strike="noStrike" baseline="0" dirty="0">
                <a:latin typeface="AvenirLTStd-Book"/>
                <a:hlinkClick r:id="rId3"/>
              </a:rPr>
              <a:t>https://www.bankrate.com/calculators/auto/auto-loan-calculator.aspx</a:t>
            </a:r>
            <a:r>
              <a:rPr lang="en-US" sz="1800" b="0" i="0" u="none" strike="noStrike" baseline="0" dirty="0">
                <a:latin typeface="AvenirLTStd-Book"/>
              </a:rPr>
              <a:t>  to calculate the monthly payment and total cost of the loan, using the interest rate from your “simulated” Pre-Survey credit score. Assume that the principal </a:t>
            </a:r>
            <a:r>
              <a:rPr lang="en-US" sz="1800" b="0" i="0" u="none" strike="noStrike" baseline="0" dirty="0">
                <a:latin typeface="AvenirLTStd-Light"/>
              </a:rPr>
              <a:t>is $20,000 and the loan period is five years (60 months</a:t>
            </a:r>
            <a:r>
              <a:rPr lang="en-US" sz="1800" b="0" i="0" u="none" strike="noStrike" baseline="0" dirty="0">
                <a:latin typeface="AvenirLTStd-Book"/>
              </a:rPr>
              <a:t>). Record the following information.</a:t>
            </a:r>
          </a:p>
          <a:p>
            <a:pPr marL="0" indent="0" algn="l">
              <a:buNone/>
            </a:pPr>
            <a:r>
              <a:rPr lang="en-US" sz="1800" b="1" i="0" u="none" strike="noStrike" baseline="0" dirty="0">
                <a:latin typeface="AvenirLTStd-Book"/>
              </a:rPr>
              <a:t>a. </a:t>
            </a:r>
            <a:r>
              <a:rPr lang="en-US" sz="1800" b="0" i="0" u="none" strike="noStrike" baseline="0" dirty="0">
                <a:latin typeface="AvenirLTStd-Book"/>
              </a:rPr>
              <a:t>Estimated Monthly Payment ______	</a:t>
            </a:r>
            <a:r>
              <a:rPr lang="en-US" sz="1800" b="1" i="0" u="none" strike="noStrike" baseline="0" dirty="0">
                <a:latin typeface="AvenirLTStd-Book"/>
              </a:rPr>
              <a:t>	b. </a:t>
            </a:r>
            <a:r>
              <a:rPr lang="en-US" sz="1800" b="0" i="0" u="none" strike="noStrike" baseline="0" dirty="0">
                <a:latin typeface="AvenirLTStd-Book"/>
              </a:rPr>
              <a:t>Total Principal Paid ________</a:t>
            </a:r>
            <a:endParaRPr lang="en-US" sz="1800" b="0" i="0" u="sng" strike="noStrike" baseline="0" dirty="0">
              <a:latin typeface="AvenirLTStd-Book"/>
            </a:endParaRPr>
          </a:p>
          <a:p>
            <a:pPr marL="0" indent="0" algn="l">
              <a:buNone/>
            </a:pPr>
            <a:r>
              <a:rPr lang="en-US" sz="1800" b="1" i="0" u="none" strike="noStrike" baseline="0" dirty="0">
                <a:latin typeface="AvenirLTStd-Book"/>
              </a:rPr>
              <a:t>c. </a:t>
            </a:r>
            <a:r>
              <a:rPr lang="en-US" sz="1800" b="0" i="0" u="none" strike="noStrike" baseline="0" dirty="0">
                <a:latin typeface="AvenirLTStd-Book"/>
              </a:rPr>
              <a:t>Total Interest Paid  _______		</a:t>
            </a:r>
            <a:r>
              <a:rPr lang="en-US" sz="1800" b="1" i="0" u="none" strike="noStrike" baseline="0" dirty="0">
                <a:latin typeface="AvenirLTStd-Book"/>
              </a:rPr>
              <a:t>d. </a:t>
            </a:r>
            <a:r>
              <a:rPr lang="en-US" sz="1800" b="0" i="0" u="none" strike="noStrike" baseline="0" dirty="0">
                <a:latin typeface="AvenirLTStd-Book"/>
              </a:rPr>
              <a:t>Total Cost of Loan </a:t>
            </a:r>
            <a:r>
              <a:rPr lang="en-US" sz="1800" b="0" i="0" u="sng" strike="noStrike" baseline="0" dirty="0">
                <a:latin typeface="AvenirLTStd-Book"/>
              </a:rPr>
              <a:t>                  </a:t>
            </a:r>
            <a:r>
              <a:rPr lang="en-US" sz="1800" b="0" i="0" u="none" strike="noStrike" baseline="0" dirty="0">
                <a:latin typeface="AvenirLTStd-Book"/>
              </a:rPr>
              <a:t>_</a:t>
            </a:r>
          </a:p>
        </p:txBody>
      </p:sp>
    </p:spTree>
    <p:extLst>
      <p:ext uri="{BB962C8B-B14F-4D97-AF65-F5344CB8AC3E}">
        <p14:creationId xmlns:p14="http://schemas.microsoft.com/office/powerpoint/2010/main" val="15992153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5CA7-BFD2-46D8-9E9D-0A8F1C611B6A}"/>
              </a:ext>
            </a:extLst>
          </p:cNvPr>
          <p:cNvSpPr>
            <a:spLocks noGrp="1"/>
          </p:cNvSpPr>
          <p:nvPr>
            <p:ph type="title"/>
          </p:nvPr>
        </p:nvSpPr>
        <p:spPr>
          <a:xfrm>
            <a:off x="457200" y="1066800"/>
            <a:ext cx="8229600" cy="1143000"/>
          </a:xfrm>
        </p:spPr>
        <p:txBody>
          <a:bodyPr/>
          <a:lstStyle/>
          <a:p>
            <a:pPr>
              <a:lnSpc>
                <a:spcPct val="100000"/>
              </a:lnSpc>
              <a:spcAft>
                <a:spcPts val="600"/>
              </a:spcAft>
            </a:pPr>
            <a:r>
              <a:rPr lang="en-US" sz="3600" dirty="0">
                <a:solidFill>
                  <a:schemeClr val="accent3">
                    <a:lumMod val="75000"/>
                  </a:schemeClr>
                </a:solidFill>
              </a:rPr>
              <a:t>Exercise 13.3                                              </a:t>
            </a:r>
            <a:r>
              <a:rPr lang="en-US" sz="3600" dirty="0"/>
              <a:t>Your Credit Score and the Price of a Car</a:t>
            </a:r>
          </a:p>
        </p:txBody>
      </p:sp>
      <p:sp>
        <p:nvSpPr>
          <p:cNvPr id="3" name="Content Placeholder 2">
            <a:extLst>
              <a:ext uri="{FF2B5EF4-FFF2-40B4-BE49-F238E27FC236}">
                <a16:creationId xmlns:a16="http://schemas.microsoft.com/office/drawing/2014/main" id="{1B963C54-31E7-4545-875B-F38AD5DA37A9}"/>
              </a:ext>
            </a:extLst>
          </p:cNvPr>
          <p:cNvSpPr>
            <a:spLocks noGrp="1"/>
          </p:cNvSpPr>
          <p:nvPr>
            <p:ph idx="1"/>
          </p:nvPr>
        </p:nvSpPr>
        <p:spPr>
          <a:xfrm>
            <a:off x="457200" y="2209800"/>
            <a:ext cx="8229600" cy="4267200"/>
          </a:xfrm>
        </p:spPr>
        <p:txBody>
          <a:bodyPr/>
          <a:lstStyle/>
          <a:p>
            <a:pPr marL="0" indent="0" algn="l">
              <a:buNone/>
            </a:pPr>
            <a:r>
              <a:rPr lang="en-US" sz="1800" b="0" i="0" u="none" strike="noStrike" baseline="0" dirty="0">
                <a:latin typeface="AvenirLTStd-Book"/>
              </a:rPr>
              <a:t>1. Log in to </a:t>
            </a:r>
            <a:r>
              <a:rPr lang="en-US" sz="1800" b="0" i="0" u="none" strike="noStrike" baseline="0" dirty="0">
                <a:latin typeface="AvenirLTStd-Book"/>
                <a:hlinkClick r:id="rId2"/>
              </a:rPr>
              <a:t>http://councilforeconed.org/earningcredit</a:t>
            </a:r>
            <a:r>
              <a:rPr lang="en-US" sz="1800" b="0" i="0" u="none" strike="noStrike" baseline="0" dirty="0">
                <a:latin typeface="AvenirLTStd-Book"/>
              </a:rPr>
              <a:t> . Enter the access code you received for the.</a:t>
            </a:r>
          </a:p>
          <a:p>
            <a:pPr algn="l">
              <a:buAutoNum type="alphaLcPeriod"/>
            </a:pPr>
            <a:r>
              <a:rPr lang="en-US" sz="1800" b="0" i="0" u="none" strike="noStrike" baseline="0" dirty="0">
                <a:latin typeface="AvenirLTStd-Book"/>
              </a:rPr>
              <a:t>Pre-Survey credit score ___</a:t>
            </a:r>
            <a:r>
              <a:rPr lang="en-US" sz="1800" b="0" i="0" u="sng" strike="noStrike" baseline="0" dirty="0">
                <a:latin typeface="AvenirLTStd-Book"/>
              </a:rPr>
              <a:t>695</a:t>
            </a:r>
            <a:r>
              <a:rPr lang="en-US" sz="1800" b="0" i="0" u="none" strike="noStrike" baseline="0" dirty="0">
                <a:latin typeface="AvenirLTStd-Book"/>
              </a:rPr>
              <a:t>__    </a:t>
            </a:r>
            <a:r>
              <a:rPr lang="en-US" sz="1800" b="1" i="0" u="none" strike="noStrike" baseline="0" dirty="0">
                <a:latin typeface="AvenirLTStd-Book"/>
              </a:rPr>
              <a:t>b. </a:t>
            </a:r>
            <a:r>
              <a:rPr lang="en-US" sz="1800" b="0" i="0" u="none" strike="noStrike" baseline="0" dirty="0">
                <a:latin typeface="AvenirLTStd-Book"/>
              </a:rPr>
              <a:t>Lowest interest rate __</a:t>
            </a:r>
            <a:r>
              <a:rPr lang="en-US" sz="1800" b="0" i="0" u="sng" strike="noStrike" baseline="0" dirty="0">
                <a:latin typeface="AvenirLTStd-Book"/>
              </a:rPr>
              <a:t>4.5%</a:t>
            </a:r>
            <a:r>
              <a:rPr lang="en-US" sz="1800" b="0" i="0" u="none" strike="noStrike" baseline="0" dirty="0">
                <a:latin typeface="AvenirLTStd-Book"/>
              </a:rPr>
              <a:t>______</a:t>
            </a:r>
          </a:p>
          <a:p>
            <a:pPr algn="l">
              <a:buAutoNum type="alphaLcPeriod"/>
            </a:pPr>
            <a:endParaRPr lang="en-US" sz="1800" b="0" i="0" u="none" strike="noStrike" baseline="0" dirty="0">
              <a:latin typeface="AvenirLTStd-Book"/>
            </a:endParaRPr>
          </a:p>
          <a:p>
            <a:pPr marL="0" indent="0" algn="l">
              <a:buNone/>
            </a:pPr>
            <a:r>
              <a:rPr lang="en-US" sz="1800" b="0" i="0" u="none" strike="noStrike" baseline="0" dirty="0">
                <a:latin typeface="AvenirLTStd-Book"/>
              </a:rPr>
              <a:t>2. Assume you decide to borrow $20,000 to buy a new car. Log in to </a:t>
            </a:r>
            <a:r>
              <a:rPr lang="en-US" sz="1800" b="0" i="0" u="none" strike="noStrike" baseline="0" dirty="0">
                <a:latin typeface="AvenirLTStd-Book"/>
                <a:hlinkClick r:id="rId3"/>
              </a:rPr>
              <a:t>https://www.bankrate.com/calculators/auto/auto-loan-calculator.aspx</a:t>
            </a:r>
            <a:r>
              <a:rPr lang="en-US" sz="1800" b="0" i="0" u="none" strike="noStrike" baseline="0" dirty="0">
                <a:latin typeface="AvenirLTStd-Book"/>
              </a:rPr>
              <a:t>  to calculate the monthly payment and total cost of the loan, using the interest rate from your “simulated” Pre-Survey credit score. Assume that the principal </a:t>
            </a:r>
            <a:r>
              <a:rPr lang="en-US" sz="1800" b="0" i="0" u="none" strike="noStrike" baseline="0" dirty="0">
                <a:latin typeface="AvenirLTStd-Light"/>
              </a:rPr>
              <a:t>is $20,000 and the loan period is five years (60 months</a:t>
            </a:r>
            <a:r>
              <a:rPr lang="en-US" sz="1800" b="0" i="0" u="none" strike="noStrike" baseline="0" dirty="0">
                <a:latin typeface="AvenirLTStd-Book"/>
              </a:rPr>
              <a:t>). Record the following information.</a:t>
            </a:r>
          </a:p>
          <a:p>
            <a:pPr marL="0" indent="0" algn="l">
              <a:buNone/>
            </a:pPr>
            <a:r>
              <a:rPr lang="en-US" sz="1800" b="1" i="0" u="none" strike="noStrike" baseline="0" dirty="0">
                <a:latin typeface="AvenirLTStd-Book"/>
              </a:rPr>
              <a:t>a. </a:t>
            </a:r>
            <a:r>
              <a:rPr lang="en-US" sz="1800" b="0" i="0" u="none" strike="noStrike" baseline="0" dirty="0">
                <a:latin typeface="AvenirLTStd-Book"/>
              </a:rPr>
              <a:t>Estimated Monthly Payment __</a:t>
            </a:r>
            <a:r>
              <a:rPr lang="en-US" sz="1800" b="0" i="0" u="sng" strike="noStrike" baseline="0" dirty="0">
                <a:latin typeface="AvenirLTStd-Book"/>
              </a:rPr>
              <a:t>$359</a:t>
            </a:r>
            <a:r>
              <a:rPr lang="en-US" sz="1800" b="0" i="0" u="none" strike="noStrike" baseline="0" dirty="0">
                <a:latin typeface="AvenirLTStd-Book"/>
              </a:rPr>
              <a:t>____	</a:t>
            </a:r>
            <a:r>
              <a:rPr lang="en-US" sz="1800" b="1" i="0" u="none" strike="noStrike" baseline="0" dirty="0">
                <a:latin typeface="AvenirLTStd-Book"/>
              </a:rPr>
              <a:t>b. </a:t>
            </a:r>
            <a:r>
              <a:rPr lang="en-US" sz="1800" b="0" i="0" u="none" strike="noStrike" baseline="0" dirty="0">
                <a:latin typeface="AvenirLTStd-Book"/>
              </a:rPr>
              <a:t>Total Principal Paid</a:t>
            </a:r>
            <a:r>
              <a:rPr lang="en-US" sz="1800" u="sng" dirty="0">
                <a:latin typeface="AvenirLTStd-Book"/>
              </a:rPr>
              <a:t> </a:t>
            </a:r>
            <a:r>
              <a:rPr lang="en-US" sz="1800" b="0" i="0" u="sng" strike="noStrike" baseline="0" dirty="0">
                <a:latin typeface="AvenirLTStd-Book"/>
              </a:rPr>
              <a:t>$20,000.00___</a:t>
            </a:r>
          </a:p>
          <a:p>
            <a:pPr marL="0" indent="0" algn="l">
              <a:buNone/>
            </a:pPr>
            <a:r>
              <a:rPr lang="en-US" sz="1800" b="1" i="0" u="none" strike="noStrike" baseline="0" dirty="0">
                <a:latin typeface="AvenirLTStd-Book"/>
              </a:rPr>
              <a:t>c. </a:t>
            </a:r>
            <a:r>
              <a:rPr lang="en-US" sz="1800" b="0" i="0" u="none" strike="noStrike" baseline="0" dirty="0">
                <a:latin typeface="AvenirLTStd-Book"/>
              </a:rPr>
              <a:t>Total Interest Paid __</a:t>
            </a:r>
            <a:r>
              <a:rPr lang="en-US" sz="1800" b="0" i="0" u="sng" strike="noStrike" baseline="0" dirty="0">
                <a:latin typeface="AvenirLTStd-Book"/>
              </a:rPr>
              <a:t>$1,562</a:t>
            </a:r>
            <a:r>
              <a:rPr lang="en-US" sz="1800" b="0" i="0" u="none" strike="noStrike" baseline="0" dirty="0">
                <a:latin typeface="AvenirLTStd-Book"/>
              </a:rPr>
              <a:t>_____		</a:t>
            </a:r>
            <a:r>
              <a:rPr lang="en-US" sz="1800" b="1" i="0" u="none" strike="noStrike" baseline="0" dirty="0">
                <a:latin typeface="AvenirLTStd-Book"/>
              </a:rPr>
              <a:t>d. </a:t>
            </a:r>
            <a:r>
              <a:rPr lang="en-US" sz="1800" b="0" i="0" u="none" strike="noStrike" baseline="0" dirty="0">
                <a:latin typeface="AvenirLTStd-Book"/>
              </a:rPr>
              <a:t>Total Cost of Loan </a:t>
            </a:r>
            <a:r>
              <a:rPr lang="en-US" sz="1800" b="0" i="0" u="sng" strike="noStrike" baseline="0" dirty="0">
                <a:latin typeface="AvenirLTStd-Book"/>
              </a:rPr>
              <a:t>_$21, 562.00</a:t>
            </a:r>
            <a:r>
              <a:rPr lang="en-US" sz="1800" b="0" i="0" u="none" strike="noStrike" baseline="0" dirty="0">
                <a:latin typeface="AvenirLTStd-Book"/>
              </a:rPr>
              <a:t>_</a:t>
            </a:r>
          </a:p>
        </p:txBody>
      </p:sp>
    </p:spTree>
    <p:extLst>
      <p:ext uri="{BB962C8B-B14F-4D97-AF65-F5344CB8AC3E}">
        <p14:creationId xmlns:p14="http://schemas.microsoft.com/office/powerpoint/2010/main" val="45174618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09600" y="1066800"/>
            <a:ext cx="8229600" cy="685800"/>
          </a:xfrm>
        </p:spPr>
        <p:txBody>
          <a:bodyPr rIns="132080"/>
          <a:lstStyle/>
          <a:p>
            <a:pPr indent="0" eaLnBrk="1" hangingPunct="1"/>
            <a:r>
              <a:rPr lang="en-US" sz="3600" b="1" dirty="0">
                <a:solidFill>
                  <a:srgbClr val="0070C0"/>
                </a:solidFill>
              </a:rPr>
              <a:t>What Rate Will Your Score Get You?</a:t>
            </a:r>
          </a:p>
        </p:txBody>
      </p:sp>
      <p:graphicFrame>
        <p:nvGraphicFramePr>
          <p:cNvPr id="30722" name="Group 2"/>
          <p:cNvGraphicFramePr>
            <a:graphicFrameLocks noGrp="1"/>
          </p:cNvGraphicFramePr>
          <p:nvPr>
            <p:extLst>
              <p:ext uri="{D42A27DB-BD31-4B8C-83A1-F6EECF244321}">
                <p14:modId xmlns:p14="http://schemas.microsoft.com/office/powerpoint/2010/main" val="2538045813"/>
              </p:ext>
            </p:extLst>
          </p:nvPr>
        </p:nvGraphicFramePr>
        <p:xfrm>
          <a:off x="838200" y="2066924"/>
          <a:ext cx="7772400" cy="4191001"/>
        </p:xfrm>
        <a:graphic>
          <a:graphicData uri="http://schemas.openxmlformats.org/drawingml/2006/table">
            <a:tbl>
              <a:tblPr/>
              <a:tblGrid>
                <a:gridCol w="1520825">
                  <a:extLst>
                    <a:ext uri="{9D8B030D-6E8A-4147-A177-3AD203B41FA5}">
                      <a16:colId xmlns:a16="http://schemas.microsoft.com/office/drawing/2014/main" val="20000"/>
                    </a:ext>
                  </a:extLst>
                </a:gridCol>
                <a:gridCol w="1520825">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gridCol w="1519238">
                  <a:extLst>
                    <a:ext uri="{9D8B030D-6E8A-4147-A177-3AD203B41FA5}">
                      <a16:colId xmlns:a16="http://schemas.microsoft.com/office/drawing/2014/main" val="20003"/>
                    </a:ext>
                  </a:extLst>
                </a:gridCol>
                <a:gridCol w="1690687">
                  <a:extLst>
                    <a:ext uri="{9D8B030D-6E8A-4147-A177-3AD203B41FA5}">
                      <a16:colId xmlns:a16="http://schemas.microsoft.com/office/drawing/2014/main" val="20004"/>
                    </a:ext>
                  </a:extLst>
                </a:gridCol>
              </a:tblGrid>
              <a:tr h="115887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charset="0"/>
                          <a:cs typeface="Tahoma" charset="0"/>
                          <a:sym typeface="Tahoma" charset="0"/>
                        </a:rPr>
                        <a:t>FICO</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charset="0"/>
                          <a:cs typeface="Tahoma" charset="0"/>
                          <a:sym typeface="Tahoma" charset="0"/>
                        </a:rPr>
                        <a:t>Score</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30-year</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fixed-rate mortgage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36-month</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new auto loan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15-year</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home</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equity loan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Credit</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Card </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APR</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013">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740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6.4%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8.1%</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1"/>
                  </a:ext>
                </a:extLst>
              </a:tr>
              <a:tr h="604838">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720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5.2%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6.4%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8.4%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10.0%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700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8.9%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3"/>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680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5.4%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9.9%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9.7%</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660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5.6%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9.9%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11.2%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18.0%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5"/>
                  </a:ext>
                </a:extLst>
              </a:tr>
            </a:tbl>
          </a:graphicData>
        </a:graphic>
      </p:graphicFrame>
      <p:sp>
        <p:nvSpPr>
          <p:cNvPr id="33839" name="Rectangle 104"/>
          <p:cNvSpPr>
            <a:spLocks/>
          </p:cNvSpPr>
          <p:nvPr/>
        </p:nvSpPr>
        <p:spPr bwMode="auto">
          <a:xfrm>
            <a:off x="1219200" y="6248400"/>
            <a:ext cx="6642100" cy="584200"/>
          </a:xfrm>
          <a:prstGeom prst="rect">
            <a:avLst/>
          </a:prstGeom>
          <a:noFill/>
          <a:ln w="12700">
            <a:noFill/>
            <a:miter lim="800000"/>
            <a:headEnd/>
            <a:tailEnd/>
          </a:ln>
        </p:spPr>
        <p:txBody>
          <a:bodyPr lIns="0" tIns="0" rIns="40639" bIns="0"/>
          <a:lstStyle/>
          <a:p>
            <a:pPr marL="39688">
              <a:spcBef>
                <a:spcPts val="1900"/>
              </a:spcBef>
            </a:pPr>
            <a:r>
              <a:rPr lang="en-US">
                <a:solidFill>
                  <a:schemeClr val="tx1"/>
                </a:solidFill>
              </a:rPr>
              <a:t> </a:t>
            </a:r>
          </a:p>
        </p:txBody>
      </p:sp>
    </p:spTree>
    <p:extLst>
      <p:ext uri="{BB962C8B-B14F-4D97-AF65-F5344CB8AC3E}">
        <p14:creationId xmlns:p14="http://schemas.microsoft.com/office/powerpoint/2010/main" val="137106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2B8DBA-BB61-4369-81D8-DDED636D59CC}"/>
              </a:ext>
            </a:extLst>
          </p:cNvPr>
          <p:cNvSpPr txBox="1"/>
          <p:nvPr/>
        </p:nvSpPr>
        <p:spPr>
          <a:xfrm>
            <a:off x="2209800" y="1207948"/>
            <a:ext cx="5791200" cy="892552"/>
          </a:xfrm>
          <a:prstGeom prst="rect">
            <a:avLst/>
          </a:prstGeom>
          <a:noFill/>
        </p:spPr>
        <p:txBody>
          <a:bodyPr wrap="square">
            <a:spAutoFit/>
          </a:bodyPr>
          <a:lstStyle/>
          <a:p>
            <a:r>
              <a:rPr lang="en-US" sz="3200" b="1" dirty="0">
                <a:solidFill>
                  <a:srgbClr val="0070C0"/>
                </a:solidFill>
                <a:latin typeface="+mn-lt"/>
              </a:rPr>
              <a:t>Group Discussion Questions</a:t>
            </a:r>
            <a:r>
              <a:rPr lang="en-US" sz="3200" b="1" dirty="0">
                <a:latin typeface="+mn-lt"/>
              </a:rPr>
              <a:t> </a:t>
            </a:r>
            <a:br>
              <a:rPr lang="en-US" sz="2000" dirty="0"/>
            </a:br>
            <a:endParaRPr lang="en-US" sz="2000" dirty="0"/>
          </a:p>
        </p:txBody>
      </p:sp>
      <p:sp>
        <p:nvSpPr>
          <p:cNvPr id="4" name="TextBox 3">
            <a:extLst>
              <a:ext uri="{FF2B5EF4-FFF2-40B4-BE49-F238E27FC236}">
                <a16:creationId xmlns:a16="http://schemas.microsoft.com/office/drawing/2014/main" id="{EA4FCD15-BCED-4329-A039-553EAEB5BEA9}"/>
              </a:ext>
            </a:extLst>
          </p:cNvPr>
          <p:cNvSpPr txBox="1"/>
          <p:nvPr/>
        </p:nvSpPr>
        <p:spPr>
          <a:xfrm>
            <a:off x="266700" y="1905000"/>
            <a:ext cx="8610600" cy="4093428"/>
          </a:xfrm>
          <a:prstGeom prst="rect">
            <a:avLst/>
          </a:prstGeom>
          <a:noFill/>
        </p:spPr>
        <p:txBody>
          <a:bodyPr wrap="square" rtlCol="0">
            <a:spAutoFit/>
          </a:bodyPr>
          <a:lstStyle/>
          <a:p>
            <a:r>
              <a:rPr lang="en-US" b="1" dirty="0"/>
              <a:t>a</a:t>
            </a:r>
            <a:r>
              <a:rPr lang="en-US" sz="1800" b="1" dirty="0"/>
              <a:t>. </a:t>
            </a:r>
            <a:r>
              <a:rPr lang="en-US" sz="2000" dirty="0">
                <a:latin typeface="+mn-lt"/>
              </a:rPr>
              <a:t>What was your </a:t>
            </a:r>
            <a:r>
              <a:rPr lang="en-US" sz="2000" dirty="0">
                <a:solidFill>
                  <a:schemeClr val="accent3">
                    <a:lumMod val="75000"/>
                  </a:schemeClr>
                </a:solidFill>
                <a:latin typeface="+mn-lt"/>
              </a:rPr>
              <a:t>credit score</a:t>
            </a:r>
            <a:r>
              <a:rPr lang="en-US" sz="2000" dirty="0">
                <a:latin typeface="+mn-lt"/>
              </a:rPr>
              <a:t>?</a:t>
            </a:r>
          </a:p>
          <a:p>
            <a:r>
              <a:rPr lang="en-US" sz="2000" b="1" dirty="0">
                <a:latin typeface="+mn-lt"/>
              </a:rPr>
              <a:t>b. </a:t>
            </a:r>
            <a:r>
              <a:rPr lang="en-US" sz="2000" dirty="0">
                <a:latin typeface="+mn-lt"/>
              </a:rPr>
              <a:t>What was your </a:t>
            </a:r>
            <a:r>
              <a:rPr lang="en-US" sz="2000" dirty="0">
                <a:solidFill>
                  <a:schemeClr val="accent3">
                    <a:lumMod val="75000"/>
                  </a:schemeClr>
                </a:solidFill>
                <a:latin typeface="+mn-lt"/>
              </a:rPr>
              <a:t>interest rate</a:t>
            </a:r>
            <a:r>
              <a:rPr lang="en-US" sz="2000" dirty="0">
                <a:latin typeface="+mn-lt"/>
              </a:rPr>
              <a:t>?</a:t>
            </a:r>
          </a:p>
          <a:p>
            <a:r>
              <a:rPr lang="en-US" sz="2000" b="1" dirty="0">
                <a:latin typeface="+mn-lt"/>
              </a:rPr>
              <a:t>c. </a:t>
            </a:r>
            <a:r>
              <a:rPr lang="en-US" sz="2000" dirty="0">
                <a:latin typeface="+mn-lt"/>
              </a:rPr>
              <a:t>How are your interest rate differences related to your credit score differences?</a:t>
            </a:r>
          </a:p>
          <a:p>
            <a:r>
              <a:rPr lang="en-US" sz="2000" b="1" dirty="0">
                <a:latin typeface="+mn-lt"/>
              </a:rPr>
              <a:t>d. </a:t>
            </a:r>
            <a:r>
              <a:rPr lang="en-US" sz="2000" dirty="0">
                <a:latin typeface="+mn-lt"/>
              </a:rPr>
              <a:t>How did these differences impact the total cost of the car for individuals in 	your group?</a:t>
            </a:r>
          </a:p>
          <a:p>
            <a:r>
              <a:rPr lang="en-US" sz="2000" b="1" dirty="0">
                <a:latin typeface="+mn-lt"/>
              </a:rPr>
              <a:t>e. </a:t>
            </a:r>
            <a:r>
              <a:rPr lang="en-US" sz="2000" dirty="0">
                <a:latin typeface="+mn-lt"/>
              </a:rPr>
              <a:t>What behaviors caused some students to have </a:t>
            </a:r>
            <a:r>
              <a:rPr lang="en-US" sz="2000" dirty="0">
                <a:solidFill>
                  <a:schemeClr val="accent3">
                    <a:lumMod val="75000"/>
                  </a:schemeClr>
                </a:solidFill>
                <a:latin typeface="+mn-lt"/>
              </a:rPr>
              <a:t>lower credit scores</a:t>
            </a:r>
            <a:r>
              <a:rPr lang="en-US" sz="2000" dirty="0">
                <a:latin typeface="+mn-lt"/>
              </a:rPr>
              <a:t>?</a:t>
            </a:r>
          </a:p>
          <a:p>
            <a:r>
              <a:rPr lang="en-US" sz="2000" b="1" dirty="0">
                <a:latin typeface="+mn-lt"/>
              </a:rPr>
              <a:t>f. </a:t>
            </a:r>
            <a:r>
              <a:rPr lang="en-US" sz="2000" dirty="0">
                <a:latin typeface="+mn-lt"/>
              </a:rPr>
              <a:t>What behaviors caused some students to have </a:t>
            </a:r>
            <a:r>
              <a:rPr lang="en-US" sz="2000" dirty="0">
                <a:solidFill>
                  <a:schemeClr val="accent3">
                    <a:lumMod val="75000"/>
                  </a:schemeClr>
                </a:solidFill>
                <a:latin typeface="+mn-lt"/>
              </a:rPr>
              <a:t>higher credit scores</a:t>
            </a:r>
            <a:r>
              <a:rPr lang="en-US" sz="2000" dirty="0">
                <a:latin typeface="+mn-lt"/>
              </a:rPr>
              <a:t>?</a:t>
            </a:r>
          </a:p>
          <a:p>
            <a:r>
              <a:rPr lang="en-US" sz="2000" b="1" dirty="0">
                <a:latin typeface="+mn-lt"/>
              </a:rPr>
              <a:t>g. </a:t>
            </a:r>
            <a:r>
              <a:rPr lang="en-US" sz="2000" dirty="0">
                <a:latin typeface="+mn-lt"/>
              </a:rPr>
              <a:t>What could individuals with low simulated credit scores do to improve these 	credit scores?</a:t>
            </a:r>
          </a:p>
          <a:p>
            <a:r>
              <a:rPr lang="en-US" sz="2000" b="1" dirty="0">
                <a:latin typeface="+mn-lt"/>
              </a:rPr>
              <a:t>h. </a:t>
            </a:r>
            <a:r>
              <a:rPr lang="en-US" sz="2000" dirty="0">
                <a:latin typeface="+mn-lt"/>
              </a:rPr>
              <a:t>Now think about the categories used to calculate an actual credit score. What 	kinds of </a:t>
            </a:r>
            <a:r>
              <a:rPr lang="en-US" sz="2000" dirty="0">
                <a:solidFill>
                  <a:schemeClr val="accent3">
                    <a:lumMod val="75000"/>
                  </a:schemeClr>
                </a:solidFill>
                <a:latin typeface="+mn-lt"/>
              </a:rPr>
              <a:t>behaviors</a:t>
            </a:r>
            <a:r>
              <a:rPr lang="en-US" sz="2000" dirty="0">
                <a:latin typeface="+mn-lt"/>
              </a:rPr>
              <a:t> would result in a low score, representing a high risk?</a:t>
            </a:r>
          </a:p>
          <a:p>
            <a:r>
              <a:rPr lang="en-US" sz="2000" b="1" dirty="0">
                <a:latin typeface="+mn-lt"/>
              </a:rPr>
              <a:t>i. </a:t>
            </a:r>
            <a:r>
              <a:rPr lang="en-US" sz="2000" dirty="0">
                <a:latin typeface="+mn-lt"/>
              </a:rPr>
              <a:t>What kinds of things can each individual do</a:t>
            </a:r>
            <a:r>
              <a:rPr lang="en-US" sz="2000" dirty="0">
                <a:solidFill>
                  <a:schemeClr val="accent3">
                    <a:lumMod val="75000"/>
                  </a:schemeClr>
                </a:solidFill>
                <a:latin typeface="+mn-lt"/>
              </a:rPr>
              <a:t> in the future </a:t>
            </a:r>
            <a:r>
              <a:rPr lang="en-US" sz="2000" dirty="0">
                <a:latin typeface="+mn-lt"/>
              </a:rPr>
              <a:t>to ensure that your 	real credit score is high?</a:t>
            </a:r>
            <a:endParaRPr kumimoji="0" lang="en-US" sz="2000" b="1" i="0" u="none" strike="noStrike" kern="1200" cap="none" spc="0" normalizeH="0" baseline="0" noProof="0" dirty="0">
              <a:ln w="11430"/>
              <a:solidFill>
                <a:schemeClr val="tx1"/>
              </a:solidFill>
              <a:effectLst>
                <a:outerShdw blurRad="80000" dist="40000" dir="5040000" algn="tl">
                  <a:srgbClr val="000000">
                    <a:alpha val="0"/>
                  </a:srgbClr>
                </a:outerShdw>
              </a:effectLst>
              <a:uLnTx/>
              <a:uFillTx/>
              <a:latin typeface="+mn-lt"/>
              <a:ea typeface="+mj-ea"/>
              <a:cs typeface="Calibri" panose="020F0502020204030204" pitchFamily="34" charset="0"/>
            </a:endParaRPr>
          </a:p>
        </p:txBody>
      </p:sp>
    </p:spTree>
    <p:extLst>
      <p:ext uri="{BB962C8B-B14F-4D97-AF65-F5344CB8AC3E}">
        <p14:creationId xmlns:p14="http://schemas.microsoft.com/office/powerpoint/2010/main" val="163209776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Clr>
                <a:srgbClr val="FF0000"/>
              </a:buClr>
              <a:buFont typeface="Wingdings" panose="05000000000000000000" pitchFamily="2" charset="2"/>
              <a:buChar char="Ø"/>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pPr marL="285750" indent="-285750">
              <a:buClr>
                <a:srgbClr val="FF0000"/>
              </a:buClr>
              <a:buFont typeface="Wingdings" panose="05000000000000000000" pitchFamily="2" charset="2"/>
              <a:buChar char="Ø"/>
            </a:pPr>
            <a:endParaRPr lang="en-US" dirty="0">
              <a:latin typeface="Arial"/>
              <a:ea typeface="ＭＳ Ｐゴシック"/>
            </a:endParaRPr>
          </a:p>
          <a:p>
            <a:pPr marL="285750" indent="-285750">
              <a:buClr>
                <a:srgbClr val="FF0000"/>
              </a:buClr>
              <a:buFont typeface="Wingdings" panose="05000000000000000000" pitchFamily="2" charset="2"/>
              <a:buChar char="Ø"/>
            </a:pPr>
            <a:r>
              <a:rPr lang="en-US" dirty="0">
                <a:latin typeface="Arial"/>
                <a:ea typeface="ＭＳ Ｐゴシック"/>
                <a:cs typeface="Arial"/>
              </a:rPr>
              <a:t>Accessing resources: </a:t>
            </a:r>
            <a:endParaRPr lang="en-US" dirty="0"/>
          </a:p>
          <a:p>
            <a:pPr marL="285750" indent="-285750">
              <a:buClr>
                <a:srgbClr val="FF0000"/>
              </a:buClr>
              <a:buFont typeface="Wingdings" panose="05000000000000000000" pitchFamily="2" charset="2"/>
              <a:buChar char="Ø"/>
            </a:pPr>
            <a:endParaRPr lang="en-US" dirty="0">
              <a:cs typeface="Arial"/>
            </a:endParaRPr>
          </a:p>
          <a:p>
            <a:pPr marL="285750" indent="-285750">
              <a:buClr>
                <a:srgbClr val="FF0000"/>
              </a:buClr>
              <a:buFont typeface="Wingdings" panose="05000000000000000000" pitchFamily="2" charset="2"/>
              <a:buChar char="Ø"/>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1295400"/>
            <a:ext cx="8267700" cy="5105400"/>
          </a:xfrm>
        </p:spPr>
        <p:txBody>
          <a:bodyPr>
            <a:normAutofit fontScale="25000" lnSpcReduction="20000"/>
          </a:bodyPr>
          <a:lstStyle/>
          <a:p>
            <a:pPr marL="0" indent="0" algn="ctr">
              <a:buNone/>
            </a:pPr>
            <a:r>
              <a:rPr lang="en-US" sz="12800" b="1" i="0" u="none" strike="noStrike" baseline="0" dirty="0">
                <a:solidFill>
                  <a:srgbClr val="0070C0"/>
                </a:solidFill>
                <a:latin typeface="+mn-lt"/>
              </a:rPr>
              <a:t>How Can I Improve My Credit Score?</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Pay bills on time.					</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Borrow only what you must.</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Try to pay more than the monthly minimum.</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Apply for and use only a few credit cards.</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Report lost or stolen credit cards immediately</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Stay employed.</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Keep loans to a minimal percentage of your income.</a:t>
            </a:r>
          </a:p>
          <a:p>
            <a:pPr lvl="1">
              <a:lnSpc>
                <a:spcPct val="120000"/>
              </a:lnSpc>
              <a:spcAft>
                <a:spcPts val="600"/>
              </a:spcAft>
              <a:buClr>
                <a:srgbClr val="FF0000"/>
              </a:buClr>
              <a:buSzPct val="120000"/>
              <a:buFont typeface="Wingdings" panose="05000000000000000000" pitchFamily="2" charset="2"/>
              <a:buChar char="Ø"/>
            </a:pPr>
            <a:r>
              <a:rPr lang="en-US" sz="8000" b="0" i="0" u="none" strike="noStrike" baseline="0" dirty="0">
                <a:solidFill>
                  <a:schemeClr val="tx1"/>
                </a:solidFill>
                <a:latin typeface="+mn-lt"/>
              </a:rPr>
              <a:t>Avoid bankruptcy.</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Review your credit reports </a:t>
            </a:r>
            <a:r>
              <a:rPr lang="en-US" sz="8000" dirty="0">
                <a:solidFill>
                  <a:schemeClr val="tx1"/>
                </a:solidFill>
                <a:latin typeface="+mn-lt"/>
              </a:rPr>
              <a:t>y</a:t>
            </a:r>
            <a:r>
              <a:rPr lang="en-US" sz="8000" b="0" i="0" u="none" strike="noStrike" baseline="0" dirty="0">
                <a:solidFill>
                  <a:schemeClr val="tx1"/>
                </a:solidFill>
                <a:latin typeface="+mn-lt"/>
              </a:rPr>
              <a:t>early for accuracy.</a:t>
            </a:r>
          </a:p>
          <a:p>
            <a:pPr lvl="1">
              <a:lnSpc>
                <a:spcPct val="120000"/>
              </a:lnSpc>
              <a:spcAft>
                <a:spcPts val="600"/>
              </a:spcAft>
              <a:buClr>
                <a:srgbClr val="FF0000"/>
              </a:buClr>
              <a:buFont typeface="Wingdings" panose="05000000000000000000" pitchFamily="2" charset="2"/>
              <a:buChar char="Ø"/>
            </a:pPr>
            <a:r>
              <a:rPr lang="en-US" sz="8000" b="0" i="0" u="none" strike="noStrike" baseline="0" dirty="0">
                <a:solidFill>
                  <a:schemeClr val="tx1"/>
                </a:solidFill>
                <a:latin typeface="+mn-lt"/>
              </a:rPr>
              <a:t>Contact lenders immediately if you have any problem.</a:t>
            </a:r>
          </a:p>
          <a:p>
            <a:pPr marL="0" indent="0" algn="l">
              <a:buNone/>
            </a:pPr>
            <a:endParaRPr lang="en-US" dirty="0">
              <a:solidFill>
                <a:schemeClr val="tx1"/>
              </a:solidFill>
            </a:endParaRPr>
          </a:p>
        </p:txBody>
      </p:sp>
    </p:spTree>
    <p:extLst>
      <p:ext uri="{BB962C8B-B14F-4D97-AF65-F5344CB8AC3E}">
        <p14:creationId xmlns:p14="http://schemas.microsoft.com/office/powerpoint/2010/main" val="339252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6322B-A988-43C7-B28A-BBACB771619D}"/>
              </a:ext>
            </a:extLst>
          </p:cNvPr>
          <p:cNvSpPr txBox="1"/>
          <p:nvPr/>
        </p:nvSpPr>
        <p:spPr>
          <a:xfrm>
            <a:off x="533400" y="1143000"/>
            <a:ext cx="8267700" cy="4832092"/>
          </a:xfrm>
          <a:prstGeom prst="rect">
            <a:avLst/>
          </a:prstGeom>
          <a:noFill/>
        </p:spPr>
        <p:txBody>
          <a:bodyPr wrap="square" rtlCol="0">
            <a:spAutoFit/>
          </a:bodyPr>
          <a:lstStyle/>
          <a:p>
            <a:pPr algn="ctr"/>
            <a:r>
              <a:rPr lang="en-US" sz="2000" b="1" i="0" u="none" strike="noStrike" baseline="0" dirty="0">
                <a:solidFill>
                  <a:srgbClr val="0070C0"/>
                </a:solidFill>
                <a:latin typeface="+mn-lt"/>
              </a:rPr>
              <a:t>Reading a Credit Report Prediction Guide</a:t>
            </a:r>
          </a:p>
          <a:p>
            <a:pPr algn="ctr"/>
            <a:r>
              <a:rPr lang="en-US" sz="2000" b="1" dirty="0">
                <a:solidFill>
                  <a:schemeClr val="accent3">
                    <a:lumMod val="75000"/>
                  </a:schemeClr>
                </a:solidFill>
                <a:latin typeface="+mn-lt"/>
              </a:rPr>
              <a:t>Exercise 13.1  (Answers)</a:t>
            </a:r>
          </a:p>
          <a:p>
            <a:pPr algn="ctr"/>
            <a:endParaRPr lang="en-US" sz="2000" b="1" dirty="0">
              <a:latin typeface="+mn-lt"/>
            </a:endParaRPr>
          </a:p>
          <a:p>
            <a:pPr algn="l"/>
            <a:r>
              <a:rPr lang="en-US" sz="1600" b="0" i="0" u="none" strike="noStrike" baseline="0" dirty="0">
                <a:latin typeface="AvenirLTStd-Book"/>
              </a:rPr>
              <a:t>___</a:t>
            </a:r>
            <a:r>
              <a:rPr lang="en-US" sz="1600" b="1" i="0" u="sng" strike="noStrike" baseline="0" dirty="0">
                <a:latin typeface="AvenirLTStd-Book"/>
              </a:rPr>
              <a:t>T</a:t>
            </a:r>
            <a:r>
              <a:rPr lang="en-US" sz="1600" b="0" i="0" u="sng" strike="noStrike" baseline="0" dirty="0">
                <a:latin typeface="AvenirLTStd-Book"/>
              </a:rPr>
              <a:t>    </a:t>
            </a:r>
            <a:r>
              <a:rPr lang="en-US" sz="1600" b="0" i="0" u="none" strike="noStrike" baseline="0" dirty="0">
                <a:latin typeface="AvenirLTStd-Book"/>
              </a:rPr>
              <a:t> </a:t>
            </a:r>
            <a:r>
              <a:rPr lang="en-US" b="0" i="0" u="none" strike="noStrike" baseline="0" dirty="0">
                <a:latin typeface="+mn-lt"/>
              </a:rPr>
              <a:t>a. Your FICO score and your credit score are the same thing. </a:t>
            </a:r>
          </a:p>
          <a:p>
            <a:pPr algn="l"/>
            <a:r>
              <a:rPr lang="en-US" i="0" u="sng" strike="noStrike" baseline="0" dirty="0">
                <a:latin typeface="+mn-lt"/>
              </a:rPr>
              <a:t>__ </a:t>
            </a:r>
            <a:r>
              <a:rPr lang="en-US" b="1" i="0" u="sng" strike="noStrike" baseline="0" dirty="0">
                <a:latin typeface="+mn-lt"/>
              </a:rPr>
              <a:t>T</a:t>
            </a:r>
            <a:r>
              <a:rPr lang="en-US" i="0" u="sng" strike="noStrike" baseline="0" dirty="0">
                <a:latin typeface="+mn-lt"/>
              </a:rPr>
              <a:t>__ </a:t>
            </a:r>
            <a:r>
              <a:rPr lang="en-US" b="0" i="0" u="none" strike="noStrike" baseline="0" dirty="0">
                <a:latin typeface="+mn-lt"/>
              </a:rPr>
              <a:t>b. A credit report indicates how well a person has managed credit in the past.</a:t>
            </a:r>
          </a:p>
          <a:p>
            <a:pPr algn="l"/>
            <a:r>
              <a:rPr lang="en-US" i="0" u="sng" strike="noStrike" baseline="0" dirty="0">
                <a:latin typeface="+mn-lt"/>
              </a:rPr>
              <a:t>__ </a:t>
            </a:r>
            <a:r>
              <a:rPr lang="en-US" b="1" i="0" u="sng" strike="noStrike" baseline="0" dirty="0">
                <a:latin typeface="+mn-lt"/>
              </a:rPr>
              <a:t>F</a:t>
            </a:r>
            <a:r>
              <a:rPr lang="en-US" b="0" i="0" u="none" strike="noStrike" baseline="0" dirty="0">
                <a:latin typeface="+mn-lt"/>
              </a:rPr>
              <a:t>__ c. Credit reports are issued monthly, so you know how much money to pay 		toward your credit card bill.</a:t>
            </a:r>
          </a:p>
          <a:p>
            <a:pPr algn="l"/>
            <a:r>
              <a:rPr lang="en-US" b="0" i="0" u="none" strike="noStrike" baseline="0" dirty="0">
                <a:latin typeface="+mn-lt"/>
              </a:rPr>
              <a:t>__</a:t>
            </a:r>
            <a:r>
              <a:rPr lang="en-US" b="0" i="0" u="sng" strike="noStrike" baseline="0" dirty="0">
                <a:latin typeface="+mn-lt"/>
              </a:rPr>
              <a:t> </a:t>
            </a:r>
            <a:r>
              <a:rPr lang="en-US" b="1" i="0" u="sng" strike="noStrike" baseline="0" dirty="0">
                <a:latin typeface="+mn-lt"/>
              </a:rPr>
              <a:t>F</a:t>
            </a:r>
            <a:r>
              <a:rPr lang="en-US" b="0" i="0" u="none" strike="noStrike" baseline="0" dirty="0">
                <a:latin typeface="+mn-lt"/>
              </a:rPr>
              <a:t>__ d. A credit score of 350 is generally considered to be good. </a:t>
            </a:r>
          </a:p>
          <a:p>
            <a:pPr algn="l"/>
            <a:r>
              <a:rPr lang="en-US" b="0" i="0" u="sng" strike="noStrike" baseline="0" dirty="0">
                <a:latin typeface="+mn-lt"/>
              </a:rPr>
              <a:t>__ </a:t>
            </a:r>
            <a:r>
              <a:rPr lang="en-US" b="1" i="0" u="sng" strike="noStrike" baseline="0" dirty="0">
                <a:latin typeface="+mn-lt"/>
              </a:rPr>
              <a:t>F</a:t>
            </a:r>
            <a:r>
              <a:rPr lang="en-US" b="0" i="0" u="none" strike="noStrike" baseline="0" dirty="0">
                <a:latin typeface="+mn-lt"/>
              </a:rPr>
              <a:t>__ e. People with higher credit scores typically pay higher interest rates for credit.</a:t>
            </a:r>
          </a:p>
          <a:p>
            <a:pPr algn="l"/>
            <a:r>
              <a:rPr lang="en-US" b="0" i="0" u="sng" strike="noStrike" baseline="0" dirty="0">
                <a:latin typeface="+mn-lt"/>
              </a:rPr>
              <a:t>__ </a:t>
            </a:r>
            <a:r>
              <a:rPr lang="en-US" b="1" i="0" u="sng" strike="noStrike" baseline="0" dirty="0">
                <a:latin typeface="+mn-lt"/>
              </a:rPr>
              <a:t>T</a:t>
            </a:r>
            <a:r>
              <a:rPr lang="en-US" b="0" i="0" u="none" strike="noStrike" baseline="0" dirty="0">
                <a:latin typeface="+mn-lt"/>
              </a:rPr>
              <a:t>__ f. The Fair Credit Reporting Act allows you to receive a copy of your credit 		report for free.</a:t>
            </a:r>
          </a:p>
          <a:p>
            <a:pPr algn="l"/>
            <a:r>
              <a:rPr lang="en-US" b="0" i="0" u="none" strike="noStrike" baseline="0" dirty="0">
                <a:latin typeface="+mn-lt"/>
              </a:rPr>
              <a:t>__</a:t>
            </a:r>
            <a:r>
              <a:rPr lang="en-US" b="1" u="sng" dirty="0">
                <a:latin typeface="+mn-lt"/>
              </a:rPr>
              <a:t> T </a:t>
            </a:r>
            <a:r>
              <a:rPr lang="en-US" b="0" i="0" u="none" strike="noStrike" baseline="0" dirty="0">
                <a:latin typeface="+mn-lt"/>
              </a:rPr>
              <a:t>_ g. Potential employers and landlords may check your credit report.</a:t>
            </a:r>
          </a:p>
          <a:p>
            <a:r>
              <a:rPr lang="en-US" b="0" i="0" u="none" strike="noStrike" baseline="0" dirty="0">
                <a:latin typeface="+mn-lt"/>
              </a:rPr>
              <a:t>__</a:t>
            </a:r>
            <a:r>
              <a:rPr lang="en-US" b="0" i="0" u="sng" strike="noStrike" baseline="0" dirty="0">
                <a:latin typeface="+mn-lt"/>
              </a:rPr>
              <a:t> </a:t>
            </a:r>
            <a:r>
              <a:rPr lang="en-US" b="1" i="0" u="sng" strike="noStrike" baseline="0" dirty="0">
                <a:latin typeface="+mn-lt"/>
              </a:rPr>
              <a:t>F </a:t>
            </a:r>
            <a:r>
              <a:rPr lang="en-US" b="0" i="0" u="none" strike="noStrike" baseline="0" dirty="0">
                <a:latin typeface="+mn-lt"/>
              </a:rPr>
              <a:t>_  h. The amount of money you owe is the most important part of your credit 		score.</a:t>
            </a:r>
          </a:p>
          <a:p>
            <a:pPr algn="l"/>
            <a:r>
              <a:rPr lang="en-US" i="0" u="sng" strike="noStrike" baseline="0" dirty="0">
                <a:latin typeface="+mn-lt"/>
              </a:rPr>
              <a:t>__</a:t>
            </a:r>
            <a:r>
              <a:rPr lang="en-US" b="1" i="0" u="sng" strike="noStrike" baseline="0" dirty="0">
                <a:latin typeface="+mn-lt"/>
              </a:rPr>
              <a:t> T</a:t>
            </a:r>
            <a:r>
              <a:rPr lang="en-US" b="0" i="0" u="none" strike="noStrike" baseline="0" dirty="0">
                <a:latin typeface="+mn-lt"/>
              </a:rPr>
              <a:t>__ i. Your income is not considered when calculating your credit score.</a:t>
            </a:r>
          </a:p>
          <a:p>
            <a:pPr algn="l">
              <a:spcAft>
                <a:spcPts val="600"/>
              </a:spcAft>
            </a:pPr>
            <a:r>
              <a:rPr lang="en-US" dirty="0">
                <a:latin typeface="+mn-lt"/>
              </a:rPr>
              <a:t>___</a:t>
            </a:r>
            <a:r>
              <a:rPr lang="en-US" b="1" u="sng" dirty="0">
                <a:latin typeface="+mn-lt"/>
              </a:rPr>
              <a:t>F</a:t>
            </a:r>
            <a:r>
              <a:rPr lang="en-US" dirty="0">
                <a:latin typeface="+mn-lt"/>
              </a:rPr>
              <a:t>_ j. </a:t>
            </a:r>
            <a:r>
              <a:rPr lang="en-US" b="0" i="0" u="none" strike="noStrike" baseline="0" dirty="0">
                <a:latin typeface="+mn-lt"/>
              </a:rPr>
              <a:t>A good way to improve your credit score is to apply for additional credit cards.</a:t>
            </a:r>
            <a:endParaRPr lang="en-US" sz="3200" b="1" dirty="0">
              <a:latin typeface="+mn-lt"/>
            </a:endParaRPr>
          </a:p>
        </p:txBody>
      </p:sp>
    </p:spTree>
    <p:extLst>
      <p:ext uri="{BB962C8B-B14F-4D97-AF65-F5344CB8AC3E}">
        <p14:creationId xmlns:p14="http://schemas.microsoft.com/office/powerpoint/2010/main" val="142048279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33400" y="798221"/>
            <a:ext cx="8229600" cy="685800"/>
          </a:xfrm>
        </p:spPr>
        <p:txBody>
          <a:bodyPr rIns="132080"/>
          <a:lstStyle/>
          <a:p>
            <a:pPr indent="0" eaLnBrk="1" hangingPunct="1"/>
            <a:r>
              <a:rPr lang="en-US" sz="2400" b="1" dirty="0">
                <a:solidFill>
                  <a:srgbClr val="0070C0"/>
                </a:solidFill>
              </a:rPr>
              <a:t>How Much Will My FICO Score Drop</a:t>
            </a:r>
            <a:r>
              <a:rPr lang="en-US" sz="2800" b="1" dirty="0">
                <a:solidFill>
                  <a:srgbClr val="0070C0"/>
                </a:solidFill>
              </a:rPr>
              <a:t>?</a:t>
            </a:r>
          </a:p>
        </p:txBody>
      </p:sp>
      <p:sp>
        <p:nvSpPr>
          <p:cNvPr id="31747" name="Rectangle 2"/>
          <p:cNvSpPr>
            <a:spLocks noGrp="1" noChangeArrowheads="1"/>
          </p:cNvSpPr>
          <p:nvPr>
            <p:ph type="body" idx="1"/>
          </p:nvPr>
        </p:nvSpPr>
        <p:spPr>
          <a:xfrm>
            <a:off x="533400" y="762000"/>
            <a:ext cx="8229600" cy="5029200"/>
          </a:xfrm>
        </p:spPr>
        <p:txBody>
          <a:bodyPr rIns="132080"/>
          <a:lstStyle/>
          <a:p>
            <a:pPr marL="2097088" lvl="4" eaLnBrk="1" hangingPunct="1">
              <a:spcAft>
                <a:spcPts val="600"/>
              </a:spcAft>
              <a:buFont typeface="Arial" pitchFamily="34" charset="0"/>
              <a:buNone/>
            </a:pPr>
            <a:r>
              <a:rPr lang="en-US" dirty="0"/>
              <a:t>							</a:t>
            </a:r>
          </a:p>
          <a:p>
            <a:pPr marL="1182688" lvl="2">
              <a:spcAft>
                <a:spcPts val="600"/>
              </a:spcAft>
              <a:buNone/>
            </a:pPr>
            <a:endParaRPr lang="en-US" sz="2000" b="1" dirty="0"/>
          </a:p>
          <a:p>
            <a:pPr marL="1182688" lvl="2">
              <a:spcAft>
                <a:spcPts val="600"/>
              </a:spcAft>
              <a:buNone/>
            </a:pPr>
            <a:r>
              <a:rPr lang="en-US" sz="2000" b="1" dirty="0"/>
              <a:t>Current FICO Scores:	</a:t>
            </a:r>
            <a:r>
              <a:rPr lang="en-US" sz="2000" b="1" i="1" dirty="0"/>
              <a:t>Alex		Blanca </a:t>
            </a:r>
            <a:r>
              <a:rPr lang="en-US" sz="2000" b="1" dirty="0"/>
              <a:t>	</a:t>
            </a:r>
            <a:r>
              <a:rPr lang="en-US" sz="2000" b="1" dirty="0">
                <a:solidFill>
                  <a:srgbClr val="1F497D"/>
                </a:solidFill>
              </a:rPr>
              <a:t>		                 	</a:t>
            </a:r>
            <a:r>
              <a:rPr lang="en-US" sz="2000" b="1" dirty="0"/>
              <a:t>680		780</a:t>
            </a:r>
          </a:p>
        </p:txBody>
      </p:sp>
      <p:sp>
        <p:nvSpPr>
          <p:cNvPr id="31748" name="Rectangle 3"/>
          <p:cNvSpPr>
            <a:spLocks/>
          </p:cNvSpPr>
          <p:nvPr/>
        </p:nvSpPr>
        <p:spPr bwMode="auto">
          <a:xfrm>
            <a:off x="0" y="2248694"/>
            <a:ext cx="9080500" cy="469900"/>
          </a:xfrm>
          <a:prstGeom prst="rect">
            <a:avLst/>
          </a:prstGeom>
          <a:noFill/>
          <a:ln w="12700">
            <a:noFill/>
            <a:miter lim="800000"/>
            <a:headEnd/>
            <a:tailEnd/>
          </a:ln>
        </p:spPr>
        <p:txBody>
          <a:bodyPr lIns="0" tIns="0" rIns="40639" bIns="0"/>
          <a:lstStyle/>
          <a:p>
            <a:pPr marL="39688" algn="ctr">
              <a:spcBef>
                <a:spcPts val="1450"/>
              </a:spcBef>
            </a:pPr>
            <a:r>
              <a:rPr lang="en-US" u="sng" dirty="0">
                <a:solidFill>
                  <a:schemeClr val="accent3">
                    <a:lumMod val="75000"/>
                  </a:schemeClr>
                </a:solidFill>
                <a:latin typeface="Tahoma Bold" charset="0"/>
                <a:sym typeface="Tahoma Bold" charset="0"/>
              </a:rPr>
              <a:t>Score after one of these is added to the credit report</a:t>
            </a:r>
          </a:p>
        </p:txBody>
      </p:sp>
      <p:sp>
        <p:nvSpPr>
          <p:cNvPr id="31749" name="Rectangle 4"/>
          <p:cNvSpPr>
            <a:spLocks/>
          </p:cNvSpPr>
          <p:nvPr/>
        </p:nvSpPr>
        <p:spPr bwMode="auto">
          <a:xfrm>
            <a:off x="533400" y="2743200"/>
            <a:ext cx="8166100" cy="3429000"/>
          </a:xfrm>
          <a:prstGeom prst="rect">
            <a:avLst/>
          </a:prstGeom>
          <a:noFill/>
          <a:ln w="12700">
            <a:noFill/>
            <a:miter lim="800000"/>
            <a:headEnd/>
            <a:tailEnd/>
          </a:ln>
        </p:spPr>
        <p:txBody>
          <a:bodyPr lIns="0" tIns="0" rIns="40639" bIns="0"/>
          <a:lstStyle/>
          <a:p>
            <a:pPr marL="39688">
              <a:spcBef>
                <a:spcPts val="1200"/>
              </a:spcBef>
            </a:pPr>
            <a:r>
              <a:rPr lang="en-US" sz="2000" dirty="0">
                <a:solidFill>
                  <a:schemeClr val="tx1"/>
                </a:solidFill>
                <a:latin typeface="Tahoma" pitchFamily="34" charset="0"/>
                <a:sym typeface="Tahoma" pitchFamily="34" charset="0"/>
              </a:rPr>
              <a:t>One inquiry for a new credit card 	675 (5)		775  (5)	 </a:t>
            </a:r>
          </a:p>
          <a:p>
            <a:pPr marL="39688">
              <a:spcBef>
                <a:spcPts val="1200"/>
              </a:spcBef>
            </a:pPr>
            <a:r>
              <a:rPr lang="en-US" sz="2000" dirty="0">
                <a:solidFill>
                  <a:schemeClr val="tx1"/>
                </a:solidFill>
                <a:latin typeface="Tahoma" pitchFamily="34" charset="0"/>
                <a:sym typeface="Tahoma" pitchFamily="34" charset="0"/>
              </a:rPr>
              <a:t>A new charge card (additional hit)	665 (15)	760 (20)</a:t>
            </a:r>
          </a:p>
          <a:p>
            <a:pPr marL="39688">
              <a:spcBef>
                <a:spcPts val="1200"/>
              </a:spcBef>
            </a:pPr>
            <a:r>
              <a:rPr lang="en-US" sz="2000" dirty="0">
                <a:solidFill>
                  <a:schemeClr val="tx1"/>
                </a:solidFill>
                <a:latin typeface="Tahoma" pitchFamily="34" charset="0"/>
                <a:sym typeface="Tahoma" pitchFamily="34" charset="0"/>
              </a:rPr>
              <a:t>Maxing out credit card			660 (20)	745 (35)</a:t>
            </a:r>
          </a:p>
          <a:p>
            <a:pPr marL="39688">
              <a:spcBef>
                <a:spcPts val="1200"/>
              </a:spcBef>
            </a:pPr>
            <a:r>
              <a:rPr lang="en-US" sz="2000" dirty="0">
                <a:solidFill>
                  <a:schemeClr val="tx1"/>
                </a:solidFill>
                <a:latin typeface="Tahoma" pitchFamily="34" charset="0"/>
                <a:sym typeface="Tahoma" pitchFamily="34" charset="0"/>
              </a:rPr>
              <a:t>A 30-day delinquency			610 (70)	680 (100)</a:t>
            </a:r>
          </a:p>
          <a:p>
            <a:pPr marL="39688">
              <a:spcBef>
                <a:spcPts val="1200"/>
              </a:spcBef>
            </a:pPr>
            <a:r>
              <a:rPr lang="en-US" sz="2000" dirty="0">
                <a:solidFill>
                  <a:schemeClr val="tx1"/>
                </a:solidFill>
                <a:latin typeface="Tahoma" pitchFamily="34" charset="0"/>
                <a:sym typeface="Tahoma" pitchFamily="34" charset="0"/>
              </a:rPr>
              <a:t>Settling a debt				625 (55)	665 (115)</a:t>
            </a:r>
          </a:p>
          <a:p>
            <a:pPr marL="39688">
              <a:spcBef>
                <a:spcPts val="1200"/>
              </a:spcBef>
            </a:pPr>
            <a:r>
              <a:rPr lang="en-US" sz="2000" dirty="0">
                <a:solidFill>
                  <a:schemeClr val="tx1"/>
                </a:solidFill>
                <a:latin typeface="Tahoma" pitchFamily="34" charset="0"/>
                <a:sym typeface="Tahoma" pitchFamily="34" charset="0"/>
              </a:rPr>
              <a:t>Foreclosure				585 (95)	630 (150)</a:t>
            </a:r>
          </a:p>
          <a:p>
            <a:pPr marL="39688">
              <a:spcBef>
                <a:spcPts val="1200"/>
              </a:spcBef>
            </a:pPr>
            <a:r>
              <a:rPr lang="en-US" sz="2000" dirty="0">
                <a:solidFill>
                  <a:schemeClr val="tx1"/>
                </a:solidFill>
                <a:latin typeface="Tahoma" pitchFamily="34" charset="0"/>
                <a:sym typeface="Tahoma" pitchFamily="34" charset="0"/>
              </a:rPr>
              <a:t>Bankruptcy				540 (140)	550 (230)</a:t>
            </a:r>
          </a:p>
          <a:p>
            <a:pPr marL="39688">
              <a:spcBef>
                <a:spcPts val="1700"/>
              </a:spcBef>
            </a:pPr>
            <a:r>
              <a:rPr lang="en-US" dirty="0">
                <a:solidFill>
                  <a:schemeClr val="tx1"/>
                </a:solidFill>
                <a:latin typeface="Tahoma" pitchFamily="34" charset="0"/>
                <a:sym typeface="Tahoma" pitchFamily="34" charset="0"/>
              </a:rPr>
              <a:t>	                                                                                 				</a:t>
            </a:r>
          </a:p>
        </p:txBody>
      </p:sp>
      <p:sp>
        <p:nvSpPr>
          <p:cNvPr id="2" name="TextBox 1"/>
          <p:cNvSpPr txBox="1"/>
          <p:nvPr/>
        </p:nvSpPr>
        <p:spPr>
          <a:xfrm>
            <a:off x="381000" y="6096000"/>
            <a:ext cx="8153400" cy="400110"/>
          </a:xfrm>
          <a:prstGeom prst="rect">
            <a:avLst/>
          </a:prstGeom>
          <a:noFill/>
        </p:spPr>
        <p:txBody>
          <a:bodyPr wrap="square" rtlCol="0">
            <a:spAutoFit/>
          </a:bodyPr>
          <a:lstStyle/>
          <a:p>
            <a:r>
              <a:rPr lang="en-US" sz="1000" dirty="0"/>
              <a:t>An $18 million Lesson in Handling Credit Report Errors by Sara Siegel Bernard</a:t>
            </a:r>
          </a:p>
          <a:p>
            <a:r>
              <a:rPr lang="en-US" sz="1000" dirty="0">
                <a:hlinkClick r:id="rId3"/>
              </a:rPr>
              <a:t>http://www.nytimes.com/2013/08/03/your-money/credit-scores/credit-bureaus-willing-to-tolerate-errors-experts-say.html?pagewanted=all&amp;_r=0</a:t>
            </a:r>
            <a:r>
              <a:rPr lang="en-US" sz="1000" dirty="0"/>
              <a:t> </a:t>
            </a:r>
          </a:p>
        </p:txBody>
      </p:sp>
    </p:spTree>
    <p:extLst>
      <p:ext uri="{BB962C8B-B14F-4D97-AF65-F5344CB8AC3E}">
        <p14:creationId xmlns:p14="http://schemas.microsoft.com/office/powerpoint/2010/main" val="2947944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8E817-BB64-48BD-87A2-BA4A5947FA47}"/>
              </a:ext>
            </a:extLst>
          </p:cNvPr>
          <p:cNvSpPr>
            <a:spLocks noGrp="1"/>
          </p:cNvSpPr>
          <p:nvPr>
            <p:ph type="title"/>
          </p:nvPr>
        </p:nvSpPr>
        <p:spPr/>
        <p:txBody>
          <a:bodyPr>
            <a:normAutofit fontScale="90000"/>
          </a:bodyPr>
          <a:lstStyle/>
          <a:p>
            <a:r>
              <a:rPr lang="en-US" altLang="en-US" sz="3100" b="1" dirty="0">
                <a:solidFill>
                  <a:schemeClr val="accent3">
                    <a:lumMod val="75000"/>
                  </a:schemeClr>
                </a:solidFill>
                <a:latin typeface="+mn-lt"/>
              </a:rPr>
              <a:t> </a:t>
            </a:r>
            <a:br>
              <a:rPr lang="en-US" altLang="en-US" sz="4900" b="1" dirty="0">
                <a:solidFill>
                  <a:srgbClr val="FF0000"/>
                </a:solidFill>
              </a:rPr>
            </a:br>
            <a:r>
              <a:rPr lang="en-US" altLang="en-US" sz="2000" i="1" dirty="0">
                <a:solidFill>
                  <a:schemeClr val="accent3">
                    <a:lumMod val="75000"/>
                  </a:schemeClr>
                </a:solidFill>
              </a:rPr>
              <a:t>“ </a:t>
            </a:r>
            <a:endParaRPr lang="en-US" dirty="0"/>
          </a:p>
        </p:txBody>
      </p:sp>
      <p:sp>
        <p:nvSpPr>
          <p:cNvPr id="8" name="Content Placeholder 7">
            <a:extLst>
              <a:ext uri="{FF2B5EF4-FFF2-40B4-BE49-F238E27FC236}">
                <a16:creationId xmlns:a16="http://schemas.microsoft.com/office/drawing/2014/main" id="{94BFC696-4867-4A1D-A728-658386C294E3}"/>
              </a:ext>
            </a:extLst>
          </p:cNvPr>
          <p:cNvSpPr>
            <a:spLocks noGrp="1"/>
          </p:cNvSpPr>
          <p:nvPr>
            <p:ph idx="1"/>
          </p:nvPr>
        </p:nvSpPr>
        <p:spPr>
          <a:xfrm>
            <a:off x="457200" y="1169908"/>
            <a:ext cx="8229600" cy="5078492"/>
          </a:xfrm>
        </p:spPr>
        <p:txBody>
          <a:bodyPr/>
          <a:lstStyle/>
          <a:p>
            <a:pPr marL="0" indent="0" algn="ctr">
              <a:buNone/>
            </a:pPr>
            <a:r>
              <a:rPr lang="en-US" sz="3200" b="1" dirty="0">
                <a:solidFill>
                  <a:schemeClr val="accent3">
                    <a:lumMod val="75000"/>
                  </a:schemeClr>
                </a:solidFill>
                <a:latin typeface="+mn-lt"/>
              </a:rPr>
              <a:t>Exercise 13.4                                                                 </a:t>
            </a:r>
            <a:r>
              <a:rPr lang="en-US" sz="3200" b="1" dirty="0">
                <a:solidFill>
                  <a:srgbClr val="0070C0"/>
                </a:solidFill>
                <a:latin typeface="+mn-lt"/>
              </a:rPr>
              <a:t>Evaluation Three Loan Applications</a:t>
            </a:r>
          </a:p>
          <a:p>
            <a:pPr marL="0" indent="0">
              <a:buNone/>
            </a:pPr>
            <a:r>
              <a:rPr lang="en-US" sz="2400" b="1" dirty="0">
                <a:latin typeface="+mn-lt"/>
              </a:rPr>
              <a:t>Janice Brown (450) – </a:t>
            </a:r>
            <a:r>
              <a:rPr lang="en-US" sz="2400" dirty="0">
                <a:solidFill>
                  <a:srgbClr val="FF0000"/>
                </a:solidFill>
                <a:latin typeface="+mn-lt"/>
              </a:rPr>
              <a:t>Deny</a:t>
            </a:r>
            <a:r>
              <a:rPr lang="en-US" sz="2400" dirty="0">
                <a:latin typeface="+mn-lt"/>
              </a:rPr>
              <a:t>.  Credit score low, difficulty paying bills, 87% with similar scores have been denied.  </a:t>
            </a:r>
          </a:p>
          <a:p>
            <a:pPr marL="0" indent="0">
              <a:buNone/>
            </a:pPr>
            <a:r>
              <a:rPr lang="en-US" sz="2400" b="1" dirty="0">
                <a:latin typeface="+mn-lt"/>
              </a:rPr>
              <a:t>Tito Sanders (770) – </a:t>
            </a:r>
            <a:r>
              <a:rPr lang="en-US" sz="2400" dirty="0">
                <a:solidFill>
                  <a:srgbClr val="FF0000"/>
                </a:solidFill>
                <a:latin typeface="+mn-lt"/>
              </a:rPr>
              <a:t>Approve</a:t>
            </a:r>
            <a:r>
              <a:rPr lang="en-US" sz="2400" dirty="0">
                <a:latin typeface="+mn-lt"/>
              </a:rPr>
              <a:t>. Excellent score and credit record,  good history of repayments,  only 2% of borrowers like this have not paid back loans.  (Interest Rate – 6.098%).</a:t>
            </a:r>
            <a:endParaRPr lang="en-US" sz="2400" b="1" dirty="0">
              <a:latin typeface="+mn-lt"/>
            </a:endParaRPr>
          </a:p>
          <a:p>
            <a:pPr marL="0" indent="0">
              <a:buNone/>
            </a:pPr>
            <a:r>
              <a:rPr lang="en-US" sz="2400" b="1" dirty="0">
                <a:latin typeface="+mn-lt"/>
              </a:rPr>
              <a:t>Maria Martinez (620) – </a:t>
            </a:r>
            <a:r>
              <a:rPr lang="en-US" sz="2400" dirty="0">
                <a:solidFill>
                  <a:srgbClr val="FF0000"/>
                </a:solidFill>
                <a:latin typeface="+mn-lt"/>
              </a:rPr>
              <a:t>Not Sure</a:t>
            </a:r>
            <a:r>
              <a:rPr lang="en-US" sz="2400" dirty="0">
                <a:latin typeface="+mn-lt"/>
              </a:rPr>
              <a:t>. Score indicates she could difficulty with a loan, but credit record so far seems OK.  Might qualify for high-Interest rate loan of 11.761%.  If she improves her credit score, may qualify for a lower rate.</a:t>
            </a:r>
          </a:p>
        </p:txBody>
      </p:sp>
      <p:sp>
        <p:nvSpPr>
          <p:cNvPr id="4" name="TextBox 3">
            <a:extLst>
              <a:ext uri="{FF2B5EF4-FFF2-40B4-BE49-F238E27FC236}">
                <a16:creationId xmlns:a16="http://schemas.microsoft.com/office/drawing/2014/main" id="{3E784EE6-23D7-484C-92B1-8A20AFE08331}"/>
              </a:ext>
            </a:extLst>
          </p:cNvPr>
          <p:cNvSpPr txBox="1"/>
          <p:nvPr/>
        </p:nvSpPr>
        <p:spPr>
          <a:xfrm>
            <a:off x="4724400" y="6063734"/>
            <a:ext cx="69342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0510414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2638AD-F991-4DD2-A5BF-EF96BB6168AF}"/>
              </a:ext>
            </a:extLst>
          </p:cNvPr>
          <p:cNvSpPr txBox="1"/>
          <p:nvPr/>
        </p:nvSpPr>
        <p:spPr>
          <a:xfrm>
            <a:off x="688181" y="2057400"/>
            <a:ext cx="7767638" cy="5847755"/>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000" dirty="0">
                <a:latin typeface="+mn-lt"/>
              </a:rPr>
              <a:t>Consumer Federation of America: The Credit Score Quiz </a:t>
            </a:r>
          </a:p>
          <a:p>
            <a:r>
              <a:rPr lang="en-US" sz="2000" dirty="0">
                <a:latin typeface="+mn-lt"/>
                <a:hlinkClick r:id="rId2"/>
              </a:rPr>
              <a:t>http://www.creditscorequiz.org/</a:t>
            </a:r>
            <a:r>
              <a:rPr lang="en-US" sz="2000" dirty="0">
                <a:latin typeface="+mn-lt"/>
              </a:rPr>
              <a:t>   </a:t>
            </a:r>
          </a:p>
          <a:p>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rPr>
              <a:t>Lesson 13 - </a:t>
            </a:r>
            <a:r>
              <a:rPr lang="en-US" sz="2000" b="0" i="0" dirty="0">
                <a:effectLst/>
                <a:latin typeface="+mn-lt"/>
              </a:rPr>
              <a:t>Kahoot! – Reading a Credit Report</a:t>
            </a:r>
          </a:p>
          <a:p>
            <a:r>
              <a:rPr lang="en-US" sz="2000" dirty="0">
                <a:solidFill>
                  <a:srgbClr val="002060"/>
                </a:solidFill>
                <a:latin typeface="+mn-lt"/>
                <a:hlinkClick r:id="rId3"/>
              </a:rPr>
              <a:t>https://create.kahoot.it/share/reading-a-credit-report/30824e6c-f7e8-4278-9c02-f4257c27ca0f</a:t>
            </a:r>
            <a:r>
              <a:rPr lang="en-US" sz="2000" dirty="0">
                <a:solidFill>
                  <a:srgbClr val="002060"/>
                </a:solidFill>
                <a:latin typeface="+mn-lt"/>
              </a:rPr>
              <a:t> </a:t>
            </a:r>
          </a:p>
          <a:p>
            <a:endParaRPr lang="en-US" sz="2000" b="0" i="0" dirty="0">
              <a:solidFill>
                <a:srgbClr val="002060"/>
              </a:solidFill>
              <a:effectLst/>
              <a:latin typeface="+mn-lt"/>
            </a:endParaRPr>
          </a:p>
          <a:p>
            <a:pPr marL="342900" indent="-342900">
              <a:buClr>
                <a:srgbClr val="FF0000"/>
              </a:buClr>
              <a:buFont typeface="Wingdings" panose="05000000000000000000" pitchFamily="2" charset="2"/>
              <a:buChar char="Ø"/>
            </a:pPr>
            <a:r>
              <a:rPr lang="en-US" sz="2000" dirty="0">
                <a:latin typeface="+mn-lt"/>
              </a:rPr>
              <a:t>FFFL Lesson 13 – Exercise 13.1 &amp; 13.4</a:t>
            </a:r>
          </a:p>
          <a:p>
            <a:r>
              <a:rPr lang="en-US" sz="2000" b="0" i="0" dirty="0">
                <a:effectLst/>
                <a:latin typeface="+mn-lt"/>
              </a:rPr>
              <a:t>Multiple Choice Questions in packet at </a:t>
            </a:r>
            <a:r>
              <a:rPr lang="en-US" sz="2000" b="0" i="0" dirty="0">
                <a:effectLst/>
                <a:latin typeface="+mn-lt"/>
                <a:hlinkClick r:id="rId4"/>
              </a:rPr>
              <a:t>www.store.councilforeconed.org</a:t>
            </a:r>
            <a:endParaRPr lang="en-US" sz="2000" b="0" i="0" dirty="0">
              <a:effectLst/>
              <a:latin typeface="+mn-lt"/>
            </a:endParaRPr>
          </a:p>
          <a:p>
            <a:endParaRPr lang="en-US" sz="2000" dirty="0">
              <a:solidFill>
                <a:srgbClr val="002060"/>
              </a:solidFill>
              <a:latin typeface="+mn-lt"/>
            </a:endParaRPr>
          </a:p>
          <a:p>
            <a:pPr>
              <a:spcAft>
                <a:spcPts val="0"/>
              </a:spcAft>
              <a:buClr>
                <a:srgbClr val="FF0000"/>
              </a:buClr>
              <a:buSzPts val="2800"/>
              <a:buFont typeface="Wingdings" panose="05000000000000000000" pitchFamily="2" charset="2"/>
              <a:buChar char="Ø"/>
            </a:pPr>
            <a:r>
              <a:rPr lang="en-US" sz="2000" dirty="0">
                <a:latin typeface="+mn-lt"/>
              </a:rPr>
              <a:t>FFFL - </a:t>
            </a:r>
            <a:r>
              <a:rPr lang="en-US" sz="2000" b="0" i="0" dirty="0">
                <a:effectLst/>
                <a:latin typeface="+mn-lt"/>
              </a:rPr>
              <a:t>Analyzing a Credit Report and Score (Intuit Education)   </a:t>
            </a:r>
          </a:p>
          <a:p>
            <a:pPr marL="0" lvl="0" indent="0" algn="l" rtl="0">
              <a:spcBef>
                <a:spcPts val="0"/>
              </a:spcBef>
              <a:spcAft>
                <a:spcPts val="0"/>
              </a:spcAft>
              <a:buClr>
                <a:schemeClr val="dk1"/>
              </a:buClr>
              <a:buSzPts val="2800"/>
              <a:buNone/>
            </a:pPr>
            <a:r>
              <a:rPr lang="en-US" sz="2000" dirty="0">
                <a:latin typeface="+mn-lt"/>
                <a:hlinkClick r:id="rId5"/>
              </a:rPr>
              <a:t>https://www.econedlink.org/resources/analyzing-a-credit-report-and-score-simulation/</a:t>
            </a:r>
            <a:r>
              <a:rPr lang="en-US" sz="2000" dirty="0">
                <a:latin typeface="+mn-lt"/>
              </a:rPr>
              <a:t>   </a:t>
            </a:r>
          </a:p>
          <a:p>
            <a:endParaRPr lang="en-US" sz="2000" b="0" i="0" dirty="0">
              <a:solidFill>
                <a:srgbClr val="002060"/>
              </a:solidFill>
              <a:effectLst/>
              <a:latin typeface="+mn-lt"/>
            </a:endParaRPr>
          </a:p>
          <a:p>
            <a:endParaRPr lang="en-US" sz="2000" b="0" i="0" dirty="0">
              <a:solidFill>
                <a:srgbClr val="002060"/>
              </a:solidFill>
              <a:effectLst/>
              <a:latin typeface="+mn-lt"/>
            </a:endParaRPr>
          </a:p>
          <a:p>
            <a:endParaRPr lang="en-US" sz="2000" b="0" i="0" dirty="0">
              <a:solidFill>
                <a:srgbClr val="002060"/>
              </a:solidFill>
              <a:effectLst/>
              <a:latin typeface="+mn-lt"/>
            </a:endParaRPr>
          </a:p>
          <a:p>
            <a:endParaRPr lang="en-US" dirty="0">
              <a:solidFill>
                <a:srgbClr val="002060"/>
              </a:solidFill>
            </a:endParaRPr>
          </a:p>
          <a:p>
            <a:endParaRPr lang="en-US" dirty="0"/>
          </a:p>
          <a:p>
            <a:r>
              <a:rPr lang="en-US" dirty="0"/>
              <a:t> </a:t>
            </a:r>
          </a:p>
        </p:txBody>
      </p:sp>
      <p:sp>
        <p:nvSpPr>
          <p:cNvPr id="5" name="TextBox 4">
            <a:extLst>
              <a:ext uri="{FF2B5EF4-FFF2-40B4-BE49-F238E27FC236}">
                <a16:creationId xmlns:a16="http://schemas.microsoft.com/office/drawing/2014/main" id="{50E51B74-ECE4-490A-A712-62D3A9C74CE6}"/>
              </a:ext>
            </a:extLst>
          </p:cNvPr>
          <p:cNvSpPr txBox="1"/>
          <p:nvPr/>
        </p:nvSpPr>
        <p:spPr>
          <a:xfrm>
            <a:off x="2781300" y="990600"/>
            <a:ext cx="3581400" cy="646331"/>
          </a:xfrm>
          <a:prstGeom prst="rect">
            <a:avLst/>
          </a:prstGeom>
          <a:noFill/>
        </p:spPr>
        <p:txBody>
          <a:bodyPr wrap="square" rtlCol="0">
            <a:spAutoFit/>
          </a:bodyPr>
          <a:lstStyle/>
          <a:p>
            <a:pPr algn="ctr"/>
            <a:r>
              <a:rPr lang="en-US" sz="3600" b="1" dirty="0">
                <a:solidFill>
                  <a:srgbClr val="0070C0"/>
                </a:solidFill>
                <a:latin typeface="+mn-lt"/>
              </a:rPr>
              <a:t>Assessments</a:t>
            </a:r>
          </a:p>
        </p:txBody>
      </p:sp>
    </p:spTree>
    <p:extLst>
      <p:ext uri="{BB962C8B-B14F-4D97-AF65-F5344CB8AC3E}">
        <p14:creationId xmlns:p14="http://schemas.microsoft.com/office/powerpoint/2010/main" val="279190541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400" dirty="0"/>
              <a:t>References</a:t>
            </a:r>
            <a:endParaRPr sz="5400" b="1" dirty="0"/>
          </a:p>
        </p:txBody>
      </p:sp>
      <p:sp>
        <p:nvSpPr>
          <p:cNvPr id="109" name="Google Shape;109;p9"/>
          <p:cNvSpPr txBox="1">
            <a:spLocks noGrp="1"/>
          </p:cNvSpPr>
          <p:nvPr>
            <p:ph type="body" idx="1"/>
          </p:nvPr>
        </p:nvSpPr>
        <p:spPr>
          <a:xfrm>
            <a:off x="609600" y="2405062"/>
            <a:ext cx="8229600" cy="3309938"/>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Clr>
                <a:srgbClr val="FF0000"/>
              </a:buClr>
              <a:buSzPts val="2800"/>
              <a:buFont typeface="Wingdings" panose="05000000000000000000" pitchFamily="2" charset="2"/>
              <a:buChar char="Ø"/>
            </a:pPr>
            <a:r>
              <a:rPr lang="en-US" sz="2000" dirty="0">
                <a:latin typeface="+mn-lt"/>
              </a:rPr>
              <a:t>Experian - </a:t>
            </a:r>
            <a:r>
              <a:rPr lang="en-US" sz="2000" dirty="0">
                <a:latin typeface="+mn-lt"/>
                <a:hlinkClick r:id="rId3"/>
              </a:rPr>
              <a:t>https://www.experian.com/</a:t>
            </a:r>
            <a:r>
              <a:rPr lang="en-US" sz="2000" dirty="0">
                <a:latin typeface="+mn-lt"/>
              </a:rPr>
              <a:t> </a:t>
            </a:r>
          </a:p>
          <a:p>
            <a:pPr lvl="0" algn="l" rtl="0">
              <a:spcBef>
                <a:spcPts val="0"/>
              </a:spcBef>
              <a:spcAft>
                <a:spcPts val="0"/>
              </a:spcAft>
              <a:buClr>
                <a:srgbClr val="FF0000"/>
              </a:buClr>
              <a:buSzPts val="2800"/>
              <a:buFont typeface="Wingdings" panose="05000000000000000000" pitchFamily="2" charset="2"/>
              <a:buChar char="Ø"/>
            </a:pPr>
            <a:endParaRPr lang="en-US" sz="2000" dirty="0">
              <a:latin typeface="+mn-lt"/>
            </a:endParaRPr>
          </a:p>
          <a:p>
            <a:pPr lvl="0" algn="l" rtl="0">
              <a:spcBef>
                <a:spcPts val="0"/>
              </a:spcBef>
              <a:spcAft>
                <a:spcPts val="0"/>
              </a:spcAft>
              <a:buClr>
                <a:srgbClr val="FF0000"/>
              </a:buClr>
              <a:buSzPts val="2800"/>
              <a:buFont typeface="Wingdings" panose="05000000000000000000" pitchFamily="2" charset="2"/>
              <a:buChar char="Ø"/>
            </a:pPr>
            <a:r>
              <a:rPr lang="en-US" sz="2000" dirty="0">
                <a:latin typeface="+mn-lt"/>
              </a:rPr>
              <a:t>CFPB </a:t>
            </a:r>
            <a:r>
              <a:rPr lang="en-US" sz="1600" dirty="0">
                <a:latin typeface="+mn-lt"/>
              </a:rPr>
              <a:t>- </a:t>
            </a:r>
            <a:r>
              <a:rPr lang="en-US" sz="1600" dirty="0">
                <a:latin typeface="+mn-lt"/>
                <a:hlinkClick r:id="rId4"/>
              </a:rPr>
              <a:t>https://www.consumerfinance.gov/consumer-tools/credit-reports-and-scores/</a:t>
            </a:r>
            <a:r>
              <a:rPr lang="en-US" sz="1600" dirty="0">
                <a:latin typeface="+mn-lt"/>
              </a:rPr>
              <a:t> </a:t>
            </a:r>
            <a:endParaRPr lang="en-US" sz="2000" dirty="0">
              <a:latin typeface="+mn-lt"/>
            </a:endParaRPr>
          </a:p>
          <a:p>
            <a:pPr lvl="0" algn="l" rtl="0">
              <a:spcBef>
                <a:spcPts val="0"/>
              </a:spcBef>
              <a:spcAft>
                <a:spcPts val="0"/>
              </a:spcAft>
              <a:buClr>
                <a:srgbClr val="FF0000"/>
              </a:buClr>
              <a:buSzPts val="2800"/>
              <a:buFont typeface="Wingdings" panose="05000000000000000000" pitchFamily="2" charset="2"/>
              <a:buChar char="Ø"/>
            </a:pPr>
            <a:endParaRPr lang="en-US" sz="2000" dirty="0">
              <a:latin typeface="+mn-lt"/>
            </a:endParaRPr>
          </a:p>
          <a:p>
            <a:pPr lvl="0" algn="l" rtl="0">
              <a:spcBef>
                <a:spcPts val="0"/>
              </a:spcBef>
              <a:spcAft>
                <a:spcPts val="0"/>
              </a:spcAft>
              <a:buClr>
                <a:srgbClr val="FF0000"/>
              </a:buClr>
              <a:buSzPts val="2800"/>
              <a:buFont typeface="Wingdings" panose="05000000000000000000" pitchFamily="2" charset="2"/>
              <a:buChar char="Ø"/>
            </a:pPr>
            <a:r>
              <a:rPr lang="en-US" sz="2000" dirty="0">
                <a:latin typeface="+mn-lt"/>
              </a:rPr>
              <a:t>FICO – </a:t>
            </a:r>
            <a:r>
              <a:rPr lang="en-US" sz="2000" dirty="0">
                <a:latin typeface="+mn-lt"/>
                <a:hlinkClick r:id="rId5"/>
              </a:rPr>
              <a:t>https://www.myfico.com/credit-education</a:t>
            </a:r>
            <a:r>
              <a:rPr lang="en-US" sz="2000" dirty="0">
                <a:latin typeface="+mn-lt"/>
              </a:rPr>
              <a:t>  </a:t>
            </a:r>
          </a:p>
          <a:p>
            <a:pPr lvl="0" algn="l" rtl="0">
              <a:spcBef>
                <a:spcPts val="0"/>
              </a:spcBef>
              <a:spcAft>
                <a:spcPts val="0"/>
              </a:spcAft>
              <a:buClr>
                <a:srgbClr val="FF0000"/>
              </a:buClr>
              <a:buSzPts val="2800"/>
              <a:buFont typeface="Wingdings" panose="05000000000000000000" pitchFamily="2" charset="2"/>
              <a:buChar char="Ø"/>
            </a:pPr>
            <a:endParaRPr lang="en-US" sz="2000" dirty="0">
              <a:latin typeface="+mn-lt"/>
            </a:endParaRPr>
          </a:p>
          <a:p>
            <a:pPr lvl="0" algn="l" rtl="0">
              <a:spcBef>
                <a:spcPts val="0"/>
              </a:spcBef>
              <a:spcAft>
                <a:spcPts val="0"/>
              </a:spcAft>
              <a:buClr>
                <a:srgbClr val="FF0000"/>
              </a:buClr>
              <a:buSzPts val="2800"/>
              <a:buFont typeface="Wingdings" panose="05000000000000000000" pitchFamily="2" charset="2"/>
              <a:buChar char="Ø"/>
            </a:pPr>
            <a:r>
              <a:rPr lang="en-US" sz="2000" dirty="0">
                <a:latin typeface="+mn-lt"/>
              </a:rPr>
              <a:t>Practical Money Skills - </a:t>
            </a:r>
            <a:r>
              <a:rPr lang="en-US" sz="2000" dirty="0">
                <a:latin typeface="+mn-lt"/>
                <a:hlinkClick r:id="rId6"/>
              </a:rPr>
              <a:t>https://www.practicalmoneyskills.com/</a:t>
            </a:r>
            <a:r>
              <a:rPr lang="en-US" sz="2000" dirty="0">
                <a:latin typeface="+mn-lt"/>
              </a:rPr>
              <a:t> </a:t>
            </a:r>
          </a:p>
          <a:p>
            <a:pPr lvl="0" algn="l" rtl="0">
              <a:spcBef>
                <a:spcPts val="0"/>
              </a:spcBef>
              <a:spcAft>
                <a:spcPts val="0"/>
              </a:spcAft>
              <a:buClr>
                <a:srgbClr val="FF0000"/>
              </a:buClr>
              <a:buSzPts val="2800"/>
              <a:buFont typeface="Wingdings" panose="05000000000000000000" pitchFamily="2" charset="2"/>
              <a:buChar char="Ø"/>
            </a:pPr>
            <a:endParaRPr lang="en-US" sz="2000" dirty="0">
              <a:latin typeface="+mn-lt"/>
            </a:endParaRPr>
          </a:p>
          <a:p>
            <a:pPr lvl="0" algn="l" rtl="0">
              <a:spcBef>
                <a:spcPts val="0"/>
              </a:spcBef>
              <a:spcAft>
                <a:spcPts val="0"/>
              </a:spcAft>
              <a:buClr>
                <a:srgbClr val="FF0000"/>
              </a:buClr>
              <a:buSzPts val="2800"/>
              <a:buFont typeface="Wingdings" panose="05000000000000000000" pitchFamily="2" charset="2"/>
              <a:buChar char="Ø"/>
            </a:pPr>
            <a:r>
              <a:rPr lang="en-US" sz="2000" dirty="0">
                <a:latin typeface="+mn-lt"/>
              </a:rPr>
              <a:t>Consumer Federation of America - </a:t>
            </a:r>
            <a:r>
              <a:rPr lang="en-US" sz="2000" dirty="0">
                <a:latin typeface="+mn-lt"/>
                <a:hlinkClick r:id="rId7"/>
              </a:rPr>
              <a:t>https://consumerfed.org/</a:t>
            </a:r>
            <a:r>
              <a:rPr lang="en-US" sz="2000" dirty="0">
                <a:latin typeface="+mn-lt"/>
              </a:rPr>
              <a:t>  </a:t>
            </a:r>
          </a:p>
          <a:p>
            <a:pPr lvl="0" algn="l" rtl="0">
              <a:spcBef>
                <a:spcPts val="0"/>
              </a:spcBef>
              <a:spcAft>
                <a:spcPts val="0"/>
              </a:spcAft>
              <a:buClr>
                <a:srgbClr val="FF0000"/>
              </a:buClr>
              <a:buSzPts val="2800"/>
              <a:buFont typeface="Wingdings" panose="05000000000000000000" pitchFamily="2" charset="2"/>
              <a:buChar char="Ø"/>
            </a:pPr>
            <a:endParaRPr lang="en-US" sz="2000" dirty="0">
              <a:latin typeface="+mn-lt"/>
            </a:endParaRPr>
          </a:p>
          <a:p>
            <a:pPr marL="0" lvl="0" indent="0" algn="l" rtl="0">
              <a:spcBef>
                <a:spcPts val="0"/>
              </a:spcBef>
              <a:spcAft>
                <a:spcPts val="0"/>
              </a:spcAft>
              <a:buClr>
                <a:schemeClr val="dk1"/>
              </a:buClr>
              <a:buSzPts val="2800"/>
              <a:buNone/>
            </a:pPr>
            <a:endParaRPr lang="en-US" sz="2000" dirty="0">
              <a:latin typeface="+mn-lt"/>
            </a:endParaRPr>
          </a:p>
          <a:p>
            <a:pPr marL="342900" lvl="0" indent="-342900" algn="l" rtl="0">
              <a:spcBef>
                <a:spcPts val="0"/>
              </a:spcBef>
              <a:spcAft>
                <a:spcPts val="0"/>
              </a:spcAft>
              <a:buClr>
                <a:schemeClr val="dk1"/>
              </a:buClr>
              <a:buSzPts val="2800"/>
              <a:buChar char="•"/>
            </a:pPr>
            <a:endParaRPr lang="en-US" sz="2200" dirty="0">
              <a:latin typeface="+mn-lt"/>
            </a:endParaRPr>
          </a:p>
          <a:p>
            <a:pPr marL="342900" lvl="0" indent="-342900" algn="l" rtl="0">
              <a:spcBef>
                <a:spcPts val="0"/>
              </a:spcBef>
              <a:spcAft>
                <a:spcPts val="0"/>
              </a:spcAft>
              <a:buClr>
                <a:schemeClr val="dk1"/>
              </a:buClr>
              <a:buSzPts val="2800"/>
              <a:buChar char="•"/>
            </a:pPr>
            <a:endParaRPr lang="en-US" sz="2200" dirty="0">
              <a:latin typeface="+mn-lt"/>
            </a:endParaRPr>
          </a:p>
          <a:p>
            <a:pPr marL="342900" lvl="0" indent="-342900" algn="l" rtl="0">
              <a:spcBef>
                <a:spcPts val="0"/>
              </a:spcBef>
              <a:spcAft>
                <a:spcPts val="0"/>
              </a:spcAft>
              <a:buClr>
                <a:schemeClr val="dk1"/>
              </a:buClr>
              <a:buSzPts val="2800"/>
              <a:buChar char="•"/>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rIns="132080"/>
          <a:lstStyle/>
          <a:p>
            <a:pPr indent="0" eaLnBrk="1" hangingPunct="1"/>
            <a:r>
              <a:rPr lang="en-US" sz="4000" dirty="0">
                <a:solidFill>
                  <a:srgbClr val="CC0000"/>
                </a:solidFill>
              </a:rPr>
              <a:t>   </a:t>
            </a:r>
            <a:r>
              <a:rPr lang="en-US" sz="4800" b="1" dirty="0">
                <a:solidFill>
                  <a:schemeClr val="accent3">
                    <a:lumMod val="75000"/>
                  </a:schemeClr>
                </a:solidFill>
              </a:rPr>
              <a:t>Questions &amp; Answers</a:t>
            </a:r>
          </a:p>
        </p:txBody>
      </p:sp>
      <p:pic>
        <p:nvPicPr>
          <p:cNvPr id="38915" name="Picture 3"/>
          <p:cNvPicPr>
            <a:picLocks noChangeArrowheads="1"/>
          </p:cNvPicPr>
          <p:nvPr/>
        </p:nvPicPr>
        <p:blipFill>
          <a:blip r:embed="rId3" cstate="print"/>
          <a:srcRect/>
          <a:stretch>
            <a:fillRect/>
          </a:stretch>
        </p:blipFill>
        <p:spPr bwMode="auto">
          <a:xfrm>
            <a:off x="2947987" y="2209800"/>
            <a:ext cx="3248025" cy="3230563"/>
          </a:xfrm>
          <a:prstGeom prst="rect">
            <a:avLst/>
          </a:prstGeom>
          <a:noFill/>
          <a:ln w="9525">
            <a:noFill/>
            <a:miter lim="800000"/>
            <a:headEnd/>
            <a:tailEnd/>
          </a:ln>
        </p:spPr>
      </p:pic>
    </p:spTree>
    <p:extLst>
      <p:ext uri="{BB962C8B-B14F-4D97-AF65-F5344CB8AC3E}">
        <p14:creationId xmlns:p14="http://schemas.microsoft.com/office/powerpoint/2010/main" val="1766661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28309617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10B3FB-CF59-46F0-BC15-24BD7D7BF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81" y="1137920"/>
            <a:ext cx="3886200" cy="5008880"/>
          </a:xfrm>
          <a:prstGeom prst="rect">
            <a:avLst/>
          </a:prstGeom>
        </p:spPr>
      </p:pic>
      <p:graphicFrame>
        <p:nvGraphicFramePr>
          <p:cNvPr id="6" name="Object 5">
            <a:extLst>
              <a:ext uri="{FF2B5EF4-FFF2-40B4-BE49-F238E27FC236}">
                <a16:creationId xmlns:a16="http://schemas.microsoft.com/office/drawing/2014/main" id="{D81D0822-22D4-4FF5-8201-096B16C8E0A9}"/>
              </a:ext>
            </a:extLst>
          </p:cNvPr>
          <p:cNvGraphicFramePr>
            <a:graphicFrameLocks noChangeAspect="1"/>
          </p:cNvGraphicFramePr>
          <p:nvPr>
            <p:extLst>
              <p:ext uri="{D42A27DB-BD31-4B8C-83A1-F6EECF244321}">
                <p14:modId xmlns:p14="http://schemas.microsoft.com/office/powerpoint/2010/main" val="3267263729"/>
              </p:ext>
            </p:extLst>
          </p:nvPr>
        </p:nvGraphicFramePr>
        <p:xfrm>
          <a:off x="5105400" y="1137920"/>
          <a:ext cx="2099925" cy="2717800"/>
        </p:xfrm>
        <a:graphic>
          <a:graphicData uri="http://schemas.openxmlformats.org/presentationml/2006/ole">
            <mc:AlternateContent xmlns:mc="http://schemas.openxmlformats.org/markup-compatibility/2006">
              <mc:Choice xmlns:v="urn:schemas-microsoft-com:vml" Requires="v">
                <p:oleObj name="Acrobat Document" r:id="rId3" imgW="5829262" imgH="7543523" progId="AcroExch.Document.DC">
                  <p:embed/>
                </p:oleObj>
              </mc:Choice>
              <mc:Fallback>
                <p:oleObj name="Acrobat Document" r:id="rId3" imgW="5829262" imgH="7543523" progId="AcroExch.Document.DC">
                  <p:embed/>
                  <p:pic>
                    <p:nvPicPr>
                      <p:cNvPr id="0" name=""/>
                      <p:cNvPicPr/>
                      <p:nvPr/>
                    </p:nvPicPr>
                    <p:blipFill>
                      <a:blip r:embed="rId4"/>
                      <a:stretch>
                        <a:fillRect/>
                      </a:stretch>
                    </p:blipFill>
                    <p:spPr>
                      <a:xfrm>
                        <a:off x="5105400" y="1137920"/>
                        <a:ext cx="2099925" cy="2717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BF5EF2-9937-4A83-B359-19DBFA6A65DD}"/>
              </a:ext>
            </a:extLst>
          </p:cNvPr>
          <p:cNvGraphicFramePr>
            <a:graphicFrameLocks noChangeAspect="1"/>
          </p:cNvGraphicFramePr>
          <p:nvPr>
            <p:extLst>
              <p:ext uri="{D42A27DB-BD31-4B8C-83A1-F6EECF244321}">
                <p14:modId xmlns:p14="http://schemas.microsoft.com/office/powerpoint/2010/main" val="806851810"/>
              </p:ext>
            </p:extLst>
          </p:nvPr>
        </p:nvGraphicFramePr>
        <p:xfrm>
          <a:off x="6668781" y="3429000"/>
          <a:ext cx="2099926" cy="2717800"/>
        </p:xfrm>
        <a:graphic>
          <a:graphicData uri="http://schemas.openxmlformats.org/presentationml/2006/ole">
            <mc:AlternateContent xmlns:mc="http://schemas.openxmlformats.org/markup-compatibility/2006">
              <mc:Choice xmlns:v="urn:schemas-microsoft-com:vml" Requires="v">
                <p:oleObj name="Acrobat Document" r:id="rId5" imgW="5829262" imgH="7543523" progId="AcroExch.Document.DC">
                  <p:embed/>
                </p:oleObj>
              </mc:Choice>
              <mc:Fallback>
                <p:oleObj name="Acrobat Document" r:id="rId5" imgW="5829262" imgH="7543523" progId="AcroExch.Document.DC">
                  <p:embed/>
                  <p:pic>
                    <p:nvPicPr>
                      <p:cNvPr id="0" name=""/>
                      <p:cNvPicPr/>
                      <p:nvPr/>
                    </p:nvPicPr>
                    <p:blipFill>
                      <a:blip r:embed="rId6"/>
                      <a:stretch>
                        <a:fillRect/>
                      </a:stretch>
                    </p:blipFill>
                    <p:spPr>
                      <a:xfrm>
                        <a:off x="6668781" y="3429000"/>
                        <a:ext cx="2099926" cy="2717800"/>
                      </a:xfrm>
                      <a:prstGeom prst="rect">
                        <a:avLst/>
                      </a:prstGeom>
                    </p:spPr>
                  </p:pic>
                </p:oleObj>
              </mc:Fallback>
            </mc:AlternateContent>
          </a:graphicData>
        </a:graphic>
      </p:graphicFrame>
    </p:spTree>
    <p:extLst>
      <p:ext uri="{BB962C8B-B14F-4D97-AF65-F5344CB8AC3E}">
        <p14:creationId xmlns:p14="http://schemas.microsoft.com/office/powerpoint/2010/main" val="20747308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AC9C33-B583-442A-BCD2-1AB2D9056915}"/>
              </a:ext>
            </a:extLst>
          </p:cNvPr>
          <p:cNvPicPr>
            <a:picLocks noChangeAspect="1"/>
          </p:cNvPicPr>
          <p:nvPr/>
        </p:nvPicPr>
        <p:blipFill rotWithShape="1">
          <a:blip r:embed="rId2">
            <a:extLst>
              <a:ext uri="{28A0092B-C50C-407E-A947-70E740481C1C}">
                <a14:useLocalDpi xmlns:a14="http://schemas.microsoft.com/office/drawing/2010/main" val="0"/>
              </a:ext>
            </a:extLst>
          </a:blip>
          <a:srcRect b="17391"/>
          <a:stretch/>
        </p:blipFill>
        <p:spPr>
          <a:xfrm>
            <a:off x="0" y="1305552"/>
            <a:ext cx="9144000" cy="4246895"/>
          </a:xfrm>
          <a:prstGeom prst="rect">
            <a:avLst/>
          </a:prstGeom>
        </p:spPr>
      </p:pic>
      <p:sp>
        <p:nvSpPr>
          <p:cNvPr id="2" name="TextBox 1">
            <a:extLst>
              <a:ext uri="{FF2B5EF4-FFF2-40B4-BE49-F238E27FC236}">
                <a16:creationId xmlns:a16="http://schemas.microsoft.com/office/drawing/2014/main" id="{409FD4D6-4082-4660-A55C-A36AAF6BDC49}"/>
              </a:ext>
            </a:extLst>
          </p:cNvPr>
          <p:cNvSpPr txBox="1"/>
          <p:nvPr/>
        </p:nvSpPr>
        <p:spPr>
          <a:xfrm>
            <a:off x="2667000" y="228600"/>
            <a:ext cx="4114800" cy="830997"/>
          </a:xfrm>
          <a:prstGeom prst="rect">
            <a:avLst/>
          </a:prstGeom>
          <a:noFill/>
        </p:spPr>
        <p:txBody>
          <a:bodyPr wrap="square" rtlCol="0">
            <a:spAutoFit/>
          </a:bodyPr>
          <a:lstStyle/>
          <a:p>
            <a:pPr algn="ctr"/>
            <a:r>
              <a:rPr lang="en-US" sz="2400" b="1" dirty="0">
                <a:solidFill>
                  <a:srgbClr val="0070C0"/>
                </a:solidFill>
                <a:latin typeface="+mn-lt"/>
              </a:rPr>
              <a:t>Lesson 13: </a:t>
            </a:r>
            <a:br>
              <a:rPr lang="en-US" sz="2400" b="1" dirty="0">
                <a:solidFill>
                  <a:srgbClr val="0070C0"/>
                </a:solidFill>
                <a:latin typeface="+mn-lt"/>
              </a:rPr>
            </a:br>
            <a:r>
              <a:rPr lang="en-US" sz="2400" b="1" dirty="0">
                <a:solidFill>
                  <a:srgbClr val="0070C0"/>
                </a:solidFill>
                <a:latin typeface="+mn-lt"/>
              </a:rPr>
              <a:t>Credit Reports and Scores</a:t>
            </a:r>
          </a:p>
        </p:txBody>
      </p:sp>
    </p:spTree>
    <p:extLst>
      <p:ext uri="{BB962C8B-B14F-4D97-AF65-F5344CB8AC3E}">
        <p14:creationId xmlns:p14="http://schemas.microsoft.com/office/powerpoint/2010/main" val="395226048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924" y="1619315"/>
            <a:ext cx="8229599" cy="4949125"/>
          </a:xfrm>
        </p:spPr>
        <p:txBody>
          <a:bodyPr>
            <a:normAutofit/>
          </a:bodyPr>
          <a:lstStyle/>
          <a:p>
            <a:pPr marL="0" indent="0">
              <a:buNone/>
            </a:pPr>
            <a:endParaRPr lang="en-US" sz="2400" b="1" dirty="0">
              <a:solidFill>
                <a:srgbClr val="FF0000"/>
              </a:solidFill>
              <a:latin typeface="+mn-lt"/>
            </a:endParaRPr>
          </a:p>
          <a:p>
            <a:pPr marL="0" indent="0">
              <a:buNone/>
            </a:pPr>
            <a:endParaRPr lang="en-US" sz="2400" b="1" dirty="0">
              <a:solidFill>
                <a:schemeClr val="tx1"/>
              </a:solidFill>
              <a:latin typeface="+mn-lt"/>
            </a:endParaRPr>
          </a:p>
        </p:txBody>
      </p:sp>
      <p:sp>
        <p:nvSpPr>
          <p:cNvPr id="3" name="Title 2"/>
          <p:cNvSpPr>
            <a:spLocks noGrp="1"/>
          </p:cNvSpPr>
          <p:nvPr>
            <p:ph type="title"/>
          </p:nvPr>
        </p:nvSpPr>
        <p:spPr>
          <a:xfrm>
            <a:off x="228600" y="1371600"/>
            <a:ext cx="8492923" cy="895285"/>
          </a:xfrm>
        </p:spPr>
        <p:txBody>
          <a:bodyPr>
            <a:normAutofit fontScale="90000"/>
          </a:bodyPr>
          <a:lstStyle/>
          <a:p>
            <a:pPr>
              <a:lnSpc>
                <a:spcPct val="100000"/>
              </a:lnSpc>
            </a:pPr>
            <a:r>
              <a:rPr lang="en-US" sz="3600" i="0" u="none" strike="noStrike" baseline="0" dirty="0">
                <a:latin typeface="+mn-lt"/>
              </a:rPr>
              <a:t>National Standards</a:t>
            </a:r>
            <a:br>
              <a:rPr lang="en-US" sz="3600" i="0" u="none" strike="noStrike" baseline="0" dirty="0">
                <a:latin typeface="+mn-lt"/>
              </a:rPr>
            </a:br>
            <a:br>
              <a:rPr lang="en-US" sz="3200" b="0" i="0" u="none" strike="noStrike" baseline="0" dirty="0">
                <a:latin typeface="AvenirLTStd-Black"/>
              </a:rPr>
            </a:br>
            <a:endParaRPr lang="en-US" sz="3200" b="1" dirty="0">
              <a:solidFill>
                <a:schemeClr val="accent3">
                  <a:lumMod val="75000"/>
                </a:schemeClr>
              </a:solidFill>
              <a:latin typeface="+mn-lt"/>
            </a:endParaRPr>
          </a:p>
        </p:txBody>
      </p:sp>
      <p:sp>
        <p:nvSpPr>
          <p:cNvPr id="5" name="TextBox 4">
            <a:extLst>
              <a:ext uri="{FF2B5EF4-FFF2-40B4-BE49-F238E27FC236}">
                <a16:creationId xmlns:a16="http://schemas.microsoft.com/office/drawing/2014/main" id="{28CE79AA-0986-4DCD-AA10-F7021A3394D5}"/>
              </a:ext>
            </a:extLst>
          </p:cNvPr>
          <p:cNvSpPr txBox="1"/>
          <p:nvPr/>
        </p:nvSpPr>
        <p:spPr>
          <a:xfrm>
            <a:off x="422477" y="2602608"/>
            <a:ext cx="8229599" cy="3416320"/>
          </a:xfrm>
          <a:prstGeom prst="rect">
            <a:avLst/>
          </a:prstGeom>
          <a:noFill/>
        </p:spPr>
        <p:txBody>
          <a:bodyPr wrap="square">
            <a:spAutoFit/>
          </a:bodyPr>
          <a:lstStyle/>
          <a:p>
            <a:pPr algn="l" fontAlgn="base" latinLnBrk="0"/>
            <a:r>
              <a:rPr lang="en-US" sz="2400" b="1" i="0" dirty="0">
                <a:solidFill>
                  <a:srgbClr val="474747"/>
                </a:solidFill>
                <a:effectLst/>
                <a:latin typeface="+mn-lt"/>
              </a:rPr>
              <a:t>Standard:</a:t>
            </a:r>
          </a:p>
          <a:p>
            <a:pPr algn="l" fontAlgn="base" latinLnBrk="0"/>
            <a:r>
              <a:rPr lang="en-US" sz="2400" b="0" i="0" dirty="0">
                <a:solidFill>
                  <a:srgbClr val="545454"/>
                </a:solidFill>
                <a:effectLst/>
                <a:latin typeface="+mn-lt"/>
              </a:rPr>
              <a:t>Students will understand that: Credit allows people to purchase goods and services that they can use today and pay for those goods and services in the future with interest. People choose among different credit options that have different costs. Lenders approve or deny applications for loans based on an evaluation of the borrower’s past credit history and expected ability to pay in the future. Higher-risk borrowers are charged higher interest rates; lower-risk borrowers are charged lower interest rates.</a:t>
            </a:r>
          </a:p>
        </p:txBody>
      </p:sp>
    </p:spTree>
    <p:extLst>
      <p:ext uri="{BB962C8B-B14F-4D97-AF65-F5344CB8AC3E}">
        <p14:creationId xmlns:p14="http://schemas.microsoft.com/office/powerpoint/2010/main" val="45449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F46F70-F856-484C-850F-921FF3248B8F}"/>
              </a:ext>
            </a:extLst>
          </p:cNvPr>
          <p:cNvSpPr>
            <a:spLocks noGrp="1"/>
          </p:cNvSpPr>
          <p:nvPr>
            <p:ph type="title"/>
          </p:nvPr>
        </p:nvSpPr>
        <p:spPr>
          <a:xfrm>
            <a:off x="-27633" y="1219200"/>
            <a:ext cx="8229600" cy="762000"/>
          </a:xfrm>
        </p:spPr>
        <p:txBody>
          <a:bodyPr/>
          <a:lstStyle/>
          <a:p>
            <a:pPr>
              <a:lnSpc>
                <a:spcPct val="100000"/>
              </a:lnSpc>
            </a:pPr>
            <a:r>
              <a:rPr lang="en-US" sz="2800" dirty="0"/>
              <a:t>		</a:t>
            </a:r>
            <a:r>
              <a:rPr lang="en-US" sz="3600" dirty="0"/>
              <a:t>Florida State Standards           		</a:t>
            </a:r>
            <a:endParaRPr lang="en-US" sz="2800" dirty="0"/>
          </a:p>
        </p:txBody>
      </p:sp>
      <p:sp>
        <p:nvSpPr>
          <p:cNvPr id="8" name="Content Placeholder 7">
            <a:extLst>
              <a:ext uri="{FF2B5EF4-FFF2-40B4-BE49-F238E27FC236}">
                <a16:creationId xmlns:a16="http://schemas.microsoft.com/office/drawing/2014/main" id="{944494CF-0869-447F-9736-B956B8A754E0}"/>
              </a:ext>
            </a:extLst>
          </p:cNvPr>
          <p:cNvSpPr>
            <a:spLocks noGrp="1"/>
          </p:cNvSpPr>
          <p:nvPr>
            <p:ph idx="1"/>
          </p:nvPr>
        </p:nvSpPr>
        <p:spPr>
          <a:xfrm>
            <a:off x="457200" y="2209800"/>
            <a:ext cx="8229600" cy="4191000"/>
          </a:xfrm>
        </p:spPr>
        <p:txBody>
          <a:bodyPr/>
          <a:lstStyle/>
          <a:p>
            <a:pPr marL="0" indent="0">
              <a:buNone/>
            </a:pPr>
            <a:r>
              <a:rPr lang="en-US" sz="1800" b="1" i="0" dirty="0">
                <a:solidFill>
                  <a:srgbClr val="2D2D2D"/>
                </a:solidFill>
                <a:effectLst/>
                <a:latin typeface="+mn-lt"/>
              </a:rPr>
              <a:t>SS.912.FL.4.7</a:t>
            </a:r>
          </a:p>
          <a:p>
            <a:pPr>
              <a:buClr>
                <a:srgbClr val="FF0000"/>
              </a:buClr>
              <a:buFont typeface="Wingdings" panose="05000000000000000000" pitchFamily="2" charset="2"/>
              <a:buChar char="Ø"/>
            </a:pPr>
            <a:r>
              <a:rPr lang="en-US" sz="1800" b="0" i="0" dirty="0">
                <a:solidFill>
                  <a:srgbClr val="2D2D2D"/>
                </a:solidFill>
                <a:effectLst/>
                <a:latin typeface="segoe_uiregular"/>
              </a:rPr>
              <a:t>Describe that, in addition to assessing a person’s credit risk, credit reports and scores may be requested and used by employers in hiring decisions, landlords in deciding whether to rent apartments, and insurance companies in charging premiums.</a:t>
            </a:r>
            <a:endParaRPr lang="en-US" sz="1800" b="1" dirty="0">
              <a:solidFill>
                <a:srgbClr val="2D2D2D"/>
              </a:solidFill>
              <a:latin typeface="+mn-lt"/>
            </a:endParaRPr>
          </a:p>
          <a:p>
            <a:pPr marL="0" indent="0">
              <a:spcAft>
                <a:spcPts val="600"/>
              </a:spcAft>
              <a:buNone/>
            </a:pPr>
            <a:r>
              <a:rPr lang="en-US" sz="1800" b="1" i="0" dirty="0">
                <a:solidFill>
                  <a:srgbClr val="2D2D2D"/>
                </a:solidFill>
                <a:effectLst/>
                <a:latin typeface="+mn-lt"/>
              </a:rPr>
              <a:t>SS.912.FL.4.12</a:t>
            </a:r>
          </a:p>
          <a:p>
            <a:pPr algn="l">
              <a:spcAft>
                <a:spcPts val="600"/>
              </a:spcAft>
              <a:buClr>
                <a:srgbClr val="FF0000"/>
              </a:buClr>
              <a:buFont typeface="Wingdings" panose="05000000000000000000" pitchFamily="2" charset="2"/>
              <a:buChar char="Ø"/>
            </a:pPr>
            <a:r>
              <a:rPr lang="en-US" sz="1800" b="0" i="0" dirty="0">
                <a:effectLst/>
                <a:latin typeface="+mn-lt"/>
              </a:rPr>
              <a:t>Discuss that consumers who use credit should be aware of laws that are in place to protect them and that these include requirements to provide full disclosure of credit terms such as APR and fees, as well as protection against discrimination and abusive marketing or collection practices.</a:t>
            </a:r>
          </a:p>
          <a:p>
            <a:pPr algn="l">
              <a:spcAft>
                <a:spcPts val="600"/>
              </a:spcAft>
              <a:buClr>
                <a:srgbClr val="FF0000"/>
              </a:buClr>
              <a:buFont typeface="Wingdings" panose="05000000000000000000" pitchFamily="2" charset="2"/>
              <a:buChar char="Ø"/>
            </a:pPr>
            <a:r>
              <a:rPr lang="en-US" sz="1800" b="0" i="0" dirty="0">
                <a:effectLst/>
                <a:latin typeface="+mn-lt"/>
              </a:rPr>
              <a:t>Explain why it is important that consumers have full information about loans. Explain the information on a credit disclosure statement.</a:t>
            </a:r>
          </a:p>
          <a:p>
            <a:endParaRPr lang="en-US" dirty="0"/>
          </a:p>
        </p:txBody>
      </p:sp>
    </p:spTree>
    <p:extLst>
      <p:ext uri="{BB962C8B-B14F-4D97-AF65-F5344CB8AC3E}">
        <p14:creationId xmlns:p14="http://schemas.microsoft.com/office/powerpoint/2010/main" val="1103083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5CD2-7674-4CCB-941B-945DAB0A8EAC}"/>
              </a:ext>
            </a:extLst>
          </p:cNvPr>
          <p:cNvSpPr>
            <a:spLocks noGrp="1"/>
          </p:cNvSpPr>
          <p:nvPr>
            <p:ph type="title"/>
          </p:nvPr>
        </p:nvSpPr>
        <p:spPr/>
        <p:txBody>
          <a:bodyPr/>
          <a:lstStyle/>
          <a:p>
            <a:r>
              <a:rPr lang="en-US" sz="4800" dirty="0"/>
              <a:t>Objectives </a:t>
            </a:r>
          </a:p>
        </p:txBody>
      </p:sp>
      <p:sp>
        <p:nvSpPr>
          <p:cNvPr id="3" name="Content Placeholder 2">
            <a:extLst>
              <a:ext uri="{FF2B5EF4-FFF2-40B4-BE49-F238E27FC236}">
                <a16:creationId xmlns:a16="http://schemas.microsoft.com/office/drawing/2014/main" id="{869113EE-1190-4C8B-8A80-14AD24D63CA9}"/>
              </a:ext>
            </a:extLst>
          </p:cNvPr>
          <p:cNvSpPr>
            <a:spLocks noGrp="1"/>
          </p:cNvSpPr>
          <p:nvPr>
            <p:ph idx="1"/>
          </p:nvPr>
        </p:nvSpPr>
        <p:spPr>
          <a:xfrm>
            <a:off x="457200" y="2057400"/>
            <a:ext cx="8229600" cy="4099560"/>
          </a:xfrm>
        </p:spPr>
        <p:txBody>
          <a:bodyPr/>
          <a:lstStyle/>
          <a:p>
            <a:pPr marL="0" indent="0" algn="l">
              <a:buNone/>
            </a:pPr>
            <a:r>
              <a:rPr lang="en-US" sz="2000" b="0" i="0" u="none" strike="noStrike" baseline="0" dirty="0">
                <a:latin typeface="+mn-lt"/>
              </a:rPr>
              <a:t>The student will:	</a:t>
            </a:r>
          </a:p>
          <a:p>
            <a:pPr algn="l">
              <a:buClr>
                <a:srgbClr val="FF0000"/>
              </a:buClr>
              <a:buFont typeface="Wingdings" panose="05000000000000000000" pitchFamily="2" charset="2"/>
              <a:buChar char="Ø"/>
            </a:pPr>
            <a:r>
              <a:rPr lang="en-US" sz="2000" b="1" i="0" u="sng" strike="noStrike" baseline="0" dirty="0">
                <a:latin typeface="+mn-lt"/>
              </a:rPr>
              <a:t>describe</a:t>
            </a:r>
            <a:r>
              <a:rPr lang="en-US" sz="2000" b="0" i="0" u="none" strike="noStrike" baseline="0" dirty="0">
                <a:latin typeface="+mn-lt"/>
              </a:rPr>
              <a:t> what a credit report is and how it is used.</a:t>
            </a:r>
          </a:p>
          <a:p>
            <a:pPr algn="l">
              <a:buClr>
                <a:srgbClr val="FF0000"/>
              </a:buClr>
              <a:buFont typeface="Wingdings" panose="05000000000000000000" pitchFamily="2" charset="2"/>
              <a:buChar char="Ø"/>
            </a:pPr>
            <a:r>
              <a:rPr lang="en-US" sz="2000" b="1" i="0" u="sng" strike="noStrike" baseline="0" dirty="0">
                <a:latin typeface="+mn-lt"/>
              </a:rPr>
              <a:t>summarize</a:t>
            </a:r>
            <a:r>
              <a:rPr lang="en-US" sz="2000" b="0" i="0" u="none" strike="noStrike" baseline="0" dirty="0">
                <a:latin typeface="+mn-lt"/>
              </a:rPr>
              <a:t> the information used to calculate a credit score.</a:t>
            </a:r>
          </a:p>
          <a:p>
            <a:pPr algn="l">
              <a:buClr>
                <a:srgbClr val="FF0000"/>
              </a:buClr>
              <a:buFont typeface="Wingdings" panose="05000000000000000000" pitchFamily="2" charset="2"/>
              <a:buChar char="Ø"/>
            </a:pPr>
            <a:r>
              <a:rPr lang="en-US" sz="2000" b="1" i="0" u="sng" strike="noStrike" baseline="0" dirty="0">
                <a:latin typeface="+mn-lt"/>
              </a:rPr>
              <a:t>explain</a:t>
            </a:r>
            <a:r>
              <a:rPr lang="en-US" sz="2000" b="0" i="0" u="none" strike="noStrike" baseline="0" dirty="0">
                <a:latin typeface="+mn-lt"/>
              </a:rPr>
              <a:t> how credit scores affect credit worthiness and the cost of credit.</a:t>
            </a:r>
          </a:p>
          <a:p>
            <a:pPr algn="l">
              <a:buClr>
                <a:srgbClr val="FF0000"/>
              </a:buClr>
              <a:buFont typeface="Wingdings" panose="05000000000000000000" pitchFamily="2" charset="2"/>
              <a:buChar char="Ø"/>
            </a:pPr>
            <a:r>
              <a:rPr lang="en-US" sz="2000" b="1" i="0" u="sng" strike="noStrike" baseline="0" dirty="0">
                <a:latin typeface="+mn-lt"/>
              </a:rPr>
              <a:t>explain</a:t>
            </a:r>
            <a:r>
              <a:rPr lang="en-US" sz="2000" b="0" i="0" u="none" strike="noStrike" baseline="0" dirty="0">
                <a:latin typeface="+mn-lt"/>
              </a:rPr>
              <a:t> the factors that improve a credit score.</a:t>
            </a:r>
          </a:p>
          <a:p>
            <a:pPr algn="l">
              <a:buClr>
                <a:srgbClr val="FF0000"/>
              </a:buClr>
              <a:buFont typeface="Wingdings" panose="05000000000000000000" pitchFamily="2" charset="2"/>
              <a:buChar char="Ø"/>
            </a:pPr>
            <a:r>
              <a:rPr lang="en-US" sz="2000" b="1" i="0" u="sng" strike="noStrike" baseline="0" dirty="0">
                <a:latin typeface="+mn-lt"/>
              </a:rPr>
              <a:t>determine</a:t>
            </a:r>
            <a:r>
              <a:rPr lang="en-US" sz="2000" b="0" i="0" u="none" strike="noStrike" baseline="0" dirty="0">
                <a:latin typeface="+mn-lt"/>
              </a:rPr>
              <a:t> the cost of financing based on credit scores.</a:t>
            </a:r>
          </a:p>
          <a:p>
            <a:pPr algn="l">
              <a:buClr>
                <a:srgbClr val="FF0000"/>
              </a:buClr>
              <a:buFont typeface="Wingdings" panose="05000000000000000000" pitchFamily="2" charset="2"/>
              <a:buChar char="Ø"/>
            </a:pPr>
            <a:r>
              <a:rPr lang="en-US" sz="2000" b="1" u="sng" dirty="0">
                <a:latin typeface="+mn-lt"/>
              </a:rPr>
              <a:t>learn</a:t>
            </a:r>
            <a:r>
              <a:rPr lang="en-US" sz="2000" dirty="0">
                <a:latin typeface="+mn-lt"/>
              </a:rPr>
              <a:t> how to fix and/or improve one’s credit report and score.</a:t>
            </a:r>
          </a:p>
        </p:txBody>
      </p:sp>
    </p:spTree>
    <p:extLst>
      <p:ext uri="{BB962C8B-B14F-4D97-AF65-F5344CB8AC3E}">
        <p14:creationId xmlns:p14="http://schemas.microsoft.com/office/powerpoint/2010/main" val="30563168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E443-B492-45B5-9035-D62751967C72}"/>
              </a:ext>
            </a:extLst>
          </p:cNvPr>
          <p:cNvSpPr>
            <a:spLocks noGrp="1"/>
          </p:cNvSpPr>
          <p:nvPr>
            <p:ph type="title"/>
          </p:nvPr>
        </p:nvSpPr>
        <p:spPr>
          <a:xfrm>
            <a:off x="457200" y="1066800"/>
            <a:ext cx="8229600" cy="685800"/>
          </a:xfrm>
        </p:spPr>
        <p:txBody>
          <a:bodyPr>
            <a:normAutofit fontScale="90000"/>
          </a:bodyPr>
          <a:lstStyle/>
          <a:p>
            <a:r>
              <a:rPr lang="en-US" sz="4800" b="1" dirty="0">
                <a:solidFill>
                  <a:srgbClr val="0070C0"/>
                </a:solidFill>
                <a:effectLst>
                  <a:glow>
                    <a:schemeClr val="accent1">
                      <a:alpha val="0"/>
                    </a:schemeClr>
                  </a:glow>
                  <a:reflection stA="0" endPos="65000" dist="50800" dir="5400000" sy="-100000" algn="bl" rotWithShape="0"/>
                </a:effectLst>
                <a:latin typeface="+mn-lt"/>
              </a:rPr>
              <a:t>Agenda</a:t>
            </a:r>
            <a:endParaRPr lang="en-US" sz="4800" dirty="0">
              <a:solidFill>
                <a:srgbClr val="0070C0"/>
              </a:solidFill>
              <a:effectLst>
                <a:glow>
                  <a:schemeClr val="accent1">
                    <a:alpha val="0"/>
                  </a:schemeClr>
                </a:glow>
                <a:reflection stA="0" endPos="65000" dist="50800" dir="5400000" sy="-100000" algn="bl" rotWithShape="0"/>
              </a:effectLst>
            </a:endParaRPr>
          </a:p>
        </p:txBody>
      </p:sp>
      <p:sp>
        <p:nvSpPr>
          <p:cNvPr id="3" name="Content Placeholder 2">
            <a:extLst>
              <a:ext uri="{FF2B5EF4-FFF2-40B4-BE49-F238E27FC236}">
                <a16:creationId xmlns:a16="http://schemas.microsoft.com/office/drawing/2014/main" id="{F4616CF2-7D3F-4E9D-88D9-E25A67B766F2}"/>
              </a:ext>
            </a:extLst>
          </p:cNvPr>
          <p:cNvSpPr>
            <a:spLocks noGrp="1"/>
          </p:cNvSpPr>
          <p:nvPr>
            <p:ph idx="1"/>
          </p:nvPr>
        </p:nvSpPr>
        <p:spPr>
          <a:xfrm>
            <a:off x="609600" y="1905000"/>
            <a:ext cx="8229600" cy="4724400"/>
          </a:xfrm>
        </p:spPr>
        <p:txBody>
          <a:bodyPr/>
          <a:lstStyle/>
          <a:p>
            <a:pPr>
              <a:buClr>
                <a:srgbClr val="FF0000"/>
              </a:buClr>
              <a:buFont typeface="Wingdings" panose="05000000000000000000" pitchFamily="2" charset="2"/>
              <a:buChar char="Ø"/>
            </a:pPr>
            <a:r>
              <a:rPr lang="en-US" sz="1800" dirty="0">
                <a:latin typeface="+mn-lt"/>
              </a:rPr>
              <a:t>National and State Standards</a:t>
            </a:r>
          </a:p>
          <a:p>
            <a:pPr>
              <a:buClr>
                <a:srgbClr val="FF0000"/>
              </a:buClr>
              <a:buFont typeface="Wingdings" panose="05000000000000000000" pitchFamily="2" charset="2"/>
              <a:buChar char="Ø"/>
            </a:pPr>
            <a:r>
              <a:rPr lang="en-US" sz="1800" dirty="0">
                <a:latin typeface="+mn-lt"/>
              </a:rPr>
              <a:t>Lesson Objectives</a:t>
            </a:r>
          </a:p>
          <a:p>
            <a:pPr>
              <a:buClr>
                <a:srgbClr val="FF0000"/>
              </a:buClr>
              <a:buFont typeface="Wingdings" panose="05000000000000000000" pitchFamily="2" charset="2"/>
              <a:buChar char="Ø"/>
            </a:pPr>
            <a:r>
              <a:rPr lang="en-US" sz="1800" dirty="0">
                <a:latin typeface="+mn-lt"/>
              </a:rPr>
              <a:t>Bell Ringer - Pre Test</a:t>
            </a:r>
          </a:p>
          <a:p>
            <a:pPr>
              <a:buClr>
                <a:srgbClr val="FF0000"/>
              </a:buClr>
              <a:buFont typeface="Wingdings" panose="05000000000000000000" pitchFamily="2" charset="2"/>
              <a:buChar char="Ø"/>
            </a:pPr>
            <a:r>
              <a:rPr lang="en-US" sz="1800" dirty="0">
                <a:latin typeface="+mn-lt"/>
              </a:rPr>
              <a:t>Vocabulary</a:t>
            </a:r>
          </a:p>
          <a:p>
            <a:pPr>
              <a:buClr>
                <a:srgbClr val="FF0000"/>
              </a:buClr>
              <a:buFont typeface="Wingdings" panose="05000000000000000000" pitchFamily="2" charset="2"/>
              <a:buChar char="Ø"/>
            </a:pPr>
            <a:r>
              <a:rPr lang="en-US" sz="1800" dirty="0">
                <a:latin typeface="+mn-lt"/>
              </a:rPr>
              <a:t>5 C’s</a:t>
            </a:r>
          </a:p>
          <a:p>
            <a:pPr>
              <a:buClr>
                <a:srgbClr val="FF0000"/>
              </a:buClr>
              <a:buFont typeface="Wingdings" panose="05000000000000000000" pitchFamily="2" charset="2"/>
              <a:buChar char="Ø"/>
            </a:pPr>
            <a:r>
              <a:rPr lang="en-US" sz="1800" dirty="0">
                <a:latin typeface="+mn-lt"/>
              </a:rPr>
              <a:t>What’s a Credit Report?</a:t>
            </a:r>
          </a:p>
          <a:p>
            <a:pPr>
              <a:buClr>
                <a:srgbClr val="FF0000"/>
              </a:buClr>
              <a:buFont typeface="Wingdings" panose="05000000000000000000" pitchFamily="2" charset="2"/>
              <a:buChar char="Ø"/>
            </a:pPr>
            <a:r>
              <a:rPr lang="en-US" sz="1800" dirty="0">
                <a:latin typeface="+mn-lt"/>
              </a:rPr>
              <a:t>What’s a Credit Score?</a:t>
            </a:r>
          </a:p>
          <a:p>
            <a:pPr>
              <a:buClr>
                <a:srgbClr val="FF0000"/>
              </a:buClr>
              <a:buFont typeface="Wingdings" panose="05000000000000000000" pitchFamily="2" charset="2"/>
              <a:buChar char="Ø"/>
            </a:pPr>
            <a:r>
              <a:rPr lang="en-US" sz="1800" dirty="0">
                <a:latin typeface="+mn-lt"/>
              </a:rPr>
              <a:t>Exercises, Activities and Assessments</a:t>
            </a:r>
          </a:p>
          <a:p>
            <a:pPr>
              <a:buClr>
                <a:srgbClr val="FF0000"/>
              </a:buClr>
              <a:buFont typeface="Wingdings" panose="05000000000000000000" pitchFamily="2" charset="2"/>
              <a:buChar char="Ø"/>
            </a:pPr>
            <a:r>
              <a:rPr lang="en-US" sz="1800" dirty="0">
                <a:latin typeface="+mn-lt"/>
              </a:rPr>
              <a:t>References</a:t>
            </a:r>
          </a:p>
          <a:p>
            <a:endParaRPr lang="en-US" dirty="0"/>
          </a:p>
        </p:txBody>
      </p:sp>
    </p:spTree>
    <p:extLst>
      <p:ext uri="{BB962C8B-B14F-4D97-AF65-F5344CB8AC3E}">
        <p14:creationId xmlns:p14="http://schemas.microsoft.com/office/powerpoint/2010/main" val="570995642"/>
      </p:ext>
    </p:extLst>
  </p:cSld>
  <p:clrMapOvr>
    <a:masterClrMapping/>
  </p:clrMapOvr>
  <p:transition spd="slow"/>
</p:sld>
</file>

<file path=ppt/theme/theme1.xml><?xml version="1.0" encoding="utf-8"?>
<a:theme xmlns:a="http://schemas.openxmlformats.org/drawingml/2006/main" name="2020 CEE Webinar Presentation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F4F5EA-3E9D-424D-87A2-B48C004AB1FF}">
  <ds:schemaRefs>
    <ds:schemaRef ds:uri="http://schemas.microsoft.com/sharepoint/v3/contenttype/forms"/>
  </ds:schemaRefs>
</ds:datastoreItem>
</file>

<file path=customXml/itemProps2.xml><?xml version="1.0" encoding="utf-8"?>
<ds:datastoreItem xmlns:ds="http://schemas.openxmlformats.org/officeDocument/2006/customXml" ds:itemID="{F063B503-692D-4A7D-AD16-5E4A3B3D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7B5BB5-C251-44F1-A526-1A1277B483E6}">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9cd82c5b-74c9-4827-94f1-5bf219ae6b20"/>
    <ds:schemaRef ds:uri="http://purl.org/dc/dcmitype/"/>
    <ds:schemaRef ds:uri="http://schemas.microsoft.com/office/infopath/2007/PartnerControls"/>
    <ds:schemaRef ds:uri="bfa4db11-c700-41fb-b639-f7e6b4e680b5"/>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2020 CEE Webinar Presentation Master Template</Template>
  <TotalTime>2384</TotalTime>
  <Words>3817</Words>
  <Application>Microsoft Office PowerPoint</Application>
  <PresentationFormat>On-screen Show (4:3)</PresentationFormat>
  <Paragraphs>367</Paragraphs>
  <Slides>38</Slides>
  <Notes>17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6" baseType="lpstr">
      <vt:lpstr>Arial</vt:lpstr>
      <vt:lpstr>Arial Unicode MS</vt:lpstr>
      <vt:lpstr>AvenirLTStd-Black</vt:lpstr>
      <vt:lpstr>AvenirLTStd-Book</vt:lpstr>
      <vt:lpstr>AvenirLTStd-Light</vt:lpstr>
      <vt:lpstr>BankGothic Md BT</vt:lpstr>
      <vt:lpstr>Calibri</vt:lpstr>
      <vt:lpstr>Calibri Light</vt:lpstr>
      <vt:lpstr>Gill Sans</vt:lpstr>
      <vt:lpstr>Helvetica</vt:lpstr>
      <vt:lpstr>Lucida Grande</vt:lpstr>
      <vt:lpstr>segoe_uiregular</vt:lpstr>
      <vt:lpstr>Tahoma</vt:lpstr>
      <vt:lpstr>Tahoma Bold</vt:lpstr>
      <vt:lpstr>Times New Roman</vt:lpstr>
      <vt:lpstr>Wingdings</vt:lpstr>
      <vt:lpstr>2020 CEE Webinar Presentation Master Template</vt:lpstr>
      <vt:lpstr>Acrobat Document</vt:lpstr>
      <vt:lpstr>PowerPoint Presentation</vt:lpstr>
      <vt:lpstr>EconEdLink Membership</vt:lpstr>
      <vt:lpstr>Professional Development Certificate</vt:lpstr>
      <vt:lpstr>PowerPoint Presentation</vt:lpstr>
      <vt:lpstr>PowerPoint Presentation</vt:lpstr>
      <vt:lpstr>National Standards  </vt:lpstr>
      <vt:lpstr>  Florida State Standards             </vt:lpstr>
      <vt:lpstr>Objectives </vt:lpstr>
      <vt:lpstr>Agenda</vt:lpstr>
      <vt:lpstr>Scenario</vt:lpstr>
      <vt:lpstr>PowerPoint Presentation</vt:lpstr>
      <vt:lpstr>What are lenders looking for?</vt:lpstr>
      <vt:lpstr>Vocabulary</vt:lpstr>
      <vt:lpstr>What’s a Credit Report?</vt:lpstr>
      <vt:lpstr>Free Annual Credit Report</vt:lpstr>
      <vt:lpstr>What is in a Credit Report?</vt:lpstr>
      <vt:lpstr>Length of Information On A Credit Report</vt:lpstr>
      <vt:lpstr>Debt and Credit Repair</vt:lpstr>
      <vt:lpstr>Improving Your FICO Credit Score</vt:lpstr>
      <vt:lpstr>PowerPoint Presentation</vt:lpstr>
      <vt:lpstr>Why is a Credit Score Important?  </vt:lpstr>
      <vt:lpstr>PowerPoint Presentation</vt:lpstr>
      <vt:lpstr>PowerPoint Presentation</vt:lpstr>
      <vt:lpstr>Distribution of FICO</vt:lpstr>
      <vt:lpstr>PowerPoint Presentation</vt:lpstr>
      <vt:lpstr>Exercise 13.3                                              Your Credit Score and the Price of a Car</vt:lpstr>
      <vt:lpstr>Exercise 13.3                                              Your Credit Score and the Price of a Car</vt:lpstr>
      <vt:lpstr>What Rate Will Your Score Get You?</vt:lpstr>
      <vt:lpstr>PowerPoint Presentation</vt:lpstr>
      <vt:lpstr>PowerPoint Presentation</vt:lpstr>
      <vt:lpstr>PowerPoint Presentation</vt:lpstr>
      <vt:lpstr>How Much Will My FICO Score Drop?</vt:lpstr>
      <vt:lpstr>  “ </vt:lpstr>
      <vt:lpstr>PowerPoint Presentation</vt:lpstr>
      <vt:lpstr>References</vt:lpstr>
      <vt:lpstr>   Questions &amp; Answers</vt:lpstr>
      <vt:lpstr>CEE Affiliates</vt:lpstr>
      <vt:lpstr>Thank You to Our Sponsors!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Your Debt!!!</dc:title>
  <dc:creator>Carrie and Doug Young</dc:creator>
  <cp:lastModifiedBy>Jarvon Carson</cp:lastModifiedBy>
  <cp:revision>229</cp:revision>
  <cp:lastPrinted>2020-09-21T15:45:57Z</cp:lastPrinted>
  <dcterms:created xsi:type="dcterms:W3CDTF">2009-08-16T00:21:29Z</dcterms:created>
  <dcterms:modified xsi:type="dcterms:W3CDTF">2021-01-26T17:08:20Z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