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4A38BDE-341B-4101-BC24-C824C993AEB5}">
  <a:tblStyle styleId="{44A38BDE-341B-4101-BC24-C824C993AEB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 name="Google Shape;57;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 name="Google Shape;58;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bdb7cfaa0b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bdb7cfaa0b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1" name="Google Shape;121;gbdb7cfaa0b_0_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bdb7cfaa0b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bdb7cfaa0b_0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7" name="Google Shape;127;gbdb7cfaa0b_0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ba005cd7e7_0_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ba005cd7e7_0_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gba005cd7e7_0_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SLIDES_API63246414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SLIDES_API63246414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1" name="Google Shape;141;SLIDES_API632464142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bdb7cfaa0b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bdb7cfaa0b_0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8" name="Google Shape;148;gbdb7cfaa0b_0_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bdb7cfaa0b_0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bdb7cfaa0b_0_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6" name="Google Shape;156;gbdb7cfaa0b_0_2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bdb7cfaa0b_0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bdb7cfaa0b_0_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5" name="Google Shape;165;gbdb7cfaa0b_0_3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bdb7cfaa0b_0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bdb7cfaa0b_0_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gbdb7cfaa0b_0_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bdb7cfaa0b_0_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bdb7cfaa0b_0_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2" name="Google Shape;182;gbdb7cfaa0b_0_5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bdb7cfaa0b_0_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bdb7cfaa0b_0_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gbdb7cfaa0b_0_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 name="Google Shape;63;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1"/>
          </a:p>
        </p:txBody>
      </p:sp>
      <p:sp>
        <p:nvSpPr>
          <p:cNvPr id="64" name="Google Shape;64;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bdb7cfaa0b_0_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bdb7cfaa0b_0_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6" name="Google Shape;196;gbdb7cfaa0b_0_6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bdb7cfaa0b_0_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bdb7cfaa0b_0_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5" name="Google Shape;205;gbdb7cfaa0b_0_4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bdb7cfaa0b_0_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bdb7cfaa0b_0_1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13" name="Google Shape;213;gbdb7cfaa0b_0_12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bdb7cfaa0b_0_1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bdb7cfaa0b_0_1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22" name="Google Shape;222;gbdb7cfaa0b_0_14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be75ff2248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be75ff2248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1" name="Google Shape;231;gbe75ff2248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be75ff2248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be75ff2248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0" name="Google Shape;240;gbe75ff2248_0_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be75ff2248_0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be75ff2248_0_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7" name="Google Shape;247;gbe75ff2248_0_2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be75ff2248_0_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be75ff2248_0_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55" name="Google Shape;255;gbe75ff2248_0_3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be75ff2248_0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be75ff2248_0_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4" name="Google Shape;264;gbe75ff2248_0_4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be75ff2248_0_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be75ff2248_0_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1" name="Google Shape;271;gbe75ff2248_0_5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 name="Google Shape;70;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1"/>
          </a:p>
        </p:txBody>
      </p:sp>
      <p:sp>
        <p:nvSpPr>
          <p:cNvPr id="71" name="Google Shape;71;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be75ff2248_0_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be75ff2248_0_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8" name="Google Shape;278;gbe75ff2248_0_5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be75ff2248_0_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be75ff2248_0_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4" name="Google Shape;284;gbe75ff2248_0_6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be75ff2248_0_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be75ff2248_0_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1" name="Google Shape;301;gbe75ff2248_0_9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SLIDES_API18928842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SLIDES_API18928842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9" name="Google Shape;309;SLIDES_API18928842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be75ff2248_0_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be75ff2248_0_10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6" name="Google Shape;316;gbe75ff2248_0_10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be75ff2248_0_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be75ff2248_0_1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3" name="Google Shape;323;gbe75ff2248_0_11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be75ff2248_0_1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be75ff2248_0_1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0" name="Google Shape;330;gbe75ff2248_0_12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be858ca2be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be858ca2be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7" name="Google Shape;337;gbe858ca2be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be75ff2248_0_1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be75ff2248_0_1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5" name="Google Shape;345;gbe75ff2248_0_12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be858ca2be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be858ca2be_0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2" name="Google Shape;352;gbe858ca2be_0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 name="Google Shape;77;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1"/>
          </a:p>
        </p:txBody>
      </p:sp>
      <p:sp>
        <p:nvSpPr>
          <p:cNvPr id="78" name="Google Shape;78;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be858ca2be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be858ca2be_0_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9" name="Google Shape;359;gbe858ca2be_0_2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be858ca2be_0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be858ca2be_0_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6" name="Google Shape;366;gbe858ca2be_0_2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be858ca2be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be858ca2be_0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74" name="Google Shape;374;gbe858ca2be_0_1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be858ca2be_0_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be858ca2be_0_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82" name="Google Shape;382;gbe858ca2be_0_3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be858ca2be_0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be858ca2be_0_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89" name="Google Shape;389;gbe858ca2be_0_4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SLIDES_API1412041294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SLIDES_API1412041294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96" name="Google Shape;396;SLIDES_API1412041294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be858ca2be_0_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be858ca2be_0_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03" name="Google Shape;403;gbe858ca2be_0_5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be858ca2be_0_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be858ca2be_0_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10" name="Google Shape;410;gbe858ca2be_0_6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be858ca2be_0_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be858ca2be_0_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17" name="Google Shape;417;gbe858ca2be_0_6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be858ca2be_0_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be858ca2be_0_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24" name="Google Shape;424;gbe858ca2be_0_7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be858ca2be_0_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be858ca2be_0_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31" name="Google Shape;431;gbe858ca2be_0_8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be858ca2be_0_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be858ca2be_0_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39" name="Google Shape;439;gbe858ca2be_0_8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be858ca2be_0_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be858ca2be_0_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46" name="Google Shape;446;gbe858ca2be_0_9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be858ca2be_0_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be858ca2be_0_10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53" name="Google Shape;453;gbe858ca2be_0_10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be858ca2be_0_1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be858ca2be_0_1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United States Canada Mexico Agreement</a:t>
            </a:r>
            <a:endParaRPr/>
          </a:p>
        </p:txBody>
      </p:sp>
      <p:sp>
        <p:nvSpPr>
          <p:cNvPr id="461" name="Google Shape;461;gbe858ca2be_0_12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be858ca2be_0_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be858ca2be_0_1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70" name="Google Shape;470;gbe858ca2be_0_1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be858ca2be_0_1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be858ca2be_0_1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78" name="Google Shape;478;gbe858ca2be_0_13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be858ca2be_0_1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be858ca2be_0_1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85" name="Google Shape;485;gbe858ca2be_0_15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be858ca2be_0_1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be858ca2be_0_1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93" name="Google Shape;493;gbe858ca2be_0_16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be858ca2be_0_1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be858ca2be_0_1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01" name="Google Shape;501;gbe858ca2be_0_14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22" name="Google Shape;52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34" name="Google Shape;53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b07251b3a7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gb07251b3a7_0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gb07251b3a7_0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SLIDES_API1302202649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SLIDES_API1302202649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4" name="Google Shape;114;SLIDES_API1302202649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86363"/>
              </a:lnSpc>
              <a:spcBef>
                <a:spcPts val="0"/>
              </a:spcBef>
              <a:spcAft>
                <a:spcPts val="0"/>
              </a:spcAft>
              <a:buSzPts val="1400"/>
              <a:buNone/>
              <a:defRPr b="1" i="0" sz="660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 name="Google Shape;14;p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2" name="Shape 42"/>
        <p:cNvGrpSpPr/>
        <p:nvPr/>
      </p:nvGrpSpPr>
      <p:grpSpPr>
        <a:xfrm>
          <a:off x="0" y="0"/>
          <a:ext cx="0" cy="0"/>
          <a:chOff x="0" y="0"/>
          <a:chExt cx="0" cy="0"/>
        </a:xfrm>
      </p:grpSpPr>
      <p:sp>
        <p:nvSpPr>
          <p:cNvPr id="43" name="Google Shape;43;p11"/>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4" name="Google Shape;44;p11"/>
          <p:cNvSpPr txBox="1"/>
          <p:nvPr>
            <p:ph idx="1" type="body"/>
          </p:nvPr>
        </p:nvSpPr>
        <p:spPr>
          <a:xfrm rot="5400000">
            <a:off x="2080418" y="203220"/>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0"/>
              </a:spcBef>
              <a:spcAft>
                <a:spcPts val="0"/>
              </a:spcAft>
              <a:buClr>
                <a:schemeClr val="dk1"/>
              </a:buClr>
              <a:buSzPts val="1800"/>
              <a:buChar char="•"/>
              <a:defRPr/>
            </a:lvl1pPr>
            <a:lvl2pPr indent="-342900" lvl="1" marL="914400" algn="l">
              <a:spcBef>
                <a:spcPts val="1800"/>
              </a:spcBef>
              <a:spcAft>
                <a:spcPts val="0"/>
              </a:spcAft>
              <a:buClr>
                <a:schemeClr val="dk1"/>
              </a:buClr>
              <a:buSzPts val="1800"/>
              <a:buChar char="–"/>
              <a:defRPr/>
            </a:lvl2pPr>
            <a:lvl3pPr indent="-342900" lvl="2" marL="1371600" algn="l">
              <a:spcBef>
                <a:spcPts val="1800"/>
              </a:spcBef>
              <a:spcAft>
                <a:spcPts val="0"/>
              </a:spcAft>
              <a:buClr>
                <a:schemeClr val="dk1"/>
              </a:buClr>
              <a:buSzPts val="1800"/>
              <a:buChar char="•"/>
              <a:defRPr/>
            </a:lvl3pPr>
            <a:lvl4pPr indent="-342900" lvl="3" marL="1828800" algn="l">
              <a:spcBef>
                <a:spcPts val="1800"/>
              </a:spcBef>
              <a:spcAft>
                <a:spcPts val="0"/>
              </a:spcAft>
              <a:buClr>
                <a:schemeClr val="dk1"/>
              </a:buClr>
              <a:buSzPts val="1800"/>
              <a:buChar char="–"/>
              <a:defRPr/>
            </a:lvl4pPr>
            <a:lvl5pPr indent="-342900" lvl="4" marL="2286000" algn="l">
              <a:spcBef>
                <a:spcPts val="1800"/>
              </a:spcBef>
              <a:spcAft>
                <a:spcPts val="0"/>
              </a:spcAft>
              <a:buClr>
                <a:schemeClr val="dk1"/>
              </a:buClr>
              <a:buSzPts val="1800"/>
              <a:buChar char="»"/>
              <a:defRPr/>
            </a:lvl5pPr>
            <a:lvl6pPr indent="-342900" lvl="5" marL="2743200" algn="l">
              <a:spcBef>
                <a:spcPts val="18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5" name="Shape 45"/>
        <p:cNvGrpSpPr/>
        <p:nvPr/>
      </p:nvGrpSpPr>
      <p:grpSpPr>
        <a:xfrm>
          <a:off x="0" y="0"/>
          <a:ext cx="0" cy="0"/>
          <a:chOff x="0" y="0"/>
          <a:chExt cx="0" cy="0"/>
        </a:xfrm>
      </p:grpSpPr>
      <p:sp>
        <p:nvSpPr>
          <p:cNvPr id="46" name="Google Shape;46;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 name="Google Shape;47;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0"/>
              </a:spcBef>
              <a:spcAft>
                <a:spcPts val="0"/>
              </a:spcAft>
              <a:buClr>
                <a:schemeClr val="dk1"/>
              </a:buClr>
              <a:buSzPts val="1800"/>
              <a:buChar char="•"/>
              <a:defRPr/>
            </a:lvl1pPr>
            <a:lvl2pPr indent="-342900" lvl="1" marL="914400" algn="l">
              <a:spcBef>
                <a:spcPts val="1800"/>
              </a:spcBef>
              <a:spcAft>
                <a:spcPts val="0"/>
              </a:spcAft>
              <a:buClr>
                <a:schemeClr val="dk1"/>
              </a:buClr>
              <a:buSzPts val="1800"/>
              <a:buChar char="–"/>
              <a:defRPr/>
            </a:lvl2pPr>
            <a:lvl3pPr indent="-342900" lvl="2" marL="1371600" algn="l">
              <a:spcBef>
                <a:spcPts val="1800"/>
              </a:spcBef>
              <a:spcAft>
                <a:spcPts val="0"/>
              </a:spcAft>
              <a:buClr>
                <a:schemeClr val="dk1"/>
              </a:buClr>
              <a:buSzPts val="1800"/>
              <a:buChar char="•"/>
              <a:defRPr/>
            </a:lvl3pPr>
            <a:lvl4pPr indent="-342900" lvl="3" marL="1828800" algn="l">
              <a:spcBef>
                <a:spcPts val="1800"/>
              </a:spcBef>
              <a:spcAft>
                <a:spcPts val="0"/>
              </a:spcAft>
              <a:buClr>
                <a:schemeClr val="dk1"/>
              </a:buClr>
              <a:buSzPts val="1800"/>
              <a:buChar char="–"/>
              <a:defRPr/>
            </a:lvl4pPr>
            <a:lvl5pPr indent="-342900" lvl="4" marL="2286000" algn="l">
              <a:spcBef>
                <a:spcPts val="1800"/>
              </a:spcBef>
              <a:spcAft>
                <a:spcPts val="0"/>
              </a:spcAft>
              <a:buClr>
                <a:schemeClr val="dk1"/>
              </a:buClr>
              <a:buSzPts val="1800"/>
              <a:buChar char="»"/>
              <a:defRPr/>
            </a:lvl5pPr>
            <a:lvl6pPr indent="-342900" lvl="5" marL="2743200" algn="l">
              <a:spcBef>
                <a:spcPts val="18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s">
  <p:cSld name="Topics">
    <p:spTree>
      <p:nvGrpSpPr>
        <p:cNvPr id="48" name="Shape 48"/>
        <p:cNvGrpSpPr/>
        <p:nvPr/>
      </p:nvGrpSpPr>
      <p:grpSpPr>
        <a:xfrm>
          <a:off x="0" y="0"/>
          <a:ext cx="0" cy="0"/>
          <a:chOff x="0" y="0"/>
          <a:chExt cx="0" cy="0"/>
        </a:xfrm>
      </p:grpSpPr>
      <p:cxnSp>
        <p:nvCxnSpPr>
          <p:cNvPr id="49" name="Google Shape;49;p13"/>
          <p:cNvCxnSpPr/>
          <p:nvPr/>
        </p:nvCxnSpPr>
        <p:spPr>
          <a:xfrm>
            <a:off x="457200" y="1219200"/>
            <a:ext cx="8229600" cy="0"/>
          </a:xfrm>
          <a:prstGeom prst="straightConnector1">
            <a:avLst/>
          </a:prstGeom>
          <a:noFill/>
          <a:ln cap="flat" cmpd="sng" w="15875">
            <a:solidFill>
              <a:srgbClr val="C0C0C0"/>
            </a:solidFill>
            <a:prstDash val="solid"/>
            <a:round/>
            <a:headEnd len="sm" w="sm" type="none"/>
            <a:tailEnd len="sm" w="sm" type="none"/>
          </a:ln>
        </p:spPr>
      </p:cxnSp>
      <p:sp>
        <p:nvSpPr>
          <p:cNvPr id="50" name="Google Shape;50;p13"/>
          <p:cNvSpPr txBox="1"/>
          <p:nvPr>
            <p:ph idx="1" type="body"/>
          </p:nvPr>
        </p:nvSpPr>
        <p:spPr>
          <a:xfrm>
            <a:off x="1028700" y="1752600"/>
            <a:ext cx="7086600" cy="3657600"/>
          </a:xfrm>
          <a:prstGeom prst="rect">
            <a:avLst/>
          </a:prstGeom>
          <a:noFill/>
          <a:ln>
            <a:noFill/>
          </a:ln>
        </p:spPr>
        <p:txBody>
          <a:bodyPr anchorCtr="0" anchor="t" bIns="45700" lIns="91425" spcFirstLastPara="1" rIns="91425" wrap="square" tIns="45700">
            <a:noAutofit/>
          </a:bodyPr>
          <a:lstStyle>
            <a:lvl1pPr indent="-342900" lvl="0" marL="457200" marR="0" rtl="0" algn="l">
              <a:spcBef>
                <a:spcPts val="360"/>
              </a:spcBef>
              <a:spcAft>
                <a:spcPts val="0"/>
              </a:spcAft>
              <a:buClr>
                <a:srgbClr val="6EA92C"/>
              </a:buClr>
              <a:buSzPts val="1800"/>
              <a:buFont typeface="Arial"/>
              <a:buChar char="•"/>
              <a:defRPr b="0" i="0" sz="1800" u="none" cap="none" strike="noStrike">
                <a:solidFill>
                  <a:srgbClr val="6EA92C"/>
                </a:solidFill>
                <a:latin typeface="Gill Sans"/>
                <a:ea typeface="Gill Sans"/>
                <a:cs typeface="Gill Sans"/>
                <a:sym typeface="Gill Sans"/>
              </a:defRPr>
            </a:lvl1pPr>
            <a:lvl2pPr indent="-342900" lvl="1" marL="914400" marR="0" rtl="0" algn="l">
              <a:spcBef>
                <a:spcPts val="360"/>
              </a:spcBef>
              <a:spcAft>
                <a:spcPts val="0"/>
              </a:spcAft>
              <a:buClr>
                <a:srgbClr val="004A80"/>
              </a:buClr>
              <a:buSzPts val="1800"/>
              <a:buFont typeface="Arial"/>
              <a:buChar char="»"/>
              <a:defRPr b="0" i="0" sz="1800" u="none" cap="none" strike="noStrike">
                <a:solidFill>
                  <a:srgbClr val="004A80"/>
                </a:solidFill>
                <a:latin typeface="Gill Sans"/>
                <a:ea typeface="Gill Sans"/>
                <a:cs typeface="Gill Sans"/>
                <a:sym typeface="Gill Sans"/>
              </a:defRPr>
            </a:lvl2pPr>
            <a:lvl3pPr indent="-381000" lvl="2" marL="1371600" marR="0" rtl="0" algn="l">
              <a:spcBef>
                <a:spcPts val="480"/>
              </a:spcBef>
              <a:spcAft>
                <a:spcPts val="0"/>
              </a:spcAft>
              <a:buClr>
                <a:srgbClr val="6EA92C"/>
              </a:buClr>
              <a:buSzPts val="2400"/>
              <a:buFont typeface="Gill Sans"/>
              <a:buChar char="•"/>
              <a:defRPr b="0" i="0" sz="2400" u="none" cap="none" strike="noStrike">
                <a:solidFill>
                  <a:srgbClr val="6EA92C"/>
                </a:solidFill>
                <a:latin typeface="Gill Sans"/>
                <a:ea typeface="Gill Sans"/>
                <a:cs typeface="Gill Sans"/>
                <a:sym typeface="Gill Sans"/>
              </a:defRPr>
            </a:lvl3pPr>
            <a:lvl4pPr indent="-355600" lvl="3" marL="1828800" marR="0" rtl="0" algn="l">
              <a:spcBef>
                <a:spcPts val="400"/>
              </a:spcBef>
              <a:spcAft>
                <a:spcPts val="0"/>
              </a:spcAft>
              <a:buClr>
                <a:srgbClr val="6EA92C"/>
              </a:buClr>
              <a:buSzPts val="2000"/>
              <a:buFont typeface="Gill Sans"/>
              <a:buChar char="–"/>
              <a:defRPr b="0" i="0" sz="2000" u="none" cap="none" strike="noStrike">
                <a:solidFill>
                  <a:srgbClr val="6EA92C"/>
                </a:solidFill>
                <a:latin typeface="Gill Sans"/>
                <a:ea typeface="Gill Sans"/>
                <a:cs typeface="Gill Sans"/>
                <a:sym typeface="Gill Sans"/>
              </a:defRPr>
            </a:lvl4pPr>
            <a:lvl5pPr indent="-355600" lvl="4" marL="2286000" marR="0" rtl="0" algn="l">
              <a:spcBef>
                <a:spcPts val="400"/>
              </a:spcBef>
              <a:spcAft>
                <a:spcPts val="0"/>
              </a:spcAft>
              <a:buClr>
                <a:srgbClr val="6EA92C"/>
              </a:buClr>
              <a:buSzPts val="2000"/>
              <a:buFont typeface="Gill Sans"/>
              <a:buChar char="»"/>
              <a:defRPr b="0" i="0" sz="2000" u="none" cap="none" strike="noStrike">
                <a:solidFill>
                  <a:srgbClr val="6EA92C"/>
                </a:solidFill>
                <a:latin typeface="Gill Sans"/>
                <a:ea typeface="Gill Sans"/>
                <a:cs typeface="Gill Sans"/>
                <a:sym typeface="Gill Sans"/>
              </a:defRPr>
            </a:lvl5pPr>
            <a:lvl6pPr indent="-355600" lvl="5" marL="27432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51" name="Google Shape;51;p13"/>
          <p:cNvSpPr txBox="1"/>
          <p:nvPr>
            <p:ph type="title"/>
          </p:nvPr>
        </p:nvSpPr>
        <p:spPr>
          <a:xfrm>
            <a:off x="457200" y="609600"/>
            <a:ext cx="8229600" cy="6096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SzPts val="1400"/>
              <a:buNone/>
              <a:defRPr b="0" i="0" sz="2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52" name="Google Shape;52;p13"/>
          <p:cNvSpPr txBox="1"/>
          <p:nvPr>
            <p:ph idx="11" type="ftr"/>
          </p:nvPr>
        </p:nvSpPr>
        <p:spPr>
          <a:xfrm>
            <a:off x="755945" y="6324600"/>
            <a:ext cx="78960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53" name="Google Shape;53;p13"/>
          <p:cNvSpPr txBox="1"/>
          <p:nvPr>
            <p:ph idx="12" type="sldNum"/>
          </p:nvPr>
        </p:nvSpPr>
        <p:spPr>
          <a:xfrm>
            <a:off x="6553200" y="64770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54" name="Google Shape;54;p13"/>
          <p:cNvPicPr preferRelativeResize="0"/>
          <p:nvPr/>
        </p:nvPicPr>
        <p:blipFill rotWithShape="1">
          <a:blip r:embed="rId2">
            <a:alphaModFix/>
          </a:blip>
          <a:srcRect b="0" l="0" r="0" t="0"/>
          <a:stretch/>
        </p:blipFill>
        <p:spPr>
          <a:xfrm>
            <a:off x="6781800" y="481217"/>
            <a:ext cx="1904999" cy="71396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 name="Shape 15"/>
        <p:cNvGrpSpPr/>
        <p:nvPr/>
      </p:nvGrpSpPr>
      <p:grpSpPr>
        <a:xfrm>
          <a:off x="0" y="0"/>
          <a:ext cx="0" cy="0"/>
          <a:chOff x="0" y="0"/>
          <a:chExt cx="0" cy="0"/>
        </a:xfrm>
      </p:grpSpPr>
      <p:sp>
        <p:nvSpPr>
          <p:cNvPr id="16" name="Google Shape;16;p3"/>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3"/>
          <p:cNvSpPr txBox="1"/>
          <p:nvPr>
            <p:ph idx="1" type="body"/>
          </p:nvPr>
        </p:nvSpPr>
        <p:spPr>
          <a:xfrm>
            <a:off x="457200" y="2377440"/>
            <a:ext cx="8229600" cy="3779520"/>
          </a:xfrm>
          <a:prstGeom prst="rect">
            <a:avLst/>
          </a:prstGeom>
          <a:noFill/>
          <a:ln>
            <a:noFill/>
          </a:ln>
        </p:spPr>
        <p:txBody>
          <a:bodyPr anchorCtr="0" anchor="t" bIns="45700" lIns="91425" spcFirstLastPara="1" rIns="91425" wrap="square" tIns="45700">
            <a:noAutofit/>
          </a:bodyPr>
          <a:lstStyle>
            <a:lvl1pPr indent="-342900" lvl="0" marL="457200" algn="l">
              <a:spcBef>
                <a:spcPts val="0"/>
              </a:spcBef>
              <a:spcAft>
                <a:spcPts val="0"/>
              </a:spcAft>
              <a:buClr>
                <a:schemeClr val="dk1"/>
              </a:buClr>
              <a:buSzPts val="1800"/>
              <a:buChar char="•"/>
              <a:defRPr/>
            </a:lvl1pPr>
            <a:lvl2pPr indent="-342900" lvl="1" marL="914400" algn="l">
              <a:spcBef>
                <a:spcPts val="1800"/>
              </a:spcBef>
              <a:spcAft>
                <a:spcPts val="0"/>
              </a:spcAft>
              <a:buClr>
                <a:schemeClr val="dk1"/>
              </a:buClr>
              <a:buSzPts val="1800"/>
              <a:buChar char="–"/>
              <a:defRPr/>
            </a:lvl2pPr>
            <a:lvl3pPr indent="-342900" lvl="2" marL="1371600" algn="l">
              <a:spcBef>
                <a:spcPts val="1800"/>
              </a:spcBef>
              <a:spcAft>
                <a:spcPts val="0"/>
              </a:spcAft>
              <a:buClr>
                <a:schemeClr val="dk1"/>
              </a:buClr>
              <a:buSzPts val="1800"/>
              <a:buChar char="•"/>
              <a:defRPr/>
            </a:lvl3pPr>
            <a:lvl4pPr indent="-342900" lvl="3" marL="1828800" algn="l">
              <a:spcBef>
                <a:spcPts val="1800"/>
              </a:spcBef>
              <a:spcAft>
                <a:spcPts val="0"/>
              </a:spcAft>
              <a:buClr>
                <a:schemeClr val="dk1"/>
              </a:buClr>
              <a:buSzPts val="1800"/>
              <a:buChar char="–"/>
              <a:defRPr/>
            </a:lvl4pPr>
            <a:lvl5pPr indent="-342900" lvl="4" marL="2286000" algn="l">
              <a:spcBef>
                <a:spcPts val="1800"/>
              </a:spcBef>
              <a:spcAft>
                <a:spcPts val="0"/>
              </a:spcAft>
              <a:buClr>
                <a:schemeClr val="dk1"/>
              </a:buClr>
              <a:buSzPts val="1800"/>
              <a:buChar char="»"/>
              <a:defRPr/>
            </a:lvl5pPr>
            <a:lvl6pPr indent="-342900" lvl="5" marL="2743200" algn="l">
              <a:spcBef>
                <a:spcPts val="18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42500"/>
              </a:lnSpc>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 name="Google Shape;20;p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Clr>
                <a:srgbClr val="888888"/>
              </a:buClr>
              <a:buSzPts val="2000"/>
              <a:buNone/>
              <a:defRPr sz="2000">
                <a:solidFill>
                  <a:srgbClr val="888888"/>
                </a:solidFill>
              </a:defRPr>
            </a:lvl1pPr>
            <a:lvl2pPr indent="-228600" lvl="1" marL="914400" algn="l">
              <a:spcBef>
                <a:spcPts val="1800"/>
              </a:spcBef>
              <a:spcAft>
                <a:spcPts val="0"/>
              </a:spcAft>
              <a:buClr>
                <a:srgbClr val="888888"/>
              </a:buClr>
              <a:buSzPts val="1800"/>
              <a:buNone/>
              <a:defRPr sz="1800">
                <a:solidFill>
                  <a:srgbClr val="888888"/>
                </a:solidFill>
              </a:defRPr>
            </a:lvl2pPr>
            <a:lvl3pPr indent="-228600" lvl="2" marL="1371600" algn="l">
              <a:spcBef>
                <a:spcPts val="1800"/>
              </a:spcBef>
              <a:spcAft>
                <a:spcPts val="0"/>
              </a:spcAft>
              <a:buClr>
                <a:srgbClr val="888888"/>
              </a:buClr>
              <a:buSzPts val="1600"/>
              <a:buNone/>
              <a:defRPr sz="1600">
                <a:solidFill>
                  <a:srgbClr val="888888"/>
                </a:solidFill>
              </a:defRPr>
            </a:lvl3pPr>
            <a:lvl4pPr indent="-228600" lvl="3" marL="1828800" algn="l">
              <a:spcBef>
                <a:spcPts val="1800"/>
              </a:spcBef>
              <a:spcAft>
                <a:spcPts val="0"/>
              </a:spcAft>
              <a:buClr>
                <a:srgbClr val="888888"/>
              </a:buClr>
              <a:buSzPts val="1400"/>
              <a:buNone/>
              <a:defRPr sz="1400">
                <a:solidFill>
                  <a:srgbClr val="888888"/>
                </a:solidFill>
              </a:defRPr>
            </a:lvl4pPr>
            <a:lvl5pPr indent="-228600" lvl="4" marL="2286000" algn="l">
              <a:spcBef>
                <a:spcPts val="1800"/>
              </a:spcBef>
              <a:spcAft>
                <a:spcPts val="0"/>
              </a:spcAft>
              <a:buClr>
                <a:srgbClr val="888888"/>
              </a:buClr>
              <a:buSzPts val="1400"/>
              <a:buNone/>
              <a:defRPr sz="1400">
                <a:solidFill>
                  <a:srgbClr val="888888"/>
                </a:solidFill>
              </a:defRPr>
            </a:lvl5pPr>
            <a:lvl6pPr indent="-228600" lvl="5" marL="2743200" algn="l">
              <a:spcBef>
                <a:spcPts val="180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5"/>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0"/>
              </a:spcBef>
              <a:spcAft>
                <a:spcPts val="0"/>
              </a:spcAft>
              <a:buClr>
                <a:schemeClr val="dk1"/>
              </a:buClr>
              <a:buSzPts val="2800"/>
              <a:buChar char="•"/>
              <a:defRPr sz="2800"/>
            </a:lvl1pPr>
            <a:lvl2pPr indent="-381000" lvl="1" marL="914400" algn="l">
              <a:spcBef>
                <a:spcPts val="1800"/>
              </a:spcBef>
              <a:spcAft>
                <a:spcPts val="0"/>
              </a:spcAft>
              <a:buClr>
                <a:schemeClr val="dk1"/>
              </a:buClr>
              <a:buSzPts val="2400"/>
              <a:buChar char="–"/>
              <a:defRPr sz="2400"/>
            </a:lvl2pPr>
            <a:lvl3pPr indent="-355600" lvl="2" marL="1371600" algn="l">
              <a:spcBef>
                <a:spcPts val="1800"/>
              </a:spcBef>
              <a:spcAft>
                <a:spcPts val="0"/>
              </a:spcAft>
              <a:buClr>
                <a:schemeClr val="dk1"/>
              </a:buClr>
              <a:buSzPts val="2000"/>
              <a:buChar char="•"/>
              <a:defRPr sz="2000"/>
            </a:lvl3pPr>
            <a:lvl4pPr indent="-342900" lvl="3" marL="1828800" algn="l">
              <a:spcBef>
                <a:spcPts val="1800"/>
              </a:spcBef>
              <a:spcAft>
                <a:spcPts val="0"/>
              </a:spcAft>
              <a:buClr>
                <a:schemeClr val="dk1"/>
              </a:buClr>
              <a:buSzPts val="1800"/>
              <a:buChar char="–"/>
              <a:defRPr sz="1800"/>
            </a:lvl4pPr>
            <a:lvl5pPr indent="-342900" lvl="4" marL="2286000" algn="l">
              <a:spcBef>
                <a:spcPts val="1800"/>
              </a:spcBef>
              <a:spcAft>
                <a:spcPts val="0"/>
              </a:spcAft>
              <a:buClr>
                <a:schemeClr val="dk1"/>
              </a:buClr>
              <a:buSzPts val="1800"/>
              <a:buChar char="»"/>
              <a:defRPr sz="1800"/>
            </a:lvl5pPr>
            <a:lvl6pPr indent="-342900" lvl="5" marL="2743200" algn="l">
              <a:spcBef>
                <a:spcPts val="180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4" name="Google Shape;24;p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0"/>
              </a:spcBef>
              <a:spcAft>
                <a:spcPts val="0"/>
              </a:spcAft>
              <a:buClr>
                <a:schemeClr val="dk1"/>
              </a:buClr>
              <a:buSzPts val="2800"/>
              <a:buChar char="•"/>
              <a:defRPr sz="2800"/>
            </a:lvl1pPr>
            <a:lvl2pPr indent="-381000" lvl="1" marL="914400" algn="l">
              <a:spcBef>
                <a:spcPts val="1800"/>
              </a:spcBef>
              <a:spcAft>
                <a:spcPts val="0"/>
              </a:spcAft>
              <a:buClr>
                <a:schemeClr val="dk1"/>
              </a:buClr>
              <a:buSzPts val="2400"/>
              <a:buChar char="–"/>
              <a:defRPr sz="2400"/>
            </a:lvl2pPr>
            <a:lvl3pPr indent="-355600" lvl="2" marL="1371600" algn="l">
              <a:spcBef>
                <a:spcPts val="1800"/>
              </a:spcBef>
              <a:spcAft>
                <a:spcPts val="0"/>
              </a:spcAft>
              <a:buClr>
                <a:schemeClr val="dk1"/>
              </a:buClr>
              <a:buSzPts val="2000"/>
              <a:buChar char="•"/>
              <a:defRPr sz="2000"/>
            </a:lvl3pPr>
            <a:lvl4pPr indent="-342900" lvl="3" marL="1828800" algn="l">
              <a:spcBef>
                <a:spcPts val="1800"/>
              </a:spcBef>
              <a:spcAft>
                <a:spcPts val="0"/>
              </a:spcAft>
              <a:buClr>
                <a:schemeClr val="dk1"/>
              </a:buClr>
              <a:buSzPts val="1800"/>
              <a:buChar char="–"/>
              <a:defRPr sz="1800"/>
            </a:lvl4pPr>
            <a:lvl5pPr indent="-342900" lvl="4" marL="2286000" algn="l">
              <a:spcBef>
                <a:spcPts val="1800"/>
              </a:spcBef>
              <a:spcAft>
                <a:spcPts val="0"/>
              </a:spcAft>
              <a:buClr>
                <a:schemeClr val="dk1"/>
              </a:buClr>
              <a:buSzPts val="1800"/>
              <a:buChar char="»"/>
              <a:defRPr sz="1800"/>
            </a:lvl5pPr>
            <a:lvl6pPr indent="-342900" lvl="5" marL="2743200" algn="l">
              <a:spcBef>
                <a:spcPts val="180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5" name="Shape 25"/>
        <p:cNvGrpSpPr/>
        <p:nvPr/>
      </p:nvGrpSpPr>
      <p:grpSpPr>
        <a:xfrm>
          <a:off x="0" y="0"/>
          <a:ext cx="0" cy="0"/>
          <a:chOff x="0" y="0"/>
          <a:chExt cx="0" cy="0"/>
        </a:xfrm>
      </p:grpSpPr>
      <p:sp>
        <p:nvSpPr>
          <p:cNvPr id="26" name="Google Shape;26;p6"/>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 name="Google Shape;27;p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Clr>
                <a:schemeClr val="dk1"/>
              </a:buClr>
              <a:buSzPts val="2400"/>
              <a:buNone/>
              <a:defRPr b="1" sz="2400"/>
            </a:lvl1pPr>
            <a:lvl2pPr indent="-228600" lvl="1" marL="914400" algn="l">
              <a:spcBef>
                <a:spcPts val="1800"/>
              </a:spcBef>
              <a:spcAft>
                <a:spcPts val="0"/>
              </a:spcAft>
              <a:buClr>
                <a:schemeClr val="dk1"/>
              </a:buClr>
              <a:buSzPts val="2000"/>
              <a:buNone/>
              <a:defRPr b="1" sz="2000"/>
            </a:lvl2pPr>
            <a:lvl3pPr indent="-228600" lvl="2" marL="1371600" algn="l">
              <a:spcBef>
                <a:spcPts val="1800"/>
              </a:spcBef>
              <a:spcAft>
                <a:spcPts val="0"/>
              </a:spcAft>
              <a:buClr>
                <a:schemeClr val="dk1"/>
              </a:buClr>
              <a:buSzPts val="1800"/>
              <a:buNone/>
              <a:defRPr b="1" sz="1800"/>
            </a:lvl3pPr>
            <a:lvl4pPr indent="-228600" lvl="3" marL="1828800" algn="l">
              <a:spcBef>
                <a:spcPts val="1800"/>
              </a:spcBef>
              <a:spcAft>
                <a:spcPts val="0"/>
              </a:spcAft>
              <a:buClr>
                <a:schemeClr val="dk1"/>
              </a:buClr>
              <a:buSzPts val="1600"/>
              <a:buNone/>
              <a:defRPr b="1" sz="1600"/>
            </a:lvl4pPr>
            <a:lvl5pPr indent="-228600" lvl="4" marL="2286000" algn="l">
              <a:spcBef>
                <a:spcPts val="1800"/>
              </a:spcBef>
              <a:spcAft>
                <a:spcPts val="0"/>
              </a:spcAft>
              <a:buClr>
                <a:schemeClr val="dk1"/>
              </a:buClr>
              <a:buSzPts val="1600"/>
              <a:buNone/>
              <a:defRPr b="1" sz="1600"/>
            </a:lvl5pPr>
            <a:lvl6pPr indent="-228600" lvl="5" marL="2743200" algn="l">
              <a:spcBef>
                <a:spcPts val="18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8" name="Google Shape;28;p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0"/>
              </a:spcBef>
              <a:spcAft>
                <a:spcPts val="0"/>
              </a:spcAft>
              <a:buClr>
                <a:schemeClr val="dk1"/>
              </a:buClr>
              <a:buSzPts val="2400"/>
              <a:buChar char="•"/>
              <a:defRPr sz="2400"/>
            </a:lvl1pPr>
            <a:lvl2pPr indent="-355600" lvl="1" marL="914400" algn="l">
              <a:spcBef>
                <a:spcPts val="1800"/>
              </a:spcBef>
              <a:spcAft>
                <a:spcPts val="0"/>
              </a:spcAft>
              <a:buClr>
                <a:schemeClr val="dk1"/>
              </a:buClr>
              <a:buSzPts val="2000"/>
              <a:buChar char="–"/>
              <a:defRPr sz="2000"/>
            </a:lvl2pPr>
            <a:lvl3pPr indent="-342900" lvl="2" marL="1371600" algn="l">
              <a:spcBef>
                <a:spcPts val="1800"/>
              </a:spcBef>
              <a:spcAft>
                <a:spcPts val="0"/>
              </a:spcAft>
              <a:buClr>
                <a:schemeClr val="dk1"/>
              </a:buClr>
              <a:buSzPts val="1800"/>
              <a:buChar char="•"/>
              <a:defRPr sz="1800"/>
            </a:lvl3pPr>
            <a:lvl4pPr indent="-330200" lvl="3" marL="1828800" algn="l">
              <a:spcBef>
                <a:spcPts val="1800"/>
              </a:spcBef>
              <a:spcAft>
                <a:spcPts val="0"/>
              </a:spcAft>
              <a:buClr>
                <a:schemeClr val="dk1"/>
              </a:buClr>
              <a:buSzPts val="1600"/>
              <a:buChar char="–"/>
              <a:defRPr sz="1600"/>
            </a:lvl4pPr>
            <a:lvl5pPr indent="-330200" lvl="4" marL="2286000" algn="l">
              <a:spcBef>
                <a:spcPts val="1800"/>
              </a:spcBef>
              <a:spcAft>
                <a:spcPts val="0"/>
              </a:spcAft>
              <a:buClr>
                <a:schemeClr val="dk1"/>
              </a:buClr>
              <a:buSzPts val="1600"/>
              <a:buChar char="»"/>
              <a:defRPr sz="1600"/>
            </a:lvl5pPr>
            <a:lvl6pPr indent="-330200" lvl="5" marL="2743200" algn="l">
              <a:spcBef>
                <a:spcPts val="18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9" name="Google Shape;29;p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Clr>
                <a:schemeClr val="dk1"/>
              </a:buClr>
              <a:buSzPts val="2400"/>
              <a:buNone/>
              <a:defRPr b="1" sz="2400"/>
            </a:lvl1pPr>
            <a:lvl2pPr indent="-228600" lvl="1" marL="914400" algn="l">
              <a:spcBef>
                <a:spcPts val="1800"/>
              </a:spcBef>
              <a:spcAft>
                <a:spcPts val="0"/>
              </a:spcAft>
              <a:buClr>
                <a:schemeClr val="dk1"/>
              </a:buClr>
              <a:buSzPts val="2000"/>
              <a:buNone/>
              <a:defRPr b="1" sz="2000"/>
            </a:lvl2pPr>
            <a:lvl3pPr indent="-228600" lvl="2" marL="1371600" algn="l">
              <a:spcBef>
                <a:spcPts val="1800"/>
              </a:spcBef>
              <a:spcAft>
                <a:spcPts val="0"/>
              </a:spcAft>
              <a:buClr>
                <a:schemeClr val="dk1"/>
              </a:buClr>
              <a:buSzPts val="1800"/>
              <a:buNone/>
              <a:defRPr b="1" sz="1800"/>
            </a:lvl3pPr>
            <a:lvl4pPr indent="-228600" lvl="3" marL="1828800" algn="l">
              <a:spcBef>
                <a:spcPts val="1800"/>
              </a:spcBef>
              <a:spcAft>
                <a:spcPts val="0"/>
              </a:spcAft>
              <a:buClr>
                <a:schemeClr val="dk1"/>
              </a:buClr>
              <a:buSzPts val="1600"/>
              <a:buNone/>
              <a:defRPr b="1" sz="1600"/>
            </a:lvl4pPr>
            <a:lvl5pPr indent="-228600" lvl="4" marL="2286000" algn="l">
              <a:spcBef>
                <a:spcPts val="1800"/>
              </a:spcBef>
              <a:spcAft>
                <a:spcPts val="0"/>
              </a:spcAft>
              <a:buClr>
                <a:schemeClr val="dk1"/>
              </a:buClr>
              <a:buSzPts val="1600"/>
              <a:buNone/>
              <a:defRPr b="1" sz="1600"/>
            </a:lvl5pPr>
            <a:lvl6pPr indent="-228600" lvl="5" marL="2743200" algn="l">
              <a:spcBef>
                <a:spcPts val="18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0" name="Google Shape;30;p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0"/>
              </a:spcBef>
              <a:spcAft>
                <a:spcPts val="0"/>
              </a:spcAft>
              <a:buClr>
                <a:schemeClr val="dk1"/>
              </a:buClr>
              <a:buSzPts val="2400"/>
              <a:buChar char="•"/>
              <a:defRPr sz="2400"/>
            </a:lvl1pPr>
            <a:lvl2pPr indent="-355600" lvl="1" marL="914400" algn="l">
              <a:spcBef>
                <a:spcPts val="1800"/>
              </a:spcBef>
              <a:spcAft>
                <a:spcPts val="0"/>
              </a:spcAft>
              <a:buClr>
                <a:schemeClr val="dk1"/>
              </a:buClr>
              <a:buSzPts val="2000"/>
              <a:buChar char="–"/>
              <a:defRPr sz="2000"/>
            </a:lvl2pPr>
            <a:lvl3pPr indent="-342900" lvl="2" marL="1371600" algn="l">
              <a:spcBef>
                <a:spcPts val="1800"/>
              </a:spcBef>
              <a:spcAft>
                <a:spcPts val="0"/>
              </a:spcAft>
              <a:buClr>
                <a:schemeClr val="dk1"/>
              </a:buClr>
              <a:buSzPts val="1800"/>
              <a:buChar char="•"/>
              <a:defRPr sz="1800"/>
            </a:lvl3pPr>
            <a:lvl4pPr indent="-330200" lvl="3" marL="1828800" algn="l">
              <a:spcBef>
                <a:spcPts val="1800"/>
              </a:spcBef>
              <a:spcAft>
                <a:spcPts val="0"/>
              </a:spcAft>
              <a:buClr>
                <a:schemeClr val="dk1"/>
              </a:buClr>
              <a:buSzPts val="1600"/>
              <a:buChar char="–"/>
              <a:defRPr sz="1600"/>
            </a:lvl4pPr>
            <a:lvl5pPr indent="-330200" lvl="4" marL="2286000" algn="l">
              <a:spcBef>
                <a:spcPts val="1800"/>
              </a:spcBef>
              <a:spcAft>
                <a:spcPts val="0"/>
              </a:spcAft>
              <a:buClr>
                <a:schemeClr val="dk1"/>
              </a:buClr>
              <a:buSzPts val="1600"/>
              <a:buChar char="»"/>
              <a:defRPr sz="1600"/>
            </a:lvl5pPr>
            <a:lvl6pPr indent="-330200" lvl="5" marL="2743200" algn="l">
              <a:spcBef>
                <a:spcPts val="18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4" name="Shape 34"/>
        <p:cNvGrpSpPr/>
        <p:nvPr/>
      </p:nvGrpSpPr>
      <p:grpSpPr>
        <a:xfrm>
          <a:off x="0" y="0"/>
          <a:ext cx="0" cy="0"/>
          <a:chOff x="0" y="0"/>
          <a:chExt cx="0" cy="0"/>
        </a:xfrm>
      </p:grpSpPr>
      <p:sp>
        <p:nvSpPr>
          <p:cNvPr id="35" name="Google Shape;3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285000"/>
              </a:lnSpc>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6" name="Google Shape;3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0"/>
              </a:spcBef>
              <a:spcAft>
                <a:spcPts val="0"/>
              </a:spcAft>
              <a:buClr>
                <a:schemeClr val="dk1"/>
              </a:buClr>
              <a:buSzPts val="3200"/>
              <a:buChar char="•"/>
              <a:defRPr sz="3200"/>
            </a:lvl1pPr>
            <a:lvl2pPr indent="-406400" lvl="1" marL="914400" algn="l">
              <a:spcBef>
                <a:spcPts val="1800"/>
              </a:spcBef>
              <a:spcAft>
                <a:spcPts val="0"/>
              </a:spcAft>
              <a:buClr>
                <a:schemeClr val="dk1"/>
              </a:buClr>
              <a:buSzPts val="2800"/>
              <a:buChar char="–"/>
              <a:defRPr sz="2800"/>
            </a:lvl2pPr>
            <a:lvl3pPr indent="-381000" lvl="2" marL="1371600" algn="l">
              <a:spcBef>
                <a:spcPts val="1800"/>
              </a:spcBef>
              <a:spcAft>
                <a:spcPts val="0"/>
              </a:spcAft>
              <a:buClr>
                <a:schemeClr val="dk1"/>
              </a:buClr>
              <a:buSzPts val="2400"/>
              <a:buChar char="•"/>
              <a:defRPr sz="2400"/>
            </a:lvl3pPr>
            <a:lvl4pPr indent="-355600" lvl="3" marL="1828800" algn="l">
              <a:spcBef>
                <a:spcPts val="1800"/>
              </a:spcBef>
              <a:spcAft>
                <a:spcPts val="0"/>
              </a:spcAft>
              <a:buClr>
                <a:schemeClr val="dk1"/>
              </a:buClr>
              <a:buSzPts val="2000"/>
              <a:buChar char="–"/>
              <a:defRPr sz="2000"/>
            </a:lvl4pPr>
            <a:lvl5pPr indent="-355600" lvl="4" marL="2286000" algn="l">
              <a:spcBef>
                <a:spcPts val="1800"/>
              </a:spcBef>
              <a:spcAft>
                <a:spcPts val="0"/>
              </a:spcAft>
              <a:buClr>
                <a:schemeClr val="dk1"/>
              </a:buClr>
              <a:buSzPts val="2000"/>
              <a:buChar char="»"/>
              <a:defRPr sz="2000"/>
            </a:lvl5pPr>
            <a:lvl6pPr indent="-355600" lvl="5" marL="2743200" algn="l">
              <a:spcBef>
                <a:spcPts val="18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7" name="Google Shape;3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Clr>
                <a:schemeClr val="dk1"/>
              </a:buClr>
              <a:buSzPts val="1400"/>
              <a:buNone/>
              <a:defRPr sz="1400"/>
            </a:lvl1pPr>
            <a:lvl2pPr indent="-228600" lvl="1" marL="914400" algn="l">
              <a:spcBef>
                <a:spcPts val="1800"/>
              </a:spcBef>
              <a:spcAft>
                <a:spcPts val="0"/>
              </a:spcAft>
              <a:buClr>
                <a:schemeClr val="dk1"/>
              </a:buClr>
              <a:buSzPts val="1200"/>
              <a:buNone/>
              <a:defRPr sz="1200"/>
            </a:lvl2pPr>
            <a:lvl3pPr indent="-228600" lvl="2" marL="1371600" algn="l">
              <a:spcBef>
                <a:spcPts val="1800"/>
              </a:spcBef>
              <a:spcAft>
                <a:spcPts val="0"/>
              </a:spcAft>
              <a:buClr>
                <a:schemeClr val="dk1"/>
              </a:buClr>
              <a:buSzPts val="1000"/>
              <a:buNone/>
              <a:defRPr sz="1000"/>
            </a:lvl3pPr>
            <a:lvl4pPr indent="-228600" lvl="3" marL="1828800" algn="l">
              <a:spcBef>
                <a:spcPts val="1800"/>
              </a:spcBef>
              <a:spcAft>
                <a:spcPts val="0"/>
              </a:spcAft>
              <a:buClr>
                <a:schemeClr val="dk1"/>
              </a:buClr>
              <a:buSzPts val="900"/>
              <a:buNone/>
              <a:defRPr sz="900"/>
            </a:lvl4pPr>
            <a:lvl5pPr indent="-228600" lvl="4" marL="2286000" algn="l">
              <a:spcBef>
                <a:spcPts val="1800"/>
              </a:spcBef>
              <a:spcAft>
                <a:spcPts val="0"/>
              </a:spcAft>
              <a:buClr>
                <a:schemeClr val="dk1"/>
              </a:buClr>
              <a:buSzPts val="900"/>
              <a:buNone/>
              <a:defRPr sz="900"/>
            </a:lvl5pPr>
            <a:lvl6pPr indent="-228600" lvl="5" marL="2743200" algn="l">
              <a:spcBef>
                <a:spcPts val="180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8" name="Shape 38"/>
        <p:cNvGrpSpPr/>
        <p:nvPr/>
      </p:nvGrpSpPr>
      <p:grpSpPr>
        <a:xfrm>
          <a:off x="0" y="0"/>
          <a:ext cx="0" cy="0"/>
          <a:chOff x="0" y="0"/>
          <a:chExt cx="0" cy="0"/>
        </a:xfrm>
      </p:grpSpPr>
      <p:sp>
        <p:nvSpPr>
          <p:cNvPr id="39" name="Google Shape;39;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285000"/>
              </a:lnSpc>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 name="Google Shape;40;p1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18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1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18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18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18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1" name="Google Shape;41;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Clr>
                <a:schemeClr val="dk1"/>
              </a:buClr>
              <a:buSzPts val="1400"/>
              <a:buNone/>
              <a:defRPr sz="1400"/>
            </a:lvl1pPr>
            <a:lvl2pPr indent="-228600" lvl="1" marL="914400" algn="l">
              <a:spcBef>
                <a:spcPts val="1800"/>
              </a:spcBef>
              <a:spcAft>
                <a:spcPts val="0"/>
              </a:spcAft>
              <a:buClr>
                <a:schemeClr val="dk1"/>
              </a:buClr>
              <a:buSzPts val="1200"/>
              <a:buNone/>
              <a:defRPr sz="1200"/>
            </a:lvl2pPr>
            <a:lvl3pPr indent="-228600" lvl="2" marL="1371600" algn="l">
              <a:spcBef>
                <a:spcPts val="1800"/>
              </a:spcBef>
              <a:spcAft>
                <a:spcPts val="0"/>
              </a:spcAft>
              <a:buClr>
                <a:schemeClr val="dk1"/>
              </a:buClr>
              <a:buSzPts val="1000"/>
              <a:buNone/>
              <a:defRPr sz="1000"/>
            </a:lvl3pPr>
            <a:lvl4pPr indent="-228600" lvl="3" marL="1828800" algn="l">
              <a:spcBef>
                <a:spcPts val="1800"/>
              </a:spcBef>
              <a:spcAft>
                <a:spcPts val="0"/>
              </a:spcAft>
              <a:buClr>
                <a:schemeClr val="dk1"/>
              </a:buClr>
              <a:buSzPts val="900"/>
              <a:buNone/>
              <a:defRPr sz="900"/>
            </a:lvl4pPr>
            <a:lvl5pPr indent="-228600" lvl="4" marL="2286000" algn="l">
              <a:spcBef>
                <a:spcPts val="1800"/>
              </a:spcBef>
              <a:spcAft>
                <a:spcPts val="0"/>
              </a:spcAft>
              <a:buClr>
                <a:schemeClr val="dk1"/>
              </a:buClr>
              <a:buSzPts val="900"/>
              <a:buNone/>
              <a:defRPr sz="900"/>
            </a:lvl5pPr>
            <a:lvl6pPr indent="-228600" lvl="5" marL="2743200" algn="l">
              <a:spcBef>
                <a:spcPts val="180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5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86363"/>
              </a:lnSpc>
              <a:spcBef>
                <a:spcPts val="0"/>
              </a:spcBef>
              <a:spcAft>
                <a:spcPts val="0"/>
              </a:spcAft>
              <a:buSzPts val="1400"/>
              <a:buNone/>
              <a:defRPr b="1" i="0" sz="6600" u="none" cap="none" strike="noStrike">
                <a:solidFill>
                  <a:srgbClr val="005CB8"/>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1"/>
          <p:cNvSpPr txBox="1"/>
          <p:nvPr>
            <p:ph idx="1" type="body"/>
          </p:nvPr>
        </p:nvSpPr>
        <p:spPr>
          <a:xfrm>
            <a:off x="228600" y="2055038"/>
            <a:ext cx="82296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06400" lvl="1" marL="914400" marR="0" rtl="0" algn="l">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406400" lvl="2" marL="1371600" marR="0" rtl="0" algn="l">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406400" lvl="3" marL="1828800" marR="0" rtl="0" algn="l">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4pPr>
            <a:lvl5pPr indent="-406400" lvl="4" marL="2286000" marR="0" rtl="0" algn="l">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5pPr>
            <a:lvl6pPr indent="-355600" lvl="5" marL="2743200" marR="0" rtl="0" algn="l">
              <a:spcBef>
                <a:spcPts val="18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12.png"/><Relationship Id="rId6"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apcentral.collegeboard.org/courses/ap-microeconomics/course" TargetMode="External"/><Relationship Id="rId4" Type="http://schemas.openxmlformats.org/officeDocument/2006/relationships/hyperlink" Target="https://apcentral.collegeboard.org/courses/ap-macroeconomics/course" TargetMode="External"/><Relationship Id="rId5" Type="http://schemas.openxmlformats.org/officeDocument/2006/relationships/hyperlink" Target="https://myap.collegeboard.org/logi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econedlink.org/membership/" TargetMode="Externa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6.png"/><Relationship Id="rId6"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0.jp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s://docs.google.com/document/d/1wuM0FC-Id-pDmuL9L7Ewr5Fj3BZzMYJuQS9LEnBEH0U/edit?usp=sharin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docs.google.com/presentation/d/1sCX31AZpKu1viG2uQenoJzqYNB9qSFLB3WZbNwI-yhA/edit?usp=sharing" TargetMode="External"/><Relationship Id="rId4" Type="http://schemas.openxmlformats.org/officeDocument/2006/relationships/hyperlink" Target="https://docs.google.com/document/d/1psquW6RYwIn2P9M0IXn4Nz6xE30Lmq_Leea3N10uYys/edit?usp=shari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docs.google.com/presentation/d/1jYnnmq93F1q8b0OuKzxONKntqG7fZxCUhRivVnsXvN8/edit?usp=sharing" TargetMode="External"/><Relationship Id="rId4" Type="http://schemas.openxmlformats.org/officeDocument/2006/relationships/hyperlink" Target="https://docs.google.com/presentation/d/1ELT8W3iezmDBU7V5UCe2mgjlCevB_lOHciYSxl4Nuug/edit?usp=sharin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s://docs.google.com/document/d/110BZwjqJHmfiFcowd7Uk23MdKylS5MJlOMuZgE58MOM/edit?usp=sharing" TargetMode="Externa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32.jp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https://docs.google.com/document/d/1n7Faugeho1Mqkm8h5srmCD3va-iiYjeAxW6pBMwW_Fg/edit?usp=sharing" TargetMode="External"/><Relationship Id="rId4" Type="http://schemas.openxmlformats.org/officeDocument/2006/relationships/hyperlink" Target="https://docs.google.com/document/d/1vR58I-M6Xy8RlrGa9oJh3hPq3mNTzpN1KsSdFEYs3QE/edit?usp=sharing" TargetMode="External"/><Relationship Id="rId5" Type="http://schemas.openxmlformats.org/officeDocument/2006/relationships/hyperlink" Target="https://drive.google.com/file/d/0B3rkKTzIxBXEMEhEdlpWM1FXNDg/view?usp=sharing" TargetMode="External"/><Relationship Id="rId6" Type="http://schemas.openxmlformats.org/officeDocument/2006/relationships/hyperlink" Target="https://docs.google.com/document/d/1uHwypiXXzNRAEQaXEaCcOzruhBHKgCVt-8DKKTSf3IE/edit?usp=sharing" TargetMode="External"/><Relationship Id="rId7" Type="http://schemas.openxmlformats.org/officeDocument/2006/relationships/hyperlink" Target="https://docs.google.com/document/d/17jBDsf3NHUG0HyJKhL-CVrG-n1m340i2Ug-b5iMGNY4/edit?usp=sharing"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hyperlink" Target="https://secure-media.collegeboard.org//digitalServices/pdf/ap/ap16_frq_macroeconomics.pdf" TargetMode="External"/><Relationship Id="rId4" Type="http://schemas.openxmlformats.org/officeDocument/2006/relationships/hyperlink" Target="https://secure-media.collegeboard.org//digitalServices/pdf/ap/ap15_frq_macroeconomics.pdf" TargetMode="External"/><Relationship Id="rId5" Type="http://schemas.openxmlformats.org/officeDocument/2006/relationships/hyperlink" Target="https://secure-media.collegeboard.org/apc/ap08_macro_econ_frq.pdf" TargetMode="External"/><Relationship Id="rId6" Type="http://schemas.openxmlformats.org/officeDocument/2006/relationships/hyperlink" Target="https://secure-media.collegeboard.org/apc/ap04_frq_macro_b_36232.pdf"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45.png"/><Relationship Id="rId6"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hyperlink" Target="https://docs.google.com/presentation/d/1mjdim1x96V5CjzLluT1QjEYGo4xIDjE0j43WG9b_pDQ/edit?usp=sharing" TargetMode="Externa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hyperlink" Target="https://www.google.com/forms/about/" TargetMode="External"/><Relationship Id="rId4" Type="http://schemas.openxmlformats.org/officeDocument/2006/relationships/hyperlink" Target="http://www.quizlet.com/live" TargetMode="External"/><Relationship Id="rId5" Type="http://schemas.openxmlformats.org/officeDocument/2006/relationships/hyperlink" Target="http://www.kahoot.com" TargetMode="External"/><Relationship Id="rId6" Type="http://schemas.openxmlformats.org/officeDocument/2006/relationships/hyperlink" Target="http://www.blooket.co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hyperlink" Target="http://www.newsela.com" TargetMode="External"/><Relationship Id="rId4" Type="http://schemas.openxmlformats.org/officeDocument/2006/relationships/hyperlink" Target="https://newsela.com/read/natgeo-impact-globalization-place/id/53351/quiz/question/0/?search_id=ee6ff03f-7852-423a-879f-b6694d985f33&amp;collection=2000000224" TargetMode="External"/><Relationship Id="rId5"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hyperlink" Target="http://www.edpuzzle.com" TargetMode="External"/><Relationship Id="rId4" Type="http://schemas.openxmlformats.org/officeDocument/2006/relationships/hyperlink" Target="https://edpuzzle.com/search?q=comparative%20advantage" TargetMode="External"/><Relationship Id="rId5" Type="http://schemas.openxmlformats.org/officeDocument/2006/relationships/image" Target="../media/image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hyperlink" Target="https://www.nytimes.com/2020/04/16/upshot/world-economy-restructuring-coronavirus.html" TargetMode="External"/><Relationship Id="rId4" Type="http://schemas.openxmlformats.org/officeDocument/2006/relationships/hyperlink" Target="https://www.forbes.com/sites/imperialinsights/2021/01/08/does-covid-19-mean-the-end-for-globalization/?sh=53cd7926671e" TargetMode="External"/><Relationship Id="rId5" Type="http://schemas.openxmlformats.org/officeDocument/2006/relationships/hyperlink" Target="https://www.weforum.org/agenda/2020/12/covid-19-future-of-globalization-trad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councilforeconed.org/wp-content/uploads/2012/03/voluntary-national-content-standards-2010.pdf"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hyperlink" Target="https://www.khanacademy.org/economics-finance-domain/ap-macroeconomics/basic-economics-concepts-macro/scarcity-and-growth/a/lesson-summary-comparative-advantage-and-gains-from-trade" TargetMode="External"/><Relationship Id="rId4" Type="http://schemas.openxmlformats.org/officeDocument/2006/relationships/hyperlink" Target="https://www.youtube.com/watch?v=HneRNVtahYw" TargetMode="External"/><Relationship Id="rId5" Type="http://schemas.openxmlformats.org/officeDocument/2006/relationships/hyperlink" Target="https://www.youtube.com/watch?v=4rUfoU04QJM"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hyperlink" Target="https://www.councilforeconed.org/resources/local-affiliates/" TargetMode="External"/><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6.jpg"/><Relationship Id="rId4" Type="http://schemas.openxmlformats.org/officeDocument/2006/relationships/image" Target="../media/image50.png"/><Relationship Id="rId5" Type="http://schemas.openxmlformats.org/officeDocument/2006/relationships/image" Target="../media/image47.jpg"/><Relationship Id="rId6" Type="http://schemas.openxmlformats.org/officeDocument/2006/relationships/image" Target="../media/image54.jpg"/><Relationship Id="rId7" Type="http://schemas.openxmlformats.org/officeDocument/2006/relationships/image" Target="../media/image4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hyperlink" Target="https://councilforeconed.regfox.com/59th-financial-literacy-and-economic-education-conference" TargetMode="External"/><Relationship Id="rId4" Type="http://schemas.openxmlformats.org/officeDocument/2006/relationships/hyperlink" Target="https://www.councilforeconed.org/events/conference" TargetMode="External"/><Relationship Id="rId5"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www.nysed.gov/common/nysed/files/programs/curriculum-instruction/ss-framework-9-12.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jp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ctrTitle"/>
          </p:nvPr>
        </p:nvSpPr>
        <p:spPr>
          <a:xfrm>
            <a:off x="685800" y="1066800"/>
            <a:ext cx="7772400" cy="3428999"/>
          </a:xfrm>
          <a:prstGeom prst="rect">
            <a:avLst/>
          </a:prstGeom>
          <a:noFill/>
          <a:ln>
            <a:noFill/>
          </a:ln>
        </p:spPr>
        <p:txBody>
          <a:bodyPr anchorCtr="0" anchor="ctr" bIns="45700" lIns="91425" spcFirstLastPara="1" rIns="91425" wrap="square" tIns="45700">
            <a:noAutofit/>
          </a:bodyPr>
          <a:lstStyle/>
          <a:p>
            <a:pPr indent="0" lvl="0" marL="0" rtl="0" algn="ctr">
              <a:lnSpc>
                <a:spcPct val="105555"/>
              </a:lnSpc>
              <a:spcBef>
                <a:spcPts val="0"/>
              </a:spcBef>
              <a:spcAft>
                <a:spcPts val="0"/>
              </a:spcAft>
              <a:buNone/>
            </a:pPr>
            <a:br>
              <a:rPr lang="en-US" sz="5400"/>
            </a:br>
            <a:br>
              <a:rPr lang="en-US" sz="5400"/>
            </a:br>
            <a:r>
              <a:rPr lang="en-US" sz="5400"/>
              <a:t>Fundamentals of AP Economics 404</a:t>
            </a:r>
            <a:br>
              <a:rPr b="1" lang="en-US" sz="5400"/>
            </a:br>
            <a:r>
              <a:rPr lang="en-US" sz="3959">
                <a:solidFill>
                  <a:schemeClr val="dk1"/>
                </a:solidFill>
              </a:rPr>
              <a:t>Comparative Advantage and Trade</a:t>
            </a:r>
            <a:br>
              <a:rPr lang="en-US" sz="3959"/>
            </a:br>
            <a:endParaRPr sz="4360"/>
          </a:p>
          <a:p>
            <a:pPr indent="0" lvl="0" marL="0" rtl="0" algn="ctr">
              <a:lnSpc>
                <a:spcPct val="105555"/>
              </a:lnSpc>
              <a:spcBef>
                <a:spcPts val="0"/>
              </a:spcBef>
              <a:spcAft>
                <a:spcPts val="0"/>
              </a:spcAft>
              <a:buNone/>
            </a:pPr>
            <a:r>
              <a:rPr i="1" lang="en-US" sz="2380">
                <a:solidFill>
                  <a:schemeClr val="dk1"/>
                </a:solidFill>
                <a:latin typeface="Calibri"/>
                <a:ea typeface="Calibri"/>
                <a:cs typeface="Calibri"/>
                <a:sym typeface="Calibri"/>
              </a:rPr>
              <a:t>Presented by Theodore Opderbeck</a:t>
            </a:r>
            <a:br>
              <a:rPr lang="en-US" sz="1840"/>
            </a:br>
            <a:r>
              <a:rPr lang="en-US" sz="2380">
                <a:solidFill>
                  <a:schemeClr val="dk1"/>
                </a:solidFill>
              </a:rPr>
              <a:t>2/22/21</a:t>
            </a:r>
            <a:br>
              <a:rPr lang="en-US" sz="1840">
                <a:solidFill>
                  <a:schemeClr val="dk1"/>
                </a:solidFill>
                <a:latin typeface="Calibri"/>
                <a:ea typeface="Calibri"/>
                <a:cs typeface="Calibri"/>
                <a:sym typeface="Calibri"/>
              </a:rPr>
            </a:br>
            <a:r>
              <a:rPr lang="en-US" sz="2380">
                <a:solidFill>
                  <a:schemeClr val="dk1"/>
                </a:solidFill>
              </a:rPr>
              <a:t>opderbeckt@waldwickschools.org</a:t>
            </a:r>
            <a:endParaRPr sz="2380">
              <a:solidFill>
                <a:schemeClr val="dk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3"/>
          <p:cNvPicPr preferRelativeResize="0"/>
          <p:nvPr/>
        </p:nvPicPr>
        <p:blipFill>
          <a:blip r:embed="rId3">
            <a:alphaModFix/>
          </a:blip>
          <a:stretch>
            <a:fillRect/>
          </a:stretch>
        </p:blipFill>
        <p:spPr>
          <a:xfrm>
            <a:off x="1974963" y="0"/>
            <a:ext cx="5194083" cy="65532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4"/>
          <p:cNvPicPr preferRelativeResize="0"/>
          <p:nvPr/>
        </p:nvPicPr>
        <p:blipFill>
          <a:blip r:embed="rId3">
            <a:alphaModFix/>
          </a:blip>
          <a:stretch>
            <a:fillRect/>
          </a:stretch>
        </p:blipFill>
        <p:spPr>
          <a:xfrm>
            <a:off x="0" y="1284700"/>
            <a:ext cx="9144000" cy="464273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5"/>
          <p:cNvSpPr txBox="1"/>
          <p:nvPr>
            <p:ph type="title"/>
          </p:nvPr>
        </p:nvSpPr>
        <p:spPr>
          <a:xfrm>
            <a:off x="457200" y="898923"/>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None/>
            </a:pPr>
            <a:r>
              <a:rPr lang="en-US" sz="5500"/>
              <a:t>Question of the Day</a:t>
            </a:r>
            <a:endParaRPr b="1" sz="5500"/>
          </a:p>
        </p:txBody>
      </p:sp>
      <p:sp>
        <p:nvSpPr>
          <p:cNvPr id="136" name="Google Shape;136;p25"/>
          <p:cNvSpPr txBox="1"/>
          <p:nvPr>
            <p:ph idx="4294967295" type="body"/>
          </p:nvPr>
        </p:nvSpPr>
        <p:spPr>
          <a:xfrm>
            <a:off x="457200" y="2212850"/>
            <a:ext cx="5674800" cy="41757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sz="2700">
                <a:solidFill>
                  <a:srgbClr val="000000"/>
                </a:solidFill>
                <a:latin typeface="Gill Sans"/>
                <a:ea typeface="Gill Sans"/>
                <a:cs typeface="Gill Sans"/>
                <a:sym typeface="Gill Sans"/>
              </a:rPr>
              <a:t>What is currently the top export (in $) of the U.S.?</a:t>
            </a:r>
            <a:endParaRPr sz="2700">
              <a:solidFill>
                <a:srgbClr val="000000"/>
              </a:solidFill>
              <a:latin typeface="Gill Sans"/>
              <a:ea typeface="Gill Sans"/>
              <a:cs typeface="Gill Sans"/>
              <a:sym typeface="Gill Sans"/>
            </a:endParaRPr>
          </a:p>
          <a:p>
            <a:pPr indent="0" lvl="0" marL="0" rtl="0" algn="l">
              <a:spcBef>
                <a:spcPts val="360"/>
              </a:spcBef>
              <a:spcAft>
                <a:spcPts val="0"/>
              </a:spcAft>
              <a:buNone/>
            </a:pPr>
            <a:r>
              <a:t/>
            </a:r>
            <a:endParaRPr sz="2700">
              <a:solidFill>
                <a:srgbClr val="000000"/>
              </a:solidFill>
              <a:latin typeface="Gill Sans"/>
              <a:ea typeface="Gill Sans"/>
              <a:cs typeface="Gill Sans"/>
              <a:sym typeface="Gill Sans"/>
            </a:endParaRPr>
          </a:p>
          <a:p>
            <a:pPr indent="-400050" lvl="0" marL="457200" rtl="0" algn="l">
              <a:spcBef>
                <a:spcPts val="360"/>
              </a:spcBef>
              <a:spcAft>
                <a:spcPts val="0"/>
              </a:spcAft>
              <a:buClr>
                <a:srgbClr val="000000"/>
              </a:buClr>
              <a:buSzPts val="2700"/>
              <a:buFont typeface="Gill Sans"/>
              <a:buAutoNum type="alphaUcPeriod"/>
            </a:pPr>
            <a:r>
              <a:rPr lang="en-US" sz="2700">
                <a:solidFill>
                  <a:srgbClr val="000000"/>
                </a:solidFill>
                <a:latin typeface="Gill Sans"/>
                <a:ea typeface="Gill Sans"/>
                <a:cs typeface="Gill Sans"/>
                <a:sym typeface="Gill Sans"/>
              </a:rPr>
              <a:t>Aircraft</a:t>
            </a:r>
            <a:endParaRPr sz="2700">
              <a:solidFill>
                <a:srgbClr val="000000"/>
              </a:solidFill>
              <a:latin typeface="Gill Sans"/>
              <a:ea typeface="Gill Sans"/>
              <a:cs typeface="Gill Sans"/>
              <a:sym typeface="Gill Sans"/>
            </a:endParaRPr>
          </a:p>
          <a:p>
            <a:pPr indent="-400050" lvl="0" marL="457200" rtl="0" algn="l">
              <a:spcBef>
                <a:spcPts val="0"/>
              </a:spcBef>
              <a:spcAft>
                <a:spcPts val="0"/>
              </a:spcAft>
              <a:buClr>
                <a:srgbClr val="000000"/>
              </a:buClr>
              <a:buSzPts val="2700"/>
              <a:buFont typeface="Gill Sans"/>
              <a:buAutoNum type="alphaUcPeriod"/>
            </a:pPr>
            <a:r>
              <a:rPr lang="en-US" sz="2700">
                <a:solidFill>
                  <a:srgbClr val="000000"/>
                </a:solidFill>
                <a:latin typeface="Gill Sans"/>
                <a:ea typeface="Gill Sans"/>
                <a:cs typeface="Gill Sans"/>
                <a:sym typeface="Gill Sans"/>
              </a:rPr>
              <a:t>Motor vehicles</a:t>
            </a:r>
            <a:endParaRPr sz="2700">
              <a:solidFill>
                <a:srgbClr val="000000"/>
              </a:solidFill>
              <a:latin typeface="Gill Sans"/>
              <a:ea typeface="Gill Sans"/>
              <a:cs typeface="Gill Sans"/>
              <a:sym typeface="Gill Sans"/>
            </a:endParaRPr>
          </a:p>
          <a:p>
            <a:pPr indent="-400050" lvl="0" marL="457200" rtl="0" algn="l">
              <a:spcBef>
                <a:spcPts val="0"/>
              </a:spcBef>
              <a:spcAft>
                <a:spcPts val="0"/>
              </a:spcAft>
              <a:buClr>
                <a:srgbClr val="000000"/>
              </a:buClr>
              <a:buSzPts val="2700"/>
              <a:buFont typeface="Gill Sans"/>
              <a:buAutoNum type="alphaUcPeriod"/>
            </a:pPr>
            <a:r>
              <a:rPr lang="en-US" sz="2700">
                <a:solidFill>
                  <a:srgbClr val="000000"/>
                </a:solidFill>
                <a:latin typeface="Gill Sans"/>
                <a:ea typeface="Gill Sans"/>
                <a:cs typeface="Gill Sans"/>
                <a:sym typeface="Gill Sans"/>
              </a:rPr>
              <a:t>Oil and natural gas</a:t>
            </a:r>
            <a:endParaRPr sz="2700">
              <a:solidFill>
                <a:srgbClr val="000000"/>
              </a:solidFill>
              <a:latin typeface="Gill Sans"/>
              <a:ea typeface="Gill Sans"/>
              <a:cs typeface="Gill Sans"/>
              <a:sym typeface="Gill Sans"/>
            </a:endParaRPr>
          </a:p>
          <a:p>
            <a:pPr indent="-400050" lvl="0" marL="457200" rtl="0" algn="l">
              <a:spcBef>
                <a:spcPts val="0"/>
              </a:spcBef>
              <a:spcAft>
                <a:spcPts val="0"/>
              </a:spcAft>
              <a:buClr>
                <a:srgbClr val="000000"/>
              </a:buClr>
              <a:buSzPts val="2700"/>
              <a:buFont typeface="Gill Sans"/>
              <a:buAutoNum type="alphaUcPeriod"/>
            </a:pPr>
            <a:r>
              <a:rPr lang="en-US" sz="2700">
                <a:solidFill>
                  <a:srgbClr val="000000"/>
                </a:solidFill>
                <a:latin typeface="Gill Sans"/>
                <a:ea typeface="Gill Sans"/>
                <a:cs typeface="Gill Sans"/>
                <a:sym typeface="Gill Sans"/>
              </a:rPr>
              <a:t>Machinery, including computers</a:t>
            </a:r>
            <a:endParaRPr sz="2700">
              <a:solidFill>
                <a:srgbClr val="000000"/>
              </a:solidFill>
              <a:latin typeface="Gill Sans"/>
              <a:ea typeface="Gill Sans"/>
              <a:cs typeface="Gill Sans"/>
              <a:sym typeface="Gill Sans"/>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500">
              <a:latin typeface="Calibri"/>
              <a:ea typeface="Calibri"/>
              <a:cs typeface="Calibri"/>
              <a:sym typeface="Calibri"/>
            </a:endParaRPr>
          </a:p>
          <a:p>
            <a:pPr indent="-184150" lvl="0" marL="342900" rtl="0" algn="l">
              <a:spcBef>
                <a:spcPts val="1800"/>
              </a:spcBef>
              <a:spcAft>
                <a:spcPts val="0"/>
              </a:spcAft>
              <a:buClr>
                <a:schemeClr val="dk1"/>
              </a:buClr>
              <a:buSzPts val="2500"/>
              <a:buNone/>
            </a:pPr>
            <a:r>
              <a:t/>
            </a:r>
            <a:endParaRPr sz="2500">
              <a:latin typeface="Calibri"/>
              <a:ea typeface="Calibri"/>
              <a:cs typeface="Calibri"/>
              <a:sym typeface="Calibri"/>
            </a:endParaRPr>
          </a:p>
          <a:p>
            <a:pPr indent="0" lvl="0" marL="0" rtl="0" algn="l">
              <a:spcBef>
                <a:spcPts val="1800"/>
              </a:spcBef>
              <a:spcAft>
                <a:spcPts val="0"/>
              </a:spcAft>
              <a:buClr>
                <a:schemeClr val="dk1"/>
              </a:buClr>
              <a:buSzPts val="2750"/>
              <a:buNone/>
            </a:pPr>
            <a:r>
              <a:t/>
            </a:r>
            <a:endParaRPr sz="2750"/>
          </a:p>
        </p:txBody>
      </p:sp>
      <p:pic>
        <p:nvPicPr>
          <p:cNvPr id="137" name="Google Shape;137;p25"/>
          <p:cNvPicPr preferRelativeResize="0"/>
          <p:nvPr/>
        </p:nvPicPr>
        <p:blipFill>
          <a:blip r:embed="rId3">
            <a:alphaModFix/>
          </a:blip>
          <a:stretch>
            <a:fillRect/>
          </a:stretch>
        </p:blipFill>
        <p:spPr>
          <a:xfrm>
            <a:off x="5814375" y="3134375"/>
            <a:ext cx="3223224" cy="24174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6">
                                            <p:txEl>
                                              <p:pRg end="0" st="0"/>
                                            </p:txEl>
                                          </p:spTgt>
                                        </p:tgtEl>
                                        <p:attrNameLst>
                                          <p:attrName>style.visibility</p:attrName>
                                        </p:attrNameLst>
                                      </p:cBhvr>
                                      <p:to>
                                        <p:strVal val="visible"/>
                                      </p:to>
                                    </p:set>
                                    <p:anim calcmode="lin" valueType="num">
                                      <p:cBhvr additive="base">
                                        <p:cTn dur="500"/>
                                        <p:tgtEl>
                                          <p:spTgt spid="136">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6">
                                            <p:txEl>
                                              <p:pRg end="1" st="1"/>
                                            </p:txEl>
                                          </p:spTgt>
                                        </p:tgtEl>
                                        <p:attrNameLst>
                                          <p:attrName>style.visibility</p:attrName>
                                        </p:attrNameLst>
                                      </p:cBhvr>
                                      <p:to>
                                        <p:strVal val="visible"/>
                                      </p:to>
                                    </p:set>
                                    <p:anim calcmode="lin" valueType="num">
                                      <p:cBhvr additive="base">
                                        <p:cTn dur="500"/>
                                        <p:tgtEl>
                                          <p:spTgt spid="136">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6">
                                            <p:txEl>
                                              <p:pRg end="2" st="2"/>
                                            </p:txEl>
                                          </p:spTgt>
                                        </p:tgtEl>
                                        <p:attrNameLst>
                                          <p:attrName>style.visibility</p:attrName>
                                        </p:attrNameLst>
                                      </p:cBhvr>
                                      <p:to>
                                        <p:strVal val="visible"/>
                                      </p:to>
                                    </p:set>
                                    <p:anim calcmode="lin" valueType="num">
                                      <p:cBhvr additive="base">
                                        <p:cTn dur="500"/>
                                        <p:tgtEl>
                                          <p:spTgt spid="136">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6">
                                            <p:txEl>
                                              <p:pRg end="3" st="3"/>
                                            </p:txEl>
                                          </p:spTgt>
                                        </p:tgtEl>
                                        <p:attrNameLst>
                                          <p:attrName>style.visibility</p:attrName>
                                        </p:attrNameLst>
                                      </p:cBhvr>
                                      <p:to>
                                        <p:strVal val="visible"/>
                                      </p:to>
                                    </p:set>
                                    <p:anim calcmode="lin" valueType="num">
                                      <p:cBhvr additive="base">
                                        <p:cTn dur="500"/>
                                        <p:tgtEl>
                                          <p:spTgt spid="136">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6">
                                            <p:txEl>
                                              <p:pRg end="4" st="4"/>
                                            </p:txEl>
                                          </p:spTgt>
                                        </p:tgtEl>
                                        <p:attrNameLst>
                                          <p:attrName>style.visibility</p:attrName>
                                        </p:attrNameLst>
                                      </p:cBhvr>
                                      <p:to>
                                        <p:strVal val="visible"/>
                                      </p:to>
                                    </p:set>
                                    <p:anim calcmode="lin" valueType="num">
                                      <p:cBhvr additive="base">
                                        <p:cTn dur="500"/>
                                        <p:tgtEl>
                                          <p:spTgt spid="136">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6">
                                            <p:txEl>
                                              <p:pRg end="5" st="5"/>
                                            </p:txEl>
                                          </p:spTgt>
                                        </p:tgtEl>
                                        <p:attrNameLst>
                                          <p:attrName>style.visibility</p:attrName>
                                        </p:attrNameLst>
                                      </p:cBhvr>
                                      <p:to>
                                        <p:strVal val="visible"/>
                                      </p:to>
                                    </p:set>
                                    <p:anim calcmode="lin" valueType="num">
                                      <p:cBhvr additive="base">
                                        <p:cTn dur="500"/>
                                        <p:tgtEl>
                                          <p:spTgt spid="136">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6">
                                            <p:txEl>
                                              <p:pRg end="6" st="6"/>
                                            </p:txEl>
                                          </p:spTgt>
                                        </p:tgtEl>
                                        <p:attrNameLst>
                                          <p:attrName>style.visibility</p:attrName>
                                        </p:attrNameLst>
                                      </p:cBhvr>
                                      <p:to>
                                        <p:strVal val="visible"/>
                                      </p:to>
                                    </p:set>
                                    <p:anim calcmode="lin" valueType="num">
                                      <p:cBhvr additive="base">
                                        <p:cTn dur="500"/>
                                        <p:tgtEl>
                                          <p:spTgt spid="136">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6">
                                            <p:txEl>
                                              <p:pRg end="7" st="7"/>
                                            </p:txEl>
                                          </p:spTgt>
                                        </p:tgtEl>
                                        <p:attrNameLst>
                                          <p:attrName>style.visibility</p:attrName>
                                        </p:attrNameLst>
                                      </p:cBhvr>
                                      <p:to>
                                        <p:strVal val="visible"/>
                                      </p:to>
                                    </p:set>
                                    <p:anim calcmode="lin" valueType="num">
                                      <p:cBhvr additive="base">
                                        <p:cTn dur="500"/>
                                        <p:tgtEl>
                                          <p:spTgt spid="136">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6">
                                            <p:txEl>
                                              <p:pRg end="8" st="8"/>
                                            </p:txEl>
                                          </p:spTgt>
                                        </p:tgtEl>
                                        <p:attrNameLst>
                                          <p:attrName>style.visibility</p:attrName>
                                        </p:attrNameLst>
                                      </p:cBhvr>
                                      <p:to>
                                        <p:strVal val="visible"/>
                                      </p:to>
                                    </p:set>
                                    <p:anim calcmode="lin" valueType="num">
                                      <p:cBhvr additive="base">
                                        <p:cTn dur="500"/>
                                        <p:tgtEl>
                                          <p:spTgt spid="136">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6">
                                            <p:txEl>
                                              <p:pRg end="9" st="9"/>
                                            </p:txEl>
                                          </p:spTgt>
                                        </p:tgtEl>
                                        <p:attrNameLst>
                                          <p:attrName>style.visibility</p:attrName>
                                        </p:attrNameLst>
                                      </p:cBhvr>
                                      <p:to>
                                        <p:strVal val="visible"/>
                                      </p:to>
                                    </p:set>
                                    <p:anim calcmode="lin" valueType="num">
                                      <p:cBhvr additive="base">
                                        <p:cTn dur="500"/>
                                        <p:tgtEl>
                                          <p:spTgt spid="136">
                                            <p:txEl>
                                              <p:pRg end="9" st="9"/>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26"/>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44" name="Google Shape;144;p26"/>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7"/>
          <p:cNvSpPr txBox="1"/>
          <p:nvPr>
            <p:ph type="title"/>
          </p:nvPr>
        </p:nvSpPr>
        <p:spPr>
          <a:xfrm>
            <a:off x="713550" y="1817375"/>
            <a:ext cx="7405200" cy="346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000"/>
              <a:t>Fun Fact</a:t>
            </a:r>
            <a:endParaRPr sz="4000"/>
          </a:p>
        </p:txBody>
      </p:sp>
      <p:sp>
        <p:nvSpPr>
          <p:cNvPr id="151" name="Google Shape;151;p27"/>
          <p:cNvSpPr txBox="1"/>
          <p:nvPr>
            <p:ph idx="1" type="body"/>
          </p:nvPr>
        </p:nvSpPr>
        <p:spPr>
          <a:xfrm>
            <a:off x="520800" y="1715150"/>
            <a:ext cx="86232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Often, it costs too much to send shipping containers back and it is cheaper to purchase them.</a:t>
            </a:r>
            <a:endParaRPr/>
          </a:p>
          <a:p>
            <a:pPr indent="0" lvl="0" marL="0" rtl="0" algn="l">
              <a:spcBef>
                <a:spcPts val="1800"/>
              </a:spcBef>
              <a:spcAft>
                <a:spcPts val="1800"/>
              </a:spcAft>
              <a:buNone/>
            </a:pPr>
            <a:r>
              <a:rPr lang="en-US"/>
              <a:t>They have been used recently in modern home construction and for charitable home building.</a:t>
            </a:r>
            <a:endParaRPr/>
          </a:p>
        </p:txBody>
      </p:sp>
      <p:pic>
        <p:nvPicPr>
          <p:cNvPr id="152" name="Google Shape;152;p27"/>
          <p:cNvPicPr preferRelativeResize="0"/>
          <p:nvPr/>
        </p:nvPicPr>
        <p:blipFill>
          <a:blip r:embed="rId3">
            <a:alphaModFix/>
          </a:blip>
          <a:stretch>
            <a:fillRect/>
          </a:stretch>
        </p:blipFill>
        <p:spPr>
          <a:xfrm>
            <a:off x="1809675" y="4135150"/>
            <a:ext cx="5212950" cy="2249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28"/>
          <p:cNvPicPr preferRelativeResize="0"/>
          <p:nvPr/>
        </p:nvPicPr>
        <p:blipFill>
          <a:blip r:embed="rId3">
            <a:alphaModFix/>
          </a:blip>
          <a:stretch>
            <a:fillRect/>
          </a:stretch>
        </p:blipFill>
        <p:spPr>
          <a:xfrm>
            <a:off x="152400" y="987050"/>
            <a:ext cx="5039600" cy="2832475"/>
          </a:xfrm>
          <a:prstGeom prst="rect">
            <a:avLst/>
          </a:prstGeom>
          <a:noFill/>
          <a:ln>
            <a:noFill/>
          </a:ln>
        </p:spPr>
      </p:pic>
      <p:pic>
        <p:nvPicPr>
          <p:cNvPr id="159" name="Google Shape;159;p28"/>
          <p:cNvPicPr preferRelativeResize="0"/>
          <p:nvPr/>
        </p:nvPicPr>
        <p:blipFill>
          <a:blip r:embed="rId4">
            <a:alphaModFix/>
          </a:blip>
          <a:stretch>
            <a:fillRect/>
          </a:stretch>
        </p:blipFill>
        <p:spPr>
          <a:xfrm>
            <a:off x="152400" y="3728100"/>
            <a:ext cx="4859866" cy="2733674"/>
          </a:xfrm>
          <a:prstGeom prst="rect">
            <a:avLst/>
          </a:prstGeom>
          <a:noFill/>
          <a:ln>
            <a:noFill/>
          </a:ln>
        </p:spPr>
      </p:pic>
      <p:pic>
        <p:nvPicPr>
          <p:cNvPr id="160" name="Google Shape;160;p28"/>
          <p:cNvPicPr preferRelativeResize="0"/>
          <p:nvPr/>
        </p:nvPicPr>
        <p:blipFill>
          <a:blip r:embed="rId5">
            <a:alphaModFix/>
          </a:blip>
          <a:stretch>
            <a:fillRect/>
          </a:stretch>
        </p:blipFill>
        <p:spPr>
          <a:xfrm>
            <a:off x="4865566" y="4078750"/>
            <a:ext cx="3826935" cy="2551290"/>
          </a:xfrm>
          <a:prstGeom prst="rect">
            <a:avLst/>
          </a:prstGeom>
          <a:noFill/>
          <a:ln>
            <a:noFill/>
          </a:ln>
        </p:spPr>
      </p:pic>
      <p:pic>
        <p:nvPicPr>
          <p:cNvPr id="161" name="Google Shape;161;p28"/>
          <p:cNvPicPr preferRelativeResize="0"/>
          <p:nvPr/>
        </p:nvPicPr>
        <p:blipFill>
          <a:blip r:embed="rId6">
            <a:alphaModFix/>
          </a:blip>
          <a:stretch>
            <a:fillRect/>
          </a:stretch>
        </p:blipFill>
        <p:spPr>
          <a:xfrm>
            <a:off x="4587354" y="1188450"/>
            <a:ext cx="4251846" cy="2832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9"/>
          <p:cNvPicPr preferRelativeResize="0"/>
          <p:nvPr/>
        </p:nvPicPr>
        <p:blipFill>
          <a:blip r:embed="rId3">
            <a:alphaModFix/>
          </a:blip>
          <a:stretch>
            <a:fillRect/>
          </a:stretch>
        </p:blipFill>
        <p:spPr>
          <a:xfrm>
            <a:off x="173775" y="3682252"/>
            <a:ext cx="5167776" cy="2713075"/>
          </a:xfrm>
          <a:prstGeom prst="rect">
            <a:avLst/>
          </a:prstGeom>
          <a:noFill/>
          <a:ln>
            <a:noFill/>
          </a:ln>
        </p:spPr>
      </p:pic>
      <p:pic>
        <p:nvPicPr>
          <p:cNvPr id="168" name="Google Shape;168;p29"/>
          <p:cNvPicPr preferRelativeResize="0"/>
          <p:nvPr/>
        </p:nvPicPr>
        <p:blipFill>
          <a:blip r:embed="rId4">
            <a:alphaModFix/>
          </a:blip>
          <a:stretch>
            <a:fillRect/>
          </a:stretch>
        </p:blipFill>
        <p:spPr>
          <a:xfrm>
            <a:off x="173775" y="837675"/>
            <a:ext cx="5659175" cy="2991275"/>
          </a:xfrm>
          <a:prstGeom prst="rect">
            <a:avLst/>
          </a:prstGeom>
          <a:noFill/>
          <a:ln>
            <a:noFill/>
          </a:ln>
        </p:spPr>
      </p:pic>
      <p:pic>
        <p:nvPicPr>
          <p:cNvPr id="169" name="Google Shape;169;p29"/>
          <p:cNvPicPr preferRelativeResize="0"/>
          <p:nvPr/>
        </p:nvPicPr>
        <p:blipFill>
          <a:blip r:embed="rId5">
            <a:alphaModFix/>
          </a:blip>
          <a:stretch>
            <a:fillRect/>
          </a:stretch>
        </p:blipFill>
        <p:spPr>
          <a:xfrm>
            <a:off x="5152126" y="3828950"/>
            <a:ext cx="3497650" cy="2623237"/>
          </a:xfrm>
          <a:prstGeom prst="rect">
            <a:avLst/>
          </a:prstGeom>
          <a:noFill/>
          <a:ln>
            <a:noFill/>
          </a:ln>
        </p:spPr>
      </p:pic>
      <p:pic>
        <p:nvPicPr>
          <p:cNvPr id="170" name="Google Shape;170;p29"/>
          <p:cNvPicPr preferRelativeResize="0"/>
          <p:nvPr/>
        </p:nvPicPr>
        <p:blipFill>
          <a:blip r:embed="rId6">
            <a:alphaModFix/>
          </a:blip>
          <a:stretch>
            <a:fillRect/>
          </a:stretch>
        </p:blipFill>
        <p:spPr>
          <a:xfrm>
            <a:off x="5152125" y="1518276"/>
            <a:ext cx="3717426" cy="23106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0"/>
          <p:cNvSpPr txBox="1"/>
          <p:nvPr>
            <p:ph type="title"/>
          </p:nvPr>
        </p:nvSpPr>
        <p:spPr>
          <a:xfrm>
            <a:off x="457200" y="111259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None/>
            </a:pPr>
            <a:r>
              <a:rPr lang="en-US" sz="5500"/>
              <a:t>Eco</a:t>
            </a:r>
            <a:r>
              <a:rPr lang="en-US" sz="5500">
                <a:solidFill>
                  <a:srgbClr val="005CB8"/>
                </a:solidFill>
              </a:rPr>
              <a:t>nomics and Cross</a:t>
            </a:r>
            <a:r>
              <a:rPr lang="en-US" sz="5500"/>
              <a:t> Curricular Applications</a:t>
            </a:r>
            <a:endParaRPr b="1" sz="5500"/>
          </a:p>
        </p:txBody>
      </p:sp>
      <p:sp>
        <p:nvSpPr>
          <p:cNvPr id="177" name="Google Shape;177;p30"/>
          <p:cNvSpPr txBox="1"/>
          <p:nvPr>
            <p:ph idx="4294967295" type="body"/>
          </p:nvPr>
        </p:nvSpPr>
        <p:spPr>
          <a:xfrm>
            <a:off x="457200" y="3088225"/>
            <a:ext cx="4114800" cy="41757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500"/>
              <a:buChar char="•"/>
            </a:pPr>
            <a:r>
              <a:rPr lang="en-US" sz="2500"/>
              <a:t>Scarcity and Opportunity Cost</a:t>
            </a:r>
            <a:endParaRPr sz="2500"/>
          </a:p>
          <a:p>
            <a:pPr indent="-342900" lvl="0" marL="342900" rtl="0" algn="l">
              <a:spcBef>
                <a:spcPts val="0"/>
              </a:spcBef>
              <a:spcAft>
                <a:spcPts val="0"/>
              </a:spcAft>
              <a:buSzPts val="2500"/>
              <a:buChar char="•"/>
            </a:pPr>
            <a:r>
              <a:rPr lang="en-US" sz="2500"/>
              <a:t>Comparative Economic Systems</a:t>
            </a:r>
            <a:endParaRPr sz="2500"/>
          </a:p>
          <a:p>
            <a:pPr indent="-342900" lvl="0" marL="342900" rtl="0" algn="l">
              <a:spcBef>
                <a:spcPts val="0"/>
              </a:spcBef>
              <a:spcAft>
                <a:spcPts val="0"/>
              </a:spcAft>
              <a:buSzPts val="2500"/>
              <a:buChar char="•"/>
            </a:pPr>
            <a:r>
              <a:rPr lang="en-US" sz="2500"/>
              <a:t>Resource Allocation Models</a:t>
            </a:r>
            <a:endParaRPr sz="2500"/>
          </a:p>
          <a:p>
            <a:pPr indent="-342900" lvl="0" marL="342900" rtl="0" algn="l">
              <a:spcBef>
                <a:spcPts val="0"/>
              </a:spcBef>
              <a:spcAft>
                <a:spcPts val="0"/>
              </a:spcAft>
              <a:buSzPts val="2500"/>
              <a:buChar char="•"/>
            </a:pPr>
            <a:r>
              <a:rPr lang="en-US" sz="2500"/>
              <a:t>Fiscal Policy</a:t>
            </a:r>
            <a:endParaRPr sz="2500"/>
          </a:p>
          <a:p>
            <a:pPr indent="0" lvl="0" marL="0" rtl="0" algn="l">
              <a:spcBef>
                <a:spcPts val="0"/>
              </a:spcBef>
              <a:spcAft>
                <a:spcPts val="0"/>
              </a:spcAft>
              <a:buNone/>
            </a:pPr>
            <a:r>
              <a:t/>
            </a:r>
            <a:endParaRPr sz="2500">
              <a:latin typeface="Calibri"/>
              <a:ea typeface="Calibri"/>
              <a:cs typeface="Calibri"/>
              <a:sym typeface="Calibri"/>
            </a:endParaRPr>
          </a:p>
          <a:p>
            <a:pPr indent="-184150" lvl="0" marL="342900" rtl="0" algn="l">
              <a:spcBef>
                <a:spcPts val="1800"/>
              </a:spcBef>
              <a:spcAft>
                <a:spcPts val="0"/>
              </a:spcAft>
              <a:buClr>
                <a:schemeClr val="dk1"/>
              </a:buClr>
              <a:buSzPts val="2500"/>
              <a:buNone/>
            </a:pPr>
            <a:r>
              <a:t/>
            </a:r>
            <a:endParaRPr sz="2500">
              <a:latin typeface="Calibri"/>
              <a:ea typeface="Calibri"/>
              <a:cs typeface="Calibri"/>
              <a:sym typeface="Calibri"/>
            </a:endParaRPr>
          </a:p>
          <a:p>
            <a:pPr indent="0" lvl="0" marL="0" rtl="0" algn="l">
              <a:spcBef>
                <a:spcPts val="1800"/>
              </a:spcBef>
              <a:spcAft>
                <a:spcPts val="0"/>
              </a:spcAft>
              <a:buClr>
                <a:schemeClr val="dk1"/>
              </a:buClr>
              <a:buSzPts val="2750"/>
              <a:buNone/>
            </a:pPr>
            <a:r>
              <a:t/>
            </a:r>
            <a:endParaRPr sz="2750"/>
          </a:p>
        </p:txBody>
      </p:sp>
      <p:sp>
        <p:nvSpPr>
          <p:cNvPr id="178" name="Google Shape;178;p30"/>
          <p:cNvSpPr txBox="1"/>
          <p:nvPr/>
        </p:nvSpPr>
        <p:spPr>
          <a:xfrm>
            <a:off x="5289900" y="2554125"/>
            <a:ext cx="3396900" cy="311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500">
              <a:latin typeface="Calibri"/>
              <a:ea typeface="Calibri"/>
              <a:cs typeface="Calibri"/>
              <a:sym typeface="Calibri"/>
            </a:endParaRPr>
          </a:p>
          <a:p>
            <a:pPr indent="-387350" lvl="0" marL="457200" rtl="0" algn="l">
              <a:spcBef>
                <a:spcPts val="0"/>
              </a:spcBef>
              <a:spcAft>
                <a:spcPts val="0"/>
              </a:spcAft>
              <a:buSzPts val="2500"/>
              <a:buFont typeface="Calibri"/>
              <a:buChar char="●"/>
            </a:pPr>
            <a:r>
              <a:rPr lang="en-US" sz="2500">
                <a:latin typeface="Calibri"/>
                <a:ea typeface="Calibri"/>
                <a:cs typeface="Calibri"/>
                <a:sym typeface="Calibri"/>
              </a:rPr>
              <a:t>Political Science</a:t>
            </a:r>
            <a:endParaRPr sz="2500">
              <a:latin typeface="Calibri"/>
              <a:ea typeface="Calibri"/>
              <a:cs typeface="Calibri"/>
              <a:sym typeface="Calibri"/>
            </a:endParaRPr>
          </a:p>
          <a:p>
            <a:pPr indent="-387350" lvl="0" marL="457200" rtl="0" algn="l">
              <a:spcBef>
                <a:spcPts val="0"/>
              </a:spcBef>
              <a:spcAft>
                <a:spcPts val="0"/>
              </a:spcAft>
              <a:buSzPts val="2500"/>
              <a:buFont typeface="Calibri"/>
              <a:buChar char="●"/>
            </a:pPr>
            <a:r>
              <a:rPr lang="en-US" sz="2500">
                <a:latin typeface="Calibri"/>
                <a:ea typeface="Calibri"/>
                <a:cs typeface="Calibri"/>
                <a:sym typeface="Calibri"/>
              </a:rPr>
              <a:t>History/ Global Studies</a:t>
            </a:r>
            <a:endParaRPr sz="2500">
              <a:latin typeface="Calibri"/>
              <a:ea typeface="Calibri"/>
              <a:cs typeface="Calibri"/>
              <a:sym typeface="Calibri"/>
            </a:endParaRPr>
          </a:p>
          <a:p>
            <a:pPr indent="-387350" lvl="0" marL="457200" rtl="0" algn="l">
              <a:spcBef>
                <a:spcPts val="0"/>
              </a:spcBef>
              <a:spcAft>
                <a:spcPts val="0"/>
              </a:spcAft>
              <a:buSzPts val="2500"/>
              <a:buFont typeface="Calibri"/>
              <a:buChar char="●"/>
            </a:pPr>
            <a:r>
              <a:rPr lang="en-US" sz="2500">
                <a:latin typeface="Calibri"/>
                <a:ea typeface="Calibri"/>
                <a:cs typeface="Calibri"/>
                <a:sym typeface="Calibri"/>
              </a:rPr>
              <a:t>Sociology</a:t>
            </a:r>
            <a:endParaRPr sz="2500">
              <a:latin typeface="Calibri"/>
              <a:ea typeface="Calibri"/>
              <a:cs typeface="Calibri"/>
              <a:sym typeface="Calibri"/>
            </a:endParaRPr>
          </a:p>
          <a:p>
            <a:pPr indent="-387350" lvl="0" marL="457200" rtl="0" algn="l">
              <a:spcBef>
                <a:spcPts val="0"/>
              </a:spcBef>
              <a:spcAft>
                <a:spcPts val="0"/>
              </a:spcAft>
              <a:buSzPts val="2500"/>
              <a:buFont typeface="Calibri"/>
              <a:buChar char="●"/>
            </a:pPr>
            <a:r>
              <a:rPr lang="en-US" sz="2500">
                <a:latin typeface="Calibri"/>
                <a:ea typeface="Calibri"/>
                <a:cs typeface="Calibri"/>
                <a:sym typeface="Calibri"/>
              </a:rPr>
              <a:t>Science</a:t>
            </a:r>
            <a:endParaRPr sz="2500">
              <a:latin typeface="Calibri"/>
              <a:ea typeface="Calibri"/>
              <a:cs typeface="Calibri"/>
              <a:sym typeface="Calibri"/>
            </a:endParaRPr>
          </a:p>
          <a:p>
            <a:pPr indent="-387350" lvl="0" marL="457200" rtl="0" algn="l">
              <a:spcBef>
                <a:spcPts val="0"/>
              </a:spcBef>
              <a:spcAft>
                <a:spcPts val="0"/>
              </a:spcAft>
              <a:buSzPts val="2500"/>
              <a:buFont typeface="Calibri"/>
              <a:buChar char="●"/>
            </a:pPr>
            <a:r>
              <a:rPr lang="en-US" sz="2500">
                <a:latin typeface="Calibri"/>
                <a:ea typeface="Calibri"/>
                <a:cs typeface="Calibri"/>
                <a:sym typeface="Calibri"/>
              </a:rPr>
              <a:t>Mathematics</a:t>
            </a:r>
            <a:endParaRPr sz="2500">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7">
                                            <p:txEl>
                                              <p:pRg end="0" st="0"/>
                                            </p:txEl>
                                          </p:spTgt>
                                        </p:tgtEl>
                                        <p:attrNameLst>
                                          <p:attrName>style.visibility</p:attrName>
                                        </p:attrNameLst>
                                      </p:cBhvr>
                                      <p:to>
                                        <p:strVal val="visible"/>
                                      </p:to>
                                    </p:set>
                                    <p:anim calcmode="lin" valueType="num">
                                      <p:cBhvr additive="base">
                                        <p:cTn dur="500"/>
                                        <p:tgtEl>
                                          <p:spTgt spid="17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7">
                                            <p:txEl>
                                              <p:pRg end="1" st="1"/>
                                            </p:txEl>
                                          </p:spTgt>
                                        </p:tgtEl>
                                        <p:attrNameLst>
                                          <p:attrName>style.visibility</p:attrName>
                                        </p:attrNameLst>
                                      </p:cBhvr>
                                      <p:to>
                                        <p:strVal val="visible"/>
                                      </p:to>
                                    </p:set>
                                    <p:anim calcmode="lin" valueType="num">
                                      <p:cBhvr additive="base">
                                        <p:cTn dur="500"/>
                                        <p:tgtEl>
                                          <p:spTgt spid="177">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7">
                                            <p:txEl>
                                              <p:pRg end="2" st="2"/>
                                            </p:txEl>
                                          </p:spTgt>
                                        </p:tgtEl>
                                        <p:attrNameLst>
                                          <p:attrName>style.visibility</p:attrName>
                                        </p:attrNameLst>
                                      </p:cBhvr>
                                      <p:to>
                                        <p:strVal val="visible"/>
                                      </p:to>
                                    </p:set>
                                    <p:anim calcmode="lin" valueType="num">
                                      <p:cBhvr additive="base">
                                        <p:cTn dur="500"/>
                                        <p:tgtEl>
                                          <p:spTgt spid="177">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7">
                                            <p:txEl>
                                              <p:pRg end="3" st="3"/>
                                            </p:txEl>
                                          </p:spTgt>
                                        </p:tgtEl>
                                        <p:attrNameLst>
                                          <p:attrName>style.visibility</p:attrName>
                                        </p:attrNameLst>
                                      </p:cBhvr>
                                      <p:to>
                                        <p:strVal val="visible"/>
                                      </p:to>
                                    </p:set>
                                    <p:anim calcmode="lin" valueType="num">
                                      <p:cBhvr additive="base">
                                        <p:cTn dur="500"/>
                                        <p:tgtEl>
                                          <p:spTgt spid="177">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7">
                                            <p:txEl>
                                              <p:pRg end="4" st="4"/>
                                            </p:txEl>
                                          </p:spTgt>
                                        </p:tgtEl>
                                        <p:attrNameLst>
                                          <p:attrName>style.visibility</p:attrName>
                                        </p:attrNameLst>
                                      </p:cBhvr>
                                      <p:to>
                                        <p:strVal val="visible"/>
                                      </p:to>
                                    </p:set>
                                    <p:anim calcmode="lin" valueType="num">
                                      <p:cBhvr additive="base">
                                        <p:cTn dur="500"/>
                                        <p:tgtEl>
                                          <p:spTgt spid="177">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7">
                                            <p:txEl>
                                              <p:pRg end="5" st="5"/>
                                            </p:txEl>
                                          </p:spTgt>
                                        </p:tgtEl>
                                        <p:attrNameLst>
                                          <p:attrName>style.visibility</p:attrName>
                                        </p:attrNameLst>
                                      </p:cBhvr>
                                      <p:to>
                                        <p:strVal val="visible"/>
                                      </p:to>
                                    </p:set>
                                    <p:anim calcmode="lin" valueType="num">
                                      <p:cBhvr additive="base">
                                        <p:cTn dur="500"/>
                                        <p:tgtEl>
                                          <p:spTgt spid="177">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7">
                                            <p:txEl>
                                              <p:pRg end="6" st="6"/>
                                            </p:txEl>
                                          </p:spTgt>
                                        </p:tgtEl>
                                        <p:attrNameLst>
                                          <p:attrName>style.visibility</p:attrName>
                                        </p:attrNameLst>
                                      </p:cBhvr>
                                      <p:to>
                                        <p:strVal val="visible"/>
                                      </p:to>
                                    </p:set>
                                    <p:anim calcmode="lin" valueType="num">
                                      <p:cBhvr additive="base">
                                        <p:cTn dur="500"/>
                                        <p:tgtEl>
                                          <p:spTgt spid="177">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1"/>
          <p:cNvSpPr txBox="1"/>
          <p:nvPr/>
        </p:nvSpPr>
        <p:spPr>
          <a:xfrm>
            <a:off x="1218175" y="834625"/>
            <a:ext cx="76272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400">
                <a:solidFill>
                  <a:srgbClr val="005CB8"/>
                </a:solidFill>
                <a:latin typeface="Calibri"/>
                <a:ea typeface="Calibri"/>
                <a:cs typeface="Calibri"/>
                <a:sym typeface="Calibri"/>
              </a:rPr>
              <a:t>AP Economics Curriculum</a:t>
            </a:r>
            <a:endParaRPr b="1" sz="3700">
              <a:solidFill>
                <a:srgbClr val="005CB8"/>
              </a:solidFill>
              <a:latin typeface="Calibri"/>
              <a:ea typeface="Calibri"/>
              <a:cs typeface="Calibri"/>
              <a:sym typeface="Calibri"/>
            </a:endParaRPr>
          </a:p>
        </p:txBody>
      </p:sp>
      <p:pic>
        <p:nvPicPr>
          <p:cNvPr id="185" name="Google Shape;185;p31"/>
          <p:cNvPicPr preferRelativeResize="0"/>
          <p:nvPr/>
        </p:nvPicPr>
        <p:blipFill>
          <a:blip r:embed="rId3">
            <a:alphaModFix/>
          </a:blip>
          <a:stretch>
            <a:fillRect/>
          </a:stretch>
        </p:blipFill>
        <p:spPr>
          <a:xfrm>
            <a:off x="-470025" y="1005525"/>
            <a:ext cx="9912874" cy="55732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2"/>
          <p:cNvSpPr txBox="1"/>
          <p:nvPr>
            <p:ph type="title"/>
          </p:nvPr>
        </p:nvSpPr>
        <p:spPr>
          <a:xfrm>
            <a:off x="457200" y="90654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None/>
            </a:pPr>
            <a:r>
              <a:rPr lang="en-US" sz="4000"/>
              <a:t>AP Economics College Board Curriculum/ Resources</a:t>
            </a:r>
            <a:endParaRPr b="1" sz="4000"/>
          </a:p>
        </p:txBody>
      </p:sp>
      <p:sp>
        <p:nvSpPr>
          <p:cNvPr id="192" name="Google Shape;192;p32"/>
          <p:cNvSpPr txBox="1"/>
          <p:nvPr>
            <p:ph idx="4294967295" type="body"/>
          </p:nvPr>
        </p:nvSpPr>
        <p:spPr>
          <a:xfrm>
            <a:off x="457200" y="2229441"/>
            <a:ext cx="8229600" cy="4175700"/>
          </a:xfrm>
          <a:prstGeom prst="rect">
            <a:avLst/>
          </a:prstGeom>
          <a:noFill/>
          <a:ln>
            <a:noFill/>
          </a:ln>
        </p:spPr>
        <p:txBody>
          <a:bodyPr anchorCtr="0" anchor="t" bIns="45700" lIns="91425" spcFirstLastPara="1" rIns="91425" wrap="square" tIns="45700">
            <a:noAutofit/>
          </a:bodyPr>
          <a:lstStyle/>
          <a:p>
            <a:pPr indent="0" lvl="0" marL="0" rtl="0" algn="l">
              <a:spcBef>
                <a:spcPts val="1800"/>
              </a:spcBef>
              <a:spcAft>
                <a:spcPts val="0"/>
              </a:spcAft>
              <a:buClr>
                <a:schemeClr val="dk1"/>
              </a:buClr>
              <a:buSzPts val="2750"/>
              <a:buNone/>
            </a:pPr>
            <a:r>
              <a:rPr lang="en-US" sz="2450" u="sng">
                <a:solidFill>
                  <a:schemeClr val="hlink"/>
                </a:solidFill>
                <a:hlinkClick r:id="rId3"/>
              </a:rPr>
              <a:t>https://apcentral.collegeboard.org/courses/ap-microeconomics/course</a:t>
            </a:r>
            <a:endParaRPr sz="2450"/>
          </a:p>
          <a:p>
            <a:pPr indent="0" lvl="0" marL="0" rtl="0" algn="l">
              <a:spcBef>
                <a:spcPts val="1800"/>
              </a:spcBef>
              <a:spcAft>
                <a:spcPts val="0"/>
              </a:spcAft>
              <a:buClr>
                <a:schemeClr val="dk1"/>
              </a:buClr>
              <a:buSzPts val="2750"/>
              <a:buNone/>
            </a:pPr>
            <a:r>
              <a:t/>
            </a:r>
            <a:endParaRPr sz="2450"/>
          </a:p>
          <a:p>
            <a:pPr indent="0" lvl="0" marL="0" rtl="0" algn="l">
              <a:spcBef>
                <a:spcPts val="1800"/>
              </a:spcBef>
              <a:spcAft>
                <a:spcPts val="0"/>
              </a:spcAft>
              <a:buClr>
                <a:schemeClr val="dk1"/>
              </a:buClr>
              <a:buSzPts val="2750"/>
              <a:buNone/>
            </a:pPr>
            <a:r>
              <a:rPr lang="en-US" sz="2450" u="sng">
                <a:solidFill>
                  <a:schemeClr val="hlink"/>
                </a:solidFill>
                <a:hlinkClick r:id="rId4"/>
              </a:rPr>
              <a:t>https://apcentral.collegeboard.org/courses/ap-macroeconomics/course</a:t>
            </a:r>
            <a:endParaRPr sz="2450"/>
          </a:p>
          <a:p>
            <a:pPr indent="0" lvl="0" marL="0" rtl="0" algn="l">
              <a:spcBef>
                <a:spcPts val="1800"/>
              </a:spcBef>
              <a:spcAft>
                <a:spcPts val="0"/>
              </a:spcAft>
              <a:buClr>
                <a:schemeClr val="dk1"/>
              </a:buClr>
              <a:buSzPts val="2750"/>
              <a:buNone/>
            </a:pPr>
            <a:r>
              <a:t/>
            </a:r>
            <a:endParaRPr sz="2450"/>
          </a:p>
          <a:p>
            <a:pPr indent="0" lvl="0" marL="0" rtl="0" algn="l">
              <a:spcBef>
                <a:spcPts val="1800"/>
              </a:spcBef>
              <a:spcAft>
                <a:spcPts val="0"/>
              </a:spcAft>
              <a:buClr>
                <a:schemeClr val="dk1"/>
              </a:buClr>
              <a:buSzPts val="2750"/>
              <a:buNone/>
            </a:pPr>
            <a:r>
              <a:rPr lang="en-US" sz="2450" u="sng">
                <a:solidFill>
                  <a:schemeClr val="hlink"/>
                </a:solidFill>
                <a:hlinkClick r:id="rId5"/>
              </a:rPr>
              <a:t>https://myap.collegeboard.org/login</a:t>
            </a:r>
            <a:endParaRPr sz="2450"/>
          </a:p>
          <a:p>
            <a:pPr indent="0" lvl="0" marL="0" rtl="0" algn="l">
              <a:spcBef>
                <a:spcPts val="1800"/>
              </a:spcBef>
              <a:spcAft>
                <a:spcPts val="0"/>
              </a:spcAft>
              <a:buClr>
                <a:schemeClr val="dk1"/>
              </a:buClr>
              <a:buSzPts val="2750"/>
              <a:buNone/>
            </a:pPr>
            <a:r>
              <a:t/>
            </a:r>
            <a:endParaRPr sz="2450"/>
          </a:p>
          <a:p>
            <a:pPr indent="0" lvl="0" marL="0" rtl="0" algn="l">
              <a:spcBef>
                <a:spcPts val="1800"/>
              </a:spcBef>
              <a:spcAft>
                <a:spcPts val="0"/>
              </a:spcAft>
              <a:buClr>
                <a:schemeClr val="dk1"/>
              </a:buClr>
              <a:buSzPts val="2750"/>
              <a:buNone/>
            </a:pPr>
            <a:r>
              <a:t/>
            </a:r>
            <a:endParaRPr sz="245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xEl>
                                              <p:pRg end="0" st="0"/>
                                            </p:txEl>
                                          </p:spTgt>
                                        </p:tgtEl>
                                        <p:attrNameLst>
                                          <p:attrName>style.visibility</p:attrName>
                                        </p:attrNameLst>
                                      </p:cBhvr>
                                      <p:to>
                                        <p:strVal val="visible"/>
                                      </p:to>
                                    </p:set>
                                    <p:anim calcmode="lin" valueType="num">
                                      <p:cBhvr additive="base">
                                        <p:cTn dur="500"/>
                                        <p:tgtEl>
                                          <p:spTgt spid="192">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xEl>
                                              <p:pRg end="1" st="1"/>
                                            </p:txEl>
                                          </p:spTgt>
                                        </p:tgtEl>
                                        <p:attrNameLst>
                                          <p:attrName>style.visibility</p:attrName>
                                        </p:attrNameLst>
                                      </p:cBhvr>
                                      <p:to>
                                        <p:strVal val="visible"/>
                                      </p:to>
                                    </p:set>
                                    <p:anim calcmode="lin" valueType="num">
                                      <p:cBhvr additive="base">
                                        <p:cTn dur="500"/>
                                        <p:tgtEl>
                                          <p:spTgt spid="192">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xEl>
                                              <p:pRg end="2" st="2"/>
                                            </p:txEl>
                                          </p:spTgt>
                                        </p:tgtEl>
                                        <p:attrNameLst>
                                          <p:attrName>style.visibility</p:attrName>
                                        </p:attrNameLst>
                                      </p:cBhvr>
                                      <p:to>
                                        <p:strVal val="visible"/>
                                      </p:to>
                                    </p:set>
                                    <p:anim calcmode="lin" valueType="num">
                                      <p:cBhvr additive="base">
                                        <p:cTn dur="500"/>
                                        <p:tgtEl>
                                          <p:spTgt spid="192">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xEl>
                                              <p:pRg end="3" st="3"/>
                                            </p:txEl>
                                          </p:spTgt>
                                        </p:tgtEl>
                                        <p:attrNameLst>
                                          <p:attrName>style.visibility</p:attrName>
                                        </p:attrNameLst>
                                      </p:cBhvr>
                                      <p:to>
                                        <p:strVal val="visible"/>
                                      </p:to>
                                    </p:set>
                                    <p:anim calcmode="lin" valueType="num">
                                      <p:cBhvr additive="base">
                                        <p:cTn dur="500"/>
                                        <p:tgtEl>
                                          <p:spTgt spid="192">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xEl>
                                              <p:pRg end="4" st="4"/>
                                            </p:txEl>
                                          </p:spTgt>
                                        </p:tgtEl>
                                        <p:attrNameLst>
                                          <p:attrName>style.visibility</p:attrName>
                                        </p:attrNameLst>
                                      </p:cBhvr>
                                      <p:to>
                                        <p:strVal val="visible"/>
                                      </p:to>
                                    </p:set>
                                    <p:anim calcmode="lin" valueType="num">
                                      <p:cBhvr additive="base">
                                        <p:cTn dur="500"/>
                                        <p:tgtEl>
                                          <p:spTgt spid="192">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xEl>
                                              <p:pRg end="5" st="5"/>
                                            </p:txEl>
                                          </p:spTgt>
                                        </p:tgtEl>
                                        <p:attrNameLst>
                                          <p:attrName>style.visibility</p:attrName>
                                        </p:attrNameLst>
                                      </p:cBhvr>
                                      <p:to>
                                        <p:strVal val="visible"/>
                                      </p:to>
                                    </p:set>
                                    <p:anim calcmode="lin" valueType="num">
                                      <p:cBhvr additive="base">
                                        <p:cTn dur="500"/>
                                        <p:tgtEl>
                                          <p:spTgt spid="192">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xEl>
                                              <p:pRg end="6" st="6"/>
                                            </p:txEl>
                                          </p:spTgt>
                                        </p:tgtEl>
                                        <p:attrNameLst>
                                          <p:attrName>style.visibility</p:attrName>
                                        </p:attrNameLst>
                                      </p:cBhvr>
                                      <p:to>
                                        <p:strVal val="visible"/>
                                      </p:to>
                                    </p:set>
                                    <p:anim calcmode="lin" valueType="num">
                                      <p:cBhvr additive="base">
                                        <p:cTn dur="500"/>
                                        <p:tgtEl>
                                          <p:spTgt spid="192">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457199" y="762421"/>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42500"/>
              </a:lnSpc>
              <a:spcBef>
                <a:spcPts val="0"/>
              </a:spcBef>
              <a:spcAft>
                <a:spcPts val="0"/>
              </a:spcAft>
              <a:buNone/>
            </a:pPr>
            <a:r>
              <a:rPr lang="en-US" sz="4000">
                <a:latin typeface="Calibri"/>
                <a:ea typeface="Calibri"/>
                <a:cs typeface="Calibri"/>
                <a:sym typeface="Calibri"/>
              </a:rPr>
              <a:t>EconEdLink Membership</a:t>
            </a:r>
            <a:endParaRPr/>
          </a:p>
        </p:txBody>
      </p:sp>
      <p:sp>
        <p:nvSpPr>
          <p:cNvPr id="67" name="Google Shape;67;p15"/>
          <p:cNvSpPr txBox="1"/>
          <p:nvPr/>
        </p:nvSpPr>
        <p:spPr>
          <a:xfrm>
            <a:off x="482538" y="2114894"/>
            <a:ext cx="8175171" cy="424731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Arial"/>
                <a:ea typeface="Arial"/>
                <a:cs typeface="Arial"/>
                <a:sym typeface="Arial"/>
              </a:rPr>
              <a:t>You can now access CEE’s professional development webinars directly on EconEdLink.org! To receive these new professional development benefits, </a:t>
            </a:r>
            <a:r>
              <a:rPr b="1" i="0" lang="en-US" sz="1800" u="none" cap="none" strike="noStrike">
                <a:solidFill>
                  <a:schemeClr val="dk1"/>
                </a:solidFill>
                <a:latin typeface="Arial"/>
                <a:ea typeface="Arial"/>
                <a:cs typeface="Arial"/>
                <a:sym typeface="Arial"/>
              </a:rPr>
              <a:t>become an EconEdLink </a:t>
            </a:r>
            <a:r>
              <a:rPr b="1" i="0" lang="en-US" sz="1800" u="sng" cap="none" strike="noStrike">
                <a:solidFill>
                  <a:schemeClr val="hlink"/>
                </a:solidFill>
                <a:latin typeface="Arial"/>
                <a:ea typeface="Arial"/>
                <a:cs typeface="Arial"/>
                <a:sym typeface="Arial"/>
                <a:hlinkClick r:id="rId3"/>
              </a:rPr>
              <a:t>member</a:t>
            </a:r>
            <a:r>
              <a:rPr b="0" i="0" lang="en-US" sz="1800" u="none" cap="none" strike="noStrike">
                <a:solidFill>
                  <a:schemeClr val="dk1"/>
                </a:solidFill>
                <a:latin typeface="Arial"/>
                <a:ea typeface="Arial"/>
                <a:cs typeface="Arial"/>
                <a:sym typeface="Arial"/>
              </a:rPr>
              <a:t>. As a member, you will now be able to: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You may access our new </a:t>
            </a:r>
            <a:r>
              <a:rPr b="1" lang="en-US" sz="1800">
                <a:solidFill>
                  <a:schemeClr val="dk1"/>
                </a:solidFill>
                <a:latin typeface="Arial"/>
                <a:ea typeface="Arial"/>
                <a:cs typeface="Arial"/>
                <a:sym typeface="Arial"/>
              </a:rPr>
              <a:t>Professional Development</a:t>
            </a:r>
            <a:r>
              <a:rPr lang="en-US" sz="1800">
                <a:solidFill>
                  <a:schemeClr val="dk1"/>
                </a:solidFill>
                <a:latin typeface="Arial"/>
                <a:ea typeface="Arial"/>
                <a:cs typeface="Arial"/>
                <a:sym typeface="Arial"/>
              </a:rPr>
              <a:t> page </a:t>
            </a:r>
            <a:r>
              <a:rPr lang="en-US" sz="1800" u="sng">
                <a:solidFill>
                  <a:schemeClr val="hlink"/>
                </a:solidFill>
                <a:latin typeface="Arial"/>
                <a:ea typeface="Arial"/>
                <a:cs typeface="Arial"/>
                <a:sym typeface="Arial"/>
                <a:hlinkClick r:id="rId4"/>
              </a:rPr>
              <a:t>here</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33"/>
          <p:cNvPicPr preferRelativeResize="0"/>
          <p:nvPr/>
        </p:nvPicPr>
        <p:blipFill>
          <a:blip r:embed="rId3">
            <a:alphaModFix/>
          </a:blip>
          <a:stretch>
            <a:fillRect/>
          </a:stretch>
        </p:blipFill>
        <p:spPr>
          <a:xfrm>
            <a:off x="3802375" y="4229635"/>
            <a:ext cx="5167775" cy="2220525"/>
          </a:xfrm>
          <a:prstGeom prst="rect">
            <a:avLst/>
          </a:prstGeom>
          <a:noFill/>
          <a:ln>
            <a:noFill/>
          </a:ln>
        </p:spPr>
      </p:pic>
      <p:pic>
        <p:nvPicPr>
          <p:cNvPr id="199" name="Google Shape;199;p33"/>
          <p:cNvPicPr preferRelativeResize="0"/>
          <p:nvPr/>
        </p:nvPicPr>
        <p:blipFill>
          <a:blip r:embed="rId4">
            <a:alphaModFix/>
          </a:blip>
          <a:stretch>
            <a:fillRect/>
          </a:stretch>
        </p:blipFill>
        <p:spPr>
          <a:xfrm>
            <a:off x="0" y="1688625"/>
            <a:ext cx="4828800" cy="2220525"/>
          </a:xfrm>
          <a:prstGeom prst="rect">
            <a:avLst/>
          </a:prstGeom>
          <a:noFill/>
          <a:ln>
            <a:noFill/>
          </a:ln>
        </p:spPr>
      </p:pic>
      <p:pic>
        <p:nvPicPr>
          <p:cNvPr id="200" name="Google Shape;200;p33"/>
          <p:cNvPicPr preferRelativeResize="0"/>
          <p:nvPr/>
        </p:nvPicPr>
        <p:blipFill>
          <a:blip r:embed="rId5">
            <a:alphaModFix/>
          </a:blip>
          <a:stretch>
            <a:fillRect/>
          </a:stretch>
        </p:blipFill>
        <p:spPr>
          <a:xfrm>
            <a:off x="981125" y="3909150"/>
            <a:ext cx="2478799" cy="2644052"/>
          </a:xfrm>
          <a:prstGeom prst="rect">
            <a:avLst/>
          </a:prstGeom>
          <a:noFill/>
          <a:ln>
            <a:noFill/>
          </a:ln>
        </p:spPr>
      </p:pic>
      <p:pic>
        <p:nvPicPr>
          <p:cNvPr id="201" name="Google Shape;201;p33"/>
          <p:cNvPicPr preferRelativeResize="0"/>
          <p:nvPr/>
        </p:nvPicPr>
        <p:blipFill>
          <a:blip r:embed="rId6">
            <a:alphaModFix/>
          </a:blip>
          <a:stretch>
            <a:fillRect/>
          </a:stretch>
        </p:blipFill>
        <p:spPr>
          <a:xfrm>
            <a:off x="4828800" y="1631025"/>
            <a:ext cx="4010401" cy="233572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4"/>
          <p:cNvSpPr txBox="1"/>
          <p:nvPr>
            <p:ph type="title"/>
          </p:nvPr>
        </p:nvSpPr>
        <p:spPr>
          <a:xfrm>
            <a:off x="1867250" y="2051350"/>
            <a:ext cx="6123600" cy="326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900"/>
              <a:t>Important Concepts</a:t>
            </a:r>
            <a:endParaRPr sz="4900"/>
          </a:p>
        </p:txBody>
      </p:sp>
      <p:sp>
        <p:nvSpPr>
          <p:cNvPr id="208" name="Google Shape;208;p34"/>
          <p:cNvSpPr txBox="1"/>
          <p:nvPr>
            <p:ph idx="1" type="body"/>
          </p:nvPr>
        </p:nvSpPr>
        <p:spPr>
          <a:xfrm>
            <a:off x="457200" y="2051350"/>
            <a:ext cx="41148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Absolute Advantage vs. Comparative Advantage</a:t>
            </a:r>
            <a:endParaRPr b="1"/>
          </a:p>
          <a:p>
            <a:pPr indent="0" lvl="0" marL="0" rtl="0" algn="l">
              <a:spcBef>
                <a:spcPts val="1800"/>
              </a:spcBef>
              <a:spcAft>
                <a:spcPts val="0"/>
              </a:spcAft>
              <a:buNone/>
            </a:pPr>
            <a:r>
              <a:rPr b="1" lang="en-US"/>
              <a:t>Specialization vs. Diversification</a:t>
            </a:r>
            <a:endParaRPr b="1"/>
          </a:p>
          <a:p>
            <a:pPr indent="0" lvl="0" marL="0" rtl="0" algn="l">
              <a:spcBef>
                <a:spcPts val="1800"/>
              </a:spcBef>
              <a:spcAft>
                <a:spcPts val="0"/>
              </a:spcAft>
              <a:buNone/>
            </a:pPr>
            <a:r>
              <a:rPr b="1" lang="en-US"/>
              <a:t>Terms of Trade</a:t>
            </a:r>
            <a:endParaRPr b="1"/>
          </a:p>
          <a:p>
            <a:pPr indent="0" lvl="0" marL="0" rtl="0" algn="l">
              <a:spcBef>
                <a:spcPts val="1800"/>
              </a:spcBef>
              <a:spcAft>
                <a:spcPts val="1800"/>
              </a:spcAft>
              <a:buNone/>
            </a:pPr>
            <a:r>
              <a:rPr b="1" lang="en-US"/>
              <a:t>Free Trade vs. Protectionism</a:t>
            </a:r>
            <a:endParaRPr b="1"/>
          </a:p>
        </p:txBody>
      </p:sp>
      <p:pic>
        <p:nvPicPr>
          <p:cNvPr id="209" name="Google Shape;209;p34"/>
          <p:cNvPicPr preferRelativeResize="0"/>
          <p:nvPr/>
        </p:nvPicPr>
        <p:blipFill>
          <a:blip r:embed="rId3">
            <a:alphaModFix/>
          </a:blip>
          <a:stretch>
            <a:fillRect/>
          </a:stretch>
        </p:blipFill>
        <p:spPr>
          <a:xfrm>
            <a:off x="3945422" y="3802575"/>
            <a:ext cx="5198574" cy="23272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5"/>
          <p:cNvSpPr txBox="1"/>
          <p:nvPr>
            <p:ph type="title"/>
          </p:nvPr>
        </p:nvSpPr>
        <p:spPr>
          <a:xfrm>
            <a:off x="457200" y="172625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300"/>
              <a:t>Absolute Advantage</a:t>
            </a:r>
            <a:endParaRPr sz="4300"/>
          </a:p>
        </p:txBody>
      </p:sp>
      <p:sp>
        <p:nvSpPr>
          <p:cNvPr id="216" name="Google Shape;216;p35"/>
          <p:cNvSpPr txBox="1"/>
          <p:nvPr>
            <p:ph idx="1" type="body"/>
          </p:nvPr>
        </p:nvSpPr>
        <p:spPr>
          <a:xfrm>
            <a:off x="457200" y="2142419"/>
            <a:ext cx="8229600" cy="1469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Absolute Advantage</a:t>
            </a:r>
            <a:r>
              <a:rPr lang="en-US"/>
              <a:t>:  the ability of an economy  to produce a </a:t>
            </a:r>
            <a:r>
              <a:rPr b="1" lang="en-US">
                <a:solidFill>
                  <a:srgbClr val="000000"/>
                </a:solidFill>
                <a:highlight>
                  <a:srgbClr val="FFFF00"/>
                </a:highlight>
              </a:rPr>
              <a:t>greater quantity </a:t>
            </a:r>
            <a:r>
              <a:rPr lang="en-US"/>
              <a:t>of goods or services for the same quantity of inputs.</a:t>
            </a:r>
            <a:endParaRPr/>
          </a:p>
          <a:p>
            <a:pPr indent="0" lvl="0" marL="0" rtl="0" algn="l">
              <a:spcBef>
                <a:spcPts val="1800"/>
              </a:spcBef>
              <a:spcAft>
                <a:spcPts val="1800"/>
              </a:spcAft>
              <a:buNone/>
            </a:pPr>
            <a:r>
              <a:t/>
            </a:r>
            <a:endParaRPr/>
          </a:p>
        </p:txBody>
      </p:sp>
      <p:pic>
        <p:nvPicPr>
          <p:cNvPr id="217" name="Google Shape;217;p35"/>
          <p:cNvPicPr preferRelativeResize="0"/>
          <p:nvPr/>
        </p:nvPicPr>
        <p:blipFill>
          <a:blip r:embed="rId3">
            <a:alphaModFix/>
          </a:blip>
          <a:stretch>
            <a:fillRect/>
          </a:stretch>
        </p:blipFill>
        <p:spPr>
          <a:xfrm>
            <a:off x="457200" y="3904474"/>
            <a:ext cx="4056826" cy="2281975"/>
          </a:xfrm>
          <a:prstGeom prst="rect">
            <a:avLst/>
          </a:prstGeom>
          <a:noFill/>
          <a:ln>
            <a:noFill/>
          </a:ln>
        </p:spPr>
      </p:pic>
      <p:pic>
        <p:nvPicPr>
          <p:cNvPr id="218" name="Google Shape;218;p35"/>
          <p:cNvPicPr preferRelativeResize="0"/>
          <p:nvPr/>
        </p:nvPicPr>
        <p:blipFill>
          <a:blip r:embed="rId4">
            <a:alphaModFix/>
          </a:blip>
          <a:stretch>
            <a:fillRect/>
          </a:stretch>
        </p:blipFill>
        <p:spPr>
          <a:xfrm>
            <a:off x="4929725" y="3829825"/>
            <a:ext cx="3649226" cy="24312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6"/>
          <p:cNvSpPr txBox="1"/>
          <p:nvPr>
            <p:ph type="title"/>
          </p:nvPr>
        </p:nvSpPr>
        <p:spPr>
          <a:xfrm>
            <a:off x="457200" y="172625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300"/>
              <a:t>Comparative Advantage</a:t>
            </a:r>
            <a:endParaRPr sz="4300"/>
          </a:p>
        </p:txBody>
      </p:sp>
      <p:sp>
        <p:nvSpPr>
          <p:cNvPr id="225" name="Google Shape;225;p36"/>
          <p:cNvSpPr txBox="1"/>
          <p:nvPr>
            <p:ph idx="1" type="body"/>
          </p:nvPr>
        </p:nvSpPr>
        <p:spPr>
          <a:xfrm>
            <a:off x="457200" y="1959594"/>
            <a:ext cx="8229600" cy="1469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Comparative Advantage: </a:t>
            </a:r>
            <a:r>
              <a:rPr lang="en-US"/>
              <a:t> the ability of an economy to produce a particular good or service at a </a:t>
            </a:r>
            <a:r>
              <a:rPr lang="en-US">
                <a:highlight>
                  <a:srgbClr val="FFFF00"/>
                </a:highlight>
              </a:rPr>
              <a:t>lower opportunity cost</a:t>
            </a:r>
            <a:r>
              <a:rPr lang="en-US"/>
              <a:t> than its trading partners.</a:t>
            </a:r>
            <a:endParaRPr/>
          </a:p>
          <a:p>
            <a:pPr indent="0" lvl="0" marL="0" rtl="0" algn="l">
              <a:spcBef>
                <a:spcPts val="1800"/>
              </a:spcBef>
              <a:spcAft>
                <a:spcPts val="1800"/>
              </a:spcAft>
              <a:buNone/>
            </a:pPr>
            <a:r>
              <a:t/>
            </a:r>
            <a:endParaRPr/>
          </a:p>
        </p:txBody>
      </p:sp>
      <p:pic>
        <p:nvPicPr>
          <p:cNvPr id="226" name="Google Shape;226;p36"/>
          <p:cNvPicPr preferRelativeResize="0"/>
          <p:nvPr/>
        </p:nvPicPr>
        <p:blipFill>
          <a:blip r:embed="rId3">
            <a:alphaModFix/>
          </a:blip>
          <a:stretch>
            <a:fillRect/>
          </a:stretch>
        </p:blipFill>
        <p:spPr>
          <a:xfrm>
            <a:off x="457200" y="3748725"/>
            <a:ext cx="3885924" cy="2593675"/>
          </a:xfrm>
          <a:prstGeom prst="rect">
            <a:avLst/>
          </a:prstGeom>
          <a:noFill/>
          <a:ln>
            <a:noFill/>
          </a:ln>
        </p:spPr>
      </p:pic>
      <p:pic>
        <p:nvPicPr>
          <p:cNvPr id="227" name="Google Shape;227;p36"/>
          <p:cNvPicPr preferRelativeResize="0"/>
          <p:nvPr/>
        </p:nvPicPr>
        <p:blipFill>
          <a:blip r:embed="rId4">
            <a:alphaModFix/>
          </a:blip>
          <a:stretch>
            <a:fillRect/>
          </a:stretch>
        </p:blipFill>
        <p:spPr>
          <a:xfrm>
            <a:off x="4571999" y="3773119"/>
            <a:ext cx="4496077" cy="254489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7"/>
          <p:cNvSpPr txBox="1"/>
          <p:nvPr>
            <p:ph type="title"/>
          </p:nvPr>
        </p:nvSpPr>
        <p:spPr>
          <a:xfrm>
            <a:off x="457200" y="1021225"/>
            <a:ext cx="8229600" cy="11430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300"/>
              <a:t>Comparative Advantage - Calculating Opportunity Cost</a:t>
            </a:r>
            <a:endParaRPr sz="4300"/>
          </a:p>
        </p:txBody>
      </p:sp>
      <p:sp>
        <p:nvSpPr>
          <p:cNvPr id="234" name="Google Shape;234;p37"/>
          <p:cNvSpPr txBox="1"/>
          <p:nvPr>
            <p:ph idx="1" type="body"/>
          </p:nvPr>
        </p:nvSpPr>
        <p:spPr>
          <a:xfrm>
            <a:off x="307650" y="2292400"/>
            <a:ext cx="5781600" cy="2549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Opportunity Cost = Foregone / Gained</a:t>
            </a:r>
            <a:endParaRPr b="1"/>
          </a:p>
          <a:p>
            <a:pPr indent="0" lvl="0" marL="0" rtl="0" algn="l">
              <a:spcBef>
                <a:spcPts val="1800"/>
              </a:spcBef>
              <a:spcAft>
                <a:spcPts val="0"/>
              </a:spcAft>
              <a:buNone/>
            </a:pPr>
            <a:r>
              <a:rPr lang="en-US"/>
              <a:t>Ex:  Given available resources, the U.S. can produce either wheat or soybeans.  If we use all resources for wheat we can produce </a:t>
            </a:r>
            <a:r>
              <a:rPr lang="en-US">
                <a:solidFill>
                  <a:srgbClr val="FF0000"/>
                </a:solidFill>
              </a:rPr>
              <a:t>100 tons.</a:t>
            </a:r>
            <a:r>
              <a:rPr lang="en-US"/>
              <a:t>  If we use all resources for soybeans we can produce</a:t>
            </a:r>
            <a:r>
              <a:rPr lang="en-US">
                <a:solidFill>
                  <a:srgbClr val="FF0000"/>
                </a:solidFill>
              </a:rPr>
              <a:t> 80 tons.  </a:t>
            </a:r>
            <a:r>
              <a:rPr lang="en-US"/>
              <a:t> What is the opportunity cost of producing wheat?  </a:t>
            </a:r>
            <a:endParaRPr/>
          </a:p>
          <a:p>
            <a:pPr indent="0" lvl="0" marL="0" rtl="0" algn="l">
              <a:spcBef>
                <a:spcPts val="1800"/>
              </a:spcBef>
              <a:spcAft>
                <a:spcPts val="1800"/>
              </a:spcAft>
              <a:buNone/>
            </a:pPr>
            <a:r>
              <a:rPr lang="en-US"/>
              <a:t> </a:t>
            </a:r>
            <a:endParaRPr/>
          </a:p>
        </p:txBody>
      </p:sp>
      <p:pic>
        <p:nvPicPr>
          <p:cNvPr id="235" name="Google Shape;235;p37"/>
          <p:cNvPicPr preferRelativeResize="0"/>
          <p:nvPr/>
        </p:nvPicPr>
        <p:blipFill>
          <a:blip r:embed="rId3">
            <a:alphaModFix/>
          </a:blip>
          <a:stretch>
            <a:fillRect/>
          </a:stretch>
        </p:blipFill>
        <p:spPr>
          <a:xfrm>
            <a:off x="6284375" y="2292400"/>
            <a:ext cx="2707224" cy="2030418"/>
          </a:xfrm>
          <a:prstGeom prst="rect">
            <a:avLst/>
          </a:prstGeom>
          <a:noFill/>
          <a:ln>
            <a:noFill/>
          </a:ln>
        </p:spPr>
      </p:pic>
      <p:pic>
        <p:nvPicPr>
          <p:cNvPr id="236" name="Google Shape;236;p37"/>
          <p:cNvPicPr preferRelativeResize="0"/>
          <p:nvPr/>
        </p:nvPicPr>
        <p:blipFill>
          <a:blip r:embed="rId4">
            <a:alphaModFix/>
          </a:blip>
          <a:stretch>
            <a:fillRect/>
          </a:stretch>
        </p:blipFill>
        <p:spPr>
          <a:xfrm>
            <a:off x="6284375" y="4322818"/>
            <a:ext cx="2707224" cy="202795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8"/>
          <p:cNvSpPr txBox="1"/>
          <p:nvPr>
            <p:ph type="title"/>
          </p:nvPr>
        </p:nvSpPr>
        <p:spPr>
          <a:xfrm>
            <a:off x="457200" y="1149400"/>
            <a:ext cx="8229600" cy="11430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300"/>
              <a:t>Comparative Advantage - Calculating Opportunity Cost</a:t>
            </a:r>
            <a:endParaRPr sz="4300"/>
          </a:p>
        </p:txBody>
      </p:sp>
      <p:sp>
        <p:nvSpPr>
          <p:cNvPr id="243" name="Google Shape;243;p38"/>
          <p:cNvSpPr txBox="1"/>
          <p:nvPr>
            <p:ph idx="1" type="body"/>
          </p:nvPr>
        </p:nvSpPr>
        <p:spPr>
          <a:xfrm>
            <a:off x="457200" y="2557824"/>
            <a:ext cx="8229600" cy="3169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Opportunity Cost = Foregone / Gained</a:t>
            </a:r>
            <a:endParaRPr b="1"/>
          </a:p>
          <a:p>
            <a:pPr indent="0" lvl="0" marL="0" rtl="0" algn="l">
              <a:spcBef>
                <a:spcPts val="1800"/>
              </a:spcBef>
              <a:spcAft>
                <a:spcPts val="0"/>
              </a:spcAft>
              <a:buNone/>
            </a:pPr>
            <a:r>
              <a:rPr lang="en-US"/>
              <a:t>We need to give up </a:t>
            </a:r>
            <a:r>
              <a:rPr lang="en-US">
                <a:solidFill>
                  <a:srgbClr val="FF0000"/>
                </a:solidFill>
              </a:rPr>
              <a:t>80 </a:t>
            </a:r>
            <a:r>
              <a:rPr lang="en-US"/>
              <a:t>tons of soybeans in order to produce </a:t>
            </a:r>
            <a:r>
              <a:rPr lang="en-US">
                <a:solidFill>
                  <a:srgbClr val="FF0000"/>
                </a:solidFill>
              </a:rPr>
              <a:t>100 </a:t>
            </a:r>
            <a:r>
              <a:rPr lang="en-US"/>
              <a:t>tons of wheat.</a:t>
            </a:r>
            <a:endParaRPr/>
          </a:p>
          <a:p>
            <a:pPr indent="0" lvl="0" marL="0" rtl="0" algn="l">
              <a:spcBef>
                <a:spcPts val="1800"/>
              </a:spcBef>
              <a:spcAft>
                <a:spcPts val="0"/>
              </a:spcAft>
              <a:buNone/>
            </a:pPr>
            <a:r>
              <a:rPr lang="en-US">
                <a:solidFill>
                  <a:srgbClr val="FF0000"/>
                </a:solidFill>
              </a:rPr>
              <a:t>80 / 100 =  .80</a:t>
            </a:r>
            <a:endParaRPr>
              <a:solidFill>
                <a:srgbClr val="FF0000"/>
              </a:solidFill>
            </a:endParaRPr>
          </a:p>
          <a:p>
            <a:pPr indent="0" lvl="0" marL="0" rtl="0" algn="l">
              <a:spcBef>
                <a:spcPts val="1800"/>
              </a:spcBef>
              <a:spcAft>
                <a:spcPts val="0"/>
              </a:spcAft>
              <a:buNone/>
            </a:pPr>
            <a:r>
              <a:rPr lang="en-US">
                <a:solidFill>
                  <a:srgbClr val="000000"/>
                </a:solidFill>
              </a:rPr>
              <a:t>For every one unit of wheat we are giving up .8 units of soybeans.</a:t>
            </a:r>
            <a:endParaRPr>
              <a:solidFill>
                <a:srgbClr val="000000"/>
              </a:solidFill>
            </a:endParaRPr>
          </a:p>
          <a:p>
            <a:pPr indent="0" lvl="0" marL="0" rtl="0" algn="l">
              <a:spcBef>
                <a:spcPts val="1800"/>
              </a:spcBef>
              <a:spcAft>
                <a:spcPts val="0"/>
              </a:spcAft>
              <a:buNone/>
            </a:pPr>
            <a:r>
              <a:t/>
            </a:r>
            <a:endParaRPr b="1"/>
          </a:p>
          <a:p>
            <a:pPr indent="0" lvl="0" marL="0" rtl="0" algn="l">
              <a:spcBef>
                <a:spcPts val="1800"/>
              </a:spcBef>
              <a:spcAft>
                <a:spcPts val="0"/>
              </a:spcAft>
              <a:buNone/>
            </a:pPr>
            <a:r>
              <a:t/>
            </a:r>
            <a:endParaRPr/>
          </a:p>
          <a:p>
            <a:pPr indent="0" lvl="0" marL="0" rtl="0" algn="l">
              <a:spcBef>
                <a:spcPts val="1800"/>
              </a:spcBef>
              <a:spcAft>
                <a:spcPts val="0"/>
              </a:spcAft>
              <a:buNone/>
            </a:pPr>
            <a:r>
              <a:t/>
            </a:r>
            <a:endParaRPr/>
          </a:p>
          <a:p>
            <a:pPr indent="0" lvl="0" marL="0" rtl="0" algn="l">
              <a:spcBef>
                <a:spcPts val="1800"/>
              </a:spcBef>
              <a:spcAft>
                <a:spcPts val="1800"/>
              </a:spcAft>
              <a:buNone/>
            </a:pPr>
            <a:r>
              <a:rPr lang="en-US"/>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9"/>
          <p:cNvSpPr txBox="1"/>
          <p:nvPr>
            <p:ph type="title"/>
          </p:nvPr>
        </p:nvSpPr>
        <p:spPr>
          <a:xfrm>
            <a:off x="457200" y="1149400"/>
            <a:ext cx="8229600" cy="11430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300"/>
              <a:t>Comparative Advantage - Calculating Opportunity Cost</a:t>
            </a:r>
            <a:endParaRPr sz="4300"/>
          </a:p>
        </p:txBody>
      </p:sp>
      <p:sp>
        <p:nvSpPr>
          <p:cNvPr id="250" name="Google Shape;250;p39"/>
          <p:cNvSpPr txBox="1"/>
          <p:nvPr>
            <p:ph idx="1" type="body"/>
          </p:nvPr>
        </p:nvSpPr>
        <p:spPr>
          <a:xfrm>
            <a:off x="457200" y="2557824"/>
            <a:ext cx="8229600" cy="3169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Who uses the concept of opportunity cost to make decisions when allocating scarce resources?</a:t>
            </a:r>
            <a:endParaRPr b="1"/>
          </a:p>
          <a:p>
            <a:pPr indent="-342900" lvl="0" marL="457200" rtl="0" algn="l">
              <a:spcBef>
                <a:spcPts val="1800"/>
              </a:spcBef>
              <a:spcAft>
                <a:spcPts val="0"/>
              </a:spcAft>
              <a:buClr>
                <a:srgbClr val="38761D"/>
              </a:buClr>
              <a:buSzPts val="1800"/>
              <a:buChar char="•"/>
            </a:pPr>
            <a:r>
              <a:rPr b="1" lang="en-US">
                <a:solidFill>
                  <a:srgbClr val="38761D"/>
                </a:solidFill>
              </a:rPr>
              <a:t>Consumers</a:t>
            </a:r>
            <a:endParaRPr b="1">
              <a:solidFill>
                <a:srgbClr val="38761D"/>
              </a:solidFill>
            </a:endParaRPr>
          </a:p>
          <a:p>
            <a:pPr indent="-342900" lvl="0" marL="457200" rtl="0" algn="l">
              <a:spcBef>
                <a:spcPts val="0"/>
              </a:spcBef>
              <a:spcAft>
                <a:spcPts val="0"/>
              </a:spcAft>
              <a:buClr>
                <a:srgbClr val="38761D"/>
              </a:buClr>
              <a:buSzPts val="1800"/>
              <a:buChar char="•"/>
            </a:pPr>
            <a:r>
              <a:rPr b="1" lang="en-US">
                <a:solidFill>
                  <a:srgbClr val="38761D"/>
                </a:solidFill>
              </a:rPr>
              <a:t>Businesses</a:t>
            </a:r>
            <a:endParaRPr b="1">
              <a:solidFill>
                <a:srgbClr val="38761D"/>
              </a:solidFill>
            </a:endParaRPr>
          </a:p>
          <a:p>
            <a:pPr indent="-342900" lvl="0" marL="457200" rtl="0" algn="l">
              <a:spcBef>
                <a:spcPts val="0"/>
              </a:spcBef>
              <a:spcAft>
                <a:spcPts val="0"/>
              </a:spcAft>
              <a:buClr>
                <a:srgbClr val="38761D"/>
              </a:buClr>
              <a:buSzPts val="1800"/>
              <a:buChar char="•"/>
            </a:pPr>
            <a:r>
              <a:rPr b="1" lang="en-US">
                <a:solidFill>
                  <a:srgbClr val="38761D"/>
                </a:solidFill>
              </a:rPr>
              <a:t>Governments</a:t>
            </a:r>
            <a:endParaRPr b="1">
              <a:solidFill>
                <a:srgbClr val="38761D"/>
              </a:solidFill>
            </a:endParaRPr>
          </a:p>
          <a:p>
            <a:pPr indent="0" lvl="0" marL="457200" rtl="0" algn="l">
              <a:spcBef>
                <a:spcPts val="1800"/>
              </a:spcBef>
              <a:spcAft>
                <a:spcPts val="0"/>
              </a:spcAft>
              <a:buNone/>
            </a:pPr>
            <a:r>
              <a:t/>
            </a:r>
            <a:endParaRPr b="1">
              <a:solidFill>
                <a:srgbClr val="38761D"/>
              </a:solidFill>
            </a:endParaRPr>
          </a:p>
          <a:p>
            <a:pPr indent="0" lvl="0" marL="0" rtl="0" algn="l">
              <a:spcBef>
                <a:spcPts val="1800"/>
              </a:spcBef>
              <a:spcAft>
                <a:spcPts val="0"/>
              </a:spcAft>
              <a:buNone/>
            </a:pPr>
            <a:r>
              <a:t/>
            </a:r>
            <a:endParaRPr b="1"/>
          </a:p>
          <a:p>
            <a:pPr indent="0" lvl="0" marL="0" rtl="0" algn="l">
              <a:spcBef>
                <a:spcPts val="1800"/>
              </a:spcBef>
              <a:spcAft>
                <a:spcPts val="0"/>
              </a:spcAft>
              <a:buNone/>
            </a:pPr>
            <a:r>
              <a:t/>
            </a:r>
            <a:endParaRPr/>
          </a:p>
          <a:p>
            <a:pPr indent="0" lvl="0" marL="0" rtl="0" algn="l">
              <a:spcBef>
                <a:spcPts val="1800"/>
              </a:spcBef>
              <a:spcAft>
                <a:spcPts val="0"/>
              </a:spcAft>
              <a:buNone/>
            </a:pPr>
            <a:r>
              <a:t/>
            </a:r>
            <a:endParaRPr/>
          </a:p>
          <a:p>
            <a:pPr indent="0" lvl="0" marL="0" rtl="0" algn="l">
              <a:spcBef>
                <a:spcPts val="1800"/>
              </a:spcBef>
              <a:spcAft>
                <a:spcPts val="1800"/>
              </a:spcAft>
              <a:buNone/>
            </a:pPr>
            <a:r>
              <a:rPr lang="en-US"/>
              <a:t> </a:t>
            </a:r>
            <a:endParaRPr/>
          </a:p>
        </p:txBody>
      </p:sp>
      <p:pic>
        <p:nvPicPr>
          <p:cNvPr id="251" name="Google Shape;251;p39"/>
          <p:cNvPicPr preferRelativeResize="0"/>
          <p:nvPr/>
        </p:nvPicPr>
        <p:blipFill>
          <a:blip r:embed="rId3">
            <a:alphaModFix/>
          </a:blip>
          <a:stretch>
            <a:fillRect/>
          </a:stretch>
        </p:blipFill>
        <p:spPr>
          <a:xfrm>
            <a:off x="4572003" y="3829253"/>
            <a:ext cx="3613100" cy="2004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0"/>
          <p:cNvSpPr txBox="1"/>
          <p:nvPr>
            <p:ph type="title"/>
          </p:nvPr>
        </p:nvSpPr>
        <p:spPr>
          <a:xfrm>
            <a:off x="457200" y="999850"/>
            <a:ext cx="8229600" cy="11430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300"/>
              <a:t>Absolute and Comparative Advantage Example</a:t>
            </a:r>
            <a:endParaRPr sz="4300"/>
          </a:p>
        </p:txBody>
      </p:sp>
      <p:sp>
        <p:nvSpPr>
          <p:cNvPr id="258" name="Google Shape;258;p40"/>
          <p:cNvSpPr txBox="1"/>
          <p:nvPr>
            <p:ph idx="1" type="body"/>
          </p:nvPr>
        </p:nvSpPr>
        <p:spPr>
          <a:xfrm>
            <a:off x="457200" y="2557825"/>
            <a:ext cx="6016500" cy="3169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rgbClr val="38761D"/>
                </a:solidFill>
              </a:rPr>
              <a:t>With all given resources, Spain can produce either 200 million gallons of wine or 100 million gallons of olive oil.</a:t>
            </a:r>
            <a:endParaRPr b="1">
              <a:solidFill>
                <a:srgbClr val="38761D"/>
              </a:solidFill>
            </a:endParaRPr>
          </a:p>
          <a:p>
            <a:pPr indent="0" lvl="0" marL="0" rtl="0" algn="l">
              <a:spcBef>
                <a:spcPts val="1800"/>
              </a:spcBef>
              <a:spcAft>
                <a:spcPts val="0"/>
              </a:spcAft>
              <a:buNone/>
            </a:pPr>
            <a:r>
              <a:rPr b="1" lang="en-US">
                <a:solidFill>
                  <a:srgbClr val="38761D"/>
                </a:solidFill>
              </a:rPr>
              <a:t>With all available resources, Italy can produce either 400 million gallons of wine or 500  gallons of olive oil.</a:t>
            </a:r>
            <a:endParaRPr b="1">
              <a:solidFill>
                <a:srgbClr val="38761D"/>
              </a:solidFill>
            </a:endParaRPr>
          </a:p>
          <a:p>
            <a:pPr indent="0" lvl="0" marL="0" rtl="0" algn="l">
              <a:spcBef>
                <a:spcPts val="1800"/>
              </a:spcBef>
              <a:spcAft>
                <a:spcPts val="0"/>
              </a:spcAft>
              <a:buNone/>
            </a:pPr>
            <a:r>
              <a:t/>
            </a:r>
            <a:endParaRPr b="1"/>
          </a:p>
          <a:p>
            <a:pPr indent="0" lvl="0" marL="0" rtl="0" algn="l">
              <a:spcBef>
                <a:spcPts val="1800"/>
              </a:spcBef>
              <a:spcAft>
                <a:spcPts val="0"/>
              </a:spcAft>
              <a:buNone/>
            </a:pPr>
            <a:r>
              <a:t/>
            </a:r>
            <a:endParaRPr/>
          </a:p>
          <a:p>
            <a:pPr indent="0" lvl="0" marL="0" rtl="0" algn="l">
              <a:spcBef>
                <a:spcPts val="1800"/>
              </a:spcBef>
              <a:spcAft>
                <a:spcPts val="0"/>
              </a:spcAft>
              <a:buNone/>
            </a:pPr>
            <a:r>
              <a:t/>
            </a:r>
            <a:endParaRPr/>
          </a:p>
          <a:p>
            <a:pPr indent="0" lvl="0" marL="0" rtl="0" algn="l">
              <a:spcBef>
                <a:spcPts val="1800"/>
              </a:spcBef>
              <a:spcAft>
                <a:spcPts val="1800"/>
              </a:spcAft>
              <a:buNone/>
            </a:pPr>
            <a:r>
              <a:rPr lang="en-US"/>
              <a:t> </a:t>
            </a:r>
            <a:endParaRPr/>
          </a:p>
        </p:txBody>
      </p:sp>
      <p:pic>
        <p:nvPicPr>
          <p:cNvPr id="259" name="Google Shape;259;p40"/>
          <p:cNvPicPr preferRelativeResize="0"/>
          <p:nvPr/>
        </p:nvPicPr>
        <p:blipFill>
          <a:blip r:embed="rId3">
            <a:alphaModFix/>
          </a:blip>
          <a:stretch>
            <a:fillRect/>
          </a:stretch>
        </p:blipFill>
        <p:spPr>
          <a:xfrm>
            <a:off x="6626100" y="2469075"/>
            <a:ext cx="2365500" cy="1574133"/>
          </a:xfrm>
          <a:prstGeom prst="rect">
            <a:avLst/>
          </a:prstGeom>
          <a:noFill/>
          <a:ln>
            <a:noFill/>
          </a:ln>
        </p:spPr>
      </p:pic>
      <p:pic>
        <p:nvPicPr>
          <p:cNvPr id="260" name="Google Shape;260;p40"/>
          <p:cNvPicPr preferRelativeResize="0"/>
          <p:nvPr/>
        </p:nvPicPr>
        <p:blipFill>
          <a:blip r:embed="rId4">
            <a:alphaModFix/>
          </a:blip>
          <a:stretch>
            <a:fillRect/>
          </a:stretch>
        </p:blipFill>
        <p:spPr>
          <a:xfrm>
            <a:off x="6626100" y="4369416"/>
            <a:ext cx="2365501" cy="157775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graphicFrame>
        <p:nvGraphicFramePr>
          <p:cNvPr id="266" name="Google Shape;266;p41"/>
          <p:cNvGraphicFramePr/>
          <p:nvPr/>
        </p:nvGraphicFramePr>
        <p:xfrm>
          <a:off x="1812188" y="1139050"/>
          <a:ext cx="3000000" cy="3000000"/>
        </p:xfrm>
        <a:graphic>
          <a:graphicData uri="http://schemas.openxmlformats.org/drawingml/2006/table">
            <a:tbl>
              <a:tblPr>
                <a:noFill/>
                <a:tableStyleId>{44A38BDE-341B-4101-BC24-C824C993AEB5}</a:tableStyleId>
              </a:tblPr>
              <a:tblGrid>
                <a:gridCol w="1839875"/>
                <a:gridCol w="1839875"/>
                <a:gridCol w="1839875"/>
              </a:tblGrid>
              <a:tr h="1061575">
                <a:tc>
                  <a:txBody>
                    <a:bodyPr/>
                    <a:lstStyle/>
                    <a:p>
                      <a:pPr indent="0" lvl="0" marL="0" rtl="0" algn="l">
                        <a:spcBef>
                          <a:spcPts val="0"/>
                        </a:spcBef>
                        <a:spcAft>
                          <a:spcPts val="0"/>
                        </a:spcAft>
                        <a:buNone/>
                      </a:pPr>
                      <a:r>
                        <a:t/>
                      </a:r>
                      <a:endParaRPr sz="2000"/>
                    </a:p>
                  </a:txBody>
                  <a:tcPr marT="91425" marB="91425" marR="91425" marL="91425"/>
                </a:tc>
                <a:tc>
                  <a:txBody>
                    <a:bodyPr/>
                    <a:lstStyle/>
                    <a:p>
                      <a:pPr indent="0" lvl="0" marL="0" rtl="0" algn="ctr">
                        <a:spcBef>
                          <a:spcPts val="0"/>
                        </a:spcBef>
                        <a:spcAft>
                          <a:spcPts val="0"/>
                        </a:spcAft>
                        <a:buNone/>
                      </a:pPr>
                      <a:r>
                        <a:rPr lang="en-US" sz="2400"/>
                        <a:t>SPAIN</a:t>
                      </a:r>
                      <a:endParaRPr sz="2400"/>
                    </a:p>
                  </a:txBody>
                  <a:tcPr marT="91425" marB="91425" marR="91425" marL="91425"/>
                </a:tc>
                <a:tc>
                  <a:txBody>
                    <a:bodyPr/>
                    <a:lstStyle/>
                    <a:p>
                      <a:pPr indent="0" lvl="0" marL="0" rtl="0" algn="ctr">
                        <a:spcBef>
                          <a:spcPts val="0"/>
                        </a:spcBef>
                        <a:spcAft>
                          <a:spcPts val="0"/>
                        </a:spcAft>
                        <a:buNone/>
                      </a:pPr>
                      <a:r>
                        <a:rPr lang="en-US" sz="2400"/>
                        <a:t>ITALY</a:t>
                      </a:r>
                      <a:endParaRPr sz="2400"/>
                    </a:p>
                  </a:txBody>
                  <a:tcPr marT="91425" marB="91425" marR="91425" marL="91425"/>
                </a:tc>
              </a:tr>
              <a:tr h="1061575">
                <a:tc>
                  <a:txBody>
                    <a:bodyPr/>
                    <a:lstStyle/>
                    <a:p>
                      <a:pPr indent="0" lvl="0" marL="0" rtl="0" algn="ctr">
                        <a:spcBef>
                          <a:spcPts val="0"/>
                        </a:spcBef>
                        <a:spcAft>
                          <a:spcPts val="0"/>
                        </a:spcAft>
                        <a:buNone/>
                      </a:pPr>
                      <a:r>
                        <a:t/>
                      </a:r>
                      <a:endParaRPr sz="2400"/>
                    </a:p>
                    <a:p>
                      <a:pPr indent="0" lvl="0" marL="0" rtl="0" algn="ctr">
                        <a:spcBef>
                          <a:spcPts val="0"/>
                        </a:spcBef>
                        <a:spcAft>
                          <a:spcPts val="0"/>
                        </a:spcAft>
                        <a:buNone/>
                      </a:pPr>
                      <a:r>
                        <a:rPr lang="en-US" sz="2400"/>
                        <a:t>WINE</a:t>
                      </a:r>
                      <a:endParaRPr sz="2400"/>
                    </a:p>
                  </a:txBody>
                  <a:tcPr marT="91425" marB="91425" marR="91425" marL="91425"/>
                </a:tc>
                <a:tc>
                  <a:txBody>
                    <a:bodyPr/>
                    <a:lstStyle/>
                    <a:p>
                      <a:pPr indent="0" lvl="0" marL="0" rtl="0" algn="ctr">
                        <a:spcBef>
                          <a:spcPts val="0"/>
                        </a:spcBef>
                        <a:spcAft>
                          <a:spcPts val="0"/>
                        </a:spcAft>
                        <a:buNone/>
                      </a:pPr>
                      <a:r>
                        <a:t/>
                      </a:r>
                      <a:endParaRPr sz="2500"/>
                    </a:p>
                    <a:p>
                      <a:pPr indent="0" lvl="0" marL="0" rtl="0" algn="ctr">
                        <a:spcBef>
                          <a:spcPts val="0"/>
                        </a:spcBef>
                        <a:spcAft>
                          <a:spcPts val="0"/>
                        </a:spcAft>
                        <a:buNone/>
                      </a:pPr>
                      <a:r>
                        <a:rPr lang="en-US" sz="2500"/>
                        <a:t>200</a:t>
                      </a:r>
                      <a:endParaRPr sz="2500"/>
                    </a:p>
                  </a:txBody>
                  <a:tcPr marT="91425" marB="91425" marR="91425" marL="91425"/>
                </a:tc>
                <a:tc>
                  <a:txBody>
                    <a:bodyPr/>
                    <a:lstStyle/>
                    <a:p>
                      <a:pPr indent="0" lvl="0" marL="0" rtl="0" algn="ctr">
                        <a:spcBef>
                          <a:spcPts val="0"/>
                        </a:spcBef>
                        <a:spcAft>
                          <a:spcPts val="0"/>
                        </a:spcAft>
                        <a:buNone/>
                      </a:pPr>
                      <a:r>
                        <a:t/>
                      </a:r>
                      <a:endParaRPr sz="2500"/>
                    </a:p>
                    <a:p>
                      <a:pPr indent="0" lvl="0" marL="0" rtl="0" algn="ctr">
                        <a:spcBef>
                          <a:spcPts val="0"/>
                        </a:spcBef>
                        <a:spcAft>
                          <a:spcPts val="0"/>
                        </a:spcAft>
                        <a:buNone/>
                      </a:pPr>
                      <a:r>
                        <a:rPr lang="en-US" sz="2500"/>
                        <a:t>100</a:t>
                      </a:r>
                      <a:endParaRPr sz="2500"/>
                    </a:p>
                  </a:txBody>
                  <a:tcPr marT="91425" marB="91425" marR="91425" marL="91425"/>
                </a:tc>
              </a:tr>
              <a:tr h="1061575">
                <a:tc>
                  <a:txBody>
                    <a:bodyPr/>
                    <a:lstStyle/>
                    <a:p>
                      <a:pPr indent="0" lvl="0" marL="0" rtl="0" algn="ctr">
                        <a:spcBef>
                          <a:spcPts val="0"/>
                        </a:spcBef>
                        <a:spcAft>
                          <a:spcPts val="0"/>
                        </a:spcAft>
                        <a:buNone/>
                      </a:pPr>
                      <a:r>
                        <a:t/>
                      </a:r>
                      <a:endParaRPr sz="2400"/>
                    </a:p>
                    <a:p>
                      <a:pPr indent="0" lvl="0" marL="0" rtl="0" algn="ctr">
                        <a:spcBef>
                          <a:spcPts val="0"/>
                        </a:spcBef>
                        <a:spcAft>
                          <a:spcPts val="0"/>
                        </a:spcAft>
                        <a:buNone/>
                      </a:pPr>
                      <a:r>
                        <a:rPr lang="en-US" sz="2400"/>
                        <a:t>OLIVE OIL</a:t>
                      </a:r>
                      <a:endParaRPr sz="2400"/>
                    </a:p>
                  </a:txBody>
                  <a:tcPr marT="91425" marB="91425" marR="91425" marL="91425"/>
                </a:tc>
                <a:tc>
                  <a:txBody>
                    <a:bodyPr/>
                    <a:lstStyle/>
                    <a:p>
                      <a:pPr indent="0" lvl="0" marL="0" rtl="0" algn="ctr">
                        <a:spcBef>
                          <a:spcPts val="0"/>
                        </a:spcBef>
                        <a:spcAft>
                          <a:spcPts val="0"/>
                        </a:spcAft>
                        <a:buNone/>
                      </a:pPr>
                      <a:r>
                        <a:t/>
                      </a:r>
                      <a:endParaRPr sz="2500"/>
                    </a:p>
                    <a:p>
                      <a:pPr indent="0" lvl="0" marL="0" rtl="0" algn="ctr">
                        <a:spcBef>
                          <a:spcPts val="0"/>
                        </a:spcBef>
                        <a:spcAft>
                          <a:spcPts val="0"/>
                        </a:spcAft>
                        <a:buNone/>
                      </a:pPr>
                      <a:r>
                        <a:rPr lang="en-US" sz="2500"/>
                        <a:t>400</a:t>
                      </a:r>
                      <a:endParaRPr sz="2500"/>
                    </a:p>
                  </a:txBody>
                  <a:tcPr marT="91425" marB="91425" marR="91425" marL="91425"/>
                </a:tc>
                <a:tc>
                  <a:txBody>
                    <a:bodyPr/>
                    <a:lstStyle/>
                    <a:p>
                      <a:pPr indent="0" lvl="0" marL="0" rtl="0" algn="ctr">
                        <a:spcBef>
                          <a:spcPts val="0"/>
                        </a:spcBef>
                        <a:spcAft>
                          <a:spcPts val="0"/>
                        </a:spcAft>
                        <a:buNone/>
                      </a:pPr>
                      <a:r>
                        <a:t/>
                      </a:r>
                      <a:endParaRPr sz="2500"/>
                    </a:p>
                    <a:p>
                      <a:pPr indent="0" lvl="0" marL="0" rtl="0" algn="ctr">
                        <a:spcBef>
                          <a:spcPts val="0"/>
                        </a:spcBef>
                        <a:spcAft>
                          <a:spcPts val="0"/>
                        </a:spcAft>
                        <a:buNone/>
                      </a:pPr>
                      <a:r>
                        <a:rPr lang="en-US" sz="2500"/>
                        <a:t>500</a:t>
                      </a:r>
                      <a:endParaRPr sz="2500"/>
                    </a:p>
                  </a:txBody>
                  <a:tcPr marT="91425" marB="91425" marR="91425" marL="91425"/>
                </a:tc>
              </a:tr>
            </a:tbl>
          </a:graphicData>
        </a:graphic>
      </p:graphicFrame>
      <p:sp>
        <p:nvSpPr>
          <p:cNvPr id="267" name="Google Shape;267;p41"/>
          <p:cNvSpPr txBox="1"/>
          <p:nvPr/>
        </p:nvSpPr>
        <p:spPr>
          <a:xfrm>
            <a:off x="1196825" y="4722950"/>
            <a:ext cx="7456200" cy="985200"/>
          </a:xfrm>
          <a:prstGeom prst="rect">
            <a:avLst/>
          </a:prstGeom>
          <a:noFill/>
          <a:ln>
            <a:noFill/>
          </a:ln>
        </p:spPr>
        <p:txBody>
          <a:bodyPr anchorCtr="0" anchor="t" bIns="91425" lIns="91425" spcFirstLastPara="1" rIns="91425" wrap="square" tIns="91425">
            <a:spAutoFit/>
          </a:bodyPr>
          <a:lstStyle/>
          <a:p>
            <a:pPr indent="-393700" lvl="0" marL="457200" rtl="0" algn="l">
              <a:spcBef>
                <a:spcPts val="0"/>
              </a:spcBef>
              <a:spcAft>
                <a:spcPts val="0"/>
              </a:spcAft>
              <a:buSzPts val="2600"/>
              <a:buFont typeface="Calibri"/>
              <a:buChar char="●"/>
            </a:pPr>
            <a:r>
              <a:rPr lang="en-US" sz="2600">
                <a:latin typeface="Calibri"/>
                <a:ea typeface="Calibri"/>
                <a:cs typeface="Calibri"/>
                <a:sym typeface="Calibri"/>
              </a:rPr>
              <a:t>Who has absolute advantage in wine?</a:t>
            </a:r>
            <a:endParaRPr sz="2600">
              <a:latin typeface="Calibri"/>
              <a:ea typeface="Calibri"/>
              <a:cs typeface="Calibri"/>
              <a:sym typeface="Calibri"/>
            </a:endParaRPr>
          </a:p>
          <a:p>
            <a:pPr indent="-393700" lvl="0" marL="457200" rtl="0" algn="l">
              <a:spcBef>
                <a:spcPts val="0"/>
              </a:spcBef>
              <a:spcAft>
                <a:spcPts val="0"/>
              </a:spcAft>
              <a:buSzPts val="2600"/>
              <a:buFont typeface="Calibri"/>
              <a:buChar char="●"/>
            </a:pPr>
            <a:r>
              <a:rPr lang="en-US" sz="2600">
                <a:latin typeface="Calibri"/>
                <a:ea typeface="Calibri"/>
                <a:cs typeface="Calibri"/>
                <a:sym typeface="Calibri"/>
              </a:rPr>
              <a:t>Who has absolute advantage in olive oil?</a:t>
            </a:r>
            <a:endParaRPr sz="26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graphicFrame>
        <p:nvGraphicFramePr>
          <p:cNvPr id="273" name="Google Shape;273;p42"/>
          <p:cNvGraphicFramePr/>
          <p:nvPr/>
        </p:nvGraphicFramePr>
        <p:xfrm>
          <a:off x="1812188" y="1139050"/>
          <a:ext cx="3000000" cy="3000000"/>
        </p:xfrm>
        <a:graphic>
          <a:graphicData uri="http://schemas.openxmlformats.org/drawingml/2006/table">
            <a:tbl>
              <a:tblPr>
                <a:noFill/>
                <a:tableStyleId>{44A38BDE-341B-4101-BC24-C824C993AEB5}</a:tableStyleId>
              </a:tblPr>
              <a:tblGrid>
                <a:gridCol w="1501750"/>
                <a:gridCol w="1501750"/>
                <a:gridCol w="1501750"/>
              </a:tblGrid>
              <a:tr h="645425">
                <a:tc>
                  <a:txBody>
                    <a:bodyPr/>
                    <a:lstStyle/>
                    <a:p>
                      <a:pPr indent="0" lvl="0" marL="0" rtl="0" algn="l">
                        <a:spcBef>
                          <a:spcPts val="0"/>
                        </a:spcBef>
                        <a:spcAft>
                          <a:spcPts val="0"/>
                        </a:spcAft>
                        <a:buNone/>
                      </a:pPr>
                      <a:r>
                        <a:t/>
                      </a:r>
                      <a:endParaRPr sz="2000"/>
                    </a:p>
                  </a:txBody>
                  <a:tcPr marT="91425" marB="91425" marR="91425" marL="91425"/>
                </a:tc>
                <a:tc>
                  <a:txBody>
                    <a:bodyPr/>
                    <a:lstStyle/>
                    <a:p>
                      <a:pPr indent="0" lvl="0" marL="0" rtl="0" algn="ctr">
                        <a:spcBef>
                          <a:spcPts val="0"/>
                        </a:spcBef>
                        <a:spcAft>
                          <a:spcPts val="0"/>
                        </a:spcAft>
                        <a:buNone/>
                      </a:pPr>
                      <a:r>
                        <a:rPr lang="en-US" sz="2400"/>
                        <a:t>SPAIN</a:t>
                      </a:r>
                      <a:endParaRPr sz="2400"/>
                    </a:p>
                  </a:txBody>
                  <a:tcPr marT="91425" marB="91425" marR="91425" marL="91425"/>
                </a:tc>
                <a:tc>
                  <a:txBody>
                    <a:bodyPr/>
                    <a:lstStyle/>
                    <a:p>
                      <a:pPr indent="0" lvl="0" marL="0" rtl="0" algn="ctr">
                        <a:spcBef>
                          <a:spcPts val="0"/>
                        </a:spcBef>
                        <a:spcAft>
                          <a:spcPts val="0"/>
                        </a:spcAft>
                        <a:buNone/>
                      </a:pPr>
                      <a:r>
                        <a:rPr lang="en-US" sz="2400"/>
                        <a:t>ITALY</a:t>
                      </a:r>
                      <a:endParaRPr sz="2400"/>
                    </a:p>
                  </a:txBody>
                  <a:tcPr marT="91425" marB="91425" marR="91425" marL="91425"/>
                </a:tc>
              </a:tr>
              <a:tr h="645425">
                <a:tc>
                  <a:txBody>
                    <a:bodyPr/>
                    <a:lstStyle/>
                    <a:p>
                      <a:pPr indent="0" lvl="0" marL="0" rtl="0" algn="ctr">
                        <a:spcBef>
                          <a:spcPts val="0"/>
                        </a:spcBef>
                        <a:spcAft>
                          <a:spcPts val="0"/>
                        </a:spcAft>
                        <a:buNone/>
                      </a:pPr>
                      <a:r>
                        <a:t/>
                      </a:r>
                      <a:endParaRPr sz="2400"/>
                    </a:p>
                    <a:p>
                      <a:pPr indent="0" lvl="0" marL="0" rtl="0" algn="ctr">
                        <a:spcBef>
                          <a:spcPts val="0"/>
                        </a:spcBef>
                        <a:spcAft>
                          <a:spcPts val="0"/>
                        </a:spcAft>
                        <a:buNone/>
                      </a:pPr>
                      <a:r>
                        <a:rPr lang="en-US" sz="2400"/>
                        <a:t>WINE</a:t>
                      </a:r>
                      <a:endParaRPr sz="2400"/>
                    </a:p>
                  </a:txBody>
                  <a:tcPr marT="91425" marB="91425" marR="91425" marL="91425"/>
                </a:tc>
                <a:tc>
                  <a:txBody>
                    <a:bodyPr/>
                    <a:lstStyle/>
                    <a:p>
                      <a:pPr indent="0" lvl="0" marL="0" rtl="0" algn="ctr">
                        <a:spcBef>
                          <a:spcPts val="0"/>
                        </a:spcBef>
                        <a:spcAft>
                          <a:spcPts val="0"/>
                        </a:spcAft>
                        <a:buNone/>
                      </a:pPr>
                      <a:r>
                        <a:t/>
                      </a:r>
                      <a:endParaRPr sz="2500"/>
                    </a:p>
                    <a:p>
                      <a:pPr indent="0" lvl="0" marL="0" rtl="0" algn="ctr">
                        <a:spcBef>
                          <a:spcPts val="0"/>
                        </a:spcBef>
                        <a:spcAft>
                          <a:spcPts val="0"/>
                        </a:spcAft>
                        <a:buNone/>
                      </a:pPr>
                      <a:r>
                        <a:rPr lang="en-US" sz="2500"/>
                        <a:t>200</a:t>
                      </a:r>
                      <a:endParaRPr sz="2500"/>
                    </a:p>
                  </a:txBody>
                  <a:tcPr marT="91425" marB="91425" marR="91425" marL="91425"/>
                </a:tc>
                <a:tc>
                  <a:txBody>
                    <a:bodyPr/>
                    <a:lstStyle/>
                    <a:p>
                      <a:pPr indent="0" lvl="0" marL="0" rtl="0" algn="ctr">
                        <a:spcBef>
                          <a:spcPts val="0"/>
                        </a:spcBef>
                        <a:spcAft>
                          <a:spcPts val="0"/>
                        </a:spcAft>
                        <a:buNone/>
                      </a:pPr>
                      <a:r>
                        <a:t/>
                      </a:r>
                      <a:endParaRPr sz="2500"/>
                    </a:p>
                    <a:p>
                      <a:pPr indent="0" lvl="0" marL="0" rtl="0" algn="ctr">
                        <a:spcBef>
                          <a:spcPts val="0"/>
                        </a:spcBef>
                        <a:spcAft>
                          <a:spcPts val="0"/>
                        </a:spcAft>
                        <a:buNone/>
                      </a:pPr>
                      <a:r>
                        <a:rPr lang="en-US" sz="2500"/>
                        <a:t>100</a:t>
                      </a:r>
                      <a:endParaRPr sz="2500"/>
                    </a:p>
                  </a:txBody>
                  <a:tcPr marT="91425" marB="91425" marR="91425" marL="91425"/>
                </a:tc>
              </a:tr>
              <a:tr h="645425">
                <a:tc>
                  <a:txBody>
                    <a:bodyPr/>
                    <a:lstStyle/>
                    <a:p>
                      <a:pPr indent="0" lvl="0" marL="0" rtl="0" algn="ctr">
                        <a:spcBef>
                          <a:spcPts val="0"/>
                        </a:spcBef>
                        <a:spcAft>
                          <a:spcPts val="0"/>
                        </a:spcAft>
                        <a:buNone/>
                      </a:pPr>
                      <a:r>
                        <a:t/>
                      </a:r>
                      <a:endParaRPr sz="2400"/>
                    </a:p>
                    <a:p>
                      <a:pPr indent="0" lvl="0" marL="0" rtl="0" algn="ctr">
                        <a:spcBef>
                          <a:spcPts val="0"/>
                        </a:spcBef>
                        <a:spcAft>
                          <a:spcPts val="0"/>
                        </a:spcAft>
                        <a:buNone/>
                      </a:pPr>
                      <a:r>
                        <a:rPr lang="en-US" sz="2400"/>
                        <a:t>OLIVE OIL</a:t>
                      </a:r>
                      <a:endParaRPr sz="2400"/>
                    </a:p>
                  </a:txBody>
                  <a:tcPr marT="91425" marB="91425" marR="91425" marL="91425"/>
                </a:tc>
                <a:tc>
                  <a:txBody>
                    <a:bodyPr/>
                    <a:lstStyle/>
                    <a:p>
                      <a:pPr indent="0" lvl="0" marL="0" rtl="0" algn="ctr">
                        <a:spcBef>
                          <a:spcPts val="0"/>
                        </a:spcBef>
                        <a:spcAft>
                          <a:spcPts val="0"/>
                        </a:spcAft>
                        <a:buNone/>
                      </a:pPr>
                      <a:r>
                        <a:t/>
                      </a:r>
                      <a:endParaRPr sz="2500"/>
                    </a:p>
                    <a:p>
                      <a:pPr indent="0" lvl="0" marL="0" rtl="0" algn="ctr">
                        <a:spcBef>
                          <a:spcPts val="0"/>
                        </a:spcBef>
                        <a:spcAft>
                          <a:spcPts val="0"/>
                        </a:spcAft>
                        <a:buNone/>
                      </a:pPr>
                      <a:r>
                        <a:rPr lang="en-US" sz="2500"/>
                        <a:t>400</a:t>
                      </a:r>
                      <a:endParaRPr sz="2500"/>
                    </a:p>
                  </a:txBody>
                  <a:tcPr marT="91425" marB="91425" marR="91425" marL="91425"/>
                </a:tc>
                <a:tc>
                  <a:txBody>
                    <a:bodyPr/>
                    <a:lstStyle/>
                    <a:p>
                      <a:pPr indent="0" lvl="0" marL="0" rtl="0" algn="ctr">
                        <a:spcBef>
                          <a:spcPts val="0"/>
                        </a:spcBef>
                        <a:spcAft>
                          <a:spcPts val="0"/>
                        </a:spcAft>
                        <a:buNone/>
                      </a:pPr>
                      <a:r>
                        <a:t/>
                      </a:r>
                      <a:endParaRPr sz="2500"/>
                    </a:p>
                    <a:p>
                      <a:pPr indent="0" lvl="0" marL="0" rtl="0" algn="ctr">
                        <a:spcBef>
                          <a:spcPts val="0"/>
                        </a:spcBef>
                        <a:spcAft>
                          <a:spcPts val="0"/>
                        </a:spcAft>
                        <a:buNone/>
                      </a:pPr>
                      <a:r>
                        <a:rPr lang="en-US" sz="2500"/>
                        <a:t>500</a:t>
                      </a:r>
                      <a:endParaRPr sz="2500"/>
                    </a:p>
                  </a:txBody>
                  <a:tcPr marT="91425" marB="91425" marR="91425" marL="91425"/>
                </a:tc>
              </a:tr>
            </a:tbl>
          </a:graphicData>
        </a:graphic>
      </p:graphicFrame>
      <p:sp>
        <p:nvSpPr>
          <p:cNvPr id="274" name="Google Shape;274;p42"/>
          <p:cNvSpPr txBox="1"/>
          <p:nvPr/>
        </p:nvSpPr>
        <p:spPr>
          <a:xfrm>
            <a:off x="470425" y="4009450"/>
            <a:ext cx="7968900" cy="2586000"/>
          </a:xfrm>
          <a:prstGeom prst="rect">
            <a:avLst/>
          </a:prstGeom>
          <a:noFill/>
          <a:ln>
            <a:noFill/>
          </a:ln>
        </p:spPr>
        <p:txBody>
          <a:bodyPr anchorCtr="0" anchor="t" bIns="91425" lIns="91425" spcFirstLastPara="1" rIns="91425" wrap="square" tIns="91425">
            <a:spAutoFit/>
          </a:bodyPr>
          <a:lstStyle/>
          <a:p>
            <a:pPr indent="-393700" lvl="0" marL="457200" rtl="0" algn="l">
              <a:spcBef>
                <a:spcPts val="0"/>
              </a:spcBef>
              <a:spcAft>
                <a:spcPts val="0"/>
              </a:spcAft>
              <a:buSzPts val="2600"/>
              <a:buFont typeface="Calibri"/>
              <a:buChar char="●"/>
            </a:pPr>
            <a:r>
              <a:rPr lang="en-US" sz="2600">
                <a:latin typeface="Calibri"/>
                <a:ea typeface="Calibri"/>
                <a:cs typeface="Calibri"/>
                <a:sym typeface="Calibri"/>
              </a:rPr>
              <a:t>Who has comparative advantage in wine?</a:t>
            </a:r>
            <a:endParaRPr sz="2600">
              <a:latin typeface="Calibri"/>
              <a:ea typeface="Calibri"/>
              <a:cs typeface="Calibri"/>
              <a:sym typeface="Calibri"/>
            </a:endParaRPr>
          </a:p>
          <a:p>
            <a:pPr indent="-393700" lvl="1" marL="914400" rtl="0" algn="l">
              <a:spcBef>
                <a:spcPts val="0"/>
              </a:spcBef>
              <a:spcAft>
                <a:spcPts val="0"/>
              </a:spcAft>
              <a:buSzPts val="2600"/>
              <a:buFont typeface="Calibri"/>
              <a:buChar char="○"/>
            </a:pPr>
            <a:r>
              <a:rPr lang="en-US" sz="2600">
                <a:highlight>
                  <a:srgbClr val="FFFF00"/>
                </a:highlight>
                <a:latin typeface="Calibri"/>
                <a:ea typeface="Calibri"/>
                <a:cs typeface="Calibri"/>
                <a:sym typeface="Calibri"/>
              </a:rPr>
              <a:t>Spain =  400 olive oil / 200 wine = 2</a:t>
            </a:r>
            <a:endParaRPr sz="2600">
              <a:highlight>
                <a:srgbClr val="FFFF00"/>
              </a:highlight>
              <a:latin typeface="Calibri"/>
              <a:ea typeface="Calibri"/>
              <a:cs typeface="Calibri"/>
              <a:sym typeface="Calibri"/>
            </a:endParaRPr>
          </a:p>
          <a:p>
            <a:pPr indent="-393700" lvl="1" marL="914400" rtl="0" algn="l">
              <a:spcBef>
                <a:spcPts val="0"/>
              </a:spcBef>
              <a:spcAft>
                <a:spcPts val="0"/>
              </a:spcAft>
              <a:buSzPts val="2600"/>
              <a:buFont typeface="Calibri"/>
              <a:buChar char="○"/>
            </a:pPr>
            <a:r>
              <a:rPr lang="en-US" sz="2600">
                <a:latin typeface="Calibri"/>
                <a:ea typeface="Calibri"/>
                <a:cs typeface="Calibri"/>
                <a:sym typeface="Calibri"/>
              </a:rPr>
              <a:t>Italy = 500 olive oil / 100 wine = 5</a:t>
            </a:r>
            <a:endParaRPr sz="2600">
              <a:latin typeface="Calibri"/>
              <a:ea typeface="Calibri"/>
              <a:cs typeface="Calibri"/>
              <a:sym typeface="Calibri"/>
            </a:endParaRPr>
          </a:p>
          <a:p>
            <a:pPr indent="-393700" lvl="0" marL="457200" rtl="0" algn="l">
              <a:spcBef>
                <a:spcPts val="0"/>
              </a:spcBef>
              <a:spcAft>
                <a:spcPts val="0"/>
              </a:spcAft>
              <a:buSzPts val="2600"/>
              <a:buFont typeface="Calibri"/>
              <a:buChar char="●"/>
            </a:pPr>
            <a:r>
              <a:rPr lang="en-US" sz="2600">
                <a:latin typeface="Calibri"/>
                <a:ea typeface="Calibri"/>
                <a:cs typeface="Calibri"/>
                <a:sym typeface="Calibri"/>
              </a:rPr>
              <a:t>Who has comparative advantage in olive oil?</a:t>
            </a:r>
            <a:endParaRPr sz="2600">
              <a:latin typeface="Calibri"/>
              <a:ea typeface="Calibri"/>
              <a:cs typeface="Calibri"/>
              <a:sym typeface="Calibri"/>
            </a:endParaRPr>
          </a:p>
          <a:p>
            <a:pPr indent="-393700" lvl="1" marL="914400" rtl="0" algn="l">
              <a:spcBef>
                <a:spcPts val="0"/>
              </a:spcBef>
              <a:spcAft>
                <a:spcPts val="0"/>
              </a:spcAft>
              <a:buSzPts val="2600"/>
              <a:buFont typeface="Calibri"/>
              <a:buChar char="○"/>
            </a:pPr>
            <a:r>
              <a:rPr lang="en-US" sz="2600">
                <a:latin typeface="Calibri"/>
                <a:ea typeface="Calibri"/>
                <a:cs typeface="Calibri"/>
                <a:sym typeface="Calibri"/>
              </a:rPr>
              <a:t>Spain = 200 wine / 400 olive oil = .5</a:t>
            </a:r>
            <a:endParaRPr sz="2600">
              <a:latin typeface="Calibri"/>
              <a:ea typeface="Calibri"/>
              <a:cs typeface="Calibri"/>
              <a:sym typeface="Calibri"/>
            </a:endParaRPr>
          </a:p>
          <a:p>
            <a:pPr indent="-393700" lvl="1" marL="914400" rtl="0" algn="l">
              <a:spcBef>
                <a:spcPts val="0"/>
              </a:spcBef>
              <a:spcAft>
                <a:spcPts val="0"/>
              </a:spcAft>
              <a:buSzPts val="2600"/>
              <a:buFont typeface="Calibri"/>
              <a:buChar char="○"/>
            </a:pPr>
            <a:r>
              <a:rPr lang="en-US" sz="2600">
                <a:highlight>
                  <a:srgbClr val="FFFF00"/>
                </a:highlight>
                <a:latin typeface="Calibri"/>
                <a:ea typeface="Calibri"/>
                <a:cs typeface="Calibri"/>
                <a:sym typeface="Calibri"/>
              </a:rPr>
              <a:t>Italy = 100 wine / 500 olive oil = .20</a:t>
            </a:r>
            <a:endParaRPr sz="2600">
              <a:highlight>
                <a:srgbClr val="FFFF00"/>
              </a:highlight>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type="title"/>
          </p:nvPr>
        </p:nvSpPr>
        <p:spPr>
          <a:xfrm>
            <a:off x="433551" y="1061966"/>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42500"/>
              </a:lnSpc>
              <a:spcBef>
                <a:spcPts val="0"/>
              </a:spcBef>
              <a:spcAft>
                <a:spcPts val="0"/>
              </a:spcAft>
              <a:buNone/>
            </a:pPr>
            <a:r>
              <a:rPr lang="en-US" sz="4000">
                <a:latin typeface="Calibri"/>
                <a:ea typeface="Calibri"/>
                <a:cs typeface="Calibri"/>
                <a:sym typeface="Calibri"/>
              </a:rPr>
              <a:t>Professional Development Certificate</a:t>
            </a:r>
            <a:endParaRPr b="1" sz="4000">
              <a:solidFill>
                <a:srgbClr val="005CB8"/>
              </a:solidFill>
              <a:latin typeface="Calibri"/>
              <a:ea typeface="Calibri"/>
              <a:cs typeface="Calibri"/>
              <a:sym typeface="Calibri"/>
            </a:endParaRPr>
          </a:p>
        </p:txBody>
      </p:sp>
      <p:sp>
        <p:nvSpPr>
          <p:cNvPr id="74" name="Google Shape;74;p16"/>
          <p:cNvSpPr txBox="1"/>
          <p:nvPr/>
        </p:nvSpPr>
        <p:spPr>
          <a:xfrm>
            <a:off x="588955" y="2359260"/>
            <a:ext cx="8175171" cy="286232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To earn your professional development certificate for this webinar, you must:</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Watch a minimum of 45-minutes and you will automatically receive a professional development </a:t>
            </a:r>
            <a:r>
              <a:rPr b="1" lang="en-US" sz="1800">
                <a:solidFill>
                  <a:srgbClr val="7A9900"/>
                </a:solidFill>
                <a:latin typeface="Arial"/>
                <a:ea typeface="Arial"/>
                <a:cs typeface="Arial"/>
                <a:sym typeface="Arial"/>
              </a:rPr>
              <a:t>certificate </a:t>
            </a:r>
            <a:r>
              <a:rPr lang="en-US" sz="1800">
                <a:solidFill>
                  <a:schemeClr val="dk1"/>
                </a:solidFill>
                <a:latin typeface="Arial"/>
                <a:ea typeface="Arial"/>
                <a:cs typeface="Arial"/>
                <a:sym typeface="Arial"/>
              </a:rPr>
              <a:t>via e-mail within 24 hours.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Accessing resources: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You can now easily download presentations, lesson plan materials, and activities for each webinar from </a:t>
            </a:r>
            <a:r>
              <a:rPr b="1" i="1" lang="en-US" sz="1600">
                <a:solidFill>
                  <a:srgbClr val="005CB8"/>
                </a:solidFill>
                <a:latin typeface="Arial"/>
                <a:ea typeface="Arial"/>
                <a:cs typeface="Arial"/>
                <a:sym typeface="Arial"/>
              </a:rPr>
              <a:t>EconEdLink.org/professional-development/</a:t>
            </a:r>
            <a:endParaRPr/>
          </a:p>
          <a:p>
            <a:pPr indent="0" lvl="0" marL="0" marR="0" rtl="0" algn="l">
              <a:spcBef>
                <a:spcPts val="0"/>
              </a:spcBef>
              <a:spcAft>
                <a:spcPts val="0"/>
              </a:spcAft>
              <a:buNone/>
            </a:pPr>
            <a:r>
              <a:t/>
            </a:r>
            <a:endParaRPr b="1" i="1" sz="1800">
              <a:solidFill>
                <a:srgbClr val="005CB8"/>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3"/>
          <p:cNvSpPr txBox="1"/>
          <p:nvPr/>
        </p:nvSpPr>
        <p:spPr>
          <a:xfrm>
            <a:off x="480750" y="1090975"/>
            <a:ext cx="8182500" cy="591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a:latin typeface="Calibri"/>
                <a:ea typeface="Calibri"/>
                <a:cs typeface="Calibri"/>
                <a:sym typeface="Calibri"/>
              </a:rPr>
              <a:t>Even though Italy has absolute advantage in both wine and olive oil ……</a:t>
            </a:r>
            <a:endParaRPr sz="2700">
              <a:latin typeface="Calibri"/>
              <a:ea typeface="Calibri"/>
              <a:cs typeface="Calibri"/>
              <a:sym typeface="Calibri"/>
            </a:endParaRPr>
          </a:p>
          <a:p>
            <a:pPr indent="0" lvl="0" marL="0" rtl="0" algn="l">
              <a:spcBef>
                <a:spcPts val="0"/>
              </a:spcBef>
              <a:spcAft>
                <a:spcPts val="0"/>
              </a:spcAft>
              <a:buNone/>
            </a:pPr>
            <a:r>
              <a:t/>
            </a:r>
            <a:endParaRPr sz="2700">
              <a:latin typeface="Calibri"/>
              <a:ea typeface="Calibri"/>
              <a:cs typeface="Calibri"/>
              <a:sym typeface="Calibri"/>
            </a:endParaRPr>
          </a:p>
          <a:p>
            <a:pPr indent="0" lvl="0" marL="0" rtl="0" algn="l">
              <a:spcBef>
                <a:spcPts val="0"/>
              </a:spcBef>
              <a:spcAft>
                <a:spcPts val="0"/>
              </a:spcAft>
              <a:buNone/>
            </a:pPr>
            <a:r>
              <a:rPr lang="en-US" sz="2700">
                <a:latin typeface="Calibri"/>
                <a:ea typeface="Calibri"/>
                <a:cs typeface="Calibri"/>
                <a:sym typeface="Calibri"/>
              </a:rPr>
              <a:t>It would benefit both countries to specialize in what they have comparative advantage in and trade with each other.</a:t>
            </a:r>
            <a:endParaRPr sz="2700">
              <a:latin typeface="Calibri"/>
              <a:ea typeface="Calibri"/>
              <a:cs typeface="Calibri"/>
              <a:sym typeface="Calibri"/>
            </a:endParaRPr>
          </a:p>
          <a:p>
            <a:pPr indent="0" lvl="0" marL="0" rtl="0" algn="l">
              <a:spcBef>
                <a:spcPts val="0"/>
              </a:spcBef>
              <a:spcAft>
                <a:spcPts val="0"/>
              </a:spcAft>
              <a:buNone/>
            </a:pPr>
            <a:r>
              <a:t/>
            </a:r>
            <a:endParaRPr sz="2700">
              <a:latin typeface="Calibri"/>
              <a:ea typeface="Calibri"/>
              <a:cs typeface="Calibri"/>
              <a:sym typeface="Calibri"/>
            </a:endParaRPr>
          </a:p>
          <a:p>
            <a:pPr indent="0" lvl="0" marL="0" rtl="0" algn="l">
              <a:spcBef>
                <a:spcPts val="0"/>
              </a:spcBef>
              <a:spcAft>
                <a:spcPts val="0"/>
              </a:spcAft>
              <a:buNone/>
            </a:pPr>
            <a:r>
              <a:rPr lang="en-US" sz="2700">
                <a:latin typeface="Calibri"/>
                <a:ea typeface="Calibri"/>
                <a:cs typeface="Calibri"/>
                <a:sym typeface="Calibri"/>
              </a:rPr>
              <a:t>Best outcome:</a:t>
            </a:r>
            <a:endParaRPr sz="2700">
              <a:latin typeface="Calibri"/>
              <a:ea typeface="Calibri"/>
              <a:cs typeface="Calibri"/>
              <a:sym typeface="Calibri"/>
            </a:endParaRPr>
          </a:p>
          <a:p>
            <a:pPr indent="0" lvl="0" marL="0" rtl="0" algn="l">
              <a:spcBef>
                <a:spcPts val="0"/>
              </a:spcBef>
              <a:spcAft>
                <a:spcPts val="0"/>
              </a:spcAft>
              <a:buNone/>
            </a:pPr>
            <a:r>
              <a:rPr lang="en-US" sz="2700">
                <a:latin typeface="Calibri"/>
                <a:ea typeface="Calibri"/>
                <a:cs typeface="Calibri"/>
                <a:sym typeface="Calibri"/>
              </a:rPr>
              <a:t>Spain specializes in wine</a:t>
            </a:r>
            <a:endParaRPr sz="2700">
              <a:latin typeface="Calibri"/>
              <a:ea typeface="Calibri"/>
              <a:cs typeface="Calibri"/>
              <a:sym typeface="Calibri"/>
            </a:endParaRPr>
          </a:p>
          <a:p>
            <a:pPr indent="0" lvl="0" marL="0" rtl="0" algn="l">
              <a:spcBef>
                <a:spcPts val="0"/>
              </a:spcBef>
              <a:spcAft>
                <a:spcPts val="0"/>
              </a:spcAft>
              <a:buNone/>
            </a:pPr>
            <a:r>
              <a:rPr lang="en-US" sz="2700">
                <a:latin typeface="Calibri"/>
                <a:ea typeface="Calibri"/>
                <a:cs typeface="Calibri"/>
                <a:sym typeface="Calibri"/>
              </a:rPr>
              <a:t>Italy specializes in olive oil . . .</a:t>
            </a:r>
            <a:endParaRPr sz="2700">
              <a:latin typeface="Calibri"/>
              <a:ea typeface="Calibri"/>
              <a:cs typeface="Calibri"/>
              <a:sym typeface="Calibri"/>
            </a:endParaRPr>
          </a:p>
          <a:p>
            <a:pPr indent="0" lvl="0" marL="0" rtl="0" algn="l">
              <a:spcBef>
                <a:spcPts val="0"/>
              </a:spcBef>
              <a:spcAft>
                <a:spcPts val="0"/>
              </a:spcAft>
              <a:buNone/>
            </a:pPr>
            <a:r>
              <a:t/>
            </a:r>
            <a:endParaRPr sz="2700">
              <a:latin typeface="Calibri"/>
              <a:ea typeface="Calibri"/>
              <a:cs typeface="Calibri"/>
              <a:sym typeface="Calibri"/>
            </a:endParaRPr>
          </a:p>
          <a:p>
            <a:pPr indent="0" lvl="0" marL="0" rtl="0" algn="l">
              <a:spcBef>
                <a:spcPts val="0"/>
              </a:spcBef>
              <a:spcAft>
                <a:spcPts val="0"/>
              </a:spcAft>
              <a:buNone/>
            </a:pPr>
            <a:r>
              <a:rPr lang="en-US" sz="2700">
                <a:latin typeface="Calibri"/>
                <a:ea typeface="Calibri"/>
                <a:cs typeface="Calibri"/>
                <a:sym typeface="Calibri"/>
              </a:rPr>
              <a:t>And the two nations trade with each other</a:t>
            </a:r>
            <a:endParaRPr sz="27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cxnSp>
        <p:nvCxnSpPr>
          <p:cNvPr id="286" name="Google Shape;286;p44"/>
          <p:cNvCxnSpPr/>
          <p:nvPr/>
        </p:nvCxnSpPr>
        <p:spPr>
          <a:xfrm>
            <a:off x="1837650" y="1730550"/>
            <a:ext cx="0" cy="3396900"/>
          </a:xfrm>
          <a:prstGeom prst="straightConnector1">
            <a:avLst/>
          </a:prstGeom>
          <a:noFill/>
          <a:ln cap="flat" cmpd="sng" w="9525">
            <a:solidFill>
              <a:schemeClr val="dk2"/>
            </a:solidFill>
            <a:prstDash val="solid"/>
            <a:round/>
            <a:headEnd len="med" w="med" type="none"/>
            <a:tailEnd len="med" w="med" type="none"/>
          </a:ln>
        </p:spPr>
      </p:cxnSp>
      <p:cxnSp>
        <p:nvCxnSpPr>
          <p:cNvPr id="287" name="Google Shape;287;p44"/>
          <p:cNvCxnSpPr>
            <a:endCxn id="288" idx="0"/>
          </p:cNvCxnSpPr>
          <p:nvPr/>
        </p:nvCxnSpPr>
        <p:spPr>
          <a:xfrm>
            <a:off x="1824425" y="5095775"/>
            <a:ext cx="3883200" cy="59400"/>
          </a:xfrm>
          <a:prstGeom prst="straightConnector1">
            <a:avLst/>
          </a:prstGeom>
          <a:noFill/>
          <a:ln cap="flat" cmpd="sng" w="9525">
            <a:solidFill>
              <a:schemeClr val="dk2"/>
            </a:solidFill>
            <a:prstDash val="solid"/>
            <a:round/>
            <a:headEnd len="med" w="med" type="none"/>
            <a:tailEnd len="med" w="med" type="none"/>
          </a:ln>
        </p:spPr>
      </p:cxnSp>
      <p:sp>
        <p:nvSpPr>
          <p:cNvPr id="289" name="Google Shape;289;p44"/>
          <p:cNvSpPr txBox="1"/>
          <p:nvPr/>
        </p:nvSpPr>
        <p:spPr>
          <a:xfrm>
            <a:off x="598775" y="1374800"/>
            <a:ext cx="12390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700">
                <a:solidFill>
                  <a:srgbClr val="38761D"/>
                </a:solidFill>
                <a:highlight>
                  <a:srgbClr val="FFFF00"/>
                </a:highlight>
                <a:latin typeface="Calibri"/>
                <a:ea typeface="Calibri"/>
                <a:cs typeface="Calibri"/>
                <a:sym typeface="Calibri"/>
              </a:rPr>
              <a:t>Wine</a:t>
            </a:r>
            <a:endParaRPr b="1" sz="2700">
              <a:solidFill>
                <a:srgbClr val="38761D"/>
              </a:solidFill>
              <a:highlight>
                <a:srgbClr val="FFFF00"/>
              </a:highlight>
              <a:latin typeface="Calibri"/>
              <a:ea typeface="Calibri"/>
              <a:cs typeface="Calibri"/>
              <a:sym typeface="Calibri"/>
            </a:endParaRPr>
          </a:p>
        </p:txBody>
      </p:sp>
      <p:sp>
        <p:nvSpPr>
          <p:cNvPr id="290" name="Google Shape;290;p44"/>
          <p:cNvSpPr txBox="1"/>
          <p:nvPr/>
        </p:nvSpPr>
        <p:spPr>
          <a:xfrm>
            <a:off x="6089300" y="5116775"/>
            <a:ext cx="18159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700">
                <a:solidFill>
                  <a:srgbClr val="38761D"/>
                </a:solidFill>
                <a:highlight>
                  <a:srgbClr val="FFFF00"/>
                </a:highlight>
                <a:latin typeface="Calibri"/>
                <a:ea typeface="Calibri"/>
                <a:cs typeface="Calibri"/>
                <a:sym typeface="Calibri"/>
              </a:rPr>
              <a:t>Olive Oil</a:t>
            </a:r>
            <a:endParaRPr b="1" sz="2700">
              <a:solidFill>
                <a:srgbClr val="38761D"/>
              </a:solidFill>
              <a:highlight>
                <a:srgbClr val="FFFF00"/>
              </a:highlight>
              <a:latin typeface="Calibri"/>
              <a:ea typeface="Calibri"/>
              <a:cs typeface="Calibri"/>
              <a:sym typeface="Calibri"/>
            </a:endParaRPr>
          </a:p>
        </p:txBody>
      </p:sp>
      <p:sp>
        <p:nvSpPr>
          <p:cNvPr id="291" name="Google Shape;291;p44"/>
          <p:cNvSpPr txBox="1"/>
          <p:nvPr/>
        </p:nvSpPr>
        <p:spPr>
          <a:xfrm>
            <a:off x="1047275" y="3266013"/>
            <a:ext cx="7905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latin typeface="Calibri"/>
                <a:ea typeface="Calibri"/>
                <a:cs typeface="Calibri"/>
                <a:sym typeface="Calibri"/>
              </a:rPr>
              <a:t>200</a:t>
            </a:r>
            <a:endParaRPr sz="2300">
              <a:latin typeface="Calibri"/>
              <a:ea typeface="Calibri"/>
              <a:cs typeface="Calibri"/>
              <a:sym typeface="Calibri"/>
            </a:endParaRPr>
          </a:p>
        </p:txBody>
      </p:sp>
      <p:sp>
        <p:nvSpPr>
          <p:cNvPr id="292" name="Google Shape;292;p44"/>
          <p:cNvSpPr txBox="1"/>
          <p:nvPr/>
        </p:nvSpPr>
        <p:spPr>
          <a:xfrm>
            <a:off x="940450" y="4146100"/>
            <a:ext cx="7905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latin typeface="Calibri"/>
                <a:ea typeface="Calibri"/>
                <a:cs typeface="Calibri"/>
                <a:sym typeface="Calibri"/>
              </a:rPr>
              <a:t>100</a:t>
            </a:r>
            <a:endParaRPr sz="2300">
              <a:latin typeface="Calibri"/>
              <a:ea typeface="Calibri"/>
              <a:cs typeface="Calibri"/>
              <a:sym typeface="Calibri"/>
            </a:endParaRPr>
          </a:p>
        </p:txBody>
      </p:sp>
      <p:sp>
        <p:nvSpPr>
          <p:cNvPr id="293" name="Google Shape;293;p44"/>
          <p:cNvSpPr txBox="1"/>
          <p:nvPr/>
        </p:nvSpPr>
        <p:spPr>
          <a:xfrm>
            <a:off x="3664050" y="5155175"/>
            <a:ext cx="1239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latin typeface="Calibri"/>
                <a:ea typeface="Calibri"/>
                <a:cs typeface="Calibri"/>
                <a:sym typeface="Calibri"/>
              </a:rPr>
              <a:t>400</a:t>
            </a:r>
            <a:endParaRPr sz="2300">
              <a:latin typeface="Calibri"/>
              <a:ea typeface="Calibri"/>
              <a:cs typeface="Calibri"/>
              <a:sym typeface="Calibri"/>
            </a:endParaRPr>
          </a:p>
        </p:txBody>
      </p:sp>
      <p:sp>
        <p:nvSpPr>
          <p:cNvPr id="288" name="Google Shape;288;p44"/>
          <p:cNvSpPr txBox="1"/>
          <p:nvPr/>
        </p:nvSpPr>
        <p:spPr>
          <a:xfrm>
            <a:off x="5312375" y="5155175"/>
            <a:ext cx="7905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latin typeface="Calibri"/>
                <a:ea typeface="Calibri"/>
                <a:cs typeface="Calibri"/>
                <a:sym typeface="Calibri"/>
              </a:rPr>
              <a:t>500</a:t>
            </a:r>
            <a:endParaRPr sz="2300">
              <a:latin typeface="Calibri"/>
              <a:ea typeface="Calibri"/>
              <a:cs typeface="Calibri"/>
              <a:sym typeface="Calibri"/>
            </a:endParaRPr>
          </a:p>
        </p:txBody>
      </p:sp>
      <p:cxnSp>
        <p:nvCxnSpPr>
          <p:cNvPr id="294" name="Google Shape;294;p44"/>
          <p:cNvCxnSpPr/>
          <p:nvPr/>
        </p:nvCxnSpPr>
        <p:spPr>
          <a:xfrm>
            <a:off x="1807150" y="4392400"/>
            <a:ext cx="1922400" cy="722400"/>
          </a:xfrm>
          <a:prstGeom prst="straightConnector1">
            <a:avLst/>
          </a:prstGeom>
          <a:noFill/>
          <a:ln cap="flat" cmpd="sng" w="9525">
            <a:solidFill>
              <a:schemeClr val="dk2"/>
            </a:solidFill>
            <a:prstDash val="solid"/>
            <a:round/>
            <a:headEnd len="med" w="med" type="none"/>
            <a:tailEnd len="med" w="med" type="none"/>
          </a:ln>
        </p:spPr>
      </p:cxnSp>
      <p:sp>
        <p:nvSpPr>
          <p:cNvPr id="295" name="Google Shape;295;p44"/>
          <p:cNvSpPr txBox="1"/>
          <p:nvPr/>
        </p:nvSpPr>
        <p:spPr>
          <a:xfrm>
            <a:off x="3664050" y="3859425"/>
            <a:ext cx="1815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Calibri"/>
                <a:ea typeface="Calibri"/>
                <a:cs typeface="Calibri"/>
                <a:sym typeface="Calibri"/>
              </a:rPr>
              <a:t>France</a:t>
            </a:r>
            <a:endParaRPr sz="2000">
              <a:latin typeface="Calibri"/>
              <a:ea typeface="Calibri"/>
              <a:cs typeface="Calibri"/>
              <a:sym typeface="Calibri"/>
            </a:endParaRPr>
          </a:p>
        </p:txBody>
      </p:sp>
      <p:sp>
        <p:nvSpPr>
          <p:cNvPr id="296" name="Google Shape;296;p44"/>
          <p:cNvSpPr txBox="1"/>
          <p:nvPr/>
        </p:nvSpPr>
        <p:spPr>
          <a:xfrm>
            <a:off x="2414600" y="4185975"/>
            <a:ext cx="1314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latin typeface="Calibri"/>
                <a:ea typeface="Calibri"/>
                <a:cs typeface="Calibri"/>
                <a:sym typeface="Calibri"/>
              </a:rPr>
              <a:t>Spain</a:t>
            </a:r>
            <a:endParaRPr sz="2100">
              <a:latin typeface="Calibri"/>
              <a:ea typeface="Calibri"/>
              <a:cs typeface="Calibri"/>
              <a:sym typeface="Calibri"/>
            </a:endParaRPr>
          </a:p>
        </p:txBody>
      </p:sp>
      <p:cxnSp>
        <p:nvCxnSpPr>
          <p:cNvPr id="297" name="Google Shape;297;p44"/>
          <p:cNvCxnSpPr>
            <a:stCxn id="291" idx="3"/>
            <a:endCxn id="288" idx="0"/>
          </p:cNvCxnSpPr>
          <p:nvPr/>
        </p:nvCxnSpPr>
        <p:spPr>
          <a:xfrm>
            <a:off x="1837775" y="3535413"/>
            <a:ext cx="3870000" cy="16197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5"/>
          <p:cNvSpPr txBox="1"/>
          <p:nvPr>
            <p:ph type="title"/>
          </p:nvPr>
        </p:nvSpPr>
        <p:spPr>
          <a:xfrm>
            <a:off x="457200" y="999850"/>
            <a:ext cx="8229600" cy="11430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300"/>
              <a:t>Specialization vs. Diversification</a:t>
            </a:r>
            <a:endParaRPr sz="4300"/>
          </a:p>
        </p:txBody>
      </p:sp>
      <p:sp>
        <p:nvSpPr>
          <p:cNvPr id="304" name="Google Shape;304;p45"/>
          <p:cNvSpPr txBox="1"/>
          <p:nvPr>
            <p:ph idx="1" type="body"/>
          </p:nvPr>
        </p:nvSpPr>
        <p:spPr>
          <a:xfrm>
            <a:off x="179450" y="2142850"/>
            <a:ext cx="6764400" cy="3169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u="sng">
                <a:solidFill>
                  <a:srgbClr val="38761D"/>
                </a:solidFill>
              </a:rPr>
              <a:t>Specialization:</a:t>
            </a:r>
            <a:r>
              <a:rPr b="1" lang="en-US">
                <a:solidFill>
                  <a:srgbClr val="38761D"/>
                </a:solidFill>
              </a:rPr>
              <a:t>  </a:t>
            </a:r>
            <a:r>
              <a:rPr lang="en-US">
                <a:solidFill>
                  <a:srgbClr val="38761D"/>
                </a:solidFill>
              </a:rPr>
              <a:t>occurs when an economy/nation concentrates its resources on producing a limited variety of goods and/or services</a:t>
            </a:r>
            <a:endParaRPr>
              <a:solidFill>
                <a:srgbClr val="38761D"/>
              </a:solidFill>
            </a:endParaRPr>
          </a:p>
          <a:p>
            <a:pPr indent="0" lvl="0" marL="0" rtl="0" algn="l">
              <a:spcBef>
                <a:spcPts val="1800"/>
              </a:spcBef>
              <a:spcAft>
                <a:spcPts val="0"/>
              </a:spcAft>
              <a:buNone/>
            </a:pPr>
            <a:r>
              <a:rPr b="1" lang="en-US" u="sng">
                <a:solidFill>
                  <a:srgbClr val="38761D"/>
                </a:solidFill>
              </a:rPr>
              <a:t>Diversification:</a:t>
            </a:r>
            <a:r>
              <a:rPr lang="en-US">
                <a:solidFill>
                  <a:srgbClr val="38761D"/>
                </a:solidFill>
              </a:rPr>
              <a:t>  occurs when an economy/nation spreads its resources on producing a large variety of goods and/or services.</a:t>
            </a:r>
            <a:endParaRPr>
              <a:solidFill>
                <a:srgbClr val="38761D"/>
              </a:solidFill>
            </a:endParaRPr>
          </a:p>
          <a:p>
            <a:pPr indent="0" lvl="0" marL="0" rtl="0" algn="l">
              <a:spcBef>
                <a:spcPts val="1800"/>
              </a:spcBef>
              <a:spcAft>
                <a:spcPts val="0"/>
              </a:spcAft>
              <a:buNone/>
            </a:pPr>
            <a:r>
              <a:t/>
            </a:r>
            <a:endParaRPr b="1"/>
          </a:p>
          <a:p>
            <a:pPr indent="0" lvl="0" marL="0" rtl="0" algn="l">
              <a:spcBef>
                <a:spcPts val="1800"/>
              </a:spcBef>
              <a:spcAft>
                <a:spcPts val="0"/>
              </a:spcAft>
              <a:buNone/>
            </a:pPr>
            <a:r>
              <a:t/>
            </a:r>
            <a:endParaRPr/>
          </a:p>
          <a:p>
            <a:pPr indent="0" lvl="0" marL="0" rtl="0" algn="l">
              <a:spcBef>
                <a:spcPts val="1800"/>
              </a:spcBef>
              <a:spcAft>
                <a:spcPts val="0"/>
              </a:spcAft>
              <a:buNone/>
            </a:pPr>
            <a:r>
              <a:t/>
            </a:r>
            <a:endParaRPr/>
          </a:p>
          <a:p>
            <a:pPr indent="0" lvl="0" marL="0" rtl="0" algn="l">
              <a:spcBef>
                <a:spcPts val="1800"/>
              </a:spcBef>
              <a:spcAft>
                <a:spcPts val="1800"/>
              </a:spcAft>
              <a:buNone/>
            </a:pPr>
            <a:r>
              <a:rPr lang="en-US"/>
              <a:t> </a:t>
            </a:r>
            <a:endParaRPr/>
          </a:p>
        </p:txBody>
      </p:sp>
      <p:pic>
        <p:nvPicPr>
          <p:cNvPr id="305" name="Google Shape;305;p45"/>
          <p:cNvPicPr preferRelativeResize="0"/>
          <p:nvPr/>
        </p:nvPicPr>
        <p:blipFill>
          <a:blip r:embed="rId3">
            <a:alphaModFix/>
          </a:blip>
          <a:stretch>
            <a:fillRect/>
          </a:stretch>
        </p:blipFill>
        <p:spPr>
          <a:xfrm>
            <a:off x="6519425" y="2815225"/>
            <a:ext cx="2496824" cy="24968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46"/>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312" name="Google Shape;312;p46"/>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7"/>
          <p:cNvSpPr txBox="1"/>
          <p:nvPr>
            <p:ph type="title"/>
          </p:nvPr>
        </p:nvSpPr>
        <p:spPr>
          <a:xfrm>
            <a:off x="457200" y="999850"/>
            <a:ext cx="8229600" cy="11430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300"/>
              <a:t>Predominant Theory</a:t>
            </a:r>
            <a:endParaRPr sz="4300"/>
          </a:p>
        </p:txBody>
      </p:sp>
      <p:sp>
        <p:nvSpPr>
          <p:cNvPr id="319" name="Google Shape;319;p47"/>
          <p:cNvSpPr txBox="1"/>
          <p:nvPr>
            <p:ph idx="1" type="body"/>
          </p:nvPr>
        </p:nvSpPr>
        <p:spPr>
          <a:xfrm>
            <a:off x="179450" y="2142850"/>
            <a:ext cx="8507400" cy="39048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Clr>
                <a:srgbClr val="38761D"/>
              </a:buClr>
              <a:buSzPts val="1800"/>
              <a:buChar char="•"/>
            </a:pPr>
            <a:r>
              <a:rPr lang="en-US">
                <a:solidFill>
                  <a:srgbClr val="38761D"/>
                </a:solidFill>
              </a:rPr>
              <a:t>Economies/Nations should </a:t>
            </a:r>
            <a:r>
              <a:rPr b="1" lang="en-US" u="sng">
                <a:solidFill>
                  <a:srgbClr val="38761D"/>
                </a:solidFill>
              </a:rPr>
              <a:t>specialize their resources</a:t>
            </a:r>
            <a:r>
              <a:rPr lang="en-US">
                <a:solidFill>
                  <a:srgbClr val="38761D"/>
                </a:solidFill>
              </a:rPr>
              <a:t> towards producing a limited amount of goods and services for which they have a </a:t>
            </a:r>
            <a:r>
              <a:rPr b="1" lang="en-US" u="sng">
                <a:solidFill>
                  <a:srgbClr val="38761D"/>
                </a:solidFill>
              </a:rPr>
              <a:t>comparative advantage</a:t>
            </a:r>
            <a:r>
              <a:rPr b="1" lang="en-US">
                <a:solidFill>
                  <a:srgbClr val="38761D"/>
                </a:solidFill>
              </a:rPr>
              <a:t> </a:t>
            </a:r>
            <a:r>
              <a:rPr lang="en-US">
                <a:solidFill>
                  <a:srgbClr val="38761D"/>
                </a:solidFill>
              </a:rPr>
              <a:t>(lowest opportunity cost)</a:t>
            </a:r>
            <a:endParaRPr>
              <a:solidFill>
                <a:srgbClr val="38761D"/>
              </a:solidFill>
            </a:endParaRPr>
          </a:p>
          <a:p>
            <a:pPr indent="-342900" lvl="0" marL="457200" rtl="0" algn="l">
              <a:spcBef>
                <a:spcPts val="0"/>
              </a:spcBef>
              <a:spcAft>
                <a:spcPts val="0"/>
              </a:spcAft>
              <a:buClr>
                <a:srgbClr val="38761D"/>
              </a:buClr>
              <a:buSzPts val="1800"/>
              <a:buChar char="•"/>
            </a:pPr>
            <a:r>
              <a:rPr lang="en-US">
                <a:solidFill>
                  <a:srgbClr val="38761D"/>
                </a:solidFill>
              </a:rPr>
              <a:t>Nations should trade with each other for the goods and services they don’t have a comparative advantage in producing.</a:t>
            </a:r>
            <a:endParaRPr>
              <a:solidFill>
                <a:srgbClr val="38761D"/>
              </a:solidFill>
            </a:endParaRPr>
          </a:p>
          <a:p>
            <a:pPr indent="-342900" lvl="0" marL="457200" rtl="0" algn="l">
              <a:spcBef>
                <a:spcPts val="0"/>
              </a:spcBef>
              <a:spcAft>
                <a:spcPts val="0"/>
              </a:spcAft>
              <a:buClr>
                <a:srgbClr val="38761D"/>
              </a:buClr>
              <a:buSzPts val="1800"/>
              <a:buChar char="•"/>
            </a:pPr>
            <a:r>
              <a:rPr lang="en-US">
                <a:solidFill>
                  <a:srgbClr val="38761D"/>
                </a:solidFill>
              </a:rPr>
              <a:t>This has led to the explosion of globalization.</a:t>
            </a:r>
            <a:endParaRPr>
              <a:solidFill>
                <a:srgbClr val="38761D"/>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8"/>
          <p:cNvSpPr txBox="1"/>
          <p:nvPr>
            <p:ph type="title"/>
          </p:nvPr>
        </p:nvSpPr>
        <p:spPr>
          <a:xfrm>
            <a:off x="484850" y="1256225"/>
            <a:ext cx="7896600" cy="796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300"/>
              <a:t>Advantages of Specialization and Trade</a:t>
            </a:r>
            <a:endParaRPr sz="4300"/>
          </a:p>
        </p:txBody>
      </p:sp>
      <p:sp>
        <p:nvSpPr>
          <p:cNvPr id="326" name="Google Shape;326;p48"/>
          <p:cNvSpPr txBox="1"/>
          <p:nvPr>
            <p:ph idx="1" type="body"/>
          </p:nvPr>
        </p:nvSpPr>
        <p:spPr>
          <a:xfrm>
            <a:off x="179450" y="2228300"/>
            <a:ext cx="8507400" cy="39048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Clr>
                <a:srgbClr val="38761D"/>
              </a:buClr>
              <a:buSzPts val="1800"/>
              <a:buChar char="•"/>
            </a:pPr>
            <a:r>
              <a:rPr b="1" lang="en-US">
                <a:solidFill>
                  <a:srgbClr val="38761D"/>
                </a:solidFill>
              </a:rPr>
              <a:t>Economic Gains:</a:t>
            </a:r>
            <a:r>
              <a:rPr lang="en-US">
                <a:solidFill>
                  <a:srgbClr val="38761D"/>
                </a:solidFill>
              </a:rPr>
              <a:t>  more efficiency, economies of scale, lower costs for consumers with increased international competition</a:t>
            </a:r>
            <a:endParaRPr>
              <a:solidFill>
                <a:srgbClr val="38761D"/>
              </a:solidFill>
            </a:endParaRPr>
          </a:p>
          <a:p>
            <a:pPr indent="-342900" lvl="0" marL="457200" rtl="0" algn="l">
              <a:spcBef>
                <a:spcPts val="0"/>
              </a:spcBef>
              <a:spcAft>
                <a:spcPts val="0"/>
              </a:spcAft>
              <a:buClr>
                <a:srgbClr val="38761D"/>
              </a:buClr>
              <a:buSzPts val="1800"/>
              <a:buChar char="•"/>
            </a:pPr>
            <a:r>
              <a:rPr b="1" lang="en-US">
                <a:solidFill>
                  <a:srgbClr val="38761D"/>
                </a:solidFill>
              </a:rPr>
              <a:t>Political Benefits:  </a:t>
            </a:r>
            <a:r>
              <a:rPr lang="en-US">
                <a:solidFill>
                  <a:srgbClr val="38761D"/>
                </a:solidFill>
              </a:rPr>
              <a:t>increased global connections, improved diplomacy, political leverage, free trade zones</a:t>
            </a:r>
            <a:endParaRPr>
              <a:solidFill>
                <a:srgbClr val="38761D"/>
              </a:solidFill>
            </a:endParaRPr>
          </a:p>
          <a:p>
            <a:pPr indent="-342900" lvl="0" marL="457200" rtl="0" algn="l">
              <a:spcBef>
                <a:spcPts val="0"/>
              </a:spcBef>
              <a:spcAft>
                <a:spcPts val="0"/>
              </a:spcAft>
              <a:buClr>
                <a:srgbClr val="38761D"/>
              </a:buClr>
              <a:buSzPts val="1800"/>
              <a:buChar char="•"/>
            </a:pPr>
            <a:r>
              <a:rPr b="1" lang="en-US">
                <a:solidFill>
                  <a:srgbClr val="38761D"/>
                </a:solidFill>
              </a:rPr>
              <a:t>Specialization of Labor:  </a:t>
            </a:r>
            <a:r>
              <a:rPr lang="en-US">
                <a:solidFill>
                  <a:srgbClr val="38761D"/>
                </a:solidFill>
              </a:rPr>
              <a:t>better labor specialization, mastery of task, concentrated human capital</a:t>
            </a:r>
            <a:endParaRPr>
              <a:solidFill>
                <a:srgbClr val="38761D"/>
              </a:solidFill>
            </a:endParaRPr>
          </a:p>
          <a:p>
            <a:pPr indent="-342900" lvl="0" marL="457200" rtl="0" algn="l">
              <a:spcBef>
                <a:spcPts val="0"/>
              </a:spcBef>
              <a:spcAft>
                <a:spcPts val="0"/>
              </a:spcAft>
              <a:buClr>
                <a:srgbClr val="38761D"/>
              </a:buClr>
              <a:buSzPts val="1800"/>
              <a:buChar char="•"/>
            </a:pPr>
            <a:r>
              <a:rPr b="1" lang="en-US">
                <a:solidFill>
                  <a:srgbClr val="38761D"/>
                </a:solidFill>
              </a:rPr>
              <a:t>Cultural Exchange: </a:t>
            </a:r>
            <a:r>
              <a:rPr lang="en-US">
                <a:solidFill>
                  <a:srgbClr val="38761D"/>
                </a:solidFill>
              </a:rPr>
              <a:t>increased knowledge of other cultures and ideas</a:t>
            </a:r>
            <a:endParaRPr>
              <a:solidFill>
                <a:srgbClr val="38761D"/>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9"/>
          <p:cNvSpPr txBox="1"/>
          <p:nvPr>
            <p:ph type="title"/>
          </p:nvPr>
        </p:nvSpPr>
        <p:spPr>
          <a:xfrm>
            <a:off x="484850" y="1256225"/>
            <a:ext cx="7896600" cy="796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300"/>
              <a:t>Disa</a:t>
            </a:r>
            <a:r>
              <a:rPr lang="en-US" sz="4300"/>
              <a:t>dvantages of Specialization and Trade</a:t>
            </a:r>
            <a:endParaRPr sz="4300"/>
          </a:p>
        </p:txBody>
      </p:sp>
      <p:sp>
        <p:nvSpPr>
          <p:cNvPr id="333" name="Google Shape;333;p49"/>
          <p:cNvSpPr txBox="1"/>
          <p:nvPr>
            <p:ph idx="1" type="body"/>
          </p:nvPr>
        </p:nvSpPr>
        <p:spPr>
          <a:xfrm>
            <a:off x="93975" y="2506025"/>
            <a:ext cx="8507400" cy="39048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Clr>
                <a:srgbClr val="38761D"/>
              </a:buClr>
              <a:buSzPts val="1800"/>
              <a:buChar char="•"/>
            </a:pPr>
            <a:r>
              <a:rPr b="1" lang="en-US">
                <a:solidFill>
                  <a:srgbClr val="38761D"/>
                </a:solidFill>
              </a:rPr>
              <a:t>Susceptibility to Shocks:  </a:t>
            </a:r>
            <a:r>
              <a:rPr lang="en-US">
                <a:solidFill>
                  <a:srgbClr val="38761D"/>
                </a:solidFill>
              </a:rPr>
              <a:t>crop failures, diseases, natural disasters</a:t>
            </a:r>
            <a:endParaRPr>
              <a:solidFill>
                <a:srgbClr val="38761D"/>
              </a:solidFill>
            </a:endParaRPr>
          </a:p>
          <a:p>
            <a:pPr indent="-342900" lvl="0" marL="457200" rtl="0" algn="l">
              <a:spcBef>
                <a:spcPts val="0"/>
              </a:spcBef>
              <a:spcAft>
                <a:spcPts val="0"/>
              </a:spcAft>
              <a:buClr>
                <a:srgbClr val="38761D"/>
              </a:buClr>
              <a:buSzPts val="1800"/>
              <a:buChar char="•"/>
            </a:pPr>
            <a:r>
              <a:rPr b="1" lang="en-US">
                <a:solidFill>
                  <a:srgbClr val="38761D"/>
                </a:solidFill>
              </a:rPr>
              <a:t>Lack of Skill Variety:</a:t>
            </a:r>
            <a:r>
              <a:rPr lang="en-US">
                <a:solidFill>
                  <a:srgbClr val="38761D"/>
                </a:solidFill>
              </a:rPr>
              <a:t>  labor is over specialized, efficiency stressed over quality of life</a:t>
            </a:r>
            <a:endParaRPr>
              <a:solidFill>
                <a:srgbClr val="38761D"/>
              </a:solidFill>
            </a:endParaRPr>
          </a:p>
          <a:p>
            <a:pPr indent="-342900" lvl="0" marL="457200" rtl="0" algn="l">
              <a:spcBef>
                <a:spcPts val="0"/>
              </a:spcBef>
              <a:spcAft>
                <a:spcPts val="0"/>
              </a:spcAft>
              <a:buClr>
                <a:srgbClr val="38761D"/>
              </a:buClr>
              <a:buSzPts val="1800"/>
              <a:buChar char="•"/>
            </a:pPr>
            <a:r>
              <a:rPr b="1" lang="en-US">
                <a:solidFill>
                  <a:srgbClr val="38761D"/>
                </a:solidFill>
              </a:rPr>
              <a:t>Trade Embargoes/ Geopolitical Risks: </a:t>
            </a:r>
            <a:r>
              <a:rPr lang="en-US">
                <a:solidFill>
                  <a:srgbClr val="38761D"/>
                </a:solidFill>
              </a:rPr>
              <a:t>nations could be cut out of markets and trade can suffer</a:t>
            </a:r>
            <a:endParaRPr>
              <a:solidFill>
                <a:srgbClr val="38761D"/>
              </a:solidFill>
            </a:endParaRPr>
          </a:p>
          <a:p>
            <a:pPr indent="-342900" lvl="0" marL="457200" rtl="0" algn="l">
              <a:spcBef>
                <a:spcPts val="0"/>
              </a:spcBef>
              <a:spcAft>
                <a:spcPts val="0"/>
              </a:spcAft>
              <a:buClr>
                <a:srgbClr val="38761D"/>
              </a:buClr>
              <a:buSzPts val="1800"/>
              <a:buChar char="•"/>
            </a:pPr>
            <a:r>
              <a:rPr b="1" lang="en-US">
                <a:solidFill>
                  <a:srgbClr val="38761D"/>
                </a:solidFill>
              </a:rPr>
              <a:t>Loss of Domestic Jobs/ Outsourcing/ Offshoring</a:t>
            </a:r>
            <a:endParaRPr b="1">
              <a:solidFill>
                <a:srgbClr val="38761D"/>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0"/>
          <p:cNvSpPr txBox="1"/>
          <p:nvPr>
            <p:ph type="title"/>
          </p:nvPr>
        </p:nvSpPr>
        <p:spPr>
          <a:xfrm>
            <a:off x="457200" y="142715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900"/>
              <a:t>The Prebisch-Singer Hypothesis</a:t>
            </a:r>
            <a:endParaRPr sz="3900"/>
          </a:p>
        </p:txBody>
      </p:sp>
      <p:sp>
        <p:nvSpPr>
          <p:cNvPr id="340" name="Google Shape;340;p50"/>
          <p:cNvSpPr txBox="1"/>
          <p:nvPr>
            <p:ph idx="1" type="body"/>
          </p:nvPr>
        </p:nvSpPr>
        <p:spPr>
          <a:xfrm>
            <a:off x="457200" y="1757900"/>
            <a:ext cx="5802900" cy="37794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The price of primary commodities declines over time in relation to manufactured goods.  </a:t>
            </a:r>
            <a:endParaRPr/>
          </a:p>
          <a:p>
            <a:pPr indent="-342900" lvl="0" marL="457200" rtl="0" algn="l">
              <a:spcBef>
                <a:spcPts val="0"/>
              </a:spcBef>
              <a:spcAft>
                <a:spcPts val="0"/>
              </a:spcAft>
              <a:buSzPts val="1800"/>
              <a:buChar char="•"/>
            </a:pPr>
            <a:r>
              <a:rPr lang="en-US"/>
              <a:t>This leads to decreased trade prospects for poor nations which specialize in single commodities such as agricultural exports.</a:t>
            </a:r>
            <a:endParaRPr/>
          </a:p>
          <a:p>
            <a:pPr indent="-342900" lvl="0" marL="457200" rtl="0" algn="l">
              <a:spcBef>
                <a:spcPts val="0"/>
              </a:spcBef>
              <a:spcAft>
                <a:spcPts val="0"/>
              </a:spcAft>
              <a:buSzPts val="1800"/>
              <a:buChar char="•"/>
            </a:pPr>
            <a:r>
              <a:rPr lang="en-US"/>
              <a:t>This relationship has been questioned recently.</a:t>
            </a:r>
            <a:endParaRPr/>
          </a:p>
          <a:p>
            <a:pPr indent="-342900" lvl="0" marL="457200" rtl="0" algn="l">
              <a:spcBef>
                <a:spcPts val="0"/>
              </a:spcBef>
              <a:spcAft>
                <a:spcPts val="0"/>
              </a:spcAft>
              <a:buSzPts val="1800"/>
              <a:buChar char="•"/>
            </a:pPr>
            <a:r>
              <a:rPr lang="en-US"/>
              <a:t>Ex:  2008 coffee rust blight in Colombia </a:t>
            </a:r>
            <a:endParaRPr/>
          </a:p>
        </p:txBody>
      </p:sp>
      <p:pic>
        <p:nvPicPr>
          <p:cNvPr id="341" name="Google Shape;341;p50"/>
          <p:cNvPicPr preferRelativeResize="0"/>
          <p:nvPr/>
        </p:nvPicPr>
        <p:blipFill>
          <a:blip r:embed="rId3">
            <a:alphaModFix/>
          </a:blip>
          <a:stretch>
            <a:fillRect/>
          </a:stretch>
        </p:blipFill>
        <p:spPr>
          <a:xfrm>
            <a:off x="6412500" y="2722550"/>
            <a:ext cx="2579098" cy="192636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1"/>
          <p:cNvSpPr txBox="1"/>
          <p:nvPr>
            <p:ph type="title"/>
          </p:nvPr>
        </p:nvSpPr>
        <p:spPr>
          <a:xfrm>
            <a:off x="457200" y="1918550"/>
            <a:ext cx="8229600" cy="347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800"/>
              <a:t>Student Project </a:t>
            </a:r>
            <a:endParaRPr sz="4800"/>
          </a:p>
        </p:txBody>
      </p:sp>
      <p:sp>
        <p:nvSpPr>
          <p:cNvPr id="348" name="Google Shape;348;p51"/>
          <p:cNvSpPr txBox="1"/>
          <p:nvPr>
            <p:ph idx="1" type="body"/>
          </p:nvPr>
        </p:nvSpPr>
        <p:spPr>
          <a:xfrm>
            <a:off x="457200" y="1918540"/>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Students will analyze the positive and negative consequences of specialization and diversification in an economy.  </a:t>
            </a:r>
            <a:endParaRPr/>
          </a:p>
          <a:p>
            <a:pPr indent="-342900" lvl="0" marL="457200" rtl="0" algn="l">
              <a:spcBef>
                <a:spcPts val="1800"/>
              </a:spcBef>
              <a:spcAft>
                <a:spcPts val="0"/>
              </a:spcAft>
              <a:buSzPts val="1800"/>
              <a:buChar char="•"/>
            </a:pPr>
            <a:r>
              <a:rPr lang="en-US"/>
              <a:t>Complete a graphic organizer </a:t>
            </a:r>
            <a:r>
              <a:rPr lang="en-US" u="sng">
                <a:solidFill>
                  <a:schemeClr val="hlink"/>
                </a:solidFill>
                <a:hlinkClick r:id="rId3"/>
              </a:rPr>
              <a:t>here</a:t>
            </a:r>
            <a:endParaRPr/>
          </a:p>
          <a:p>
            <a:pPr indent="-342900" lvl="0" marL="457200" rtl="0" algn="l">
              <a:spcBef>
                <a:spcPts val="0"/>
              </a:spcBef>
              <a:spcAft>
                <a:spcPts val="0"/>
              </a:spcAft>
              <a:buSzPts val="1800"/>
              <a:buChar char="•"/>
            </a:pPr>
            <a:r>
              <a:rPr lang="en-US"/>
              <a:t>In person - role playing simulation/ model UN meeting</a:t>
            </a:r>
            <a:endParaRPr/>
          </a:p>
          <a:p>
            <a:pPr indent="-342900" lvl="0" marL="457200" rtl="0" algn="l">
              <a:spcBef>
                <a:spcPts val="0"/>
              </a:spcBef>
              <a:spcAft>
                <a:spcPts val="0"/>
              </a:spcAft>
              <a:buSzPts val="1800"/>
              <a:buChar char="•"/>
            </a:pPr>
            <a:r>
              <a:rPr lang="en-US"/>
              <a:t>Virtual - break out room discussion/ jigsaw</a:t>
            </a:r>
            <a:endParaRPr/>
          </a:p>
          <a:p>
            <a:pPr indent="0" lvl="0" marL="0" rtl="0" algn="l">
              <a:spcBef>
                <a:spcPts val="1800"/>
              </a:spcBef>
              <a:spcAft>
                <a:spcPts val="180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2"/>
          <p:cNvSpPr txBox="1"/>
          <p:nvPr>
            <p:ph type="title"/>
          </p:nvPr>
        </p:nvSpPr>
        <p:spPr>
          <a:xfrm>
            <a:off x="457200" y="1918550"/>
            <a:ext cx="8229600" cy="347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800"/>
              <a:t>Student Activities </a:t>
            </a:r>
            <a:endParaRPr sz="4800"/>
          </a:p>
        </p:txBody>
      </p:sp>
      <p:sp>
        <p:nvSpPr>
          <p:cNvPr id="355" name="Google Shape;355;p52"/>
          <p:cNvSpPr txBox="1"/>
          <p:nvPr>
            <p:ph idx="1" type="body"/>
          </p:nvPr>
        </p:nvSpPr>
        <p:spPr>
          <a:xfrm>
            <a:off x="457200" y="1918540"/>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Student research assignment on individual nations/ economies:  </a:t>
            </a:r>
            <a:r>
              <a:rPr lang="en-US" u="sng">
                <a:solidFill>
                  <a:schemeClr val="hlink"/>
                </a:solidFill>
                <a:hlinkClick r:id="rId3"/>
              </a:rPr>
              <a:t>https://docs.google.com/presentation/d/1sCX31AZpKu1viG2uQenoJzqYNB9qSFLB3WZbNwI-yhA/edit?usp=sharing</a:t>
            </a:r>
            <a:endParaRPr/>
          </a:p>
          <a:p>
            <a:pPr indent="0" lvl="0" marL="0" rtl="0" algn="l">
              <a:spcBef>
                <a:spcPts val="1800"/>
              </a:spcBef>
              <a:spcAft>
                <a:spcPts val="0"/>
              </a:spcAft>
              <a:buNone/>
            </a:pPr>
            <a:r>
              <a:rPr lang="en-US"/>
              <a:t>Article Review:  </a:t>
            </a:r>
            <a:r>
              <a:rPr lang="en-US" u="sng">
                <a:solidFill>
                  <a:schemeClr val="hlink"/>
                </a:solidFill>
                <a:hlinkClick r:id="rId4"/>
              </a:rPr>
              <a:t>https://docs.google.com/document/d/1psquW6RYwIn2P9M0IXn4Nz6xE30Lmq_Leea3N10uYys/edit?usp=sharing</a:t>
            </a:r>
            <a:endParaRPr/>
          </a:p>
          <a:p>
            <a:pPr indent="0" lvl="0" marL="0" rtl="0" algn="l">
              <a:spcBef>
                <a:spcPts val="1800"/>
              </a:spcBef>
              <a:spcAft>
                <a:spcPts val="0"/>
              </a:spcAft>
              <a:buNone/>
            </a:pPr>
            <a:r>
              <a:t/>
            </a:r>
            <a:endParaRPr/>
          </a:p>
          <a:p>
            <a:pPr indent="0" lvl="0" marL="0" rtl="0" algn="l">
              <a:spcBef>
                <a:spcPts val="1800"/>
              </a:spcBef>
              <a:spcAft>
                <a:spcPts val="18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type="title"/>
          </p:nvPr>
        </p:nvSpPr>
        <p:spPr>
          <a:xfrm>
            <a:off x="457200" y="65984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None/>
            </a:pPr>
            <a:r>
              <a:rPr lang="en-US" sz="5000"/>
              <a:t>Agenda</a:t>
            </a:r>
            <a:endParaRPr b="1" sz="5000">
              <a:solidFill>
                <a:srgbClr val="005CB8"/>
              </a:solidFill>
              <a:latin typeface="Calibri"/>
              <a:ea typeface="Calibri"/>
              <a:cs typeface="Calibri"/>
              <a:sym typeface="Calibri"/>
            </a:endParaRPr>
          </a:p>
        </p:txBody>
      </p:sp>
      <p:sp>
        <p:nvSpPr>
          <p:cNvPr id="81" name="Google Shape;81;p17"/>
          <p:cNvSpPr txBox="1"/>
          <p:nvPr>
            <p:ph idx="4294967295" type="body"/>
          </p:nvPr>
        </p:nvSpPr>
        <p:spPr>
          <a:xfrm>
            <a:off x="457200" y="1618866"/>
            <a:ext cx="8229600" cy="417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2700"/>
          </a:p>
          <a:p>
            <a:pPr indent="-355600" lvl="0" marL="342900" rtl="0" algn="l">
              <a:spcBef>
                <a:spcPts val="0"/>
              </a:spcBef>
              <a:spcAft>
                <a:spcPts val="0"/>
              </a:spcAft>
              <a:buSzPts val="2700"/>
              <a:buChar char="•"/>
            </a:pPr>
            <a:r>
              <a:rPr lang="en-US" sz="2700"/>
              <a:t>Discuss the concepts of comparative advantage, absolute advantage, and terms of trade as they relate to the AP Economics Curriculum.</a:t>
            </a:r>
            <a:endParaRPr sz="2700"/>
          </a:p>
          <a:p>
            <a:pPr indent="-355600" lvl="0" marL="342900" rtl="0" algn="l">
              <a:spcBef>
                <a:spcPts val="0"/>
              </a:spcBef>
              <a:spcAft>
                <a:spcPts val="0"/>
              </a:spcAft>
              <a:buSzPts val="2700"/>
              <a:buChar char="•"/>
            </a:pPr>
            <a:r>
              <a:rPr lang="en-US" sz="2700"/>
              <a:t>Explore formative and summative assessment options and EdTech resources to maximize student understanding.</a:t>
            </a:r>
            <a:endParaRPr sz="2700"/>
          </a:p>
          <a:p>
            <a:pPr indent="-355600" lvl="0" marL="342900" rtl="0" algn="l">
              <a:spcBef>
                <a:spcPts val="0"/>
              </a:spcBef>
              <a:spcAft>
                <a:spcPts val="0"/>
              </a:spcAft>
              <a:buSzPts val="2700"/>
              <a:buChar char="•"/>
            </a:pPr>
            <a:r>
              <a:rPr lang="en-US" sz="2700"/>
              <a:t>Introduce dynamic learning activities and lesson plans to reinforce content.</a:t>
            </a:r>
            <a:endParaRPr sz="2700"/>
          </a:p>
          <a:p>
            <a:pPr indent="0" lvl="0" marL="0" rtl="0" algn="l">
              <a:spcBef>
                <a:spcPts val="0"/>
              </a:spcBef>
              <a:spcAft>
                <a:spcPts val="0"/>
              </a:spcAft>
              <a:buNone/>
            </a:pPr>
            <a:r>
              <a:t/>
            </a:r>
            <a:endParaRPr sz="27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3"/>
          <p:cNvSpPr txBox="1"/>
          <p:nvPr>
            <p:ph type="title"/>
          </p:nvPr>
        </p:nvSpPr>
        <p:spPr>
          <a:xfrm>
            <a:off x="457200" y="15126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Google Slides/ Notes</a:t>
            </a:r>
            <a:endParaRPr sz="4600"/>
          </a:p>
        </p:txBody>
      </p:sp>
      <p:sp>
        <p:nvSpPr>
          <p:cNvPr id="362" name="Google Shape;362;p53"/>
          <p:cNvSpPr txBox="1"/>
          <p:nvPr>
            <p:ph idx="1" type="body"/>
          </p:nvPr>
        </p:nvSpPr>
        <p:spPr>
          <a:xfrm>
            <a:off x="457200" y="1886065"/>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Slides:  </a:t>
            </a:r>
            <a:r>
              <a:rPr lang="en-US" u="sng">
                <a:solidFill>
                  <a:schemeClr val="hlink"/>
                </a:solidFill>
                <a:hlinkClick r:id="rId3"/>
              </a:rPr>
              <a:t>https://docs.google.com/presentation/d/1jYnnmq93F1q8b0OuKzxONKntqG7fZxCUhRivVnsXvN8/edit?usp=sharing</a:t>
            </a:r>
            <a:endParaRPr/>
          </a:p>
          <a:p>
            <a:pPr indent="0" lvl="0" marL="0" rtl="0" algn="l">
              <a:spcBef>
                <a:spcPts val="1800"/>
              </a:spcBef>
              <a:spcAft>
                <a:spcPts val="0"/>
              </a:spcAft>
              <a:buNone/>
            </a:pPr>
            <a:r>
              <a:rPr lang="en-US"/>
              <a:t>Slides: </a:t>
            </a:r>
            <a:r>
              <a:rPr lang="en-US" u="sng">
                <a:solidFill>
                  <a:schemeClr val="hlink"/>
                </a:solidFill>
                <a:hlinkClick r:id="rId4"/>
              </a:rPr>
              <a:t>https://docs.google.com/presentation/d/1ELT8W3iezmDBU7V5UCe2mgjlCevB_lOHciYSxl4Nuug/edit?usp=sharing</a:t>
            </a:r>
            <a:endParaRPr/>
          </a:p>
          <a:p>
            <a:pPr indent="0" lvl="0" marL="0" rtl="0" algn="l">
              <a:spcBef>
                <a:spcPts val="1800"/>
              </a:spcBef>
              <a:spcAft>
                <a:spcPts val="180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4"/>
          <p:cNvSpPr txBox="1"/>
          <p:nvPr>
            <p:ph type="title"/>
          </p:nvPr>
        </p:nvSpPr>
        <p:spPr>
          <a:xfrm>
            <a:off x="329000" y="1704875"/>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5000"/>
              <a:t>Student Simulation</a:t>
            </a:r>
            <a:endParaRPr sz="5000"/>
          </a:p>
        </p:txBody>
      </p:sp>
      <p:sp>
        <p:nvSpPr>
          <p:cNvPr id="369" name="Google Shape;369;p54"/>
          <p:cNvSpPr txBox="1"/>
          <p:nvPr>
            <p:ph idx="1" type="body"/>
          </p:nvPr>
        </p:nvSpPr>
        <p:spPr>
          <a:xfrm>
            <a:off x="457200" y="2078346"/>
            <a:ext cx="8229600" cy="2238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“Hands On/ Fun” Simulation:   Specialization and Trade</a:t>
            </a:r>
            <a:endParaRPr/>
          </a:p>
          <a:p>
            <a:pPr indent="0" lvl="0" marL="0" rtl="0" algn="l">
              <a:spcBef>
                <a:spcPts val="1800"/>
              </a:spcBef>
              <a:spcAft>
                <a:spcPts val="0"/>
              </a:spcAft>
              <a:buNone/>
            </a:pPr>
            <a:r>
              <a:rPr lang="en-US" u="sng">
                <a:solidFill>
                  <a:schemeClr val="hlink"/>
                </a:solidFill>
                <a:hlinkClick r:id="rId3"/>
              </a:rPr>
              <a:t>https://docs.google.com/document/d/110BZwjqJHmfiFcowd7Uk23MdKylS5MJlOMuZgE58MOM/edit?usp=sharing</a:t>
            </a:r>
            <a:endParaRPr/>
          </a:p>
          <a:p>
            <a:pPr indent="0" lvl="0" marL="0" rtl="0" algn="l">
              <a:spcBef>
                <a:spcPts val="1800"/>
              </a:spcBef>
              <a:spcAft>
                <a:spcPts val="1800"/>
              </a:spcAft>
              <a:buNone/>
            </a:pPr>
            <a:r>
              <a:t/>
            </a:r>
            <a:endParaRPr/>
          </a:p>
        </p:txBody>
      </p:sp>
      <p:pic>
        <p:nvPicPr>
          <p:cNvPr id="370" name="Google Shape;370;p54"/>
          <p:cNvPicPr preferRelativeResize="0"/>
          <p:nvPr/>
        </p:nvPicPr>
        <p:blipFill>
          <a:blip r:embed="rId4">
            <a:alphaModFix/>
          </a:blip>
          <a:stretch>
            <a:fillRect/>
          </a:stretch>
        </p:blipFill>
        <p:spPr>
          <a:xfrm>
            <a:off x="2768412" y="4084771"/>
            <a:ext cx="3350763" cy="223625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5"/>
          <p:cNvSpPr txBox="1"/>
          <p:nvPr>
            <p:ph type="title"/>
          </p:nvPr>
        </p:nvSpPr>
        <p:spPr>
          <a:xfrm>
            <a:off x="457200" y="1980000"/>
            <a:ext cx="7854000" cy="611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5000"/>
              <a:t>Terms of Trade</a:t>
            </a:r>
            <a:endParaRPr sz="5000"/>
          </a:p>
        </p:txBody>
      </p:sp>
      <p:sp>
        <p:nvSpPr>
          <p:cNvPr id="377" name="Google Shape;377;p55"/>
          <p:cNvSpPr txBox="1"/>
          <p:nvPr>
            <p:ph idx="1" type="body"/>
          </p:nvPr>
        </p:nvSpPr>
        <p:spPr>
          <a:xfrm>
            <a:off x="457200" y="2153697"/>
            <a:ext cx="8229600" cy="255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Def:  A ratio of a nation’s export prices in relation to its import prices.</a:t>
            </a:r>
            <a:endParaRPr/>
          </a:p>
          <a:p>
            <a:pPr indent="0" lvl="0" marL="0" rtl="0" algn="l">
              <a:spcBef>
                <a:spcPts val="1800"/>
              </a:spcBef>
              <a:spcAft>
                <a:spcPts val="0"/>
              </a:spcAft>
              <a:buNone/>
            </a:pPr>
            <a:r>
              <a:rPr lang="en-US" sz="2400">
                <a:solidFill>
                  <a:srgbClr val="6AA84F"/>
                </a:solidFill>
                <a:highlight>
                  <a:srgbClr val="FFFFFF"/>
                </a:highlight>
                <a:latin typeface="Arial"/>
                <a:ea typeface="Arial"/>
                <a:cs typeface="Arial"/>
                <a:sym typeface="Arial"/>
              </a:rPr>
              <a:t>How many units of exports are required to purchase a single unit of imports? </a:t>
            </a:r>
            <a:endParaRPr sz="2400">
              <a:solidFill>
                <a:srgbClr val="6AA84F"/>
              </a:solidFill>
              <a:highlight>
                <a:srgbClr val="FFFFFF"/>
              </a:highlight>
              <a:latin typeface="Arial"/>
              <a:ea typeface="Arial"/>
              <a:cs typeface="Arial"/>
              <a:sym typeface="Arial"/>
            </a:endParaRPr>
          </a:p>
          <a:p>
            <a:pPr indent="0" lvl="0" marL="0" rtl="0" algn="l">
              <a:spcBef>
                <a:spcPts val="1800"/>
              </a:spcBef>
              <a:spcAft>
                <a:spcPts val="1800"/>
              </a:spcAft>
              <a:buNone/>
            </a:pPr>
            <a:r>
              <a:rPr lang="en-US" sz="2400">
                <a:solidFill>
                  <a:srgbClr val="6AA84F"/>
                </a:solidFill>
                <a:highlight>
                  <a:srgbClr val="FFFFFF"/>
                </a:highlight>
                <a:latin typeface="Arial"/>
                <a:ea typeface="Arial"/>
                <a:cs typeface="Arial"/>
                <a:sym typeface="Arial"/>
              </a:rPr>
              <a:t>Expressed as a ratio -    Exports : Imports</a:t>
            </a:r>
            <a:endParaRPr sz="2400">
              <a:solidFill>
                <a:srgbClr val="6AA84F"/>
              </a:solidFill>
              <a:highlight>
                <a:srgbClr val="FFFFFF"/>
              </a:highlight>
              <a:latin typeface="Arial"/>
              <a:ea typeface="Arial"/>
              <a:cs typeface="Arial"/>
              <a:sym typeface="Arial"/>
            </a:endParaRPr>
          </a:p>
        </p:txBody>
      </p:sp>
      <p:pic>
        <p:nvPicPr>
          <p:cNvPr id="378" name="Google Shape;378;p55"/>
          <p:cNvPicPr preferRelativeResize="0"/>
          <p:nvPr/>
        </p:nvPicPr>
        <p:blipFill>
          <a:blip r:embed="rId3">
            <a:alphaModFix/>
          </a:blip>
          <a:stretch>
            <a:fillRect/>
          </a:stretch>
        </p:blipFill>
        <p:spPr>
          <a:xfrm>
            <a:off x="2948726" y="4879375"/>
            <a:ext cx="2207025" cy="16552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6"/>
          <p:cNvSpPr txBox="1"/>
          <p:nvPr>
            <p:ph type="title"/>
          </p:nvPr>
        </p:nvSpPr>
        <p:spPr>
          <a:xfrm>
            <a:off x="457200" y="1980000"/>
            <a:ext cx="7854000" cy="611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5000"/>
              <a:t>Terms of Trade</a:t>
            </a:r>
            <a:endParaRPr sz="5000"/>
          </a:p>
        </p:txBody>
      </p:sp>
      <p:sp>
        <p:nvSpPr>
          <p:cNvPr id="385" name="Google Shape;385;p56"/>
          <p:cNvSpPr txBox="1"/>
          <p:nvPr>
            <p:ph idx="1" type="body"/>
          </p:nvPr>
        </p:nvSpPr>
        <p:spPr>
          <a:xfrm>
            <a:off x="457200" y="2153700"/>
            <a:ext cx="8473500" cy="1864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 favorable terms of trade occurs when a nation can import relatively more in exchange for the same exports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 unfavorable terms of trade occurs when a nation receives less imports in exchange for its exports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7"/>
          <p:cNvSpPr txBox="1"/>
          <p:nvPr>
            <p:ph type="title"/>
          </p:nvPr>
        </p:nvSpPr>
        <p:spPr>
          <a:xfrm>
            <a:off x="457200" y="1469475"/>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000"/>
              <a:t>An Example from Childhood</a:t>
            </a:r>
            <a:endParaRPr sz="4000"/>
          </a:p>
        </p:txBody>
      </p:sp>
      <p:sp>
        <p:nvSpPr>
          <p:cNvPr id="392" name="Google Shape;392;p57"/>
          <p:cNvSpPr txBox="1"/>
          <p:nvPr>
            <p:ph idx="1" type="body"/>
          </p:nvPr>
        </p:nvSpPr>
        <p:spPr>
          <a:xfrm>
            <a:off x="457200" y="1907415"/>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Did anyone trade baseball cards as a kid? (I know I’m dating myself :)</a:t>
            </a:r>
            <a:endParaRPr/>
          </a:p>
          <a:p>
            <a:pPr indent="-342900" lvl="0" marL="457200" rtl="0" algn="l">
              <a:spcBef>
                <a:spcPts val="1800"/>
              </a:spcBef>
              <a:spcAft>
                <a:spcPts val="0"/>
              </a:spcAft>
              <a:buSzPts val="1800"/>
              <a:buChar char="•"/>
            </a:pPr>
            <a:r>
              <a:rPr lang="en-US"/>
              <a:t>Good terms of trade:  I trade one George Brett </a:t>
            </a:r>
            <a:r>
              <a:rPr lang="en-US">
                <a:solidFill>
                  <a:srgbClr val="FF0000"/>
                </a:solidFill>
              </a:rPr>
              <a:t>(Export) </a:t>
            </a:r>
            <a:r>
              <a:rPr lang="en-US"/>
              <a:t>and get a Rickey Henderson from a friend. </a:t>
            </a:r>
            <a:r>
              <a:rPr lang="en-US">
                <a:solidFill>
                  <a:srgbClr val="FF0000"/>
                </a:solidFill>
              </a:rPr>
              <a:t>(Import)</a:t>
            </a:r>
            <a:endParaRPr>
              <a:solidFill>
                <a:srgbClr val="FF0000"/>
              </a:solidFill>
            </a:endParaRPr>
          </a:p>
          <a:p>
            <a:pPr indent="-342900" lvl="0" marL="457200" rtl="0" algn="l">
              <a:spcBef>
                <a:spcPts val="0"/>
              </a:spcBef>
              <a:spcAft>
                <a:spcPts val="0"/>
              </a:spcAft>
              <a:buSzPts val="1800"/>
              <a:buChar char="•"/>
            </a:pPr>
            <a:r>
              <a:rPr lang="en-US"/>
              <a:t>Bad terms of trade:  I need to trade a George Brett, Dwight Gooden and a Don Mattingly </a:t>
            </a:r>
            <a:r>
              <a:rPr lang="en-US">
                <a:solidFill>
                  <a:srgbClr val="FF0000"/>
                </a:solidFill>
              </a:rPr>
              <a:t>(Exports) </a:t>
            </a:r>
            <a:r>
              <a:rPr lang="en-US"/>
              <a:t>for a Rickey Henderson </a:t>
            </a:r>
            <a:r>
              <a:rPr lang="en-US">
                <a:solidFill>
                  <a:srgbClr val="FF0000"/>
                </a:solidFill>
              </a:rPr>
              <a:t>(Import)</a:t>
            </a:r>
            <a:endParaRPr>
              <a:solidFill>
                <a:srgbClr val="FF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58"/>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399" name="Google Shape;399;p58"/>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9"/>
          <p:cNvSpPr txBox="1"/>
          <p:nvPr>
            <p:ph type="title"/>
          </p:nvPr>
        </p:nvSpPr>
        <p:spPr>
          <a:xfrm>
            <a:off x="457200" y="1980000"/>
            <a:ext cx="7854000" cy="611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5000"/>
              <a:t>Terms of Trade</a:t>
            </a:r>
            <a:endParaRPr sz="5000"/>
          </a:p>
        </p:txBody>
      </p:sp>
      <p:sp>
        <p:nvSpPr>
          <p:cNvPr id="406" name="Google Shape;406;p59"/>
          <p:cNvSpPr txBox="1"/>
          <p:nvPr>
            <p:ph idx="1" type="body"/>
          </p:nvPr>
        </p:nvSpPr>
        <p:spPr>
          <a:xfrm>
            <a:off x="457200" y="2153700"/>
            <a:ext cx="8473500" cy="1864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How to calculate terms of trade?</a:t>
            </a:r>
            <a:endParaRPr/>
          </a:p>
          <a:p>
            <a:pPr indent="-342900" lvl="0" marL="457200" rtl="0" algn="l">
              <a:spcBef>
                <a:spcPts val="0"/>
              </a:spcBef>
              <a:spcAft>
                <a:spcPts val="0"/>
              </a:spcAft>
              <a:buClr>
                <a:srgbClr val="38761D"/>
              </a:buClr>
              <a:buSzPts val="1800"/>
              <a:buChar char="•"/>
            </a:pPr>
            <a:r>
              <a:rPr lang="en-US">
                <a:solidFill>
                  <a:srgbClr val="38761D"/>
                </a:solidFill>
              </a:rPr>
              <a:t>Determine which nation has comparative advantage by calculating opportunity costs</a:t>
            </a:r>
            <a:endParaRPr>
              <a:solidFill>
                <a:srgbClr val="38761D"/>
              </a:solidFill>
            </a:endParaRPr>
          </a:p>
          <a:p>
            <a:pPr indent="-342900" lvl="0" marL="457200" rtl="0" algn="l">
              <a:spcBef>
                <a:spcPts val="0"/>
              </a:spcBef>
              <a:spcAft>
                <a:spcPts val="0"/>
              </a:spcAft>
              <a:buClr>
                <a:srgbClr val="38761D"/>
              </a:buClr>
              <a:buSzPts val="1800"/>
              <a:buChar char="•"/>
            </a:pPr>
            <a:r>
              <a:rPr lang="en-US">
                <a:solidFill>
                  <a:srgbClr val="38761D"/>
                </a:solidFill>
              </a:rPr>
              <a:t>Assume that each nation will specialize in what it has a comparative advantage in</a:t>
            </a:r>
            <a:endParaRPr>
              <a:solidFill>
                <a:srgbClr val="38761D"/>
              </a:solidFill>
            </a:endParaRPr>
          </a:p>
          <a:p>
            <a:pPr indent="-342900" lvl="0" marL="457200" rtl="0" algn="l">
              <a:spcBef>
                <a:spcPts val="0"/>
              </a:spcBef>
              <a:spcAft>
                <a:spcPts val="0"/>
              </a:spcAft>
              <a:buClr>
                <a:srgbClr val="38761D"/>
              </a:buClr>
              <a:buSzPts val="1800"/>
              <a:buChar char="•"/>
            </a:pPr>
            <a:r>
              <a:rPr lang="en-US">
                <a:solidFill>
                  <a:srgbClr val="38761D"/>
                </a:solidFill>
              </a:rPr>
              <a:t>Assume that the nations will trade with each other</a:t>
            </a:r>
            <a:endParaRPr>
              <a:solidFill>
                <a:srgbClr val="38761D"/>
              </a:solidFill>
            </a:endParaRPr>
          </a:p>
          <a:p>
            <a:pPr indent="-342900" lvl="0" marL="457200" rtl="0" algn="l">
              <a:spcBef>
                <a:spcPts val="0"/>
              </a:spcBef>
              <a:spcAft>
                <a:spcPts val="0"/>
              </a:spcAft>
              <a:buClr>
                <a:srgbClr val="38761D"/>
              </a:buClr>
              <a:buSzPts val="1800"/>
              <a:buChar char="•"/>
            </a:pPr>
            <a:r>
              <a:rPr lang="en-US">
                <a:solidFill>
                  <a:srgbClr val="38761D"/>
                </a:solidFill>
              </a:rPr>
              <a:t>Determine how much of each product will be exchanged after specializing and trading.  That is our terms of trade.</a:t>
            </a:r>
            <a:endParaRPr>
              <a:solidFill>
                <a:srgbClr val="38761D"/>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graphicFrame>
        <p:nvGraphicFramePr>
          <p:cNvPr id="412" name="Google Shape;412;p60"/>
          <p:cNvGraphicFramePr/>
          <p:nvPr/>
        </p:nvGraphicFramePr>
        <p:xfrm>
          <a:off x="1812188" y="1139050"/>
          <a:ext cx="3000000" cy="3000000"/>
        </p:xfrm>
        <a:graphic>
          <a:graphicData uri="http://schemas.openxmlformats.org/drawingml/2006/table">
            <a:tbl>
              <a:tblPr>
                <a:noFill/>
                <a:tableStyleId>{44A38BDE-341B-4101-BC24-C824C993AEB5}</a:tableStyleId>
              </a:tblPr>
              <a:tblGrid>
                <a:gridCol w="1501750"/>
                <a:gridCol w="1501750"/>
                <a:gridCol w="1501750"/>
              </a:tblGrid>
              <a:tr h="645425">
                <a:tc>
                  <a:txBody>
                    <a:bodyPr/>
                    <a:lstStyle/>
                    <a:p>
                      <a:pPr indent="0" lvl="0" marL="0" rtl="0" algn="l">
                        <a:spcBef>
                          <a:spcPts val="0"/>
                        </a:spcBef>
                        <a:spcAft>
                          <a:spcPts val="0"/>
                        </a:spcAft>
                        <a:buNone/>
                      </a:pPr>
                      <a:r>
                        <a:t/>
                      </a:r>
                      <a:endParaRPr sz="2000"/>
                    </a:p>
                  </a:txBody>
                  <a:tcPr marT="91425" marB="91425" marR="91425" marL="91425"/>
                </a:tc>
                <a:tc>
                  <a:txBody>
                    <a:bodyPr/>
                    <a:lstStyle/>
                    <a:p>
                      <a:pPr indent="0" lvl="0" marL="0" rtl="0" algn="ctr">
                        <a:spcBef>
                          <a:spcPts val="0"/>
                        </a:spcBef>
                        <a:spcAft>
                          <a:spcPts val="0"/>
                        </a:spcAft>
                        <a:buNone/>
                      </a:pPr>
                      <a:r>
                        <a:rPr lang="en-US" sz="2400"/>
                        <a:t>SPAIN</a:t>
                      </a:r>
                      <a:endParaRPr sz="2400"/>
                    </a:p>
                  </a:txBody>
                  <a:tcPr marT="91425" marB="91425" marR="91425" marL="91425">
                    <a:lnB cap="flat" cmpd="sng" w="9525">
                      <a:solidFill>
                        <a:srgbClr val="FFFF00"/>
                      </a:solidFill>
                      <a:prstDash val="solid"/>
                      <a:round/>
                      <a:headEnd len="sm" w="sm" type="none"/>
                      <a:tailEnd len="sm" w="sm" type="none"/>
                    </a:lnB>
                  </a:tcPr>
                </a:tc>
                <a:tc>
                  <a:txBody>
                    <a:bodyPr/>
                    <a:lstStyle/>
                    <a:p>
                      <a:pPr indent="0" lvl="0" marL="0" rtl="0" algn="ctr">
                        <a:spcBef>
                          <a:spcPts val="0"/>
                        </a:spcBef>
                        <a:spcAft>
                          <a:spcPts val="0"/>
                        </a:spcAft>
                        <a:buNone/>
                      </a:pPr>
                      <a:r>
                        <a:rPr lang="en-US" sz="2400"/>
                        <a:t>ITALY</a:t>
                      </a:r>
                      <a:endParaRPr sz="2400"/>
                    </a:p>
                  </a:txBody>
                  <a:tcPr marT="91425" marB="91425" marR="91425" marL="91425"/>
                </a:tc>
              </a:tr>
              <a:tr h="645425">
                <a:tc>
                  <a:txBody>
                    <a:bodyPr/>
                    <a:lstStyle/>
                    <a:p>
                      <a:pPr indent="0" lvl="0" marL="0" rtl="0" algn="ctr">
                        <a:spcBef>
                          <a:spcPts val="0"/>
                        </a:spcBef>
                        <a:spcAft>
                          <a:spcPts val="0"/>
                        </a:spcAft>
                        <a:buNone/>
                      </a:pPr>
                      <a:r>
                        <a:t/>
                      </a:r>
                      <a:endParaRPr sz="2400"/>
                    </a:p>
                    <a:p>
                      <a:pPr indent="0" lvl="0" marL="0" rtl="0" algn="ctr">
                        <a:spcBef>
                          <a:spcPts val="0"/>
                        </a:spcBef>
                        <a:spcAft>
                          <a:spcPts val="0"/>
                        </a:spcAft>
                        <a:buNone/>
                      </a:pPr>
                      <a:r>
                        <a:rPr lang="en-US" sz="2400"/>
                        <a:t>WINE</a:t>
                      </a:r>
                      <a:endParaRPr sz="2400"/>
                    </a:p>
                  </a:txBody>
                  <a:tcPr marT="91425" marB="91425" marR="91425" marL="91425">
                    <a:lnR cap="flat" cmpd="sng" w="9525">
                      <a:solidFill>
                        <a:srgbClr val="FFFF00"/>
                      </a:solidFill>
                      <a:prstDash val="solid"/>
                      <a:round/>
                      <a:headEnd len="sm" w="sm" type="none"/>
                      <a:tailEnd len="sm" w="sm" type="none"/>
                    </a:lnR>
                  </a:tcPr>
                </a:tc>
                <a:tc>
                  <a:txBody>
                    <a:bodyPr/>
                    <a:lstStyle/>
                    <a:p>
                      <a:pPr indent="0" lvl="0" marL="0" rtl="0" algn="ctr">
                        <a:spcBef>
                          <a:spcPts val="0"/>
                        </a:spcBef>
                        <a:spcAft>
                          <a:spcPts val="0"/>
                        </a:spcAft>
                        <a:buNone/>
                      </a:pPr>
                      <a:r>
                        <a:t/>
                      </a:r>
                      <a:endParaRPr sz="2500"/>
                    </a:p>
                    <a:p>
                      <a:pPr indent="0" lvl="0" marL="0" rtl="0" algn="ctr">
                        <a:spcBef>
                          <a:spcPts val="0"/>
                        </a:spcBef>
                        <a:spcAft>
                          <a:spcPts val="0"/>
                        </a:spcAft>
                        <a:buNone/>
                      </a:pPr>
                      <a:r>
                        <a:rPr lang="en-US" sz="2500">
                          <a:highlight>
                            <a:srgbClr val="00FFFF"/>
                          </a:highlight>
                        </a:rPr>
                        <a:t>200</a:t>
                      </a:r>
                      <a:endParaRPr sz="2500">
                        <a:highlight>
                          <a:srgbClr val="00FFFF"/>
                        </a:highlight>
                      </a:endParaRPr>
                    </a:p>
                  </a:txBody>
                  <a:tcPr marT="91425" marB="91425" marR="91425" marL="91425">
                    <a:lnL cap="flat" cmpd="sng" w="9525">
                      <a:solidFill>
                        <a:srgbClr val="FFFF00"/>
                      </a:solidFill>
                      <a:prstDash val="solid"/>
                      <a:round/>
                      <a:headEnd len="sm" w="sm" type="none"/>
                      <a:tailEnd len="sm" w="sm" type="none"/>
                    </a:lnL>
                    <a:lnR cap="flat" cmpd="sng" w="9525">
                      <a:solidFill>
                        <a:srgbClr val="FFFF00"/>
                      </a:solidFill>
                      <a:prstDash val="solid"/>
                      <a:round/>
                      <a:headEnd len="sm" w="sm" type="none"/>
                      <a:tailEnd len="sm" w="sm" type="none"/>
                    </a:lnR>
                    <a:lnT cap="flat" cmpd="sng" w="9525">
                      <a:solidFill>
                        <a:srgbClr val="FFFF00"/>
                      </a:solidFill>
                      <a:prstDash val="solid"/>
                      <a:round/>
                      <a:headEnd len="sm" w="sm" type="none"/>
                      <a:tailEnd len="sm" w="sm" type="none"/>
                    </a:lnT>
                    <a:lnB cap="flat" cmpd="sng" w="9525">
                      <a:solidFill>
                        <a:srgbClr val="FFFF00"/>
                      </a:solidFill>
                      <a:prstDash val="solid"/>
                      <a:round/>
                      <a:headEnd len="sm" w="sm" type="none"/>
                      <a:tailEnd len="sm" w="sm" type="none"/>
                    </a:lnB>
                  </a:tcPr>
                </a:tc>
                <a:tc>
                  <a:txBody>
                    <a:bodyPr/>
                    <a:lstStyle/>
                    <a:p>
                      <a:pPr indent="0" lvl="0" marL="0" rtl="0" algn="ctr">
                        <a:spcBef>
                          <a:spcPts val="0"/>
                        </a:spcBef>
                        <a:spcAft>
                          <a:spcPts val="0"/>
                        </a:spcAft>
                        <a:buNone/>
                      </a:pPr>
                      <a:r>
                        <a:t/>
                      </a:r>
                      <a:endParaRPr sz="2500"/>
                    </a:p>
                    <a:p>
                      <a:pPr indent="0" lvl="0" marL="0" rtl="0" algn="ctr">
                        <a:spcBef>
                          <a:spcPts val="0"/>
                        </a:spcBef>
                        <a:spcAft>
                          <a:spcPts val="0"/>
                        </a:spcAft>
                        <a:buNone/>
                      </a:pPr>
                      <a:r>
                        <a:rPr lang="en-US" sz="2500"/>
                        <a:t>100</a:t>
                      </a:r>
                      <a:endParaRPr sz="2500"/>
                    </a:p>
                  </a:txBody>
                  <a:tcPr marT="91425" marB="91425" marR="91425" marL="91425">
                    <a:lnL cap="flat" cmpd="sng" w="9525">
                      <a:solidFill>
                        <a:srgbClr val="FFFF00"/>
                      </a:solidFill>
                      <a:prstDash val="solid"/>
                      <a:round/>
                      <a:headEnd len="sm" w="sm" type="none"/>
                      <a:tailEnd len="sm" w="sm" type="none"/>
                    </a:lnL>
                  </a:tcPr>
                </a:tc>
              </a:tr>
              <a:tr h="645425">
                <a:tc>
                  <a:txBody>
                    <a:bodyPr/>
                    <a:lstStyle/>
                    <a:p>
                      <a:pPr indent="0" lvl="0" marL="0" rtl="0" algn="ctr">
                        <a:spcBef>
                          <a:spcPts val="0"/>
                        </a:spcBef>
                        <a:spcAft>
                          <a:spcPts val="0"/>
                        </a:spcAft>
                        <a:buNone/>
                      </a:pPr>
                      <a:r>
                        <a:t/>
                      </a:r>
                      <a:endParaRPr sz="2400"/>
                    </a:p>
                    <a:p>
                      <a:pPr indent="0" lvl="0" marL="0" rtl="0" algn="ctr">
                        <a:spcBef>
                          <a:spcPts val="0"/>
                        </a:spcBef>
                        <a:spcAft>
                          <a:spcPts val="0"/>
                        </a:spcAft>
                        <a:buNone/>
                      </a:pPr>
                      <a:r>
                        <a:rPr lang="en-US" sz="2400"/>
                        <a:t>OLIVE OIL</a:t>
                      </a:r>
                      <a:endParaRPr sz="2400"/>
                    </a:p>
                  </a:txBody>
                  <a:tcPr marT="91425" marB="91425" marR="91425" marL="91425"/>
                </a:tc>
                <a:tc>
                  <a:txBody>
                    <a:bodyPr/>
                    <a:lstStyle/>
                    <a:p>
                      <a:pPr indent="0" lvl="0" marL="0" rtl="0" algn="ctr">
                        <a:spcBef>
                          <a:spcPts val="0"/>
                        </a:spcBef>
                        <a:spcAft>
                          <a:spcPts val="0"/>
                        </a:spcAft>
                        <a:buNone/>
                      </a:pPr>
                      <a:r>
                        <a:t/>
                      </a:r>
                      <a:endParaRPr sz="2500"/>
                    </a:p>
                    <a:p>
                      <a:pPr indent="0" lvl="0" marL="0" rtl="0" algn="ctr">
                        <a:spcBef>
                          <a:spcPts val="0"/>
                        </a:spcBef>
                        <a:spcAft>
                          <a:spcPts val="0"/>
                        </a:spcAft>
                        <a:buNone/>
                      </a:pPr>
                      <a:r>
                        <a:rPr lang="en-US" sz="2500"/>
                        <a:t>400</a:t>
                      </a:r>
                      <a:endParaRPr sz="2500"/>
                    </a:p>
                  </a:txBody>
                  <a:tcPr marT="91425" marB="91425" marR="91425" marL="91425">
                    <a:lnT cap="flat" cmpd="sng" w="9525">
                      <a:solidFill>
                        <a:srgbClr val="FFFF00"/>
                      </a:solidFill>
                      <a:prstDash val="solid"/>
                      <a:round/>
                      <a:headEnd len="sm" w="sm" type="none"/>
                      <a:tailEnd len="sm" w="sm" type="none"/>
                    </a:lnT>
                  </a:tcPr>
                </a:tc>
                <a:tc>
                  <a:txBody>
                    <a:bodyPr/>
                    <a:lstStyle/>
                    <a:p>
                      <a:pPr indent="0" lvl="0" marL="0" rtl="0" algn="ctr">
                        <a:spcBef>
                          <a:spcPts val="0"/>
                        </a:spcBef>
                        <a:spcAft>
                          <a:spcPts val="0"/>
                        </a:spcAft>
                        <a:buNone/>
                      </a:pPr>
                      <a:r>
                        <a:t/>
                      </a:r>
                      <a:endParaRPr sz="2500"/>
                    </a:p>
                    <a:p>
                      <a:pPr indent="0" lvl="0" marL="0" rtl="0" algn="ctr">
                        <a:spcBef>
                          <a:spcPts val="0"/>
                        </a:spcBef>
                        <a:spcAft>
                          <a:spcPts val="0"/>
                        </a:spcAft>
                        <a:buNone/>
                      </a:pPr>
                      <a:r>
                        <a:rPr lang="en-US" sz="2500">
                          <a:highlight>
                            <a:srgbClr val="00FFFF"/>
                          </a:highlight>
                        </a:rPr>
                        <a:t>500</a:t>
                      </a:r>
                      <a:endParaRPr sz="2500">
                        <a:highlight>
                          <a:srgbClr val="00FFFF"/>
                        </a:highlight>
                      </a:endParaRPr>
                    </a:p>
                  </a:txBody>
                  <a:tcPr marT="91425" marB="91425" marR="91425" marL="91425"/>
                </a:tc>
              </a:tr>
            </a:tbl>
          </a:graphicData>
        </a:graphic>
      </p:graphicFrame>
      <p:sp>
        <p:nvSpPr>
          <p:cNvPr id="413" name="Google Shape;413;p60"/>
          <p:cNvSpPr txBox="1"/>
          <p:nvPr/>
        </p:nvSpPr>
        <p:spPr>
          <a:xfrm>
            <a:off x="470425" y="4009450"/>
            <a:ext cx="7968900" cy="2586000"/>
          </a:xfrm>
          <a:prstGeom prst="rect">
            <a:avLst/>
          </a:prstGeom>
          <a:noFill/>
          <a:ln>
            <a:noFill/>
          </a:ln>
        </p:spPr>
        <p:txBody>
          <a:bodyPr anchorCtr="0" anchor="t" bIns="91425" lIns="91425" spcFirstLastPara="1" rIns="91425" wrap="square" tIns="91425">
            <a:spAutoFit/>
          </a:bodyPr>
          <a:lstStyle/>
          <a:p>
            <a:pPr indent="-393700" lvl="0" marL="457200" rtl="0" algn="l">
              <a:spcBef>
                <a:spcPts val="0"/>
              </a:spcBef>
              <a:spcAft>
                <a:spcPts val="0"/>
              </a:spcAft>
              <a:buSzPts val="2600"/>
              <a:buFont typeface="Calibri"/>
              <a:buChar char="●"/>
            </a:pPr>
            <a:r>
              <a:rPr lang="en-US" sz="2600">
                <a:latin typeface="Calibri"/>
                <a:ea typeface="Calibri"/>
                <a:cs typeface="Calibri"/>
                <a:sym typeface="Calibri"/>
              </a:rPr>
              <a:t>Who has comparative advantage in wine?</a:t>
            </a:r>
            <a:endParaRPr sz="2600">
              <a:latin typeface="Calibri"/>
              <a:ea typeface="Calibri"/>
              <a:cs typeface="Calibri"/>
              <a:sym typeface="Calibri"/>
            </a:endParaRPr>
          </a:p>
          <a:p>
            <a:pPr indent="-393700" lvl="1" marL="914400" rtl="0" algn="l">
              <a:spcBef>
                <a:spcPts val="0"/>
              </a:spcBef>
              <a:spcAft>
                <a:spcPts val="0"/>
              </a:spcAft>
              <a:buSzPts val="2600"/>
              <a:buFont typeface="Calibri"/>
              <a:buChar char="○"/>
            </a:pPr>
            <a:r>
              <a:rPr lang="en-US" sz="2600">
                <a:highlight>
                  <a:srgbClr val="FFFF00"/>
                </a:highlight>
                <a:latin typeface="Calibri"/>
                <a:ea typeface="Calibri"/>
                <a:cs typeface="Calibri"/>
                <a:sym typeface="Calibri"/>
              </a:rPr>
              <a:t>Spain =  400 olive oil / 200 wine = 2</a:t>
            </a:r>
            <a:endParaRPr sz="2600">
              <a:highlight>
                <a:srgbClr val="FFFF00"/>
              </a:highlight>
              <a:latin typeface="Calibri"/>
              <a:ea typeface="Calibri"/>
              <a:cs typeface="Calibri"/>
              <a:sym typeface="Calibri"/>
            </a:endParaRPr>
          </a:p>
          <a:p>
            <a:pPr indent="-393700" lvl="1" marL="914400" rtl="0" algn="l">
              <a:spcBef>
                <a:spcPts val="0"/>
              </a:spcBef>
              <a:spcAft>
                <a:spcPts val="0"/>
              </a:spcAft>
              <a:buSzPts val="2600"/>
              <a:buFont typeface="Calibri"/>
              <a:buChar char="○"/>
            </a:pPr>
            <a:r>
              <a:rPr lang="en-US" sz="2600">
                <a:latin typeface="Calibri"/>
                <a:ea typeface="Calibri"/>
                <a:cs typeface="Calibri"/>
                <a:sym typeface="Calibri"/>
              </a:rPr>
              <a:t>Italy = 500 olive oil / 100 wine = 5</a:t>
            </a:r>
            <a:endParaRPr sz="2600">
              <a:latin typeface="Calibri"/>
              <a:ea typeface="Calibri"/>
              <a:cs typeface="Calibri"/>
              <a:sym typeface="Calibri"/>
            </a:endParaRPr>
          </a:p>
          <a:p>
            <a:pPr indent="-393700" lvl="0" marL="457200" rtl="0" algn="l">
              <a:spcBef>
                <a:spcPts val="0"/>
              </a:spcBef>
              <a:spcAft>
                <a:spcPts val="0"/>
              </a:spcAft>
              <a:buSzPts val="2600"/>
              <a:buFont typeface="Calibri"/>
              <a:buChar char="●"/>
            </a:pPr>
            <a:r>
              <a:rPr lang="en-US" sz="2600">
                <a:latin typeface="Calibri"/>
                <a:ea typeface="Calibri"/>
                <a:cs typeface="Calibri"/>
                <a:sym typeface="Calibri"/>
              </a:rPr>
              <a:t>Who has comparative advantage in olive oil?</a:t>
            </a:r>
            <a:endParaRPr sz="2600">
              <a:latin typeface="Calibri"/>
              <a:ea typeface="Calibri"/>
              <a:cs typeface="Calibri"/>
              <a:sym typeface="Calibri"/>
            </a:endParaRPr>
          </a:p>
          <a:p>
            <a:pPr indent="-393700" lvl="1" marL="914400" rtl="0" algn="l">
              <a:spcBef>
                <a:spcPts val="0"/>
              </a:spcBef>
              <a:spcAft>
                <a:spcPts val="0"/>
              </a:spcAft>
              <a:buSzPts val="2600"/>
              <a:buFont typeface="Calibri"/>
              <a:buChar char="○"/>
            </a:pPr>
            <a:r>
              <a:rPr lang="en-US" sz="2600">
                <a:latin typeface="Calibri"/>
                <a:ea typeface="Calibri"/>
                <a:cs typeface="Calibri"/>
                <a:sym typeface="Calibri"/>
              </a:rPr>
              <a:t>Spain = 200 wine / 400 olive oil = .5</a:t>
            </a:r>
            <a:endParaRPr sz="2600">
              <a:latin typeface="Calibri"/>
              <a:ea typeface="Calibri"/>
              <a:cs typeface="Calibri"/>
              <a:sym typeface="Calibri"/>
            </a:endParaRPr>
          </a:p>
          <a:p>
            <a:pPr indent="-393700" lvl="1" marL="914400" rtl="0" algn="l">
              <a:spcBef>
                <a:spcPts val="0"/>
              </a:spcBef>
              <a:spcAft>
                <a:spcPts val="0"/>
              </a:spcAft>
              <a:buSzPts val="2600"/>
              <a:buFont typeface="Calibri"/>
              <a:buChar char="○"/>
            </a:pPr>
            <a:r>
              <a:rPr lang="en-US" sz="2600">
                <a:highlight>
                  <a:srgbClr val="FFFF00"/>
                </a:highlight>
                <a:latin typeface="Calibri"/>
                <a:ea typeface="Calibri"/>
                <a:cs typeface="Calibri"/>
                <a:sym typeface="Calibri"/>
              </a:rPr>
              <a:t>Italy = 100 wine / 500 olive oil = .20</a:t>
            </a:r>
            <a:endParaRPr sz="2600">
              <a:highlight>
                <a:srgbClr val="FFFF00"/>
              </a:highlight>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61"/>
          <p:cNvSpPr txBox="1"/>
          <p:nvPr>
            <p:ph type="title"/>
          </p:nvPr>
        </p:nvSpPr>
        <p:spPr>
          <a:xfrm>
            <a:off x="457200" y="1980000"/>
            <a:ext cx="7854000" cy="611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5000"/>
              <a:t>Terms of Trade</a:t>
            </a:r>
            <a:endParaRPr sz="5000"/>
          </a:p>
        </p:txBody>
      </p:sp>
      <p:sp>
        <p:nvSpPr>
          <p:cNvPr id="420" name="Google Shape;420;p61"/>
          <p:cNvSpPr txBox="1"/>
          <p:nvPr>
            <p:ph idx="1" type="body"/>
          </p:nvPr>
        </p:nvSpPr>
        <p:spPr>
          <a:xfrm>
            <a:off x="457200" y="2153700"/>
            <a:ext cx="8473500" cy="18642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Clr>
                <a:srgbClr val="38761D"/>
              </a:buClr>
              <a:buSzPts val="1800"/>
              <a:buChar char="•"/>
            </a:pPr>
            <a:r>
              <a:rPr lang="en-US"/>
              <a:t>Spain specializes in wine and can produce 200 million gallons </a:t>
            </a:r>
            <a:endParaRPr/>
          </a:p>
          <a:p>
            <a:pPr indent="-342900" lvl="0" marL="457200" rtl="0" algn="l">
              <a:spcBef>
                <a:spcPts val="0"/>
              </a:spcBef>
              <a:spcAft>
                <a:spcPts val="0"/>
              </a:spcAft>
              <a:buSzPts val="1800"/>
              <a:buChar char="•"/>
            </a:pPr>
            <a:r>
              <a:rPr lang="en-US"/>
              <a:t>Italy specializes in olive oil and can produce 500 million gallons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Terms of trade for Spain    </a:t>
            </a:r>
            <a:r>
              <a:rPr lang="en-US">
                <a:solidFill>
                  <a:srgbClr val="FF0000"/>
                </a:solidFill>
              </a:rPr>
              <a:t>200 wine  :    500 olive oil</a:t>
            </a:r>
            <a:endParaRPr>
              <a:solidFill>
                <a:srgbClr val="FF0000"/>
              </a:solidFill>
            </a:endParaRPr>
          </a:p>
          <a:p>
            <a:pPr indent="0" lvl="0" marL="0" rtl="0" algn="l">
              <a:spcBef>
                <a:spcPts val="0"/>
              </a:spcBef>
              <a:spcAft>
                <a:spcPts val="0"/>
              </a:spcAft>
              <a:buNone/>
            </a:pPr>
            <a:r>
              <a:rPr lang="en-US"/>
              <a:t>Terms of trade for Italy      </a:t>
            </a:r>
            <a:r>
              <a:rPr lang="en-US">
                <a:solidFill>
                  <a:srgbClr val="FF0000"/>
                </a:solidFill>
              </a:rPr>
              <a:t>500 olive oil :  200 wine  </a:t>
            </a:r>
            <a:r>
              <a:rPr lang="en-US"/>
              <a: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2"/>
          <p:cNvSpPr txBox="1"/>
          <p:nvPr>
            <p:ph type="title"/>
          </p:nvPr>
        </p:nvSpPr>
        <p:spPr>
          <a:xfrm>
            <a:off x="457200" y="1980000"/>
            <a:ext cx="7854000" cy="611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5000"/>
              <a:t>Terms of Trade</a:t>
            </a:r>
            <a:endParaRPr sz="5000"/>
          </a:p>
        </p:txBody>
      </p:sp>
      <p:sp>
        <p:nvSpPr>
          <p:cNvPr id="427" name="Google Shape;427;p62"/>
          <p:cNvSpPr txBox="1"/>
          <p:nvPr>
            <p:ph idx="1" type="body"/>
          </p:nvPr>
        </p:nvSpPr>
        <p:spPr>
          <a:xfrm>
            <a:off x="367350" y="1315800"/>
            <a:ext cx="8409300" cy="1275300"/>
          </a:xfrm>
          <a:prstGeom prst="rect">
            <a:avLst/>
          </a:prstGeom>
        </p:spPr>
        <p:txBody>
          <a:bodyPr anchorCtr="0" anchor="t" bIns="45700" lIns="91425" spcFirstLastPara="1" rIns="91425" wrap="square" tIns="45700">
            <a:noAutofit/>
          </a:bodyPr>
          <a:lstStyle/>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Terms of trade for Spain    </a:t>
            </a:r>
            <a:r>
              <a:rPr lang="en-US">
                <a:solidFill>
                  <a:srgbClr val="FF0000"/>
                </a:solidFill>
              </a:rPr>
              <a:t>200 wine  :    500 olive oil</a:t>
            </a:r>
            <a:endParaRPr>
              <a:solidFill>
                <a:srgbClr val="FF0000"/>
              </a:solidFill>
            </a:endParaRPr>
          </a:p>
          <a:p>
            <a:pPr indent="0" lvl="0" marL="0" rtl="0" algn="l">
              <a:spcBef>
                <a:spcPts val="0"/>
              </a:spcBef>
              <a:spcAft>
                <a:spcPts val="0"/>
              </a:spcAft>
              <a:buNone/>
            </a:pPr>
            <a:r>
              <a:rPr lang="en-US"/>
              <a:t>Terms of trade for Italy      </a:t>
            </a:r>
            <a:r>
              <a:rPr lang="en-US">
                <a:solidFill>
                  <a:srgbClr val="FF0000"/>
                </a:solidFill>
              </a:rPr>
              <a:t>500 olive oil :  200 wine </a:t>
            </a:r>
            <a:endParaRPr>
              <a:solidFill>
                <a:srgbClr val="FF0000"/>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rPr lang="en-US">
                <a:solidFill>
                  <a:srgbClr val="000000"/>
                </a:solidFill>
              </a:rPr>
              <a:t>Suppose the terms of trade changed to 400 wine :  500 olive oil?</a:t>
            </a:r>
            <a:endParaRPr>
              <a:solidFill>
                <a:srgbClr val="000000"/>
              </a:solidFill>
            </a:endParaRPr>
          </a:p>
          <a:p>
            <a:pPr indent="457200" lvl="0" marL="0" rtl="0" algn="l">
              <a:spcBef>
                <a:spcPts val="0"/>
              </a:spcBef>
              <a:spcAft>
                <a:spcPts val="0"/>
              </a:spcAft>
              <a:buNone/>
            </a:pPr>
            <a:r>
              <a:rPr lang="en-US">
                <a:solidFill>
                  <a:srgbClr val="FF0000"/>
                </a:solidFill>
              </a:rPr>
              <a:t>Would this new terms of trade be advantageous to Spain?   </a:t>
            </a:r>
            <a:r>
              <a:rPr lang="en-US">
                <a:solidFill>
                  <a:srgbClr val="000000"/>
                </a:solidFill>
              </a:rPr>
              <a:t>NO - receiving same olive oil for more wine</a:t>
            </a:r>
            <a:endParaRPr>
              <a:solidFill>
                <a:srgbClr val="000000"/>
              </a:solidFill>
            </a:endParaRPr>
          </a:p>
          <a:p>
            <a:pPr indent="457200" lvl="0" marL="0" rtl="0" algn="l">
              <a:spcBef>
                <a:spcPts val="0"/>
              </a:spcBef>
              <a:spcAft>
                <a:spcPts val="0"/>
              </a:spcAft>
              <a:buNone/>
            </a:pPr>
            <a:r>
              <a:rPr lang="en-US">
                <a:solidFill>
                  <a:srgbClr val="FF0000"/>
                </a:solidFill>
              </a:rPr>
              <a:t>Would this new terms of trade be advantageous to Italy?</a:t>
            </a:r>
            <a:r>
              <a:rPr lang="en-US">
                <a:solidFill>
                  <a:srgbClr val="FF0000"/>
                </a:solidFill>
              </a:rPr>
              <a:t> </a:t>
            </a:r>
            <a:r>
              <a:rPr lang="en-US"/>
              <a:t>   YES - receiving more wine for same olive oil</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8"/>
          <p:cNvSpPr txBox="1"/>
          <p:nvPr>
            <p:ph type="title"/>
          </p:nvPr>
        </p:nvSpPr>
        <p:spPr>
          <a:xfrm>
            <a:off x="457200" y="90654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None/>
            </a:pPr>
            <a:r>
              <a:rPr lang="en-US" sz="5000"/>
              <a:t>Objectives</a:t>
            </a:r>
            <a:endParaRPr b="1" sz="5000"/>
          </a:p>
        </p:txBody>
      </p:sp>
      <p:sp>
        <p:nvSpPr>
          <p:cNvPr id="88" name="Google Shape;88;p18"/>
          <p:cNvSpPr txBox="1"/>
          <p:nvPr>
            <p:ph idx="4294967295" type="body"/>
          </p:nvPr>
        </p:nvSpPr>
        <p:spPr>
          <a:xfrm>
            <a:off x="457200" y="1859041"/>
            <a:ext cx="8229600" cy="4175700"/>
          </a:xfrm>
          <a:prstGeom prst="rect">
            <a:avLst/>
          </a:prstGeom>
          <a:noFill/>
          <a:ln>
            <a:noFill/>
          </a:ln>
        </p:spPr>
        <p:txBody>
          <a:bodyPr anchorCtr="0" anchor="t" bIns="45700" lIns="91425" spcFirstLastPara="1" rIns="91425" wrap="square" tIns="45700">
            <a:noAutofit/>
          </a:bodyPr>
          <a:lstStyle/>
          <a:p>
            <a:pPr indent="-330200" lvl="0" marL="342900" rtl="0" algn="l">
              <a:spcBef>
                <a:spcPts val="0"/>
              </a:spcBef>
              <a:spcAft>
                <a:spcPts val="0"/>
              </a:spcAft>
              <a:buSzPts val="2600"/>
              <a:buChar char="•"/>
            </a:pPr>
            <a:r>
              <a:rPr lang="en-US" sz="2600"/>
              <a:t>To analyze the concepts of  absolute and comparative advantage and terms of trade.</a:t>
            </a:r>
            <a:endParaRPr sz="2600"/>
          </a:p>
          <a:p>
            <a:pPr indent="-330200" lvl="0" marL="342900" rtl="0" algn="l">
              <a:spcBef>
                <a:spcPts val="0"/>
              </a:spcBef>
              <a:spcAft>
                <a:spcPts val="0"/>
              </a:spcAft>
              <a:buSzPts val="2600"/>
              <a:buChar char="•"/>
            </a:pPr>
            <a:r>
              <a:rPr lang="en-US" sz="2600"/>
              <a:t>To investigate resources to construct digital formative and summative assessments to reinforce learning and prepare for the AP test.</a:t>
            </a:r>
            <a:endParaRPr sz="2600"/>
          </a:p>
          <a:p>
            <a:pPr indent="-330200" lvl="0" marL="342900" rtl="0" algn="l">
              <a:spcBef>
                <a:spcPts val="0"/>
              </a:spcBef>
              <a:spcAft>
                <a:spcPts val="0"/>
              </a:spcAft>
              <a:buSzPts val="2600"/>
              <a:buChar char="•"/>
            </a:pPr>
            <a:r>
              <a:rPr lang="en-US" sz="2600"/>
              <a:t>To apply the concepts of absolute and comparative advantage to real world national and international examples.</a:t>
            </a:r>
            <a:endParaRPr sz="2600"/>
          </a:p>
          <a:p>
            <a:pPr indent="-349250" lvl="0" marL="342900" rtl="0" algn="l">
              <a:spcBef>
                <a:spcPts val="0"/>
              </a:spcBef>
              <a:spcAft>
                <a:spcPts val="0"/>
              </a:spcAft>
              <a:buSzPts val="2600"/>
              <a:buChar char="•"/>
            </a:pPr>
            <a:r>
              <a:rPr lang="en-US" sz="2600"/>
              <a:t>To introduce dynamic learning activities and project ideas to engage students.</a:t>
            </a:r>
            <a:endParaRPr sz="2600"/>
          </a:p>
          <a:p>
            <a:pPr indent="0" lvl="0" marL="0" rtl="0" algn="l">
              <a:spcBef>
                <a:spcPts val="1800"/>
              </a:spcBef>
              <a:spcAft>
                <a:spcPts val="0"/>
              </a:spcAft>
              <a:buClr>
                <a:schemeClr val="dk1"/>
              </a:buClr>
              <a:buSzPts val="2750"/>
              <a:buNone/>
            </a:pPr>
            <a:r>
              <a:t/>
            </a:r>
            <a:endParaRPr sz="275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8">
                                            <p:txEl>
                                              <p:pRg end="0" st="0"/>
                                            </p:txEl>
                                          </p:spTgt>
                                        </p:tgtEl>
                                        <p:attrNameLst>
                                          <p:attrName>style.visibility</p:attrName>
                                        </p:attrNameLst>
                                      </p:cBhvr>
                                      <p:to>
                                        <p:strVal val="visible"/>
                                      </p:to>
                                    </p:set>
                                    <p:anim calcmode="lin" valueType="num">
                                      <p:cBhvr additive="base">
                                        <p:cTn dur="500"/>
                                        <p:tgtEl>
                                          <p:spTgt spid="8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8">
                                            <p:txEl>
                                              <p:pRg end="1" st="1"/>
                                            </p:txEl>
                                          </p:spTgt>
                                        </p:tgtEl>
                                        <p:attrNameLst>
                                          <p:attrName>style.visibility</p:attrName>
                                        </p:attrNameLst>
                                      </p:cBhvr>
                                      <p:to>
                                        <p:strVal val="visible"/>
                                      </p:to>
                                    </p:set>
                                    <p:anim calcmode="lin" valueType="num">
                                      <p:cBhvr additive="base">
                                        <p:cTn dur="500"/>
                                        <p:tgtEl>
                                          <p:spTgt spid="88">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8">
                                            <p:txEl>
                                              <p:pRg end="2" st="2"/>
                                            </p:txEl>
                                          </p:spTgt>
                                        </p:tgtEl>
                                        <p:attrNameLst>
                                          <p:attrName>style.visibility</p:attrName>
                                        </p:attrNameLst>
                                      </p:cBhvr>
                                      <p:to>
                                        <p:strVal val="visible"/>
                                      </p:to>
                                    </p:set>
                                    <p:anim calcmode="lin" valueType="num">
                                      <p:cBhvr additive="base">
                                        <p:cTn dur="500"/>
                                        <p:tgtEl>
                                          <p:spTgt spid="88">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8">
                                            <p:txEl>
                                              <p:pRg end="3" st="3"/>
                                            </p:txEl>
                                          </p:spTgt>
                                        </p:tgtEl>
                                        <p:attrNameLst>
                                          <p:attrName>style.visibility</p:attrName>
                                        </p:attrNameLst>
                                      </p:cBhvr>
                                      <p:to>
                                        <p:strVal val="visible"/>
                                      </p:to>
                                    </p:set>
                                    <p:anim calcmode="lin" valueType="num">
                                      <p:cBhvr additive="base">
                                        <p:cTn dur="500"/>
                                        <p:tgtEl>
                                          <p:spTgt spid="88">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8">
                                            <p:txEl>
                                              <p:pRg end="4" st="4"/>
                                            </p:txEl>
                                          </p:spTgt>
                                        </p:tgtEl>
                                        <p:attrNameLst>
                                          <p:attrName>style.visibility</p:attrName>
                                        </p:attrNameLst>
                                      </p:cBhvr>
                                      <p:to>
                                        <p:strVal val="visible"/>
                                      </p:to>
                                    </p:set>
                                    <p:anim calcmode="lin" valueType="num">
                                      <p:cBhvr additive="base">
                                        <p:cTn dur="500"/>
                                        <p:tgtEl>
                                          <p:spTgt spid="88">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3"/>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3000"/>
              <a:t>Why are terms of trade important in the “real world?”</a:t>
            </a:r>
            <a:endParaRPr sz="3000"/>
          </a:p>
        </p:txBody>
      </p:sp>
      <p:sp>
        <p:nvSpPr>
          <p:cNvPr id="434" name="Google Shape;434;p63"/>
          <p:cNvSpPr txBox="1"/>
          <p:nvPr>
            <p:ph idx="1" type="body"/>
          </p:nvPr>
        </p:nvSpPr>
        <p:spPr>
          <a:xfrm>
            <a:off x="213950" y="2057400"/>
            <a:ext cx="6046200" cy="3779400"/>
          </a:xfrm>
          <a:prstGeom prst="rect">
            <a:avLst/>
          </a:prstGeom>
        </p:spPr>
        <p:txBody>
          <a:bodyPr anchorCtr="0" anchor="t" bIns="45700" lIns="91425" spcFirstLastPara="1" rIns="91425" wrap="square" tIns="45700">
            <a:noAutofit/>
          </a:bodyPr>
          <a:lstStyle/>
          <a:p>
            <a:pPr indent="-419100" lvl="0" marL="457200" rtl="0" algn="l">
              <a:spcBef>
                <a:spcPts val="0"/>
              </a:spcBef>
              <a:spcAft>
                <a:spcPts val="0"/>
              </a:spcAft>
              <a:buSzPts val="3000"/>
              <a:buChar char="•"/>
            </a:pPr>
            <a:r>
              <a:rPr lang="en-US" sz="3000"/>
              <a:t>We live in an increasingly globalized interconnected world.</a:t>
            </a:r>
            <a:endParaRPr sz="3000"/>
          </a:p>
          <a:p>
            <a:pPr indent="-419100" lvl="0" marL="457200" rtl="0" algn="l">
              <a:spcBef>
                <a:spcPts val="0"/>
              </a:spcBef>
              <a:spcAft>
                <a:spcPts val="0"/>
              </a:spcAft>
              <a:buSzPts val="3000"/>
              <a:buChar char="•"/>
            </a:pPr>
            <a:r>
              <a:rPr lang="en-US" sz="3000"/>
              <a:t>Are nations specializing in goods and services with high value relative to what they are trading for?</a:t>
            </a:r>
            <a:endParaRPr sz="3000"/>
          </a:p>
          <a:p>
            <a:pPr indent="-419100" lvl="0" marL="457200" rtl="0" algn="l">
              <a:spcBef>
                <a:spcPts val="0"/>
              </a:spcBef>
              <a:spcAft>
                <a:spcPts val="0"/>
              </a:spcAft>
              <a:buSzPts val="3000"/>
              <a:buChar char="•"/>
            </a:pPr>
            <a:r>
              <a:rPr lang="en-US" sz="3000"/>
              <a:t>What important decisions need to be made to ensure efficient specialization of productive resources?</a:t>
            </a:r>
            <a:endParaRPr sz="3000"/>
          </a:p>
        </p:txBody>
      </p:sp>
      <p:pic>
        <p:nvPicPr>
          <p:cNvPr id="435" name="Google Shape;435;p63"/>
          <p:cNvPicPr preferRelativeResize="0"/>
          <p:nvPr/>
        </p:nvPicPr>
        <p:blipFill>
          <a:blip r:embed="rId3">
            <a:alphaModFix/>
          </a:blip>
          <a:stretch>
            <a:fillRect/>
          </a:stretch>
        </p:blipFill>
        <p:spPr>
          <a:xfrm>
            <a:off x="6260150" y="3044050"/>
            <a:ext cx="2579049" cy="18061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4"/>
          <p:cNvSpPr txBox="1"/>
          <p:nvPr>
            <p:ph type="title"/>
          </p:nvPr>
        </p:nvSpPr>
        <p:spPr>
          <a:xfrm>
            <a:off x="713575" y="1965850"/>
            <a:ext cx="7533300" cy="411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400"/>
              <a:t>Student Problem Sets</a:t>
            </a:r>
            <a:endParaRPr sz="4400"/>
          </a:p>
        </p:txBody>
      </p:sp>
      <p:sp>
        <p:nvSpPr>
          <p:cNvPr id="442" name="Google Shape;442;p64"/>
          <p:cNvSpPr txBox="1"/>
          <p:nvPr>
            <p:ph idx="1" type="body"/>
          </p:nvPr>
        </p:nvSpPr>
        <p:spPr>
          <a:xfrm>
            <a:off x="457200" y="1965852"/>
            <a:ext cx="8229600" cy="4380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2000" u="sng">
                <a:solidFill>
                  <a:schemeClr val="hlink"/>
                </a:solidFill>
                <a:hlinkClick r:id="rId3"/>
              </a:rPr>
              <a:t>https://docs.google.com/document/d/1n7Faugeho1Mqkm8h5srmCD3va-iiYjeAxW6pBMwW_Fg/edit?usp=sharing</a:t>
            </a:r>
            <a:endParaRPr sz="2000"/>
          </a:p>
          <a:p>
            <a:pPr indent="0" lvl="0" marL="0" rtl="0" algn="l">
              <a:spcBef>
                <a:spcPts val="1800"/>
              </a:spcBef>
              <a:spcAft>
                <a:spcPts val="0"/>
              </a:spcAft>
              <a:buNone/>
            </a:pPr>
            <a:r>
              <a:rPr lang="en-US" sz="2000" u="sng">
                <a:solidFill>
                  <a:schemeClr val="hlink"/>
                </a:solidFill>
                <a:hlinkClick r:id="rId4"/>
              </a:rPr>
              <a:t>https://docs.google.com/document/d/1vR58I-M6Xy8RlrGa9oJh3hPq3mNTzpN1KsSdFEYs3QE/edit?usp=sharing</a:t>
            </a:r>
            <a:endParaRPr sz="2000"/>
          </a:p>
          <a:p>
            <a:pPr indent="0" lvl="0" marL="0" rtl="0" algn="l">
              <a:spcBef>
                <a:spcPts val="1800"/>
              </a:spcBef>
              <a:spcAft>
                <a:spcPts val="0"/>
              </a:spcAft>
              <a:buNone/>
            </a:pPr>
            <a:r>
              <a:rPr lang="en-US" sz="2000" u="sng">
                <a:solidFill>
                  <a:schemeClr val="hlink"/>
                </a:solidFill>
                <a:hlinkClick r:id="rId5"/>
              </a:rPr>
              <a:t>https://drive.google.com/file/d/0B3rkKTzIxBXEMEhEdlpWM1FXNDg/view?usp=sharing</a:t>
            </a:r>
            <a:endParaRPr sz="2000"/>
          </a:p>
          <a:p>
            <a:pPr indent="0" lvl="0" marL="0" rtl="0" algn="l">
              <a:spcBef>
                <a:spcPts val="1800"/>
              </a:spcBef>
              <a:spcAft>
                <a:spcPts val="0"/>
              </a:spcAft>
              <a:buNone/>
            </a:pPr>
            <a:r>
              <a:rPr lang="en-US" sz="2000" u="sng">
                <a:solidFill>
                  <a:schemeClr val="hlink"/>
                </a:solidFill>
                <a:hlinkClick r:id="rId6"/>
              </a:rPr>
              <a:t>https://docs.google.com/document/d/1uHwypiXXzNRAEQaXEaCcOzruhBHKgCVt-8DKKTSf3IE/edit?usp=sharing</a:t>
            </a:r>
            <a:endParaRPr sz="2000"/>
          </a:p>
          <a:p>
            <a:pPr indent="0" lvl="0" marL="0" rtl="0" algn="l">
              <a:spcBef>
                <a:spcPts val="1800"/>
              </a:spcBef>
              <a:spcAft>
                <a:spcPts val="0"/>
              </a:spcAft>
              <a:buNone/>
            </a:pPr>
            <a:r>
              <a:rPr lang="en-US" sz="2000" u="sng">
                <a:solidFill>
                  <a:schemeClr val="hlink"/>
                </a:solidFill>
                <a:hlinkClick r:id="rId7"/>
              </a:rPr>
              <a:t>https://docs.google.com/document/d/17jBDsf3NHUG0HyJKhL-CVrG-n1m340i2Ug-b5iMGNY4/edit?usp=sharing</a:t>
            </a:r>
            <a:endParaRPr sz="2000"/>
          </a:p>
          <a:p>
            <a:pPr indent="0" lvl="0" marL="0" rtl="0" algn="l">
              <a:spcBef>
                <a:spcPts val="1800"/>
              </a:spcBef>
              <a:spcAft>
                <a:spcPts val="0"/>
              </a:spcAft>
              <a:buNone/>
            </a:pPr>
            <a:r>
              <a:t/>
            </a:r>
            <a:endParaRPr sz="2000"/>
          </a:p>
          <a:p>
            <a:pPr indent="0" lvl="0" marL="0" rtl="0" algn="l">
              <a:spcBef>
                <a:spcPts val="1800"/>
              </a:spcBef>
              <a:spcAft>
                <a:spcPts val="180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5"/>
          <p:cNvSpPr txBox="1"/>
          <p:nvPr>
            <p:ph type="title"/>
          </p:nvPr>
        </p:nvSpPr>
        <p:spPr>
          <a:xfrm>
            <a:off x="457200" y="129855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200"/>
              <a:t>Past AP Free Response Questions </a:t>
            </a:r>
            <a:endParaRPr sz="3200"/>
          </a:p>
        </p:txBody>
      </p:sp>
      <p:sp>
        <p:nvSpPr>
          <p:cNvPr id="449" name="Google Shape;449;p65"/>
          <p:cNvSpPr txBox="1"/>
          <p:nvPr>
            <p:ph idx="1" type="body"/>
          </p:nvPr>
        </p:nvSpPr>
        <p:spPr>
          <a:xfrm>
            <a:off x="327100" y="1888001"/>
            <a:ext cx="8359800" cy="4140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2400" u="sng">
                <a:solidFill>
                  <a:schemeClr val="hlink"/>
                </a:solidFill>
                <a:hlinkClick r:id="rId3"/>
              </a:rPr>
              <a:t>https://secure-media.collegeboard.org//digitalServices/pdf/ap/ap16_frq_macroeconomics.pdf</a:t>
            </a:r>
            <a:endParaRPr sz="2400"/>
          </a:p>
          <a:p>
            <a:pPr indent="0" lvl="0" marL="0" rtl="0" algn="l">
              <a:spcBef>
                <a:spcPts val="1800"/>
              </a:spcBef>
              <a:spcAft>
                <a:spcPts val="0"/>
              </a:spcAft>
              <a:buNone/>
            </a:pPr>
            <a:r>
              <a:rPr lang="en-US" sz="2400" u="sng">
                <a:solidFill>
                  <a:schemeClr val="hlink"/>
                </a:solidFill>
                <a:hlinkClick r:id="rId4"/>
              </a:rPr>
              <a:t>https://secure-media.collegeboard.org//digitalServices/pdf/ap/ap15_frq_macroeconomics.pdf</a:t>
            </a:r>
            <a:endParaRPr sz="2400"/>
          </a:p>
          <a:p>
            <a:pPr indent="0" lvl="0" marL="0" rtl="0" algn="l">
              <a:spcBef>
                <a:spcPts val="1800"/>
              </a:spcBef>
              <a:spcAft>
                <a:spcPts val="0"/>
              </a:spcAft>
              <a:buNone/>
            </a:pPr>
            <a:r>
              <a:rPr lang="en-US" sz="2400" u="sng">
                <a:solidFill>
                  <a:schemeClr val="hlink"/>
                </a:solidFill>
                <a:hlinkClick r:id="rId5"/>
              </a:rPr>
              <a:t>https://secure-media.collegeboard.org/apc/ap08_macro_econ_frq.pdf</a:t>
            </a:r>
            <a:endParaRPr sz="2400"/>
          </a:p>
          <a:p>
            <a:pPr indent="0" lvl="0" marL="0" rtl="0" algn="l">
              <a:spcBef>
                <a:spcPts val="1800"/>
              </a:spcBef>
              <a:spcAft>
                <a:spcPts val="0"/>
              </a:spcAft>
              <a:buNone/>
            </a:pPr>
            <a:r>
              <a:rPr lang="en-US" sz="2400" u="sng">
                <a:solidFill>
                  <a:schemeClr val="hlink"/>
                </a:solidFill>
                <a:hlinkClick r:id="rId6"/>
              </a:rPr>
              <a:t>https://secure-media.collegeboard.org/apc/ap04_frq_macro_b_36232.pdf</a:t>
            </a:r>
            <a:endParaRPr sz="2400"/>
          </a:p>
          <a:p>
            <a:pPr indent="0" lvl="0" marL="0" rtl="0" algn="l">
              <a:spcBef>
                <a:spcPts val="1800"/>
              </a:spcBef>
              <a:spcAft>
                <a:spcPts val="0"/>
              </a:spcAft>
              <a:buNone/>
            </a:pPr>
            <a:r>
              <a:t/>
            </a:r>
            <a:endParaRPr sz="2200"/>
          </a:p>
          <a:p>
            <a:pPr indent="0" lvl="0" marL="0" rtl="0" algn="l">
              <a:spcBef>
                <a:spcPts val="1800"/>
              </a:spcBef>
              <a:spcAft>
                <a:spcPts val="180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6"/>
          <p:cNvSpPr txBox="1"/>
          <p:nvPr>
            <p:ph type="title"/>
          </p:nvPr>
        </p:nvSpPr>
        <p:spPr>
          <a:xfrm>
            <a:off x="585400" y="1469875"/>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400"/>
              <a:t>Free Trade vs. Protectionism</a:t>
            </a:r>
            <a:endParaRPr sz="4400"/>
          </a:p>
        </p:txBody>
      </p:sp>
      <p:sp>
        <p:nvSpPr>
          <p:cNvPr id="456" name="Google Shape;456;p66"/>
          <p:cNvSpPr txBox="1"/>
          <p:nvPr>
            <p:ph idx="1" type="body"/>
          </p:nvPr>
        </p:nvSpPr>
        <p:spPr>
          <a:xfrm>
            <a:off x="457200" y="1736522"/>
            <a:ext cx="8229600" cy="2582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Free Trade:  the elimination of any barriers (quotas, tariffs, etc) between nations</a:t>
            </a:r>
            <a:endParaRPr/>
          </a:p>
          <a:p>
            <a:pPr indent="0" lvl="0" marL="0" rtl="0" algn="l">
              <a:spcBef>
                <a:spcPts val="1800"/>
              </a:spcBef>
              <a:spcAft>
                <a:spcPts val="1800"/>
              </a:spcAft>
              <a:buNone/>
            </a:pPr>
            <a:r>
              <a:rPr lang="en-US"/>
              <a:t>Protectionism:  the imposition of barriers (quotas, tariffs, etc.) between nations to protect domestic industries from foreign competition.</a:t>
            </a:r>
            <a:endParaRPr/>
          </a:p>
        </p:txBody>
      </p:sp>
      <p:pic>
        <p:nvPicPr>
          <p:cNvPr id="457" name="Google Shape;457;p66"/>
          <p:cNvPicPr preferRelativeResize="0"/>
          <p:nvPr/>
        </p:nvPicPr>
        <p:blipFill>
          <a:blip r:embed="rId3">
            <a:alphaModFix/>
          </a:blip>
          <a:stretch>
            <a:fillRect/>
          </a:stretch>
        </p:blipFill>
        <p:spPr>
          <a:xfrm>
            <a:off x="2609325" y="4532575"/>
            <a:ext cx="3693500" cy="202062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67"/>
          <p:cNvPicPr preferRelativeResize="0"/>
          <p:nvPr/>
        </p:nvPicPr>
        <p:blipFill>
          <a:blip r:embed="rId3">
            <a:alphaModFix/>
          </a:blip>
          <a:stretch>
            <a:fillRect/>
          </a:stretch>
        </p:blipFill>
        <p:spPr>
          <a:xfrm>
            <a:off x="-149550" y="878800"/>
            <a:ext cx="4324350" cy="4286250"/>
          </a:xfrm>
          <a:prstGeom prst="rect">
            <a:avLst/>
          </a:prstGeom>
          <a:noFill/>
          <a:ln>
            <a:noFill/>
          </a:ln>
        </p:spPr>
      </p:pic>
      <p:pic>
        <p:nvPicPr>
          <p:cNvPr id="464" name="Google Shape;464;p67"/>
          <p:cNvPicPr preferRelativeResize="0"/>
          <p:nvPr/>
        </p:nvPicPr>
        <p:blipFill>
          <a:blip r:embed="rId4">
            <a:alphaModFix/>
          </a:blip>
          <a:stretch>
            <a:fillRect/>
          </a:stretch>
        </p:blipFill>
        <p:spPr>
          <a:xfrm>
            <a:off x="4468025" y="387400"/>
            <a:ext cx="4267200" cy="3200400"/>
          </a:xfrm>
          <a:prstGeom prst="rect">
            <a:avLst/>
          </a:prstGeom>
          <a:noFill/>
          <a:ln>
            <a:noFill/>
          </a:ln>
        </p:spPr>
      </p:pic>
      <p:pic>
        <p:nvPicPr>
          <p:cNvPr id="465" name="Google Shape;465;p67"/>
          <p:cNvPicPr preferRelativeResize="0"/>
          <p:nvPr/>
        </p:nvPicPr>
        <p:blipFill>
          <a:blip r:embed="rId5">
            <a:alphaModFix/>
          </a:blip>
          <a:stretch>
            <a:fillRect/>
          </a:stretch>
        </p:blipFill>
        <p:spPr>
          <a:xfrm>
            <a:off x="3292975" y="3752775"/>
            <a:ext cx="3194148" cy="2965401"/>
          </a:xfrm>
          <a:prstGeom prst="rect">
            <a:avLst/>
          </a:prstGeom>
          <a:noFill/>
          <a:ln>
            <a:noFill/>
          </a:ln>
        </p:spPr>
      </p:pic>
      <p:pic>
        <p:nvPicPr>
          <p:cNvPr id="466" name="Google Shape;466;p67"/>
          <p:cNvPicPr preferRelativeResize="0"/>
          <p:nvPr/>
        </p:nvPicPr>
        <p:blipFill>
          <a:blip r:embed="rId6">
            <a:alphaModFix/>
          </a:blip>
          <a:stretch>
            <a:fillRect/>
          </a:stretch>
        </p:blipFill>
        <p:spPr>
          <a:xfrm>
            <a:off x="6268238" y="3587800"/>
            <a:ext cx="2466975" cy="18478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8"/>
          <p:cNvSpPr txBox="1"/>
          <p:nvPr>
            <p:ph type="title"/>
          </p:nvPr>
        </p:nvSpPr>
        <p:spPr>
          <a:xfrm>
            <a:off x="1788100" y="1240625"/>
            <a:ext cx="6037800" cy="8808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3600"/>
              <a:t>Free Trade vs. Protectionism Research Assignment</a:t>
            </a:r>
            <a:endParaRPr sz="3600"/>
          </a:p>
        </p:txBody>
      </p:sp>
      <p:sp>
        <p:nvSpPr>
          <p:cNvPr id="473" name="Google Shape;473;p68"/>
          <p:cNvSpPr txBox="1"/>
          <p:nvPr>
            <p:ph idx="1" type="body"/>
          </p:nvPr>
        </p:nvSpPr>
        <p:spPr>
          <a:xfrm>
            <a:off x="457200" y="2377444"/>
            <a:ext cx="8229600" cy="1580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3"/>
              </a:rPr>
              <a:t>https://docs.google.com/presentation/d/1mjdim1x96V5CjzLluT1QjEYGo4xIDjE0j43WG9b_pDQ/edit?usp=sharing</a:t>
            </a:r>
            <a:endParaRPr/>
          </a:p>
          <a:p>
            <a:pPr indent="0" lvl="0" marL="0" rtl="0" algn="l">
              <a:spcBef>
                <a:spcPts val="1800"/>
              </a:spcBef>
              <a:spcAft>
                <a:spcPts val="1800"/>
              </a:spcAft>
              <a:buNone/>
            </a:pPr>
            <a:r>
              <a:t/>
            </a:r>
            <a:endParaRPr/>
          </a:p>
        </p:txBody>
      </p:sp>
      <p:pic>
        <p:nvPicPr>
          <p:cNvPr id="474" name="Google Shape;474;p68"/>
          <p:cNvPicPr preferRelativeResize="0"/>
          <p:nvPr/>
        </p:nvPicPr>
        <p:blipFill>
          <a:blip r:embed="rId4">
            <a:alphaModFix/>
          </a:blip>
          <a:stretch>
            <a:fillRect/>
          </a:stretch>
        </p:blipFill>
        <p:spPr>
          <a:xfrm>
            <a:off x="2625488" y="3808294"/>
            <a:ext cx="3893034" cy="259535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69"/>
          <p:cNvSpPr txBox="1"/>
          <p:nvPr>
            <p:ph type="title"/>
          </p:nvPr>
        </p:nvSpPr>
        <p:spPr>
          <a:xfrm>
            <a:off x="457200" y="1533975"/>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000"/>
              <a:t>Formative Assessment Options</a:t>
            </a:r>
            <a:endParaRPr sz="4000"/>
          </a:p>
        </p:txBody>
      </p:sp>
      <p:sp>
        <p:nvSpPr>
          <p:cNvPr id="481" name="Google Shape;481;p69"/>
          <p:cNvSpPr txBox="1"/>
          <p:nvPr>
            <p:ph idx="1" type="body"/>
          </p:nvPr>
        </p:nvSpPr>
        <p:spPr>
          <a:xfrm>
            <a:off x="457200" y="1992865"/>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Socrative:  b.socrative.com   Room Name:  Opderbeck</a:t>
            </a:r>
            <a:endParaRPr/>
          </a:p>
          <a:p>
            <a:pPr indent="0" lvl="0" marL="0" rtl="0" algn="l">
              <a:spcBef>
                <a:spcPts val="1800"/>
              </a:spcBef>
              <a:spcAft>
                <a:spcPts val="0"/>
              </a:spcAft>
              <a:buNone/>
            </a:pPr>
            <a:r>
              <a:rPr lang="en-US"/>
              <a:t>Google Forms:  </a:t>
            </a:r>
            <a:r>
              <a:rPr lang="en-US" u="sng">
                <a:solidFill>
                  <a:schemeClr val="hlink"/>
                </a:solidFill>
                <a:hlinkClick r:id="rId3"/>
              </a:rPr>
              <a:t>https://www.google.com/forms/about/</a:t>
            </a:r>
            <a:endParaRPr/>
          </a:p>
          <a:p>
            <a:pPr indent="0" lvl="0" marL="0" rtl="0" algn="l">
              <a:spcBef>
                <a:spcPts val="1800"/>
              </a:spcBef>
              <a:spcAft>
                <a:spcPts val="0"/>
              </a:spcAft>
              <a:buNone/>
            </a:pPr>
            <a:r>
              <a:rPr lang="en-US"/>
              <a:t>Quizlet Live:  </a:t>
            </a:r>
            <a:r>
              <a:rPr lang="en-US" u="sng">
                <a:solidFill>
                  <a:schemeClr val="hlink"/>
                </a:solidFill>
                <a:hlinkClick r:id="rId4"/>
              </a:rPr>
              <a:t>www.quizlet.com</a:t>
            </a:r>
            <a:endParaRPr/>
          </a:p>
          <a:p>
            <a:pPr indent="0" lvl="0" marL="0" rtl="0" algn="l">
              <a:spcBef>
                <a:spcPts val="1800"/>
              </a:spcBef>
              <a:spcAft>
                <a:spcPts val="0"/>
              </a:spcAft>
              <a:buNone/>
            </a:pPr>
            <a:r>
              <a:rPr lang="en-US"/>
              <a:t>Kahoot:  </a:t>
            </a:r>
            <a:r>
              <a:rPr lang="en-US" u="sng">
                <a:solidFill>
                  <a:schemeClr val="hlink"/>
                </a:solidFill>
                <a:hlinkClick r:id="rId5"/>
              </a:rPr>
              <a:t>www.kahoot.com</a:t>
            </a:r>
            <a:endParaRPr/>
          </a:p>
          <a:p>
            <a:pPr indent="0" lvl="0" marL="0" rtl="0" algn="l">
              <a:spcBef>
                <a:spcPts val="1800"/>
              </a:spcBef>
              <a:spcAft>
                <a:spcPts val="0"/>
              </a:spcAft>
              <a:buNone/>
            </a:pPr>
            <a:r>
              <a:rPr lang="en-US"/>
              <a:t>Blooket:  </a:t>
            </a:r>
            <a:r>
              <a:rPr lang="en-US" u="sng">
                <a:solidFill>
                  <a:schemeClr val="hlink"/>
                </a:solidFill>
                <a:hlinkClick r:id="rId6"/>
              </a:rPr>
              <a:t>www.blooket.com</a:t>
            </a:r>
            <a:endParaRPr/>
          </a:p>
          <a:p>
            <a:pPr indent="0" lvl="0" marL="0" rtl="0" algn="l">
              <a:spcBef>
                <a:spcPts val="1800"/>
              </a:spcBef>
              <a:spcAft>
                <a:spcPts val="180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70"/>
          <p:cNvSpPr txBox="1"/>
          <p:nvPr>
            <p:ph type="title"/>
          </p:nvPr>
        </p:nvSpPr>
        <p:spPr>
          <a:xfrm>
            <a:off x="457200" y="1448525"/>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000"/>
              <a:t>Sources for Prepared Articles</a:t>
            </a:r>
            <a:endParaRPr sz="4000"/>
          </a:p>
        </p:txBody>
      </p:sp>
      <p:sp>
        <p:nvSpPr>
          <p:cNvPr id="488" name="Google Shape;488;p70"/>
          <p:cNvSpPr txBox="1"/>
          <p:nvPr>
            <p:ph idx="1" type="body"/>
          </p:nvPr>
        </p:nvSpPr>
        <p:spPr>
          <a:xfrm>
            <a:off x="350375" y="1886075"/>
            <a:ext cx="54183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3300"/>
              <a:t>Newsela:</a:t>
            </a:r>
            <a:endParaRPr b="1" sz="3300"/>
          </a:p>
          <a:p>
            <a:pPr indent="0" lvl="0" marL="0" rtl="0" algn="l">
              <a:spcBef>
                <a:spcPts val="1800"/>
              </a:spcBef>
              <a:spcAft>
                <a:spcPts val="0"/>
              </a:spcAft>
              <a:buNone/>
            </a:pPr>
            <a:r>
              <a:rPr lang="en-US" u="sng">
                <a:solidFill>
                  <a:schemeClr val="hlink"/>
                </a:solidFill>
                <a:hlinkClick r:id="rId3"/>
              </a:rPr>
              <a:t>www.newsela.com</a:t>
            </a:r>
            <a:endParaRPr/>
          </a:p>
          <a:p>
            <a:pPr indent="0" lvl="0" marL="0" rtl="0" algn="l">
              <a:spcBef>
                <a:spcPts val="1800"/>
              </a:spcBef>
              <a:spcAft>
                <a:spcPts val="0"/>
              </a:spcAft>
              <a:buNone/>
            </a:pPr>
            <a:r>
              <a:rPr lang="en-US"/>
              <a:t>EX: </a:t>
            </a:r>
            <a:r>
              <a:rPr lang="en-US" u="sng">
                <a:solidFill>
                  <a:schemeClr val="hlink"/>
                </a:solidFill>
                <a:hlinkClick r:id="rId4"/>
              </a:rPr>
              <a:t>https://newsela.com/read/natgeo-impact-globalization-place/id/53351/quiz/question/0/?search_id=ee6ff03f-7852-423a-879f-b6694d985f33&amp;collection=2000000224</a:t>
            </a:r>
            <a:endParaRPr/>
          </a:p>
          <a:p>
            <a:pPr indent="0" lvl="0" marL="0" rtl="0" algn="l">
              <a:spcBef>
                <a:spcPts val="1800"/>
              </a:spcBef>
              <a:spcAft>
                <a:spcPts val="0"/>
              </a:spcAft>
              <a:buNone/>
            </a:pPr>
            <a:r>
              <a:t/>
            </a:r>
            <a:endParaRPr/>
          </a:p>
          <a:p>
            <a:pPr indent="0" lvl="0" marL="0" rtl="0" algn="l">
              <a:spcBef>
                <a:spcPts val="1800"/>
              </a:spcBef>
              <a:spcAft>
                <a:spcPts val="1800"/>
              </a:spcAft>
              <a:buNone/>
            </a:pPr>
            <a:r>
              <a:t/>
            </a:r>
            <a:endParaRPr/>
          </a:p>
        </p:txBody>
      </p:sp>
      <p:pic>
        <p:nvPicPr>
          <p:cNvPr id="489" name="Google Shape;489;p70"/>
          <p:cNvPicPr preferRelativeResize="0"/>
          <p:nvPr/>
        </p:nvPicPr>
        <p:blipFill>
          <a:blip r:embed="rId5">
            <a:alphaModFix/>
          </a:blip>
          <a:stretch>
            <a:fillRect/>
          </a:stretch>
        </p:blipFill>
        <p:spPr>
          <a:xfrm>
            <a:off x="5130750" y="2252550"/>
            <a:ext cx="3818125" cy="38181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71"/>
          <p:cNvSpPr txBox="1"/>
          <p:nvPr>
            <p:ph type="title"/>
          </p:nvPr>
        </p:nvSpPr>
        <p:spPr>
          <a:xfrm>
            <a:off x="457200" y="1448525"/>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000"/>
              <a:t>Sources for Prepared Videos</a:t>
            </a:r>
            <a:endParaRPr sz="4000"/>
          </a:p>
        </p:txBody>
      </p:sp>
      <p:sp>
        <p:nvSpPr>
          <p:cNvPr id="496" name="Google Shape;496;p71"/>
          <p:cNvSpPr txBox="1"/>
          <p:nvPr>
            <p:ph idx="1" type="body"/>
          </p:nvPr>
        </p:nvSpPr>
        <p:spPr>
          <a:xfrm>
            <a:off x="350375" y="1886075"/>
            <a:ext cx="8537400" cy="2367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3400"/>
              <a:t>EdPuzzle:</a:t>
            </a:r>
            <a:r>
              <a:rPr lang="en-US"/>
              <a:t> </a:t>
            </a:r>
            <a:r>
              <a:rPr lang="en-US" u="sng">
                <a:solidFill>
                  <a:schemeClr val="hlink"/>
                </a:solidFill>
                <a:hlinkClick r:id="rId3"/>
              </a:rPr>
              <a:t>www.edpuzzle.com</a:t>
            </a:r>
            <a:endParaRPr/>
          </a:p>
          <a:p>
            <a:pPr indent="0" lvl="0" marL="0" rtl="0" algn="l">
              <a:spcBef>
                <a:spcPts val="1800"/>
              </a:spcBef>
              <a:spcAft>
                <a:spcPts val="0"/>
              </a:spcAft>
              <a:buNone/>
            </a:pPr>
            <a:br>
              <a:rPr lang="en-US"/>
            </a:br>
            <a:r>
              <a:rPr lang="en-US"/>
              <a:t>Ex:  </a:t>
            </a:r>
            <a:r>
              <a:rPr lang="en-US" u="sng">
                <a:solidFill>
                  <a:schemeClr val="hlink"/>
                </a:solidFill>
                <a:hlinkClick r:id="rId4"/>
              </a:rPr>
              <a:t>https://edpuzzle.com/search?q=comparative%20advantage</a:t>
            </a:r>
            <a:endParaRPr/>
          </a:p>
          <a:p>
            <a:pPr indent="0" lvl="0" marL="0" rtl="0" algn="l">
              <a:spcBef>
                <a:spcPts val="1800"/>
              </a:spcBef>
              <a:spcAft>
                <a:spcPts val="0"/>
              </a:spcAft>
              <a:buNone/>
            </a:pPr>
            <a:r>
              <a:t/>
            </a:r>
            <a:endParaRPr/>
          </a:p>
          <a:p>
            <a:pPr indent="0" lvl="0" marL="0" rtl="0" algn="l">
              <a:spcBef>
                <a:spcPts val="1800"/>
              </a:spcBef>
              <a:spcAft>
                <a:spcPts val="0"/>
              </a:spcAft>
              <a:buNone/>
            </a:pPr>
            <a:r>
              <a:t/>
            </a:r>
            <a:endParaRPr/>
          </a:p>
          <a:p>
            <a:pPr indent="0" lvl="0" marL="0" rtl="0" algn="l">
              <a:spcBef>
                <a:spcPts val="1800"/>
              </a:spcBef>
              <a:spcAft>
                <a:spcPts val="0"/>
              </a:spcAft>
              <a:buNone/>
            </a:pPr>
            <a:r>
              <a:t/>
            </a:r>
            <a:endParaRPr/>
          </a:p>
          <a:p>
            <a:pPr indent="0" lvl="0" marL="0" rtl="0" algn="l">
              <a:spcBef>
                <a:spcPts val="1800"/>
              </a:spcBef>
              <a:spcAft>
                <a:spcPts val="1800"/>
              </a:spcAft>
              <a:buNone/>
            </a:pPr>
            <a:r>
              <a:t/>
            </a:r>
            <a:endParaRPr/>
          </a:p>
        </p:txBody>
      </p:sp>
      <p:pic>
        <p:nvPicPr>
          <p:cNvPr id="497" name="Google Shape;497;p71"/>
          <p:cNvPicPr preferRelativeResize="0"/>
          <p:nvPr/>
        </p:nvPicPr>
        <p:blipFill>
          <a:blip r:embed="rId5">
            <a:alphaModFix/>
          </a:blip>
          <a:stretch>
            <a:fillRect/>
          </a:stretch>
        </p:blipFill>
        <p:spPr>
          <a:xfrm>
            <a:off x="1542500" y="4640500"/>
            <a:ext cx="6153150" cy="15335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72"/>
          <p:cNvSpPr txBox="1"/>
          <p:nvPr>
            <p:ph type="title"/>
          </p:nvPr>
        </p:nvSpPr>
        <p:spPr>
          <a:xfrm>
            <a:off x="564025" y="957150"/>
            <a:ext cx="8229600" cy="11430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Some Interesting Reads in Context of Contemporary Issues. . .</a:t>
            </a:r>
            <a:endParaRPr sz="4000"/>
          </a:p>
        </p:txBody>
      </p:sp>
      <p:sp>
        <p:nvSpPr>
          <p:cNvPr id="504" name="Google Shape;504;p72"/>
          <p:cNvSpPr txBox="1"/>
          <p:nvPr>
            <p:ph idx="1" type="body"/>
          </p:nvPr>
        </p:nvSpPr>
        <p:spPr>
          <a:xfrm>
            <a:off x="457200" y="2313340"/>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3"/>
              </a:rPr>
              <a:t>https://www.nytimes.com/2020/04/16/upshot/world-economy-restructuring-coronavirus.html</a:t>
            </a:r>
            <a:endParaRPr/>
          </a:p>
          <a:p>
            <a:pPr indent="0" lvl="0" marL="0" rtl="0" algn="l">
              <a:spcBef>
                <a:spcPts val="1800"/>
              </a:spcBef>
              <a:spcAft>
                <a:spcPts val="0"/>
              </a:spcAft>
              <a:buNone/>
            </a:pPr>
            <a:r>
              <a:rPr lang="en-US" u="sng">
                <a:solidFill>
                  <a:schemeClr val="hlink"/>
                </a:solidFill>
                <a:hlinkClick r:id="rId4"/>
              </a:rPr>
              <a:t>https://www.forbes.com/sites/imperialinsights/2021/01/08/does-covid-19-mean-the-end-for-globalization/?sh=53cd7926671e</a:t>
            </a:r>
            <a:endParaRPr/>
          </a:p>
          <a:p>
            <a:pPr indent="0" lvl="0" marL="0" rtl="0" algn="l">
              <a:spcBef>
                <a:spcPts val="1800"/>
              </a:spcBef>
              <a:spcAft>
                <a:spcPts val="0"/>
              </a:spcAft>
              <a:buNone/>
            </a:pPr>
            <a:r>
              <a:rPr lang="en-US" u="sng">
                <a:solidFill>
                  <a:schemeClr val="hlink"/>
                </a:solidFill>
                <a:hlinkClick r:id="rId5"/>
              </a:rPr>
              <a:t>https://www.weforum.org/agenda/2020/12/covid-19-future-of-globalization-trade/</a:t>
            </a:r>
            <a:endParaRPr/>
          </a:p>
          <a:p>
            <a:pPr indent="0" lvl="0" marL="0" rtl="0" algn="l">
              <a:spcBef>
                <a:spcPts val="1800"/>
              </a:spcBef>
              <a:spcAft>
                <a:spcPts val="0"/>
              </a:spcAft>
              <a:buNone/>
            </a:pPr>
            <a:r>
              <a:t/>
            </a:r>
            <a:endParaRPr/>
          </a:p>
          <a:p>
            <a:pPr indent="0" lvl="0" marL="0" rtl="0" algn="l">
              <a:spcBef>
                <a:spcPts val="1800"/>
              </a:spcBef>
              <a:spcAft>
                <a:spcPts val="18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9"/>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None/>
            </a:pPr>
            <a:r>
              <a:rPr lang="en-US" sz="5500"/>
              <a:t>National Standards</a:t>
            </a:r>
            <a:endParaRPr b="1" sz="5500"/>
          </a:p>
        </p:txBody>
      </p:sp>
      <p:sp>
        <p:nvSpPr>
          <p:cNvPr id="95" name="Google Shape;95;p19"/>
          <p:cNvSpPr txBox="1"/>
          <p:nvPr>
            <p:ph idx="4294967295" type="body"/>
          </p:nvPr>
        </p:nvSpPr>
        <p:spPr>
          <a:xfrm>
            <a:off x="457200" y="2212841"/>
            <a:ext cx="8229600" cy="417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2500"/>
              <a:t>Council for Econ Ed Standard 5:  Trade - </a:t>
            </a:r>
            <a:r>
              <a:rPr lang="en-US" sz="2500"/>
              <a:t>Voluntary exchange occurs only when all participating parties expect to gain. This is true for trade among individuals or organizations within a nation, and among individuals or organizations in different nations.</a:t>
            </a:r>
            <a:endParaRPr sz="2500"/>
          </a:p>
          <a:p>
            <a:pPr indent="0" lvl="0" marL="0" rtl="0" algn="l">
              <a:spcBef>
                <a:spcPts val="0"/>
              </a:spcBef>
              <a:spcAft>
                <a:spcPts val="0"/>
              </a:spcAft>
              <a:buNone/>
            </a:pPr>
            <a:r>
              <a:rPr b="1" lang="en-US" sz="2500"/>
              <a:t>Council for Econ Ed Standard 6: Specialization</a:t>
            </a:r>
            <a:r>
              <a:rPr lang="en-US" sz="2500"/>
              <a:t> - When individuals, regions, and nations specialize in what they can produce at the lowest cost and then trade with others, both production and consumption increase. .</a:t>
            </a:r>
            <a:r>
              <a:rPr lang="en-US" sz="2500" u="sng">
                <a:solidFill>
                  <a:schemeClr val="hlink"/>
                </a:solidFill>
                <a:latin typeface="Calibri"/>
                <a:ea typeface="Calibri"/>
                <a:cs typeface="Calibri"/>
                <a:sym typeface="Calibri"/>
                <a:hlinkClick r:id="rId3"/>
              </a:rPr>
              <a:t>https://www.councilforeconed.org/wp-content/uploads/2012/03/voluntary-national-content-standards-2010.pdf</a:t>
            </a:r>
            <a:endParaRPr sz="2500"/>
          </a:p>
          <a:p>
            <a:pPr indent="0" lvl="0" marL="0" rtl="0" algn="l">
              <a:spcBef>
                <a:spcPts val="1800"/>
              </a:spcBef>
              <a:spcAft>
                <a:spcPts val="0"/>
              </a:spcAft>
              <a:buClr>
                <a:schemeClr val="dk1"/>
              </a:buClr>
              <a:buSzPts val="2750"/>
              <a:buNone/>
            </a:pPr>
            <a:r>
              <a:t/>
            </a:r>
            <a:endParaRPr sz="275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5">
                                            <p:txEl>
                                              <p:pRg end="0" st="0"/>
                                            </p:txEl>
                                          </p:spTgt>
                                        </p:tgtEl>
                                        <p:attrNameLst>
                                          <p:attrName>style.visibility</p:attrName>
                                        </p:attrNameLst>
                                      </p:cBhvr>
                                      <p:to>
                                        <p:strVal val="visible"/>
                                      </p:to>
                                    </p:set>
                                    <p:anim calcmode="lin" valueType="num">
                                      <p:cBhvr additive="base">
                                        <p:cTn dur="500"/>
                                        <p:tgtEl>
                                          <p:spTgt spid="9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5">
                                            <p:txEl>
                                              <p:pRg end="1" st="1"/>
                                            </p:txEl>
                                          </p:spTgt>
                                        </p:tgtEl>
                                        <p:attrNameLst>
                                          <p:attrName>style.visibility</p:attrName>
                                        </p:attrNameLst>
                                      </p:cBhvr>
                                      <p:to>
                                        <p:strVal val="visible"/>
                                      </p:to>
                                    </p:set>
                                    <p:anim calcmode="lin" valueType="num">
                                      <p:cBhvr additive="base">
                                        <p:cTn dur="500"/>
                                        <p:tgtEl>
                                          <p:spTgt spid="95">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5">
                                            <p:txEl>
                                              <p:pRg end="2" st="2"/>
                                            </p:txEl>
                                          </p:spTgt>
                                        </p:tgtEl>
                                        <p:attrNameLst>
                                          <p:attrName>style.visibility</p:attrName>
                                        </p:attrNameLst>
                                      </p:cBhvr>
                                      <p:to>
                                        <p:strVal val="visible"/>
                                      </p:to>
                                    </p:set>
                                    <p:anim calcmode="lin" valueType="num">
                                      <p:cBhvr additive="base">
                                        <p:cTn dur="500"/>
                                        <p:tgtEl>
                                          <p:spTgt spid="95">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73"/>
          <p:cNvSpPr txBox="1"/>
          <p:nvPr>
            <p:ph type="title"/>
          </p:nvPr>
        </p:nvSpPr>
        <p:spPr>
          <a:xfrm>
            <a:off x="457200" y="722125"/>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None/>
            </a:pPr>
            <a:r>
              <a:rPr lang="en-US" sz="5500"/>
              <a:t>References/ Resources</a:t>
            </a:r>
            <a:endParaRPr b="1" sz="5500"/>
          </a:p>
        </p:txBody>
      </p:sp>
      <p:sp>
        <p:nvSpPr>
          <p:cNvPr id="511" name="Google Shape;511;p73"/>
          <p:cNvSpPr txBox="1"/>
          <p:nvPr>
            <p:ph idx="1" type="body"/>
          </p:nvPr>
        </p:nvSpPr>
        <p:spPr>
          <a:xfrm>
            <a:off x="457200" y="1865127"/>
            <a:ext cx="8229600" cy="4374600"/>
          </a:xfrm>
          <a:prstGeom prst="rect">
            <a:avLst/>
          </a:prstGeom>
          <a:noFill/>
          <a:ln>
            <a:noFill/>
          </a:ln>
        </p:spPr>
        <p:txBody>
          <a:bodyPr anchorCtr="0" anchor="t" bIns="45700" lIns="91425" spcFirstLastPara="1" rIns="91425" wrap="square" tIns="45700">
            <a:noAutofit/>
          </a:bodyPr>
          <a:lstStyle/>
          <a:p>
            <a:pPr indent="0" lvl="0" marL="457200" rtl="0" algn="l">
              <a:spcBef>
                <a:spcPts val="0"/>
              </a:spcBef>
              <a:spcAft>
                <a:spcPts val="0"/>
              </a:spcAft>
              <a:buNone/>
            </a:pPr>
            <a:r>
              <a:rPr lang="en-US" u="sng">
                <a:solidFill>
                  <a:schemeClr val="hlink"/>
                </a:solidFill>
                <a:hlinkClick r:id="rId3"/>
              </a:rPr>
              <a:t>https://www.khanacademy.org/economics-finance-domain/ap-macroeconomics/basic-economics-concepts-macro/scarcity-and-growth/a/lesson-summary-comparative-advantage-and-gains-from-trade</a:t>
            </a:r>
            <a:endParaRPr/>
          </a:p>
          <a:p>
            <a:pPr indent="0" lvl="0" marL="457200" rtl="0" algn="l">
              <a:spcBef>
                <a:spcPts val="0"/>
              </a:spcBef>
              <a:spcAft>
                <a:spcPts val="0"/>
              </a:spcAft>
              <a:buNone/>
            </a:pPr>
            <a:r>
              <a:t/>
            </a:r>
            <a:endParaRPr/>
          </a:p>
          <a:p>
            <a:pPr indent="0" lvl="0" marL="457200" rtl="0" algn="l">
              <a:spcBef>
                <a:spcPts val="0"/>
              </a:spcBef>
              <a:spcAft>
                <a:spcPts val="0"/>
              </a:spcAft>
              <a:buNone/>
            </a:pPr>
            <a:r>
              <a:rPr lang="en-US" u="sng">
                <a:solidFill>
                  <a:schemeClr val="hlink"/>
                </a:solidFill>
                <a:hlinkClick r:id="rId4"/>
              </a:rPr>
              <a:t>https://www.youtube.com/watch?v=HneRNVtahYw</a:t>
            </a:r>
            <a:endParaRPr/>
          </a:p>
          <a:p>
            <a:pPr indent="0" lvl="0" marL="457200" rtl="0" algn="l">
              <a:spcBef>
                <a:spcPts val="0"/>
              </a:spcBef>
              <a:spcAft>
                <a:spcPts val="0"/>
              </a:spcAft>
              <a:buNone/>
            </a:pPr>
            <a:r>
              <a:t/>
            </a:r>
            <a:endParaRPr/>
          </a:p>
          <a:p>
            <a:pPr indent="0" lvl="0" marL="457200" rtl="0" algn="l">
              <a:spcBef>
                <a:spcPts val="0"/>
              </a:spcBef>
              <a:spcAft>
                <a:spcPts val="0"/>
              </a:spcAft>
              <a:buNone/>
            </a:pPr>
            <a:r>
              <a:rPr lang="en-US" u="sng">
                <a:solidFill>
                  <a:schemeClr val="hlink"/>
                </a:solidFill>
                <a:hlinkClick r:id="rId5"/>
              </a:rPr>
              <a:t>https://www.youtube.com/watch?v=4rUfoU04QJM</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a:p>
            <a:pPr indent="0" lvl="0" marL="342900" rtl="0" algn="l">
              <a:spcBef>
                <a:spcPts val="0"/>
              </a:spcBef>
              <a:spcAft>
                <a:spcPts val="0"/>
              </a:spcAft>
              <a:buNone/>
            </a:pPr>
            <a:r>
              <a:t/>
            </a:r>
            <a:endParaRPr/>
          </a:p>
          <a:p>
            <a:pPr indent="0" lvl="0" marL="34290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74"/>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None/>
            </a:pPr>
            <a:r>
              <a:rPr lang="en-US" sz="5500">
                <a:latin typeface="Calibri"/>
                <a:ea typeface="Calibri"/>
                <a:cs typeface="Calibri"/>
                <a:sym typeface="Calibri"/>
              </a:rPr>
              <a:t>CEE Affiliates</a:t>
            </a:r>
            <a:endParaRPr b="1" sz="5500"/>
          </a:p>
        </p:txBody>
      </p:sp>
      <p:sp>
        <p:nvSpPr>
          <p:cNvPr id="518" name="Google Shape;518;p74"/>
          <p:cNvSpPr txBox="1"/>
          <p:nvPr/>
        </p:nvSpPr>
        <p:spPr>
          <a:xfrm>
            <a:off x="1501666" y="5134678"/>
            <a:ext cx="6140667"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u="sng">
                <a:solidFill>
                  <a:schemeClr val="hlink"/>
                </a:solidFill>
                <a:latin typeface="Arial"/>
                <a:ea typeface="Arial"/>
                <a:cs typeface="Arial"/>
                <a:sym typeface="Arial"/>
                <a:hlinkClick r:id="rId3"/>
              </a:rPr>
              <a:t>https://www.councilforeconed.org/resources/local-affiliates/</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A picture containing bird&#10;&#10;Description generated with very high confidence" id="519" name="Google Shape;519;p74"/>
          <p:cNvPicPr preferRelativeResize="0"/>
          <p:nvPr/>
        </p:nvPicPr>
        <p:blipFill rotWithShape="1">
          <a:blip r:embed="rId4">
            <a:alphaModFix/>
          </a:blip>
          <a:srcRect b="0" l="0" r="0" t="0"/>
          <a:stretch/>
        </p:blipFill>
        <p:spPr>
          <a:xfrm>
            <a:off x="1524001" y="2335947"/>
            <a:ext cx="6095999" cy="240381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75"/>
          <p:cNvSpPr txBox="1"/>
          <p:nvPr>
            <p:ph type="ctrTitle"/>
          </p:nvPr>
        </p:nvSpPr>
        <p:spPr>
          <a:xfrm>
            <a:off x="756139" y="1145686"/>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525" name="Google Shape;525;p7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2800"/>
              <a:buNone/>
            </a:pPr>
            <a:r>
              <a:t/>
            </a:r>
            <a:endParaRPr/>
          </a:p>
        </p:txBody>
      </p:sp>
      <p:pic>
        <p:nvPicPr>
          <p:cNvPr id="526" name="Google Shape;526;p75"/>
          <p:cNvPicPr preferRelativeResize="0"/>
          <p:nvPr/>
        </p:nvPicPr>
        <p:blipFill rotWithShape="1">
          <a:blip r:embed="rId3">
            <a:alphaModFix/>
          </a:blip>
          <a:srcRect b="0" l="0" r="0" t="0"/>
          <a:stretch/>
        </p:blipFill>
        <p:spPr>
          <a:xfrm>
            <a:off x="5918479" y="2622632"/>
            <a:ext cx="2378110" cy="2378110"/>
          </a:xfrm>
          <a:prstGeom prst="rect">
            <a:avLst/>
          </a:prstGeom>
          <a:noFill/>
          <a:ln>
            <a:noFill/>
          </a:ln>
        </p:spPr>
      </p:pic>
      <p:pic>
        <p:nvPicPr>
          <p:cNvPr id="527" name="Google Shape;527;p75"/>
          <p:cNvPicPr preferRelativeResize="0"/>
          <p:nvPr/>
        </p:nvPicPr>
        <p:blipFill rotWithShape="1">
          <a:blip r:embed="rId4">
            <a:alphaModFix/>
          </a:blip>
          <a:srcRect b="0" l="0" r="0" t="0"/>
          <a:stretch/>
        </p:blipFill>
        <p:spPr>
          <a:xfrm>
            <a:off x="291116" y="2690224"/>
            <a:ext cx="4725799" cy="1302970"/>
          </a:xfrm>
          <a:prstGeom prst="rect">
            <a:avLst/>
          </a:prstGeom>
          <a:noFill/>
          <a:ln>
            <a:noFill/>
          </a:ln>
        </p:spPr>
      </p:pic>
      <p:pic>
        <p:nvPicPr>
          <p:cNvPr id="528" name="Google Shape;528;p75"/>
          <p:cNvPicPr preferRelativeResize="0"/>
          <p:nvPr/>
        </p:nvPicPr>
        <p:blipFill rotWithShape="1">
          <a:blip r:embed="rId5">
            <a:alphaModFix/>
          </a:blip>
          <a:srcRect b="0" l="0" r="0" t="0"/>
          <a:stretch/>
        </p:blipFill>
        <p:spPr>
          <a:xfrm>
            <a:off x="1211831" y="5899538"/>
            <a:ext cx="6217920" cy="594360"/>
          </a:xfrm>
          <a:prstGeom prst="rect">
            <a:avLst/>
          </a:prstGeom>
          <a:noFill/>
          <a:ln>
            <a:noFill/>
          </a:ln>
        </p:spPr>
      </p:pic>
      <p:sp>
        <p:nvSpPr>
          <p:cNvPr id="529" name="Google Shape;529;p75"/>
          <p:cNvSpPr/>
          <p:nvPr/>
        </p:nvSpPr>
        <p:spPr>
          <a:xfrm>
            <a:off x="4450813" y="3244334"/>
            <a:ext cx="24237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530" name="Google Shape;530;p75"/>
          <p:cNvPicPr preferRelativeResize="0"/>
          <p:nvPr/>
        </p:nvPicPr>
        <p:blipFill rotWithShape="1">
          <a:blip r:embed="rId6">
            <a:alphaModFix/>
          </a:blip>
          <a:srcRect b="0" l="0" r="0" t="0"/>
          <a:stretch/>
        </p:blipFill>
        <p:spPr>
          <a:xfrm>
            <a:off x="2654015" y="3811687"/>
            <a:ext cx="1905000" cy="1874520"/>
          </a:xfrm>
          <a:prstGeom prst="rect">
            <a:avLst/>
          </a:prstGeom>
          <a:noFill/>
          <a:ln>
            <a:noFill/>
          </a:ln>
        </p:spPr>
      </p:pic>
      <p:pic>
        <p:nvPicPr>
          <p:cNvPr descr="A picture containing drawing&#10;&#10;Description automatically generated" id="531" name="Google Shape;531;p75"/>
          <p:cNvPicPr preferRelativeResize="0"/>
          <p:nvPr/>
        </p:nvPicPr>
        <p:blipFill rotWithShape="1">
          <a:blip r:embed="rId7">
            <a:alphaModFix/>
          </a:blip>
          <a:srcRect b="0" l="0" r="0" t="0"/>
          <a:stretch/>
        </p:blipFill>
        <p:spPr>
          <a:xfrm>
            <a:off x="7737274" y="5243613"/>
            <a:ext cx="1188720" cy="119634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76"/>
          <p:cNvSpPr txBox="1"/>
          <p:nvPr/>
        </p:nvSpPr>
        <p:spPr>
          <a:xfrm>
            <a:off x="628650" y="365125"/>
            <a:ext cx="78867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sz="4400">
              <a:solidFill>
                <a:schemeClr val="dk1"/>
              </a:solidFill>
              <a:latin typeface="Calibri"/>
              <a:ea typeface="Calibri"/>
              <a:cs typeface="Calibri"/>
              <a:sym typeface="Calibri"/>
            </a:endParaRPr>
          </a:p>
        </p:txBody>
      </p:sp>
      <p:sp>
        <p:nvSpPr>
          <p:cNvPr id="537" name="Google Shape;537;p76"/>
          <p:cNvSpPr txBox="1"/>
          <p:nvPr/>
        </p:nvSpPr>
        <p:spPr>
          <a:xfrm>
            <a:off x="-1336" y="3914173"/>
            <a:ext cx="9148267" cy="280076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sz="1600">
              <a:solidFill>
                <a:srgbClr val="0070C0"/>
              </a:solidFill>
              <a:latin typeface="Tahoma"/>
              <a:ea typeface="Tahoma"/>
              <a:cs typeface="Tahoma"/>
              <a:sym typeface="Tahoma"/>
            </a:endParaRPr>
          </a:p>
          <a:p>
            <a:pPr indent="0" lvl="0" marL="0" marR="0" rtl="0" algn="ctr">
              <a:spcBef>
                <a:spcPts val="0"/>
              </a:spcBef>
              <a:spcAft>
                <a:spcPts val="0"/>
              </a:spcAft>
              <a:buNone/>
            </a:pPr>
            <a:r>
              <a:t/>
            </a:r>
            <a:endParaRPr b="1" sz="1600">
              <a:solidFill>
                <a:srgbClr val="343435"/>
              </a:solidFill>
              <a:latin typeface="Tahoma"/>
              <a:ea typeface="Tahoma"/>
              <a:cs typeface="Tahoma"/>
              <a:sym typeface="Tahoma"/>
            </a:endParaRPr>
          </a:p>
          <a:p>
            <a:pPr indent="0" lvl="0" marL="0" marR="0" rtl="0" algn="ctr">
              <a:spcBef>
                <a:spcPts val="0"/>
              </a:spcBef>
              <a:spcAft>
                <a:spcPts val="0"/>
              </a:spcAft>
              <a:buNone/>
            </a:pPr>
            <a:r>
              <a:rPr lang="en-US" sz="1600">
                <a:solidFill>
                  <a:srgbClr val="343435"/>
                </a:solidFill>
                <a:latin typeface="Tahoma"/>
                <a:ea typeface="Tahoma"/>
                <a:cs typeface="Tahoma"/>
                <a:sym typeface="Tahoma"/>
              </a:rPr>
              <a:t>The Conference is your pathway to learn about the opportunities to incorporate personal finance and economics into your K-12 classroom and to exchange ideas with hundreds of peers. </a:t>
            </a:r>
            <a:endParaRPr/>
          </a:p>
          <a:p>
            <a:pPr indent="0" lvl="0" marL="0" marR="0" rtl="0" algn="ctr">
              <a:spcBef>
                <a:spcPts val="0"/>
              </a:spcBef>
              <a:spcAft>
                <a:spcPts val="0"/>
              </a:spcAft>
              <a:buNone/>
            </a:pPr>
            <a:r>
              <a:t/>
            </a:r>
            <a:endParaRPr sz="1600">
              <a:solidFill>
                <a:srgbClr val="343435"/>
              </a:solidFill>
              <a:latin typeface="Tahoma"/>
              <a:ea typeface="Tahoma"/>
              <a:cs typeface="Tahoma"/>
              <a:sym typeface="Tahoma"/>
            </a:endParaRPr>
          </a:p>
          <a:p>
            <a:pPr indent="0" lvl="0" marL="0" marR="0" rtl="0" algn="ctr">
              <a:spcBef>
                <a:spcPts val="0"/>
              </a:spcBef>
              <a:spcAft>
                <a:spcPts val="0"/>
              </a:spcAft>
              <a:buNone/>
            </a:pPr>
            <a:r>
              <a:rPr b="1" lang="en-US" sz="1600">
                <a:solidFill>
                  <a:srgbClr val="343435"/>
                </a:solidFill>
                <a:latin typeface="Tahoma"/>
                <a:ea typeface="Tahoma"/>
                <a:cs typeface="Tahoma"/>
                <a:sym typeface="Tahoma"/>
              </a:rPr>
              <a:t>Register by August 15, 2020 to receive the early bird special discount:  </a:t>
            </a:r>
            <a:br>
              <a:rPr b="1" lang="en-US" sz="1600">
                <a:solidFill>
                  <a:schemeClr val="dk1"/>
                </a:solidFill>
                <a:latin typeface="Tahoma"/>
                <a:ea typeface="Tahoma"/>
                <a:cs typeface="Tahoma"/>
                <a:sym typeface="Tahoma"/>
              </a:rPr>
            </a:br>
            <a:r>
              <a:rPr b="1" lang="en-US" sz="1600">
                <a:solidFill>
                  <a:srgbClr val="C00000"/>
                </a:solidFill>
                <a:latin typeface="Tahoma"/>
                <a:ea typeface="Tahoma"/>
                <a:cs typeface="Tahoma"/>
                <a:sym typeface="Tahoma"/>
              </a:rPr>
              <a:t>$79 Early Bird </a:t>
            </a:r>
            <a:r>
              <a:rPr b="1" lang="en-US" sz="1600">
                <a:solidFill>
                  <a:schemeClr val="dk1"/>
                </a:solidFill>
                <a:latin typeface="Tahoma"/>
                <a:ea typeface="Tahoma"/>
                <a:cs typeface="Tahoma"/>
                <a:sym typeface="Tahoma"/>
              </a:rPr>
              <a:t>($99 thereafter) </a:t>
            </a:r>
            <a:endParaRPr sz="1600">
              <a:solidFill>
                <a:schemeClr val="dk1"/>
              </a:solidFill>
              <a:latin typeface="Calibri"/>
              <a:ea typeface="Calibri"/>
              <a:cs typeface="Calibri"/>
              <a:sym typeface="Calibri"/>
            </a:endParaRPr>
          </a:p>
          <a:p>
            <a:pPr indent="-184150" lvl="0" marL="285750" marR="0" rtl="0" algn="ctr">
              <a:spcBef>
                <a:spcPts val="0"/>
              </a:spcBef>
              <a:spcAft>
                <a:spcPts val="0"/>
              </a:spcAft>
              <a:buClr>
                <a:schemeClr val="dk1"/>
              </a:buClr>
              <a:buSzPts val="1600"/>
              <a:buFont typeface="Arial"/>
              <a:buNone/>
            </a:pPr>
            <a:r>
              <a:t/>
            </a:r>
            <a:endParaRPr b="1" sz="1600">
              <a:solidFill>
                <a:schemeClr val="dk1"/>
              </a:solidFill>
              <a:latin typeface="Tahoma"/>
              <a:ea typeface="Tahoma"/>
              <a:cs typeface="Tahoma"/>
              <a:sym typeface="Tahoma"/>
            </a:endParaRPr>
          </a:p>
          <a:p>
            <a:pPr indent="0" lvl="0" marL="0" marR="0" rtl="0" algn="ctr">
              <a:spcBef>
                <a:spcPts val="0"/>
              </a:spcBef>
              <a:spcAft>
                <a:spcPts val="0"/>
              </a:spcAft>
              <a:buNone/>
            </a:pPr>
            <a:r>
              <a:rPr b="1" lang="en-US" sz="1600" u="sng">
                <a:solidFill>
                  <a:schemeClr val="hlink"/>
                </a:solidFill>
                <a:highlight>
                  <a:srgbClr val="FFFF00"/>
                </a:highlight>
                <a:latin typeface="Tahoma"/>
                <a:ea typeface="Tahoma"/>
                <a:cs typeface="Tahoma"/>
                <a:sym typeface="Tahoma"/>
                <a:hlinkClick r:id="rId3"/>
              </a:rPr>
              <a:t>Register Today &gt;&gt;&gt;</a:t>
            </a:r>
            <a:endParaRPr b="1" sz="1600">
              <a:solidFill>
                <a:schemeClr val="dk1"/>
              </a:solidFill>
              <a:latin typeface="Tahoma"/>
              <a:ea typeface="Tahoma"/>
              <a:cs typeface="Tahoma"/>
              <a:sym typeface="Tahoma"/>
            </a:endParaRPr>
          </a:p>
          <a:p>
            <a:pPr indent="0" lvl="0" marL="0" marR="0" rtl="0" algn="ctr">
              <a:spcBef>
                <a:spcPts val="0"/>
              </a:spcBef>
              <a:spcAft>
                <a:spcPts val="0"/>
              </a:spcAft>
              <a:buNone/>
            </a:pPr>
            <a:r>
              <a:rPr lang="en-US" sz="1600" u="sng">
                <a:solidFill>
                  <a:schemeClr val="hlink"/>
                </a:solidFill>
                <a:latin typeface="Tahoma"/>
                <a:ea typeface="Tahoma"/>
                <a:cs typeface="Tahoma"/>
                <a:sym typeface="Tahoma"/>
                <a:hlinkClick r:id="rId4"/>
              </a:rPr>
              <a:t>https://www.councilforeconed.org/events/conference</a:t>
            </a:r>
            <a:r>
              <a:rPr lang="en-US" sz="1600">
                <a:solidFill>
                  <a:schemeClr val="dk1"/>
                </a:solidFill>
                <a:latin typeface="Tahoma"/>
                <a:ea typeface="Tahoma"/>
                <a:cs typeface="Tahoma"/>
                <a:sym typeface="Tahoma"/>
              </a:rPr>
              <a:t> </a:t>
            </a:r>
            <a:br>
              <a:rPr b="1" lang="en-US" sz="1600">
                <a:solidFill>
                  <a:schemeClr val="dk1"/>
                </a:solidFill>
                <a:latin typeface="Tahoma"/>
                <a:ea typeface="Tahoma"/>
                <a:cs typeface="Tahoma"/>
                <a:sym typeface="Tahoma"/>
              </a:rPr>
            </a:br>
            <a:endParaRPr b="1" sz="1600">
              <a:solidFill>
                <a:srgbClr val="0693E3"/>
              </a:solidFill>
              <a:latin typeface="Tahoma"/>
              <a:ea typeface="Tahoma"/>
              <a:cs typeface="Tahoma"/>
              <a:sym typeface="Tahoma"/>
            </a:endParaRPr>
          </a:p>
        </p:txBody>
      </p:sp>
      <p:pic>
        <p:nvPicPr>
          <p:cNvPr descr="A picture containing person, photo, blue, racket&#10;&#10;Description automatically generated" id="538" name="Google Shape;538;p76"/>
          <p:cNvPicPr preferRelativeResize="0"/>
          <p:nvPr/>
        </p:nvPicPr>
        <p:blipFill rotWithShape="1">
          <a:blip r:embed="rId5">
            <a:alphaModFix/>
          </a:blip>
          <a:srcRect b="0" l="0" r="0" t="0"/>
          <a:stretch/>
        </p:blipFill>
        <p:spPr>
          <a:xfrm>
            <a:off x="1561911" y="1128389"/>
            <a:ext cx="6020178" cy="319976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ph type="title"/>
          </p:nvPr>
        </p:nvSpPr>
        <p:spPr>
          <a:xfrm>
            <a:off x="457200" y="834823"/>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None/>
            </a:pPr>
            <a:r>
              <a:rPr lang="en-US" sz="5500"/>
              <a:t>State Standards</a:t>
            </a:r>
            <a:endParaRPr b="1" sz="5500"/>
          </a:p>
        </p:txBody>
      </p:sp>
      <p:sp>
        <p:nvSpPr>
          <p:cNvPr id="102" name="Google Shape;102;p20"/>
          <p:cNvSpPr txBox="1"/>
          <p:nvPr>
            <p:ph idx="4294967295" type="body"/>
          </p:nvPr>
        </p:nvSpPr>
        <p:spPr>
          <a:xfrm>
            <a:off x="457200" y="1779252"/>
            <a:ext cx="8229600" cy="4973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500"/>
              <a:buChar char="•"/>
            </a:pPr>
            <a:r>
              <a:rPr b="1" lang="en-US" sz="2500"/>
              <a:t>NYS Social Studies 12.E4 </a:t>
            </a:r>
            <a:r>
              <a:rPr b="1" lang="en-US" sz="2200"/>
              <a:t>THE TOOLS OF ECONOMIC POLICY IN A GLOBAL ECONOMY:</a:t>
            </a:r>
            <a:r>
              <a:rPr b="1" lang="en-US" sz="2500"/>
              <a:t> Globalization and increased economic interdependence affect the United States economy significantly. The tools that the policy makers have available to address these issues are fiscal policy, monetary policy, and trade policy.</a:t>
            </a:r>
            <a:endParaRPr sz="2500"/>
          </a:p>
          <a:p>
            <a:pPr indent="0" lvl="0" marL="0" rtl="0" algn="l">
              <a:spcBef>
                <a:spcPts val="0"/>
              </a:spcBef>
              <a:spcAft>
                <a:spcPts val="0"/>
              </a:spcAft>
              <a:buNone/>
            </a:pPr>
            <a:r>
              <a:t/>
            </a:r>
            <a:endParaRPr sz="2500"/>
          </a:p>
          <a:p>
            <a:pPr indent="0" lvl="0" marL="0" rtl="0" algn="l">
              <a:spcBef>
                <a:spcPts val="0"/>
              </a:spcBef>
              <a:spcAft>
                <a:spcPts val="0"/>
              </a:spcAft>
              <a:buNone/>
            </a:pPr>
            <a:r>
              <a:rPr lang="en-US" sz="2500" u="sng">
                <a:solidFill>
                  <a:schemeClr val="hlink"/>
                </a:solidFill>
                <a:hlinkClick r:id="rId3"/>
              </a:rPr>
              <a:t>http://www.nysed.gov/common/nysed/files/programs/curriculum-instruction/ss-framework-9-12.pdf</a:t>
            </a:r>
            <a:endParaRPr sz="2500"/>
          </a:p>
          <a:p>
            <a:pPr indent="0" lvl="0" marL="0" rtl="0" algn="l">
              <a:spcBef>
                <a:spcPts val="0"/>
              </a:spcBef>
              <a:spcAft>
                <a:spcPts val="0"/>
              </a:spcAft>
              <a:buNone/>
            </a:pPr>
            <a:r>
              <a:t/>
            </a:r>
            <a:endParaRPr sz="2500"/>
          </a:p>
          <a:p>
            <a:pPr indent="0" lvl="0" marL="0" rtl="0" algn="l">
              <a:spcBef>
                <a:spcPts val="0"/>
              </a:spcBef>
              <a:spcAft>
                <a:spcPts val="0"/>
              </a:spcAft>
              <a:buNone/>
            </a:pPr>
            <a:r>
              <a:t/>
            </a:r>
            <a:endParaRPr sz="2500">
              <a:latin typeface="Calibri"/>
              <a:ea typeface="Calibri"/>
              <a:cs typeface="Calibri"/>
              <a:sym typeface="Calibri"/>
            </a:endParaRPr>
          </a:p>
          <a:p>
            <a:pPr indent="-184150" lvl="0" marL="342900" rtl="0" algn="l">
              <a:spcBef>
                <a:spcPts val="1800"/>
              </a:spcBef>
              <a:spcAft>
                <a:spcPts val="0"/>
              </a:spcAft>
              <a:buClr>
                <a:schemeClr val="dk1"/>
              </a:buClr>
              <a:buSzPts val="2500"/>
              <a:buNone/>
            </a:pPr>
            <a:r>
              <a:t/>
            </a:r>
            <a:endParaRPr sz="2500">
              <a:latin typeface="Calibri"/>
              <a:ea typeface="Calibri"/>
              <a:cs typeface="Calibri"/>
              <a:sym typeface="Calibri"/>
            </a:endParaRPr>
          </a:p>
          <a:p>
            <a:pPr indent="0" lvl="0" marL="0" rtl="0" algn="l">
              <a:spcBef>
                <a:spcPts val="1800"/>
              </a:spcBef>
              <a:spcAft>
                <a:spcPts val="0"/>
              </a:spcAft>
              <a:buClr>
                <a:schemeClr val="dk1"/>
              </a:buClr>
              <a:buSzPts val="2750"/>
              <a:buNone/>
            </a:pPr>
            <a:r>
              <a:t/>
            </a:r>
            <a:endParaRPr sz="275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
                                            <p:txEl>
                                              <p:pRg end="0" st="0"/>
                                            </p:txEl>
                                          </p:spTgt>
                                        </p:tgtEl>
                                        <p:attrNameLst>
                                          <p:attrName>style.visibility</p:attrName>
                                        </p:attrNameLst>
                                      </p:cBhvr>
                                      <p:to>
                                        <p:strVal val="visible"/>
                                      </p:to>
                                    </p:set>
                                    <p:anim calcmode="lin" valueType="num">
                                      <p:cBhvr additive="base">
                                        <p:cTn dur="500"/>
                                        <p:tgtEl>
                                          <p:spTgt spid="102">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
                                            <p:txEl>
                                              <p:pRg end="1" st="1"/>
                                            </p:txEl>
                                          </p:spTgt>
                                        </p:tgtEl>
                                        <p:attrNameLst>
                                          <p:attrName>style.visibility</p:attrName>
                                        </p:attrNameLst>
                                      </p:cBhvr>
                                      <p:to>
                                        <p:strVal val="visible"/>
                                      </p:to>
                                    </p:set>
                                    <p:anim calcmode="lin" valueType="num">
                                      <p:cBhvr additive="base">
                                        <p:cTn dur="500"/>
                                        <p:tgtEl>
                                          <p:spTgt spid="102">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
                                            <p:txEl>
                                              <p:pRg end="2" st="2"/>
                                            </p:txEl>
                                          </p:spTgt>
                                        </p:tgtEl>
                                        <p:attrNameLst>
                                          <p:attrName>style.visibility</p:attrName>
                                        </p:attrNameLst>
                                      </p:cBhvr>
                                      <p:to>
                                        <p:strVal val="visible"/>
                                      </p:to>
                                    </p:set>
                                    <p:anim calcmode="lin" valueType="num">
                                      <p:cBhvr additive="base">
                                        <p:cTn dur="500"/>
                                        <p:tgtEl>
                                          <p:spTgt spid="102">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
                                            <p:txEl>
                                              <p:pRg end="3" st="3"/>
                                            </p:txEl>
                                          </p:spTgt>
                                        </p:tgtEl>
                                        <p:attrNameLst>
                                          <p:attrName>style.visibility</p:attrName>
                                        </p:attrNameLst>
                                      </p:cBhvr>
                                      <p:to>
                                        <p:strVal val="visible"/>
                                      </p:to>
                                    </p:set>
                                    <p:anim calcmode="lin" valueType="num">
                                      <p:cBhvr additive="base">
                                        <p:cTn dur="500"/>
                                        <p:tgtEl>
                                          <p:spTgt spid="102">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
                                            <p:txEl>
                                              <p:pRg end="4" st="4"/>
                                            </p:txEl>
                                          </p:spTgt>
                                        </p:tgtEl>
                                        <p:attrNameLst>
                                          <p:attrName>style.visibility</p:attrName>
                                        </p:attrNameLst>
                                      </p:cBhvr>
                                      <p:to>
                                        <p:strVal val="visible"/>
                                      </p:to>
                                    </p:set>
                                    <p:anim calcmode="lin" valueType="num">
                                      <p:cBhvr additive="base">
                                        <p:cTn dur="500"/>
                                        <p:tgtEl>
                                          <p:spTgt spid="102">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
                                            <p:txEl>
                                              <p:pRg end="5" st="5"/>
                                            </p:txEl>
                                          </p:spTgt>
                                        </p:tgtEl>
                                        <p:attrNameLst>
                                          <p:attrName>style.visibility</p:attrName>
                                        </p:attrNameLst>
                                      </p:cBhvr>
                                      <p:to>
                                        <p:strVal val="visible"/>
                                      </p:to>
                                    </p:set>
                                    <p:anim calcmode="lin" valueType="num">
                                      <p:cBhvr additive="base">
                                        <p:cTn dur="500"/>
                                        <p:tgtEl>
                                          <p:spTgt spid="102">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
                                            <p:txEl>
                                              <p:pRg end="6" st="6"/>
                                            </p:txEl>
                                          </p:spTgt>
                                        </p:tgtEl>
                                        <p:attrNameLst>
                                          <p:attrName>style.visibility</p:attrName>
                                        </p:attrNameLst>
                                      </p:cBhvr>
                                      <p:to>
                                        <p:strVal val="visible"/>
                                      </p:to>
                                    </p:set>
                                    <p:anim calcmode="lin" valueType="num">
                                      <p:cBhvr additive="base">
                                        <p:cTn dur="500"/>
                                        <p:tgtEl>
                                          <p:spTgt spid="102">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txBox="1"/>
          <p:nvPr>
            <p:ph type="title"/>
          </p:nvPr>
        </p:nvSpPr>
        <p:spPr>
          <a:xfrm>
            <a:off x="457200" y="898923"/>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None/>
            </a:pPr>
            <a:r>
              <a:rPr lang="en-US" sz="5500"/>
              <a:t>Question of the Day</a:t>
            </a:r>
            <a:endParaRPr b="1" sz="5500"/>
          </a:p>
        </p:txBody>
      </p:sp>
      <p:sp>
        <p:nvSpPr>
          <p:cNvPr id="109" name="Google Shape;109;p21"/>
          <p:cNvSpPr txBox="1"/>
          <p:nvPr>
            <p:ph idx="4294967295" type="body"/>
          </p:nvPr>
        </p:nvSpPr>
        <p:spPr>
          <a:xfrm>
            <a:off x="457200" y="2212850"/>
            <a:ext cx="6166200" cy="417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Which nation is the leading trade partner of the U.S. (exports plus imports)?</a:t>
            </a:r>
            <a:endParaRPr/>
          </a:p>
          <a:p>
            <a:pPr indent="0" lvl="0" marL="0" rtl="0" algn="l">
              <a:spcBef>
                <a:spcPts val="0"/>
              </a:spcBef>
              <a:spcAft>
                <a:spcPts val="0"/>
              </a:spcAft>
              <a:buNone/>
            </a:pPr>
            <a:r>
              <a:t/>
            </a:r>
            <a:endParaRPr/>
          </a:p>
          <a:p>
            <a:pPr indent="-406400" lvl="0" marL="457200" rtl="0" algn="l">
              <a:spcBef>
                <a:spcPts val="0"/>
              </a:spcBef>
              <a:spcAft>
                <a:spcPts val="0"/>
              </a:spcAft>
              <a:buSzPts val="2800"/>
              <a:buAutoNum type="alphaUcPeriod"/>
            </a:pPr>
            <a:r>
              <a:rPr lang="en-US"/>
              <a:t>Mexico</a:t>
            </a:r>
            <a:endParaRPr/>
          </a:p>
          <a:p>
            <a:pPr indent="-406400" lvl="0" marL="457200" rtl="0" algn="l">
              <a:spcBef>
                <a:spcPts val="0"/>
              </a:spcBef>
              <a:spcAft>
                <a:spcPts val="0"/>
              </a:spcAft>
              <a:buSzPts val="2800"/>
              <a:buAutoNum type="alphaUcPeriod"/>
            </a:pPr>
            <a:r>
              <a:rPr lang="en-US"/>
              <a:t>Japan</a:t>
            </a:r>
            <a:endParaRPr/>
          </a:p>
          <a:p>
            <a:pPr indent="-406400" lvl="0" marL="457200" rtl="0" algn="l">
              <a:spcBef>
                <a:spcPts val="0"/>
              </a:spcBef>
              <a:spcAft>
                <a:spcPts val="0"/>
              </a:spcAft>
              <a:buSzPts val="2800"/>
              <a:buAutoNum type="alphaUcPeriod"/>
            </a:pPr>
            <a:r>
              <a:rPr lang="en-US"/>
              <a:t>China</a:t>
            </a:r>
            <a:endParaRPr/>
          </a:p>
          <a:p>
            <a:pPr indent="-406400" lvl="0" marL="457200" rtl="0" algn="l">
              <a:spcBef>
                <a:spcPts val="0"/>
              </a:spcBef>
              <a:spcAft>
                <a:spcPts val="0"/>
              </a:spcAft>
              <a:buSzPts val="2800"/>
              <a:buAutoNum type="alphaUcPeriod"/>
            </a:pPr>
            <a:r>
              <a:rPr lang="en-US"/>
              <a:t>Canada</a:t>
            </a:r>
            <a:endParaRPr/>
          </a:p>
          <a:p>
            <a:pPr indent="0" lvl="0" marL="0" rtl="0" algn="l">
              <a:spcBef>
                <a:spcPts val="0"/>
              </a:spcBef>
              <a:spcAft>
                <a:spcPts val="0"/>
              </a:spcAft>
              <a:buNone/>
            </a:pPr>
            <a:r>
              <a:t/>
            </a:r>
            <a:endParaRPr sz="2500">
              <a:latin typeface="Calibri"/>
              <a:ea typeface="Calibri"/>
              <a:cs typeface="Calibri"/>
              <a:sym typeface="Calibri"/>
            </a:endParaRPr>
          </a:p>
          <a:p>
            <a:pPr indent="-184150" lvl="0" marL="342900" rtl="0" algn="l">
              <a:spcBef>
                <a:spcPts val="1800"/>
              </a:spcBef>
              <a:spcAft>
                <a:spcPts val="0"/>
              </a:spcAft>
              <a:buClr>
                <a:schemeClr val="dk1"/>
              </a:buClr>
              <a:buSzPts val="2500"/>
              <a:buNone/>
            </a:pPr>
            <a:r>
              <a:t/>
            </a:r>
            <a:endParaRPr sz="2500">
              <a:latin typeface="Calibri"/>
              <a:ea typeface="Calibri"/>
              <a:cs typeface="Calibri"/>
              <a:sym typeface="Calibri"/>
            </a:endParaRPr>
          </a:p>
          <a:p>
            <a:pPr indent="0" lvl="0" marL="0" rtl="0" algn="l">
              <a:spcBef>
                <a:spcPts val="1800"/>
              </a:spcBef>
              <a:spcAft>
                <a:spcPts val="0"/>
              </a:spcAft>
              <a:buClr>
                <a:schemeClr val="dk1"/>
              </a:buClr>
              <a:buSzPts val="2750"/>
              <a:buNone/>
            </a:pPr>
            <a:r>
              <a:t/>
            </a:r>
            <a:endParaRPr sz="2750"/>
          </a:p>
        </p:txBody>
      </p:sp>
      <p:pic>
        <p:nvPicPr>
          <p:cNvPr id="110" name="Google Shape;110;p21"/>
          <p:cNvPicPr preferRelativeResize="0"/>
          <p:nvPr/>
        </p:nvPicPr>
        <p:blipFill>
          <a:blip r:embed="rId3">
            <a:alphaModFix/>
          </a:blip>
          <a:stretch>
            <a:fillRect/>
          </a:stretch>
        </p:blipFill>
        <p:spPr>
          <a:xfrm>
            <a:off x="4123800" y="3687146"/>
            <a:ext cx="4293825" cy="23358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9">
                                            <p:txEl>
                                              <p:pRg end="0" st="0"/>
                                            </p:txEl>
                                          </p:spTgt>
                                        </p:tgtEl>
                                        <p:attrNameLst>
                                          <p:attrName>style.visibility</p:attrName>
                                        </p:attrNameLst>
                                      </p:cBhvr>
                                      <p:to>
                                        <p:strVal val="visible"/>
                                      </p:to>
                                    </p:set>
                                    <p:anim calcmode="lin" valueType="num">
                                      <p:cBhvr additive="base">
                                        <p:cTn dur="500"/>
                                        <p:tgtEl>
                                          <p:spTgt spid="109">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9">
                                            <p:txEl>
                                              <p:pRg end="1" st="1"/>
                                            </p:txEl>
                                          </p:spTgt>
                                        </p:tgtEl>
                                        <p:attrNameLst>
                                          <p:attrName>style.visibility</p:attrName>
                                        </p:attrNameLst>
                                      </p:cBhvr>
                                      <p:to>
                                        <p:strVal val="visible"/>
                                      </p:to>
                                    </p:set>
                                    <p:anim calcmode="lin" valueType="num">
                                      <p:cBhvr additive="base">
                                        <p:cTn dur="500"/>
                                        <p:tgtEl>
                                          <p:spTgt spid="109">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9">
                                            <p:txEl>
                                              <p:pRg end="2" st="2"/>
                                            </p:txEl>
                                          </p:spTgt>
                                        </p:tgtEl>
                                        <p:attrNameLst>
                                          <p:attrName>style.visibility</p:attrName>
                                        </p:attrNameLst>
                                      </p:cBhvr>
                                      <p:to>
                                        <p:strVal val="visible"/>
                                      </p:to>
                                    </p:set>
                                    <p:anim calcmode="lin" valueType="num">
                                      <p:cBhvr additive="base">
                                        <p:cTn dur="500"/>
                                        <p:tgtEl>
                                          <p:spTgt spid="109">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9">
                                            <p:txEl>
                                              <p:pRg end="3" st="3"/>
                                            </p:txEl>
                                          </p:spTgt>
                                        </p:tgtEl>
                                        <p:attrNameLst>
                                          <p:attrName>style.visibility</p:attrName>
                                        </p:attrNameLst>
                                      </p:cBhvr>
                                      <p:to>
                                        <p:strVal val="visible"/>
                                      </p:to>
                                    </p:set>
                                    <p:anim calcmode="lin" valueType="num">
                                      <p:cBhvr additive="base">
                                        <p:cTn dur="500"/>
                                        <p:tgtEl>
                                          <p:spTgt spid="109">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9">
                                            <p:txEl>
                                              <p:pRg end="4" st="4"/>
                                            </p:txEl>
                                          </p:spTgt>
                                        </p:tgtEl>
                                        <p:attrNameLst>
                                          <p:attrName>style.visibility</p:attrName>
                                        </p:attrNameLst>
                                      </p:cBhvr>
                                      <p:to>
                                        <p:strVal val="visible"/>
                                      </p:to>
                                    </p:set>
                                    <p:anim calcmode="lin" valueType="num">
                                      <p:cBhvr additive="base">
                                        <p:cTn dur="500"/>
                                        <p:tgtEl>
                                          <p:spTgt spid="109">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9">
                                            <p:txEl>
                                              <p:pRg end="5" st="5"/>
                                            </p:txEl>
                                          </p:spTgt>
                                        </p:tgtEl>
                                        <p:attrNameLst>
                                          <p:attrName>style.visibility</p:attrName>
                                        </p:attrNameLst>
                                      </p:cBhvr>
                                      <p:to>
                                        <p:strVal val="visible"/>
                                      </p:to>
                                    </p:set>
                                    <p:anim calcmode="lin" valueType="num">
                                      <p:cBhvr additive="base">
                                        <p:cTn dur="500"/>
                                        <p:tgtEl>
                                          <p:spTgt spid="109">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9">
                                            <p:txEl>
                                              <p:pRg end="6" st="6"/>
                                            </p:txEl>
                                          </p:spTgt>
                                        </p:tgtEl>
                                        <p:attrNameLst>
                                          <p:attrName>style.visibility</p:attrName>
                                        </p:attrNameLst>
                                      </p:cBhvr>
                                      <p:to>
                                        <p:strVal val="visible"/>
                                      </p:to>
                                    </p:set>
                                    <p:anim calcmode="lin" valueType="num">
                                      <p:cBhvr additive="base">
                                        <p:cTn dur="500"/>
                                        <p:tgtEl>
                                          <p:spTgt spid="109">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9">
                                            <p:txEl>
                                              <p:pRg end="7" st="7"/>
                                            </p:txEl>
                                          </p:spTgt>
                                        </p:tgtEl>
                                        <p:attrNameLst>
                                          <p:attrName>style.visibility</p:attrName>
                                        </p:attrNameLst>
                                      </p:cBhvr>
                                      <p:to>
                                        <p:strVal val="visible"/>
                                      </p:to>
                                    </p:set>
                                    <p:anim calcmode="lin" valueType="num">
                                      <p:cBhvr additive="base">
                                        <p:cTn dur="500"/>
                                        <p:tgtEl>
                                          <p:spTgt spid="109">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9">
                                            <p:txEl>
                                              <p:pRg end="8" st="8"/>
                                            </p:txEl>
                                          </p:spTgt>
                                        </p:tgtEl>
                                        <p:attrNameLst>
                                          <p:attrName>style.visibility</p:attrName>
                                        </p:attrNameLst>
                                      </p:cBhvr>
                                      <p:to>
                                        <p:strVal val="visible"/>
                                      </p:to>
                                    </p:set>
                                    <p:anim calcmode="lin" valueType="num">
                                      <p:cBhvr additive="base">
                                        <p:cTn dur="500"/>
                                        <p:tgtEl>
                                          <p:spTgt spid="109">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22"/>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17" name="Google Shape;117;p22"/>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