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05" r:id="rId5"/>
    <p:sldId id="261" r:id="rId6"/>
    <p:sldId id="267" r:id="rId7"/>
    <p:sldId id="333" r:id="rId8"/>
    <p:sldId id="304" r:id="rId9"/>
    <p:sldId id="272" r:id="rId10"/>
    <p:sldId id="273" r:id="rId11"/>
    <p:sldId id="309" r:id="rId12"/>
    <p:sldId id="310" r:id="rId13"/>
    <p:sldId id="311" r:id="rId14"/>
    <p:sldId id="312" r:id="rId15"/>
    <p:sldId id="313" r:id="rId16"/>
    <p:sldId id="319" r:id="rId17"/>
    <p:sldId id="334" r:id="rId18"/>
    <p:sldId id="315" r:id="rId19"/>
    <p:sldId id="317" r:id="rId20"/>
    <p:sldId id="330" r:id="rId21"/>
    <p:sldId id="325" r:id="rId22"/>
    <p:sldId id="329" r:id="rId23"/>
    <p:sldId id="326" r:id="rId24"/>
    <p:sldId id="328" r:id="rId25"/>
    <p:sldId id="327" r:id="rId26"/>
    <p:sldId id="331" r:id="rId27"/>
    <p:sldId id="274" r:id="rId28"/>
    <p:sldId id="288" r:id="rId29"/>
    <p:sldId id="275" r:id="rId30"/>
    <p:sldId id="335" r:id="rId31"/>
    <p:sldId id="283" r:id="rId32"/>
    <p:sldId id="336" r:id="rId33"/>
    <p:sldId id="296" r:id="rId34"/>
    <p:sldId id="337" r:id="rId35"/>
    <p:sldId id="291" r:id="rId36"/>
    <p:sldId id="295" r:id="rId37"/>
    <p:sldId id="266" r:id="rId38"/>
    <p:sldId id="269" r:id="rId3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FF3300"/>
    <a:srgbClr val="004080"/>
    <a:srgbClr val="005CB8"/>
    <a:srgbClr val="8BAF00"/>
    <a:srgbClr val="C7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D0F4F-EA3E-4009-AA74-DC27403412E3}" v="24" dt="2021-02-02T18:17:17.828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1" autoAdjust="0"/>
  </p:normalViewPr>
  <p:slideViewPr>
    <p:cSldViewPr snapToGrid="0">
      <p:cViewPr varScale="1">
        <p:scale>
          <a:sx n="68" d="100"/>
          <a:sy n="68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EBC9-B116-4B13-B1BB-D4E8C254AEAF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61A2-6040-4F47-B19D-3E38F4045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8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weekly guide to the best online media for what you’re teaching, when you’re teaching it. </a:t>
            </a:r>
          </a:p>
          <a:p>
            <a:r>
              <a:rPr lang="en-US" dirty="0"/>
              <a:t>Resources are synced to your syllabus, so you get resources just-in-time, the week before you’re teaching a concept.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30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Economics is the study of how to get the most out of life.</a:t>
            </a:r>
            <a:r>
              <a:rPr lang="en-US" baseline="0" dirty="0"/>
              <a:t>  </a:t>
            </a:r>
            <a:r>
              <a:rPr lang="en-US" dirty="0"/>
              <a:t>We’re passionate about changing the world through economic education!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4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ru.io/pn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jLlOPqHxL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actice.mru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ninbox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learn.mru.org/lesson-plans/supply-demand-uni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1FCD60-F3B1-A249-BD50-44E9DACF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000644"/>
            <a:ext cx="5557090" cy="3833155"/>
          </a:xfrm>
          <a:prstGeom prst="rect">
            <a:avLst/>
          </a:prstGeom>
        </p:spPr>
      </p:pic>
      <p:pic>
        <p:nvPicPr>
          <p:cNvPr id="5" name="Picture 4" descr="https://lh4.googleusercontent.com/NZSsldREzD5VU7XfcLKXTDpMpUe-F-AnS05G1RrHAoGGgMsxcPyVFG4lvuYtKqU3PTWggGBrMrt_dPwRSVSl5Zv5cj7O4iity3fz8Srx1_wkZACePRNhemtj9PJlJzvetOV99UW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49" y="3086735"/>
            <a:ext cx="1759121" cy="830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045199" y="4072596"/>
            <a:ext cx="3098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Feb 2, 2021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7:00-8:00 pm ET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Presented By</a:t>
            </a:r>
          </a:p>
          <a:p>
            <a:pPr algn="ctr"/>
            <a:r>
              <a:rPr lang="en-US" sz="2400" b="1" i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Marginal Revolution University</a:t>
            </a:r>
          </a:p>
        </p:txBody>
      </p:sp>
    </p:spTree>
    <p:extLst>
      <p:ext uri="{BB962C8B-B14F-4D97-AF65-F5344CB8AC3E}">
        <p14:creationId xmlns:p14="http://schemas.microsoft.com/office/powerpoint/2010/main" val="289391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260" y="1302759"/>
            <a:ext cx="71208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Titles</a:t>
            </a:r>
          </a:p>
          <a:p>
            <a:pPr algn="ctr"/>
            <a:endParaRPr lang="en-US" sz="2000" dirty="0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Law of Demand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 Curve Shifts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Law of Supply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Supply Curve Shifts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Equilibrium Price &amp; Quantity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COMING SOON:  Price Ceilings, Price Floors and Elasticity</a:t>
            </a:r>
          </a:p>
          <a:p>
            <a:pPr algn="ctr"/>
            <a:endParaRPr lang="en-US" sz="2400" b="1" dirty="0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17" y="4665327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309" y="1347540"/>
            <a:ext cx="86868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Resources </a:t>
            </a:r>
            <a:r>
              <a:rPr lang="en-US" sz="2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4000" b="1" dirty="0">
              <a:solidFill>
                <a:srgbClr val="24356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Motivating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bell ringers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pique interest and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exit tickets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formatively assess learning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videos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enhance engagement and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 guides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increase comprehension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graphing tools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predict trends and draw/shift curves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Interactive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games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reinforce concepts and increase retention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Timely </a:t>
            </a:r>
            <a:r>
              <a:rPr lang="en-US" sz="2000" b="1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news articles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transfer knowledge using real world examples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ED84169-588F-9D41-9000-F6C4BC9F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84" y="5157220"/>
            <a:ext cx="2240049" cy="1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6599" r="10293" b="14375"/>
          <a:stretch/>
        </p:blipFill>
        <p:spPr bwMode="auto">
          <a:xfrm>
            <a:off x="331220" y="2303026"/>
            <a:ext cx="8470129" cy="33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5740" y="127510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Plan</a:t>
            </a:r>
          </a:p>
        </p:txBody>
      </p:sp>
    </p:spTree>
    <p:extLst>
      <p:ext uri="{BB962C8B-B14F-4D97-AF65-F5344CB8AC3E}">
        <p14:creationId xmlns:p14="http://schemas.microsoft.com/office/powerpoint/2010/main" val="533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23438" r="40688" b="10081"/>
          <a:stretch/>
        </p:blipFill>
        <p:spPr bwMode="auto">
          <a:xfrm>
            <a:off x="167640" y="1372677"/>
            <a:ext cx="4302849" cy="4509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9" t="34062" r="42269" b="12500"/>
          <a:stretch/>
        </p:blipFill>
        <p:spPr bwMode="auto">
          <a:xfrm>
            <a:off x="4620926" y="2072640"/>
            <a:ext cx="4355431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5610" y="1262872"/>
            <a:ext cx="4428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Lessons</a:t>
            </a:r>
            <a:r>
              <a:rPr lang="en-US" sz="36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87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4780" y="1131072"/>
            <a:ext cx="9494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Components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39384" y="2292921"/>
            <a:ext cx="47418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Objectives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Concepts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Concepts Connected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Concepts Foreshadowed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Science of Learning Best Practices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 Content Standards in Economics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Background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Enrichment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181" y="1838958"/>
            <a:ext cx="47701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1. BELLRINGER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Activity Sheets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News Articles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Trend Guessing Tools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2. LEARN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Video-integrated direct instruction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Graphing Tools 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 Tips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3. PRACTICE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Practice Problems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Answer Keys (request)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Interactive Games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4. EXIT TICKET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ED84169-588F-9D41-9000-F6C4BC9F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50" y="5493797"/>
            <a:ext cx="2144395" cy="11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6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159565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or In-Class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" y="2635240"/>
            <a:ext cx="7421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Docs-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materials for easy editing and adaptation</a:t>
            </a:r>
            <a:b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Forms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most Exit Tickets</a:t>
            </a:r>
            <a:b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keys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every assignment (verified emails)</a:t>
            </a:r>
            <a:b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A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through YouTube and Nearpod versions provided with student questions integrated</a:t>
            </a:r>
          </a:p>
        </p:txBody>
      </p:sp>
    </p:spTree>
    <p:extLst>
      <p:ext uri="{BB962C8B-B14F-4D97-AF65-F5344CB8AC3E}">
        <p14:creationId xmlns:p14="http://schemas.microsoft.com/office/powerpoint/2010/main" val="387950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1555" y="3137637"/>
            <a:ext cx="71208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2645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2: Demand Curve Shifts</a:t>
            </a:r>
            <a:endParaRPr lang="en-US" sz="2200" i="1" dirty="0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0E07933-AF89-6C48-8A82-DCF0CA8E9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6" b="37777"/>
          <a:stretch/>
        </p:blipFill>
        <p:spPr>
          <a:xfrm>
            <a:off x="2997199" y="3978794"/>
            <a:ext cx="2960631" cy="1799706"/>
          </a:xfrm>
          <a:prstGeom prst="rect">
            <a:avLst/>
          </a:prstGeom>
          <a:effectLst>
            <a:outerShdw blurRad="558800" dist="38100" sx="101000" sy="101000" algn="l" rotWithShape="0">
              <a:prstClr val="black">
                <a:alpha val="1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4320" y="2154292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Demonstration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68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5;p23">
            <a:extLst>
              <a:ext uri="{FF2B5EF4-FFF2-40B4-BE49-F238E27FC236}">
                <a16:creationId xmlns:a16="http://schemas.microsoft.com/office/drawing/2014/main" id="{D1E92AD5-372D-824E-9240-BFC1ECDA2ACB}"/>
              </a:ext>
            </a:extLst>
          </p:cNvPr>
          <p:cNvSpPr txBox="1">
            <a:spLocks/>
          </p:cNvSpPr>
          <p:nvPr/>
        </p:nvSpPr>
        <p:spPr>
          <a:xfrm>
            <a:off x="1497333" y="1107345"/>
            <a:ext cx="3252051" cy="990246"/>
          </a:xfrm>
          <a:prstGeom prst="rect">
            <a:avLst/>
          </a:prstGeom>
        </p:spPr>
        <p:txBody>
          <a:bodyPr spcFirstLastPara="1" vert="horz" wrap="square" lIns="91389" tIns="45682" rIns="91389" bIns="45682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4356D"/>
                </a:solidFill>
                <a:highlight>
                  <a:srgbClr val="FFFFFF"/>
                </a:highlight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Bell Ringer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BB5C9E9-49E6-6545-8A99-BAB5C1C7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27" y="1107345"/>
            <a:ext cx="1031506" cy="99024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D513050-2B01-C340-B342-D66DCABF8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29336" r="17672" b="20001"/>
          <a:stretch/>
        </p:blipFill>
        <p:spPr bwMode="auto">
          <a:xfrm>
            <a:off x="315926" y="2373212"/>
            <a:ext cx="3838411" cy="21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41C6A6D-F03B-094E-B498-C149B5F1F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29337" r="21713" b="47226"/>
          <a:stretch/>
        </p:blipFill>
        <p:spPr bwMode="auto">
          <a:xfrm>
            <a:off x="4496252" y="1273923"/>
            <a:ext cx="4368386" cy="123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FEA3A2B-76EF-2841-927E-0F3195496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29337" r="19605" b="26875"/>
          <a:stretch/>
        </p:blipFill>
        <p:spPr bwMode="auto">
          <a:xfrm>
            <a:off x="4496252" y="3684133"/>
            <a:ext cx="4392554" cy="22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41C6A6D-F03B-094E-B498-C149B5F1F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51074" r="21713" b="34444"/>
          <a:stretch/>
        </p:blipFill>
        <p:spPr bwMode="auto">
          <a:xfrm>
            <a:off x="4496252" y="2441966"/>
            <a:ext cx="4368386" cy="7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41C6A6D-F03B-094E-B498-C149B5F1F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65100" r="21713" b="29470"/>
          <a:stretch/>
        </p:blipFill>
        <p:spPr bwMode="auto">
          <a:xfrm>
            <a:off x="4496252" y="3245075"/>
            <a:ext cx="4368386" cy="2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95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Storyline Trend Guessing Game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7187" r="3090" b="10000"/>
          <a:stretch/>
        </p:blipFill>
        <p:spPr bwMode="auto">
          <a:xfrm>
            <a:off x="1062990" y="2650770"/>
            <a:ext cx="7018020" cy="30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2E298-3016-9548-873C-099B00EEF97B}"/>
              </a:ext>
            </a:extLst>
          </p:cNvPr>
          <p:cNvSpPr txBox="1"/>
          <p:nvPr/>
        </p:nvSpPr>
        <p:spPr>
          <a:xfrm>
            <a:off x="1073748" y="5647430"/>
            <a:ext cx="703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https://mru.io/pnn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37812" r="28741" b="14063"/>
          <a:stretch/>
        </p:blipFill>
        <p:spPr bwMode="auto">
          <a:xfrm>
            <a:off x="1457300" y="2484120"/>
            <a:ext cx="6229202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Activity Sheets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25715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3" y="971894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EconEdLink Membership</a:t>
            </a:r>
            <a:endParaRPr lang="en-US" dirty="0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40" y="2114898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become an EconEdLink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3"/>
              </a:rPr>
              <a:t>member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. As a member, you will now be able to: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Automatically receive a professional development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via e-mail within 24 hours after viewing any webinar for a minimum of 45 minutes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Register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for upcoming webinars with a simple one-click process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Easily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download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presentations, lesson plan materials and activities for each webinar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Search and view all webinars at your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convenience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Save webinars to your EconEdLink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dashboard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for easy access to the event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may access our new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Professional Development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page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4"/>
              </a:rPr>
              <a:t>here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39337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Curve Drawing Tools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1" t="28905" r="33895" b="8074"/>
          <a:stretch/>
        </p:blipFill>
        <p:spPr bwMode="auto">
          <a:xfrm>
            <a:off x="2473512" y="2101263"/>
            <a:ext cx="4196976" cy="43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19" y="1106928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Instructional &amp; Review Videos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0" y="1982454"/>
            <a:ext cx="3422650" cy="1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82455"/>
            <a:ext cx="3422648" cy="1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77" y="4076775"/>
            <a:ext cx="3319145" cy="18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49840-94E4-D848-A044-00F2C77F60CC}"/>
              </a:ext>
            </a:extLst>
          </p:cNvPr>
          <p:cNvSpPr txBox="1"/>
          <p:nvPr/>
        </p:nvSpPr>
        <p:spPr>
          <a:xfrm>
            <a:off x="2195329" y="6080602"/>
            <a:ext cx="475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https://www.youtube.com/watch?v=9jLlOPqHxLs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Interactive Graphing Game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156F7-96FF-4A4A-8292-9379E64FF2B2}"/>
              </a:ext>
            </a:extLst>
          </p:cNvPr>
          <p:cNvSpPr txBox="1"/>
          <p:nvPr/>
        </p:nvSpPr>
        <p:spPr>
          <a:xfrm>
            <a:off x="2476500" y="5579491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http://practice.mru.org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F7A98EB-8E7A-0F42-A537-879FF1030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679981"/>
            <a:ext cx="4095110" cy="2303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60ED4-735C-0647-8D55-B5CBC328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632" y="2679981"/>
            <a:ext cx="4089048" cy="23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381249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Exit Ticket</a:t>
            </a:r>
            <a:r>
              <a:rPr lang="en-US" sz="4000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35547" r="28916" b="10000"/>
          <a:stretch/>
        </p:blipFill>
        <p:spPr bwMode="auto">
          <a:xfrm>
            <a:off x="1295400" y="2255319"/>
            <a:ext cx="6690360" cy="41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" y="1783080"/>
            <a:ext cx="800100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572B2-6946-5141-A75D-C523C4E93F29}"/>
              </a:ext>
            </a:extLst>
          </p:cNvPr>
          <p:cNvSpPr txBox="1"/>
          <p:nvPr/>
        </p:nvSpPr>
        <p:spPr>
          <a:xfrm>
            <a:off x="1021082" y="2692870"/>
            <a:ext cx="67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Other FREE MRU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Economic Resources</a:t>
            </a:r>
          </a:p>
        </p:txBody>
      </p:sp>
    </p:spTree>
    <p:extLst>
      <p:ext uri="{BB962C8B-B14F-4D97-AF65-F5344CB8AC3E}">
        <p14:creationId xmlns:p14="http://schemas.microsoft.com/office/powerpoint/2010/main" val="7531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5"/>
          <a:stretch/>
        </p:blipFill>
        <p:spPr bwMode="auto">
          <a:xfrm>
            <a:off x="1441133" y="2888874"/>
            <a:ext cx="6505575" cy="35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1645" y="1349831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Website Exploration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373" y="2306776"/>
            <a:ext cx="888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https://mru.org             Teaching Resources            High School Resources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28219" y="3566066"/>
            <a:ext cx="733806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80298" y="2306776"/>
            <a:ext cx="411480" cy="4616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74711" y="2306775"/>
            <a:ext cx="411480" cy="4616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5740" y="127510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2214269"/>
            <a:ext cx="8343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900+ </a:t>
            </a:r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 videos </a:t>
            </a:r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practice questions, transcripts, and subtitles</a:t>
            </a:r>
          </a:p>
          <a:p>
            <a:pPr lvl="1"/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Available at MRU.ORG and YouTube</a:t>
            </a: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Aligned to CEE national and select state </a:t>
            </a:r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standards</a:t>
            </a:r>
          </a:p>
          <a:p>
            <a:r>
              <a:rPr lang="en-US" sz="1600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https://mru.org/resources/high-school/videos-mapped-to-standards</a:t>
            </a: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 err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EdPuzzle</a:t>
            </a:r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versions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https://edpuzzle.com/channel/5cf6f1059dc78f411126ed9f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school </a:t>
            </a:r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topics</a:t>
            </a:r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/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Micro, macro, international economics</a:t>
            </a:r>
          </a:p>
          <a:p>
            <a:pPr lvl="1"/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finance</a:t>
            </a: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 </a:t>
            </a:r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dictionary</a:t>
            </a:r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economic terms</a:t>
            </a: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sz="2000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Videos for Statewide Online Courses</a:t>
            </a:r>
          </a:p>
          <a:p>
            <a:endParaRPr lang="en-US" sz="2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b="1" dirty="0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88" r="20634" b="6875"/>
          <a:stretch/>
        </p:blipFill>
        <p:spPr bwMode="auto">
          <a:xfrm>
            <a:off x="5728930" y="4459717"/>
            <a:ext cx="3136940" cy="19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25FA2-D0C5-C640-8751-234B7B61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744026"/>
            <a:ext cx="7330440" cy="41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081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1745" y="1325883"/>
            <a:ext cx="7125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EconInBox</a:t>
            </a:r>
            <a:endParaRPr lang="en-US" sz="4800" b="1" dirty="0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Curated Current Events Emails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26562" r="38403" b="35131"/>
          <a:stretch/>
        </p:blipFill>
        <p:spPr bwMode="auto">
          <a:xfrm>
            <a:off x="1868447" y="2483023"/>
            <a:ext cx="55924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4406" y="4653740"/>
            <a:ext cx="14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6404" y="4634990"/>
            <a:ext cx="1417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course outline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914" y="4653741"/>
            <a:ext cx="141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 </a:t>
            </a:r>
          </a:p>
          <a:p>
            <a:pPr algn="ctr"/>
            <a:r>
              <a:rPr lang="en-US" b="1" dirty="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just-in-time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6B1A9-1CA3-CC42-B6BE-21F7ECA4398A}"/>
              </a:ext>
            </a:extLst>
          </p:cNvPr>
          <p:cNvSpPr txBox="1"/>
          <p:nvPr/>
        </p:nvSpPr>
        <p:spPr>
          <a:xfrm>
            <a:off x="1035872" y="6012954"/>
            <a:ext cx="712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https://www.econinbox.com/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33124" r="19253" b="6876"/>
          <a:stretch/>
        </p:blipFill>
        <p:spPr bwMode="auto">
          <a:xfrm>
            <a:off x="0" y="1129730"/>
            <a:ext cx="4837448" cy="371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8" t="33125" r="19253" b="29375"/>
          <a:stretch/>
        </p:blipFill>
        <p:spPr bwMode="auto">
          <a:xfrm>
            <a:off x="2220604" y="3307350"/>
            <a:ext cx="4873470" cy="234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34374" r="19781" b="32813"/>
          <a:stretch/>
        </p:blipFill>
        <p:spPr bwMode="auto">
          <a:xfrm>
            <a:off x="4391312" y="4434530"/>
            <a:ext cx="4752687" cy="20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3F328-D813-C645-8848-C436AEB0AB8A}"/>
              </a:ext>
            </a:extLst>
          </p:cNvPr>
          <p:cNvSpPr txBox="1"/>
          <p:nvPr/>
        </p:nvSpPr>
        <p:spPr>
          <a:xfrm>
            <a:off x="4974609" y="1676134"/>
            <a:ext cx="39103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Feb. 1     </a:t>
            </a:r>
          </a:p>
          <a:p>
            <a:r>
              <a:rPr lang="en-US" sz="2000" b="1" dirty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Teaching Supply and Demand </a:t>
            </a:r>
          </a:p>
          <a:p>
            <a:endParaRPr lang="en-US" sz="500" b="1" dirty="0">
              <a:solidFill>
                <a:srgbClr val="24356D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Jan. 25   </a:t>
            </a:r>
          </a:p>
          <a:p>
            <a:r>
              <a:rPr lang="en-US" sz="2000" b="1" dirty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Receive </a:t>
            </a:r>
            <a:r>
              <a:rPr lang="en-US" sz="2000" b="1" dirty="0" err="1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EconInBox</a:t>
            </a:r>
            <a:r>
              <a:rPr lang="en-US" sz="2000" b="1" dirty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5968739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80" y="1225253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Professional Development </a:t>
            </a:r>
            <a:br>
              <a:rPr lang="en-US" sz="40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</a:br>
            <a:r>
              <a:rPr lang="en-US" sz="40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 &amp; Resources</a:t>
            </a:r>
            <a:endParaRPr lang="en-US" sz="4000" b="1" dirty="0">
              <a:solidFill>
                <a:srgbClr val="004080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805574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To earn your professional development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for this webinar, you must: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Watch a minimum of 45-minutes and you will automatically receive a professional development certificate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via e-mail within 24 hours.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Accessing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resources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: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70C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EconEdLink.org/professional-development/</a:t>
            </a:r>
          </a:p>
          <a:p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4154" y="1280163"/>
            <a:ext cx="7125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 Swag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Backgrounds, Tattoos &amp; Stickers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17970" r="53953" b="21093"/>
          <a:stretch/>
        </p:blipFill>
        <p:spPr bwMode="auto">
          <a:xfrm>
            <a:off x="1071404" y="2658513"/>
            <a:ext cx="2895838" cy="33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4154" y="6146180"/>
            <a:ext cx="3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https://learn.mru.org/zoom/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57D87-E7FD-0343-BF88-40A4D86D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16" y="2712671"/>
            <a:ext cx="2460934" cy="138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29224-A60C-4343-86E0-3F29046D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6616">
            <a:off x="4262728" y="3999875"/>
            <a:ext cx="1709456" cy="83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DE755-A8C1-574C-9007-ED24F0A46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184">
            <a:off x="5918191" y="4337202"/>
            <a:ext cx="1565096" cy="13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063B6B-B041-3742-A1F0-BE86D3A76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2215">
            <a:off x="4336679" y="5061215"/>
            <a:ext cx="1477194" cy="1373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59BD4-0112-774D-A834-87A223B05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0907">
            <a:off x="7688290" y="4016256"/>
            <a:ext cx="1337851" cy="24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7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0A31B-7983-364C-8A26-D55EA51AB041}"/>
              </a:ext>
            </a:extLst>
          </p:cNvPr>
          <p:cNvSpPr txBox="1"/>
          <p:nvPr/>
        </p:nvSpPr>
        <p:spPr>
          <a:xfrm>
            <a:off x="705737" y="2266816"/>
            <a:ext cx="786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https://learn.mru.org/lesson-plans/supply-demand-unit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 bwMode="auto">
          <a:xfrm>
            <a:off x="1257891" y="2897629"/>
            <a:ext cx="6758349" cy="34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3529" y="1367660"/>
            <a:ext cx="950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Unit Plan Now!</a:t>
            </a:r>
          </a:p>
        </p:txBody>
      </p:sp>
    </p:spTree>
    <p:extLst>
      <p:ext uri="{BB962C8B-B14F-4D97-AF65-F5344CB8AC3E}">
        <p14:creationId xmlns:p14="http://schemas.microsoft.com/office/powerpoint/2010/main" val="258311418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" y="1783080"/>
            <a:ext cx="8001000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3572B2-6946-5141-A75D-C523C4E93F29}"/>
              </a:ext>
            </a:extLst>
          </p:cNvPr>
          <p:cNvSpPr txBox="1"/>
          <p:nvPr/>
        </p:nvSpPr>
        <p:spPr>
          <a:xfrm>
            <a:off x="1021082" y="2692870"/>
            <a:ext cx="67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Questions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or Comments?</a:t>
            </a:r>
          </a:p>
        </p:txBody>
      </p:sp>
    </p:spTree>
    <p:extLst>
      <p:ext uri="{BB962C8B-B14F-4D97-AF65-F5344CB8AC3E}">
        <p14:creationId xmlns:p14="http://schemas.microsoft.com/office/powerpoint/2010/main" val="35694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324069"/>
            <a:ext cx="800100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8AA1-DBA6-E64F-BF4D-180E26283F6F}"/>
              </a:ext>
            </a:extLst>
          </p:cNvPr>
          <p:cNvSpPr txBox="1"/>
          <p:nvPr/>
        </p:nvSpPr>
        <p:spPr>
          <a:xfrm>
            <a:off x="1322670" y="2569261"/>
            <a:ext cx="442621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Questions/Feedback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Cheryl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Symbol"/>
              </a:rPr>
              <a:t>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cheryl@mru.org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 Connected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@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MRevUniversity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facebook.com/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mrevuniversity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EBF1D-4541-FE48-83A1-F62CAAED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5055" t="-215336" r="-215055" b="-215336"/>
          <a:stretch/>
        </p:blipFill>
        <p:spPr>
          <a:xfrm>
            <a:off x="1108327" y="3768770"/>
            <a:ext cx="1854151" cy="2472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8BA80-D4D9-9F40-84E2-07F2FE384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016" t="-16016" r="-16016" b="-16016"/>
          <a:stretch/>
        </p:blipFill>
        <p:spPr>
          <a:xfrm>
            <a:off x="1804505" y="4256054"/>
            <a:ext cx="461794" cy="615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1" y="5674941"/>
            <a:ext cx="652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Join our Teaching Online Econ Facebook Community at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COMMUNITY.MRU.ORG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706" y="126447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6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CEE Affiliates</a:t>
            </a:r>
            <a:endParaRPr lang="en-US" sz="4800" b="1" dirty="0">
              <a:ln w="11430"/>
              <a:solidFill>
                <a:srgbClr val="00408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7" y="5134682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3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7"/>
            <a:ext cx="7772400" cy="1470025"/>
          </a:xfrm>
        </p:spPr>
        <p:txBody>
          <a:bodyPr/>
          <a:lstStyle/>
          <a:p>
            <a:r>
              <a:rPr lang="en-US" sz="4800" dirty="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Thank You to Our Sponsors!</a:t>
            </a:r>
            <a:endParaRPr lang="en-US" sz="4800" dirty="0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1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r="13426"/>
          <a:stretch/>
        </p:blipFill>
        <p:spPr bwMode="auto">
          <a:xfrm>
            <a:off x="6431280" y="2168753"/>
            <a:ext cx="2407920" cy="25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50977"/>
            <a:ext cx="64312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3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Dr. Cheryl Ayers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Marginal Revolution University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George Mason University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Center for Economic Education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Virginia Tech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7A99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U.S. Economic Empowerment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Economic Education &amp; </a:t>
            </a:r>
            <a:r>
              <a:rPr lang="en-US" dirty="0">
                <a:solidFill>
                  <a:srgbClr val="7A99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 Consultant </a:t>
            </a:r>
          </a:p>
        </p:txBody>
      </p:sp>
    </p:spTree>
    <p:extLst>
      <p:ext uri="{BB962C8B-B14F-4D97-AF65-F5344CB8AC3E}">
        <p14:creationId xmlns:p14="http://schemas.microsoft.com/office/powerpoint/2010/main" val="17013518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3334" y="1522880"/>
            <a:ext cx="7125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Webinar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0" y="2633327"/>
            <a:ext cx="84153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Preview </a:t>
            </a:r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MRU’s </a:t>
            </a:r>
            <a:r>
              <a:rPr lang="en-US" sz="2400" b="1" i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Finding Equilibrium: Supply Meets Demand </a:t>
            </a:r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new curriculum unit.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Demonstrate</a:t>
            </a:r>
            <a:r>
              <a:rPr lang="en-US" sz="2400" b="1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curriculum unit’s online instructional resources. 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0E07933-AF89-6C48-8A82-DCF0CA8E9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2" b="6982"/>
          <a:stretch/>
        </p:blipFill>
        <p:spPr>
          <a:xfrm>
            <a:off x="3619284" y="4554996"/>
            <a:ext cx="2230230" cy="1616953"/>
          </a:xfrm>
          <a:prstGeom prst="rect">
            <a:avLst/>
          </a:prstGeom>
          <a:effectLst>
            <a:outerShdw blurRad="558800" dist="38100" sx="101000" sy="101000" algn="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1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055" y="1402083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" y="2407389"/>
            <a:ext cx="851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Marginal Revolution University (MRU)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Online, video-based, nonprofit, economic education platform founded in 2012 by GMU professors Drs. Tyler Cowen and Alex Tabarrok for teachers, students, and lifelong learners worldwide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1" t="39887" r="34187" b="19062"/>
          <a:stretch/>
        </p:blipFill>
        <p:spPr bwMode="auto">
          <a:xfrm>
            <a:off x="2934454" y="3947160"/>
            <a:ext cx="35917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4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910" y="1249683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2227583"/>
            <a:ext cx="85382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Our Vision</a:t>
            </a:r>
          </a:p>
          <a:p>
            <a:pPr algn="ctr"/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Economics has the power to positively change the way people view and live in the world because there’s an inner economist in all of us.</a:t>
            </a:r>
          </a:p>
          <a:p>
            <a:pPr algn="ctr"/>
            <a:endParaRPr lang="en-US" sz="2000" dirty="0">
              <a:solidFill>
                <a:srgbClr val="005CB8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Our Mission</a:t>
            </a:r>
          </a:p>
          <a:p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To provide a FREE world-class economic education to everyone, everywhere by: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Developing your inner economist with engaging, thought-provoking ways of looking at everyday problems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Entertaining you so you actually want to learn economics (no boring lectures!)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Thinking on the margin:  one idea + one person at a time = “Marginal Revolution”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30937" r="10644" b="28125"/>
          <a:stretch/>
        </p:blipFill>
        <p:spPr bwMode="auto">
          <a:xfrm>
            <a:off x="3652063" y="5440938"/>
            <a:ext cx="1805583" cy="11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1FCD60-F3B1-A249-BD50-44E9DACF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597361"/>
            <a:ext cx="7176510" cy="44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5;p23"/>
          <p:cNvSpPr txBox="1">
            <a:spLocks/>
          </p:cNvSpPr>
          <p:nvPr/>
        </p:nvSpPr>
        <p:spPr>
          <a:xfrm>
            <a:off x="628650" y="1503258"/>
            <a:ext cx="7886700" cy="4347174"/>
          </a:xfrm>
          <a:prstGeom prst="rect">
            <a:avLst/>
          </a:prstGeom>
        </p:spPr>
        <p:txBody>
          <a:bodyPr spcFirstLastPara="1" vert="horz" wrap="square" lIns="91389" tIns="45682" rIns="91389" bIns="45682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24356D"/>
                </a:solidFill>
                <a:highlight>
                  <a:srgbClr val="FFFFFF"/>
                </a:highlight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Poll Time!</a:t>
            </a:r>
            <a:endParaRPr lang="en-US" sz="2000" b="1" dirty="0">
              <a:solidFill>
                <a:srgbClr val="24356D"/>
              </a:solidFill>
              <a:highlight>
                <a:srgbClr val="FFFFFF"/>
              </a:highlight>
              <a:latin typeface="Segoe UI" panose="020B0502040204020203" pitchFamily="34" charset="0"/>
              <a:ea typeface="Lato"/>
              <a:cs typeface="Segoe UI" panose="020B0502040204020203" pitchFamily="34" charset="0"/>
              <a:sym typeface="Lato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What is your </a:t>
            </a:r>
            <a:r>
              <a:rPr lang="en-US" sz="2400" b="1" dirty="0">
                <a:solidFill>
                  <a:srgbClr val="7A9900"/>
                </a:solidFill>
                <a:highlight>
                  <a:srgbClr val="FFFFFF"/>
                </a:highlight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primary challenge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in teaching supply, demand, and equilibrium?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student interest and engagement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student comprehension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real-world connections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finding quality resources (online or in-person)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all of the above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NO CHALLENGES – students love it and get it!</a:t>
            </a:r>
          </a:p>
        </p:txBody>
      </p:sp>
    </p:spTree>
    <p:extLst>
      <p:ext uri="{BB962C8B-B14F-4D97-AF65-F5344CB8AC3E}">
        <p14:creationId xmlns:p14="http://schemas.microsoft.com/office/powerpoint/2010/main" val="225856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fa4db11-c700-41fb-b639-f7e6b4e680b5"/>
    <ds:schemaRef ds:uri="http://schemas.microsoft.com/office/2006/metadata/properties"/>
    <ds:schemaRef ds:uri="http://purl.org/dc/terms/"/>
    <ds:schemaRef ds:uri="http://schemas.microsoft.com/office/infopath/2007/PartnerControls"/>
    <ds:schemaRef ds:uri="9cd82c5b-74c9-4827-94f1-5bf219ae6b2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993</Words>
  <Application>Microsoft Office PowerPoint</Application>
  <PresentationFormat>On-screen Show (4:3)</PresentationFormat>
  <Paragraphs>188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Arial,Sans-Serif</vt:lpstr>
      <vt:lpstr>Calibri</vt:lpstr>
      <vt:lpstr>Calibri Light</vt:lpstr>
      <vt:lpstr>Segoe UI</vt:lpstr>
      <vt:lpstr>Times New Roman</vt:lpstr>
      <vt:lpstr>Wingdings</vt:lpstr>
      <vt:lpstr>Office Theme</vt:lpstr>
      <vt:lpstr>PowerPoint Presentation</vt:lpstr>
      <vt:lpstr>EconEdLink Membership</vt:lpstr>
      <vt:lpstr>Professional Development  Certificate &amp;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170</cp:revision>
  <cp:lastPrinted>2021-02-02T17:05:43Z</cp:lastPrinted>
  <dcterms:created xsi:type="dcterms:W3CDTF">2012-09-11T15:07:18Z</dcterms:created>
  <dcterms:modified xsi:type="dcterms:W3CDTF">2021-02-02T18:20:00Z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