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87" r:id="rId5"/>
    <p:sldId id="261" r:id="rId6"/>
    <p:sldId id="267" r:id="rId7"/>
    <p:sldId id="293" r:id="rId8"/>
    <p:sldId id="262" r:id="rId9"/>
    <p:sldId id="290" r:id="rId10"/>
    <p:sldId id="288" r:id="rId11"/>
    <p:sldId id="321" r:id="rId12"/>
    <p:sldId id="322" r:id="rId13"/>
    <p:sldId id="294" r:id="rId14"/>
    <p:sldId id="323" r:id="rId15"/>
    <p:sldId id="324" r:id="rId16"/>
    <p:sldId id="325" r:id="rId17"/>
    <p:sldId id="326" r:id="rId18"/>
    <p:sldId id="314" r:id="rId19"/>
    <p:sldId id="306" r:id="rId20"/>
    <p:sldId id="308" r:id="rId21"/>
    <p:sldId id="316" r:id="rId22"/>
    <p:sldId id="317" r:id="rId23"/>
    <p:sldId id="315" r:id="rId24"/>
    <p:sldId id="318" r:id="rId25"/>
    <p:sldId id="319" r:id="rId26"/>
    <p:sldId id="310" r:id="rId27"/>
    <p:sldId id="320" r:id="rId28"/>
    <p:sldId id="312" r:id="rId29"/>
    <p:sldId id="292" r:id="rId30"/>
    <p:sldId id="291" r:id="rId31"/>
    <p:sldId id="329" r:id="rId32"/>
    <p:sldId id="328" r:id="rId33"/>
    <p:sldId id="300" r:id="rId34"/>
    <p:sldId id="301" r:id="rId35"/>
    <p:sldId id="302" r:id="rId36"/>
    <p:sldId id="303" r:id="rId37"/>
    <p:sldId id="304" r:id="rId38"/>
    <p:sldId id="305" r:id="rId39"/>
    <p:sldId id="330" r:id="rId40"/>
    <p:sldId id="327" r:id="rId41"/>
    <p:sldId id="266" r:id="rId42"/>
    <p:sldId id="26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99081-0B4F-40A2-9A22-3A0FCBD85D08}" v="14" dt="2021-02-01T19:46:25.532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609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d28308f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fd28308f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017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d28308f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fd28308f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40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d28308f6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fd28308f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32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d28308f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fd28308f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861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4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77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d28308f6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1fd28308f6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274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d28308f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fd28308f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70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d28308f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fd28308f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56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455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tiglbauer@richland2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reate.kahoot.it/share/production-possibilities-frontier-ppf-ppc/0539186d-e6f7-4a43-b97f-5196079e694e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XbxQIidk6a1-Rjs48ZEaRT-S8Y8ex9q5pGBuXyZX9w/edit?usp=sharing" TargetMode="External"/><Relationship Id="rId2" Type="http://schemas.openxmlformats.org/officeDocument/2006/relationships/hyperlink" Target="https://www.youtube.com/watch?v=UYlBLw-ShIM&amp;t=72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user/ACDCLeadership" TargetMode="External"/><Relationship Id="rId4" Type="http://schemas.openxmlformats.org/officeDocument/2006/relationships/hyperlink" Target="https://www.youtube.com/watch?v=o5laGuZy0P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yap.collegeboard.org/logi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5400" dirty="0"/>
            </a:br>
            <a:br>
              <a:rPr lang="en-US" sz="5400" dirty="0"/>
            </a:br>
            <a:r>
              <a:rPr lang="en-US" sz="4000" dirty="0"/>
              <a:t>Fundamentals</a:t>
            </a:r>
            <a:r>
              <a:rPr lang="en-US" sz="5400" dirty="0"/>
              <a:t> </a:t>
            </a:r>
            <a:r>
              <a:rPr lang="en-US" sz="4000" dirty="0"/>
              <a:t>AP Economics 402:</a:t>
            </a:r>
            <a:br>
              <a:rPr lang="en-US" sz="4000" dirty="0"/>
            </a:br>
            <a:r>
              <a:rPr lang="en-US" sz="4000" dirty="0">
                <a:solidFill>
                  <a:srgbClr val="7A9900"/>
                </a:solidFill>
              </a:rPr>
              <a:t>Production Possibilities Frontier Model</a:t>
            </a:r>
            <a:br>
              <a:rPr lang="en-US" sz="4000" dirty="0">
                <a:solidFill>
                  <a:srgbClr val="7A9900"/>
                </a:solidFill>
              </a:rPr>
            </a:br>
            <a:br>
              <a:rPr lang="en-US" sz="5400" dirty="0"/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Amanda Stiglbauer</a:t>
            </a: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Blythewood High School</a:t>
            </a: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Blythewood, SC</a:t>
            </a: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40" dirty="0">
                <a:sym typeface="Calibri"/>
              </a:rPr>
            </a:br>
            <a:r>
              <a:rPr lang="en-US" sz="1979" dirty="0">
                <a:solidFill>
                  <a:schemeClr val="dk1"/>
                </a:solidFill>
              </a:rPr>
              <a:t>February 1, 2021</a:t>
            </a:r>
            <a:br>
              <a:rPr lang="en-US" sz="14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u="sng" dirty="0">
                <a:solidFill>
                  <a:schemeClr val="hlink"/>
                </a:solidFill>
                <a:hlinkClick r:id="rId3"/>
              </a:rPr>
              <a:t>astiglbauer@richland2.org</a:t>
            </a:r>
            <a:r>
              <a:rPr lang="en-US" sz="1979" u="sng" dirty="0">
                <a:solidFill>
                  <a:schemeClr val="hlink"/>
                </a:solidFill>
              </a:rPr>
              <a:t> </a:t>
            </a:r>
            <a:endParaRPr sz="1979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7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964" y="1127397"/>
            <a:ext cx="7304321" cy="5289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61339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4157" y="1069847"/>
            <a:ext cx="8082643" cy="5249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61825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609" y="945054"/>
            <a:ext cx="7535634" cy="5390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3472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oogle Shape;27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069848"/>
            <a:ext cx="8229600" cy="5538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20404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81;p39"/>
          <p:cNvPicPr preferRelativeResize="0"/>
          <p:nvPr/>
        </p:nvPicPr>
        <p:blipFill rotWithShape="1">
          <a:blip r:embed="rId2">
            <a:alphaModFix/>
          </a:blip>
          <a:srcRect l="43281"/>
          <a:stretch/>
        </p:blipFill>
        <p:spPr>
          <a:xfrm>
            <a:off x="2061975" y="1782054"/>
            <a:ext cx="5020049" cy="46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82;p39"/>
          <p:cNvPicPr preferRelativeResize="0"/>
          <p:nvPr/>
        </p:nvPicPr>
        <p:blipFill rotWithShape="1">
          <a:blip r:embed="rId3">
            <a:alphaModFix/>
          </a:blip>
          <a:srcRect b="6655"/>
          <a:stretch/>
        </p:blipFill>
        <p:spPr>
          <a:xfrm>
            <a:off x="5629615" y="2925054"/>
            <a:ext cx="357325" cy="45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3;p39"/>
          <p:cNvPicPr preferRelativeResize="0"/>
          <p:nvPr/>
        </p:nvPicPr>
        <p:blipFill rotWithShape="1">
          <a:blip r:embed="rId3">
            <a:alphaModFix/>
          </a:blip>
          <a:srcRect b="6655"/>
          <a:stretch/>
        </p:blipFill>
        <p:spPr>
          <a:xfrm>
            <a:off x="3825848" y="4924380"/>
            <a:ext cx="357325" cy="45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84392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8796"/>
            <a:ext cx="8229600" cy="1143000"/>
          </a:xfrm>
        </p:spPr>
        <p:txBody>
          <a:bodyPr/>
          <a:lstStyle/>
          <a:p>
            <a:r>
              <a:rPr lang="en-US" sz="4800" dirty="0"/>
              <a:t>What is the Production Possibilities Curve?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Aka </a:t>
            </a:r>
            <a:r>
              <a:rPr lang="en-US" sz="2400" dirty="0">
                <a:solidFill>
                  <a:srgbClr val="7A9900"/>
                </a:solidFill>
              </a:rPr>
              <a:t>Production Possibilities Frontier</a:t>
            </a:r>
            <a:r>
              <a:rPr lang="en-US" sz="2400" dirty="0"/>
              <a:t> – model that shows alternative ways an economy can use its scarce resources.</a:t>
            </a:r>
          </a:p>
          <a:p>
            <a:r>
              <a:rPr lang="en-US" sz="2400" dirty="0"/>
              <a:t>Graphically illustrates scarcity, opportunity costs, trade offs, (in)efficiency. </a:t>
            </a:r>
          </a:p>
          <a:p>
            <a:r>
              <a:rPr lang="en-US" sz="2400" dirty="0"/>
              <a:t>Key Assumptions: </a:t>
            </a:r>
          </a:p>
          <a:p>
            <a:pPr lvl="1"/>
            <a:r>
              <a:rPr lang="en-US" sz="2400" dirty="0"/>
              <a:t>2 goods</a:t>
            </a:r>
          </a:p>
          <a:p>
            <a:pPr lvl="1"/>
            <a:r>
              <a:rPr lang="en-US" sz="2400" dirty="0"/>
              <a:t>Full employment of resources</a:t>
            </a:r>
          </a:p>
          <a:p>
            <a:pPr lvl="1"/>
            <a:r>
              <a:rPr lang="en-US" sz="2400" dirty="0"/>
              <a:t>Fixed factors of production/resources</a:t>
            </a:r>
          </a:p>
        </p:txBody>
      </p:sp>
    </p:spTree>
    <p:extLst>
      <p:ext uri="{BB962C8B-B14F-4D97-AF65-F5344CB8AC3E}">
        <p14:creationId xmlns:p14="http://schemas.microsoft.com/office/powerpoint/2010/main" val="138225891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181037" y="3186150"/>
            <a:ext cx="4953000" cy="3360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2921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" sz="2400" dirty="0"/>
              <a:t>Other things being equal</a:t>
            </a:r>
            <a:endParaRPr sz="2400" dirty="0"/>
          </a:p>
          <a:p>
            <a:pPr marL="342900" indent="-292100">
              <a:lnSpc>
                <a:spcPct val="90000"/>
              </a:lnSpc>
              <a:buSzPts val="2400"/>
            </a:pPr>
            <a:r>
              <a:rPr lang="en" sz="2400" dirty="0"/>
              <a:t>The study of economics entails some “</a:t>
            </a:r>
            <a:r>
              <a:rPr lang="en" sz="2400" dirty="0">
                <a:solidFill>
                  <a:srgbClr val="7A9900"/>
                </a:solidFill>
              </a:rPr>
              <a:t>wand waving</a:t>
            </a:r>
            <a:r>
              <a:rPr lang="en" sz="2400" dirty="0"/>
              <a:t>”</a:t>
            </a:r>
            <a:endParaRPr sz="2400" dirty="0"/>
          </a:p>
          <a:p>
            <a:pPr marL="342900" indent="-292100">
              <a:lnSpc>
                <a:spcPct val="90000"/>
              </a:lnSpc>
              <a:buSzPts val="2400"/>
            </a:pPr>
            <a:r>
              <a:rPr lang="en" sz="2400" dirty="0"/>
              <a:t>When working on a problem, assume only </a:t>
            </a:r>
            <a:r>
              <a:rPr lang="en" sz="2400" dirty="0">
                <a:solidFill>
                  <a:srgbClr val="7A9900"/>
                </a:solidFill>
              </a:rPr>
              <a:t>variables</a:t>
            </a:r>
            <a:r>
              <a:rPr lang="en" sz="2400" dirty="0"/>
              <a:t> you’re working with will change….or else you’ll have a big ol’ mess! </a:t>
            </a:r>
            <a:endParaRPr sz="2400" dirty="0"/>
          </a:p>
        </p:txBody>
      </p:sp>
      <p:pic>
        <p:nvPicPr>
          <p:cNvPr id="187" name="Google Shape;18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963" y="971550"/>
            <a:ext cx="3675000" cy="44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/>
          <p:nvPr/>
        </p:nvSpPr>
        <p:spPr>
          <a:xfrm>
            <a:off x="306594" y="1355464"/>
            <a:ext cx="5825265" cy="15020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latin typeface="Impact"/>
              </a:rPr>
              <a:t>Ceteris </a:t>
            </a:r>
            <a:br>
              <a:rPr b="0" i="0" dirty="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latin typeface="Impact"/>
              </a:rPr>
            </a:br>
            <a:r>
              <a:rPr b="0" i="0" dirty="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latin typeface="Impact"/>
              </a:rPr>
              <a:t>Paribus</a:t>
            </a:r>
          </a:p>
        </p:txBody>
      </p:sp>
    </p:spTree>
    <p:extLst>
      <p:ext uri="{BB962C8B-B14F-4D97-AF65-F5344CB8AC3E}">
        <p14:creationId xmlns:p14="http://schemas.microsoft.com/office/powerpoint/2010/main" val="1941416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 descr="ppcbas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842" y="2179864"/>
            <a:ext cx="6629400" cy="43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/>
          <p:nvPr/>
        </p:nvSpPr>
        <p:spPr>
          <a:xfrm>
            <a:off x="5867400" y="1200150"/>
            <a:ext cx="30480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</a:t>
            </a:r>
            <a:r>
              <a:rPr lang="en-US" dirty="0">
                <a:solidFill>
                  <a:srgbClr val="7A9900"/>
                </a:solidFill>
              </a:rPr>
              <a:t>along</a:t>
            </a:r>
            <a:r>
              <a:rPr lang="en-US" dirty="0"/>
              <a:t> the PPF</a:t>
            </a:r>
          </a:p>
        </p:txBody>
      </p:sp>
    </p:spTree>
    <p:extLst>
      <p:ext uri="{BB962C8B-B14F-4D97-AF65-F5344CB8AC3E}">
        <p14:creationId xmlns:p14="http://schemas.microsoft.com/office/powerpoint/2010/main" val="149941330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 descr="ppcbas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842" y="2179864"/>
            <a:ext cx="6629400" cy="43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/>
          <p:nvPr/>
        </p:nvSpPr>
        <p:spPr>
          <a:xfrm>
            <a:off x="5867400" y="1200150"/>
            <a:ext cx="30480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</a:t>
            </a:r>
            <a:r>
              <a:rPr lang="en-US" dirty="0">
                <a:solidFill>
                  <a:srgbClr val="7A9900"/>
                </a:solidFill>
              </a:rPr>
              <a:t>inside</a:t>
            </a:r>
            <a:r>
              <a:rPr lang="en-US" dirty="0"/>
              <a:t> the PPF</a:t>
            </a:r>
          </a:p>
        </p:txBody>
      </p:sp>
    </p:spTree>
    <p:extLst>
      <p:ext uri="{BB962C8B-B14F-4D97-AF65-F5344CB8AC3E}">
        <p14:creationId xmlns:p14="http://schemas.microsoft.com/office/powerpoint/2010/main" val="23992372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 descr="ppcbas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842" y="2179864"/>
            <a:ext cx="6629400" cy="43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/>
          <p:nvPr/>
        </p:nvSpPr>
        <p:spPr>
          <a:xfrm>
            <a:off x="5867400" y="1200150"/>
            <a:ext cx="30480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</a:t>
            </a:r>
            <a:r>
              <a:rPr lang="en-US" dirty="0">
                <a:solidFill>
                  <a:srgbClr val="7A9900"/>
                </a:solidFill>
              </a:rPr>
              <a:t>outside</a:t>
            </a:r>
            <a:r>
              <a:rPr lang="en-US" dirty="0"/>
              <a:t> the PPF</a:t>
            </a:r>
          </a:p>
        </p:txBody>
      </p:sp>
    </p:spTree>
    <p:extLst>
      <p:ext uri="{BB962C8B-B14F-4D97-AF65-F5344CB8AC3E}">
        <p14:creationId xmlns:p14="http://schemas.microsoft.com/office/powerpoint/2010/main" val="60497393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5764"/>
            <a:ext cx="8229600" cy="1143000"/>
          </a:xfrm>
        </p:spPr>
        <p:txBody>
          <a:bodyPr/>
          <a:lstStyle/>
          <a:p>
            <a:r>
              <a:rPr lang="en-US" dirty="0"/>
              <a:t>Open Ended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7A9900"/>
                </a:solidFill>
              </a:rPr>
              <a:t>Explain how the PPC graphically demonstrates the ideas of scarcity, opportunity costs, inefficiency, and efficiency…</a:t>
            </a:r>
          </a:p>
        </p:txBody>
      </p:sp>
    </p:spTree>
    <p:extLst>
      <p:ext uri="{BB962C8B-B14F-4D97-AF65-F5344CB8AC3E}">
        <p14:creationId xmlns:p14="http://schemas.microsoft.com/office/powerpoint/2010/main" val="72559223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Causes the PPF to </a:t>
            </a:r>
            <a:r>
              <a:rPr lang="en-US" dirty="0">
                <a:solidFill>
                  <a:srgbClr val="7A9900"/>
                </a:solidFill>
              </a:rPr>
              <a:t>Shift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041261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5833"/>
            <a:ext cx="8229600" cy="1143000"/>
          </a:xfrm>
        </p:spPr>
        <p:txBody>
          <a:bodyPr/>
          <a:lstStyle/>
          <a:p>
            <a:r>
              <a:rPr lang="en-US" sz="4800" dirty="0"/>
              <a:t>Outward Shift (Growth)</a:t>
            </a:r>
          </a:p>
        </p:txBody>
      </p:sp>
      <p:pic>
        <p:nvPicPr>
          <p:cNvPr id="3074" name="Picture 2" descr="https://www.economicsonline.co.uk/How%20markets%20work%20graphs/Grow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89" y="2448833"/>
            <a:ext cx="5200197" cy="45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0328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Inward Shift (Contraction)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Economic growth | Shifts in PPFs | Economics Online | Economics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60" y="1779360"/>
            <a:ext cx="6196240" cy="53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40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2" y="1305832"/>
            <a:ext cx="8229600" cy="1143000"/>
          </a:xfrm>
        </p:spPr>
        <p:txBody>
          <a:bodyPr/>
          <a:lstStyle/>
          <a:p>
            <a:r>
              <a:rPr lang="en-US" sz="4800" dirty="0"/>
              <a:t>Improvements in Only </a:t>
            </a:r>
            <a:r>
              <a:rPr lang="en-US" sz="4800" dirty="0">
                <a:solidFill>
                  <a:srgbClr val="7A9900"/>
                </a:solidFill>
              </a:rPr>
              <a:t>One Industry</a:t>
            </a:r>
          </a:p>
        </p:txBody>
      </p:sp>
      <p:pic>
        <p:nvPicPr>
          <p:cNvPr id="4098" name="Picture 2" descr="https://www.economicsonline.co.uk/How%20markets%20work%20graphs/Assymetric-grow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61" y="2448832"/>
            <a:ext cx="4971596" cy="43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1214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152400" y="971550"/>
            <a:ext cx="8763000" cy="9327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>
              <a:lnSpc>
                <a:spcPct val="100000"/>
              </a:lnSpc>
            </a:pPr>
            <a:r>
              <a:rPr lang="en" sz="2400" dirty="0">
                <a:solidFill>
                  <a:srgbClr val="005CB8"/>
                </a:solidFill>
              </a:rPr>
              <a:t>Why is the Production Possibilities Frontier Bowed Out (Concave)?</a:t>
            </a:r>
            <a:endParaRPr sz="2400" dirty="0">
              <a:solidFill>
                <a:srgbClr val="005CB8"/>
              </a:solidFill>
            </a:endParaRPr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457197" y="1672535"/>
            <a:ext cx="8017329" cy="331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7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" sz="1800" b="1" dirty="0">
                <a:solidFill>
                  <a:srgbClr val="7A9900"/>
                </a:solidFill>
              </a:rPr>
              <a:t>A: Because of increasing opportunity costs.</a:t>
            </a:r>
            <a:endParaRPr sz="1800" b="1" dirty="0">
              <a:solidFill>
                <a:srgbClr val="7A99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ts val="448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	</a:t>
            </a:r>
            <a:r>
              <a:rPr lang="en" sz="1800" i="1" dirty="0">
                <a:solidFill>
                  <a:schemeClr val="tx1"/>
                </a:solidFill>
              </a:rPr>
              <a:t>-Producing more of good </a:t>
            </a:r>
            <a:r>
              <a:rPr lang="en" sz="1800" b="1" i="1" dirty="0">
                <a:solidFill>
                  <a:schemeClr val="tx1"/>
                </a:solidFill>
              </a:rPr>
              <a:t>A</a:t>
            </a:r>
            <a:r>
              <a:rPr lang="en" sz="1800" i="1" dirty="0">
                <a:solidFill>
                  <a:schemeClr val="tx1"/>
                </a:solidFill>
              </a:rPr>
              <a:t> requires giving up more of good </a:t>
            </a:r>
            <a:r>
              <a:rPr lang="en" sz="1800" b="1" i="1" dirty="0">
                <a:solidFill>
                  <a:schemeClr val="tx1"/>
                </a:solidFill>
              </a:rPr>
              <a:t>B</a:t>
            </a:r>
            <a:r>
              <a:rPr lang="en" sz="1800" i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ts val="448"/>
              </a:spcBef>
              <a:buNone/>
            </a:pPr>
            <a:endParaRPr sz="1800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ts val="448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	</a:t>
            </a:r>
            <a:r>
              <a:rPr lang="en" sz="1800" i="1" dirty="0">
                <a:solidFill>
                  <a:schemeClr val="tx1"/>
                </a:solidFill>
              </a:rPr>
              <a:t>-Resources are not perfectly </a:t>
            </a:r>
            <a:r>
              <a:rPr lang="en" sz="1800" b="1" i="1" dirty="0">
                <a:solidFill>
                  <a:schemeClr val="tx1"/>
                </a:solidFill>
              </a:rPr>
              <a:t>interchangeable</a:t>
            </a:r>
            <a:r>
              <a:rPr lang="en" sz="1800" i="1" dirty="0">
                <a:solidFill>
                  <a:schemeClr val="tx1"/>
                </a:solidFill>
              </a:rPr>
              <a:t> in most cases. (You can’t use the cream used to make butter to make a gun.) </a:t>
            </a:r>
            <a:r>
              <a:rPr lang="en-US" sz="1800" i="1" dirty="0">
                <a:solidFill>
                  <a:schemeClr val="tx1"/>
                </a:solidFill>
              </a:rPr>
              <a:t>Law of Diminishing Returns.</a:t>
            </a:r>
            <a:endParaRPr sz="1800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ts val="448"/>
              </a:spcBef>
              <a:buNone/>
            </a:pPr>
            <a:endParaRPr sz="2240" i="1" dirty="0"/>
          </a:p>
        </p:txBody>
      </p:sp>
      <p:sp>
        <p:nvSpPr>
          <p:cNvPr id="245" name="Google Shape;245;p40" descr="Z"/>
          <p:cNvSpPr/>
          <p:nvPr/>
        </p:nvSpPr>
        <p:spPr>
          <a:xfrm>
            <a:off x="3748088" y="2964656"/>
            <a:ext cx="16479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6512609" y="3613963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54;p41"/>
          <p:cNvPicPr preferRelativeResize="0"/>
          <p:nvPr/>
        </p:nvPicPr>
        <p:blipFill rotWithShape="1">
          <a:blip r:embed="rId3">
            <a:alphaModFix/>
          </a:blip>
          <a:srcRect l="43039" b="7229"/>
          <a:stretch/>
        </p:blipFill>
        <p:spPr>
          <a:xfrm>
            <a:off x="1575680" y="2964656"/>
            <a:ext cx="5121729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08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2" descr="Guns and Butt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8940" y="1063228"/>
            <a:ext cx="8722659" cy="5513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44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All butter, no guns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oogle Shape;18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94115"/>
            <a:ext cx="9144000" cy="5110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90075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Collaboration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A9900"/>
                </a:solidFill>
              </a:rPr>
              <a:t>What do these cartoons tell us about how societies choose to allocate resources? </a:t>
            </a:r>
          </a:p>
        </p:txBody>
      </p:sp>
    </p:spTree>
    <p:extLst>
      <p:ext uri="{BB962C8B-B14F-4D97-AF65-F5344CB8AC3E}">
        <p14:creationId xmlns:p14="http://schemas.microsoft.com/office/powerpoint/2010/main" val="329997423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Multiple Choice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0" y="1947135"/>
            <a:ext cx="8717940" cy="46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15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338"/>
            <a:ext cx="9236764" cy="5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4420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74" y="3151415"/>
            <a:ext cx="4124455" cy="3424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66" y="990551"/>
            <a:ext cx="7563239" cy="19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968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76" y="4010448"/>
            <a:ext cx="9188175" cy="2161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0" y="1453242"/>
            <a:ext cx="8427542" cy="142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42" y="3126007"/>
            <a:ext cx="8833757" cy="3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348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58" y="3056152"/>
            <a:ext cx="8598881" cy="487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8" y="1273628"/>
            <a:ext cx="8427542" cy="142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27" y="4368337"/>
            <a:ext cx="8293943" cy="9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210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0" y="4354719"/>
            <a:ext cx="8539140" cy="1115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8" y="1273628"/>
            <a:ext cx="8427542" cy="142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2264"/>
            <a:ext cx="9013371" cy="6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080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16" y="2133358"/>
            <a:ext cx="6000827" cy="4463462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93914" y="979195"/>
            <a:ext cx="8850086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7A9900"/>
                </a:solidFill>
                <a:effectLst/>
                <a:latin typeface="Roboto"/>
              </a:rPr>
              <a:t>Suppose the ice cream store purchases a new machine that increases the output of milkshakes and sundaes. Show the </a:t>
            </a:r>
            <a:r>
              <a:rPr kumimoji="0" lang="en-US" altLang="en-US" sz="2300" i="0" u="none" strike="noStrike" cap="none" normalizeH="0" baseline="0" dirty="0">
                <a:ln>
                  <a:noFill/>
                </a:ln>
                <a:solidFill>
                  <a:srgbClr val="7A9900"/>
                </a:solidFill>
                <a:effectLst/>
                <a:latin typeface="Roboto"/>
              </a:rPr>
              <a:t>effect of the change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7A9900"/>
                </a:solidFill>
                <a:effectLst/>
                <a:latin typeface="Roboto"/>
              </a:rPr>
              <a:t>on the store’s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7A9900"/>
                </a:solidFill>
                <a:effectLst/>
                <a:latin typeface="MathJax_Main"/>
              </a:rPr>
              <a:t>PPC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7A9900"/>
                </a:solidFill>
                <a:effectLst/>
                <a:latin typeface="Roboto"/>
              </a:rPr>
              <a:t>on your graph in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5CB8"/>
                </a:solidFill>
                <a:effectLst/>
                <a:latin typeface="Roboto"/>
              </a:rPr>
              <a:t>part (a)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5CB8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49957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411"/>
            <a:ext cx="7772400" cy="1470025"/>
          </a:xfrm>
        </p:spPr>
        <p:txBody>
          <a:bodyPr/>
          <a:lstStyle/>
          <a:p>
            <a:r>
              <a:rPr lang="en-US" dirty="0" err="1">
                <a:solidFill>
                  <a:srgbClr val="7A9900"/>
                </a:solidFill>
              </a:rPr>
              <a:t>Kahoot</a:t>
            </a:r>
            <a:r>
              <a:rPr lang="en-US" dirty="0">
                <a:solidFill>
                  <a:srgbClr val="7A9900"/>
                </a:solidFill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057400"/>
            <a:ext cx="6400800" cy="1752600"/>
          </a:xfrm>
        </p:spPr>
        <p:txBody>
          <a:bodyPr/>
          <a:lstStyle/>
          <a:p>
            <a:r>
              <a:rPr lang="en-US" dirty="0">
                <a:hlinkClick r:id="rId2"/>
              </a:rPr>
              <a:t>Link Here</a:t>
            </a:r>
            <a:r>
              <a:rPr lang="en-US" dirty="0"/>
              <a:t>!</a:t>
            </a:r>
          </a:p>
        </p:txBody>
      </p:sp>
      <p:pic>
        <p:nvPicPr>
          <p:cNvPr id="6146" name="Picture 2" descr="Kahoot! Play &amp; Create Quizzes - Apps on Goog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98" y="2775857"/>
            <a:ext cx="6656002" cy="32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9538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en-US" sz="4400" dirty="0"/>
              <a:t>Favorite Teaching Resources for PPF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EconMovies</a:t>
            </a:r>
            <a:r>
              <a:rPr lang="en-US" dirty="0"/>
              <a:t> – </a:t>
            </a:r>
            <a:r>
              <a:rPr lang="en-US" dirty="0">
                <a:hlinkClick r:id="rId2"/>
              </a:rPr>
              <a:t>Monster’s </a:t>
            </a:r>
            <a:r>
              <a:rPr lang="en-US" dirty="0" err="1">
                <a:hlinkClick r:id="rId2"/>
              </a:rPr>
              <a:t>Inc</a:t>
            </a:r>
            <a:endParaRPr lang="en-US" dirty="0"/>
          </a:p>
          <a:p>
            <a:r>
              <a:rPr lang="en-US" dirty="0">
                <a:hlinkClick r:id="rId3"/>
              </a:rPr>
              <a:t>Push Ups and Jumping Jacks Activity </a:t>
            </a:r>
            <a:endParaRPr lang="en-US" dirty="0"/>
          </a:p>
          <a:p>
            <a:r>
              <a:rPr lang="en-US" dirty="0">
                <a:hlinkClick r:id="rId4"/>
              </a:rPr>
              <a:t>Review Econ YouTube Channel </a:t>
            </a:r>
            <a:endParaRPr lang="en-US" dirty="0"/>
          </a:p>
          <a:p>
            <a:r>
              <a:rPr lang="en-US" dirty="0">
                <a:hlinkClick r:id="rId5"/>
              </a:rPr>
              <a:t>ACDC Econ YouTube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5084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0"/>
            <a:ext cx="8539843" cy="3779520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7A9900"/>
                </a:solidFill>
              </a:rPr>
              <a:t>Warm Up </a:t>
            </a:r>
            <a:r>
              <a:rPr lang="en-US" dirty="0"/>
              <a:t>– Matching Pairs – Nearpod</a:t>
            </a:r>
          </a:p>
          <a:p>
            <a:r>
              <a:rPr lang="en-US" dirty="0"/>
              <a:t> AP Classroom Resources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7A9900"/>
                </a:solidFill>
              </a:rPr>
              <a:t>Activity</a:t>
            </a:r>
            <a:r>
              <a:rPr lang="en-US" dirty="0"/>
              <a:t> – Push Ups and Jumping Jacks</a:t>
            </a:r>
          </a:p>
          <a:p>
            <a:r>
              <a:rPr lang="en-US" dirty="0"/>
              <a:t> Content Delivery</a:t>
            </a:r>
          </a:p>
          <a:p>
            <a:r>
              <a:rPr lang="en-US" dirty="0"/>
              <a:t> Cartoons: Allocation and the PPF</a:t>
            </a:r>
          </a:p>
          <a:p>
            <a:r>
              <a:rPr lang="en-US" dirty="0"/>
              <a:t> Multiple Choice &amp; and FRQ examples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7A9900"/>
                </a:solidFill>
              </a:rPr>
              <a:t>Wrap Up </a:t>
            </a:r>
            <a:r>
              <a:rPr lang="en-US" dirty="0"/>
              <a:t>– Kahoot!</a:t>
            </a:r>
          </a:p>
        </p:txBody>
      </p:sp>
    </p:spTree>
    <p:extLst>
      <p:ext uri="{BB962C8B-B14F-4D97-AF65-F5344CB8AC3E}">
        <p14:creationId xmlns:p14="http://schemas.microsoft.com/office/powerpoint/2010/main" val="26997809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363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Skills and Understandings</a:t>
            </a:r>
            <a:endParaRPr lang="en-US" sz="44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95939"/>
            <a:ext cx="4528793" cy="4175760"/>
          </a:xfrm>
        </p:spPr>
        <p:txBody>
          <a:bodyPr>
            <a:noAutofit/>
          </a:bodyPr>
          <a:lstStyle/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>
                <a:solidFill>
                  <a:srgbClr val="7A9900"/>
                </a:solidFill>
              </a:rPr>
              <a:t>Skills</a:t>
            </a:r>
            <a:r>
              <a:rPr lang="en-US" dirty="0">
                <a:solidFill>
                  <a:srgbClr val="000000"/>
                </a:solidFill>
              </a:rPr>
              <a:t>: Draw an accurately labeled graph or visual to represent an economic model or market.</a:t>
            </a:r>
          </a:p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>
                <a:solidFill>
                  <a:srgbClr val="7A9900"/>
                </a:solidFill>
              </a:rPr>
              <a:t>Enduring Understanding</a:t>
            </a:r>
            <a:r>
              <a:rPr lang="en-US" dirty="0">
                <a:solidFill>
                  <a:srgbClr val="000000"/>
                </a:solidFill>
              </a:rPr>
              <a:t>: Most resources are scarce, and in most cases the use of resources involves constraints and opportunity costs. </a:t>
            </a:r>
          </a:p>
        </p:txBody>
      </p:sp>
      <p:pic>
        <p:nvPicPr>
          <p:cNvPr id="3074" name="Picture 2" descr="The 5 Major Social Audiences and How Brands Can Target Them | bizib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93" y="2295939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1" y="887039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Objectives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615" y="1568196"/>
            <a:ext cx="5502728" cy="4175760"/>
          </a:xfrm>
        </p:spPr>
        <p:txBody>
          <a:bodyPr>
            <a:noAutofit/>
          </a:bodyPr>
          <a:lstStyle/>
          <a:p>
            <a:pPr marL="114300" lvl="0" indent="0"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2600" b="1" dirty="0"/>
              <a:t>I can: </a:t>
            </a:r>
          </a:p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600" u="sng" dirty="0">
                <a:solidFill>
                  <a:srgbClr val="7A9900"/>
                </a:solidFill>
              </a:rPr>
              <a:t>Define</a:t>
            </a:r>
            <a:r>
              <a:rPr lang="en-US" sz="2600" dirty="0">
                <a:solidFill>
                  <a:srgbClr val="000000"/>
                </a:solidFill>
              </a:rPr>
              <a:t> the production possibilities curve and related terms. </a:t>
            </a:r>
          </a:p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600" u="sng" dirty="0">
                <a:solidFill>
                  <a:srgbClr val="7A9900"/>
                </a:solidFill>
              </a:rPr>
              <a:t>Explain</a:t>
            </a:r>
            <a:r>
              <a:rPr lang="en-US" sz="2600" dirty="0">
                <a:solidFill>
                  <a:srgbClr val="000000"/>
                </a:solidFill>
              </a:rPr>
              <a:t> (using graphs as appropriate) how the production possibilities curve illustrates opportunity costs, tradeoffs, inefficiency, efficiency and economic growth or contraction. </a:t>
            </a:r>
          </a:p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600" u="sng" dirty="0">
                <a:solidFill>
                  <a:srgbClr val="7A9900"/>
                </a:solidFill>
              </a:rPr>
              <a:t>Calculate</a:t>
            </a:r>
            <a:r>
              <a:rPr lang="en-US" sz="2600" dirty="0">
                <a:solidFill>
                  <a:srgbClr val="000000"/>
                </a:solidFill>
              </a:rPr>
              <a:t> opportunity cost. </a:t>
            </a:r>
          </a:p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600" u="sng" dirty="0">
                <a:solidFill>
                  <a:srgbClr val="7A9900"/>
                </a:solidFill>
              </a:rPr>
              <a:t>Create</a:t>
            </a:r>
            <a:r>
              <a:rPr lang="en-US" sz="2600" dirty="0">
                <a:solidFill>
                  <a:srgbClr val="000000"/>
                </a:solidFill>
              </a:rPr>
              <a:t> a production possibilities model.</a:t>
            </a: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  <p:pic>
        <p:nvPicPr>
          <p:cNvPr id="3074" name="Picture 2" descr="The 5 Major Social Audiences and How Brands Can Target Them | bizib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49188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/>
              <a:t>National Standards</a:t>
            </a:r>
            <a:endParaRPr sz="5500" b="1" dirty="0"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dirty="0"/>
              <a:t>National Standards for Economics</a:t>
            </a:r>
            <a:endParaRPr sz="24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 dirty="0"/>
              <a:t>Standard 1: Scarcity 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 dirty="0"/>
              <a:t>Standard 2: Decision Making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 dirty="0"/>
              <a:t>Standard 3: Allocation</a:t>
            </a:r>
            <a:endParaRPr sz="2750" dirty="0"/>
          </a:p>
        </p:txBody>
      </p:sp>
    </p:spTree>
    <p:extLst>
      <p:ext uri="{BB962C8B-B14F-4D97-AF65-F5344CB8AC3E}">
        <p14:creationId xmlns:p14="http://schemas.microsoft.com/office/powerpoint/2010/main" val="39135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Matching Pairs!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A9900"/>
                </a:solidFill>
              </a:rPr>
              <a:t>A </a:t>
            </a:r>
            <a:r>
              <a:rPr lang="en-US" dirty="0" err="1">
                <a:solidFill>
                  <a:srgbClr val="7A9900"/>
                </a:solidFill>
              </a:rPr>
              <a:t>NearPod</a:t>
            </a:r>
            <a:r>
              <a:rPr lang="en-US" dirty="0">
                <a:solidFill>
                  <a:srgbClr val="7A9900"/>
                </a:solidFill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43545430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01725"/>
            <a:ext cx="7772400" cy="1470025"/>
          </a:xfrm>
        </p:spPr>
        <p:txBody>
          <a:bodyPr/>
          <a:lstStyle/>
          <a:p>
            <a:r>
              <a:rPr lang="en-US" dirty="0">
                <a:hlinkClick r:id="rId2"/>
              </a:rPr>
              <a:t>AP Classroom Resources</a:t>
            </a:r>
            <a:endParaRPr lang="en-US" dirty="0"/>
          </a:p>
        </p:txBody>
      </p:sp>
      <p:pic>
        <p:nvPicPr>
          <p:cNvPr id="5122" name="Picture 2" descr="The College Board on Twitter: &quot;NEW: This school year, AP teachers will be  recording daily video lessons for AP courses. AP Daily videos will be  available in AP Classroom beginning September 1.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68" y="2778152"/>
            <a:ext cx="6643461" cy="37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903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schemas.openxmlformats.org/package/2006/metadata/core-properties"/>
    <ds:schemaRef ds:uri="bfa4db11-c700-41fb-b639-f7e6b4e680b5"/>
    <ds:schemaRef ds:uri="9cd82c5b-74c9-4827-94f1-5bf219ae6b20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712</Words>
  <Application>Microsoft Office PowerPoint</Application>
  <PresentationFormat>On-screen Show (4:3)</PresentationFormat>
  <Paragraphs>94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Arial,Sans-Serif</vt:lpstr>
      <vt:lpstr>Calibri</vt:lpstr>
      <vt:lpstr>Calibri Light</vt:lpstr>
      <vt:lpstr>Impact</vt:lpstr>
      <vt:lpstr>MathJax_Main</vt:lpstr>
      <vt:lpstr>Roboto</vt:lpstr>
      <vt:lpstr>Times New Roman</vt:lpstr>
      <vt:lpstr>Office Theme</vt:lpstr>
      <vt:lpstr>  Fundamentals AP Economics 402: Production Possibilities Frontier Model  Presented by Amanda Stiglbauer Blythewood High School  Blythewood, SC  February 1, 2021 astiglbauer@richland2.org </vt:lpstr>
      <vt:lpstr>EconEdLink Membership</vt:lpstr>
      <vt:lpstr>Professional Development Certificate</vt:lpstr>
      <vt:lpstr>Agenda</vt:lpstr>
      <vt:lpstr>Skills and Understandings</vt:lpstr>
      <vt:lpstr>Objectives</vt:lpstr>
      <vt:lpstr>National Standards</vt:lpstr>
      <vt:lpstr>Matching Pairs!</vt:lpstr>
      <vt:lpstr>AP Classroom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Production Possibilities Curve?</vt:lpstr>
      <vt:lpstr>PowerPoint Presentation</vt:lpstr>
      <vt:lpstr>Points along the PPF</vt:lpstr>
      <vt:lpstr>Points inside the PPF</vt:lpstr>
      <vt:lpstr>Points outside the PPF</vt:lpstr>
      <vt:lpstr>Open Ended Question</vt:lpstr>
      <vt:lpstr>What Causes the PPF to Shift?</vt:lpstr>
      <vt:lpstr>Outward Shift (Growth)</vt:lpstr>
      <vt:lpstr>Inward Shift (Contraction)</vt:lpstr>
      <vt:lpstr>Improvements in Only One Industry</vt:lpstr>
      <vt:lpstr>Why is the Production Possibilities Frontier Bowed Out (Concave)?</vt:lpstr>
      <vt:lpstr>PowerPoint Presentation</vt:lpstr>
      <vt:lpstr>All butter, no guns</vt:lpstr>
      <vt:lpstr>Collaboration Board</vt:lpstr>
      <vt:lpstr>Multiple Choice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Suppose the ice cream store purchases a new machine that increases the output of milkshakes and sundaes. Show the effect of the change on the store’s PPC on your graph in part (a) </vt:lpstr>
      <vt:lpstr>Kahoot!</vt:lpstr>
      <vt:lpstr>Favorite Teaching Resources for PPF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125</cp:revision>
  <dcterms:created xsi:type="dcterms:W3CDTF">2012-09-11T15:07:18Z</dcterms:created>
  <dcterms:modified xsi:type="dcterms:W3CDTF">2021-02-01T21:10:24Z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