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Lst>
  <p:notesMasterIdLst>
    <p:notesMasterId r:id="rId33"/>
  </p:notesMasterIdLst>
  <p:sldIdLst>
    <p:sldId id="256" r:id="rId5"/>
    <p:sldId id="257" r:id="rId6"/>
    <p:sldId id="258" r:id="rId7"/>
    <p:sldId id="259" r:id="rId8"/>
    <p:sldId id="260" r:id="rId9"/>
    <p:sldId id="261" r:id="rId10"/>
    <p:sldId id="283" r:id="rId11"/>
    <p:sldId id="284" r:id="rId12"/>
    <p:sldId id="285" r:id="rId13"/>
    <p:sldId id="295" r:id="rId14"/>
    <p:sldId id="286" r:id="rId15"/>
    <p:sldId id="296" r:id="rId16"/>
    <p:sldId id="291" r:id="rId17"/>
    <p:sldId id="287" r:id="rId18"/>
    <p:sldId id="290" r:id="rId19"/>
    <p:sldId id="289" r:id="rId20"/>
    <p:sldId id="292" r:id="rId21"/>
    <p:sldId id="262" r:id="rId22"/>
    <p:sldId id="294" r:id="rId23"/>
    <p:sldId id="293" r:id="rId24"/>
    <p:sldId id="288" r:id="rId25"/>
    <p:sldId id="298" r:id="rId26"/>
    <p:sldId id="297" r:id="rId27"/>
    <p:sldId id="299" r:id="rId28"/>
    <p:sldId id="280" r:id="rId29"/>
    <p:sldId id="300" r:id="rId30"/>
    <p:sldId id="281" r:id="rId31"/>
    <p:sldId id="282"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BEBF2-8128-49CB-8CA6-1690E225AE86}" v="1" dt="2020-11-09T15:38:49.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212396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69" name="Google Shape;6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76" name="Google Shape;7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83" name="Google Shape;8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check out this article from </a:t>
            </a:r>
            <a:r>
              <a:rPr lang="en-US" dirty="0" err="1"/>
              <a:t>Edutopia</a:t>
            </a:r>
            <a:r>
              <a:rPr lang="en-US" dirty="0"/>
              <a:t>:</a:t>
            </a:r>
            <a:r>
              <a:rPr lang="en-US" baseline="0" dirty="0"/>
              <a:t> https://www.edutopia.org/blog/what-heck-inquiry-based-learning-heather-wolpert-gawron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086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ee79dce95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ee79dce95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5" name="Google Shape;105;g9ee79dce95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sz="6600" b="1" i="0">
                <a:solidFill>
                  <a:srgbClr val="005CB8"/>
                </a:solidFill>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888888"/>
              </a:buClr>
              <a:buSzPts val="2800"/>
              <a:buNone/>
              <a:defRPr>
                <a:solidFill>
                  <a:srgbClr val="888888"/>
                </a:solidFill>
              </a:defRPr>
            </a:lvl1pPr>
            <a:lvl2pPr lvl="1" algn="ctr">
              <a:spcBef>
                <a:spcPts val="1800"/>
              </a:spcBef>
              <a:spcAft>
                <a:spcPts val="0"/>
              </a:spcAft>
              <a:buClr>
                <a:srgbClr val="888888"/>
              </a:buClr>
              <a:buSzPts val="2800"/>
              <a:buNone/>
              <a:defRPr>
                <a:solidFill>
                  <a:srgbClr val="888888"/>
                </a:solidFill>
              </a:defRPr>
            </a:lvl2pPr>
            <a:lvl3pPr lvl="2" algn="ctr">
              <a:spcBef>
                <a:spcPts val="1800"/>
              </a:spcBef>
              <a:spcAft>
                <a:spcPts val="0"/>
              </a:spcAft>
              <a:buClr>
                <a:srgbClr val="888888"/>
              </a:buClr>
              <a:buSzPts val="2800"/>
              <a:buNone/>
              <a:defRPr>
                <a:solidFill>
                  <a:srgbClr val="888888"/>
                </a:solidFill>
              </a:defRPr>
            </a:lvl3pPr>
            <a:lvl4pPr lvl="3" algn="ctr">
              <a:spcBef>
                <a:spcPts val="1800"/>
              </a:spcBef>
              <a:spcAft>
                <a:spcPts val="0"/>
              </a:spcAft>
              <a:buClr>
                <a:srgbClr val="888888"/>
              </a:buClr>
              <a:buSzPts val="2800"/>
              <a:buNone/>
              <a:defRPr>
                <a:solidFill>
                  <a:srgbClr val="888888"/>
                </a:solidFill>
              </a:defRPr>
            </a:lvl4pPr>
            <a:lvl5pPr lvl="4" algn="ctr">
              <a:spcBef>
                <a:spcPts val="1800"/>
              </a:spcBef>
              <a:spcAft>
                <a:spcPts val="0"/>
              </a:spcAft>
              <a:buClr>
                <a:srgbClr val="888888"/>
              </a:buClr>
              <a:buSzPts val="2800"/>
              <a:buNone/>
              <a:defRPr>
                <a:solidFill>
                  <a:srgbClr val="888888"/>
                </a:solidFill>
              </a:defRPr>
            </a:lvl5pPr>
            <a:lvl6pPr lvl="5" algn="ctr">
              <a:spcBef>
                <a:spcPts val="18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457200" y="2377440"/>
            <a:ext cx="8229600" cy="377952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42500"/>
              </a:lnSpc>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rgbClr val="888888"/>
              </a:buClr>
              <a:buSzPts val="2000"/>
              <a:buNone/>
              <a:defRPr sz="2000">
                <a:solidFill>
                  <a:srgbClr val="888888"/>
                </a:solidFill>
              </a:defRPr>
            </a:lvl1pPr>
            <a:lvl2pPr marL="914400" lvl="1" indent="-228600" algn="l">
              <a:spcBef>
                <a:spcPts val="1800"/>
              </a:spcBef>
              <a:spcAft>
                <a:spcPts val="0"/>
              </a:spcAft>
              <a:buClr>
                <a:srgbClr val="888888"/>
              </a:buClr>
              <a:buSzPts val="1800"/>
              <a:buNone/>
              <a:defRPr sz="1800">
                <a:solidFill>
                  <a:srgbClr val="888888"/>
                </a:solidFill>
              </a:defRPr>
            </a:lvl2pPr>
            <a:lvl3pPr marL="1371600" lvl="2" indent="-228600" algn="l">
              <a:spcBef>
                <a:spcPts val="1800"/>
              </a:spcBef>
              <a:spcAft>
                <a:spcPts val="0"/>
              </a:spcAft>
              <a:buClr>
                <a:srgbClr val="888888"/>
              </a:buClr>
              <a:buSzPts val="1600"/>
              <a:buNone/>
              <a:defRPr sz="1600">
                <a:solidFill>
                  <a:srgbClr val="888888"/>
                </a:solidFill>
              </a:defRPr>
            </a:lvl3pPr>
            <a:lvl4pPr marL="1828800" lvl="3" indent="-228600" algn="l">
              <a:spcBef>
                <a:spcPts val="1800"/>
              </a:spcBef>
              <a:spcAft>
                <a:spcPts val="0"/>
              </a:spcAft>
              <a:buClr>
                <a:srgbClr val="888888"/>
              </a:buClr>
              <a:buSzPts val="1400"/>
              <a:buNone/>
              <a:defRPr sz="1400">
                <a:solidFill>
                  <a:srgbClr val="888888"/>
                </a:solidFill>
              </a:defRPr>
            </a:lvl4pPr>
            <a:lvl5pPr marL="2286000" lvl="4" indent="-228600" algn="l">
              <a:spcBef>
                <a:spcPts val="1800"/>
              </a:spcBef>
              <a:spcAft>
                <a:spcPts val="0"/>
              </a:spcAft>
              <a:buClr>
                <a:srgbClr val="888888"/>
              </a:buClr>
              <a:buSzPts val="1400"/>
              <a:buNone/>
              <a:defRPr sz="1400">
                <a:solidFill>
                  <a:srgbClr val="888888"/>
                </a:solidFill>
              </a:defRPr>
            </a:lvl5pPr>
            <a:lvl6pPr marL="2743200" lvl="5" indent="-228600" algn="l">
              <a:spcBef>
                <a:spcPts val="18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4" name="Google Shape;24;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0"/>
              </a:spcBef>
              <a:spcAft>
                <a:spcPts val="0"/>
              </a:spcAft>
              <a:buClr>
                <a:schemeClr val="dk1"/>
              </a:buClr>
              <a:buSzPts val="3200"/>
              <a:buChar char="•"/>
              <a:defRPr sz="3200"/>
            </a:lvl1pPr>
            <a:lvl2pPr marL="914400" lvl="1" indent="-406400" algn="l">
              <a:spcBef>
                <a:spcPts val="1800"/>
              </a:spcBef>
              <a:spcAft>
                <a:spcPts val="0"/>
              </a:spcAft>
              <a:buClr>
                <a:schemeClr val="dk1"/>
              </a:buClr>
              <a:buSzPts val="2800"/>
              <a:buChar char="–"/>
              <a:defRPr sz="2800"/>
            </a:lvl2pPr>
            <a:lvl3pPr marL="1371600" lvl="2" indent="-381000" algn="l">
              <a:spcBef>
                <a:spcPts val="1800"/>
              </a:spcBef>
              <a:spcAft>
                <a:spcPts val="0"/>
              </a:spcAft>
              <a:buClr>
                <a:schemeClr val="dk1"/>
              </a:buClr>
              <a:buSzPts val="2400"/>
              <a:buChar char="•"/>
              <a:defRPr sz="2400"/>
            </a:lvl3pPr>
            <a:lvl4pPr marL="1828800" lvl="3" indent="-355600" algn="l">
              <a:spcBef>
                <a:spcPts val="1800"/>
              </a:spcBef>
              <a:spcAft>
                <a:spcPts val="0"/>
              </a:spcAft>
              <a:buClr>
                <a:schemeClr val="dk1"/>
              </a:buClr>
              <a:buSzPts val="2000"/>
              <a:buChar char="–"/>
              <a:defRPr sz="2000"/>
            </a:lvl4pPr>
            <a:lvl5pPr marL="2286000" lvl="4" indent="-355600" algn="l">
              <a:spcBef>
                <a:spcPts val="1800"/>
              </a:spcBef>
              <a:spcAft>
                <a:spcPts val="0"/>
              </a:spcAft>
              <a:buClr>
                <a:schemeClr val="dk1"/>
              </a:buClr>
              <a:buSzPts val="2000"/>
              <a:buChar char="»"/>
              <a:defRPr sz="2000"/>
            </a:lvl5pPr>
            <a:lvl6pPr marL="2743200" lvl="5" indent="-355600" algn="l">
              <a:spcBef>
                <a:spcPts val="18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7" name="Google Shape;3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1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1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1" name="Google Shape;41;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11"/>
          <p:cNvSpPr txBox="1">
            <a:spLocks noGrp="1"/>
          </p:cNvSpPr>
          <p:nvPr>
            <p:ph type="body" idx="1"/>
          </p:nvPr>
        </p:nvSpPr>
        <p:spPr>
          <a:xfrm rot="5400000">
            <a:off x="2080418" y="203220"/>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86363"/>
              </a:lnSpc>
              <a:spcBef>
                <a:spcPts val="0"/>
              </a:spcBef>
              <a:spcAft>
                <a:spcPts val="0"/>
              </a:spcAft>
              <a:buSzPts val="1400"/>
              <a:buNone/>
              <a:defRPr sz="6600" b="1" i="0" u="none" strike="noStrike" cap="none">
                <a:solidFill>
                  <a:srgbClr val="005CB8"/>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228600" y="2055038"/>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spcBef>
                <a:spcPts val="1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anda.Stiglbauer@moore.s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nti.com/5iy6net6d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menti.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gttUS9tKO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6"/>
          <p:cNvSpPr txBox="1">
            <a:spLocks noGrp="1"/>
          </p:cNvSpPr>
          <p:nvPr>
            <p:ph type="ctrTitle"/>
          </p:nvPr>
        </p:nvSpPr>
        <p:spPr>
          <a:xfrm>
            <a:off x="685800" y="1066800"/>
            <a:ext cx="7772400" cy="3428999"/>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br>
              <a:rPr lang="en-US" sz="5400" dirty="0"/>
            </a:br>
            <a:br>
              <a:rPr lang="en-US" sz="5400" dirty="0"/>
            </a:br>
            <a:r>
              <a:rPr lang="en-US" sz="5400" dirty="0"/>
              <a:t>The History of Social Security</a:t>
            </a:r>
            <a:br>
              <a:rPr lang="en-US" sz="5400" b="1" dirty="0"/>
            </a:br>
            <a:r>
              <a:rPr lang="en-US" sz="3959" dirty="0">
                <a:solidFill>
                  <a:schemeClr val="dk1"/>
                </a:solidFill>
              </a:rPr>
              <a:t>Inquiry Based Lesson</a:t>
            </a:r>
            <a:br>
              <a:rPr lang="en-US" sz="3959" dirty="0"/>
            </a:br>
            <a:r>
              <a:rPr lang="en-US" sz="1979" i="1" dirty="0">
                <a:solidFill>
                  <a:schemeClr val="dk1"/>
                </a:solidFill>
                <a:latin typeface="Calibri"/>
                <a:ea typeface="Calibri"/>
                <a:cs typeface="Calibri"/>
                <a:sym typeface="Calibri"/>
              </a:rPr>
              <a:t>Presented by Amanda Stiglbauer</a:t>
            </a:r>
            <a:br>
              <a:rPr lang="en-US" sz="1440" dirty="0"/>
            </a:br>
            <a:r>
              <a:rPr lang="en-US" sz="1979" dirty="0">
                <a:solidFill>
                  <a:schemeClr val="dk1"/>
                </a:solidFill>
              </a:rPr>
              <a:t>November 9, 2020</a:t>
            </a:r>
            <a:br>
              <a:rPr lang="en-US" sz="1440" dirty="0">
                <a:solidFill>
                  <a:schemeClr val="dk1"/>
                </a:solidFill>
                <a:latin typeface="Calibri"/>
                <a:ea typeface="Calibri"/>
                <a:cs typeface="Calibri"/>
                <a:sym typeface="Calibri"/>
              </a:rPr>
            </a:br>
            <a:r>
              <a:rPr lang="en-US" sz="1979" u="sng" dirty="0">
                <a:solidFill>
                  <a:schemeClr val="hlink"/>
                </a:solidFill>
                <a:hlinkClick r:id="rId3"/>
              </a:rPr>
              <a:t>Amanda.Stiglbauer@moore.sc.edu</a:t>
            </a:r>
            <a:r>
              <a:rPr lang="en-US" sz="1979" dirty="0">
                <a:solidFill>
                  <a:schemeClr val="dk1"/>
                </a:solidFill>
              </a:rPr>
              <a:t> </a:t>
            </a:r>
            <a:endParaRPr sz="1979"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136" y="2710528"/>
            <a:ext cx="7772400" cy="1470025"/>
          </a:xfrm>
        </p:spPr>
        <p:txBody>
          <a:bodyPr/>
          <a:lstStyle/>
          <a:p>
            <a:r>
              <a:rPr lang="en-US" sz="4800" dirty="0"/>
              <a:t>What is the </a:t>
            </a:r>
            <a:r>
              <a:rPr lang="en-US" sz="4800" dirty="0">
                <a:solidFill>
                  <a:schemeClr val="accent3"/>
                </a:solidFill>
              </a:rPr>
              <a:t>common thread </a:t>
            </a:r>
            <a:r>
              <a:rPr lang="en-US" sz="4800" dirty="0"/>
              <a:t>of these political cartoons?</a:t>
            </a:r>
          </a:p>
        </p:txBody>
      </p:sp>
    </p:spTree>
    <p:extLst>
      <p:ext uri="{BB962C8B-B14F-4D97-AF65-F5344CB8AC3E}">
        <p14:creationId xmlns:p14="http://schemas.microsoft.com/office/powerpoint/2010/main" val="179204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440"/>
            <a:ext cx="8229600" cy="1143000"/>
          </a:xfrm>
        </p:spPr>
        <p:txBody>
          <a:bodyPr/>
          <a:lstStyle/>
          <a:p>
            <a:pPr>
              <a:lnSpc>
                <a:spcPct val="100000"/>
              </a:lnSpc>
            </a:pPr>
            <a:r>
              <a:rPr lang="en-US" sz="4800" i="1" dirty="0"/>
              <a:t>Inquiry Based Learning </a:t>
            </a:r>
            <a:r>
              <a:rPr lang="en-US" sz="4800" dirty="0"/>
              <a:t>Overview</a:t>
            </a:r>
          </a:p>
        </p:txBody>
      </p:sp>
      <p:sp>
        <p:nvSpPr>
          <p:cNvPr id="3" name="Text Placeholder 2"/>
          <p:cNvSpPr>
            <a:spLocks noGrp="1"/>
          </p:cNvSpPr>
          <p:nvPr>
            <p:ph type="body" idx="1"/>
          </p:nvPr>
        </p:nvSpPr>
        <p:spPr>
          <a:xfrm>
            <a:off x="457200" y="2710926"/>
            <a:ext cx="8229600" cy="3446033"/>
          </a:xfrm>
        </p:spPr>
        <p:txBody>
          <a:bodyPr/>
          <a:lstStyle/>
          <a:p>
            <a:pPr marL="628650" indent="-514350">
              <a:buFont typeface="+mj-lt"/>
              <a:buAutoNum type="arabicPeriod"/>
            </a:pPr>
            <a:r>
              <a:rPr lang="en-US" dirty="0"/>
              <a:t>Students </a:t>
            </a:r>
            <a:r>
              <a:rPr lang="en-US" dirty="0">
                <a:solidFill>
                  <a:schemeClr val="accent3"/>
                </a:solidFill>
              </a:rPr>
              <a:t>develop questions </a:t>
            </a:r>
            <a:r>
              <a:rPr lang="en-US" dirty="0"/>
              <a:t>they are curious about.</a:t>
            </a:r>
          </a:p>
          <a:p>
            <a:pPr marL="628650" indent="-514350">
              <a:buFont typeface="+mj-lt"/>
              <a:buAutoNum type="arabicPeriod"/>
            </a:pPr>
            <a:r>
              <a:rPr lang="en-US" dirty="0"/>
              <a:t>Students use time in class to </a:t>
            </a:r>
            <a:r>
              <a:rPr lang="en-US" dirty="0">
                <a:solidFill>
                  <a:schemeClr val="accent3"/>
                </a:solidFill>
              </a:rPr>
              <a:t>research the topic</a:t>
            </a:r>
            <a:r>
              <a:rPr lang="en-US" dirty="0"/>
              <a:t>. </a:t>
            </a:r>
          </a:p>
          <a:p>
            <a:pPr marL="628650" indent="-514350">
              <a:buFont typeface="+mj-lt"/>
              <a:buAutoNum type="arabicPeriod"/>
            </a:pPr>
            <a:r>
              <a:rPr lang="en-US" dirty="0"/>
              <a:t>Students </a:t>
            </a:r>
            <a:r>
              <a:rPr lang="en-US" dirty="0">
                <a:solidFill>
                  <a:schemeClr val="accent3"/>
                </a:solidFill>
              </a:rPr>
              <a:t>present their learning</a:t>
            </a:r>
            <a:r>
              <a:rPr lang="en-US" dirty="0"/>
              <a:t>.</a:t>
            </a:r>
          </a:p>
          <a:p>
            <a:pPr marL="628650" indent="-514350">
              <a:buFont typeface="+mj-lt"/>
              <a:buAutoNum type="arabicPeriod"/>
            </a:pPr>
            <a:r>
              <a:rPr lang="en-US" dirty="0"/>
              <a:t>Students </a:t>
            </a:r>
            <a:r>
              <a:rPr lang="en-US" dirty="0">
                <a:solidFill>
                  <a:schemeClr val="accent3"/>
                </a:solidFill>
              </a:rPr>
              <a:t>reflect</a:t>
            </a:r>
            <a:r>
              <a:rPr lang="en-US" dirty="0"/>
              <a:t> on what worked and what did not.</a:t>
            </a:r>
          </a:p>
        </p:txBody>
      </p:sp>
    </p:spTree>
    <p:extLst>
      <p:ext uri="{BB962C8B-B14F-4D97-AF65-F5344CB8AC3E}">
        <p14:creationId xmlns:p14="http://schemas.microsoft.com/office/powerpoint/2010/main" val="313359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4400" dirty="0"/>
              <a:t>Why </a:t>
            </a:r>
            <a:r>
              <a:rPr lang="en-US" sz="4400" i="1" dirty="0"/>
              <a:t>Inquiry Based Learning</a:t>
            </a:r>
            <a:r>
              <a:rPr lang="en-US" sz="4400" dirty="0"/>
              <a:t>?</a:t>
            </a:r>
          </a:p>
        </p:txBody>
      </p:sp>
      <p:sp>
        <p:nvSpPr>
          <p:cNvPr id="3" name="Text Placeholder 2"/>
          <p:cNvSpPr>
            <a:spLocks noGrp="1"/>
          </p:cNvSpPr>
          <p:nvPr>
            <p:ph type="body" idx="1"/>
          </p:nvPr>
        </p:nvSpPr>
        <p:spPr/>
        <p:txBody>
          <a:bodyPr/>
          <a:lstStyle/>
          <a:p>
            <a:r>
              <a:rPr lang="en-US" b="1" dirty="0"/>
              <a:t>Reinforces</a:t>
            </a:r>
            <a:r>
              <a:rPr lang="en-US" dirty="0"/>
              <a:t> content </a:t>
            </a:r>
          </a:p>
          <a:p>
            <a:r>
              <a:rPr lang="en-US" b="1" dirty="0"/>
              <a:t>Warms up </a:t>
            </a:r>
            <a:r>
              <a:rPr lang="en-US" dirty="0"/>
              <a:t>the brain for learning</a:t>
            </a:r>
          </a:p>
          <a:p>
            <a:r>
              <a:rPr lang="en-US" b="1" dirty="0"/>
              <a:t>Deeper</a:t>
            </a:r>
            <a:r>
              <a:rPr lang="en-US" dirty="0"/>
              <a:t> understanding</a:t>
            </a:r>
          </a:p>
          <a:p>
            <a:r>
              <a:rPr lang="en-US" dirty="0"/>
              <a:t>Makes learning </a:t>
            </a:r>
            <a:r>
              <a:rPr lang="en-US" b="1" dirty="0"/>
              <a:t>rewarding</a:t>
            </a:r>
          </a:p>
          <a:p>
            <a:r>
              <a:rPr lang="en-US" dirty="0"/>
              <a:t>Builds </a:t>
            </a:r>
            <a:r>
              <a:rPr lang="en-US" b="1" dirty="0"/>
              <a:t>initiative</a:t>
            </a:r>
            <a:r>
              <a:rPr lang="en-US" dirty="0"/>
              <a:t> and self-direction</a:t>
            </a:r>
          </a:p>
          <a:p>
            <a:r>
              <a:rPr lang="en-US" dirty="0"/>
              <a:t>Works in almost any classroom </a:t>
            </a:r>
          </a:p>
          <a:p>
            <a:r>
              <a:rPr lang="en-US" b="1" dirty="0"/>
              <a:t>Differentiated</a:t>
            </a:r>
            <a:r>
              <a:rPr lang="en-US" dirty="0"/>
              <a:t> instruction</a:t>
            </a:r>
          </a:p>
        </p:txBody>
      </p:sp>
    </p:spTree>
    <p:extLst>
      <p:ext uri="{BB962C8B-B14F-4D97-AF65-F5344CB8AC3E}">
        <p14:creationId xmlns:p14="http://schemas.microsoft.com/office/powerpoint/2010/main" val="392622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volve 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892" y="1242551"/>
            <a:ext cx="5173508" cy="517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14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716"/>
            <a:ext cx="8229600" cy="1143000"/>
          </a:xfrm>
        </p:spPr>
        <p:txBody>
          <a:bodyPr/>
          <a:lstStyle/>
          <a:p>
            <a:pPr>
              <a:lnSpc>
                <a:spcPct val="100000"/>
              </a:lnSpc>
            </a:pPr>
            <a:r>
              <a:rPr lang="en-US" sz="4800" dirty="0"/>
              <a:t>Compelling Questions</a:t>
            </a:r>
          </a:p>
        </p:txBody>
      </p:sp>
      <p:sp>
        <p:nvSpPr>
          <p:cNvPr id="3" name="Text Placeholder 2"/>
          <p:cNvSpPr>
            <a:spLocks noGrp="1"/>
          </p:cNvSpPr>
          <p:nvPr>
            <p:ph type="body" idx="1"/>
          </p:nvPr>
        </p:nvSpPr>
        <p:spPr>
          <a:xfrm>
            <a:off x="4277032" y="2377440"/>
            <a:ext cx="4409768" cy="3779520"/>
          </a:xfrm>
        </p:spPr>
        <p:txBody>
          <a:bodyPr/>
          <a:lstStyle/>
          <a:p>
            <a:r>
              <a:rPr lang="en-US" dirty="0"/>
              <a:t>Was Social Security </a:t>
            </a:r>
            <a:r>
              <a:rPr lang="en-US" dirty="0">
                <a:solidFill>
                  <a:schemeClr val="accent3"/>
                </a:solidFill>
              </a:rPr>
              <a:t>successful</a:t>
            </a:r>
            <a:r>
              <a:rPr lang="en-US" dirty="0"/>
              <a:t>?</a:t>
            </a:r>
          </a:p>
          <a:p>
            <a:r>
              <a:rPr lang="en-US" dirty="0"/>
              <a:t>What is the </a:t>
            </a:r>
            <a:r>
              <a:rPr lang="en-US" dirty="0">
                <a:solidFill>
                  <a:schemeClr val="accent3"/>
                </a:solidFill>
              </a:rPr>
              <a:t>purpose</a:t>
            </a:r>
            <a:r>
              <a:rPr lang="en-US" dirty="0"/>
              <a:t> of Social Security?</a:t>
            </a:r>
          </a:p>
          <a:p>
            <a:r>
              <a:rPr lang="en-US" dirty="0"/>
              <a:t>What are the </a:t>
            </a:r>
            <a:r>
              <a:rPr lang="en-US" dirty="0">
                <a:solidFill>
                  <a:schemeClr val="accent3"/>
                </a:solidFill>
              </a:rPr>
              <a:t>effects</a:t>
            </a:r>
            <a:r>
              <a:rPr lang="en-US" dirty="0"/>
              <a:t> of Social Security?</a:t>
            </a:r>
          </a:p>
        </p:txBody>
      </p:sp>
      <p:pic>
        <p:nvPicPr>
          <p:cNvPr id="1026" name="Picture 2" descr="https://www.taylorenglish.com/assets/htmlimages/iStock-838193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27" y="2377440"/>
            <a:ext cx="3789840" cy="252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677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4800" dirty="0"/>
              <a:t>Prior Knowledge</a:t>
            </a:r>
          </a:p>
        </p:txBody>
      </p:sp>
      <p:sp>
        <p:nvSpPr>
          <p:cNvPr id="3" name="Text Placeholder 2"/>
          <p:cNvSpPr>
            <a:spLocks noGrp="1"/>
          </p:cNvSpPr>
          <p:nvPr>
            <p:ph type="body" idx="1"/>
          </p:nvPr>
        </p:nvSpPr>
        <p:spPr>
          <a:xfrm>
            <a:off x="457200" y="2377440"/>
            <a:ext cx="7879976" cy="3779520"/>
          </a:xfrm>
        </p:spPr>
        <p:txBody>
          <a:bodyPr/>
          <a:lstStyle/>
          <a:p>
            <a:r>
              <a:rPr lang="en-US" dirty="0">
                <a:solidFill>
                  <a:schemeClr val="accent3"/>
                </a:solidFill>
              </a:rPr>
              <a:t>Role of Congress in the law- making process</a:t>
            </a:r>
          </a:p>
          <a:p>
            <a:r>
              <a:rPr lang="en-US" dirty="0">
                <a:solidFill>
                  <a:schemeClr val="accent3"/>
                </a:solidFill>
              </a:rPr>
              <a:t>The Federal budget</a:t>
            </a:r>
          </a:p>
          <a:p>
            <a:r>
              <a:rPr lang="en-US" dirty="0">
                <a:solidFill>
                  <a:schemeClr val="accent3"/>
                </a:solidFill>
              </a:rPr>
              <a:t>President Franklin Roosevelt </a:t>
            </a:r>
          </a:p>
          <a:p>
            <a:r>
              <a:rPr lang="en-US" dirty="0">
                <a:solidFill>
                  <a:schemeClr val="accent3"/>
                </a:solidFill>
              </a:rPr>
              <a:t>The Great Depression</a:t>
            </a:r>
          </a:p>
          <a:p>
            <a:r>
              <a:rPr lang="en-US" dirty="0">
                <a:solidFill>
                  <a:schemeClr val="accent3"/>
                </a:solidFill>
              </a:rPr>
              <a:t>The New Deal </a:t>
            </a:r>
          </a:p>
          <a:p>
            <a:r>
              <a:rPr lang="en-US" dirty="0">
                <a:solidFill>
                  <a:schemeClr val="accent3"/>
                </a:solidFill>
              </a:rPr>
              <a:t>Basics of fiscal policy</a:t>
            </a:r>
          </a:p>
        </p:txBody>
      </p:sp>
    </p:spTree>
    <p:extLst>
      <p:ext uri="{BB962C8B-B14F-4D97-AF65-F5344CB8AC3E}">
        <p14:creationId xmlns:p14="http://schemas.microsoft.com/office/powerpoint/2010/main" val="2095543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The Preamble</a:t>
            </a:r>
          </a:p>
        </p:txBody>
      </p:sp>
      <p:sp>
        <p:nvSpPr>
          <p:cNvPr id="3" name="Text Placeholder 2"/>
          <p:cNvSpPr>
            <a:spLocks noGrp="1"/>
          </p:cNvSpPr>
          <p:nvPr>
            <p:ph type="body" idx="1"/>
          </p:nvPr>
        </p:nvSpPr>
        <p:spPr/>
        <p:txBody>
          <a:bodyPr/>
          <a:lstStyle/>
          <a:p>
            <a:pPr marL="114300" indent="0">
              <a:buNone/>
            </a:pPr>
            <a:r>
              <a:rPr lang="en-US" b="1" i="1" dirty="0"/>
              <a:t>“We the People</a:t>
            </a:r>
            <a:r>
              <a:rPr lang="en-US" i="1" dirty="0"/>
              <a:t> of the United States, in Order to form a more perfect Union, establish Justice, insure domestic Tranquility, provide for the common </a:t>
            </a:r>
            <a:r>
              <a:rPr lang="en-US" i="1" dirty="0" err="1"/>
              <a:t>defence</a:t>
            </a:r>
            <a:r>
              <a:rPr lang="en-US" i="1" dirty="0"/>
              <a:t>, promote the general Welfare, and secure the Blessings of Liberty to ourselves and our Posterity, do ordain and establish this Constitution for the United States of America.”</a:t>
            </a:r>
          </a:p>
        </p:txBody>
      </p:sp>
    </p:spTree>
    <p:extLst>
      <p:ext uri="{BB962C8B-B14F-4D97-AF65-F5344CB8AC3E}">
        <p14:creationId xmlns:p14="http://schemas.microsoft.com/office/powerpoint/2010/main" val="1908149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2541"/>
            <a:ext cx="7772400" cy="1470025"/>
          </a:xfrm>
        </p:spPr>
        <p:txBody>
          <a:bodyPr/>
          <a:lstStyle/>
          <a:p>
            <a:r>
              <a:rPr lang="en-US" sz="4800" dirty="0"/>
              <a:t>Discussion</a:t>
            </a:r>
            <a:br>
              <a:rPr lang="en-US" dirty="0"/>
            </a:br>
            <a:br>
              <a:rPr lang="en-US" dirty="0"/>
            </a:br>
            <a:r>
              <a:rPr lang="en-US" dirty="0"/>
              <a:t> </a:t>
            </a:r>
            <a:r>
              <a:rPr lang="en-US" sz="3600" dirty="0"/>
              <a:t>What did the writers of the Constitution mean by “</a:t>
            </a:r>
            <a:r>
              <a:rPr lang="en-US" sz="3600" dirty="0">
                <a:solidFill>
                  <a:schemeClr val="accent3"/>
                </a:solidFill>
              </a:rPr>
              <a:t>welfare</a:t>
            </a:r>
            <a:r>
              <a:rPr lang="en-US" sz="3600" dirty="0"/>
              <a:t>”?</a:t>
            </a:r>
          </a:p>
        </p:txBody>
      </p:sp>
    </p:spTree>
    <p:extLst>
      <p:ext uri="{BB962C8B-B14F-4D97-AF65-F5344CB8AC3E}">
        <p14:creationId xmlns:p14="http://schemas.microsoft.com/office/powerpoint/2010/main" val="3740967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ctrTitle"/>
          </p:nvPr>
        </p:nvSpPr>
        <p:spPr>
          <a:xfrm>
            <a:off x="685800" y="2416200"/>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u="sng" dirty="0">
                <a:solidFill>
                  <a:schemeClr val="hlink"/>
                </a:solidFill>
                <a:hlinkClick r:id="rId3"/>
              </a:rPr>
              <a:t>Mentimeter</a:t>
            </a:r>
            <a:endParaRPr dirty="0"/>
          </a:p>
        </p:txBody>
      </p:sp>
      <p:sp>
        <p:nvSpPr>
          <p:cNvPr id="108" name="Google Shape;108;p22"/>
          <p:cNvSpPr txBox="1">
            <a:spLocks noGrp="1"/>
          </p:cNvSpPr>
          <p:nvPr>
            <p:ph type="subTitle" idx="1"/>
          </p:nvPr>
        </p:nvSpPr>
        <p:spPr>
          <a:xfrm>
            <a:off x="1371600" y="4574458"/>
            <a:ext cx="6400800" cy="1752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u="sng" dirty="0">
                <a:solidFill>
                  <a:schemeClr val="hlink"/>
                </a:solidFill>
                <a:hlinkClick r:id="rId4"/>
              </a:rPr>
              <a:t>www.menti.com</a:t>
            </a:r>
            <a:endParaRPr lang="en-US" u="sng" dirty="0">
              <a:solidFill>
                <a:schemeClr val="hlink"/>
              </a:solidFill>
            </a:endParaRPr>
          </a:p>
          <a:p>
            <a:pPr marL="0" lvl="0" indent="0"/>
            <a:r>
              <a:rPr lang="en-US" b="1" dirty="0"/>
              <a:t>25 83 53 1</a:t>
            </a:r>
            <a:r>
              <a:rPr lang="en-US" dirty="0"/>
              <a:t> </a:t>
            </a:r>
            <a:endParaRPr dirty="0"/>
          </a:p>
        </p:txBody>
      </p:sp>
      <p:sp>
        <p:nvSpPr>
          <p:cNvPr id="109" name="Google Shape;109;p22"/>
          <p:cNvSpPr txBox="1"/>
          <p:nvPr/>
        </p:nvSpPr>
        <p:spPr>
          <a:xfrm>
            <a:off x="294000" y="1248425"/>
            <a:ext cx="8556000" cy="88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i="1" dirty="0">
                <a:solidFill>
                  <a:schemeClr val="accent3"/>
                </a:solidFill>
                <a:latin typeface="Calibri" panose="020F0502020204030204" pitchFamily="34" charset="0"/>
                <a:ea typeface="Chewy"/>
                <a:cs typeface="Calibri" panose="020F0502020204030204" pitchFamily="34" charset="0"/>
                <a:sym typeface="Chewy"/>
              </a:rPr>
              <a:t>How can the government provide for the general  welfare?</a:t>
            </a:r>
            <a:endParaRPr sz="3600" i="1" dirty="0">
              <a:solidFill>
                <a:schemeClr val="accent3"/>
              </a:solidFill>
              <a:latin typeface="Calibri" panose="020F0502020204030204" pitchFamily="34" charset="0"/>
              <a:ea typeface="Chewy"/>
              <a:cs typeface="Calibri" panose="020F0502020204030204" pitchFamily="34" charset="0"/>
              <a:sym typeface="Chew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What was the </a:t>
            </a:r>
            <a:r>
              <a:rPr lang="en-US" sz="4800" u="sng" dirty="0"/>
              <a:t>purpose</a:t>
            </a:r>
            <a:r>
              <a:rPr lang="en-US" sz="4800" dirty="0"/>
              <a:t> of Social Security? </a:t>
            </a:r>
          </a:p>
        </p:txBody>
      </p:sp>
      <p:sp>
        <p:nvSpPr>
          <p:cNvPr id="3" name="Subtitle 2"/>
          <p:cNvSpPr>
            <a:spLocks noGrp="1"/>
          </p:cNvSpPr>
          <p:nvPr>
            <p:ph type="subTitle" idx="1"/>
          </p:nvPr>
        </p:nvSpPr>
        <p:spPr>
          <a:xfrm>
            <a:off x="685799" y="4159044"/>
            <a:ext cx="7642123" cy="1479755"/>
          </a:xfrm>
        </p:spPr>
        <p:txBody>
          <a:bodyPr/>
          <a:lstStyle/>
          <a:p>
            <a:pPr algn="l"/>
            <a:r>
              <a:rPr lang="en-US" dirty="0">
                <a:solidFill>
                  <a:schemeClr val="accent3"/>
                </a:solidFill>
              </a:rPr>
              <a:t>A – M: </a:t>
            </a:r>
            <a:r>
              <a:rPr lang="en-US" dirty="0">
                <a:solidFill>
                  <a:schemeClr val="tx1"/>
                </a:solidFill>
              </a:rPr>
              <a:t>Read the Social Security Act</a:t>
            </a:r>
          </a:p>
          <a:p>
            <a:pPr algn="l"/>
            <a:r>
              <a:rPr lang="en-US" dirty="0">
                <a:solidFill>
                  <a:schemeClr val="accent3"/>
                </a:solidFill>
              </a:rPr>
              <a:t>N – Z: </a:t>
            </a:r>
            <a:r>
              <a:rPr lang="en-US" dirty="0">
                <a:solidFill>
                  <a:schemeClr val="tx1"/>
                </a:solidFill>
              </a:rPr>
              <a:t>Read President Roosevelt’s Speech, 1935</a:t>
            </a:r>
          </a:p>
          <a:p>
            <a:pPr algn="l"/>
            <a:endParaRPr lang="en-US" dirty="0"/>
          </a:p>
          <a:p>
            <a:pPr algn="l"/>
            <a:r>
              <a:rPr lang="en-US" dirty="0"/>
              <a:t>**Respond on the Collaboration Board**</a:t>
            </a:r>
          </a:p>
        </p:txBody>
      </p:sp>
    </p:spTree>
    <p:extLst>
      <p:ext uri="{BB962C8B-B14F-4D97-AF65-F5344CB8AC3E}">
        <p14:creationId xmlns:p14="http://schemas.microsoft.com/office/powerpoint/2010/main" val="206039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457199" y="762421"/>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42500"/>
              </a:lnSpc>
              <a:spcBef>
                <a:spcPts val="0"/>
              </a:spcBef>
              <a:spcAft>
                <a:spcPts val="0"/>
              </a:spcAft>
              <a:buNone/>
            </a:pPr>
            <a:r>
              <a:rPr lang="en-US" sz="4000">
                <a:latin typeface="Calibri"/>
                <a:ea typeface="Calibri"/>
                <a:cs typeface="Calibri"/>
                <a:sym typeface="Calibri"/>
              </a:rPr>
              <a:t>EconEdLink Membership</a:t>
            </a:r>
            <a:endParaRPr/>
          </a:p>
        </p:txBody>
      </p:sp>
      <p:sp>
        <p:nvSpPr>
          <p:cNvPr id="72" name="Google Shape;72;p17"/>
          <p:cNvSpPr txBox="1"/>
          <p:nvPr/>
        </p:nvSpPr>
        <p:spPr>
          <a:xfrm>
            <a:off x="482538" y="2114894"/>
            <a:ext cx="8175171" cy="42473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You can now access CEE’s professional development webinars directly on EconEdLink.org! To receive these new professional development benefits, </a:t>
            </a:r>
            <a:r>
              <a:rPr lang="en-US" sz="1800" b="1" i="0" u="none" strike="noStrike" cap="none">
                <a:solidFill>
                  <a:schemeClr val="dk1"/>
                </a:solidFill>
                <a:latin typeface="Arial"/>
                <a:ea typeface="Arial"/>
                <a:cs typeface="Arial"/>
                <a:sym typeface="Arial"/>
              </a:rPr>
              <a:t>become an EconEdLink </a:t>
            </a:r>
            <a:r>
              <a:rPr lang="en-US" sz="18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member</a:t>
            </a:r>
            <a:r>
              <a:rPr lang="en-US" sz="1800" b="0" i="0" u="none" strike="noStrike" cap="none">
                <a:solidFill>
                  <a:schemeClr val="dk1"/>
                </a:solidFill>
                <a:latin typeface="Arial"/>
                <a:ea typeface="Arial"/>
                <a:cs typeface="Arial"/>
                <a:sym typeface="Arial"/>
              </a:rPr>
              <a:t>. As a member, you will now be able to: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Automatically receive a professional development certificate via e-mail within 24 hours after viewing any webinar for a minimum of 45 minutes</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Register for upcoming webinars with a simple one-click process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Easily download presentations, lesson plan materials and activities for each webinar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Search and view all webinars at your convenience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Save webinars to your EconEdLink dashboard for easy access to the event</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US" sz="1800">
                <a:solidFill>
                  <a:schemeClr val="dk1"/>
                </a:solidFill>
                <a:latin typeface="Arial"/>
                <a:ea typeface="Arial"/>
                <a:cs typeface="Arial"/>
                <a:sym typeface="Arial"/>
              </a:rPr>
              <a:t>You may access our new </a:t>
            </a:r>
            <a:r>
              <a:rPr lang="en-US" sz="1800" b="1">
                <a:solidFill>
                  <a:schemeClr val="dk1"/>
                </a:solidFill>
                <a:latin typeface="Arial"/>
                <a:ea typeface="Arial"/>
                <a:cs typeface="Arial"/>
                <a:sym typeface="Arial"/>
              </a:rPr>
              <a:t>Professional Development</a:t>
            </a:r>
            <a:r>
              <a:rPr lang="en-US" sz="1800">
                <a:solidFill>
                  <a:schemeClr val="dk1"/>
                </a:solidFill>
                <a:latin typeface="Arial"/>
                <a:ea typeface="Arial"/>
                <a:cs typeface="Arial"/>
                <a:sym typeface="Arial"/>
              </a:rPr>
              <a:t> page </a:t>
            </a:r>
            <a:r>
              <a:rPr lang="en-US" sz="1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2" y="806244"/>
            <a:ext cx="9045678" cy="1143000"/>
          </a:xfrm>
        </p:spPr>
        <p:txBody>
          <a:bodyPr/>
          <a:lstStyle/>
          <a:p>
            <a:pPr>
              <a:lnSpc>
                <a:spcPct val="100000"/>
              </a:lnSpc>
            </a:pPr>
            <a:r>
              <a:rPr lang="en-US" sz="4000" dirty="0"/>
              <a:t>What was the </a:t>
            </a:r>
            <a:r>
              <a:rPr lang="en-US" sz="4000" dirty="0">
                <a:solidFill>
                  <a:schemeClr val="accent3"/>
                </a:solidFill>
              </a:rPr>
              <a:t>purpose</a:t>
            </a:r>
            <a:r>
              <a:rPr lang="en-US" sz="4000" dirty="0"/>
              <a:t> of Social Security?</a:t>
            </a:r>
          </a:p>
        </p:txBody>
      </p:sp>
      <p:pic>
        <p:nvPicPr>
          <p:cNvPr id="5" name="Picture 4"/>
          <p:cNvPicPr>
            <a:picLocks noChangeAspect="1"/>
          </p:cNvPicPr>
          <p:nvPr/>
        </p:nvPicPr>
        <p:blipFill>
          <a:blip r:embed="rId2"/>
          <a:stretch>
            <a:fillRect/>
          </a:stretch>
        </p:blipFill>
        <p:spPr>
          <a:xfrm>
            <a:off x="409024" y="1752599"/>
            <a:ext cx="7899234" cy="4781842"/>
          </a:xfrm>
          <a:prstGeom prst="rect">
            <a:avLst/>
          </a:prstGeom>
          <a:ln w="9525">
            <a:solidFill>
              <a:schemeClr val="tx1"/>
            </a:solidFill>
          </a:ln>
        </p:spPr>
      </p:pic>
    </p:spTree>
    <p:extLst>
      <p:ext uri="{BB962C8B-B14F-4D97-AF65-F5344CB8AC3E}">
        <p14:creationId xmlns:p14="http://schemas.microsoft.com/office/powerpoint/2010/main" val="3857681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4732" y="1103016"/>
            <a:ext cx="7650351" cy="5754984"/>
          </a:xfrm>
          <a:prstGeom prst="rect">
            <a:avLst/>
          </a:prstGeom>
          <a:ln w="12700">
            <a:solidFill>
              <a:schemeClr val="tx1"/>
            </a:solidFill>
          </a:ln>
        </p:spPr>
      </p:pic>
      <p:sp>
        <p:nvSpPr>
          <p:cNvPr id="3" name="TextBox 2">
            <a:extLst>
              <a:ext uri="{FF2B5EF4-FFF2-40B4-BE49-F238E27FC236}">
                <a16:creationId xmlns:a16="http://schemas.microsoft.com/office/drawing/2014/main" id="{BC56AA44-4B94-4CB6-BE39-6D8D9AD013E2}"/>
              </a:ext>
            </a:extLst>
          </p:cNvPr>
          <p:cNvSpPr txBox="1"/>
          <p:nvPr/>
        </p:nvSpPr>
        <p:spPr>
          <a:xfrm>
            <a:off x="2441986" y="311972"/>
            <a:ext cx="4507454" cy="584775"/>
          </a:xfrm>
          <a:prstGeom prst="rect">
            <a:avLst/>
          </a:prstGeom>
          <a:noFill/>
        </p:spPr>
        <p:txBody>
          <a:bodyPr wrap="square" rtlCol="0">
            <a:spAutoFit/>
          </a:bodyPr>
          <a:lstStyle/>
          <a:p>
            <a:pPr algn="ctr"/>
            <a:r>
              <a:rPr lang="en-US" sz="3200" b="1" dirty="0">
                <a:solidFill>
                  <a:srgbClr val="0070C0"/>
                </a:solidFill>
                <a:latin typeface="Calibri" panose="020F0502020204030204" pitchFamily="34" charset="0"/>
                <a:cs typeface="Calibri" panose="020F0502020204030204" pitchFamily="34" charset="0"/>
              </a:rPr>
              <a:t>FDR’s Speech</a:t>
            </a:r>
          </a:p>
        </p:txBody>
      </p:sp>
    </p:spTree>
    <p:extLst>
      <p:ext uri="{BB962C8B-B14F-4D97-AF65-F5344CB8AC3E}">
        <p14:creationId xmlns:p14="http://schemas.microsoft.com/office/powerpoint/2010/main" val="2021559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2541"/>
            <a:ext cx="7772400" cy="1470025"/>
          </a:xfrm>
        </p:spPr>
        <p:txBody>
          <a:bodyPr/>
          <a:lstStyle/>
          <a:p>
            <a:r>
              <a:rPr lang="en-US" sz="4800" dirty="0"/>
              <a:t>Discussion</a:t>
            </a:r>
            <a:br>
              <a:rPr lang="en-US" dirty="0"/>
            </a:br>
            <a:br>
              <a:rPr lang="en-US" dirty="0"/>
            </a:br>
            <a:r>
              <a:rPr lang="en-US" sz="4800" dirty="0"/>
              <a:t> </a:t>
            </a:r>
            <a:r>
              <a:rPr lang="en-US" sz="4800" dirty="0">
                <a:solidFill>
                  <a:schemeClr val="accent3"/>
                </a:solidFill>
              </a:rPr>
              <a:t>Why</a:t>
            </a:r>
            <a:r>
              <a:rPr lang="en-US" sz="4800" dirty="0"/>
              <a:t> was Social Security created?</a:t>
            </a:r>
          </a:p>
        </p:txBody>
      </p:sp>
    </p:spTree>
    <p:extLst>
      <p:ext uri="{BB962C8B-B14F-4D97-AF65-F5344CB8AC3E}">
        <p14:creationId xmlns:p14="http://schemas.microsoft.com/office/powerpoint/2010/main" val="3666082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4000" dirty="0">
                <a:hlinkClick r:id="rId2"/>
              </a:rPr>
              <a:t>Will Social Security Be Around for Millennials? </a:t>
            </a:r>
            <a:endParaRPr lang="en-US" sz="4000" dirty="0"/>
          </a:p>
        </p:txBody>
      </p:sp>
      <p:pic>
        <p:nvPicPr>
          <p:cNvPr id="3074" name="Picture 2" descr="Will Social Security Be Around for Millennials?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420" y="2267001"/>
            <a:ext cx="5763444" cy="432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002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2541"/>
            <a:ext cx="7772400" cy="1470025"/>
          </a:xfrm>
        </p:spPr>
        <p:txBody>
          <a:bodyPr/>
          <a:lstStyle/>
          <a:p>
            <a:r>
              <a:rPr lang="en-US" sz="4800" dirty="0"/>
              <a:t>Discussion</a:t>
            </a:r>
            <a:br>
              <a:rPr lang="en-US" dirty="0"/>
            </a:br>
            <a:br>
              <a:rPr lang="en-US" dirty="0"/>
            </a:br>
            <a:r>
              <a:rPr lang="en-US" dirty="0"/>
              <a:t> </a:t>
            </a:r>
            <a:r>
              <a:rPr lang="en-US" sz="4000" dirty="0"/>
              <a:t>What have been the </a:t>
            </a:r>
            <a:r>
              <a:rPr lang="en-US" sz="4000" dirty="0">
                <a:solidFill>
                  <a:schemeClr val="accent3"/>
                </a:solidFill>
              </a:rPr>
              <a:t>effects</a:t>
            </a:r>
            <a:r>
              <a:rPr lang="en-US" sz="4000" dirty="0"/>
              <a:t> of Social Security?</a:t>
            </a:r>
          </a:p>
        </p:txBody>
      </p:sp>
    </p:spTree>
    <p:extLst>
      <p:ext uri="{BB962C8B-B14F-4D97-AF65-F5344CB8AC3E}">
        <p14:creationId xmlns:p14="http://schemas.microsoft.com/office/powerpoint/2010/main" val="859998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dirty="0"/>
              <a:t>Assessment</a:t>
            </a:r>
            <a:endParaRPr sz="5500" b="1" dirty="0"/>
          </a:p>
        </p:txBody>
      </p:sp>
      <p:sp>
        <p:nvSpPr>
          <p:cNvPr id="242" name="Google Shape;242;p40"/>
          <p:cNvSpPr txBox="1">
            <a:spLocks noGrp="1"/>
          </p:cNvSpPr>
          <p:nvPr>
            <p:ph type="body" idx="4294967295"/>
          </p:nvPr>
        </p:nvSpPr>
        <p:spPr>
          <a:xfrm>
            <a:off x="457200" y="1905493"/>
            <a:ext cx="8229600" cy="4175760"/>
          </a:xfrm>
          <a:prstGeom prst="rect">
            <a:avLst/>
          </a:prstGeom>
          <a:noFill/>
          <a:ln>
            <a:noFill/>
          </a:ln>
        </p:spPr>
        <p:txBody>
          <a:bodyPr spcFirstLastPara="1" wrap="square" lIns="91425" tIns="45700" rIns="91425" bIns="45700" anchor="t" anchorCtr="0">
            <a:noAutofit/>
          </a:bodyPr>
          <a:lstStyle/>
          <a:p>
            <a:pPr marL="63500" lvl="0" indent="0" algn="l" rtl="0">
              <a:spcBef>
                <a:spcPts val="1800"/>
              </a:spcBef>
              <a:spcAft>
                <a:spcPts val="0"/>
              </a:spcAft>
              <a:buClr>
                <a:schemeClr val="dk1"/>
              </a:buClr>
              <a:buSzPts val="1500"/>
              <a:buNone/>
            </a:pPr>
            <a:r>
              <a:rPr lang="en-US" sz="2400" dirty="0"/>
              <a:t>Address the compelling question: </a:t>
            </a:r>
          </a:p>
          <a:p>
            <a:pPr marL="63500" lvl="0" indent="0" algn="l" rtl="0">
              <a:spcBef>
                <a:spcPts val="1800"/>
              </a:spcBef>
              <a:spcAft>
                <a:spcPts val="0"/>
              </a:spcAft>
              <a:buClr>
                <a:schemeClr val="dk1"/>
              </a:buClr>
              <a:buSzPts val="1500"/>
              <a:buNone/>
            </a:pPr>
            <a:r>
              <a:rPr lang="en-US" sz="2400" i="1" dirty="0">
                <a:solidFill>
                  <a:schemeClr val="accent3"/>
                </a:solidFill>
              </a:rPr>
              <a:t>Was Social Security successful?</a:t>
            </a:r>
          </a:p>
          <a:p>
            <a:pPr marL="63500" lvl="0" indent="0" algn="l" rtl="0">
              <a:spcBef>
                <a:spcPts val="1800"/>
              </a:spcBef>
              <a:spcAft>
                <a:spcPts val="0"/>
              </a:spcAft>
              <a:buClr>
                <a:schemeClr val="dk1"/>
              </a:buClr>
              <a:buSzPts val="1500"/>
              <a:buNone/>
            </a:pPr>
            <a:r>
              <a:rPr lang="en-US" sz="1800" dirty="0"/>
              <a:t>                     Ideas: </a:t>
            </a:r>
          </a:p>
          <a:p>
            <a:pPr marL="349250" indent="-285750">
              <a:spcBef>
                <a:spcPts val="1800"/>
              </a:spcBef>
              <a:buSzPts val="1500"/>
            </a:pPr>
            <a:r>
              <a:rPr lang="en-US" sz="1800" b="1" dirty="0"/>
              <a:t>Research-based essay</a:t>
            </a:r>
          </a:p>
          <a:p>
            <a:pPr marL="349250" indent="-285750">
              <a:spcBef>
                <a:spcPts val="1800"/>
              </a:spcBef>
              <a:buSzPts val="1500"/>
            </a:pPr>
            <a:r>
              <a:rPr lang="en-US" sz="1800" b="1" dirty="0"/>
              <a:t>Class debate</a:t>
            </a:r>
          </a:p>
          <a:p>
            <a:pPr marL="349250" indent="-285750">
              <a:spcBef>
                <a:spcPts val="1800"/>
              </a:spcBef>
              <a:buSzPts val="1500"/>
            </a:pPr>
            <a:r>
              <a:rPr lang="en-US" sz="1800" b="1" dirty="0"/>
              <a:t>Structured debate</a:t>
            </a:r>
          </a:p>
          <a:p>
            <a:pPr marL="349250" indent="-285750">
              <a:spcBef>
                <a:spcPts val="1800"/>
              </a:spcBef>
              <a:buSzPts val="1500"/>
            </a:pPr>
            <a:r>
              <a:rPr lang="en-US" sz="1800" b="1" dirty="0"/>
              <a:t>Commercial or video advertisement </a:t>
            </a:r>
          </a:p>
          <a:p>
            <a:pPr marL="349250" indent="-285750">
              <a:spcBef>
                <a:spcPts val="1800"/>
              </a:spcBef>
              <a:buSzPts val="1500"/>
            </a:pPr>
            <a:r>
              <a:rPr lang="en-US" sz="1800" b="1" dirty="0"/>
              <a:t>Talk Show </a:t>
            </a:r>
            <a:endParaRPr sz="1800" b="1" dirty="0"/>
          </a:p>
        </p:txBody>
      </p:sp>
      <p:pic>
        <p:nvPicPr>
          <p:cNvPr id="4098" name="Picture 2" descr="Social Security Fraud Rampant – Threats To Privacy Increase | PA Pundits -  Internat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072" y="2630670"/>
            <a:ext cx="4038887" cy="3032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 calcmode="lin" valueType="num">
                                      <p:cBhvr additive="base">
                                        <p:cTn id="7" dur="500"/>
                                        <p:tgtEl>
                                          <p:spTgt spid="2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2">
                                            <p:txEl>
                                              <p:pRg st="1" end="1"/>
                                            </p:txEl>
                                          </p:spTgt>
                                        </p:tgtEl>
                                        <p:attrNameLst>
                                          <p:attrName>style.visibility</p:attrName>
                                        </p:attrNameLst>
                                      </p:cBhvr>
                                      <p:to>
                                        <p:strVal val="visible"/>
                                      </p:to>
                                    </p:set>
                                    <p:anim calcmode="lin" valueType="num">
                                      <p:cBhvr additive="base">
                                        <p:cTn id="12" dur="500"/>
                                        <p:tgtEl>
                                          <p:spTgt spid="2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2">
                                            <p:txEl>
                                              <p:pRg st="2" end="2"/>
                                            </p:txEl>
                                          </p:spTgt>
                                        </p:tgtEl>
                                        <p:attrNameLst>
                                          <p:attrName>style.visibility</p:attrName>
                                        </p:attrNameLst>
                                      </p:cBhvr>
                                      <p:to>
                                        <p:strVal val="visible"/>
                                      </p:to>
                                    </p:set>
                                    <p:anim calcmode="lin" valueType="num">
                                      <p:cBhvr additive="base">
                                        <p:cTn id="17" dur="500"/>
                                        <p:tgtEl>
                                          <p:spTgt spid="2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2">
                                            <p:txEl>
                                              <p:pRg st="3" end="3"/>
                                            </p:txEl>
                                          </p:spTgt>
                                        </p:tgtEl>
                                        <p:attrNameLst>
                                          <p:attrName>style.visibility</p:attrName>
                                        </p:attrNameLst>
                                      </p:cBhvr>
                                      <p:to>
                                        <p:strVal val="visible"/>
                                      </p:to>
                                    </p:set>
                                    <p:anim calcmode="lin" valueType="num">
                                      <p:cBhvr additive="base">
                                        <p:cTn id="22" dur="500"/>
                                        <p:tgtEl>
                                          <p:spTgt spid="2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2">
                                            <p:txEl>
                                              <p:pRg st="4" end="4"/>
                                            </p:txEl>
                                          </p:spTgt>
                                        </p:tgtEl>
                                        <p:attrNameLst>
                                          <p:attrName>style.visibility</p:attrName>
                                        </p:attrNameLst>
                                      </p:cBhvr>
                                      <p:to>
                                        <p:strVal val="visible"/>
                                      </p:to>
                                    </p:set>
                                    <p:anim calcmode="lin" valueType="num">
                                      <p:cBhvr additive="base">
                                        <p:cTn id="27" dur="500"/>
                                        <p:tgtEl>
                                          <p:spTgt spid="2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2">
                                            <p:txEl>
                                              <p:pRg st="5" end="5"/>
                                            </p:txEl>
                                          </p:spTgt>
                                        </p:tgtEl>
                                        <p:attrNameLst>
                                          <p:attrName>style.visibility</p:attrName>
                                        </p:attrNameLst>
                                      </p:cBhvr>
                                      <p:to>
                                        <p:strVal val="visible"/>
                                      </p:to>
                                    </p:set>
                                    <p:anim calcmode="lin" valueType="num">
                                      <p:cBhvr additive="base">
                                        <p:cTn id="32" dur="500"/>
                                        <p:tgtEl>
                                          <p:spTgt spid="24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2">
                                            <p:txEl>
                                              <p:pRg st="6" end="6"/>
                                            </p:txEl>
                                          </p:spTgt>
                                        </p:tgtEl>
                                        <p:attrNameLst>
                                          <p:attrName>style.visibility</p:attrName>
                                        </p:attrNameLst>
                                      </p:cBhvr>
                                      <p:to>
                                        <p:strVal val="visible"/>
                                      </p:to>
                                    </p:set>
                                    <p:anim calcmode="lin" valueType="num">
                                      <p:cBhvr additive="base">
                                        <p:cTn id="37" dur="500"/>
                                        <p:tgtEl>
                                          <p:spTgt spid="24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2">
                                            <p:txEl>
                                              <p:pRg st="7" end="7"/>
                                            </p:txEl>
                                          </p:spTgt>
                                        </p:tgtEl>
                                        <p:attrNameLst>
                                          <p:attrName>style.visibility</p:attrName>
                                        </p:attrNameLst>
                                      </p:cBhvr>
                                      <p:to>
                                        <p:strVal val="visible"/>
                                      </p:to>
                                    </p:set>
                                    <p:anim calcmode="lin" valueType="num">
                                      <p:cBhvr additive="base">
                                        <p:cTn id="42" dur="500"/>
                                        <p:tgtEl>
                                          <p:spTgt spid="24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457200" y="74711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dirty="0"/>
              <a:t>Assessment Questions</a:t>
            </a:r>
            <a:endParaRPr sz="5500" b="1" dirty="0"/>
          </a:p>
        </p:txBody>
      </p:sp>
      <p:sp>
        <p:nvSpPr>
          <p:cNvPr id="242" name="Google Shape;242;p40"/>
          <p:cNvSpPr txBox="1">
            <a:spLocks noGrp="1"/>
          </p:cNvSpPr>
          <p:nvPr>
            <p:ph type="body" idx="4294967295"/>
          </p:nvPr>
        </p:nvSpPr>
        <p:spPr>
          <a:xfrm>
            <a:off x="457200" y="1667435"/>
            <a:ext cx="8229600" cy="4883971"/>
          </a:xfrm>
          <a:prstGeom prst="rect">
            <a:avLst/>
          </a:prstGeom>
          <a:noFill/>
          <a:ln>
            <a:noFill/>
          </a:ln>
        </p:spPr>
        <p:txBody>
          <a:bodyPr spcFirstLastPara="1" wrap="square" lIns="91425" tIns="45700" rIns="91425" bIns="45700" anchor="t" anchorCtr="0">
            <a:noAutofit/>
          </a:bodyPr>
          <a:lstStyle/>
          <a:p>
            <a:pPr marL="406400" lvl="0" indent="-342900" algn="l" rtl="0">
              <a:spcBef>
                <a:spcPts val="1800"/>
              </a:spcBef>
              <a:spcAft>
                <a:spcPts val="0"/>
              </a:spcAft>
              <a:buClr>
                <a:schemeClr val="dk1"/>
              </a:buClr>
              <a:buSzPts val="1500"/>
              <a:buFont typeface="+mj-lt"/>
              <a:buAutoNum type="arabicPeriod"/>
            </a:pPr>
            <a:r>
              <a:rPr lang="en-US" sz="1600" dirty="0"/>
              <a:t>Which clause of the Preamble is often used to support the purpose of Social Security? </a:t>
            </a:r>
            <a:r>
              <a:rPr lang="en-US" sz="1600" dirty="0">
                <a:solidFill>
                  <a:schemeClr val="accent3"/>
                </a:solidFill>
              </a:rPr>
              <a:t>(“Promote the general welfare.”)</a:t>
            </a:r>
          </a:p>
          <a:p>
            <a:pPr marL="406400" lvl="0" indent="-342900" algn="l" rtl="0">
              <a:spcBef>
                <a:spcPts val="1800"/>
              </a:spcBef>
              <a:spcAft>
                <a:spcPts val="0"/>
              </a:spcAft>
              <a:buClr>
                <a:schemeClr val="dk1"/>
              </a:buClr>
              <a:buSzPts val="1500"/>
              <a:buFont typeface="+mj-lt"/>
              <a:buAutoNum type="arabicPeriod"/>
            </a:pPr>
            <a:r>
              <a:rPr lang="en-US" sz="1600" dirty="0"/>
              <a:t>How does the government promote the general welfare? </a:t>
            </a:r>
            <a:r>
              <a:rPr lang="en-US" sz="1600" dirty="0">
                <a:solidFill>
                  <a:schemeClr val="accent3"/>
                </a:solidFill>
              </a:rPr>
              <a:t>(By using tax dollars to provide schools, environmental protection, social security, welfare, making laws to promote fair and safe working conditions, the FDA and other regulatory bodies.)</a:t>
            </a:r>
          </a:p>
          <a:p>
            <a:pPr marL="406400" lvl="0" indent="-342900" algn="l" rtl="0">
              <a:spcBef>
                <a:spcPts val="1800"/>
              </a:spcBef>
              <a:spcAft>
                <a:spcPts val="0"/>
              </a:spcAft>
              <a:buClr>
                <a:schemeClr val="dk1"/>
              </a:buClr>
              <a:buSzPts val="1500"/>
              <a:buFont typeface="+mj-lt"/>
              <a:buAutoNum type="arabicPeriod"/>
            </a:pPr>
            <a:r>
              <a:rPr lang="en-US" sz="1600" dirty="0"/>
              <a:t>Which important economic package was the Social Security Act of 1935 part of? </a:t>
            </a:r>
            <a:r>
              <a:rPr lang="en-US" sz="1600" dirty="0">
                <a:solidFill>
                  <a:schemeClr val="accent3"/>
                </a:solidFill>
              </a:rPr>
              <a:t>(The New Deal.)</a:t>
            </a:r>
          </a:p>
          <a:p>
            <a:pPr marL="406400" lvl="0" indent="-342900" algn="l" rtl="0">
              <a:spcBef>
                <a:spcPts val="1800"/>
              </a:spcBef>
              <a:spcAft>
                <a:spcPts val="0"/>
              </a:spcAft>
              <a:buClr>
                <a:schemeClr val="dk1"/>
              </a:buClr>
              <a:buSzPts val="1500"/>
              <a:buFont typeface="+mj-lt"/>
              <a:buAutoNum type="arabicPeriod"/>
            </a:pPr>
            <a:r>
              <a:rPr lang="en-US" sz="1600" dirty="0"/>
              <a:t>What was the original goal of the Social Security Act of 1935? </a:t>
            </a:r>
            <a:r>
              <a:rPr lang="en-US" sz="1600" dirty="0">
                <a:solidFill>
                  <a:schemeClr val="accent3"/>
                </a:solidFill>
              </a:rPr>
              <a:t>(To promote economic security of the nation’s people by using contributions to pay retirees.)</a:t>
            </a:r>
          </a:p>
          <a:p>
            <a:pPr marL="406400" lvl="0" indent="-342900" algn="l" rtl="0">
              <a:spcBef>
                <a:spcPts val="1800"/>
              </a:spcBef>
              <a:spcAft>
                <a:spcPts val="0"/>
              </a:spcAft>
              <a:buClr>
                <a:schemeClr val="dk1"/>
              </a:buClr>
              <a:buSzPts val="1500"/>
              <a:buFont typeface="+mj-lt"/>
              <a:buAutoNum type="arabicPeriod"/>
            </a:pPr>
            <a:r>
              <a:rPr lang="en-US" sz="1600" dirty="0"/>
              <a:t>Who does Social Security serve today? </a:t>
            </a:r>
            <a:r>
              <a:rPr lang="en-US" sz="1600" dirty="0">
                <a:solidFill>
                  <a:schemeClr val="accent3"/>
                </a:solidFill>
              </a:rPr>
              <a:t>(Not only retirees, but also the disabled and survivors of deceased workers to name a few.)</a:t>
            </a:r>
            <a:endParaRPr sz="1600" dirty="0">
              <a:solidFill>
                <a:schemeClr val="accent3"/>
              </a:solidFill>
            </a:endParaRPr>
          </a:p>
        </p:txBody>
      </p:sp>
    </p:spTree>
    <p:extLst>
      <p:ext uri="{BB962C8B-B14F-4D97-AF65-F5344CB8AC3E}">
        <p14:creationId xmlns:p14="http://schemas.microsoft.com/office/powerpoint/2010/main" val="320230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 calcmode="lin" valueType="num">
                                      <p:cBhvr additive="base">
                                        <p:cTn id="7" dur="500"/>
                                        <p:tgtEl>
                                          <p:spTgt spid="2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2">
                                            <p:txEl>
                                              <p:pRg st="1" end="1"/>
                                            </p:txEl>
                                          </p:spTgt>
                                        </p:tgtEl>
                                        <p:attrNameLst>
                                          <p:attrName>style.visibility</p:attrName>
                                        </p:attrNameLst>
                                      </p:cBhvr>
                                      <p:to>
                                        <p:strVal val="visible"/>
                                      </p:to>
                                    </p:set>
                                    <p:anim calcmode="lin" valueType="num">
                                      <p:cBhvr additive="base">
                                        <p:cTn id="12" dur="500"/>
                                        <p:tgtEl>
                                          <p:spTgt spid="2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2">
                                            <p:txEl>
                                              <p:pRg st="2" end="2"/>
                                            </p:txEl>
                                          </p:spTgt>
                                        </p:tgtEl>
                                        <p:attrNameLst>
                                          <p:attrName>style.visibility</p:attrName>
                                        </p:attrNameLst>
                                      </p:cBhvr>
                                      <p:to>
                                        <p:strVal val="visible"/>
                                      </p:to>
                                    </p:set>
                                    <p:anim calcmode="lin" valueType="num">
                                      <p:cBhvr additive="base">
                                        <p:cTn id="17" dur="500"/>
                                        <p:tgtEl>
                                          <p:spTgt spid="2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2">
                                            <p:txEl>
                                              <p:pRg st="3" end="3"/>
                                            </p:txEl>
                                          </p:spTgt>
                                        </p:tgtEl>
                                        <p:attrNameLst>
                                          <p:attrName>style.visibility</p:attrName>
                                        </p:attrNameLst>
                                      </p:cBhvr>
                                      <p:to>
                                        <p:strVal val="visible"/>
                                      </p:to>
                                    </p:set>
                                    <p:anim calcmode="lin" valueType="num">
                                      <p:cBhvr additive="base">
                                        <p:cTn id="22" dur="500"/>
                                        <p:tgtEl>
                                          <p:spTgt spid="2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2">
                                            <p:txEl>
                                              <p:pRg st="4" end="4"/>
                                            </p:txEl>
                                          </p:spTgt>
                                        </p:tgtEl>
                                        <p:attrNameLst>
                                          <p:attrName>style.visibility</p:attrName>
                                        </p:attrNameLst>
                                      </p:cBhvr>
                                      <p:to>
                                        <p:strVal val="visible"/>
                                      </p:to>
                                    </p:set>
                                    <p:anim calcmode="lin" valueType="num">
                                      <p:cBhvr additive="base">
                                        <p:cTn id="27" dur="500"/>
                                        <p:tgtEl>
                                          <p:spTgt spid="24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Calibri"/>
                <a:ea typeface="Calibri"/>
                <a:cs typeface="Calibri"/>
                <a:sym typeface="Calibri"/>
              </a:rPr>
              <a:t>CEE Affiliates</a:t>
            </a:r>
            <a:endParaRPr sz="5500" b="1"/>
          </a:p>
        </p:txBody>
      </p:sp>
      <p:sp>
        <p:nvSpPr>
          <p:cNvPr id="249" name="Google Shape;249;p41"/>
          <p:cNvSpPr txBox="1"/>
          <p:nvPr/>
        </p:nvSpPr>
        <p:spPr>
          <a:xfrm>
            <a:off x="1501666" y="5134678"/>
            <a:ext cx="614066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https://www.councilforeconed.org/resources/local-affiliates/</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50" name="Google Shape;250;p41" descr="A picture containing bird&#10;&#10;Description generated with very high confidence"/>
          <p:cNvPicPr preferRelativeResize="0"/>
          <p:nvPr/>
        </p:nvPicPr>
        <p:blipFill rotWithShape="1">
          <a:blip r:embed="rId4">
            <a:alphaModFix/>
          </a:blip>
          <a:srcRect/>
          <a:stretch/>
        </p:blipFill>
        <p:spPr>
          <a:xfrm>
            <a:off x="1524001" y="2335947"/>
            <a:ext cx="6095999" cy="2403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a:spLocks noGrp="1"/>
          </p:cNvSpPr>
          <p:nvPr>
            <p:ph type="ctrTitle"/>
          </p:nvPr>
        </p:nvSpPr>
        <p:spPr>
          <a:xfrm>
            <a:off x="756139" y="1145686"/>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latin typeface="Calibri"/>
                <a:ea typeface="Calibri"/>
                <a:cs typeface="Calibri"/>
                <a:sym typeface="Calibri"/>
              </a:rPr>
              <a:t>Thank You to Our Sponsors!</a:t>
            </a:r>
            <a:endParaRPr sz="5400"/>
          </a:p>
        </p:txBody>
      </p:sp>
      <p:sp>
        <p:nvSpPr>
          <p:cNvPr id="256" name="Google Shape;256;p4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800"/>
              <a:buNone/>
            </a:pPr>
            <a:endParaRPr/>
          </a:p>
        </p:txBody>
      </p:sp>
      <p:pic>
        <p:nvPicPr>
          <p:cNvPr id="257" name="Google Shape;257;p42"/>
          <p:cNvPicPr preferRelativeResize="0"/>
          <p:nvPr/>
        </p:nvPicPr>
        <p:blipFill rotWithShape="1">
          <a:blip r:embed="rId3">
            <a:alphaModFix/>
          </a:blip>
          <a:srcRect/>
          <a:stretch/>
        </p:blipFill>
        <p:spPr>
          <a:xfrm>
            <a:off x="5918479" y="2622632"/>
            <a:ext cx="2378110" cy="2378110"/>
          </a:xfrm>
          <a:prstGeom prst="rect">
            <a:avLst/>
          </a:prstGeom>
          <a:noFill/>
          <a:ln>
            <a:noFill/>
          </a:ln>
        </p:spPr>
      </p:pic>
      <p:pic>
        <p:nvPicPr>
          <p:cNvPr id="258" name="Google Shape;258;p42"/>
          <p:cNvPicPr preferRelativeResize="0"/>
          <p:nvPr/>
        </p:nvPicPr>
        <p:blipFill rotWithShape="1">
          <a:blip r:embed="rId4">
            <a:alphaModFix/>
          </a:blip>
          <a:srcRect/>
          <a:stretch/>
        </p:blipFill>
        <p:spPr>
          <a:xfrm>
            <a:off x="291116" y="2690224"/>
            <a:ext cx="4725799" cy="1302970"/>
          </a:xfrm>
          <a:prstGeom prst="rect">
            <a:avLst/>
          </a:prstGeom>
          <a:noFill/>
          <a:ln>
            <a:noFill/>
          </a:ln>
        </p:spPr>
      </p:pic>
      <p:pic>
        <p:nvPicPr>
          <p:cNvPr id="259" name="Google Shape;259;p42"/>
          <p:cNvPicPr preferRelativeResize="0"/>
          <p:nvPr/>
        </p:nvPicPr>
        <p:blipFill rotWithShape="1">
          <a:blip r:embed="rId5">
            <a:alphaModFix/>
          </a:blip>
          <a:srcRect/>
          <a:stretch/>
        </p:blipFill>
        <p:spPr>
          <a:xfrm>
            <a:off x="1211831" y="5899538"/>
            <a:ext cx="6217920" cy="594360"/>
          </a:xfrm>
          <a:prstGeom prst="rect">
            <a:avLst/>
          </a:prstGeom>
          <a:noFill/>
          <a:ln>
            <a:noFill/>
          </a:ln>
        </p:spPr>
      </p:pic>
      <p:sp>
        <p:nvSpPr>
          <p:cNvPr id="260" name="Google Shape;260;p42"/>
          <p:cNvSpPr/>
          <p:nvPr/>
        </p:nvSpPr>
        <p:spPr>
          <a:xfrm>
            <a:off x="4450813" y="3244334"/>
            <a:ext cx="24237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chemeClr val="dk1"/>
              </a:solidFill>
              <a:latin typeface="Arial"/>
              <a:ea typeface="Arial"/>
              <a:cs typeface="Arial"/>
              <a:sym typeface="Arial"/>
            </a:endParaRPr>
          </a:p>
        </p:txBody>
      </p:sp>
      <p:pic>
        <p:nvPicPr>
          <p:cNvPr id="261" name="Google Shape;261;p42"/>
          <p:cNvPicPr preferRelativeResize="0"/>
          <p:nvPr/>
        </p:nvPicPr>
        <p:blipFill rotWithShape="1">
          <a:blip r:embed="rId6">
            <a:alphaModFix/>
          </a:blip>
          <a:srcRect/>
          <a:stretch/>
        </p:blipFill>
        <p:spPr>
          <a:xfrm>
            <a:off x="2654015" y="3811687"/>
            <a:ext cx="1905000" cy="1874520"/>
          </a:xfrm>
          <a:prstGeom prst="rect">
            <a:avLst/>
          </a:prstGeom>
          <a:noFill/>
          <a:ln>
            <a:noFill/>
          </a:ln>
        </p:spPr>
      </p:pic>
      <p:pic>
        <p:nvPicPr>
          <p:cNvPr id="262" name="Google Shape;262;p42" descr="A picture containing drawing&#10;&#10;Description automatically generated"/>
          <p:cNvPicPr preferRelativeResize="0"/>
          <p:nvPr/>
        </p:nvPicPr>
        <p:blipFill rotWithShape="1">
          <a:blip r:embed="rId7">
            <a:alphaModFix/>
          </a:blip>
          <a:srcRect/>
          <a:stretch/>
        </p:blipFill>
        <p:spPr>
          <a:xfrm>
            <a:off x="7737274" y="5243613"/>
            <a:ext cx="1188720" cy="11963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433551" y="1061966"/>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42500"/>
              </a:lnSpc>
              <a:spcBef>
                <a:spcPts val="0"/>
              </a:spcBef>
              <a:spcAft>
                <a:spcPts val="0"/>
              </a:spcAft>
              <a:buNone/>
            </a:pPr>
            <a:r>
              <a:rPr lang="en-US" sz="4000">
                <a:latin typeface="Calibri"/>
                <a:ea typeface="Calibri"/>
                <a:cs typeface="Calibri"/>
                <a:sym typeface="Calibri"/>
              </a:rPr>
              <a:t>Professional Development Certificate</a:t>
            </a:r>
            <a:endParaRPr sz="4000" b="1">
              <a:solidFill>
                <a:srgbClr val="005CB8"/>
              </a:solidFill>
              <a:latin typeface="Calibri"/>
              <a:ea typeface="Calibri"/>
              <a:cs typeface="Calibri"/>
              <a:sym typeface="Calibri"/>
            </a:endParaRPr>
          </a:p>
        </p:txBody>
      </p:sp>
      <p:sp>
        <p:nvSpPr>
          <p:cNvPr id="79" name="Google Shape;79;p18"/>
          <p:cNvSpPr txBox="1"/>
          <p:nvPr/>
        </p:nvSpPr>
        <p:spPr>
          <a:xfrm>
            <a:off x="588955" y="2359260"/>
            <a:ext cx="8175171"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To earn your professional development certificate for this webinar, you must: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Watch a minimum of 45-minutes and you will automatically receive a professional development </a:t>
            </a:r>
            <a:r>
              <a:rPr lang="en-US" sz="1800" b="1">
                <a:solidFill>
                  <a:srgbClr val="7A9900"/>
                </a:solidFill>
                <a:latin typeface="Arial"/>
                <a:ea typeface="Arial"/>
                <a:cs typeface="Arial"/>
                <a:sym typeface="Arial"/>
              </a:rPr>
              <a:t>certificate </a:t>
            </a:r>
            <a:r>
              <a:rPr lang="en-US" sz="1800">
                <a:solidFill>
                  <a:schemeClr val="dk1"/>
                </a:solidFill>
                <a:latin typeface="Arial"/>
                <a:ea typeface="Arial"/>
                <a:cs typeface="Arial"/>
                <a:sym typeface="Arial"/>
              </a:rPr>
              <a:t>via e-mail within 24 hours.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Accessing resources: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You can now easily download presentations, lesson plan materials, and activities for each webinar from </a:t>
            </a:r>
            <a:r>
              <a:rPr lang="en-US" sz="1600" b="1" i="1">
                <a:solidFill>
                  <a:srgbClr val="005CB8"/>
                </a:solidFill>
                <a:latin typeface="Arial"/>
                <a:ea typeface="Arial"/>
                <a:cs typeface="Arial"/>
                <a:sym typeface="Arial"/>
              </a:rPr>
              <a:t>EconEdLink.org/professional-development/</a:t>
            </a:r>
            <a:endParaRPr/>
          </a:p>
          <a:p>
            <a:pPr marL="0" marR="0" lvl="0" indent="0" algn="l" rtl="0">
              <a:spcBef>
                <a:spcPts val="0"/>
              </a:spcBef>
              <a:spcAft>
                <a:spcPts val="0"/>
              </a:spcAft>
              <a:buNone/>
            </a:pPr>
            <a:endParaRPr sz="1800" b="1" i="1">
              <a:solidFill>
                <a:srgbClr val="005CB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457200" y="90997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dirty="0"/>
              <a:t>Agenda</a:t>
            </a:r>
            <a:endParaRPr sz="5500" b="1" dirty="0">
              <a:solidFill>
                <a:srgbClr val="005CB8"/>
              </a:solidFill>
              <a:latin typeface="Calibri"/>
              <a:ea typeface="Calibri"/>
              <a:cs typeface="Calibri"/>
              <a:sym typeface="Calibri"/>
            </a:endParaRPr>
          </a:p>
        </p:txBody>
      </p:sp>
      <p:sp>
        <p:nvSpPr>
          <p:cNvPr id="86" name="Google Shape;86;p19"/>
          <p:cNvSpPr txBox="1">
            <a:spLocks noGrp="1"/>
          </p:cNvSpPr>
          <p:nvPr>
            <p:ph type="body" idx="4294967295"/>
          </p:nvPr>
        </p:nvSpPr>
        <p:spPr>
          <a:xfrm>
            <a:off x="457200" y="1905493"/>
            <a:ext cx="8229600" cy="417576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500"/>
              <a:buChar char="•"/>
            </a:pPr>
            <a:r>
              <a:rPr lang="en-US" sz="2500" dirty="0"/>
              <a:t>Political Cartoon </a:t>
            </a:r>
            <a:r>
              <a:rPr lang="en-US" sz="2500" dirty="0">
                <a:solidFill>
                  <a:schemeClr val="accent3"/>
                </a:solidFill>
              </a:rPr>
              <a:t>Analysis</a:t>
            </a:r>
            <a:r>
              <a:rPr lang="en-US" sz="2500" dirty="0"/>
              <a:t> </a:t>
            </a:r>
          </a:p>
          <a:p>
            <a:pPr marL="342900" lvl="0" indent="-342900" algn="l" rtl="0">
              <a:spcBef>
                <a:spcPts val="0"/>
              </a:spcBef>
              <a:spcAft>
                <a:spcPts val="0"/>
              </a:spcAft>
              <a:buClr>
                <a:schemeClr val="dk1"/>
              </a:buClr>
              <a:buSzPts val="2500"/>
              <a:buChar char="•"/>
            </a:pPr>
            <a:r>
              <a:rPr lang="en-US" sz="2500" dirty="0"/>
              <a:t>Introduction to </a:t>
            </a:r>
            <a:r>
              <a:rPr lang="en-US" sz="2500" dirty="0">
                <a:solidFill>
                  <a:schemeClr val="accent3"/>
                </a:solidFill>
              </a:rPr>
              <a:t>Inquiry Based Learning </a:t>
            </a:r>
            <a:r>
              <a:rPr lang="en-US" sz="2500" dirty="0"/>
              <a:t>and Compelling Questions  </a:t>
            </a:r>
          </a:p>
          <a:p>
            <a:pPr marL="342900" lvl="0" indent="-342900" algn="l" rtl="0">
              <a:spcBef>
                <a:spcPts val="0"/>
              </a:spcBef>
              <a:spcAft>
                <a:spcPts val="0"/>
              </a:spcAft>
              <a:buClr>
                <a:schemeClr val="dk1"/>
              </a:buClr>
              <a:buSzPts val="2500"/>
              <a:buChar char="•"/>
            </a:pPr>
            <a:r>
              <a:rPr lang="en-US" sz="2500" dirty="0"/>
              <a:t>Staging – Analysis of The Preamble </a:t>
            </a:r>
          </a:p>
          <a:p>
            <a:pPr marL="800100" lvl="1" indent="-342900">
              <a:spcBef>
                <a:spcPts val="0"/>
              </a:spcBef>
              <a:buSzPts val="2500"/>
              <a:buFont typeface="Courier New" panose="02070309020205020404" pitchFamily="49" charset="0"/>
              <a:buChar char="o"/>
            </a:pPr>
            <a:r>
              <a:rPr lang="en-US" sz="2500" dirty="0">
                <a:solidFill>
                  <a:schemeClr val="accent3"/>
                </a:solidFill>
              </a:rPr>
              <a:t>Collaboration Board</a:t>
            </a:r>
          </a:p>
          <a:p>
            <a:pPr marL="800100" lvl="1" indent="-342900">
              <a:spcBef>
                <a:spcPts val="0"/>
              </a:spcBef>
              <a:buSzPts val="2500"/>
              <a:buFont typeface="Courier New" panose="02070309020205020404" pitchFamily="49" charset="0"/>
              <a:buChar char="o"/>
            </a:pPr>
            <a:r>
              <a:rPr lang="en-US" sz="2500" dirty="0">
                <a:solidFill>
                  <a:schemeClr val="accent3"/>
                </a:solidFill>
              </a:rPr>
              <a:t>Mentimeter</a:t>
            </a:r>
            <a:r>
              <a:rPr lang="en-US" sz="2500" dirty="0"/>
              <a:t> – How does the government provide for the general welfare?</a:t>
            </a:r>
          </a:p>
          <a:p>
            <a:pPr marL="342900" indent="-342900">
              <a:buSzPts val="2500"/>
            </a:pPr>
            <a:r>
              <a:rPr lang="en-US" sz="2500" dirty="0"/>
              <a:t>Purpose of Social Security – Primary Source </a:t>
            </a:r>
            <a:r>
              <a:rPr lang="en-US" sz="2500" dirty="0">
                <a:solidFill>
                  <a:schemeClr val="accent3"/>
                </a:solidFill>
              </a:rPr>
              <a:t>Analysis</a:t>
            </a:r>
          </a:p>
          <a:p>
            <a:pPr marL="342900" indent="-342900">
              <a:buSzPts val="2500"/>
            </a:pPr>
            <a:r>
              <a:rPr lang="en-US" sz="2500" dirty="0">
                <a:solidFill>
                  <a:schemeClr val="accent3"/>
                </a:solidFill>
              </a:rPr>
              <a:t>Collaboration Board </a:t>
            </a:r>
            <a:r>
              <a:rPr lang="en-US" sz="2500" dirty="0"/>
              <a:t>– Reason for creation of Social Security</a:t>
            </a:r>
          </a:p>
          <a:p>
            <a:pPr marL="342900" indent="-342900">
              <a:buSzPts val="2500"/>
            </a:pPr>
            <a:r>
              <a:rPr lang="en-US" sz="2500" dirty="0"/>
              <a:t>Two Cents – Will Social Security Be Around for Millennials?</a:t>
            </a:r>
          </a:p>
          <a:p>
            <a:pPr marL="342900" indent="-342900">
              <a:buSzPts val="2500"/>
            </a:pPr>
            <a:r>
              <a:rPr lang="en-US" sz="2500" dirty="0">
                <a:solidFill>
                  <a:schemeClr val="accent3"/>
                </a:solidFill>
              </a:rPr>
              <a:t>Collaboration Board </a:t>
            </a:r>
            <a:r>
              <a:rPr lang="en-US" sz="2500" dirty="0">
                <a:solidFill>
                  <a:schemeClr val="tx1"/>
                </a:solidFill>
              </a:rPr>
              <a:t>--</a:t>
            </a:r>
            <a:r>
              <a:rPr lang="en-US" sz="2500" dirty="0">
                <a:solidFill>
                  <a:schemeClr val="accent3"/>
                </a:solidFill>
              </a:rPr>
              <a:t> </a:t>
            </a:r>
            <a:r>
              <a:rPr lang="en-US" sz="2500" dirty="0"/>
              <a:t>Effects of Social Security</a:t>
            </a:r>
          </a:p>
          <a:p>
            <a:pPr marL="342900" indent="-342900">
              <a:buSzPts val="2500"/>
            </a:pPr>
            <a:r>
              <a:rPr lang="en-US" sz="2500" dirty="0"/>
              <a:t>Was Social Security Successful?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dirty="0"/>
              <a:t>National Standards</a:t>
            </a:r>
            <a:endParaRPr sz="5500" b="1" dirty="0"/>
          </a:p>
        </p:txBody>
      </p:sp>
      <p:sp>
        <p:nvSpPr>
          <p:cNvPr id="93" name="Google Shape;93;p20"/>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chemeClr val="dk1"/>
              </a:buClr>
              <a:buSzPts val="2500"/>
              <a:buNone/>
            </a:pPr>
            <a:r>
              <a:rPr lang="en-US" sz="2400" dirty="0"/>
              <a:t>National Standards for Economics</a:t>
            </a:r>
            <a:endParaRPr sz="2400" dirty="0"/>
          </a:p>
          <a:p>
            <a:pPr marL="69850" lvl="0" indent="0" algn="l" rtl="0">
              <a:spcBef>
                <a:spcPts val="1800"/>
              </a:spcBef>
              <a:spcAft>
                <a:spcPts val="0"/>
              </a:spcAft>
              <a:buSzPts val="2500"/>
              <a:buNone/>
            </a:pPr>
            <a:r>
              <a:rPr lang="en-US" sz="2400" b="1" dirty="0"/>
              <a:t>Role of Government and Market Failure Standard: 16</a:t>
            </a:r>
          </a:p>
          <a:p>
            <a:pPr fontAlgn="base" latinLnBrk="0"/>
            <a:r>
              <a:rPr lang="en-US" sz="2400" dirty="0"/>
              <a:t>Students will understand that: There is an economic role for government in a market economy whenever the benefits of a government policy outweigh its costs. Governments often provide for national defense, address environmental concerns, define and protect property rights, and attempt to make markets more competitive. Most government policies also have direct or indirect effects on people's incomes.</a:t>
            </a:r>
          </a:p>
          <a:p>
            <a:pPr marL="0" lvl="0" indent="0" algn="l" rtl="0">
              <a:spcBef>
                <a:spcPts val="1800"/>
              </a:spcBef>
              <a:spcAft>
                <a:spcPts val="0"/>
              </a:spcAft>
              <a:buClr>
                <a:schemeClr val="dk1"/>
              </a:buClr>
              <a:buSzPts val="2750"/>
              <a:buNone/>
            </a:pPr>
            <a:endParaRPr sz="275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 calcmode="lin" valueType="num">
                                      <p:cBhvr additive="base">
                                        <p:cTn id="7" dur="500"/>
                                        <p:tgtEl>
                                          <p:spTgt spid="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 calcmode="lin" valueType="num">
                                      <p:cBhvr additive="base">
                                        <p:cTn id="12" dur="500"/>
                                        <p:tgtEl>
                                          <p:spTgt spid="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 calcmode="lin" valueType="num">
                                      <p:cBhvr additive="base">
                                        <p:cTn id="17" dur="500"/>
                                        <p:tgtEl>
                                          <p:spTgt spid="9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t>Objectives</a:t>
            </a:r>
            <a:endParaRPr sz="5500" b="1"/>
          </a:p>
        </p:txBody>
      </p:sp>
      <p:sp>
        <p:nvSpPr>
          <p:cNvPr id="100" name="Google Shape;100;p21"/>
          <p:cNvSpPr txBox="1">
            <a:spLocks noGrp="1"/>
          </p:cNvSpPr>
          <p:nvPr>
            <p:ph type="body" idx="4294967295"/>
          </p:nvPr>
        </p:nvSpPr>
        <p:spPr>
          <a:xfrm>
            <a:off x="457200" y="2377450"/>
            <a:ext cx="4350900" cy="417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500" dirty="0"/>
              <a:t>I can:</a:t>
            </a:r>
            <a:endParaRPr sz="2500" dirty="0"/>
          </a:p>
          <a:p>
            <a:pPr marL="457200" lvl="0" indent="-387350" algn="l" rtl="0">
              <a:spcBef>
                <a:spcPts val="0"/>
              </a:spcBef>
              <a:spcAft>
                <a:spcPts val="0"/>
              </a:spcAft>
              <a:buSzPts val="2500"/>
              <a:buChar char="•"/>
            </a:pPr>
            <a:r>
              <a:rPr lang="en-US" sz="2500" dirty="0">
                <a:solidFill>
                  <a:schemeClr val="accent3"/>
                </a:solidFill>
              </a:rPr>
              <a:t>Examine</a:t>
            </a:r>
            <a:r>
              <a:rPr lang="en-US" sz="2500" dirty="0"/>
              <a:t> primary and secondary sources for information and interpretations.</a:t>
            </a:r>
          </a:p>
          <a:p>
            <a:pPr marL="457200" lvl="0" indent="-387350" algn="l" rtl="0">
              <a:spcBef>
                <a:spcPts val="0"/>
              </a:spcBef>
              <a:spcAft>
                <a:spcPts val="0"/>
              </a:spcAft>
              <a:buSzPts val="2500"/>
              <a:buChar char="•"/>
            </a:pPr>
            <a:endParaRPr lang="en-US" sz="2500" dirty="0"/>
          </a:p>
          <a:p>
            <a:pPr marL="457200" lvl="0" indent="-387350" algn="l" rtl="0">
              <a:spcBef>
                <a:spcPts val="0"/>
              </a:spcBef>
              <a:spcAft>
                <a:spcPts val="0"/>
              </a:spcAft>
              <a:buSzPts val="2500"/>
              <a:buChar char="•"/>
            </a:pPr>
            <a:r>
              <a:rPr lang="en-US" sz="2500" dirty="0">
                <a:solidFill>
                  <a:schemeClr val="accent3"/>
                </a:solidFill>
              </a:rPr>
              <a:t>Support</a:t>
            </a:r>
            <a:r>
              <a:rPr lang="en-US" sz="2500" dirty="0"/>
              <a:t> positions with evidence.</a:t>
            </a:r>
            <a:endParaRPr sz="2500" dirty="0"/>
          </a:p>
          <a:p>
            <a:pPr marL="0" lvl="0" indent="0" algn="l" rtl="0">
              <a:spcBef>
                <a:spcPts val="1800"/>
              </a:spcBef>
              <a:spcAft>
                <a:spcPts val="0"/>
              </a:spcAft>
              <a:buClr>
                <a:schemeClr val="dk1"/>
              </a:buClr>
              <a:buSzPts val="2750"/>
              <a:buNone/>
            </a:pPr>
            <a:endParaRPr sz="2750" dirty="0"/>
          </a:p>
        </p:txBody>
      </p:sp>
      <p:pic>
        <p:nvPicPr>
          <p:cNvPr id="101" name="Google Shape;101;p21"/>
          <p:cNvPicPr preferRelativeResize="0"/>
          <p:nvPr/>
        </p:nvPicPr>
        <p:blipFill>
          <a:blip r:embed="rId3">
            <a:alphaModFix/>
          </a:blip>
          <a:stretch>
            <a:fillRect/>
          </a:stretch>
        </p:blipFill>
        <p:spPr>
          <a:xfrm>
            <a:off x="4808100" y="2849798"/>
            <a:ext cx="4031101" cy="25914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p:tgtEl>
                                          <p:spTgt spid="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 calcmode="lin" valueType="num">
                                      <p:cBhvr additive="base">
                                        <p:cTn id="12" dur="500"/>
                                        <p:tgtEl>
                                          <p:spTgt spid="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0">
                                            <p:txEl>
                                              <p:pRg st="3" end="3"/>
                                            </p:txEl>
                                          </p:spTgt>
                                        </p:tgtEl>
                                        <p:attrNameLst>
                                          <p:attrName>style.visibility</p:attrName>
                                        </p:attrNameLst>
                                      </p:cBhvr>
                                      <p:to>
                                        <p:strVal val="visible"/>
                                      </p:to>
                                    </p:set>
                                    <p:anim calcmode="lin" valueType="num">
                                      <p:cBhvr additive="base">
                                        <p:cTn id="17" dur="500"/>
                                        <p:tgtEl>
                                          <p:spTgt spid="10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4877" y="1356851"/>
            <a:ext cx="7677894" cy="4918063"/>
          </a:xfrm>
          <a:prstGeom prst="rect">
            <a:avLst/>
          </a:prstGeom>
        </p:spPr>
      </p:pic>
    </p:spTree>
    <p:extLst>
      <p:ext uri="{BB962C8B-B14F-4D97-AF65-F5344CB8AC3E}">
        <p14:creationId xmlns:p14="http://schemas.microsoft.com/office/powerpoint/2010/main" val="165947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1442" y="1352136"/>
            <a:ext cx="7756613" cy="4979837"/>
          </a:xfrm>
          <a:prstGeom prst="rect">
            <a:avLst/>
          </a:prstGeom>
        </p:spPr>
      </p:pic>
    </p:spTree>
    <p:extLst>
      <p:ext uri="{BB962C8B-B14F-4D97-AF65-F5344CB8AC3E}">
        <p14:creationId xmlns:p14="http://schemas.microsoft.com/office/powerpoint/2010/main" val="348348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3186" y="1153020"/>
            <a:ext cx="7234538" cy="5267443"/>
          </a:xfrm>
          <a:prstGeom prst="rect">
            <a:avLst/>
          </a:prstGeom>
        </p:spPr>
      </p:pic>
    </p:spTree>
    <p:extLst>
      <p:ext uri="{BB962C8B-B14F-4D97-AF65-F5344CB8AC3E}">
        <p14:creationId xmlns:p14="http://schemas.microsoft.com/office/powerpoint/2010/main" val="405215167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D96D95-B7A9-4941-BD14-EF3442576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E740D-F4B4-4C86-92A6-037CEA9AD8E5}">
  <ds:schemaRefs>
    <ds:schemaRef ds:uri="http://schemas.microsoft.com/sharepoint/v3/contenttype/forms"/>
  </ds:schemaRefs>
</ds:datastoreItem>
</file>

<file path=customXml/itemProps3.xml><?xml version="1.0" encoding="utf-8"?>
<ds:datastoreItem xmlns:ds="http://schemas.openxmlformats.org/officeDocument/2006/customXml" ds:itemID="{14397926-955E-4095-9A7E-5EFF9568A729}">
  <ds:schemaRef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9cd82c5b-74c9-4827-94f1-5bf219ae6b20"/>
    <ds:schemaRef ds:uri="bfa4db11-c700-41fb-b639-f7e6b4e680b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4360</TotalTime>
  <Words>895</Words>
  <Application>Microsoft Office PowerPoint</Application>
  <PresentationFormat>On-screen Show (4:3)</PresentationFormat>
  <Paragraphs>112</Paragraphs>
  <Slides>28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Courier New</vt:lpstr>
      <vt:lpstr>Calibri</vt:lpstr>
      <vt:lpstr>Times New Roman</vt:lpstr>
      <vt:lpstr>Arial</vt:lpstr>
      <vt:lpstr>Office Theme</vt:lpstr>
      <vt:lpstr>  The History of Social Security Inquiry Based Lesson Presented by Amanda Stiglbauer November 9, 2020 Amanda.Stiglbauer@moore.sc.edu </vt:lpstr>
      <vt:lpstr>EconEdLink Membership</vt:lpstr>
      <vt:lpstr>Professional Development Certificate</vt:lpstr>
      <vt:lpstr>Agenda</vt:lpstr>
      <vt:lpstr>National Standards</vt:lpstr>
      <vt:lpstr>Objectives</vt:lpstr>
      <vt:lpstr>PowerPoint Presentation</vt:lpstr>
      <vt:lpstr>PowerPoint Presentation</vt:lpstr>
      <vt:lpstr>PowerPoint Presentation</vt:lpstr>
      <vt:lpstr>What is the common thread of these political cartoons?</vt:lpstr>
      <vt:lpstr>Inquiry Based Learning Overview</vt:lpstr>
      <vt:lpstr>Why Inquiry Based Learning?</vt:lpstr>
      <vt:lpstr>PowerPoint Presentation</vt:lpstr>
      <vt:lpstr>Compelling Questions</vt:lpstr>
      <vt:lpstr>Prior Knowledge</vt:lpstr>
      <vt:lpstr>The Preamble</vt:lpstr>
      <vt:lpstr>Discussion   What did the writers of the Constitution mean by “welfare”?</vt:lpstr>
      <vt:lpstr>Mentimeter</vt:lpstr>
      <vt:lpstr>What was the purpose of Social Security? </vt:lpstr>
      <vt:lpstr>What was the purpose of Social Security?</vt:lpstr>
      <vt:lpstr>PowerPoint Presentation</vt:lpstr>
      <vt:lpstr>Discussion   Why was Social Security created?</vt:lpstr>
      <vt:lpstr>Will Social Security Be Around for Millennials? </vt:lpstr>
      <vt:lpstr>Discussion   What have been the effects of Social Security?</vt:lpstr>
      <vt:lpstr>Assessment</vt:lpstr>
      <vt:lpstr>Assessment Questions</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Credit Choices Lesson 12 - Financial Fitness for Life Presented by Amanda Stiglbauer October 29, 2020 Amanda.Stiglbauer@moore.sc.edu</dc:title>
  <dc:creator>Amanda Stiglbauer</dc:creator>
  <cp:lastModifiedBy>Jarvon Carson</cp:lastModifiedBy>
  <cp:revision>22</cp:revision>
  <dcterms:modified xsi:type="dcterms:W3CDTF">2020-11-09T15:42:22Z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ies>
</file>