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6" r:id="rId5"/>
    <p:sldId id="261" r:id="rId6"/>
    <p:sldId id="267" r:id="rId7"/>
    <p:sldId id="391" r:id="rId8"/>
    <p:sldId id="270" r:id="rId9"/>
    <p:sldId id="258" r:id="rId10"/>
    <p:sldId id="264" r:id="rId11"/>
    <p:sldId id="263" r:id="rId12"/>
    <p:sldId id="652" r:id="rId13"/>
    <p:sldId id="262" r:id="rId14"/>
    <p:sldId id="271" r:id="rId15"/>
    <p:sldId id="275" r:id="rId16"/>
    <p:sldId id="653" r:id="rId17"/>
    <p:sldId id="281" r:id="rId18"/>
    <p:sldId id="283" r:id="rId19"/>
    <p:sldId id="284" r:id="rId20"/>
    <p:sldId id="286" r:id="rId21"/>
    <p:sldId id="285" r:id="rId22"/>
    <p:sldId id="288" r:id="rId23"/>
    <p:sldId id="287" r:id="rId24"/>
    <p:sldId id="279" r:id="rId25"/>
    <p:sldId id="280" r:id="rId26"/>
    <p:sldId id="651" r:id="rId27"/>
    <p:sldId id="613" r:id="rId28"/>
    <p:sldId id="614" r:id="rId29"/>
    <p:sldId id="615" r:id="rId30"/>
    <p:sldId id="616" r:id="rId31"/>
    <p:sldId id="617" r:id="rId32"/>
    <p:sldId id="618" r:id="rId33"/>
    <p:sldId id="657" r:id="rId34"/>
    <p:sldId id="655" r:id="rId35"/>
    <p:sldId id="276" r:id="rId36"/>
    <p:sldId id="265" r:id="rId37"/>
    <p:sldId id="659" r:id="rId38"/>
    <p:sldId id="273" r:id="rId39"/>
    <p:sldId id="274" r:id="rId40"/>
    <p:sldId id="260" r:id="rId41"/>
    <p:sldId id="660" r:id="rId42"/>
    <p:sldId id="266" r:id="rId43"/>
    <p:sldId id="269"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7A9900"/>
    <a:srgbClr val="C7C6F8"/>
    <a:srgbClr val="8BAF0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88" autoAdjust="0"/>
    <p:restoredTop sz="94660"/>
  </p:normalViewPr>
  <p:slideViewPr>
    <p:cSldViewPr snapToGrid="0">
      <p:cViewPr varScale="1">
        <p:scale>
          <a:sx n="71" d="100"/>
          <a:sy n="71" d="100"/>
        </p:scale>
        <p:origin x="176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dirty="0"/>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dirty="0"/>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D19A5A5-7AEC-4458-8671-B06C36EA9D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33ACFF88-4CB6-4027-BB8B-CAD852EFE786}"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
        <p:nvSpPr>
          <p:cNvPr id="33795" name="Rectangle 2">
            <a:extLst>
              <a:ext uri="{FF2B5EF4-FFF2-40B4-BE49-F238E27FC236}">
                <a16:creationId xmlns:a16="http://schemas.microsoft.com/office/drawing/2014/main" id="{6DD72FD1-F1C1-494B-9B24-7F9F92E27C3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C6638D50-C806-4891-8680-EF3DE99543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1C6FF61-BD87-4026-9E25-3A3715FC7B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D529BC4C-71D1-4AD0-9625-8808B6E7D7CB}"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
        <p:nvSpPr>
          <p:cNvPr id="35843" name="Rectangle 2">
            <a:extLst>
              <a:ext uri="{FF2B5EF4-FFF2-40B4-BE49-F238E27FC236}">
                <a16:creationId xmlns:a16="http://schemas.microsoft.com/office/drawing/2014/main" id="{6897FA8F-BAB4-467A-BAF1-6B4C7E1DB13E}"/>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EDA6F219-47D1-40B0-B8C3-EB8E04269C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6381F5C-0AD7-408A-B8C7-4F84845ED5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41E5471F-BBC8-4D79-B1CE-AA019CAD4886}" type="slidenum">
              <a:rPr lang="en-US" altLang="en-US">
                <a:latin typeface="Times New Roman" panose="02020603050405020304" pitchFamily="18" charset="0"/>
              </a:rPr>
              <a:pPr/>
              <a:t>26</a:t>
            </a:fld>
            <a:endParaRPr lang="en-US" altLang="en-US" dirty="0">
              <a:latin typeface="Times New Roman" panose="02020603050405020304" pitchFamily="18" charset="0"/>
            </a:endParaRPr>
          </a:p>
        </p:txBody>
      </p:sp>
      <p:sp>
        <p:nvSpPr>
          <p:cNvPr id="37891" name="Rectangle 2">
            <a:extLst>
              <a:ext uri="{FF2B5EF4-FFF2-40B4-BE49-F238E27FC236}">
                <a16:creationId xmlns:a16="http://schemas.microsoft.com/office/drawing/2014/main" id="{CDC6084D-64C9-494D-873F-677CFB644678}"/>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AEE1499-A0C6-4EDF-9274-4FC63BD1CA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9C2B91D-56AF-48A5-A0D0-EC9903FF83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D7A781A1-4D26-4A1B-BF1F-A9284778AA22}" type="slidenum">
              <a:rPr lang="en-US" altLang="en-US">
                <a:latin typeface="Times New Roman" panose="02020603050405020304" pitchFamily="18" charset="0"/>
              </a:rPr>
              <a:pPr/>
              <a:t>27</a:t>
            </a:fld>
            <a:endParaRPr lang="en-US" altLang="en-US" dirty="0">
              <a:latin typeface="Times New Roman" panose="02020603050405020304" pitchFamily="18" charset="0"/>
            </a:endParaRPr>
          </a:p>
        </p:txBody>
      </p:sp>
      <p:sp>
        <p:nvSpPr>
          <p:cNvPr id="39939" name="Rectangle 2">
            <a:extLst>
              <a:ext uri="{FF2B5EF4-FFF2-40B4-BE49-F238E27FC236}">
                <a16:creationId xmlns:a16="http://schemas.microsoft.com/office/drawing/2014/main" id="{7BA184BE-2931-43EA-9D90-E6E4DC09E2D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16E766C-2C31-4151-94EE-60048E0897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847D2D9-D245-4169-9A1B-B0A4194546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515F9F37-A3F4-43FF-B12F-1CA523EC2605}" type="slidenum">
              <a:rPr lang="en-US" altLang="en-US">
                <a:latin typeface="Times New Roman" panose="02020603050405020304" pitchFamily="18" charset="0"/>
              </a:rPr>
              <a:pPr/>
              <a:t>28</a:t>
            </a:fld>
            <a:endParaRPr lang="en-US" altLang="en-US" dirty="0">
              <a:latin typeface="Times New Roman" panose="02020603050405020304" pitchFamily="18" charset="0"/>
            </a:endParaRPr>
          </a:p>
        </p:txBody>
      </p:sp>
      <p:sp>
        <p:nvSpPr>
          <p:cNvPr id="41987" name="Rectangle 2">
            <a:extLst>
              <a:ext uri="{FF2B5EF4-FFF2-40B4-BE49-F238E27FC236}">
                <a16:creationId xmlns:a16="http://schemas.microsoft.com/office/drawing/2014/main" id="{A86CDE05-A669-4F1D-9890-D05F6DDCE2F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7799793-7794-4798-84CE-1B1E80042F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8904D17-C440-4E89-8115-25AB097F6B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E0DA9468-7417-43AB-8D2E-D63B361B2D6D}" type="slidenum">
              <a:rPr lang="en-US" altLang="en-US">
                <a:latin typeface="Times New Roman" panose="02020603050405020304" pitchFamily="18" charset="0"/>
              </a:rPr>
              <a:pPr/>
              <a:t>29</a:t>
            </a:fld>
            <a:endParaRPr lang="en-US" altLang="en-US" dirty="0">
              <a:latin typeface="Times New Roman" panose="02020603050405020304" pitchFamily="18" charset="0"/>
            </a:endParaRPr>
          </a:p>
        </p:txBody>
      </p:sp>
      <p:sp>
        <p:nvSpPr>
          <p:cNvPr id="44035" name="Rectangle 2">
            <a:extLst>
              <a:ext uri="{FF2B5EF4-FFF2-40B4-BE49-F238E27FC236}">
                <a16:creationId xmlns:a16="http://schemas.microsoft.com/office/drawing/2014/main" id="{53817ACF-0167-4836-A7FF-F3787FF14E09}"/>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978B732-FB46-4CC6-AF42-DF7BF43663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33</a:t>
            </a:fld>
            <a:endParaRPr lang="en-US" dirty="0"/>
          </a:p>
        </p:txBody>
      </p:sp>
    </p:spTree>
    <p:extLst>
      <p:ext uri="{BB962C8B-B14F-4D97-AF65-F5344CB8AC3E}">
        <p14:creationId xmlns:p14="http://schemas.microsoft.com/office/powerpoint/2010/main" val="333169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37</a:t>
            </a:fld>
            <a:endParaRPr lang="en-US" dirty="0"/>
          </a:p>
        </p:txBody>
      </p:sp>
    </p:spTree>
    <p:extLst>
      <p:ext uri="{BB962C8B-B14F-4D97-AF65-F5344CB8AC3E}">
        <p14:creationId xmlns:p14="http://schemas.microsoft.com/office/powerpoint/2010/main" val="407689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39</a:t>
            </a:fld>
            <a:endParaRPr lang="en-US" dirty="0"/>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dirty="0"/>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dirty="0"/>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dirty="0"/>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dirty="0"/>
          </a:p>
        </p:txBody>
      </p:sp>
    </p:spTree>
    <p:extLst>
      <p:ext uri="{BB962C8B-B14F-4D97-AF65-F5344CB8AC3E}">
        <p14:creationId xmlns:p14="http://schemas.microsoft.com/office/powerpoint/2010/main" val="109153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8</a:t>
            </a:fld>
            <a:endParaRPr lang="en-US" dirty="0"/>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10</a:t>
            </a:fld>
            <a:endParaRPr lang="en-US" dirty="0"/>
          </a:p>
        </p:txBody>
      </p:sp>
    </p:spTree>
    <p:extLst>
      <p:ext uri="{BB962C8B-B14F-4D97-AF65-F5344CB8AC3E}">
        <p14:creationId xmlns:p14="http://schemas.microsoft.com/office/powerpoint/2010/main" val="349581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15</a:t>
            </a:fld>
            <a:endParaRPr lang="en-US" dirty="0"/>
          </a:p>
        </p:txBody>
      </p:sp>
    </p:spTree>
    <p:extLst>
      <p:ext uri="{BB962C8B-B14F-4D97-AF65-F5344CB8AC3E}">
        <p14:creationId xmlns:p14="http://schemas.microsoft.com/office/powerpoint/2010/main" val="131759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18</a:t>
            </a:fld>
            <a:endParaRPr lang="en-US" dirty="0"/>
          </a:p>
        </p:txBody>
      </p:sp>
    </p:spTree>
    <p:extLst>
      <p:ext uri="{BB962C8B-B14F-4D97-AF65-F5344CB8AC3E}">
        <p14:creationId xmlns:p14="http://schemas.microsoft.com/office/powerpoint/2010/main" val="271376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8262457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131968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86295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40608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667939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91958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642209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572042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98793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2792894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810162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5535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p:transition spd="slow"/>
  <p:txStyles>
    <p:titleStyle>
      <a:lvl1pPr algn="ctr" rtl="0" eaLnBrk="1" fontAlgn="base" hangingPunct="1">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jpeg"/><Relationship Id="rId4" Type="http://schemas.openxmlformats.org/officeDocument/2006/relationships/image" Target="../media/image21.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3.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3.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3.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5.jpeg"/><Relationship Id="rId5" Type="http://schemas.openxmlformats.org/officeDocument/2006/relationships/image" Target="../media/image43.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3.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vimeo.com/user61747473" TargetMode="External"/><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ouncilforeconed.org/wp-content/uploads/2012/03/voluntary-national-content-standards-2010.pdf" TargetMode="External"/><Relationship Id="rId5" Type="http://schemas.openxmlformats.org/officeDocument/2006/relationships/hyperlink" Target="https://www.econedlink.org/resources/college-where-am-i-going-to-go/" TargetMode="External"/><Relationship Id="rId4" Type="http://schemas.openxmlformats.org/officeDocument/2006/relationships/hyperlink" Target="https://www.econedlink.org/resources/decision-makin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hyperlink" Target="https://store.councilforeconed.or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jp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0421"/>
            <a:ext cx="7772400" cy="2542162"/>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lnSpc>
                <a:spcPct val="100000"/>
              </a:lnSpc>
              <a:spcAft>
                <a:spcPts val="0"/>
              </a:spcAft>
              <a:defRPr/>
            </a:pPr>
            <a:br>
              <a:rPr lang="en-US" sz="6000" dirty="0"/>
            </a:br>
            <a:br>
              <a:rPr lang="en-US" sz="5300" dirty="0"/>
            </a:br>
            <a:r>
              <a:rPr lang="en-US" sz="5300" i="1" dirty="0">
                <a:latin typeface="Calibri"/>
                <a:ea typeface="ＭＳ Ｐゴシック"/>
                <a:cs typeface="Calibri"/>
              </a:rPr>
              <a:t>Financial Fitness for Life, Chapter 3:</a:t>
            </a:r>
            <a:br>
              <a:rPr lang="en-US" sz="6000" b="1" dirty="0">
                <a:ln w="11430"/>
                <a:effectLst>
                  <a:outerShdw blurRad="80000" dist="40000" dir="5040000" algn="tl">
                    <a:srgbClr val="000000">
                      <a:alpha val="0"/>
                    </a:srgbClr>
                  </a:outerShdw>
                </a:effectLst>
                <a:ea typeface="+mj-ea"/>
                <a:cs typeface="+mj-cs"/>
              </a:rPr>
            </a:br>
            <a:r>
              <a:rPr lang="en-US" sz="4900" b="1" dirty="0">
                <a:ln w="11430"/>
                <a:solidFill>
                  <a:srgbClr val="7A9900"/>
                </a:solidFill>
                <a:effectLst>
                  <a:outerShdw blurRad="80000" dist="40000" dir="5040000" algn="tl">
                    <a:srgbClr val="000000">
                      <a:alpha val="0"/>
                    </a:srgbClr>
                  </a:outerShdw>
                </a:effectLst>
                <a:latin typeface="Calibri"/>
                <a:ea typeface="ＭＳ Ｐゴシック"/>
                <a:cs typeface="Calibri"/>
              </a:rPr>
              <a:t>Decision Making</a:t>
            </a:r>
            <a:br>
              <a:rPr lang="en-US" sz="4400" dirty="0"/>
            </a:br>
            <a:br>
              <a:rPr lang="en-US" sz="2700" dirty="0"/>
            </a:br>
            <a:br>
              <a:rPr lang="en-US" sz="2700" dirty="0"/>
            </a:br>
            <a:br>
              <a:rPr lang="en-US" sz="2200" dirty="0">
                <a:solidFill>
                  <a:schemeClr val="tx1"/>
                </a:solidFill>
              </a:rPr>
            </a:br>
            <a:r>
              <a:rPr lang="en-US" sz="2200" dirty="0">
                <a:solidFill>
                  <a:schemeClr val="tx1"/>
                </a:solidFill>
              </a:rPr>
              <a:t>11/5/2020</a:t>
            </a:r>
            <a:br>
              <a:rPr lang="en-US" sz="2200" dirty="0">
                <a:solidFill>
                  <a:schemeClr val="tx1"/>
                </a:solidFill>
              </a:rPr>
            </a:br>
            <a:r>
              <a:rPr lang="en-US" sz="2200" dirty="0">
                <a:solidFill>
                  <a:schemeClr val="tx1"/>
                </a:solidFill>
              </a:rPr>
              <a:t>Lynne Farrell Stover</a:t>
            </a:r>
            <a:br>
              <a:rPr lang="en-US" sz="2200" dirty="0">
                <a:solidFill>
                  <a:schemeClr val="tx1"/>
                </a:solidFill>
              </a:rPr>
            </a:br>
            <a:r>
              <a:rPr lang="en-US" sz="2200" dirty="0">
                <a:solidFill>
                  <a:schemeClr val="tx1"/>
                </a:solidFill>
              </a:rPr>
              <a:t>stoverlf@jmu.edu</a:t>
            </a:r>
            <a:br>
              <a:rPr lang="en-US" sz="1600" dirty="0">
                <a:solidFill>
                  <a:schemeClr val="tx1"/>
                </a:solidFill>
                <a:latin typeface="Calibri"/>
                <a:ea typeface="ＭＳ Ｐゴシック"/>
                <a:cs typeface="Calibri"/>
              </a:rPr>
            </a:br>
            <a:endParaRPr lang="en-US" sz="2200" dirty="0">
              <a:ln w="11430"/>
              <a:solidFill>
                <a:schemeClr val="tx1"/>
              </a:solidFill>
              <a:effectLst>
                <a:outerShdw blurRad="80000" dist="40000" dir="5040000" algn="tl">
                  <a:srgbClr val="000000">
                    <a:alpha val="0"/>
                  </a:srgbClr>
                </a:outerShdw>
              </a:effectLst>
              <a:ea typeface="+mj-ea"/>
              <a:cs typeface="Calibri"/>
            </a:endParaRPr>
          </a:p>
        </p:txBody>
      </p:sp>
      <p:pic>
        <p:nvPicPr>
          <p:cNvPr id="1026" name="Picture 2">
            <a:extLst>
              <a:ext uri="{FF2B5EF4-FFF2-40B4-BE49-F238E27FC236}">
                <a16:creationId xmlns:a16="http://schemas.microsoft.com/office/drawing/2014/main" id="{3C7E6ED4-6A19-4F92-A584-FA17CFB9A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4213">
            <a:off x="6208641" y="3371756"/>
            <a:ext cx="1724339" cy="235851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 name="Content Placeholder 5">
            <a:extLst>
              <a:ext uri="{FF2B5EF4-FFF2-40B4-BE49-F238E27FC236}">
                <a16:creationId xmlns:a16="http://schemas.microsoft.com/office/drawing/2014/main" id="{035084BE-34EB-4E01-BADE-2FBC0BC9BA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231829" flipV="1">
            <a:off x="5587494" y="4669280"/>
            <a:ext cx="850589" cy="56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34256B6-F52E-43A3-9852-3D989B24A646}"/>
              </a:ext>
            </a:extLst>
          </p:cNvPr>
          <p:cNvPicPr>
            <a:picLocks noChangeAspect="1"/>
          </p:cNvPicPr>
          <p:nvPr/>
        </p:nvPicPr>
        <p:blipFill>
          <a:blip r:embed="rId5"/>
          <a:stretch>
            <a:fillRect/>
          </a:stretch>
        </p:blipFill>
        <p:spPr>
          <a:xfrm>
            <a:off x="427903" y="4091167"/>
            <a:ext cx="2811293" cy="694089"/>
          </a:xfrm>
          <a:prstGeom prst="rect">
            <a:avLst/>
          </a:prstGeom>
          <a:ln w="254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525488"/>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1906621"/>
            <a:ext cx="8229600" cy="4646580"/>
          </a:xfrm>
        </p:spPr>
        <p:txBody>
          <a:bodyPr>
            <a:noAutofit/>
          </a:bodyPr>
          <a:lstStyle/>
          <a:p>
            <a:pPr marL="0" indent="0" defTabSz="905255">
              <a:buNone/>
              <a:defRPr sz="3168"/>
            </a:pPr>
            <a:r>
              <a:rPr lang="en-US" sz="2000" dirty="0">
                <a:solidFill>
                  <a:srgbClr val="7A9900"/>
                </a:solidFill>
                <a:latin typeface="+mn-lt"/>
              </a:rPr>
              <a:t>Webinar</a:t>
            </a:r>
            <a:r>
              <a:rPr lang="en-US" sz="2000" dirty="0">
                <a:latin typeface="+mn-lt"/>
              </a:rPr>
              <a:t> Objectives </a:t>
            </a:r>
          </a:p>
          <a:p>
            <a:pPr marL="0" indent="0" defTabSz="905255">
              <a:buNone/>
              <a:defRPr sz="3168"/>
            </a:pPr>
            <a:endParaRPr lang="en-US" sz="2000" dirty="0">
              <a:latin typeface="+mn-lt"/>
            </a:endParaRPr>
          </a:p>
          <a:p>
            <a:pPr marL="0" indent="0" defTabSz="905255">
              <a:buNone/>
              <a:defRPr sz="3168"/>
            </a:pPr>
            <a:endParaRPr lang="en-US" sz="2000" dirty="0">
              <a:latin typeface="+mn-lt"/>
            </a:endParaRPr>
          </a:p>
          <a:p>
            <a:pPr marL="0" indent="0" defTabSz="905255">
              <a:buNone/>
              <a:defRPr sz="3168"/>
            </a:pPr>
            <a:endParaRPr lang="en-US" sz="2000" dirty="0">
              <a:latin typeface="+mn-lt"/>
            </a:endParaRPr>
          </a:p>
          <a:p>
            <a:pPr marL="0" indent="0" defTabSz="905255">
              <a:buNone/>
              <a:defRPr sz="3168"/>
            </a:pPr>
            <a:r>
              <a:rPr lang="en-US" sz="2000" dirty="0">
                <a:solidFill>
                  <a:srgbClr val="7A9900"/>
                </a:solidFill>
                <a:latin typeface="+mn-lt"/>
              </a:rPr>
              <a:t>Student</a:t>
            </a:r>
            <a:r>
              <a:rPr lang="en-US" sz="2000" dirty="0">
                <a:latin typeface="+mn-lt"/>
              </a:rPr>
              <a:t> Objectives</a:t>
            </a:r>
          </a:p>
        </p:txBody>
      </p:sp>
      <p:pic>
        <p:nvPicPr>
          <p:cNvPr id="5" name="Picture 4">
            <a:extLst>
              <a:ext uri="{FF2B5EF4-FFF2-40B4-BE49-F238E27FC236}">
                <a16:creationId xmlns:a16="http://schemas.microsoft.com/office/drawing/2014/main" id="{147D8BA7-B5A9-450A-A3F5-EE5114D448D6}"/>
              </a:ext>
            </a:extLst>
          </p:cNvPr>
          <p:cNvPicPr>
            <a:picLocks noChangeAspect="1"/>
          </p:cNvPicPr>
          <p:nvPr/>
        </p:nvPicPr>
        <p:blipFill>
          <a:blip r:embed="rId3"/>
          <a:stretch>
            <a:fillRect/>
          </a:stretch>
        </p:blipFill>
        <p:spPr>
          <a:xfrm>
            <a:off x="2609749" y="4506490"/>
            <a:ext cx="4248252" cy="1791155"/>
          </a:xfrm>
          <a:prstGeom prst="rect">
            <a:avLst/>
          </a:prstGeom>
          <a:ln w="38100">
            <a:solidFill>
              <a:schemeClr val="tx1"/>
            </a:solidFill>
          </a:ln>
        </p:spPr>
      </p:pic>
      <p:pic>
        <p:nvPicPr>
          <p:cNvPr id="4" name="Picture 3">
            <a:extLst>
              <a:ext uri="{FF2B5EF4-FFF2-40B4-BE49-F238E27FC236}">
                <a16:creationId xmlns:a16="http://schemas.microsoft.com/office/drawing/2014/main" id="{25F5815D-0E24-47C9-9626-3113E3DFB495}"/>
              </a:ext>
            </a:extLst>
          </p:cNvPr>
          <p:cNvPicPr>
            <a:picLocks noChangeAspect="1"/>
          </p:cNvPicPr>
          <p:nvPr/>
        </p:nvPicPr>
        <p:blipFill>
          <a:blip r:embed="rId4"/>
          <a:stretch>
            <a:fillRect/>
          </a:stretch>
        </p:blipFill>
        <p:spPr>
          <a:xfrm>
            <a:off x="1057275" y="2351510"/>
            <a:ext cx="7029450" cy="1514475"/>
          </a:xfrm>
          <a:prstGeom prst="rect">
            <a:avLst/>
          </a:prstGeom>
          <a:ln w="28575">
            <a:solidFill>
              <a:schemeClr val="tx1"/>
            </a:solidFill>
          </a:ln>
        </p:spPr>
      </p:pic>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4AE998-2612-41B1-9EA3-4EFE48FF8D0E}"/>
              </a:ext>
            </a:extLst>
          </p:cNvPr>
          <p:cNvPicPr>
            <a:picLocks noChangeAspect="1"/>
          </p:cNvPicPr>
          <p:nvPr/>
        </p:nvPicPr>
        <p:blipFill>
          <a:blip r:embed="rId2"/>
          <a:stretch>
            <a:fillRect/>
          </a:stretch>
        </p:blipFill>
        <p:spPr>
          <a:xfrm>
            <a:off x="3450432" y="1055831"/>
            <a:ext cx="4344312" cy="4512874"/>
          </a:xfrm>
          <a:prstGeom prst="rect">
            <a:avLst/>
          </a:prstGeom>
          <a:ln w="76200">
            <a:solidFill>
              <a:schemeClr val="tx2">
                <a:lumMod val="60000"/>
                <a:lumOff val="40000"/>
              </a:schemeClr>
            </a:solidFill>
          </a:ln>
        </p:spPr>
      </p:pic>
      <p:pic>
        <p:nvPicPr>
          <p:cNvPr id="2052" name="Picture 4" descr="Laptop Computer Clip Art - Cartoon Clip Art Computer, Cliparts &amp; Cartoons -  Jing.fm">
            <a:extLst>
              <a:ext uri="{FF2B5EF4-FFF2-40B4-BE49-F238E27FC236}">
                <a16:creationId xmlns:a16="http://schemas.microsoft.com/office/drawing/2014/main" id="{C106FE13-1B4C-446D-AC33-444DB74AEF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5597" y="1994170"/>
            <a:ext cx="2280528" cy="2280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E62CEE4-7215-4CAF-9179-959DAB7F3D5E}"/>
              </a:ext>
            </a:extLst>
          </p:cNvPr>
          <p:cNvPicPr>
            <a:picLocks noChangeAspect="1"/>
          </p:cNvPicPr>
          <p:nvPr/>
        </p:nvPicPr>
        <p:blipFill>
          <a:blip r:embed="rId4"/>
          <a:stretch>
            <a:fillRect/>
          </a:stretch>
        </p:blipFill>
        <p:spPr>
          <a:xfrm>
            <a:off x="501584" y="5107409"/>
            <a:ext cx="2430674" cy="922592"/>
          </a:xfrm>
          <a:prstGeom prst="rect">
            <a:avLst/>
          </a:prstGeom>
          <a:ln w="28575">
            <a:solidFill>
              <a:schemeClr val="accent1">
                <a:lumMod val="75000"/>
              </a:schemeClr>
            </a:solidFill>
          </a:ln>
        </p:spPr>
      </p:pic>
    </p:spTree>
    <p:extLst>
      <p:ext uri="{BB962C8B-B14F-4D97-AF65-F5344CB8AC3E}">
        <p14:creationId xmlns:p14="http://schemas.microsoft.com/office/powerpoint/2010/main" val="145565394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4495169-96EB-4EEA-BBF2-7FED923A677D}"/>
              </a:ext>
            </a:extLst>
          </p:cNvPr>
          <p:cNvPicPr>
            <a:picLocks noGrp="1" noChangeAspect="1"/>
          </p:cNvPicPr>
          <p:nvPr>
            <p:ph idx="1"/>
          </p:nvPr>
        </p:nvPicPr>
        <p:blipFill>
          <a:blip r:embed="rId2"/>
          <a:stretch>
            <a:fillRect/>
          </a:stretch>
        </p:blipFill>
        <p:spPr>
          <a:xfrm>
            <a:off x="3558013" y="4310057"/>
            <a:ext cx="1803367" cy="2114204"/>
          </a:xfrm>
          <a:prstGeom prst="rect">
            <a:avLst/>
          </a:prstGeom>
          <a:ln w="28575">
            <a:solidFill>
              <a:schemeClr val="tx1"/>
            </a:solidFill>
          </a:ln>
        </p:spPr>
      </p:pic>
      <p:pic>
        <p:nvPicPr>
          <p:cNvPr id="4" name="Picture 3">
            <a:extLst>
              <a:ext uri="{FF2B5EF4-FFF2-40B4-BE49-F238E27FC236}">
                <a16:creationId xmlns:a16="http://schemas.microsoft.com/office/drawing/2014/main" id="{28D06230-14A3-4156-A7B1-FCF6393591CF}"/>
              </a:ext>
            </a:extLst>
          </p:cNvPr>
          <p:cNvPicPr>
            <a:picLocks noChangeAspect="1"/>
          </p:cNvPicPr>
          <p:nvPr/>
        </p:nvPicPr>
        <p:blipFill>
          <a:blip r:embed="rId3"/>
          <a:stretch>
            <a:fillRect/>
          </a:stretch>
        </p:blipFill>
        <p:spPr>
          <a:xfrm>
            <a:off x="846553" y="1034965"/>
            <a:ext cx="5581650" cy="3038475"/>
          </a:xfrm>
          <a:prstGeom prst="rect">
            <a:avLst/>
          </a:prstGeom>
          <a:ln w="28575">
            <a:solidFill>
              <a:schemeClr val="tx1"/>
            </a:solidFill>
          </a:ln>
        </p:spPr>
      </p:pic>
      <p:pic>
        <p:nvPicPr>
          <p:cNvPr id="5" name="Picture 4">
            <a:extLst>
              <a:ext uri="{FF2B5EF4-FFF2-40B4-BE49-F238E27FC236}">
                <a16:creationId xmlns:a16="http://schemas.microsoft.com/office/drawing/2014/main" id="{8ADBAD8A-A613-4531-A285-3ED4DE451D02}"/>
              </a:ext>
            </a:extLst>
          </p:cNvPr>
          <p:cNvPicPr>
            <a:picLocks noChangeAspect="1"/>
          </p:cNvPicPr>
          <p:nvPr/>
        </p:nvPicPr>
        <p:blipFill>
          <a:blip r:embed="rId4"/>
          <a:stretch>
            <a:fillRect/>
          </a:stretch>
        </p:blipFill>
        <p:spPr>
          <a:xfrm rot="549971">
            <a:off x="7036376" y="3229037"/>
            <a:ext cx="1609317" cy="2022857"/>
          </a:xfrm>
          <a:prstGeom prst="rect">
            <a:avLst/>
          </a:prstGeom>
          <a:ln w="28575">
            <a:solidFill>
              <a:schemeClr val="tx1"/>
            </a:solidFill>
          </a:ln>
        </p:spPr>
      </p:pic>
      <p:pic>
        <p:nvPicPr>
          <p:cNvPr id="6" name="Picture 5">
            <a:extLst>
              <a:ext uri="{FF2B5EF4-FFF2-40B4-BE49-F238E27FC236}">
                <a16:creationId xmlns:a16="http://schemas.microsoft.com/office/drawing/2014/main" id="{A77D9E2B-9F14-4DDC-914D-56635EBAF9F3}"/>
              </a:ext>
            </a:extLst>
          </p:cNvPr>
          <p:cNvPicPr>
            <a:picLocks noChangeAspect="1"/>
          </p:cNvPicPr>
          <p:nvPr/>
        </p:nvPicPr>
        <p:blipFill>
          <a:blip r:embed="rId5"/>
          <a:stretch>
            <a:fillRect/>
          </a:stretch>
        </p:blipFill>
        <p:spPr>
          <a:xfrm>
            <a:off x="6885532" y="1238666"/>
            <a:ext cx="1411915" cy="1819072"/>
          </a:xfrm>
          <a:prstGeom prst="rect">
            <a:avLst/>
          </a:prstGeom>
          <a:ln w="28575">
            <a:solidFill>
              <a:schemeClr val="tx1"/>
            </a:solidFill>
          </a:ln>
        </p:spPr>
      </p:pic>
      <p:pic>
        <p:nvPicPr>
          <p:cNvPr id="7" name="Picture 6">
            <a:extLst>
              <a:ext uri="{FF2B5EF4-FFF2-40B4-BE49-F238E27FC236}">
                <a16:creationId xmlns:a16="http://schemas.microsoft.com/office/drawing/2014/main" id="{7B672C7A-80C4-4E1D-8833-6AA7A0FDD55A}"/>
              </a:ext>
            </a:extLst>
          </p:cNvPr>
          <p:cNvPicPr>
            <a:picLocks noChangeAspect="1"/>
          </p:cNvPicPr>
          <p:nvPr/>
        </p:nvPicPr>
        <p:blipFill>
          <a:blip r:embed="rId6"/>
          <a:stretch>
            <a:fillRect/>
          </a:stretch>
        </p:blipFill>
        <p:spPr>
          <a:xfrm>
            <a:off x="5745119" y="4777653"/>
            <a:ext cx="1803367" cy="1637024"/>
          </a:xfrm>
          <a:prstGeom prst="rect">
            <a:avLst/>
          </a:prstGeom>
          <a:ln w="28575">
            <a:solidFill>
              <a:schemeClr val="tx1"/>
            </a:solidFill>
          </a:ln>
        </p:spPr>
      </p:pic>
      <p:pic>
        <p:nvPicPr>
          <p:cNvPr id="9" name="Picture 8">
            <a:extLst>
              <a:ext uri="{FF2B5EF4-FFF2-40B4-BE49-F238E27FC236}">
                <a16:creationId xmlns:a16="http://schemas.microsoft.com/office/drawing/2014/main" id="{9E9009E5-B0D1-4B82-B568-4C10F24F038C}"/>
              </a:ext>
            </a:extLst>
          </p:cNvPr>
          <p:cNvPicPr>
            <a:picLocks noChangeAspect="1"/>
          </p:cNvPicPr>
          <p:nvPr/>
        </p:nvPicPr>
        <p:blipFill>
          <a:blip r:embed="rId7"/>
          <a:stretch>
            <a:fillRect/>
          </a:stretch>
        </p:blipFill>
        <p:spPr>
          <a:xfrm>
            <a:off x="2187298" y="5213388"/>
            <a:ext cx="1601017" cy="1103242"/>
          </a:xfrm>
          <a:prstGeom prst="rect">
            <a:avLst/>
          </a:prstGeom>
          <a:ln w="28575">
            <a:solidFill>
              <a:schemeClr val="tx1"/>
            </a:solidFill>
          </a:ln>
        </p:spPr>
      </p:pic>
      <p:pic>
        <p:nvPicPr>
          <p:cNvPr id="10" name="Picture 9">
            <a:extLst>
              <a:ext uri="{FF2B5EF4-FFF2-40B4-BE49-F238E27FC236}">
                <a16:creationId xmlns:a16="http://schemas.microsoft.com/office/drawing/2014/main" id="{E46B5926-E72A-412D-8DA5-62ECDF26A0B1}"/>
              </a:ext>
            </a:extLst>
          </p:cNvPr>
          <p:cNvPicPr>
            <a:picLocks noChangeAspect="1"/>
          </p:cNvPicPr>
          <p:nvPr/>
        </p:nvPicPr>
        <p:blipFill>
          <a:blip r:embed="rId8"/>
          <a:stretch>
            <a:fillRect/>
          </a:stretch>
        </p:blipFill>
        <p:spPr>
          <a:xfrm>
            <a:off x="480883" y="4262510"/>
            <a:ext cx="1594515" cy="1901756"/>
          </a:xfrm>
          <a:prstGeom prst="rect">
            <a:avLst/>
          </a:prstGeom>
          <a:ln w="28575">
            <a:solidFill>
              <a:schemeClr val="tx1"/>
            </a:solidFill>
          </a:ln>
        </p:spPr>
      </p:pic>
      <p:pic>
        <p:nvPicPr>
          <p:cNvPr id="12" name="Content Placeholder 5">
            <a:extLst>
              <a:ext uri="{FF2B5EF4-FFF2-40B4-BE49-F238E27FC236}">
                <a16:creationId xmlns:a16="http://schemas.microsoft.com/office/drawing/2014/main" id="{7EA59223-73DE-4F8C-866D-61E509D872A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24221" y="4262510"/>
            <a:ext cx="992484" cy="65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B9A7F4A4-FDBD-4221-A19D-273FEF41744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31235" y="338282"/>
            <a:ext cx="993935" cy="139336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02864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5EB0B-F7A8-45D9-9F69-01A08DB481D3}"/>
              </a:ext>
            </a:extLst>
          </p:cNvPr>
          <p:cNvSpPr>
            <a:spLocks noGrp="1"/>
          </p:cNvSpPr>
          <p:nvPr>
            <p:ph idx="1"/>
          </p:nvPr>
        </p:nvSpPr>
        <p:spPr>
          <a:xfrm>
            <a:off x="457200" y="1196502"/>
            <a:ext cx="8521430" cy="4960458"/>
          </a:xfrm>
        </p:spPr>
        <p:txBody>
          <a:bodyPr/>
          <a:lstStyle/>
          <a:p>
            <a:pPr marL="0" indent="0" algn="ctr">
              <a:buNone/>
            </a:pPr>
            <a:r>
              <a:rPr lang="en-US" sz="8000" b="1" i="1" dirty="0">
                <a:solidFill>
                  <a:srgbClr val="7A9900"/>
                </a:solidFill>
              </a:rPr>
              <a:t>Let’s Do the Lesson!</a:t>
            </a:r>
          </a:p>
        </p:txBody>
      </p:sp>
      <p:pic>
        <p:nvPicPr>
          <p:cNvPr id="5" name="Picture 6">
            <a:extLst>
              <a:ext uri="{FF2B5EF4-FFF2-40B4-BE49-F238E27FC236}">
                <a16:creationId xmlns:a16="http://schemas.microsoft.com/office/drawing/2014/main" id="{8262806A-7680-4377-997C-F29381344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532" y="3676731"/>
            <a:ext cx="1986978" cy="2785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18981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05624A-CD7B-45E9-85CA-C129D16FF68D}"/>
              </a:ext>
            </a:extLst>
          </p:cNvPr>
          <p:cNvPicPr>
            <a:picLocks noChangeAspect="1"/>
          </p:cNvPicPr>
          <p:nvPr/>
        </p:nvPicPr>
        <p:blipFill>
          <a:blip r:embed="rId2"/>
          <a:stretch>
            <a:fillRect/>
          </a:stretch>
        </p:blipFill>
        <p:spPr>
          <a:xfrm>
            <a:off x="649726" y="992120"/>
            <a:ext cx="1937831" cy="5191652"/>
          </a:xfrm>
          <a:prstGeom prst="rect">
            <a:avLst/>
          </a:prstGeom>
          <a:ln w="19050">
            <a:solidFill>
              <a:schemeClr val="tx1"/>
            </a:solidFill>
          </a:ln>
        </p:spPr>
      </p:pic>
      <p:pic>
        <p:nvPicPr>
          <p:cNvPr id="1026" name="Picture 2" descr="Chalkboard clipart transparent, Chalkboard transparent Transparent FREE for  download on WebStockReview 2020">
            <a:extLst>
              <a:ext uri="{FF2B5EF4-FFF2-40B4-BE49-F238E27FC236}">
                <a16:creationId xmlns:a16="http://schemas.microsoft.com/office/drawing/2014/main" id="{09E0133E-5689-49F0-AED8-16204BA9A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289" y="1308905"/>
            <a:ext cx="6358854" cy="4125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A6BF7A-F869-4568-88DE-40121F1F25D2}"/>
              </a:ext>
            </a:extLst>
          </p:cNvPr>
          <p:cNvSpPr txBox="1"/>
          <p:nvPr/>
        </p:nvSpPr>
        <p:spPr>
          <a:xfrm>
            <a:off x="3638146" y="2785129"/>
            <a:ext cx="4552544" cy="954107"/>
          </a:xfrm>
          <a:prstGeom prst="rect">
            <a:avLst/>
          </a:prstGeom>
          <a:noFill/>
        </p:spPr>
        <p:txBody>
          <a:bodyPr wrap="square" rtlCol="0">
            <a:spAutoFit/>
          </a:bodyPr>
          <a:lstStyle/>
          <a:p>
            <a:pPr algn="ctr"/>
            <a:r>
              <a:rPr lang="en-US" sz="2800" dirty="0">
                <a:solidFill>
                  <a:srgbClr val="FFFF00"/>
                </a:solidFill>
                <a:latin typeface="Viner Hand ITC" panose="03070502030502020203" pitchFamily="66" charset="0"/>
              </a:rPr>
              <a:t>There’s no such thing as </a:t>
            </a:r>
          </a:p>
          <a:p>
            <a:pPr algn="ctr"/>
            <a:r>
              <a:rPr lang="en-US" sz="2800" dirty="0">
                <a:solidFill>
                  <a:srgbClr val="FFFF00"/>
                </a:solidFill>
                <a:latin typeface="Viner Hand ITC" panose="03070502030502020203" pitchFamily="66" charset="0"/>
              </a:rPr>
              <a:t>a free lunch.</a:t>
            </a:r>
          </a:p>
        </p:txBody>
      </p:sp>
    </p:spTree>
    <p:extLst>
      <p:ext uri="{BB962C8B-B14F-4D97-AF65-F5344CB8AC3E}">
        <p14:creationId xmlns:p14="http://schemas.microsoft.com/office/powerpoint/2010/main" val="42578692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15" y="1415199"/>
            <a:ext cx="8540885" cy="471967"/>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endParaRPr lang="en-US" sz="4000" b="1" i="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417593"/>
            <a:ext cx="8229600" cy="3457914"/>
          </a:xfrm>
        </p:spPr>
        <p:txBody>
          <a:bodyPr>
            <a:noAutofit/>
          </a:bodyPr>
          <a:lstStyle/>
          <a:p>
            <a:pPr marL="0" indent="0" algn="ctr" defTabSz="905255">
              <a:buNone/>
              <a:defRPr sz="3168"/>
            </a:pPr>
            <a:r>
              <a:rPr lang="en-US" sz="2400" b="1" dirty="0">
                <a:latin typeface="+mn-lt"/>
              </a:rPr>
              <a:t>How is this statement true?</a:t>
            </a:r>
          </a:p>
          <a:p>
            <a:pPr marL="0" indent="0" defTabSz="905255">
              <a:buNone/>
              <a:defRPr sz="3168"/>
            </a:pPr>
            <a:r>
              <a:rPr lang="en-US" sz="1800" dirty="0">
                <a:latin typeface="+mn-lt"/>
              </a:rPr>
              <a:t>1. If someone invites you out to lunch, it’s a </a:t>
            </a:r>
            <a:r>
              <a:rPr lang="en-US" sz="1800" dirty="0">
                <a:solidFill>
                  <a:srgbClr val="7A9900"/>
                </a:solidFill>
                <a:latin typeface="+mn-lt"/>
              </a:rPr>
              <a:t>free lunch </a:t>
            </a:r>
            <a:r>
              <a:rPr lang="en-US" sz="1800" dirty="0">
                <a:latin typeface="+mn-lt"/>
              </a:rPr>
              <a:t>isn’t it?</a:t>
            </a:r>
          </a:p>
          <a:p>
            <a:pPr marL="0" indent="0" defTabSz="905255">
              <a:buNone/>
              <a:defRPr sz="3168"/>
            </a:pPr>
            <a:r>
              <a:rPr lang="en-US" sz="1800" dirty="0">
                <a:latin typeface="+mn-lt"/>
              </a:rPr>
              <a:t>2. What about free samples at grocery stores? Are they really free? (Note: You may want to preface this with “in the pre-pandemic world.”)</a:t>
            </a:r>
          </a:p>
          <a:p>
            <a:pPr>
              <a:buNone/>
            </a:pPr>
            <a:r>
              <a:rPr lang="en-US" sz="1800" dirty="0">
                <a:latin typeface="+mn-lt"/>
              </a:rPr>
              <a:t>3. What do these two examples have in common? </a:t>
            </a:r>
          </a:p>
          <a:p>
            <a:pPr marL="0" indent="0" defTabSz="905255">
              <a:buNone/>
              <a:defRPr sz="3168"/>
            </a:pPr>
            <a:r>
              <a:rPr lang="en-US" sz="1800" dirty="0">
                <a:latin typeface="+mn-lt"/>
              </a:rPr>
              <a:t>4. Current “freebies” to add to the discussion: </a:t>
            </a:r>
            <a:r>
              <a:rPr lang="en-US" sz="1800" i="1" dirty="0">
                <a:solidFill>
                  <a:srgbClr val="7A9900"/>
                </a:solidFill>
                <a:latin typeface="+mn-lt"/>
              </a:rPr>
              <a:t>free flu shots, free face masks, free COVID testing… </a:t>
            </a:r>
          </a:p>
          <a:p>
            <a:pPr defTabSz="905255">
              <a:defRPr sz="3168"/>
            </a:pPr>
            <a:endParaRPr lang="en-US" sz="2500" dirty="0">
              <a:latin typeface="Calibri Light"/>
              <a:cs typeface="Calibri Light"/>
            </a:endParaRPr>
          </a:p>
          <a:p>
            <a:pPr marL="0" indent="0" defTabSz="905255">
              <a:buNone/>
              <a:defRPr sz="3168"/>
            </a:pPr>
            <a:endParaRPr lang="en-US" sz="2750" dirty="0"/>
          </a:p>
        </p:txBody>
      </p:sp>
      <p:sp>
        <p:nvSpPr>
          <p:cNvPr id="5" name="TextBox 4">
            <a:extLst>
              <a:ext uri="{FF2B5EF4-FFF2-40B4-BE49-F238E27FC236}">
                <a16:creationId xmlns:a16="http://schemas.microsoft.com/office/drawing/2014/main" id="{ACB5873B-C065-42FD-820C-973EB5CC59FB}"/>
              </a:ext>
            </a:extLst>
          </p:cNvPr>
          <p:cNvSpPr txBox="1"/>
          <p:nvPr/>
        </p:nvSpPr>
        <p:spPr>
          <a:xfrm>
            <a:off x="301557" y="1731110"/>
            <a:ext cx="8229600" cy="584775"/>
          </a:xfrm>
          <a:prstGeom prst="rect">
            <a:avLst/>
          </a:prstGeom>
          <a:noFill/>
        </p:spPr>
        <p:txBody>
          <a:bodyPr wrap="square">
            <a:spAutoFit/>
          </a:bodyPr>
          <a:lstStyle/>
          <a:p>
            <a:pPr algn="ctr"/>
            <a:r>
              <a:rPr lang="en-US" sz="3200" dirty="0">
                <a:ln w="11430"/>
                <a:effectLst>
                  <a:outerShdw blurRad="80000" dist="40000" dir="5040000" algn="tl">
                    <a:srgbClr val="000000">
                      <a:alpha val="0"/>
                    </a:srgbClr>
                  </a:outerShdw>
                </a:effectLst>
                <a:ea typeface="+mj-ea"/>
              </a:rPr>
              <a:t>Class Discussion </a:t>
            </a:r>
            <a:endParaRPr lang="en-US" sz="3200" dirty="0"/>
          </a:p>
        </p:txBody>
      </p:sp>
      <p:pic>
        <p:nvPicPr>
          <p:cNvPr id="4" name="Picture 4" descr="Hospitality Happenings - Teachers' Lunch provided by McCall PTA -Thursday,  4/2/2015">
            <a:extLst>
              <a:ext uri="{FF2B5EF4-FFF2-40B4-BE49-F238E27FC236}">
                <a16:creationId xmlns:a16="http://schemas.microsoft.com/office/drawing/2014/main" id="{99F2B73F-4B49-4078-9D23-18038B827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706" y="1731110"/>
            <a:ext cx="1442963" cy="144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9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0A27C3-B5A8-4A21-A270-5F279DDC6837}"/>
              </a:ext>
            </a:extLst>
          </p:cNvPr>
          <p:cNvPicPr>
            <a:picLocks noGrp="1" noChangeAspect="1"/>
          </p:cNvPicPr>
          <p:nvPr>
            <p:ph idx="1"/>
          </p:nvPr>
        </p:nvPicPr>
        <p:blipFill>
          <a:blip r:embed="rId2"/>
          <a:stretch>
            <a:fillRect/>
          </a:stretch>
        </p:blipFill>
        <p:spPr>
          <a:xfrm rot="426215">
            <a:off x="3404210" y="1917760"/>
            <a:ext cx="2109189" cy="2211435"/>
          </a:xfrm>
          <a:prstGeom prst="rect">
            <a:avLst/>
          </a:prstGeom>
          <a:ln w="28575">
            <a:solidFill>
              <a:schemeClr val="tx1"/>
            </a:solidFill>
          </a:ln>
        </p:spPr>
      </p:pic>
      <p:pic>
        <p:nvPicPr>
          <p:cNvPr id="4" name="Picture 3">
            <a:extLst>
              <a:ext uri="{FF2B5EF4-FFF2-40B4-BE49-F238E27FC236}">
                <a16:creationId xmlns:a16="http://schemas.microsoft.com/office/drawing/2014/main" id="{BD980A9A-5132-472D-8D00-FF2CE171020E}"/>
              </a:ext>
            </a:extLst>
          </p:cNvPr>
          <p:cNvPicPr>
            <a:picLocks noChangeAspect="1"/>
          </p:cNvPicPr>
          <p:nvPr/>
        </p:nvPicPr>
        <p:blipFill>
          <a:blip r:embed="rId3"/>
          <a:stretch>
            <a:fillRect/>
          </a:stretch>
        </p:blipFill>
        <p:spPr>
          <a:xfrm>
            <a:off x="431878" y="1174982"/>
            <a:ext cx="1920305" cy="4945867"/>
          </a:xfrm>
          <a:prstGeom prst="rect">
            <a:avLst/>
          </a:prstGeom>
          <a:ln w="19050">
            <a:solidFill>
              <a:schemeClr val="tx1"/>
            </a:solidFill>
          </a:ln>
        </p:spPr>
      </p:pic>
      <p:pic>
        <p:nvPicPr>
          <p:cNvPr id="6" name="Picture 5">
            <a:extLst>
              <a:ext uri="{FF2B5EF4-FFF2-40B4-BE49-F238E27FC236}">
                <a16:creationId xmlns:a16="http://schemas.microsoft.com/office/drawing/2014/main" id="{B81FE16F-DDE8-4BD7-84AA-D5B5E7F3EE05}"/>
              </a:ext>
            </a:extLst>
          </p:cNvPr>
          <p:cNvPicPr>
            <a:picLocks noChangeAspect="1"/>
          </p:cNvPicPr>
          <p:nvPr/>
        </p:nvPicPr>
        <p:blipFill>
          <a:blip r:embed="rId4"/>
          <a:stretch>
            <a:fillRect/>
          </a:stretch>
        </p:blipFill>
        <p:spPr>
          <a:xfrm>
            <a:off x="5211897" y="4416356"/>
            <a:ext cx="3159843" cy="1900541"/>
          </a:xfrm>
          <a:prstGeom prst="rect">
            <a:avLst/>
          </a:prstGeom>
          <a:ln w="28575">
            <a:solidFill>
              <a:schemeClr val="tx1"/>
            </a:solidFill>
          </a:ln>
        </p:spPr>
      </p:pic>
      <p:sp>
        <p:nvSpPr>
          <p:cNvPr id="7" name="TextBox 6">
            <a:extLst>
              <a:ext uri="{FF2B5EF4-FFF2-40B4-BE49-F238E27FC236}">
                <a16:creationId xmlns:a16="http://schemas.microsoft.com/office/drawing/2014/main" id="{9211C1D2-01B9-43D2-8F13-46993ED93754}"/>
              </a:ext>
            </a:extLst>
          </p:cNvPr>
          <p:cNvSpPr txBox="1"/>
          <p:nvPr/>
        </p:nvSpPr>
        <p:spPr>
          <a:xfrm>
            <a:off x="2470825" y="984270"/>
            <a:ext cx="6342435" cy="646331"/>
          </a:xfrm>
          <a:prstGeom prst="rect">
            <a:avLst/>
          </a:prstGeom>
          <a:noFill/>
          <a:ln w="19050">
            <a:solidFill>
              <a:schemeClr val="tx1"/>
            </a:solidFill>
          </a:ln>
        </p:spPr>
        <p:txBody>
          <a:bodyPr wrap="square" rtlCol="0">
            <a:spAutoFit/>
          </a:bodyPr>
          <a:lstStyle/>
          <a:p>
            <a:endParaRPr lang="en-US" b="1" dirty="0">
              <a:solidFill>
                <a:srgbClr val="7A9900"/>
              </a:solidFill>
            </a:endParaRPr>
          </a:p>
          <a:p>
            <a:r>
              <a:rPr lang="en-US" b="1" dirty="0">
                <a:solidFill>
                  <a:srgbClr val="7A9900"/>
                </a:solidFill>
              </a:rPr>
              <a:t>Teacher Directed, Group Work, or Individual Assignment</a:t>
            </a:r>
          </a:p>
        </p:txBody>
      </p:sp>
      <p:pic>
        <p:nvPicPr>
          <p:cNvPr id="9" name="Picture 6">
            <a:extLst>
              <a:ext uri="{FF2B5EF4-FFF2-40B4-BE49-F238E27FC236}">
                <a16:creationId xmlns:a16="http://schemas.microsoft.com/office/drawing/2014/main" id="{12CE0F8B-6B05-4116-A269-7FFDFACC8D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4860" y="2343419"/>
            <a:ext cx="1107262" cy="155223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0088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5CB8"/>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650C4957-ECE3-4933-BA02-14BB93DDA317}"/>
              </a:ext>
            </a:extLst>
          </p:cNvPr>
          <p:cNvPicPr>
            <a:picLocks noChangeAspect="1"/>
          </p:cNvPicPr>
          <p:nvPr/>
        </p:nvPicPr>
        <p:blipFill>
          <a:blip r:embed="rId2"/>
          <a:stretch>
            <a:fillRect/>
          </a:stretch>
        </p:blipFill>
        <p:spPr bwMode="auto">
          <a:xfrm>
            <a:off x="1636896" y="214492"/>
            <a:ext cx="5870208" cy="6154775"/>
          </a:xfrm>
          <a:prstGeom prst="rect">
            <a:avLst/>
          </a:prstGeom>
          <a:noFill/>
          <a:ln w="28575">
            <a:solidFill>
              <a:schemeClr val="tx1"/>
            </a:solidFill>
            <a:miter lim="800000"/>
            <a:headEnd/>
            <a:tailEnd/>
          </a:ln>
        </p:spPr>
      </p:pic>
      <p:sp>
        <p:nvSpPr>
          <p:cNvPr id="6" name="Arrow: Right 5">
            <a:extLst>
              <a:ext uri="{FF2B5EF4-FFF2-40B4-BE49-F238E27FC236}">
                <a16:creationId xmlns:a16="http://schemas.microsoft.com/office/drawing/2014/main" id="{D37DAEF4-0692-4D25-9AAE-4D1DE669B0A1}"/>
              </a:ext>
            </a:extLst>
          </p:cNvPr>
          <p:cNvSpPr/>
          <p:nvPr/>
        </p:nvSpPr>
        <p:spPr>
          <a:xfrm>
            <a:off x="504497" y="3920359"/>
            <a:ext cx="914400" cy="62011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E3753838-C72E-43F0-9DFE-31F94790A293}"/>
              </a:ext>
            </a:extLst>
          </p:cNvPr>
          <p:cNvSpPr/>
          <p:nvPr/>
        </p:nvSpPr>
        <p:spPr>
          <a:xfrm rot="10800000">
            <a:off x="7725103" y="3915105"/>
            <a:ext cx="914400" cy="62011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11" name="Picture 6">
            <a:extLst>
              <a:ext uri="{FF2B5EF4-FFF2-40B4-BE49-F238E27FC236}">
                <a16:creationId xmlns:a16="http://schemas.microsoft.com/office/drawing/2014/main" id="{DA9DD72F-981F-47F3-A05D-238D3DCBC9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22010">
            <a:off x="599061" y="862718"/>
            <a:ext cx="917463" cy="1286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6791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15" y="1415199"/>
            <a:ext cx="8540885" cy="471967"/>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b="1" i="1" dirty="0">
                <a:ln w="11430"/>
                <a:solidFill>
                  <a:srgbClr val="7A99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Decision Making</a:t>
            </a:r>
            <a:br>
              <a:rPr lang="en-US" sz="4000" i="1" dirty="0">
                <a:ln w="11430"/>
                <a:effectLst>
                  <a:outerShdw blurRad="80000" dist="40000" dir="5040000" algn="tl">
                    <a:srgbClr val="000000">
                      <a:alpha val="0"/>
                    </a:srgbClr>
                  </a:outerShdw>
                </a:effectLst>
                <a:ea typeface="+mj-ea"/>
              </a:rPr>
            </a:br>
            <a:endParaRPr lang="en-US" sz="4000" b="1" i="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3124239"/>
            <a:ext cx="8229600" cy="3033370"/>
          </a:xfrm>
        </p:spPr>
        <p:txBody>
          <a:bodyPr>
            <a:noAutofit/>
          </a:bodyPr>
          <a:lstStyle/>
          <a:p>
            <a:pPr marL="0" indent="0" defTabSz="905255">
              <a:buNone/>
              <a:defRPr sz="3168"/>
            </a:pPr>
            <a:r>
              <a:rPr lang="en-US" sz="2400" dirty="0">
                <a:latin typeface="+mn-lt"/>
              </a:rPr>
              <a:t>1. Why is there no such thing as a free lunch?</a:t>
            </a:r>
          </a:p>
          <a:p>
            <a:pPr marL="0" indent="0" defTabSz="905255">
              <a:buNone/>
              <a:defRPr sz="3168"/>
            </a:pPr>
            <a:r>
              <a:rPr lang="en-US" sz="2400" dirty="0">
                <a:latin typeface="+mn-lt"/>
              </a:rPr>
              <a:t>2. Give </a:t>
            </a:r>
            <a:r>
              <a:rPr lang="en-US" sz="2400" dirty="0">
                <a:solidFill>
                  <a:srgbClr val="7A9900"/>
                </a:solidFill>
                <a:latin typeface="+mn-lt"/>
              </a:rPr>
              <a:t>examples</a:t>
            </a:r>
            <a:r>
              <a:rPr lang="en-US" sz="2400" dirty="0">
                <a:latin typeface="+mn-lt"/>
              </a:rPr>
              <a:t> of natural resources, human resources, and capital resources. </a:t>
            </a:r>
          </a:p>
          <a:p>
            <a:pPr>
              <a:buNone/>
            </a:pPr>
            <a:r>
              <a:rPr lang="en-US" sz="2400" dirty="0">
                <a:latin typeface="+mn-lt"/>
              </a:rPr>
              <a:t>3. Why do economists </a:t>
            </a:r>
            <a:r>
              <a:rPr lang="en-US" sz="2400" dirty="0">
                <a:solidFill>
                  <a:srgbClr val="7A9900"/>
                </a:solidFill>
                <a:latin typeface="+mn-lt"/>
              </a:rPr>
              <a:t>NOT</a:t>
            </a:r>
            <a:r>
              <a:rPr lang="en-US" sz="2400" dirty="0">
                <a:latin typeface="+mn-lt"/>
              </a:rPr>
              <a:t> view money as capital? </a:t>
            </a:r>
          </a:p>
          <a:p>
            <a:pPr marL="0" indent="0" defTabSz="905255">
              <a:buNone/>
              <a:defRPr sz="3168"/>
            </a:pPr>
            <a:r>
              <a:rPr lang="en-US" sz="2400" dirty="0">
                <a:latin typeface="+mn-lt"/>
              </a:rPr>
              <a:t>4. What is an opportunity cost? </a:t>
            </a:r>
          </a:p>
          <a:p>
            <a:pPr defTabSz="905255">
              <a:defRPr sz="3168"/>
            </a:pPr>
            <a:endParaRPr lang="en-US" sz="2500" dirty="0">
              <a:latin typeface="Calibri Light"/>
              <a:cs typeface="Calibri Light"/>
            </a:endParaRPr>
          </a:p>
          <a:p>
            <a:pPr marL="0" indent="0" defTabSz="905255">
              <a:buNone/>
              <a:defRPr sz="3168"/>
            </a:pPr>
            <a:endParaRPr lang="en-US" sz="2750" dirty="0"/>
          </a:p>
        </p:txBody>
      </p:sp>
      <p:sp>
        <p:nvSpPr>
          <p:cNvPr id="5" name="TextBox 4">
            <a:extLst>
              <a:ext uri="{FF2B5EF4-FFF2-40B4-BE49-F238E27FC236}">
                <a16:creationId xmlns:a16="http://schemas.microsoft.com/office/drawing/2014/main" id="{ACB5873B-C065-42FD-820C-973EB5CC59FB}"/>
              </a:ext>
            </a:extLst>
          </p:cNvPr>
          <p:cNvSpPr txBox="1"/>
          <p:nvPr/>
        </p:nvSpPr>
        <p:spPr>
          <a:xfrm>
            <a:off x="301557" y="1731110"/>
            <a:ext cx="8229600" cy="1077218"/>
          </a:xfrm>
          <a:prstGeom prst="rect">
            <a:avLst/>
          </a:prstGeom>
          <a:noFill/>
        </p:spPr>
        <p:txBody>
          <a:bodyPr wrap="square">
            <a:spAutoFit/>
          </a:bodyPr>
          <a:lstStyle/>
          <a:p>
            <a:pPr algn="ctr"/>
            <a:r>
              <a:rPr lang="en-US" sz="3200" dirty="0"/>
              <a:t>Exercise 3.1</a:t>
            </a:r>
          </a:p>
          <a:p>
            <a:pPr algn="ctr"/>
            <a:r>
              <a:rPr lang="en-US" sz="3200" dirty="0"/>
              <a:t>Questions</a:t>
            </a:r>
          </a:p>
        </p:txBody>
      </p:sp>
      <p:pic>
        <p:nvPicPr>
          <p:cNvPr id="7" name="Picture 20" descr="Free Decisions Cliparts, Download Free Clip Art, Free Clip Art on Clipart  Library">
            <a:extLst>
              <a:ext uri="{FF2B5EF4-FFF2-40B4-BE49-F238E27FC236}">
                <a16:creationId xmlns:a16="http://schemas.microsoft.com/office/drawing/2014/main" id="{B4F852D5-EC5C-436B-A905-53CEA3A18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076" y="1441538"/>
            <a:ext cx="1099162" cy="122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21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3D4A5E-095A-4AE4-B03D-F9864730A0F2}"/>
              </a:ext>
            </a:extLst>
          </p:cNvPr>
          <p:cNvPicPr>
            <a:picLocks noGrp="1" noChangeAspect="1"/>
          </p:cNvPicPr>
          <p:nvPr>
            <p:ph idx="4294967295"/>
          </p:nvPr>
        </p:nvPicPr>
        <p:blipFill>
          <a:blip r:embed="rId2"/>
          <a:stretch>
            <a:fillRect/>
          </a:stretch>
        </p:blipFill>
        <p:spPr>
          <a:xfrm>
            <a:off x="2093464" y="2179329"/>
            <a:ext cx="6630987" cy="4421187"/>
          </a:xfrm>
          <a:prstGeom prst="rect">
            <a:avLst/>
          </a:prstGeom>
          <a:solidFill>
            <a:srgbClr val="C7C6F8"/>
          </a:solidFill>
        </p:spPr>
      </p:pic>
      <p:pic>
        <p:nvPicPr>
          <p:cNvPr id="4" name="Picture 3">
            <a:extLst>
              <a:ext uri="{FF2B5EF4-FFF2-40B4-BE49-F238E27FC236}">
                <a16:creationId xmlns:a16="http://schemas.microsoft.com/office/drawing/2014/main" id="{FD5351CB-A8E9-4CE3-8083-183A6A000E38}"/>
              </a:ext>
            </a:extLst>
          </p:cNvPr>
          <p:cNvPicPr>
            <a:picLocks noChangeAspect="1"/>
          </p:cNvPicPr>
          <p:nvPr/>
        </p:nvPicPr>
        <p:blipFill>
          <a:blip r:embed="rId3"/>
          <a:stretch>
            <a:fillRect/>
          </a:stretch>
        </p:blipFill>
        <p:spPr>
          <a:xfrm>
            <a:off x="543845" y="330098"/>
            <a:ext cx="3837755" cy="1496074"/>
          </a:xfrm>
          <a:prstGeom prst="rect">
            <a:avLst/>
          </a:prstGeom>
          <a:ln w="19050">
            <a:solidFill>
              <a:schemeClr val="tx1"/>
            </a:solidFill>
          </a:ln>
        </p:spPr>
      </p:pic>
    </p:spTree>
    <p:extLst>
      <p:ext uri="{BB962C8B-B14F-4D97-AF65-F5344CB8AC3E}">
        <p14:creationId xmlns:p14="http://schemas.microsoft.com/office/powerpoint/2010/main" val="374861373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7DD8-89A1-4570-BF5F-17ED5058686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48E66823-B02C-4DAB-B833-FC72776B390D}"/>
              </a:ext>
            </a:extLst>
          </p:cNvPr>
          <p:cNvPicPr>
            <a:picLocks noGrp="1" noChangeAspect="1"/>
          </p:cNvPicPr>
          <p:nvPr>
            <p:ph idx="1"/>
          </p:nvPr>
        </p:nvPicPr>
        <p:blipFill>
          <a:blip r:embed="rId2"/>
          <a:stretch>
            <a:fillRect/>
          </a:stretch>
        </p:blipFill>
        <p:spPr>
          <a:xfrm rot="399283">
            <a:off x="5316133" y="2076106"/>
            <a:ext cx="3203239" cy="2076173"/>
          </a:xfrm>
          <a:prstGeom prst="rect">
            <a:avLst/>
          </a:prstGeom>
          <a:ln w="38100">
            <a:solidFill>
              <a:schemeClr val="tx1"/>
            </a:solidFill>
          </a:ln>
        </p:spPr>
      </p:pic>
      <p:pic>
        <p:nvPicPr>
          <p:cNvPr id="4" name="Picture 3">
            <a:extLst>
              <a:ext uri="{FF2B5EF4-FFF2-40B4-BE49-F238E27FC236}">
                <a16:creationId xmlns:a16="http://schemas.microsoft.com/office/drawing/2014/main" id="{A27A9E55-F932-447A-A4C7-4892F19E9B7A}"/>
              </a:ext>
            </a:extLst>
          </p:cNvPr>
          <p:cNvPicPr>
            <a:picLocks noChangeAspect="1"/>
          </p:cNvPicPr>
          <p:nvPr/>
        </p:nvPicPr>
        <p:blipFill>
          <a:blip r:embed="rId3"/>
          <a:stretch>
            <a:fillRect/>
          </a:stretch>
        </p:blipFill>
        <p:spPr>
          <a:xfrm>
            <a:off x="805574" y="1166648"/>
            <a:ext cx="4343131" cy="5242560"/>
          </a:xfrm>
          <a:prstGeom prst="rect">
            <a:avLst/>
          </a:prstGeom>
          <a:ln w="28575">
            <a:solidFill>
              <a:schemeClr val="tx1"/>
            </a:solidFill>
          </a:ln>
        </p:spPr>
      </p:pic>
      <p:pic>
        <p:nvPicPr>
          <p:cNvPr id="7" name="Picture 14" descr="Graduation Ceremony Diploma Computer Icons Icon Design - Clip Art High  School Diploma | Transparent PNG Download #1523044 - Vippng">
            <a:extLst>
              <a:ext uri="{FF2B5EF4-FFF2-40B4-BE49-F238E27FC236}">
                <a16:creationId xmlns:a16="http://schemas.microsoft.com/office/drawing/2014/main" id="{26908EBD-D26E-465D-AC7E-7753CC7951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2641" y="4521182"/>
            <a:ext cx="2647297" cy="130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4113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DBDC428C-751B-4D53-A05C-2D92B9D2578C}"/>
              </a:ext>
            </a:extLst>
          </p:cNvPr>
          <p:cNvPicPr>
            <a:picLocks noChangeAspect="1"/>
          </p:cNvPicPr>
          <p:nvPr/>
        </p:nvPicPr>
        <p:blipFill>
          <a:blip r:embed="rId2"/>
          <a:stretch>
            <a:fillRect/>
          </a:stretch>
        </p:blipFill>
        <p:spPr bwMode="auto">
          <a:xfrm>
            <a:off x="2155164" y="406947"/>
            <a:ext cx="5021346" cy="5886849"/>
          </a:xfrm>
          <a:prstGeom prst="rect">
            <a:avLst/>
          </a:prstGeom>
          <a:noFill/>
          <a:ln w="28575">
            <a:solidFill>
              <a:schemeClr val="tx1"/>
            </a:solidFill>
            <a:miter lim="800000"/>
            <a:headEnd/>
            <a:tailEnd/>
          </a:ln>
        </p:spPr>
      </p:pic>
      <p:pic>
        <p:nvPicPr>
          <p:cNvPr id="6" name="Picture 4" descr="Clipart Panda - Free Clipart Images">
            <a:extLst>
              <a:ext uri="{FF2B5EF4-FFF2-40B4-BE49-F238E27FC236}">
                <a16:creationId xmlns:a16="http://schemas.microsoft.com/office/drawing/2014/main" id="{1512AB84-619F-4E2E-884D-65967320B9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751" y="1840251"/>
            <a:ext cx="1546698" cy="1510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83831BB-F8BF-4F05-B207-B2EC5444A498}"/>
              </a:ext>
            </a:extLst>
          </p:cNvPr>
          <p:cNvPicPr>
            <a:picLocks noChangeAspect="1"/>
          </p:cNvPicPr>
          <p:nvPr/>
        </p:nvPicPr>
        <p:blipFill>
          <a:blip r:embed="rId4"/>
          <a:stretch>
            <a:fillRect/>
          </a:stretch>
        </p:blipFill>
        <p:spPr>
          <a:xfrm>
            <a:off x="7599940" y="2990479"/>
            <a:ext cx="1193864" cy="2978864"/>
          </a:xfrm>
          <a:prstGeom prst="rect">
            <a:avLst/>
          </a:prstGeom>
        </p:spPr>
      </p:pic>
    </p:spTree>
    <p:extLst>
      <p:ext uri="{BB962C8B-B14F-4D97-AF65-F5344CB8AC3E}">
        <p14:creationId xmlns:p14="http://schemas.microsoft.com/office/powerpoint/2010/main" val="344661557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1A4DB0-481A-4145-9023-BF09CAF253AD}"/>
              </a:ext>
            </a:extLst>
          </p:cNvPr>
          <p:cNvPicPr>
            <a:picLocks noChangeAspect="1"/>
          </p:cNvPicPr>
          <p:nvPr/>
        </p:nvPicPr>
        <p:blipFill>
          <a:blip r:embed="rId2"/>
          <a:stretch>
            <a:fillRect/>
          </a:stretch>
        </p:blipFill>
        <p:spPr>
          <a:xfrm>
            <a:off x="966952" y="1420886"/>
            <a:ext cx="7265111" cy="5006303"/>
          </a:xfrm>
          <a:prstGeom prst="rect">
            <a:avLst/>
          </a:prstGeom>
          <a:ln w="28575">
            <a:solidFill>
              <a:schemeClr val="tx1"/>
            </a:solidFill>
          </a:ln>
        </p:spPr>
      </p:pic>
      <p:pic>
        <p:nvPicPr>
          <p:cNvPr id="7" name="Picture 12" descr="College clipart college money, College college money Transparent FREE for  download on WebStockReview 2020">
            <a:extLst>
              <a:ext uri="{FF2B5EF4-FFF2-40B4-BE49-F238E27FC236}">
                <a16:creationId xmlns:a16="http://schemas.microsoft.com/office/drawing/2014/main" id="{3DEF1FD4-9C97-4FFD-8025-FBAEAEFD52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0065" y="172665"/>
            <a:ext cx="1023869" cy="102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32407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CF65ECE-E895-4411-935A-A0E15870CFC2}"/>
              </a:ext>
            </a:extLst>
          </p:cNvPr>
          <p:cNvSpPr>
            <a:spLocks noGrp="1"/>
          </p:cNvSpPr>
          <p:nvPr>
            <p:ph type="title"/>
          </p:nvPr>
        </p:nvSpPr>
        <p:spPr>
          <a:xfrm>
            <a:off x="457200" y="914400"/>
            <a:ext cx="8229600" cy="1777604"/>
          </a:xfrm>
        </p:spPr>
        <p:txBody>
          <a:bodyPr/>
          <a:lstStyle/>
          <a:p>
            <a:pPr algn="ctr" eaLnBrk="1" hangingPunct="1"/>
            <a:r>
              <a:rPr lang="en-US" altLang="en-US" sz="4800" b="1" dirty="0"/>
              <a:t>PACED Decision Model </a:t>
            </a:r>
            <a:br>
              <a:rPr lang="en-US" altLang="en-US" b="1" dirty="0"/>
            </a:br>
            <a:endParaRPr lang="en-US" altLang="en-US" b="1" dirty="0"/>
          </a:p>
        </p:txBody>
      </p:sp>
      <p:sp>
        <p:nvSpPr>
          <p:cNvPr id="3" name="Content Placeholder 2">
            <a:extLst>
              <a:ext uri="{FF2B5EF4-FFF2-40B4-BE49-F238E27FC236}">
                <a16:creationId xmlns:a16="http://schemas.microsoft.com/office/drawing/2014/main" id="{B884733E-E7AB-46BE-8DAB-272259D3528F}"/>
              </a:ext>
            </a:extLst>
          </p:cNvPr>
          <p:cNvSpPr>
            <a:spLocks noGrp="1"/>
          </p:cNvSpPr>
          <p:nvPr>
            <p:ph idx="1"/>
          </p:nvPr>
        </p:nvSpPr>
        <p:spPr>
          <a:xfrm>
            <a:off x="2307021" y="2367643"/>
            <a:ext cx="3431627" cy="3775472"/>
          </a:xfrm>
          <a:ln w="19050">
            <a:solidFill>
              <a:srgbClr val="FF0000"/>
            </a:solidFill>
          </a:ln>
        </p:spPr>
        <p:txBody>
          <a:bodyPr rtlCol="0">
            <a:normAutofit fontScale="92500" lnSpcReduction="20000"/>
          </a:bodyPr>
          <a:lstStyle/>
          <a:p>
            <a:pPr marL="0" indent="0">
              <a:lnSpc>
                <a:spcPct val="150000"/>
              </a:lnSpc>
              <a:buNone/>
              <a:defRPr/>
            </a:pPr>
            <a:r>
              <a:rPr lang="en-US" sz="2700" b="1" dirty="0"/>
              <a:t>State the </a:t>
            </a:r>
            <a:r>
              <a:rPr lang="en-US" sz="2700" b="1" u="sng" dirty="0">
                <a:solidFill>
                  <a:srgbClr val="FF0000"/>
                </a:solidFill>
              </a:rPr>
              <a:t>p</a:t>
            </a:r>
            <a:r>
              <a:rPr lang="en-US" sz="2700" b="1" dirty="0"/>
              <a:t>roblem</a:t>
            </a:r>
            <a:endParaRPr lang="en-US" sz="2700" dirty="0"/>
          </a:p>
          <a:p>
            <a:pPr marL="0" indent="0">
              <a:lnSpc>
                <a:spcPct val="150000"/>
              </a:lnSpc>
              <a:buNone/>
              <a:defRPr/>
            </a:pPr>
            <a:r>
              <a:rPr lang="en-US" sz="2700" b="1" dirty="0"/>
              <a:t>List the </a:t>
            </a:r>
            <a:r>
              <a:rPr lang="en-US" sz="2700" b="1" u="sng" dirty="0">
                <a:solidFill>
                  <a:srgbClr val="FF0000"/>
                </a:solidFill>
              </a:rPr>
              <a:t>a</a:t>
            </a:r>
            <a:r>
              <a:rPr lang="en-US" sz="2700" b="1" dirty="0"/>
              <a:t>lternatives  </a:t>
            </a:r>
          </a:p>
          <a:p>
            <a:pPr marL="0" indent="0">
              <a:lnSpc>
                <a:spcPct val="150000"/>
              </a:lnSpc>
              <a:buNone/>
              <a:defRPr/>
            </a:pPr>
            <a:r>
              <a:rPr lang="en-US" sz="2700" b="1" dirty="0"/>
              <a:t>Identify the </a:t>
            </a:r>
            <a:r>
              <a:rPr lang="en-US" sz="2700" b="1" u="sng" dirty="0">
                <a:solidFill>
                  <a:srgbClr val="FF0000"/>
                </a:solidFill>
              </a:rPr>
              <a:t>c</a:t>
            </a:r>
            <a:r>
              <a:rPr lang="en-US" sz="2700" b="1" dirty="0"/>
              <a:t>riteria </a:t>
            </a:r>
          </a:p>
          <a:p>
            <a:pPr marL="0" indent="0">
              <a:lnSpc>
                <a:spcPct val="150000"/>
              </a:lnSpc>
              <a:buNone/>
              <a:defRPr/>
            </a:pPr>
            <a:r>
              <a:rPr lang="en-US" sz="2700" b="1" u="sng" dirty="0">
                <a:solidFill>
                  <a:srgbClr val="FF0000"/>
                </a:solidFill>
              </a:rPr>
              <a:t>E</a:t>
            </a:r>
            <a:r>
              <a:rPr lang="en-US" sz="2700" b="1" dirty="0"/>
              <a:t>valuate the alternatives</a:t>
            </a:r>
          </a:p>
          <a:p>
            <a:pPr marL="0" indent="0">
              <a:lnSpc>
                <a:spcPct val="150000"/>
              </a:lnSpc>
              <a:buNone/>
              <a:defRPr/>
            </a:pPr>
            <a:r>
              <a:rPr lang="en-US" sz="2700" b="1" dirty="0"/>
              <a:t>Make a </a:t>
            </a:r>
            <a:r>
              <a:rPr lang="en-US" sz="2700" b="1" u="sng" dirty="0">
                <a:solidFill>
                  <a:srgbClr val="FF0000"/>
                </a:solidFill>
              </a:rPr>
              <a:t>d</a:t>
            </a:r>
            <a:r>
              <a:rPr lang="en-US" sz="2700" b="1" dirty="0"/>
              <a:t>ecision</a:t>
            </a:r>
            <a:r>
              <a:rPr lang="en-US" sz="2700" dirty="0"/>
              <a:t>	</a:t>
            </a:r>
            <a:r>
              <a:rPr lang="en-US" sz="1800" b="1" dirty="0"/>
              <a:t> </a:t>
            </a:r>
            <a:endParaRPr lang="en-US" sz="1800" dirty="0"/>
          </a:p>
          <a:p>
            <a:pPr eaLnBrk="1" hangingPunct="1">
              <a:defRPr/>
            </a:pPr>
            <a:endParaRPr lang="en-US" dirty="0"/>
          </a:p>
        </p:txBody>
      </p:sp>
      <p:pic>
        <p:nvPicPr>
          <p:cNvPr id="31748" name="Picture 3">
            <a:extLst>
              <a:ext uri="{FF2B5EF4-FFF2-40B4-BE49-F238E27FC236}">
                <a16:creationId xmlns:a16="http://schemas.microsoft.com/office/drawing/2014/main" id="{AE89C281-C7AC-4D63-9454-4997736D48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474" y="2231456"/>
            <a:ext cx="1714500" cy="1777604"/>
          </a:xfrm>
          <a:prstGeom prst="rect">
            <a:avLst/>
          </a:prstGeom>
          <a:noFill/>
          <a:ln w="7620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1749" name="Content Placeholder 5">
            <a:extLst>
              <a:ext uri="{FF2B5EF4-FFF2-40B4-BE49-F238E27FC236}">
                <a16:creationId xmlns:a16="http://schemas.microsoft.com/office/drawing/2014/main" id="{D944244B-16DD-4C74-8427-7ADD887BC8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4053" y="2149333"/>
            <a:ext cx="716756" cy="47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a:extLst>
              <a:ext uri="{FF2B5EF4-FFF2-40B4-BE49-F238E27FC236}">
                <a16:creationId xmlns:a16="http://schemas.microsoft.com/office/drawing/2014/main" id="{E6FED1A0-D5EB-4DAB-A611-9A62417525C2}"/>
              </a:ext>
            </a:extLst>
          </p:cNvPr>
          <p:cNvGraphicFramePr>
            <a:graphicFrameLocks noChangeAspect="1"/>
          </p:cNvGraphicFramePr>
          <p:nvPr/>
        </p:nvGraphicFramePr>
        <p:xfrm>
          <a:off x="2226469" y="1657350"/>
          <a:ext cx="4687491" cy="3676650"/>
        </p:xfrm>
        <a:graphic>
          <a:graphicData uri="http://schemas.openxmlformats.org/presentationml/2006/ole">
            <mc:AlternateContent xmlns:mc="http://schemas.openxmlformats.org/markup-compatibility/2006">
              <mc:Choice xmlns:v="urn:schemas-microsoft-com:vml" Requires="v">
                <p:oleObj spid="_x0000_s1040" name="Document" r:id="rId4" imgW="6251448" imgH="4904232" progId="Word.Document.8">
                  <p:embed/>
                </p:oleObj>
              </mc:Choice>
              <mc:Fallback>
                <p:oleObj name="Document" r:id="rId4" imgW="6251448" imgH="4904232" progId="Word.Document.8">
                  <p:embed/>
                  <p:pic>
                    <p:nvPicPr>
                      <p:cNvPr id="32770" name="Object 2">
                        <a:extLst>
                          <a:ext uri="{FF2B5EF4-FFF2-40B4-BE49-F238E27FC236}">
                            <a16:creationId xmlns:a16="http://schemas.microsoft.com/office/drawing/2014/main" id="{E6FED1A0-D5EB-4DAB-A611-9A62417525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6469" y="1657350"/>
                        <a:ext cx="4687491" cy="367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5">
            <a:extLst>
              <a:ext uri="{FF2B5EF4-FFF2-40B4-BE49-F238E27FC236}">
                <a16:creationId xmlns:a16="http://schemas.microsoft.com/office/drawing/2014/main" id="{926B1E2D-ADA7-4F07-AB49-AC6B0D96FFCF}"/>
              </a:ext>
            </a:extLst>
          </p:cNvPr>
          <p:cNvSpPr txBox="1">
            <a:spLocks noChangeArrowheads="1"/>
          </p:cNvSpPr>
          <p:nvPr/>
        </p:nvSpPr>
        <p:spPr bwMode="auto">
          <a:xfrm>
            <a:off x="2628901" y="1714501"/>
            <a:ext cx="358437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solidFill>
                  <a:srgbClr val="000000"/>
                </a:solidFill>
                <a:latin typeface="Times New Roman" panose="02020603050405020304" pitchFamily="18" charset="0"/>
              </a:rPr>
              <a:t>Problem</a:t>
            </a:r>
            <a:r>
              <a:rPr lang="en-US" altLang="en-US" sz="1500" dirty="0">
                <a:latin typeface="Times New Roman" panose="02020603050405020304" pitchFamily="18" charset="0"/>
              </a:rPr>
              <a:t>: </a:t>
            </a:r>
            <a:r>
              <a:rPr lang="en-US" altLang="en-US" sz="1500" dirty="0">
                <a:solidFill>
                  <a:srgbClr val="0033CC"/>
                </a:solidFill>
                <a:latin typeface="Times New Roman" panose="02020603050405020304" pitchFamily="18" charset="0"/>
              </a:rPr>
              <a:t>Where should Maria go to school?</a:t>
            </a:r>
            <a:endParaRPr lang="en-US" altLang="en-US" dirty="0">
              <a:latin typeface="Times New Roman" panose="02020603050405020304" pitchFamily="18" charset="0"/>
            </a:endParaRPr>
          </a:p>
        </p:txBody>
      </p:sp>
      <p:sp>
        <p:nvSpPr>
          <p:cNvPr id="2075" name="Text Box 27">
            <a:extLst>
              <a:ext uri="{FF2B5EF4-FFF2-40B4-BE49-F238E27FC236}">
                <a16:creationId xmlns:a16="http://schemas.microsoft.com/office/drawing/2014/main" id="{36D2EC21-AB5B-4763-A52F-E727F1155363}"/>
              </a:ext>
            </a:extLst>
          </p:cNvPr>
          <p:cNvSpPr txBox="1">
            <a:spLocks noChangeArrowheads="1"/>
          </p:cNvSpPr>
          <p:nvPr/>
        </p:nvSpPr>
        <p:spPr bwMode="auto">
          <a:xfrm>
            <a:off x="1828799" y="1143000"/>
            <a:ext cx="64438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dirty="0">
                <a:solidFill>
                  <a:srgbClr val="005CB8"/>
                </a:solidFill>
                <a:latin typeface="Times New Roman" panose="02020603050405020304" pitchFamily="18" charset="0"/>
              </a:rPr>
              <a:t>P: </a:t>
            </a:r>
            <a:r>
              <a:rPr lang="en-US" altLang="en-US" sz="3200" b="1" dirty="0">
                <a:solidFill>
                  <a:srgbClr val="7A9900"/>
                </a:solidFill>
                <a:latin typeface="Times New Roman" panose="02020603050405020304" pitchFamily="18" charset="0"/>
              </a:rPr>
              <a:t>STATE THE PROBLEM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75"/>
                                        </p:tgtEl>
                                        <p:attrNameLst>
                                          <p:attrName>style.visibility</p:attrName>
                                        </p:attrNameLst>
                                      </p:cBhvr>
                                      <p:to>
                                        <p:strVal val="visible"/>
                                      </p:to>
                                    </p:set>
                                    <p:animEffect transition="in" filter="checkerboard(across)">
                                      <p:cBhvr>
                                        <p:cTn id="7" dur="500"/>
                                        <p:tgtEl>
                                          <p:spTgt spid="2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P spid="207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a:extLst>
              <a:ext uri="{FF2B5EF4-FFF2-40B4-BE49-F238E27FC236}">
                <a16:creationId xmlns:a16="http://schemas.microsoft.com/office/drawing/2014/main" id="{58609767-3A73-4005-900D-E56104B38B8B}"/>
              </a:ext>
            </a:extLst>
          </p:cNvPr>
          <p:cNvGraphicFramePr>
            <a:graphicFrameLocks noChangeAspect="1"/>
          </p:cNvGraphicFramePr>
          <p:nvPr>
            <p:extLst>
              <p:ext uri="{D42A27DB-BD31-4B8C-83A1-F6EECF244321}">
                <p14:modId xmlns:p14="http://schemas.microsoft.com/office/powerpoint/2010/main" val="1541029227"/>
              </p:ext>
            </p:extLst>
          </p:nvPr>
        </p:nvGraphicFramePr>
        <p:xfrm>
          <a:off x="2228254" y="1590675"/>
          <a:ext cx="4687491" cy="3676650"/>
        </p:xfrm>
        <a:graphic>
          <a:graphicData uri="http://schemas.openxmlformats.org/presentationml/2006/ole">
            <mc:AlternateContent xmlns:mc="http://schemas.openxmlformats.org/markup-compatibility/2006">
              <mc:Choice xmlns:v="urn:schemas-microsoft-com:vml" Requires="v">
                <p:oleObj spid="_x0000_s2064" name="Document" r:id="rId4" imgW="6251448" imgH="4904232" progId="Word.Document.8">
                  <p:embed/>
                </p:oleObj>
              </mc:Choice>
              <mc:Fallback>
                <p:oleObj name="Document" r:id="rId4" imgW="6251448" imgH="4904232" progId="Word.Document.8">
                  <p:embed/>
                  <p:pic>
                    <p:nvPicPr>
                      <p:cNvPr id="34818" name="Object 2">
                        <a:extLst>
                          <a:ext uri="{FF2B5EF4-FFF2-40B4-BE49-F238E27FC236}">
                            <a16:creationId xmlns:a16="http://schemas.microsoft.com/office/drawing/2014/main" id="{58609767-3A73-4005-900D-E56104B38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254" y="1590675"/>
                        <a:ext cx="4687491" cy="3676650"/>
                      </a:xfrm>
                      <a:prstGeom prst="rect">
                        <a:avLst/>
                      </a:prstGeom>
                      <a:noFill/>
                      <a:ln>
                        <a:noFill/>
                      </a:ln>
                      <a:effectLst/>
                    </p:spPr>
                  </p:pic>
                </p:oleObj>
              </mc:Fallback>
            </mc:AlternateContent>
          </a:graphicData>
        </a:graphic>
      </p:graphicFrame>
      <p:sp>
        <p:nvSpPr>
          <p:cNvPr id="34819" name="Text Box 3">
            <a:extLst>
              <a:ext uri="{FF2B5EF4-FFF2-40B4-BE49-F238E27FC236}">
                <a16:creationId xmlns:a16="http://schemas.microsoft.com/office/drawing/2014/main" id="{09E22E0B-2106-4AAE-9412-DE1B6EB27A4D}"/>
              </a:ext>
            </a:extLst>
          </p:cNvPr>
          <p:cNvSpPr txBox="1">
            <a:spLocks noChangeArrowheads="1"/>
          </p:cNvSpPr>
          <p:nvPr/>
        </p:nvSpPr>
        <p:spPr bwMode="auto">
          <a:xfrm>
            <a:off x="2628900" y="1576157"/>
            <a:ext cx="412324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solidFill>
                  <a:srgbClr val="000000"/>
                </a:solidFill>
                <a:latin typeface="Times New Roman" panose="02020603050405020304" pitchFamily="18" charset="0"/>
              </a:rPr>
              <a:t>Problem</a:t>
            </a:r>
            <a:r>
              <a:rPr lang="en-US" altLang="en-US" sz="1500" dirty="0">
                <a:latin typeface="Times New Roman" panose="02020603050405020304" pitchFamily="18" charset="0"/>
              </a:rPr>
              <a:t>: </a:t>
            </a:r>
            <a:r>
              <a:rPr lang="en-US" altLang="en-US" dirty="0">
                <a:solidFill>
                  <a:srgbClr val="0033CC"/>
                </a:solidFill>
                <a:latin typeface="Times New Roman" panose="02020603050405020304" pitchFamily="18" charset="0"/>
              </a:rPr>
              <a:t>Where should Maria go to school?</a:t>
            </a:r>
            <a:endParaRPr lang="en-US" altLang="en-US" sz="2100"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
        <p:nvSpPr>
          <p:cNvPr id="3076" name="Text Box 4">
            <a:extLst>
              <a:ext uri="{FF2B5EF4-FFF2-40B4-BE49-F238E27FC236}">
                <a16:creationId xmlns:a16="http://schemas.microsoft.com/office/drawing/2014/main" id="{9316CE2D-A0B9-42BF-A8A2-C1AA8048B557}"/>
              </a:ext>
            </a:extLst>
          </p:cNvPr>
          <p:cNvSpPr txBox="1">
            <a:spLocks noChangeArrowheads="1"/>
          </p:cNvSpPr>
          <p:nvPr/>
        </p:nvSpPr>
        <p:spPr bwMode="auto">
          <a:xfrm>
            <a:off x="2343150" y="2946634"/>
            <a:ext cx="8572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0000"/>
              </a:lnSpc>
              <a:spcBef>
                <a:spcPct val="15000"/>
              </a:spcBef>
              <a:spcAft>
                <a:spcPct val="15000"/>
              </a:spcAft>
            </a:pPr>
            <a:r>
              <a:rPr lang="en-US" altLang="en-US" sz="1000" b="1" dirty="0">
                <a:solidFill>
                  <a:schemeClr val="accent1">
                    <a:lumMod val="75000"/>
                  </a:schemeClr>
                </a:solidFill>
                <a:latin typeface="Times New Roman" panose="02020603050405020304" pitchFamily="18" charset="0"/>
              </a:rPr>
              <a:t>Big University</a:t>
            </a:r>
          </a:p>
        </p:txBody>
      </p:sp>
      <p:sp>
        <p:nvSpPr>
          <p:cNvPr id="3077" name="Text Box 5">
            <a:extLst>
              <a:ext uri="{FF2B5EF4-FFF2-40B4-BE49-F238E27FC236}">
                <a16:creationId xmlns:a16="http://schemas.microsoft.com/office/drawing/2014/main" id="{F61B44B6-E7FE-44D2-AA84-4B63EFB61BEF}"/>
              </a:ext>
            </a:extLst>
          </p:cNvPr>
          <p:cNvSpPr txBox="1">
            <a:spLocks noChangeArrowheads="1"/>
          </p:cNvSpPr>
          <p:nvPr/>
        </p:nvSpPr>
        <p:spPr bwMode="auto">
          <a:xfrm>
            <a:off x="2343150" y="3714751"/>
            <a:ext cx="857250" cy="36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5000"/>
              </a:lnSpc>
              <a:spcBef>
                <a:spcPct val="10000"/>
              </a:spcBef>
              <a:spcAft>
                <a:spcPct val="10000"/>
              </a:spcAft>
            </a:pPr>
            <a:r>
              <a:rPr lang="en-US" altLang="en-US" sz="1000" b="1" dirty="0">
                <a:solidFill>
                  <a:schemeClr val="accent1">
                    <a:lumMod val="75000"/>
                  </a:schemeClr>
                </a:solidFill>
                <a:latin typeface="Times New Roman" panose="02020603050405020304" pitchFamily="18" charset="0"/>
              </a:rPr>
              <a:t>Community College</a:t>
            </a:r>
          </a:p>
        </p:txBody>
      </p:sp>
      <p:sp>
        <p:nvSpPr>
          <p:cNvPr id="3078" name="Text Box 6">
            <a:extLst>
              <a:ext uri="{FF2B5EF4-FFF2-40B4-BE49-F238E27FC236}">
                <a16:creationId xmlns:a16="http://schemas.microsoft.com/office/drawing/2014/main" id="{FCE81060-C95A-4B75-8D2F-FA1DD4AB7AC4}"/>
              </a:ext>
            </a:extLst>
          </p:cNvPr>
          <p:cNvSpPr txBox="1">
            <a:spLocks noChangeArrowheads="1"/>
          </p:cNvSpPr>
          <p:nvPr/>
        </p:nvSpPr>
        <p:spPr bwMode="auto">
          <a:xfrm>
            <a:off x="2286000" y="4400551"/>
            <a:ext cx="971550" cy="37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75000"/>
              </a:lnSpc>
              <a:spcBef>
                <a:spcPct val="10000"/>
              </a:spcBef>
              <a:spcAft>
                <a:spcPct val="10000"/>
              </a:spcAft>
            </a:pPr>
            <a:r>
              <a:rPr lang="en-US" altLang="en-US" sz="1200" b="1" dirty="0">
                <a:solidFill>
                  <a:schemeClr val="accent1">
                    <a:lumMod val="75000"/>
                  </a:schemeClr>
                </a:solidFill>
                <a:latin typeface="Times New Roman" panose="02020603050405020304" pitchFamily="18" charset="0"/>
              </a:rPr>
              <a:t>Private College</a:t>
            </a:r>
          </a:p>
        </p:txBody>
      </p:sp>
      <p:sp>
        <p:nvSpPr>
          <p:cNvPr id="3096" name="Text Box 24">
            <a:extLst>
              <a:ext uri="{FF2B5EF4-FFF2-40B4-BE49-F238E27FC236}">
                <a16:creationId xmlns:a16="http://schemas.microsoft.com/office/drawing/2014/main" id="{3862DC5F-3029-4658-9ABD-EF9259387A12}"/>
              </a:ext>
            </a:extLst>
          </p:cNvPr>
          <p:cNvSpPr txBox="1">
            <a:spLocks noChangeArrowheads="1"/>
          </p:cNvSpPr>
          <p:nvPr/>
        </p:nvSpPr>
        <p:spPr bwMode="auto">
          <a:xfrm>
            <a:off x="1758405" y="1068988"/>
            <a:ext cx="58642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solidFill>
                  <a:srgbClr val="005CB8"/>
                </a:solidFill>
                <a:latin typeface="Times New Roman" panose="02020603050405020304" pitchFamily="18" charset="0"/>
              </a:rPr>
              <a:t>A: </a:t>
            </a:r>
            <a:r>
              <a:rPr lang="en-US" altLang="en-US" sz="3200" b="1" dirty="0">
                <a:solidFill>
                  <a:srgbClr val="7A9900"/>
                </a:solidFill>
                <a:latin typeface="Times New Roman" panose="02020603050405020304" pitchFamily="18" charset="0"/>
              </a:rPr>
              <a:t>LIST THE ALTERNATIVES</a:t>
            </a:r>
          </a:p>
        </p:txBody>
      </p:sp>
      <p:pic>
        <p:nvPicPr>
          <p:cNvPr id="2" name="Picture 10" descr="College Bound: A Group for High School Juniors &amp; Seniors | JFCS of Greater  Mercer County">
            <a:extLst>
              <a:ext uri="{FF2B5EF4-FFF2-40B4-BE49-F238E27FC236}">
                <a16:creationId xmlns:a16="http://schemas.microsoft.com/office/drawing/2014/main" id="{55DAF32F-58DA-48C6-B3E8-4B36FB57ED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4510" y="4942899"/>
            <a:ext cx="1428750" cy="100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96"/>
                                        </p:tgtEl>
                                        <p:attrNameLst>
                                          <p:attrName>style.visibility</p:attrName>
                                        </p:attrNameLst>
                                      </p:cBhvr>
                                      <p:to>
                                        <p:strVal val="visible"/>
                                      </p:to>
                                    </p:set>
                                    <p:animEffect transition="in" filter="checkerboard(across)">
                                      <p:cBhvr>
                                        <p:cTn id="7" dur="500"/>
                                        <p:tgtEl>
                                          <p:spTgt spid="30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 fill="hold"/>
                                        <p:tgtEl>
                                          <p:spTgt spid="3076"/>
                                        </p:tgtEl>
                                        <p:attrNameLst>
                                          <p:attrName>ppt_x</p:attrName>
                                        </p:attrNameLst>
                                      </p:cBhvr>
                                      <p:tavLst>
                                        <p:tav tm="0">
                                          <p:val>
                                            <p:strVal val="#ppt_x"/>
                                          </p:val>
                                        </p:tav>
                                        <p:tav tm="100000">
                                          <p:val>
                                            <p:strVal val="#ppt_x"/>
                                          </p:val>
                                        </p:tav>
                                      </p:tavLst>
                                    </p:anim>
                                    <p:anim calcmode="lin" valueType="num">
                                      <p:cBhvr additive="base">
                                        <p:cTn id="13" dur="500" fill="hold"/>
                                        <p:tgtEl>
                                          <p:spTgt spid="3076"/>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77"/>
                                        </p:tgtEl>
                                        <p:attrNameLst>
                                          <p:attrName>style.visibility</p:attrName>
                                        </p:attrNameLst>
                                      </p:cBhvr>
                                      <p:to>
                                        <p:strVal val="visible"/>
                                      </p:to>
                                    </p:set>
                                    <p:anim calcmode="lin" valueType="num">
                                      <p:cBhvr additive="base">
                                        <p:cTn id="18" dur="500" fill="hold"/>
                                        <p:tgtEl>
                                          <p:spTgt spid="3077"/>
                                        </p:tgtEl>
                                        <p:attrNameLst>
                                          <p:attrName>ppt_x</p:attrName>
                                        </p:attrNameLst>
                                      </p:cBhvr>
                                      <p:tavLst>
                                        <p:tav tm="0">
                                          <p:val>
                                            <p:strVal val="0-#ppt_w/2"/>
                                          </p:val>
                                        </p:tav>
                                        <p:tav tm="100000">
                                          <p:val>
                                            <p:strVal val="#ppt_x"/>
                                          </p:val>
                                        </p:tav>
                                      </p:tavLst>
                                    </p:anim>
                                    <p:anim calcmode="lin" valueType="num">
                                      <p:cBhvr additive="base">
                                        <p:cTn id="19"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8"/>
                                        </p:tgtEl>
                                        <p:attrNameLst>
                                          <p:attrName>style.visibility</p:attrName>
                                        </p:attrNameLst>
                                      </p:cBhvr>
                                      <p:to>
                                        <p:strVal val="visible"/>
                                      </p:to>
                                    </p:set>
                                    <p:anim calcmode="lin" valueType="num">
                                      <p:cBhvr additive="base">
                                        <p:cTn id="24" dur="500" fill="hold"/>
                                        <p:tgtEl>
                                          <p:spTgt spid="3078"/>
                                        </p:tgtEl>
                                        <p:attrNameLst>
                                          <p:attrName>ppt_x</p:attrName>
                                        </p:attrNameLst>
                                      </p:cBhvr>
                                      <p:tavLst>
                                        <p:tav tm="0">
                                          <p:val>
                                            <p:strVal val="#ppt_x"/>
                                          </p:val>
                                        </p:tav>
                                        <p:tav tm="100000">
                                          <p:val>
                                            <p:strVal val="#ppt_x"/>
                                          </p:val>
                                        </p:tav>
                                      </p:tavLst>
                                    </p:anim>
                                    <p:anim calcmode="lin" valueType="num">
                                      <p:cBhvr additive="base">
                                        <p:cTn id="25"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3077" grpId="0" autoUpdateAnimBg="0"/>
      <p:bldP spid="3078" grpId="0" autoUpdateAnimBg="0"/>
      <p:bldP spid="309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a:extLst>
              <a:ext uri="{FF2B5EF4-FFF2-40B4-BE49-F238E27FC236}">
                <a16:creationId xmlns:a16="http://schemas.microsoft.com/office/drawing/2014/main" id="{B5E00393-1562-4902-B87A-9DF58409F3F1}"/>
              </a:ext>
            </a:extLst>
          </p:cNvPr>
          <p:cNvGraphicFramePr>
            <a:graphicFrameLocks noChangeAspect="1"/>
          </p:cNvGraphicFramePr>
          <p:nvPr/>
        </p:nvGraphicFramePr>
        <p:xfrm>
          <a:off x="2199791" y="1712153"/>
          <a:ext cx="4687491" cy="3676650"/>
        </p:xfrm>
        <a:graphic>
          <a:graphicData uri="http://schemas.openxmlformats.org/presentationml/2006/ole">
            <mc:AlternateContent xmlns:mc="http://schemas.openxmlformats.org/markup-compatibility/2006">
              <mc:Choice xmlns:v="urn:schemas-microsoft-com:vml" Requires="v">
                <p:oleObj spid="_x0000_s3088" name="Document" r:id="rId4" imgW="6251448" imgH="4904232" progId="Word.Document.8">
                  <p:embed/>
                </p:oleObj>
              </mc:Choice>
              <mc:Fallback>
                <p:oleObj name="Document" r:id="rId4" imgW="6251448" imgH="4904232" progId="Word.Document.8">
                  <p:embed/>
                  <p:pic>
                    <p:nvPicPr>
                      <p:cNvPr id="36866" name="Object 2">
                        <a:extLst>
                          <a:ext uri="{FF2B5EF4-FFF2-40B4-BE49-F238E27FC236}">
                            <a16:creationId xmlns:a16="http://schemas.microsoft.com/office/drawing/2014/main" id="{B5E00393-1562-4902-B87A-9DF58409F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791" y="1712153"/>
                        <a:ext cx="4687491" cy="367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7" name="Text Box 3">
            <a:extLst>
              <a:ext uri="{FF2B5EF4-FFF2-40B4-BE49-F238E27FC236}">
                <a16:creationId xmlns:a16="http://schemas.microsoft.com/office/drawing/2014/main" id="{EDBBC88D-4708-4B92-A9E1-6615CE52FAF4}"/>
              </a:ext>
            </a:extLst>
          </p:cNvPr>
          <p:cNvSpPr txBox="1">
            <a:spLocks noChangeArrowheads="1"/>
          </p:cNvSpPr>
          <p:nvPr/>
        </p:nvSpPr>
        <p:spPr bwMode="auto">
          <a:xfrm>
            <a:off x="2358118" y="1624585"/>
            <a:ext cx="412324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solidFill>
                  <a:srgbClr val="000000"/>
                </a:solidFill>
                <a:latin typeface="Times New Roman" panose="02020603050405020304" pitchFamily="18" charset="0"/>
              </a:rPr>
              <a:t>Problem: </a:t>
            </a:r>
            <a:r>
              <a:rPr lang="en-US" altLang="en-US" dirty="0">
                <a:solidFill>
                  <a:srgbClr val="0033CC"/>
                </a:solidFill>
                <a:latin typeface="Times New Roman" panose="02020603050405020304" pitchFamily="18" charset="0"/>
              </a:rPr>
              <a:t>Where should Maria go to school?</a:t>
            </a:r>
            <a:endParaRPr lang="en-US" altLang="en-US" sz="2100"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
        <p:nvSpPr>
          <p:cNvPr id="36868" name="Text Box 4">
            <a:extLst>
              <a:ext uri="{FF2B5EF4-FFF2-40B4-BE49-F238E27FC236}">
                <a16:creationId xmlns:a16="http://schemas.microsoft.com/office/drawing/2014/main" id="{634FFB2D-2034-4507-84F5-1D4086DBBA8E}"/>
              </a:ext>
            </a:extLst>
          </p:cNvPr>
          <p:cNvSpPr txBox="1">
            <a:spLocks noChangeArrowheads="1"/>
          </p:cNvSpPr>
          <p:nvPr/>
        </p:nvSpPr>
        <p:spPr bwMode="auto">
          <a:xfrm>
            <a:off x="2343150" y="2996410"/>
            <a:ext cx="8572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0000"/>
              </a:lnSpc>
              <a:spcBef>
                <a:spcPct val="15000"/>
              </a:spcBef>
              <a:spcAft>
                <a:spcPct val="15000"/>
              </a:spcAft>
            </a:pPr>
            <a:r>
              <a:rPr lang="en-US" altLang="en-US" sz="1000" b="1" dirty="0">
                <a:solidFill>
                  <a:schemeClr val="accent1">
                    <a:lumMod val="75000"/>
                  </a:schemeClr>
                </a:solidFill>
                <a:latin typeface="Times New Roman" panose="02020603050405020304" pitchFamily="18" charset="0"/>
              </a:rPr>
              <a:t>Big University </a:t>
            </a:r>
            <a:endParaRPr lang="en-US" altLang="en-US" sz="1000" dirty="0">
              <a:latin typeface="Times New Roman" panose="02020603050405020304" pitchFamily="18" charset="0"/>
            </a:endParaRPr>
          </a:p>
        </p:txBody>
      </p:sp>
      <p:sp>
        <p:nvSpPr>
          <p:cNvPr id="36869" name="Text Box 5">
            <a:extLst>
              <a:ext uri="{FF2B5EF4-FFF2-40B4-BE49-F238E27FC236}">
                <a16:creationId xmlns:a16="http://schemas.microsoft.com/office/drawing/2014/main" id="{E784CB5B-E9C7-40C1-9D9F-F194A29BF56E}"/>
              </a:ext>
            </a:extLst>
          </p:cNvPr>
          <p:cNvSpPr txBox="1">
            <a:spLocks noChangeArrowheads="1"/>
          </p:cNvSpPr>
          <p:nvPr/>
        </p:nvSpPr>
        <p:spPr bwMode="auto">
          <a:xfrm>
            <a:off x="2343150" y="3714751"/>
            <a:ext cx="85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5000"/>
              </a:lnSpc>
              <a:spcBef>
                <a:spcPct val="10000"/>
              </a:spcBef>
              <a:spcAft>
                <a:spcPct val="10000"/>
              </a:spcAft>
            </a:pPr>
            <a:r>
              <a:rPr lang="en-US" altLang="en-US" sz="1000" b="1" dirty="0">
                <a:solidFill>
                  <a:schemeClr val="accent1">
                    <a:lumMod val="75000"/>
                  </a:schemeClr>
                </a:solidFill>
                <a:latin typeface="Times New Roman" panose="02020603050405020304" pitchFamily="18" charset="0"/>
              </a:rPr>
              <a:t>Community College</a:t>
            </a:r>
          </a:p>
          <a:p>
            <a:pPr eaLnBrk="1" hangingPunct="1">
              <a:lnSpc>
                <a:spcPct val="85000"/>
              </a:lnSpc>
              <a:spcBef>
                <a:spcPct val="10000"/>
              </a:spcBef>
              <a:spcAft>
                <a:spcPct val="10000"/>
              </a:spcAft>
            </a:pPr>
            <a:endParaRPr lang="en-US" altLang="en-US" dirty="0">
              <a:latin typeface="Times New Roman" panose="02020603050405020304" pitchFamily="18" charset="0"/>
            </a:endParaRPr>
          </a:p>
        </p:txBody>
      </p:sp>
      <p:sp>
        <p:nvSpPr>
          <p:cNvPr id="36870" name="Text Box 6">
            <a:extLst>
              <a:ext uri="{FF2B5EF4-FFF2-40B4-BE49-F238E27FC236}">
                <a16:creationId xmlns:a16="http://schemas.microsoft.com/office/drawing/2014/main" id="{7157ADCA-90CB-4715-87FE-51C6BCCDB219}"/>
              </a:ext>
            </a:extLst>
          </p:cNvPr>
          <p:cNvSpPr txBox="1">
            <a:spLocks noChangeArrowheads="1"/>
          </p:cNvSpPr>
          <p:nvPr/>
        </p:nvSpPr>
        <p:spPr bwMode="auto">
          <a:xfrm>
            <a:off x="2286000" y="4400551"/>
            <a:ext cx="971550" cy="62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75000"/>
              </a:lnSpc>
              <a:spcBef>
                <a:spcPct val="10000"/>
              </a:spcBef>
              <a:spcAft>
                <a:spcPct val="10000"/>
              </a:spcAft>
            </a:pPr>
            <a:r>
              <a:rPr lang="en-US" altLang="en-US" sz="1200" b="1" dirty="0">
                <a:solidFill>
                  <a:schemeClr val="accent1">
                    <a:lumMod val="75000"/>
                  </a:schemeClr>
                </a:solidFill>
                <a:latin typeface="Times New Roman" panose="02020603050405020304" pitchFamily="18" charset="0"/>
              </a:rPr>
              <a:t>Private College</a:t>
            </a:r>
          </a:p>
          <a:p>
            <a:pPr eaLnBrk="1" hangingPunct="1">
              <a:lnSpc>
                <a:spcPct val="75000"/>
              </a:lnSpc>
              <a:spcBef>
                <a:spcPct val="10000"/>
              </a:spcBef>
              <a:spcAft>
                <a:spcPct val="10000"/>
              </a:spcAft>
            </a:pPr>
            <a:endParaRPr lang="en-US" altLang="en-US" dirty="0">
              <a:latin typeface="Times New Roman" panose="02020603050405020304" pitchFamily="18" charset="0"/>
            </a:endParaRPr>
          </a:p>
        </p:txBody>
      </p:sp>
      <p:sp>
        <p:nvSpPr>
          <p:cNvPr id="4103" name="Text Box 7">
            <a:extLst>
              <a:ext uri="{FF2B5EF4-FFF2-40B4-BE49-F238E27FC236}">
                <a16:creationId xmlns:a16="http://schemas.microsoft.com/office/drawing/2014/main" id="{26A70E99-1662-41B3-B032-240ECEA630AF}"/>
              </a:ext>
            </a:extLst>
          </p:cNvPr>
          <p:cNvSpPr txBox="1">
            <a:spLocks noChangeArrowheads="1"/>
          </p:cNvSpPr>
          <p:nvPr/>
        </p:nvSpPr>
        <p:spPr bwMode="auto">
          <a:xfrm>
            <a:off x="3213124" y="2247833"/>
            <a:ext cx="9233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Low Cost Tuition</a:t>
            </a:r>
          </a:p>
        </p:txBody>
      </p:sp>
      <p:sp>
        <p:nvSpPr>
          <p:cNvPr id="4104" name="Rectangle 8">
            <a:extLst>
              <a:ext uri="{FF2B5EF4-FFF2-40B4-BE49-F238E27FC236}">
                <a16:creationId xmlns:a16="http://schemas.microsoft.com/office/drawing/2014/main" id="{8AD18913-97BC-416D-BA49-0A8855E7471C}"/>
              </a:ext>
            </a:extLst>
          </p:cNvPr>
          <p:cNvSpPr>
            <a:spLocks noChangeArrowheads="1"/>
          </p:cNvSpPr>
          <p:nvPr/>
        </p:nvSpPr>
        <p:spPr bwMode="auto">
          <a:xfrm>
            <a:off x="4136454" y="2259625"/>
            <a:ext cx="859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Quality </a:t>
            </a:r>
          </a:p>
          <a:p>
            <a:pPr eaLnBrk="1" hangingPunct="1"/>
            <a:r>
              <a:rPr lang="en-US" altLang="en-US" sz="1200" b="1" dirty="0">
                <a:solidFill>
                  <a:srgbClr val="FF0000"/>
                </a:solidFill>
                <a:latin typeface="Times New Roman" panose="02020603050405020304" pitchFamily="18" charset="0"/>
              </a:rPr>
              <a:t>Education</a:t>
            </a:r>
          </a:p>
        </p:txBody>
      </p:sp>
      <p:sp>
        <p:nvSpPr>
          <p:cNvPr id="4105" name="Rectangle 9">
            <a:extLst>
              <a:ext uri="{FF2B5EF4-FFF2-40B4-BE49-F238E27FC236}">
                <a16:creationId xmlns:a16="http://schemas.microsoft.com/office/drawing/2014/main" id="{FD1A3245-AE3C-494E-81F1-0EBF7BCB4948}"/>
              </a:ext>
            </a:extLst>
          </p:cNvPr>
          <p:cNvSpPr>
            <a:spLocks noChangeArrowheads="1"/>
          </p:cNvSpPr>
          <p:nvPr/>
        </p:nvSpPr>
        <p:spPr bwMode="auto">
          <a:xfrm>
            <a:off x="5059784" y="2343150"/>
            <a:ext cx="927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Small </a:t>
            </a:r>
          </a:p>
          <a:p>
            <a:pPr eaLnBrk="1" hangingPunct="1"/>
            <a:r>
              <a:rPr lang="en-US" altLang="en-US" sz="1200" b="1" dirty="0">
                <a:solidFill>
                  <a:srgbClr val="FF0000"/>
                </a:solidFill>
                <a:latin typeface="Times New Roman" panose="02020603050405020304" pitchFamily="18" charset="0"/>
              </a:rPr>
              <a:t>Class Size</a:t>
            </a:r>
          </a:p>
        </p:txBody>
      </p:sp>
      <p:sp>
        <p:nvSpPr>
          <p:cNvPr id="4106" name="Rectangle 10">
            <a:extLst>
              <a:ext uri="{FF2B5EF4-FFF2-40B4-BE49-F238E27FC236}">
                <a16:creationId xmlns:a16="http://schemas.microsoft.com/office/drawing/2014/main" id="{21B061C8-2D29-4059-9941-D7F899FC1D55}"/>
              </a:ext>
            </a:extLst>
          </p:cNvPr>
          <p:cNvSpPr>
            <a:spLocks noChangeArrowheads="1"/>
          </p:cNvSpPr>
          <p:nvPr/>
        </p:nvSpPr>
        <p:spPr bwMode="auto">
          <a:xfrm>
            <a:off x="6057901" y="2343150"/>
            <a:ext cx="5790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Near </a:t>
            </a:r>
          </a:p>
          <a:p>
            <a:pPr eaLnBrk="1" hangingPunct="1"/>
            <a:r>
              <a:rPr lang="en-US" altLang="en-US" sz="1200" b="1" dirty="0">
                <a:solidFill>
                  <a:srgbClr val="FF0000"/>
                </a:solidFill>
                <a:latin typeface="Times New Roman" panose="02020603050405020304" pitchFamily="18" charset="0"/>
              </a:rPr>
              <a:t>Home</a:t>
            </a:r>
          </a:p>
        </p:txBody>
      </p:sp>
      <p:sp>
        <p:nvSpPr>
          <p:cNvPr id="4119" name="Text Box 23">
            <a:extLst>
              <a:ext uri="{FF2B5EF4-FFF2-40B4-BE49-F238E27FC236}">
                <a16:creationId xmlns:a16="http://schemas.microsoft.com/office/drawing/2014/main" id="{93BBECA3-0593-4085-B180-B7738731CB37}"/>
              </a:ext>
            </a:extLst>
          </p:cNvPr>
          <p:cNvSpPr txBox="1">
            <a:spLocks noChangeArrowheads="1"/>
          </p:cNvSpPr>
          <p:nvPr/>
        </p:nvSpPr>
        <p:spPr bwMode="auto">
          <a:xfrm>
            <a:off x="2199791" y="1055172"/>
            <a:ext cx="51256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solidFill>
                  <a:srgbClr val="005CB8"/>
                </a:solidFill>
                <a:latin typeface="Times New Roman" panose="02020603050405020304" pitchFamily="18" charset="0"/>
              </a:rPr>
              <a:t>C: </a:t>
            </a:r>
            <a:r>
              <a:rPr lang="en-US" altLang="en-US" sz="3200" b="1" dirty="0">
                <a:solidFill>
                  <a:srgbClr val="7A9900"/>
                </a:solidFill>
                <a:latin typeface="Times New Roman" panose="02020603050405020304" pitchFamily="18" charset="0"/>
              </a:rPr>
              <a:t>STATE THE CRITERIA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19"/>
                                        </p:tgtEl>
                                        <p:attrNameLst>
                                          <p:attrName>style.visibility</p:attrName>
                                        </p:attrNameLst>
                                      </p:cBhvr>
                                      <p:to>
                                        <p:strVal val="visible"/>
                                      </p:to>
                                    </p:set>
                                    <p:animEffect transition="in" filter="checkerboard(across)">
                                      <p:cBhvr>
                                        <p:cTn id="7" dur="500"/>
                                        <p:tgtEl>
                                          <p:spTgt spid="4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additive="base">
                                        <p:cTn id="12" dur="500" fill="hold"/>
                                        <p:tgtEl>
                                          <p:spTgt spid="4103"/>
                                        </p:tgtEl>
                                        <p:attrNameLst>
                                          <p:attrName>ppt_x</p:attrName>
                                        </p:attrNameLst>
                                      </p:cBhvr>
                                      <p:tavLst>
                                        <p:tav tm="0">
                                          <p:val>
                                            <p:strVal val="#ppt_x"/>
                                          </p:val>
                                        </p:tav>
                                        <p:tav tm="100000">
                                          <p:val>
                                            <p:strVal val="#ppt_x"/>
                                          </p:val>
                                        </p:tav>
                                      </p:tavLst>
                                    </p:anim>
                                    <p:anim calcmode="lin" valueType="num">
                                      <p:cBhvr additive="base">
                                        <p:cTn id="13" dur="500" fill="hold"/>
                                        <p:tgtEl>
                                          <p:spTgt spid="4103"/>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104"/>
                                        </p:tgtEl>
                                        <p:attrNameLst>
                                          <p:attrName>style.visibility</p:attrName>
                                        </p:attrNameLst>
                                      </p:cBhvr>
                                      <p:to>
                                        <p:strVal val="visible"/>
                                      </p:to>
                                    </p:set>
                                    <p:anim calcmode="lin" valueType="num">
                                      <p:cBhvr additive="base">
                                        <p:cTn id="18" dur="500" fill="hold"/>
                                        <p:tgtEl>
                                          <p:spTgt spid="4104"/>
                                        </p:tgtEl>
                                        <p:attrNameLst>
                                          <p:attrName>ppt_x</p:attrName>
                                        </p:attrNameLst>
                                      </p:cBhvr>
                                      <p:tavLst>
                                        <p:tav tm="0">
                                          <p:val>
                                            <p:strVal val="#ppt_x"/>
                                          </p:val>
                                        </p:tav>
                                        <p:tav tm="100000">
                                          <p:val>
                                            <p:strVal val="#ppt_x"/>
                                          </p:val>
                                        </p:tav>
                                      </p:tavLst>
                                    </p:anim>
                                    <p:anim calcmode="lin" valueType="num">
                                      <p:cBhvr additive="base">
                                        <p:cTn id="19" dur="500" fill="hold"/>
                                        <p:tgtEl>
                                          <p:spTgt spid="4104"/>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4105"/>
                                        </p:tgtEl>
                                        <p:attrNameLst>
                                          <p:attrName>style.visibility</p:attrName>
                                        </p:attrNameLst>
                                      </p:cBhvr>
                                      <p:to>
                                        <p:strVal val="visible"/>
                                      </p:to>
                                    </p:set>
                                    <p:anim calcmode="lin" valueType="num">
                                      <p:cBhvr additive="base">
                                        <p:cTn id="24" dur="500" fill="hold"/>
                                        <p:tgtEl>
                                          <p:spTgt spid="4105"/>
                                        </p:tgtEl>
                                        <p:attrNameLst>
                                          <p:attrName>ppt_x</p:attrName>
                                        </p:attrNameLst>
                                      </p:cBhvr>
                                      <p:tavLst>
                                        <p:tav tm="0">
                                          <p:val>
                                            <p:strVal val="#ppt_x"/>
                                          </p:val>
                                        </p:tav>
                                        <p:tav tm="100000">
                                          <p:val>
                                            <p:strVal val="#ppt_x"/>
                                          </p:val>
                                        </p:tav>
                                      </p:tavLst>
                                    </p:anim>
                                    <p:anim calcmode="lin" valueType="num">
                                      <p:cBhvr additive="base">
                                        <p:cTn id="25" dur="500" fill="hold"/>
                                        <p:tgtEl>
                                          <p:spTgt spid="4105"/>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4106"/>
                                        </p:tgtEl>
                                        <p:attrNameLst>
                                          <p:attrName>style.visibility</p:attrName>
                                        </p:attrNameLst>
                                      </p:cBhvr>
                                      <p:to>
                                        <p:strVal val="visible"/>
                                      </p:to>
                                    </p:set>
                                    <p:anim calcmode="lin" valueType="num">
                                      <p:cBhvr additive="base">
                                        <p:cTn id="30" dur="500" fill="hold"/>
                                        <p:tgtEl>
                                          <p:spTgt spid="4106"/>
                                        </p:tgtEl>
                                        <p:attrNameLst>
                                          <p:attrName>ppt_x</p:attrName>
                                        </p:attrNameLst>
                                      </p:cBhvr>
                                      <p:tavLst>
                                        <p:tav tm="0">
                                          <p:val>
                                            <p:strVal val="#ppt_x"/>
                                          </p:val>
                                        </p:tav>
                                        <p:tav tm="100000">
                                          <p:val>
                                            <p:strVal val="#ppt_x"/>
                                          </p:val>
                                        </p:tav>
                                      </p:tavLst>
                                    </p:anim>
                                    <p:anim calcmode="lin" valueType="num">
                                      <p:cBhvr additive="base">
                                        <p:cTn id="31" dur="500" fill="hold"/>
                                        <p:tgtEl>
                                          <p:spTgt spid="41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P spid="4104" grpId="0" autoUpdateAnimBg="0"/>
      <p:bldP spid="4105" grpId="0" autoUpdateAnimBg="0"/>
      <p:bldP spid="4106" grpId="0" autoUpdateAnimBg="0"/>
      <p:bldP spid="411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a:extLst>
              <a:ext uri="{FF2B5EF4-FFF2-40B4-BE49-F238E27FC236}">
                <a16:creationId xmlns:a16="http://schemas.microsoft.com/office/drawing/2014/main" id="{4346B8E5-0AE3-4AE9-AF89-6A9D5C02B387}"/>
              </a:ext>
            </a:extLst>
          </p:cNvPr>
          <p:cNvGraphicFramePr>
            <a:graphicFrameLocks noChangeAspect="1"/>
          </p:cNvGraphicFramePr>
          <p:nvPr/>
        </p:nvGraphicFramePr>
        <p:xfrm>
          <a:off x="2226469" y="1657350"/>
          <a:ext cx="4687491" cy="3676650"/>
        </p:xfrm>
        <a:graphic>
          <a:graphicData uri="http://schemas.openxmlformats.org/presentationml/2006/ole">
            <mc:AlternateContent xmlns:mc="http://schemas.openxmlformats.org/markup-compatibility/2006">
              <mc:Choice xmlns:v="urn:schemas-microsoft-com:vml" Requires="v">
                <p:oleObj spid="_x0000_s6162" name="Document" r:id="rId4" imgW="6251448" imgH="4904232" progId="Word.Document.8">
                  <p:embed/>
                </p:oleObj>
              </mc:Choice>
              <mc:Fallback>
                <p:oleObj name="Document" r:id="rId4" imgW="6251448" imgH="4904232" progId="Word.Document.8">
                  <p:embed/>
                  <p:pic>
                    <p:nvPicPr>
                      <p:cNvPr id="38914" name="Object 2">
                        <a:extLst>
                          <a:ext uri="{FF2B5EF4-FFF2-40B4-BE49-F238E27FC236}">
                            <a16:creationId xmlns:a16="http://schemas.microsoft.com/office/drawing/2014/main" id="{4346B8E5-0AE3-4AE9-AF89-6A9D5C02B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6469" y="1657350"/>
                        <a:ext cx="4687491" cy="367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5" name="Text Box 3">
            <a:extLst>
              <a:ext uri="{FF2B5EF4-FFF2-40B4-BE49-F238E27FC236}">
                <a16:creationId xmlns:a16="http://schemas.microsoft.com/office/drawing/2014/main" id="{2A51E245-B8BA-4E57-BA64-5D2460381C78}"/>
              </a:ext>
            </a:extLst>
          </p:cNvPr>
          <p:cNvSpPr txBox="1">
            <a:spLocks noChangeArrowheads="1"/>
          </p:cNvSpPr>
          <p:nvPr/>
        </p:nvSpPr>
        <p:spPr bwMode="auto">
          <a:xfrm>
            <a:off x="2628901" y="1714501"/>
            <a:ext cx="358437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500" dirty="0">
                <a:solidFill>
                  <a:srgbClr val="000000"/>
                </a:solidFill>
                <a:latin typeface="Times New Roman" panose="02020603050405020304" pitchFamily="18" charset="0"/>
              </a:rPr>
              <a:t>Problem</a:t>
            </a:r>
            <a:r>
              <a:rPr lang="en-US" altLang="en-US" sz="1500" dirty="0">
                <a:latin typeface="Times New Roman" panose="02020603050405020304" pitchFamily="18" charset="0"/>
              </a:rPr>
              <a:t>: </a:t>
            </a:r>
            <a:r>
              <a:rPr lang="en-US" altLang="en-US" sz="1500" dirty="0">
                <a:solidFill>
                  <a:srgbClr val="0033CC"/>
                </a:solidFill>
                <a:latin typeface="Times New Roman" panose="02020603050405020304" pitchFamily="18" charset="0"/>
              </a:rPr>
              <a:t>Where should Maria go to school?</a:t>
            </a:r>
            <a:endParaRPr lang="en-US" altLang="en-US" dirty="0">
              <a:latin typeface="Times New Roman" panose="02020603050405020304" pitchFamily="18" charset="0"/>
            </a:endParaRPr>
          </a:p>
        </p:txBody>
      </p:sp>
      <p:sp>
        <p:nvSpPr>
          <p:cNvPr id="38917" name="Text Box 5">
            <a:extLst>
              <a:ext uri="{FF2B5EF4-FFF2-40B4-BE49-F238E27FC236}">
                <a16:creationId xmlns:a16="http://schemas.microsoft.com/office/drawing/2014/main" id="{CB86F925-BA78-48AA-ABB4-73FEFC132D05}"/>
              </a:ext>
            </a:extLst>
          </p:cNvPr>
          <p:cNvSpPr txBox="1">
            <a:spLocks noChangeArrowheads="1"/>
          </p:cNvSpPr>
          <p:nvPr/>
        </p:nvSpPr>
        <p:spPr bwMode="auto">
          <a:xfrm>
            <a:off x="2343150" y="3714751"/>
            <a:ext cx="85725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5000"/>
              </a:lnSpc>
              <a:spcBef>
                <a:spcPct val="10000"/>
              </a:spcBef>
              <a:spcAft>
                <a:spcPct val="10000"/>
              </a:spcAft>
            </a:pPr>
            <a:r>
              <a:rPr lang="en-US" altLang="en-US" sz="1000" b="1" dirty="0">
                <a:solidFill>
                  <a:schemeClr val="accent1">
                    <a:lumMod val="75000"/>
                  </a:schemeClr>
                </a:solidFill>
                <a:latin typeface="Times New Roman" panose="02020603050405020304" pitchFamily="18" charset="0"/>
              </a:rPr>
              <a:t>Community College</a:t>
            </a:r>
          </a:p>
          <a:p>
            <a:pPr eaLnBrk="1" hangingPunct="1">
              <a:lnSpc>
                <a:spcPct val="85000"/>
              </a:lnSpc>
              <a:spcBef>
                <a:spcPct val="10000"/>
              </a:spcBef>
              <a:spcAft>
                <a:spcPct val="10000"/>
              </a:spcAft>
            </a:pPr>
            <a:endParaRPr lang="en-US" altLang="en-US" sz="1000" dirty="0">
              <a:latin typeface="Times New Roman" panose="02020603050405020304" pitchFamily="18" charset="0"/>
            </a:endParaRPr>
          </a:p>
        </p:txBody>
      </p:sp>
      <p:sp>
        <p:nvSpPr>
          <p:cNvPr id="38918" name="Text Box 6">
            <a:extLst>
              <a:ext uri="{FF2B5EF4-FFF2-40B4-BE49-F238E27FC236}">
                <a16:creationId xmlns:a16="http://schemas.microsoft.com/office/drawing/2014/main" id="{DAD6B83C-A9A4-4F33-967C-AC503DD726E5}"/>
              </a:ext>
            </a:extLst>
          </p:cNvPr>
          <p:cNvSpPr txBox="1">
            <a:spLocks noChangeArrowheads="1"/>
          </p:cNvSpPr>
          <p:nvPr/>
        </p:nvSpPr>
        <p:spPr bwMode="auto">
          <a:xfrm>
            <a:off x="2286000" y="4400551"/>
            <a:ext cx="971550" cy="58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75000"/>
              </a:lnSpc>
              <a:spcBef>
                <a:spcPct val="10000"/>
              </a:spcBef>
              <a:spcAft>
                <a:spcPct val="10000"/>
              </a:spcAft>
            </a:pPr>
            <a:r>
              <a:rPr lang="en-US" altLang="en-US" sz="1050" b="1" dirty="0">
                <a:solidFill>
                  <a:schemeClr val="accent1">
                    <a:lumMod val="75000"/>
                  </a:schemeClr>
                </a:solidFill>
                <a:latin typeface="Times New Roman" panose="02020603050405020304" pitchFamily="18" charset="0"/>
              </a:rPr>
              <a:t>Private College</a:t>
            </a:r>
          </a:p>
          <a:p>
            <a:pPr eaLnBrk="1" hangingPunct="1">
              <a:lnSpc>
                <a:spcPct val="75000"/>
              </a:lnSpc>
              <a:spcBef>
                <a:spcPct val="10000"/>
              </a:spcBef>
              <a:spcAft>
                <a:spcPct val="10000"/>
              </a:spcAft>
            </a:pPr>
            <a:endParaRPr lang="en-US" altLang="en-US" dirty="0">
              <a:latin typeface="Times New Roman" panose="02020603050405020304" pitchFamily="18" charset="0"/>
            </a:endParaRPr>
          </a:p>
        </p:txBody>
      </p:sp>
      <p:sp>
        <p:nvSpPr>
          <p:cNvPr id="38919" name="Text Box 7">
            <a:extLst>
              <a:ext uri="{FF2B5EF4-FFF2-40B4-BE49-F238E27FC236}">
                <a16:creationId xmlns:a16="http://schemas.microsoft.com/office/drawing/2014/main" id="{76C55EF7-694B-4E81-9D6B-EFAA44922657}"/>
              </a:ext>
            </a:extLst>
          </p:cNvPr>
          <p:cNvSpPr txBox="1">
            <a:spLocks noChangeArrowheads="1"/>
          </p:cNvSpPr>
          <p:nvPr/>
        </p:nvSpPr>
        <p:spPr bwMode="auto">
          <a:xfrm>
            <a:off x="3189292" y="2115966"/>
            <a:ext cx="914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dirty="0">
                <a:solidFill>
                  <a:srgbClr val="FF0000"/>
                </a:solidFill>
                <a:latin typeface="Times New Roman" panose="02020603050405020304" pitchFamily="18" charset="0"/>
              </a:rPr>
              <a:t>Low Cost Tuition</a:t>
            </a:r>
          </a:p>
        </p:txBody>
      </p:sp>
      <p:sp>
        <p:nvSpPr>
          <p:cNvPr id="38920" name="Rectangle 8">
            <a:extLst>
              <a:ext uri="{FF2B5EF4-FFF2-40B4-BE49-F238E27FC236}">
                <a16:creationId xmlns:a16="http://schemas.microsoft.com/office/drawing/2014/main" id="{9B7405A6-F8BB-460A-9551-F2C306E28EA7}"/>
              </a:ext>
            </a:extLst>
          </p:cNvPr>
          <p:cNvSpPr>
            <a:spLocks noChangeArrowheads="1"/>
          </p:cNvSpPr>
          <p:nvPr/>
        </p:nvSpPr>
        <p:spPr bwMode="auto">
          <a:xfrm>
            <a:off x="4082225" y="2211907"/>
            <a:ext cx="859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Quality </a:t>
            </a:r>
          </a:p>
          <a:p>
            <a:pPr eaLnBrk="1" hangingPunct="1"/>
            <a:r>
              <a:rPr lang="en-US" altLang="en-US" sz="1200" b="1" dirty="0">
                <a:solidFill>
                  <a:srgbClr val="FF0000"/>
                </a:solidFill>
                <a:latin typeface="Times New Roman" panose="02020603050405020304" pitchFamily="18" charset="0"/>
              </a:rPr>
              <a:t>Education</a:t>
            </a:r>
          </a:p>
        </p:txBody>
      </p:sp>
      <p:sp>
        <p:nvSpPr>
          <p:cNvPr id="38921" name="Rectangle 9">
            <a:extLst>
              <a:ext uri="{FF2B5EF4-FFF2-40B4-BE49-F238E27FC236}">
                <a16:creationId xmlns:a16="http://schemas.microsoft.com/office/drawing/2014/main" id="{2F12128C-5AA4-4F5A-A389-E1000BABCEC2}"/>
              </a:ext>
            </a:extLst>
          </p:cNvPr>
          <p:cNvSpPr>
            <a:spLocks noChangeArrowheads="1"/>
          </p:cNvSpPr>
          <p:nvPr/>
        </p:nvSpPr>
        <p:spPr bwMode="auto">
          <a:xfrm>
            <a:off x="5037509" y="2149380"/>
            <a:ext cx="8551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Small </a:t>
            </a:r>
          </a:p>
          <a:p>
            <a:pPr eaLnBrk="1" hangingPunct="1"/>
            <a:r>
              <a:rPr lang="en-US" altLang="en-US" sz="1200" b="1" dirty="0">
                <a:solidFill>
                  <a:srgbClr val="FF0000"/>
                </a:solidFill>
                <a:latin typeface="Times New Roman" panose="02020603050405020304" pitchFamily="18" charset="0"/>
              </a:rPr>
              <a:t>Class Size</a:t>
            </a:r>
          </a:p>
          <a:p>
            <a:pPr eaLnBrk="1" hangingPunct="1"/>
            <a:endParaRPr lang="en-US" altLang="en-US" sz="1200" dirty="0">
              <a:solidFill>
                <a:srgbClr val="990099"/>
              </a:solidFill>
              <a:latin typeface="Times New Roman" panose="02020603050405020304" pitchFamily="18" charset="0"/>
            </a:endParaRPr>
          </a:p>
        </p:txBody>
      </p:sp>
      <p:sp>
        <p:nvSpPr>
          <p:cNvPr id="38922" name="Rectangle 10">
            <a:extLst>
              <a:ext uri="{FF2B5EF4-FFF2-40B4-BE49-F238E27FC236}">
                <a16:creationId xmlns:a16="http://schemas.microsoft.com/office/drawing/2014/main" id="{9AE7F4FF-2EC9-4F03-A6CD-9D6A79EA44AE}"/>
              </a:ext>
            </a:extLst>
          </p:cNvPr>
          <p:cNvSpPr>
            <a:spLocks noChangeArrowheads="1"/>
          </p:cNvSpPr>
          <p:nvPr/>
        </p:nvSpPr>
        <p:spPr bwMode="auto">
          <a:xfrm>
            <a:off x="6093329" y="2167235"/>
            <a:ext cx="5790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Near </a:t>
            </a:r>
          </a:p>
          <a:p>
            <a:pPr eaLnBrk="1" hangingPunct="1"/>
            <a:r>
              <a:rPr lang="en-US" altLang="en-US" sz="1200" b="1" dirty="0">
                <a:solidFill>
                  <a:srgbClr val="FF0000"/>
                </a:solidFill>
                <a:latin typeface="Times New Roman" panose="02020603050405020304" pitchFamily="18" charset="0"/>
              </a:rPr>
              <a:t>Home</a:t>
            </a:r>
          </a:p>
        </p:txBody>
      </p:sp>
      <p:sp>
        <p:nvSpPr>
          <p:cNvPr id="5131" name="Text Box 11">
            <a:extLst>
              <a:ext uri="{FF2B5EF4-FFF2-40B4-BE49-F238E27FC236}">
                <a16:creationId xmlns:a16="http://schemas.microsoft.com/office/drawing/2014/main" id="{AE83020B-4CF6-4671-B8E8-489159FEEF5F}"/>
              </a:ext>
            </a:extLst>
          </p:cNvPr>
          <p:cNvSpPr txBox="1">
            <a:spLocks noChangeArrowheads="1"/>
          </p:cNvSpPr>
          <p:nvPr/>
        </p:nvSpPr>
        <p:spPr bwMode="auto">
          <a:xfrm>
            <a:off x="3486150" y="291465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5132" name="Text Box 12">
            <a:extLst>
              <a:ext uri="{FF2B5EF4-FFF2-40B4-BE49-F238E27FC236}">
                <a16:creationId xmlns:a16="http://schemas.microsoft.com/office/drawing/2014/main" id="{9CEF8D46-A190-488A-943D-0CE43A4EC421}"/>
              </a:ext>
            </a:extLst>
          </p:cNvPr>
          <p:cNvSpPr txBox="1">
            <a:spLocks noChangeArrowheads="1"/>
          </p:cNvSpPr>
          <p:nvPr/>
        </p:nvSpPr>
        <p:spPr bwMode="auto">
          <a:xfrm>
            <a:off x="5257800" y="2971800"/>
            <a:ext cx="2616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5133" name="Text Box 13">
            <a:extLst>
              <a:ext uri="{FF2B5EF4-FFF2-40B4-BE49-F238E27FC236}">
                <a16:creationId xmlns:a16="http://schemas.microsoft.com/office/drawing/2014/main" id="{D50C904C-DDE8-424F-AEB2-D1607E02F42B}"/>
              </a:ext>
            </a:extLst>
          </p:cNvPr>
          <p:cNvSpPr txBox="1">
            <a:spLocks noChangeArrowheads="1"/>
          </p:cNvSpPr>
          <p:nvPr/>
        </p:nvSpPr>
        <p:spPr bwMode="auto">
          <a:xfrm>
            <a:off x="3486150" y="3600450"/>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5134" name="Text Box 14">
            <a:extLst>
              <a:ext uri="{FF2B5EF4-FFF2-40B4-BE49-F238E27FC236}">
                <a16:creationId xmlns:a16="http://schemas.microsoft.com/office/drawing/2014/main" id="{BA3EE606-A3A9-4B73-8C13-2096EDCF690E}"/>
              </a:ext>
            </a:extLst>
          </p:cNvPr>
          <p:cNvSpPr txBox="1">
            <a:spLocks noChangeArrowheads="1"/>
          </p:cNvSpPr>
          <p:nvPr/>
        </p:nvSpPr>
        <p:spPr bwMode="auto">
          <a:xfrm>
            <a:off x="5314950" y="428625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5135" name="Text Box 15">
            <a:extLst>
              <a:ext uri="{FF2B5EF4-FFF2-40B4-BE49-F238E27FC236}">
                <a16:creationId xmlns:a16="http://schemas.microsoft.com/office/drawing/2014/main" id="{7D3F09C3-6E01-4096-BBC9-C80BDC87ECAF}"/>
              </a:ext>
            </a:extLst>
          </p:cNvPr>
          <p:cNvSpPr txBox="1">
            <a:spLocks noChangeArrowheads="1"/>
          </p:cNvSpPr>
          <p:nvPr/>
        </p:nvSpPr>
        <p:spPr bwMode="auto">
          <a:xfrm>
            <a:off x="3486150" y="4286250"/>
            <a:ext cx="396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5136" name="Text Box 16">
            <a:extLst>
              <a:ext uri="{FF2B5EF4-FFF2-40B4-BE49-F238E27FC236}">
                <a16:creationId xmlns:a16="http://schemas.microsoft.com/office/drawing/2014/main" id="{62585680-E00E-4BBC-84E5-9500B8DB29F7}"/>
              </a:ext>
            </a:extLst>
          </p:cNvPr>
          <p:cNvSpPr txBox="1">
            <a:spLocks noChangeArrowheads="1"/>
          </p:cNvSpPr>
          <p:nvPr/>
        </p:nvSpPr>
        <p:spPr bwMode="auto">
          <a:xfrm>
            <a:off x="5314950" y="365760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5137" name="Text Box 17">
            <a:extLst>
              <a:ext uri="{FF2B5EF4-FFF2-40B4-BE49-F238E27FC236}">
                <a16:creationId xmlns:a16="http://schemas.microsoft.com/office/drawing/2014/main" id="{23E3CCF3-1C8A-4B3B-B2DA-CC014D6226C9}"/>
              </a:ext>
            </a:extLst>
          </p:cNvPr>
          <p:cNvSpPr txBox="1">
            <a:spLocks noChangeArrowheads="1"/>
          </p:cNvSpPr>
          <p:nvPr/>
        </p:nvSpPr>
        <p:spPr bwMode="auto">
          <a:xfrm>
            <a:off x="4400550" y="2971800"/>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5138" name="Text Box 18">
            <a:extLst>
              <a:ext uri="{FF2B5EF4-FFF2-40B4-BE49-F238E27FC236}">
                <a16:creationId xmlns:a16="http://schemas.microsoft.com/office/drawing/2014/main" id="{9C5CEB09-0D73-4C40-A4B7-695B4E7C5560}"/>
              </a:ext>
            </a:extLst>
          </p:cNvPr>
          <p:cNvSpPr txBox="1">
            <a:spLocks noChangeArrowheads="1"/>
          </p:cNvSpPr>
          <p:nvPr/>
        </p:nvSpPr>
        <p:spPr bwMode="auto">
          <a:xfrm>
            <a:off x="6172200" y="2971800"/>
            <a:ext cx="2616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p>
        </p:txBody>
      </p:sp>
      <p:sp>
        <p:nvSpPr>
          <p:cNvPr id="5139" name="Text Box 19">
            <a:extLst>
              <a:ext uri="{FF2B5EF4-FFF2-40B4-BE49-F238E27FC236}">
                <a16:creationId xmlns:a16="http://schemas.microsoft.com/office/drawing/2014/main" id="{00E634D4-18E7-4623-AF6E-659F5743B5D0}"/>
              </a:ext>
            </a:extLst>
          </p:cNvPr>
          <p:cNvSpPr txBox="1">
            <a:spLocks noChangeArrowheads="1"/>
          </p:cNvSpPr>
          <p:nvPr/>
        </p:nvSpPr>
        <p:spPr bwMode="auto">
          <a:xfrm>
            <a:off x="4457700" y="365760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5140" name="Text Box 20">
            <a:extLst>
              <a:ext uri="{FF2B5EF4-FFF2-40B4-BE49-F238E27FC236}">
                <a16:creationId xmlns:a16="http://schemas.microsoft.com/office/drawing/2014/main" id="{3DCF0D63-7636-4656-B115-C328818B3460}"/>
              </a:ext>
            </a:extLst>
          </p:cNvPr>
          <p:cNvSpPr txBox="1">
            <a:spLocks noChangeArrowheads="1"/>
          </p:cNvSpPr>
          <p:nvPr/>
        </p:nvSpPr>
        <p:spPr bwMode="auto">
          <a:xfrm>
            <a:off x="6172200" y="360045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5141" name="Text Box 21">
            <a:extLst>
              <a:ext uri="{FF2B5EF4-FFF2-40B4-BE49-F238E27FC236}">
                <a16:creationId xmlns:a16="http://schemas.microsoft.com/office/drawing/2014/main" id="{7E15498D-1308-4840-A09F-A5FC525B02D1}"/>
              </a:ext>
            </a:extLst>
          </p:cNvPr>
          <p:cNvSpPr txBox="1">
            <a:spLocks noChangeArrowheads="1"/>
          </p:cNvSpPr>
          <p:nvPr/>
        </p:nvSpPr>
        <p:spPr bwMode="auto">
          <a:xfrm>
            <a:off x="4400550" y="428625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5142" name="Text Box 22">
            <a:extLst>
              <a:ext uri="{FF2B5EF4-FFF2-40B4-BE49-F238E27FC236}">
                <a16:creationId xmlns:a16="http://schemas.microsoft.com/office/drawing/2014/main" id="{C12CE367-B41D-4AC7-8748-886BC41B203B}"/>
              </a:ext>
            </a:extLst>
          </p:cNvPr>
          <p:cNvSpPr txBox="1">
            <a:spLocks noChangeArrowheads="1"/>
          </p:cNvSpPr>
          <p:nvPr/>
        </p:nvSpPr>
        <p:spPr bwMode="auto">
          <a:xfrm>
            <a:off x="6172200" y="4229100"/>
            <a:ext cx="396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5144" name="Text Box 24">
            <a:extLst>
              <a:ext uri="{FF2B5EF4-FFF2-40B4-BE49-F238E27FC236}">
                <a16:creationId xmlns:a16="http://schemas.microsoft.com/office/drawing/2014/main" id="{0A74D21B-C57F-47C6-884C-F41DCF96AD88}"/>
              </a:ext>
            </a:extLst>
          </p:cNvPr>
          <p:cNvSpPr txBox="1">
            <a:spLocks noChangeArrowheads="1"/>
          </p:cNvSpPr>
          <p:nvPr/>
        </p:nvSpPr>
        <p:spPr bwMode="auto">
          <a:xfrm>
            <a:off x="1378718" y="1036083"/>
            <a:ext cx="731758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solidFill>
                  <a:srgbClr val="005CB8"/>
                </a:solidFill>
                <a:latin typeface="Times New Roman" panose="02020603050405020304" pitchFamily="18" charset="0"/>
              </a:rPr>
              <a:t>E: </a:t>
            </a:r>
            <a:r>
              <a:rPr lang="en-US" altLang="en-US" sz="3200" b="1" dirty="0">
                <a:solidFill>
                  <a:srgbClr val="7A9900"/>
                </a:solidFill>
                <a:latin typeface="Times New Roman" panose="02020603050405020304" pitchFamily="18" charset="0"/>
              </a:rPr>
              <a:t>EVALUATE THE ALTERNATIVES  </a:t>
            </a:r>
          </a:p>
          <a:p>
            <a:pPr eaLnBrk="1" hangingPunct="1"/>
            <a:endParaRPr lang="en-US" altLang="en-US" dirty="0">
              <a:solidFill>
                <a:srgbClr val="000000"/>
              </a:solidFill>
              <a:latin typeface="Times New Roman" panose="02020603050405020304" pitchFamily="18" charset="0"/>
            </a:endParaRPr>
          </a:p>
        </p:txBody>
      </p:sp>
      <p:sp>
        <p:nvSpPr>
          <p:cNvPr id="2" name="Text Box 4">
            <a:extLst>
              <a:ext uri="{FF2B5EF4-FFF2-40B4-BE49-F238E27FC236}">
                <a16:creationId xmlns:a16="http://schemas.microsoft.com/office/drawing/2014/main" id="{33BAE266-A797-4F03-8D05-B6975416B0D7}"/>
              </a:ext>
            </a:extLst>
          </p:cNvPr>
          <p:cNvSpPr txBox="1">
            <a:spLocks noChangeArrowheads="1"/>
          </p:cNvSpPr>
          <p:nvPr/>
        </p:nvSpPr>
        <p:spPr bwMode="auto">
          <a:xfrm>
            <a:off x="2340977" y="2948765"/>
            <a:ext cx="857250"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0000"/>
              </a:lnSpc>
              <a:spcBef>
                <a:spcPct val="15000"/>
              </a:spcBef>
              <a:spcAft>
                <a:spcPct val="15000"/>
              </a:spcAft>
            </a:pPr>
            <a:r>
              <a:rPr lang="en-US" altLang="en-US" sz="1050" b="1" dirty="0">
                <a:solidFill>
                  <a:schemeClr val="accent1">
                    <a:lumMod val="75000"/>
                  </a:schemeClr>
                </a:solidFill>
                <a:latin typeface="Times New Roman" panose="02020603050405020304" pitchFamily="18" charset="0"/>
              </a:rPr>
              <a:t>Big University</a:t>
            </a:r>
            <a:endParaRPr lang="en-US" altLang="en-US" dirty="0">
              <a:latin typeface="Times New Roman" panose="02020603050405020304" pitchFamily="18" charset="0"/>
            </a:endParaRPr>
          </a:p>
        </p:txBody>
      </p:sp>
      <p:sp>
        <p:nvSpPr>
          <p:cNvPr id="3" name="TextBox 2">
            <a:extLst>
              <a:ext uri="{FF2B5EF4-FFF2-40B4-BE49-F238E27FC236}">
                <a16:creationId xmlns:a16="http://schemas.microsoft.com/office/drawing/2014/main" id="{2AB05A76-E67C-4EDB-B65C-DF9845C62432}"/>
              </a:ext>
            </a:extLst>
          </p:cNvPr>
          <p:cNvSpPr txBox="1"/>
          <p:nvPr/>
        </p:nvSpPr>
        <p:spPr>
          <a:xfrm>
            <a:off x="722213" y="5476953"/>
            <a:ext cx="5766099" cy="646331"/>
          </a:xfrm>
          <a:prstGeom prst="rect">
            <a:avLst/>
          </a:prstGeom>
          <a:noFill/>
        </p:spPr>
        <p:txBody>
          <a:bodyPr wrap="square" rtlCol="0">
            <a:spAutoFit/>
          </a:bodyPr>
          <a:lstStyle/>
          <a:p>
            <a:r>
              <a:rPr lang="en-US" altLang="en-US" dirty="0">
                <a:solidFill>
                  <a:srgbClr val="000000"/>
                </a:solidFill>
                <a:latin typeface="Times New Roman" panose="02020603050405020304" pitchFamily="18" charset="0"/>
              </a:rPr>
              <a:t>Step 1, Rate On A Scale From:</a:t>
            </a:r>
            <a:br>
              <a:rPr lang="en-US" altLang="en-US" dirty="0">
                <a:solidFill>
                  <a:srgbClr val="000000"/>
                </a:solidFill>
                <a:latin typeface="Times New Roman" panose="02020603050405020304" pitchFamily="18" charset="0"/>
              </a:rPr>
            </a:br>
            <a:r>
              <a:rPr lang="en-US" altLang="en-US" dirty="0">
                <a:solidFill>
                  <a:srgbClr val="000000"/>
                </a:solidFill>
                <a:latin typeface="Times New Roman" panose="02020603050405020304" pitchFamily="18" charset="0"/>
              </a:rPr>
              <a:t> </a:t>
            </a:r>
            <a:r>
              <a:rPr lang="en-US" altLang="en-US" i="1" dirty="0">
                <a:solidFill>
                  <a:srgbClr val="FF0000"/>
                </a:solidFill>
                <a:latin typeface="Times New Roman" panose="02020603050405020304" pitchFamily="18" charset="0"/>
              </a:rPr>
              <a:t>++ (Best) + (Good) - (Bad) to  - - (Worst)</a:t>
            </a:r>
            <a:endParaRPr lang="en-US" i="1"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44"/>
                                        </p:tgtEl>
                                        <p:attrNameLst>
                                          <p:attrName>style.visibility</p:attrName>
                                        </p:attrNameLst>
                                      </p:cBhvr>
                                      <p:to>
                                        <p:strVal val="visible"/>
                                      </p:to>
                                    </p:set>
                                    <p:animEffect transition="in" filter="checkerboard(across)">
                                      <p:cBhvr>
                                        <p:cTn id="7" dur="500"/>
                                        <p:tgtEl>
                                          <p:spTgt spid="5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 calcmode="lin" valueType="num">
                                      <p:cBhvr additive="base">
                                        <p:cTn id="12" dur="500" fill="hold"/>
                                        <p:tgtEl>
                                          <p:spTgt spid="5131"/>
                                        </p:tgtEl>
                                        <p:attrNameLst>
                                          <p:attrName>ppt_x</p:attrName>
                                        </p:attrNameLst>
                                      </p:cBhvr>
                                      <p:tavLst>
                                        <p:tav tm="0">
                                          <p:val>
                                            <p:strVal val="0-#ppt_w/2"/>
                                          </p:val>
                                        </p:tav>
                                        <p:tav tm="100000">
                                          <p:val>
                                            <p:strVal val="#ppt_x"/>
                                          </p:val>
                                        </p:tav>
                                      </p:tavLst>
                                    </p:anim>
                                    <p:anim calcmode="lin" valueType="num">
                                      <p:cBhvr additive="base">
                                        <p:cTn id="13" dur="500" fill="hold"/>
                                        <p:tgtEl>
                                          <p:spTgt spid="513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37"/>
                                        </p:tgtEl>
                                        <p:attrNameLst>
                                          <p:attrName>style.visibility</p:attrName>
                                        </p:attrNameLst>
                                      </p:cBhvr>
                                      <p:to>
                                        <p:strVal val="visible"/>
                                      </p:to>
                                    </p:set>
                                    <p:anim calcmode="lin" valueType="num">
                                      <p:cBhvr additive="base">
                                        <p:cTn id="18" dur="500" fill="hold"/>
                                        <p:tgtEl>
                                          <p:spTgt spid="5137"/>
                                        </p:tgtEl>
                                        <p:attrNameLst>
                                          <p:attrName>ppt_x</p:attrName>
                                        </p:attrNameLst>
                                      </p:cBhvr>
                                      <p:tavLst>
                                        <p:tav tm="0">
                                          <p:val>
                                            <p:strVal val="0-#ppt_w/2"/>
                                          </p:val>
                                        </p:tav>
                                        <p:tav tm="100000">
                                          <p:val>
                                            <p:strVal val="#ppt_x"/>
                                          </p:val>
                                        </p:tav>
                                      </p:tavLst>
                                    </p:anim>
                                    <p:anim calcmode="lin" valueType="num">
                                      <p:cBhvr additive="base">
                                        <p:cTn id="19" dur="500" fill="hold"/>
                                        <p:tgtEl>
                                          <p:spTgt spid="513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132"/>
                                        </p:tgtEl>
                                        <p:attrNameLst>
                                          <p:attrName>style.visibility</p:attrName>
                                        </p:attrNameLst>
                                      </p:cBhvr>
                                      <p:to>
                                        <p:strVal val="visible"/>
                                      </p:to>
                                    </p:set>
                                    <p:anim calcmode="lin" valueType="num">
                                      <p:cBhvr additive="base">
                                        <p:cTn id="24" dur="500" fill="hold"/>
                                        <p:tgtEl>
                                          <p:spTgt spid="5132"/>
                                        </p:tgtEl>
                                        <p:attrNameLst>
                                          <p:attrName>ppt_x</p:attrName>
                                        </p:attrNameLst>
                                      </p:cBhvr>
                                      <p:tavLst>
                                        <p:tav tm="0">
                                          <p:val>
                                            <p:strVal val="0-#ppt_w/2"/>
                                          </p:val>
                                        </p:tav>
                                        <p:tav tm="100000">
                                          <p:val>
                                            <p:strVal val="#ppt_x"/>
                                          </p:val>
                                        </p:tav>
                                      </p:tavLst>
                                    </p:anim>
                                    <p:anim calcmode="lin" valueType="num">
                                      <p:cBhvr additive="base">
                                        <p:cTn id="25"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138"/>
                                        </p:tgtEl>
                                        <p:attrNameLst>
                                          <p:attrName>style.visibility</p:attrName>
                                        </p:attrNameLst>
                                      </p:cBhvr>
                                      <p:to>
                                        <p:strVal val="visible"/>
                                      </p:to>
                                    </p:set>
                                    <p:anim calcmode="lin" valueType="num">
                                      <p:cBhvr additive="base">
                                        <p:cTn id="30" dur="500" fill="hold"/>
                                        <p:tgtEl>
                                          <p:spTgt spid="5138"/>
                                        </p:tgtEl>
                                        <p:attrNameLst>
                                          <p:attrName>ppt_x</p:attrName>
                                        </p:attrNameLst>
                                      </p:cBhvr>
                                      <p:tavLst>
                                        <p:tav tm="0">
                                          <p:val>
                                            <p:strVal val="0-#ppt_w/2"/>
                                          </p:val>
                                        </p:tav>
                                        <p:tav tm="100000">
                                          <p:val>
                                            <p:strVal val="#ppt_x"/>
                                          </p:val>
                                        </p:tav>
                                      </p:tavLst>
                                    </p:anim>
                                    <p:anim calcmode="lin" valueType="num">
                                      <p:cBhvr additive="base">
                                        <p:cTn id="31"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133"/>
                                        </p:tgtEl>
                                        <p:attrNameLst>
                                          <p:attrName>style.visibility</p:attrName>
                                        </p:attrNameLst>
                                      </p:cBhvr>
                                      <p:to>
                                        <p:strVal val="visible"/>
                                      </p:to>
                                    </p:set>
                                    <p:anim calcmode="lin" valueType="num">
                                      <p:cBhvr additive="base">
                                        <p:cTn id="36" dur="500" fill="hold"/>
                                        <p:tgtEl>
                                          <p:spTgt spid="5133"/>
                                        </p:tgtEl>
                                        <p:attrNameLst>
                                          <p:attrName>ppt_x</p:attrName>
                                        </p:attrNameLst>
                                      </p:cBhvr>
                                      <p:tavLst>
                                        <p:tav tm="0">
                                          <p:val>
                                            <p:strVal val="1+#ppt_w/2"/>
                                          </p:val>
                                        </p:tav>
                                        <p:tav tm="100000">
                                          <p:val>
                                            <p:strVal val="#ppt_x"/>
                                          </p:val>
                                        </p:tav>
                                      </p:tavLst>
                                    </p:anim>
                                    <p:anim calcmode="lin" valueType="num">
                                      <p:cBhvr additive="base">
                                        <p:cTn id="37"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5139"/>
                                        </p:tgtEl>
                                        <p:attrNameLst>
                                          <p:attrName>style.visibility</p:attrName>
                                        </p:attrNameLst>
                                      </p:cBhvr>
                                      <p:to>
                                        <p:strVal val="visible"/>
                                      </p:to>
                                    </p:set>
                                    <p:anim calcmode="lin" valueType="num">
                                      <p:cBhvr additive="base">
                                        <p:cTn id="42" dur="500" fill="hold"/>
                                        <p:tgtEl>
                                          <p:spTgt spid="5139"/>
                                        </p:tgtEl>
                                        <p:attrNameLst>
                                          <p:attrName>ppt_x</p:attrName>
                                        </p:attrNameLst>
                                      </p:cBhvr>
                                      <p:tavLst>
                                        <p:tav tm="0">
                                          <p:val>
                                            <p:strVal val="1+#ppt_w/2"/>
                                          </p:val>
                                        </p:tav>
                                        <p:tav tm="100000">
                                          <p:val>
                                            <p:strVal val="#ppt_x"/>
                                          </p:val>
                                        </p:tav>
                                      </p:tavLst>
                                    </p:anim>
                                    <p:anim calcmode="lin" valueType="num">
                                      <p:cBhvr additive="base">
                                        <p:cTn id="43"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5136"/>
                                        </p:tgtEl>
                                        <p:attrNameLst>
                                          <p:attrName>style.visibility</p:attrName>
                                        </p:attrNameLst>
                                      </p:cBhvr>
                                      <p:to>
                                        <p:strVal val="visible"/>
                                      </p:to>
                                    </p:set>
                                    <p:anim calcmode="lin" valueType="num">
                                      <p:cBhvr additive="base">
                                        <p:cTn id="48" dur="500" fill="hold"/>
                                        <p:tgtEl>
                                          <p:spTgt spid="5136"/>
                                        </p:tgtEl>
                                        <p:attrNameLst>
                                          <p:attrName>ppt_x</p:attrName>
                                        </p:attrNameLst>
                                      </p:cBhvr>
                                      <p:tavLst>
                                        <p:tav tm="0">
                                          <p:val>
                                            <p:strVal val="1+#ppt_w/2"/>
                                          </p:val>
                                        </p:tav>
                                        <p:tav tm="100000">
                                          <p:val>
                                            <p:strVal val="#ppt_x"/>
                                          </p:val>
                                        </p:tav>
                                      </p:tavLst>
                                    </p:anim>
                                    <p:anim calcmode="lin" valueType="num">
                                      <p:cBhvr additive="base">
                                        <p:cTn id="49"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5140"/>
                                        </p:tgtEl>
                                        <p:attrNameLst>
                                          <p:attrName>style.visibility</p:attrName>
                                        </p:attrNameLst>
                                      </p:cBhvr>
                                      <p:to>
                                        <p:strVal val="visible"/>
                                      </p:to>
                                    </p:set>
                                    <p:anim calcmode="lin" valueType="num">
                                      <p:cBhvr additive="base">
                                        <p:cTn id="54" dur="500" fill="hold"/>
                                        <p:tgtEl>
                                          <p:spTgt spid="5140"/>
                                        </p:tgtEl>
                                        <p:attrNameLst>
                                          <p:attrName>ppt_x</p:attrName>
                                        </p:attrNameLst>
                                      </p:cBhvr>
                                      <p:tavLst>
                                        <p:tav tm="0">
                                          <p:val>
                                            <p:strVal val="1+#ppt_w/2"/>
                                          </p:val>
                                        </p:tav>
                                        <p:tav tm="100000">
                                          <p:val>
                                            <p:strVal val="#ppt_x"/>
                                          </p:val>
                                        </p:tav>
                                      </p:tavLst>
                                    </p:anim>
                                    <p:anim calcmode="lin" valueType="num">
                                      <p:cBhvr additive="base">
                                        <p:cTn id="55"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135"/>
                                        </p:tgtEl>
                                        <p:attrNameLst>
                                          <p:attrName>style.visibility</p:attrName>
                                        </p:attrNameLst>
                                      </p:cBhvr>
                                      <p:to>
                                        <p:strVal val="visible"/>
                                      </p:to>
                                    </p:set>
                                    <p:anim calcmode="lin" valueType="num">
                                      <p:cBhvr additive="base">
                                        <p:cTn id="60" dur="500" fill="hold"/>
                                        <p:tgtEl>
                                          <p:spTgt spid="5135"/>
                                        </p:tgtEl>
                                        <p:attrNameLst>
                                          <p:attrName>ppt_x</p:attrName>
                                        </p:attrNameLst>
                                      </p:cBhvr>
                                      <p:tavLst>
                                        <p:tav tm="0">
                                          <p:val>
                                            <p:strVal val="#ppt_x"/>
                                          </p:val>
                                        </p:tav>
                                        <p:tav tm="100000">
                                          <p:val>
                                            <p:strVal val="#ppt_x"/>
                                          </p:val>
                                        </p:tav>
                                      </p:tavLst>
                                    </p:anim>
                                    <p:anim calcmode="lin" valueType="num">
                                      <p:cBhvr additive="base">
                                        <p:cTn id="61"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141"/>
                                        </p:tgtEl>
                                        <p:attrNameLst>
                                          <p:attrName>style.visibility</p:attrName>
                                        </p:attrNameLst>
                                      </p:cBhvr>
                                      <p:to>
                                        <p:strVal val="visible"/>
                                      </p:to>
                                    </p:set>
                                    <p:anim calcmode="lin" valueType="num">
                                      <p:cBhvr additive="base">
                                        <p:cTn id="66" dur="500" fill="hold"/>
                                        <p:tgtEl>
                                          <p:spTgt spid="5141"/>
                                        </p:tgtEl>
                                        <p:attrNameLst>
                                          <p:attrName>ppt_x</p:attrName>
                                        </p:attrNameLst>
                                      </p:cBhvr>
                                      <p:tavLst>
                                        <p:tav tm="0">
                                          <p:val>
                                            <p:strVal val="#ppt_x"/>
                                          </p:val>
                                        </p:tav>
                                        <p:tav tm="100000">
                                          <p:val>
                                            <p:strVal val="#ppt_x"/>
                                          </p:val>
                                        </p:tav>
                                      </p:tavLst>
                                    </p:anim>
                                    <p:anim calcmode="lin" valueType="num">
                                      <p:cBhvr additive="base">
                                        <p:cTn id="67"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134"/>
                                        </p:tgtEl>
                                        <p:attrNameLst>
                                          <p:attrName>style.visibility</p:attrName>
                                        </p:attrNameLst>
                                      </p:cBhvr>
                                      <p:to>
                                        <p:strVal val="visible"/>
                                      </p:to>
                                    </p:set>
                                    <p:anim calcmode="lin" valueType="num">
                                      <p:cBhvr additive="base">
                                        <p:cTn id="72" dur="500" fill="hold"/>
                                        <p:tgtEl>
                                          <p:spTgt spid="5134"/>
                                        </p:tgtEl>
                                        <p:attrNameLst>
                                          <p:attrName>ppt_x</p:attrName>
                                        </p:attrNameLst>
                                      </p:cBhvr>
                                      <p:tavLst>
                                        <p:tav tm="0">
                                          <p:val>
                                            <p:strVal val="#ppt_x"/>
                                          </p:val>
                                        </p:tav>
                                        <p:tav tm="100000">
                                          <p:val>
                                            <p:strVal val="#ppt_x"/>
                                          </p:val>
                                        </p:tav>
                                      </p:tavLst>
                                    </p:anim>
                                    <p:anim calcmode="lin" valueType="num">
                                      <p:cBhvr additive="base">
                                        <p:cTn id="73"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142"/>
                                        </p:tgtEl>
                                        <p:attrNameLst>
                                          <p:attrName>style.visibility</p:attrName>
                                        </p:attrNameLst>
                                      </p:cBhvr>
                                      <p:to>
                                        <p:strVal val="visible"/>
                                      </p:to>
                                    </p:set>
                                    <p:anim calcmode="lin" valueType="num">
                                      <p:cBhvr additive="base">
                                        <p:cTn id="78" dur="500" fill="hold"/>
                                        <p:tgtEl>
                                          <p:spTgt spid="5142"/>
                                        </p:tgtEl>
                                        <p:attrNameLst>
                                          <p:attrName>ppt_x</p:attrName>
                                        </p:attrNameLst>
                                      </p:cBhvr>
                                      <p:tavLst>
                                        <p:tav tm="0">
                                          <p:val>
                                            <p:strVal val="#ppt_x"/>
                                          </p:val>
                                        </p:tav>
                                        <p:tav tm="100000">
                                          <p:val>
                                            <p:strVal val="#ppt_x"/>
                                          </p:val>
                                        </p:tav>
                                      </p:tavLst>
                                    </p:anim>
                                    <p:anim calcmode="lin" valueType="num">
                                      <p:cBhvr additive="base">
                                        <p:cTn id="79" dur="500" fill="hold"/>
                                        <p:tgtEl>
                                          <p:spTgt spid="5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utoUpdateAnimBg="0"/>
      <p:bldP spid="5132" grpId="0" autoUpdateAnimBg="0"/>
      <p:bldP spid="5133" grpId="0" autoUpdateAnimBg="0"/>
      <p:bldP spid="5134" grpId="0" autoUpdateAnimBg="0"/>
      <p:bldP spid="5135" grpId="0" autoUpdateAnimBg="0"/>
      <p:bldP spid="5136" grpId="0" autoUpdateAnimBg="0"/>
      <p:bldP spid="5137" grpId="0" autoUpdateAnimBg="0"/>
      <p:bldP spid="5138" grpId="0" autoUpdateAnimBg="0"/>
      <p:bldP spid="5139" grpId="0" autoUpdateAnimBg="0"/>
      <p:bldP spid="5140" grpId="0" autoUpdateAnimBg="0"/>
      <p:bldP spid="5141" grpId="0" autoUpdateAnimBg="0"/>
      <p:bldP spid="5142" grpId="0" autoUpdateAnimBg="0"/>
      <p:bldP spid="514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a:extLst>
              <a:ext uri="{FF2B5EF4-FFF2-40B4-BE49-F238E27FC236}">
                <a16:creationId xmlns:a16="http://schemas.microsoft.com/office/drawing/2014/main" id="{C116B2CC-2145-4C8D-A019-2BC2BB9C2105}"/>
              </a:ext>
            </a:extLst>
          </p:cNvPr>
          <p:cNvGraphicFramePr>
            <a:graphicFrameLocks noChangeAspect="1"/>
          </p:cNvGraphicFramePr>
          <p:nvPr/>
        </p:nvGraphicFramePr>
        <p:xfrm>
          <a:off x="2228255" y="1687742"/>
          <a:ext cx="4687491" cy="3676650"/>
        </p:xfrm>
        <a:graphic>
          <a:graphicData uri="http://schemas.openxmlformats.org/presentationml/2006/ole">
            <mc:AlternateContent xmlns:mc="http://schemas.openxmlformats.org/markup-compatibility/2006">
              <mc:Choice xmlns:v="urn:schemas-microsoft-com:vml" Requires="v">
                <p:oleObj spid="_x0000_s4114" name="Document" r:id="rId4" imgW="6251448" imgH="4904232" progId="Word.Document.8">
                  <p:embed/>
                </p:oleObj>
              </mc:Choice>
              <mc:Fallback>
                <p:oleObj name="Document" r:id="rId4" imgW="6251448" imgH="4904232" progId="Word.Document.8">
                  <p:embed/>
                  <p:pic>
                    <p:nvPicPr>
                      <p:cNvPr id="40962" name="Object 2">
                        <a:extLst>
                          <a:ext uri="{FF2B5EF4-FFF2-40B4-BE49-F238E27FC236}">
                            <a16:creationId xmlns:a16="http://schemas.microsoft.com/office/drawing/2014/main" id="{C116B2CC-2145-4C8D-A019-2BC2BB9C2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255" y="1687742"/>
                        <a:ext cx="4687491" cy="367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3" name="Text Box 3">
            <a:extLst>
              <a:ext uri="{FF2B5EF4-FFF2-40B4-BE49-F238E27FC236}">
                <a16:creationId xmlns:a16="http://schemas.microsoft.com/office/drawing/2014/main" id="{C256F1D7-3B63-452D-8E1E-ABC1775AE62D}"/>
              </a:ext>
            </a:extLst>
          </p:cNvPr>
          <p:cNvSpPr txBox="1">
            <a:spLocks noChangeArrowheads="1"/>
          </p:cNvSpPr>
          <p:nvPr/>
        </p:nvSpPr>
        <p:spPr bwMode="auto">
          <a:xfrm>
            <a:off x="2628900" y="1714501"/>
            <a:ext cx="412324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solidFill>
                  <a:srgbClr val="000000"/>
                </a:solidFill>
                <a:latin typeface="Times New Roman" panose="02020603050405020304" pitchFamily="18" charset="0"/>
              </a:rPr>
              <a:t>Problem: </a:t>
            </a:r>
            <a:r>
              <a:rPr lang="en-US" altLang="en-US" dirty="0">
                <a:solidFill>
                  <a:srgbClr val="0033CC"/>
                </a:solidFill>
                <a:latin typeface="Times New Roman" panose="02020603050405020304" pitchFamily="18" charset="0"/>
              </a:rPr>
              <a:t>Where should Maria go to school?</a:t>
            </a:r>
            <a:endParaRPr lang="en-US" altLang="en-US" sz="2100"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
        <p:nvSpPr>
          <p:cNvPr id="40964" name="Text Box 4">
            <a:extLst>
              <a:ext uri="{FF2B5EF4-FFF2-40B4-BE49-F238E27FC236}">
                <a16:creationId xmlns:a16="http://schemas.microsoft.com/office/drawing/2014/main" id="{10960BA5-8AC8-4B0C-947F-5DA88CB5F54E}"/>
              </a:ext>
            </a:extLst>
          </p:cNvPr>
          <p:cNvSpPr txBox="1">
            <a:spLocks noChangeArrowheads="1"/>
          </p:cNvSpPr>
          <p:nvPr/>
        </p:nvSpPr>
        <p:spPr bwMode="auto">
          <a:xfrm>
            <a:off x="2343150" y="2971801"/>
            <a:ext cx="857250"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0000"/>
              </a:lnSpc>
              <a:spcBef>
                <a:spcPct val="15000"/>
              </a:spcBef>
              <a:spcAft>
                <a:spcPct val="15000"/>
              </a:spcAft>
            </a:pPr>
            <a:r>
              <a:rPr lang="en-US" altLang="en-US" sz="1050" b="1" dirty="0">
                <a:solidFill>
                  <a:schemeClr val="accent1">
                    <a:lumMod val="75000"/>
                  </a:schemeClr>
                </a:solidFill>
                <a:latin typeface="Times New Roman" panose="02020603050405020304" pitchFamily="18" charset="0"/>
              </a:rPr>
              <a:t>Big University</a:t>
            </a:r>
            <a:endParaRPr lang="en-US" altLang="en-US" dirty="0">
              <a:latin typeface="Times New Roman" panose="02020603050405020304" pitchFamily="18" charset="0"/>
            </a:endParaRPr>
          </a:p>
        </p:txBody>
      </p:sp>
      <p:sp>
        <p:nvSpPr>
          <p:cNvPr id="40965" name="Text Box 5">
            <a:extLst>
              <a:ext uri="{FF2B5EF4-FFF2-40B4-BE49-F238E27FC236}">
                <a16:creationId xmlns:a16="http://schemas.microsoft.com/office/drawing/2014/main" id="{20AF6D82-894D-4BE9-B367-AE904EA3FABC}"/>
              </a:ext>
            </a:extLst>
          </p:cNvPr>
          <p:cNvSpPr txBox="1">
            <a:spLocks noChangeArrowheads="1"/>
          </p:cNvSpPr>
          <p:nvPr/>
        </p:nvSpPr>
        <p:spPr bwMode="auto">
          <a:xfrm>
            <a:off x="2343150" y="3714751"/>
            <a:ext cx="85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5000"/>
              </a:lnSpc>
              <a:spcBef>
                <a:spcPct val="10000"/>
              </a:spcBef>
              <a:spcAft>
                <a:spcPct val="10000"/>
              </a:spcAft>
            </a:pPr>
            <a:r>
              <a:rPr lang="en-US" altLang="en-US" sz="1000" b="1" dirty="0">
                <a:solidFill>
                  <a:schemeClr val="accent1">
                    <a:lumMod val="75000"/>
                  </a:schemeClr>
                </a:solidFill>
                <a:latin typeface="Times New Roman" panose="02020603050405020304" pitchFamily="18" charset="0"/>
              </a:rPr>
              <a:t>Community College</a:t>
            </a:r>
          </a:p>
          <a:p>
            <a:pPr eaLnBrk="1" hangingPunct="1">
              <a:lnSpc>
                <a:spcPct val="85000"/>
              </a:lnSpc>
              <a:spcBef>
                <a:spcPct val="10000"/>
              </a:spcBef>
              <a:spcAft>
                <a:spcPct val="10000"/>
              </a:spcAft>
            </a:pPr>
            <a:endParaRPr lang="en-US" altLang="en-US" dirty="0">
              <a:latin typeface="Times New Roman" panose="02020603050405020304" pitchFamily="18" charset="0"/>
            </a:endParaRPr>
          </a:p>
        </p:txBody>
      </p:sp>
      <p:sp>
        <p:nvSpPr>
          <p:cNvPr id="40966" name="Text Box 6">
            <a:extLst>
              <a:ext uri="{FF2B5EF4-FFF2-40B4-BE49-F238E27FC236}">
                <a16:creationId xmlns:a16="http://schemas.microsoft.com/office/drawing/2014/main" id="{14D91C42-FCDF-43A2-9580-6F9CFD9A1B40}"/>
              </a:ext>
            </a:extLst>
          </p:cNvPr>
          <p:cNvSpPr txBox="1">
            <a:spLocks noChangeArrowheads="1"/>
          </p:cNvSpPr>
          <p:nvPr/>
        </p:nvSpPr>
        <p:spPr bwMode="auto">
          <a:xfrm>
            <a:off x="2286000" y="4400551"/>
            <a:ext cx="971550" cy="58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75000"/>
              </a:lnSpc>
              <a:spcBef>
                <a:spcPct val="10000"/>
              </a:spcBef>
              <a:spcAft>
                <a:spcPct val="10000"/>
              </a:spcAft>
            </a:pPr>
            <a:r>
              <a:rPr lang="en-US" altLang="en-US" sz="1050" b="1" dirty="0">
                <a:solidFill>
                  <a:schemeClr val="accent1">
                    <a:lumMod val="75000"/>
                  </a:schemeClr>
                </a:solidFill>
                <a:latin typeface="Times New Roman" panose="02020603050405020304" pitchFamily="18" charset="0"/>
              </a:rPr>
              <a:t>Private College</a:t>
            </a:r>
          </a:p>
          <a:p>
            <a:pPr eaLnBrk="1" hangingPunct="1">
              <a:lnSpc>
                <a:spcPct val="75000"/>
              </a:lnSpc>
              <a:spcBef>
                <a:spcPct val="10000"/>
              </a:spcBef>
              <a:spcAft>
                <a:spcPct val="10000"/>
              </a:spcAft>
            </a:pPr>
            <a:endParaRPr lang="en-US" altLang="en-US" dirty="0">
              <a:latin typeface="Times New Roman" panose="02020603050405020304" pitchFamily="18" charset="0"/>
            </a:endParaRPr>
          </a:p>
        </p:txBody>
      </p:sp>
      <p:sp>
        <p:nvSpPr>
          <p:cNvPr id="40967" name="Text Box 7">
            <a:extLst>
              <a:ext uri="{FF2B5EF4-FFF2-40B4-BE49-F238E27FC236}">
                <a16:creationId xmlns:a16="http://schemas.microsoft.com/office/drawing/2014/main" id="{ACE0A600-8CB3-46C3-9B2A-105FC381F649}"/>
              </a:ext>
            </a:extLst>
          </p:cNvPr>
          <p:cNvSpPr txBox="1">
            <a:spLocks noChangeArrowheads="1"/>
          </p:cNvSpPr>
          <p:nvPr/>
        </p:nvSpPr>
        <p:spPr bwMode="auto">
          <a:xfrm>
            <a:off x="3268861" y="2203147"/>
            <a:ext cx="686991"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b="1" dirty="0">
                <a:solidFill>
                  <a:srgbClr val="FF0000"/>
                </a:solidFill>
                <a:latin typeface="Times New Roman" panose="02020603050405020304" pitchFamily="18" charset="0"/>
              </a:rPr>
              <a:t>Low Cost</a:t>
            </a:r>
          </a:p>
          <a:p>
            <a:r>
              <a:rPr lang="en-US" altLang="en-US" sz="1050" b="1" dirty="0">
                <a:solidFill>
                  <a:srgbClr val="FF0000"/>
                </a:solidFill>
                <a:latin typeface="Times New Roman" panose="02020603050405020304" pitchFamily="18" charset="0"/>
              </a:rPr>
              <a:t>Tuition</a:t>
            </a:r>
          </a:p>
        </p:txBody>
      </p:sp>
      <p:sp>
        <p:nvSpPr>
          <p:cNvPr id="40968" name="Rectangle 8">
            <a:extLst>
              <a:ext uri="{FF2B5EF4-FFF2-40B4-BE49-F238E27FC236}">
                <a16:creationId xmlns:a16="http://schemas.microsoft.com/office/drawing/2014/main" id="{C8C71994-3283-4CBD-9083-8EFFD001E6D5}"/>
              </a:ext>
            </a:extLst>
          </p:cNvPr>
          <p:cNvSpPr>
            <a:spLocks noChangeArrowheads="1"/>
          </p:cNvSpPr>
          <p:nvPr/>
        </p:nvSpPr>
        <p:spPr bwMode="auto">
          <a:xfrm>
            <a:off x="4185046" y="2343150"/>
            <a:ext cx="81141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50" b="1" dirty="0">
                <a:solidFill>
                  <a:srgbClr val="FF0000"/>
                </a:solidFill>
                <a:latin typeface="Times New Roman" panose="02020603050405020304" pitchFamily="18" charset="0"/>
              </a:rPr>
              <a:t>Quality </a:t>
            </a:r>
          </a:p>
          <a:p>
            <a:pPr eaLnBrk="1" hangingPunct="1"/>
            <a:r>
              <a:rPr lang="en-US" altLang="en-US" sz="1050" b="1" dirty="0">
                <a:solidFill>
                  <a:srgbClr val="FF0000"/>
                </a:solidFill>
                <a:latin typeface="Times New Roman" panose="02020603050405020304" pitchFamily="18" charset="0"/>
              </a:rPr>
              <a:t>Education</a:t>
            </a:r>
          </a:p>
        </p:txBody>
      </p:sp>
      <p:sp>
        <p:nvSpPr>
          <p:cNvPr id="40969" name="Rectangle 9">
            <a:extLst>
              <a:ext uri="{FF2B5EF4-FFF2-40B4-BE49-F238E27FC236}">
                <a16:creationId xmlns:a16="http://schemas.microsoft.com/office/drawing/2014/main" id="{1EF1B5F4-92AB-4E48-A512-CF1367B99F22}"/>
              </a:ext>
            </a:extLst>
          </p:cNvPr>
          <p:cNvSpPr>
            <a:spLocks noChangeArrowheads="1"/>
          </p:cNvSpPr>
          <p:nvPr/>
        </p:nvSpPr>
        <p:spPr bwMode="auto">
          <a:xfrm>
            <a:off x="5029201" y="2350635"/>
            <a:ext cx="8386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Small </a:t>
            </a:r>
          </a:p>
          <a:p>
            <a:pPr eaLnBrk="1" hangingPunct="1"/>
            <a:r>
              <a:rPr lang="en-US" altLang="en-US" sz="1200" b="1" dirty="0">
                <a:solidFill>
                  <a:srgbClr val="FF0000"/>
                </a:solidFill>
                <a:latin typeface="Times New Roman" panose="02020603050405020304" pitchFamily="18" charset="0"/>
              </a:rPr>
              <a:t>Class Size</a:t>
            </a:r>
          </a:p>
        </p:txBody>
      </p:sp>
      <p:sp>
        <p:nvSpPr>
          <p:cNvPr id="40970" name="Rectangle 10">
            <a:extLst>
              <a:ext uri="{FF2B5EF4-FFF2-40B4-BE49-F238E27FC236}">
                <a16:creationId xmlns:a16="http://schemas.microsoft.com/office/drawing/2014/main" id="{4D2A89CB-DE1E-40AA-B7D2-BF05F33D8727}"/>
              </a:ext>
            </a:extLst>
          </p:cNvPr>
          <p:cNvSpPr>
            <a:spLocks noChangeArrowheads="1"/>
          </p:cNvSpPr>
          <p:nvPr/>
        </p:nvSpPr>
        <p:spPr bwMode="auto">
          <a:xfrm>
            <a:off x="6057901" y="2343150"/>
            <a:ext cx="6988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Near </a:t>
            </a:r>
          </a:p>
          <a:p>
            <a:pPr eaLnBrk="1" hangingPunct="1"/>
            <a:r>
              <a:rPr lang="en-US" altLang="en-US" sz="1200" b="1" dirty="0">
                <a:solidFill>
                  <a:srgbClr val="FF0000"/>
                </a:solidFill>
                <a:latin typeface="Times New Roman" panose="02020603050405020304" pitchFamily="18" charset="0"/>
              </a:rPr>
              <a:t>Home</a:t>
            </a:r>
          </a:p>
        </p:txBody>
      </p:sp>
      <p:sp>
        <p:nvSpPr>
          <p:cNvPr id="40971" name="Text Box 11">
            <a:extLst>
              <a:ext uri="{FF2B5EF4-FFF2-40B4-BE49-F238E27FC236}">
                <a16:creationId xmlns:a16="http://schemas.microsoft.com/office/drawing/2014/main" id="{2981004E-106D-49DB-A514-5C6E30FAADA3}"/>
              </a:ext>
            </a:extLst>
          </p:cNvPr>
          <p:cNvSpPr txBox="1">
            <a:spLocks noChangeArrowheads="1"/>
          </p:cNvSpPr>
          <p:nvPr/>
        </p:nvSpPr>
        <p:spPr bwMode="auto">
          <a:xfrm>
            <a:off x="3486150" y="2914650"/>
            <a:ext cx="373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40972" name="Text Box 12">
            <a:extLst>
              <a:ext uri="{FF2B5EF4-FFF2-40B4-BE49-F238E27FC236}">
                <a16:creationId xmlns:a16="http://schemas.microsoft.com/office/drawing/2014/main" id="{19AFBCB5-66B0-4B1B-8F6D-77C3AAF42C37}"/>
              </a:ext>
            </a:extLst>
          </p:cNvPr>
          <p:cNvSpPr txBox="1">
            <a:spLocks noChangeArrowheads="1"/>
          </p:cNvSpPr>
          <p:nvPr/>
        </p:nvSpPr>
        <p:spPr bwMode="auto">
          <a:xfrm>
            <a:off x="5257800" y="2971800"/>
            <a:ext cx="2616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0973" name="Text Box 13">
            <a:extLst>
              <a:ext uri="{FF2B5EF4-FFF2-40B4-BE49-F238E27FC236}">
                <a16:creationId xmlns:a16="http://schemas.microsoft.com/office/drawing/2014/main" id="{55CCB5AE-BBAF-45F0-BB1B-29F6E098B704}"/>
              </a:ext>
            </a:extLst>
          </p:cNvPr>
          <p:cNvSpPr txBox="1">
            <a:spLocks noChangeArrowheads="1"/>
          </p:cNvSpPr>
          <p:nvPr/>
        </p:nvSpPr>
        <p:spPr bwMode="auto">
          <a:xfrm>
            <a:off x="3486151" y="3600450"/>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40974" name="Text Box 14">
            <a:extLst>
              <a:ext uri="{FF2B5EF4-FFF2-40B4-BE49-F238E27FC236}">
                <a16:creationId xmlns:a16="http://schemas.microsoft.com/office/drawing/2014/main" id="{0B5AE984-CF43-4D07-ABCF-56AD09C1CE86}"/>
              </a:ext>
            </a:extLst>
          </p:cNvPr>
          <p:cNvSpPr txBox="1">
            <a:spLocks noChangeArrowheads="1"/>
          </p:cNvSpPr>
          <p:nvPr/>
        </p:nvSpPr>
        <p:spPr bwMode="auto">
          <a:xfrm>
            <a:off x="5314950" y="428625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0975" name="Text Box 15">
            <a:extLst>
              <a:ext uri="{FF2B5EF4-FFF2-40B4-BE49-F238E27FC236}">
                <a16:creationId xmlns:a16="http://schemas.microsoft.com/office/drawing/2014/main" id="{D9C8B8B2-9C32-4B7C-82D7-2E995B0CD51A}"/>
              </a:ext>
            </a:extLst>
          </p:cNvPr>
          <p:cNvSpPr txBox="1">
            <a:spLocks noChangeArrowheads="1"/>
          </p:cNvSpPr>
          <p:nvPr/>
        </p:nvSpPr>
        <p:spPr bwMode="auto">
          <a:xfrm>
            <a:off x="3486150" y="4286250"/>
            <a:ext cx="396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40976" name="Text Box 16">
            <a:extLst>
              <a:ext uri="{FF2B5EF4-FFF2-40B4-BE49-F238E27FC236}">
                <a16:creationId xmlns:a16="http://schemas.microsoft.com/office/drawing/2014/main" id="{0D49A2B4-573D-4A1F-A0A4-F1E06329E542}"/>
              </a:ext>
            </a:extLst>
          </p:cNvPr>
          <p:cNvSpPr txBox="1">
            <a:spLocks noChangeArrowheads="1"/>
          </p:cNvSpPr>
          <p:nvPr/>
        </p:nvSpPr>
        <p:spPr bwMode="auto">
          <a:xfrm>
            <a:off x="5314950" y="3657600"/>
            <a:ext cx="2524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0977" name="Text Box 17">
            <a:extLst>
              <a:ext uri="{FF2B5EF4-FFF2-40B4-BE49-F238E27FC236}">
                <a16:creationId xmlns:a16="http://schemas.microsoft.com/office/drawing/2014/main" id="{1F2CD0AB-2E98-4A1D-9E20-5DDD41B49A85}"/>
              </a:ext>
            </a:extLst>
          </p:cNvPr>
          <p:cNvSpPr txBox="1">
            <a:spLocks noChangeArrowheads="1"/>
          </p:cNvSpPr>
          <p:nvPr/>
        </p:nvSpPr>
        <p:spPr bwMode="auto">
          <a:xfrm>
            <a:off x="4400551" y="2971800"/>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40978" name="Text Box 18">
            <a:extLst>
              <a:ext uri="{FF2B5EF4-FFF2-40B4-BE49-F238E27FC236}">
                <a16:creationId xmlns:a16="http://schemas.microsoft.com/office/drawing/2014/main" id="{2F4FC02B-D6B9-4418-A0D6-153FE1F07341}"/>
              </a:ext>
            </a:extLst>
          </p:cNvPr>
          <p:cNvSpPr txBox="1">
            <a:spLocks noChangeArrowheads="1"/>
          </p:cNvSpPr>
          <p:nvPr/>
        </p:nvSpPr>
        <p:spPr bwMode="auto">
          <a:xfrm>
            <a:off x="6172200" y="2971800"/>
            <a:ext cx="2616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0979" name="Text Box 19">
            <a:extLst>
              <a:ext uri="{FF2B5EF4-FFF2-40B4-BE49-F238E27FC236}">
                <a16:creationId xmlns:a16="http://schemas.microsoft.com/office/drawing/2014/main" id="{552FDEC4-618F-407A-BB0C-B8147EE28E32}"/>
              </a:ext>
            </a:extLst>
          </p:cNvPr>
          <p:cNvSpPr txBox="1">
            <a:spLocks noChangeArrowheads="1"/>
          </p:cNvSpPr>
          <p:nvPr/>
        </p:nvSpPr>
        <p:spPr bwMode="auto">
          <a:xfrm>
            <a:off x="4457700" y="365760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0980" name="Text Box 20">
            <a:extLst>
              <a:ext uri="{FF2B5EF4-FFF2-40B4-BE49-F238E27FC236}">
                <a16:creationId xmlns:a16="http://schemas.microsoft.com/office/drawing/2014/main" id="{9EA1BBFE-CD2D-4106-876E-E93DA077BC58}"/>
              </a:ext>
            </a:extLst>
          </p:cNvPr>
          <p:cNvSpPr txBox="1">
            <a:spLocks noChangeArrowheads="1"/>
          </p:cNvSpPr>
          <p:nvPr/>
        </p:nvSpPr>
        <p:spPr bwMode="auto">
          <a:xfrm>
            <a:off x="6172200" y="360045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0981" name="Text Box 21">
            <a:extLst>
              <a:ext uri="{FF2B5EF4-FFF2-40B4-BE49-F238E27FC236}">
                <a16:creationId xmlns:a16="http://schemas.microsoft.com/office/drawing/2014/main" id="{140829DE-B435-4F79-A628-379F5F8C285E}"/>
              </a:ext>
            </a:extLst>
          </p:cNvPr>
          <p:cNvSpPr txBox="1">
            <a:spLocks noChangeArrowheads="1"/>
          </p:cNvSpPr>
          <p:nvPr/>
        </p:nvSpPr>
        <p:spPr bwMode="auto">
          <a:xfrm>
            <a:off x="4400550" y="428625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0982" name="Text Box 22">
            <a:extLst>
              <a:ext uri="{FF2B5EF4-FFF2-40B4-BE49-F238E27FC236}">
                <a16:creationId xmlns:a16="http://schemas.microsoft.com/office/drawing/2014/main" id="{1D1F406E-B364-489B-A028-8AD897314368}"/>
              </a:ext>
            </a:extLst>
          </p:cNvPr>
          <p:cNvSpPr txBox="1">
            <a:spLocks noChangeArrowheads="1"/>
          </p:cNvSpPr>
          <p:nvPr/>
        </p:nvSpPr>
        <p:spPr bwMode="auto">
          <a:xfrm>
            <a:off x="6172200" y="4229100"/>
            <a:ext cx="396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8215" name="Text Box 23">
            <a:extLst>
              <a:ext uri="{FF2B5EF4-FFF2-40B4-BE49-F238E27FC236}">
                <a16:creationId xmlns:a16="http://schemas.microsoft.com/office/drawing/2014/main" id="{D46A5D51-C183-41A4-BFDE-504FF6D24969}"/>
              </a:ext>
            </a:extLst>
          </p:cNvPr>
          <p:cNvSpPr txBox="1">
            <a:spLocks noChangeArrowheads="1"/>
          </p:cNvSpPr>
          <p:nvPr/>
        </p:nvSpPr>
        <p:spPr bwMode="auto">
          <a:xfrm>
            <a:off x="1370410" y="1097861"/>
            <a:ext cx="73175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solidFill>
                  <a:srgbClr val="005CB8"/>
                </a:solidFill>
                <a:latin typeface="Times New Roman" panose="02020603050405020304" pitchFamily="18" charset="0"/>
              </a:rPr>
              <a:t>E: </a:t>
            </a:r>
            <a:r>
              <a:rPr lang="en-US" altLang="en-US" sz="3200" b="1" dirty="0">
                <a:solidFill>
                  <a:srgbClr val="7A9900"/>
                </a:solidFill>
                <a:latin typeface="Times New Roman" panose="02020603050405020304" pitchFamily="18" charset="0"/>
              </a:rPr>
              <a:t>EVALUATE THE ALTERNATIVES  </a:t>
            </a:r>
          </a:p>
        </p:txBody>
      </p:sp>
      <p:sp>
        <p:nvSpPr>
          <p:cNvPr id="8216" name="Text Box 24">
            <a:extLst>
              <a:ext uri="{FF2B5EF4-FFF2-40B4-BE49-F238E27FC236}">
                <a16:creationId xmlns:a16="http://schemas.microsoft.com/office/drawing/2014/main" id="{DCE954A8-C034-4991-BC8C-8552356E92D5}"/>
              </a:ext>
            </a:extLst>
          </p:cNvPr>
          <p:cNvSpPr txBox="1">
            <a:spLocks noChangeArrowheads="1"/>
          </p:cNvSpPr>
          <p:nvPr/>
        </p:nvSpPr>
        <p:spPr bwMode="auto">
          <a:xfrm>
            <a:off x="6972300" y="2914650"/>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FF0066"/>
                </a:solidFill>
                <a:latin typeface="Times New Roman" panose="02020603050405020304" pitchFamily="18" charset="0"/>
              </a:rPr>
              <a:t>= +1</a:t>
            </a:r>
            <a:endParaRPr lang="en-US" altLang="en-US" dirty="0">
              <a:latin typeface="Times New Roman" panose="02020603050405020304" pitchFamily="18" charset="0"/>
            </a:endParaRPr>
          </a:p>
        </p:txBody>
      </p:sp>
      <p:sp>
        <p:nvSpPr>
          <p:cNvPr id="8217" name="Text Box 25">
            <a:extLst>
              <a:ext uri="{FF2B5EF4-FFF2-40B4-BE49-F238E27FC236}">
                <a16:creationId xmlns:a16="http://schemas.microsoft.com/office/drawing/2014/main" id="{A4004DB9-2949-4C6D-9ACB-03B97782E8F8}"/>
              </a:ext>
            </a:extLst>
          </p:cNvPr>
          <p:cNvSpPr txBox="1">
            <a:spLocks noChangeArrowheads="1"/>
          </p:cNvSpPr>
          <p:nvPr/>
        </p:nvSpPr>
        <p:spPr bwMode="auto">
          <a:xfrm>
            <a:off x="6972301" y="3600450"/>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FF0066"/>
                </a:solidFill>
                <a:latin typeface="Times New Roman" panose="02020603050405020304" pitchFamily="18" charset="0"/>
              </a:rPr>
              <a:t>= +5</a:t>
            </a:r>
            <a:endParaRPr lang="en-US" altLang="en-US" b="1" dirty="0">
              <a:latin typeface="Times New Roman" panose="02020603050405020304" pitchFamily="18" charset="0"/>
            </a:endParaRPr>
          </a:p>
        </p:txBody>
      </p:sp>
      <p:sp>
        <p:nvSpPr>
          <p:cNvPr id="8218" name="Text Box 26">
            <a:extLst>
              <a:ext uri="{FF2B5EF4-FFF2-40B4-BE49-F238E27FC236}">
                <a16:creationId xmlns:a16="http://schemas.microsoft.com/office/drawing/2014/main" id="{AA3BE65E-E21D-476F-B298-9E6B6568C711}"/>
              </a:ext>
            </a:extLst>
          </p:cNvPr>
          <p:cNvSpPr txBox="1">
            <a:spLocks noChangeArrowheads="1"/>
          </p:cNvSpPr>
          <p:nvPr/>
        </p:nvSpPr>
        <p:spPr bwMode="auto">
          <a:xfrm>
            <a:off x="6972300" y="4286250"/>
            <a:ext cx="5661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FF0066"/>
                </a:solidFill>
                <a:latin typeface="Times New Roman" panose="02020603050405020304" pitchFamily="18" charset="0"/>
              </a:rPr>
              <a:t>= -2</a:t>
            </a:r>
            <a:endParaRPr lang="en-US" altLang="en-US" dirty="0">
              <a:latin typeface="Times New Roman" panose="02020603050405020304" pitchFamily="18" charset="0"/>
            </a:endParaRPr>
          </a:p>
        </p:txBody>
      </p:sp>
      <p:pic>
        <p:nvPicPr>
          <p:cNvPr id="2" name="Picture 18" descr="DECISION MAKING. - ppt download">
            <a:extLst>
              <a:ext uri="{FF2B5EF4-FFF2-40B4-BE49-F238E27FC236}">
                <a16:creationId xmlns:a16="http://schemas.microsoft.com/office/drawing/2014/main" id="{D57DBF48-080F-4BF2-A006-9829DA243D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785" y="4958679"/>
            <a:ext cx="1582365" cy="11867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D857FF-6F90-4B6E-AFD5-CE6F85F850AF}"/>
              </a:ext>
            </a:extLst>
          </p:cNvPr>
          <p:cNvSpPr txBox="1"/>
          <p:nvPr/>
        </p:nvSpPr>
        <p:spPr>
          <a:xfrm>
            <a:off x="4185046" y="5690795"/>
            <a:ext cx="3743340" cy="369332"/>
          </a:xfrm>
          <a:prstGeom prst="rect">
            <a:avLst/>
          </a:prstGeom>
          <a:noFill/>
        </p:spPr>
        <p:txBody>
          <a:bodyPr wrap="square" rtlCol="0">
            <a:spAutoFit/>
          </a:bodyPr>
          <a:lstStyle/>
          <a:p>
            <a:r>
              <a:rPr lang="en-US" i="1" dirty="0">
                <a:solidFill>
                  <a:srgbClr val="FF0000"/>
                </a:solidFill>
              </a:rPr>
              <a:t>Step 2, Add up the numbers!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215"/>
                                        </p:tgtEl>
                                        <p:attrNameLst>
                                          <p:attrName>style.visibility</p:attrName>
                                        </p:attrNameLst>
                                      </p:cBhvr>
                                      <p:to>
                                        <p:strVal val="visible"/>
                                      </p:to>
                                    </p:set>
                                    <p:anim calcmode="lin" valueType="num">
                                      <p:cBhvr additive="base">
                                        <p:cTn id="7" dur="500" fill="hold"/>
                                        <p:tgtEl>
                                          <p:spTgt spid="8215"/>
                                        </p:tgtEl>
                                        <p:attrNameLst>
                                          <p:attrName>ppt_x</p:attrName>
                                        </p:attrNameLst>
                                      </p:cBhvr>
                                      <p:tavLst>
                                        <p:tav tm="0">
                                          <p:val>
                                            <p:strVal val="#ppt_x"/>
                                          </p:val>
                                        </p:tav>
                                        <p:tav tm="100000">
                                          <p:val>
                                            <p:strVal val="#ppt_x"/>
                                          </p:val>
                                        </p:tav>
                                      </p:tavLst>
                                    </p:anim>
                                    <p:anim calcmode="lin" valueType="num">
                                      <p:cBhvr additive="base">
                                        <p:cTn id="8" dur="500" fill="hold"/>
                                        <p:tgtEl>
                                          <p:spTgt spid="821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216"/>
                                        </p:tgtEl>
                                        <p:attrNameLst>
                                          <p:attrName>style.visibility</p:attrName>
                                        </p:attrNameLst>
                                      </p:cBhvr>
                                      <p:to>
                                        <p:strVal val="visible"/>
                                      </p:to>
                                    </p:set>
                                    <p:anim calcmode="lin" valueType="num">
                                      <p:cBhvr additive="base">
                                        <p:cTn id="13" dur="500" fill="hold"/>
                                        <p:tgtEl>
                                          <p:spTgt spid="8216"/>
                                        </p:tgtEl>
                                        <p:attrNameLst>
                                          <p:attrName>ppt_x</p:attrName>
                                        </p:attrNameLst>
                                      </p:cBhvr>
                                      <p:tavLst>
                                        <p:tav tm="0">
                                          <p:val>
                                            <p:strVal val="#ppt_x"/>
                                          </p:val>
                                        </p:tav>
                                        <p:tav tm="100000">
                                          <p:val>
                                            <p:strVal val="#ppt_x"/>
                                          </p:val>
                                        </p:tav>
                                      </p:tavLst>
                                    </p:anim>
                                    <p:anim calcmode="lin" valueType="num">
                                      <p:cBhvr additive="base">
                                        <p:cTn id="14" dur="500" fill="hold"/>
                                        <p:tgtEl>
                                          <p:spTgt spid="8216"/>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217"/>
                                        </p:tgtEl>
                                        <p:attrNameLst>
                                          <p:attrName>style.visibility</p:attrName>
                                        </p:attrNameLst>
                                      </p:cBhvr>
                                      <p:to>
                                        <p:strVal val="visible"/>
                                      </p:to>
                                    </p:set>
                                    <p:anim calcmode="lin" valueType="num">
                                      <p:cBhvr additive="base">
                                        <p:cTn id="19" dur="500" fill="hold"/>
                                        <p:tgtEl>
                                          <p:spTgt spid="8217"/>
                                        </p:tgtEl>
                                        <p:attrNameLst>
                                          <p:attrName>ppt_x</p:attrName>
                                        </p:attrNameLst>
                                      </p:cBhvr>
                                      <p:tavLst>
                                        <p:tav tm="0">
                                          <p:val>
                                            <p:strVal val="#ppt_x"/>
                                          </p:val>
                                        </p:tav>
                                        <p:tav tm="100000">
                                          <p:val>
                                            <p:strVal val="#ppt_x"/>
                                          </p:val>
                                        </p:tav>
                                      </p:tavLst>
                                    </p:anim>
                                    <p:anim calcmode="lin" valueType="num">
                                      <p:cBhvr additive="base">
                                        <p:cTn id="20" dur="500" fill="hold"/>
                                        <p:tgtEl>
                                          <p:spTgt spid="8217"/>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218"/>
                                        </p:tgtEl>
                                        <p:attrNameLst>
                                          <p:attrName>style.visibility</p:attrName>
                                        </p:attrNameLst>
                                      </p:cBhvr>
                                      <p:to>
                                        <p:strVal val="visible"/>
                                      </p:to>
                                    </p:set>
                                    <p:anim calcmode="lin" valueType="num">
                                      <p:cBhvr additive="base">
                                        <p:cTn id="25" dur="500" fill="hold"/>
                                        <p:tgtEl>
                                          <p:spTgt spid="8218"/>
                                        </p:tgtEl>
                                        <p:attrNameLst>
                                          <p:attrName>ppt_x</p:attrName>
                                        </p:attrNameLst>
                                      </p:cBhvr>
                                      <p:tavLst>
                                        <p:tav tm="0">
                                          <p:val>
                                            <p:strVal val="#ppt_x"/>
                                          </p:val>
                                        </p:tav>
                                        <p:tav tm="100000">
                                          <p:val>
                                            <p:strVal val="#ppt_x"/>
                                          </p:val>
                                        </p:tav>
                                      </p:tavLst>
                                    </p:anim>
                                    <p:anim calcmode="lin" valueType="num">
                                      <p:cBhvr additive="base">
                                        <p:cTn id="26" dur="500" fill="hold"/>
                                        <p:tgtEl>
                                          <p:spTgt spid="82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autoUpdateAnimBg="0"/>
      <p:bldP spid="8216" grpId="0" autoUpdateAnimBg="0"/>
      <p:bldP spid="8217" grpId="0" autoUpdateAnimBg="0"/>
      <p:bldP spid="821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a:extLst>
              <a:ext uri="{FF2B5EF4-FFF2-40B4-BE49-F238E27FC236}">
                <a16:creationId xmlns:a16="http://schemas.microsoft.com/office/drawing/2014/main" id="{D511207A-F228-4C7B-8F60-A686F370E42D}"/>
              </a:ext>
            </a:extLst>
          </p:cNvPr>
          <p:cNvGraphicFramePr>
            <a:graphicFrameLocks noChangeAspect="1"/>
          </p:cNvGraphicFramePr>
          <p:nvPr/>
        </p:nvGraphicFramePr>
        <p:xfrm>
          <a:off x="2113955" y="1762125"/>
          <a:ext cx="4687491" cy="3676650"/>
        </p:xfrm>
        <a:graphic>
          <a:graphicData uri="http://schemas.openxmlformats.org/presentationml/2006/ole">
            <mc:AlternateContent xmlns:mc="http://schemas.openxmlformats.org/markup-compatibility/2006">
              <mc:Choice xmlns:v="urn:schemas-microsoft-com:vml" Requires="v">
                <p:oleObj spid="_x0000_s5138" name="Document" r:id="rId4" imgW="6251448" imgH="4904232" progId="Word.Document.8">
                  <p:embed/>
                </p:oleObj>
              </mc:Choice>
              <mc:Fallback>
                <p:oleObj name="Document" r:id="rId4" imgW="6251448" imgH="4904232" progId="Word.Document.8">
                  <p:embed/>
                  <p:pic>
                    <p:nvPicPr>
                      <p:cNvPr id="43010" name="Object 2">
                        <a:extLst>
                          <a:ext uri="{FF2B5EF4-FFF2-40B4-BE49-F238E27FC236}">
                            <a16:creationId xmlns:a16="http://schemas.microsoft.com/office/drawing/2014/main" id="{D511207A-F228-4C7B-8F60-A686F370E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955" y="1762125"/>
                        <a:ext cx="4687491" cy="367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1" name="Text Box 3">
            <a:extLst>
              <a:ext uri="{FF2B5EF4-FFF2-40B4-BE49-F238E27FC236}">
                <a16:creationId xmlns:a16="http://schemas.microsoft.com/office/drawing/2014/main" id="{31DC5F72-BF9C-4409-A28C-E496848D3415}"/>
              </a:ext>
            </a:extLst>
          </p:cNvPr>
          <p:cNvSpPr txBox="1">
            <a:spLocks noChangeArrowheads="1"/>
          </p:cNvSpPr>
          <p:nvPr/>
        </p:nvSpPr>
        <p:spPr bwMode="auto">
          <a:xfrm>
            <a:off x="2535264" y="1697753"/>
            <a:ext cx="412324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solidFill>
                  <a:srgbClr val="000000"/>
                </a:solidFill>
                <a:latin typeface="Times New Roman" panose="02020603050405020304" pitchFamily="18" charset="0"/>
              </a:rPr>
              <a:t>Problem: </a:t>
            </a:r>
            <a:r>
              <a:rPr lang="en-US" altLang="en-US" dirty="0">
                <a:solidFill>
                  <a:srgbClr val="0033CC"/>
                </a:solidFill>
                <a:latin typeface="Times New Roman" panose="02020603050405020304" pitchFamily="18" charset="0"/>
              </a:rPr>
              <a:t>Where should Maria go to school?</a:t>
            </a:r>
            <a:endParaRPr lang="en-US" altLang="en-US" sz="2100"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
        <p:nvSpPr>
          <p:cNvPr id="43012" name="Text Box 4">
            <a:extLst>
              <a:ext uri="{FF2B5EF4-FFF2-40B4-BE49-F238E27FC236}">
                <a16:creationId xmlns:a16="http://schemas.microsoft.com/office/drawing/2014/main" id="{8DF7E51C-6721-4CA9-909C-DD6AF912104C}"/>
              </a:ext>
            </a:extLst>
          </p:cNvPr>
          <p:cNvSpPr txBox="1">
            <a:spLocks noChangeArrowheads="1"/>
          </p:cNvSpPr>
          <p:nvPr/>
        </p:nvSpPr>
        <p:spPr bwMode="auto">
          <a:xfrm>
            <a:off x="2286000" y="2971801"/>
            <a:ext cx="857250"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0000"/>
              </a:lnSpc>
              <a:spcBef>
                <a:spcPct val="15000"/>
              </a:spcBef>
              <a:spcAft>
                <a:spcPct val="15000"/>
              </a:spcAft>
            </a:pPr>
            <a:r>
              <a:rPr lang="en-US" altLang="en-US" sz="1050" b="1" dirty="0">
                <a:solidFill>
                  <a:schemeClr val="accent1">
                    <a:lumMod val="75000"/>
                  </a:schemeClr>
                </a:solidFill>
                <a:latin typeface="Times New Roman" panose="02020603050405020304" pitchFamily="18" charset="0"/>
              </a:rPr>
              <a:t>Big University</a:t>
            </a:r>
            <a:endParaRPr lang="en-US" altLang="en-US" dirty="0">
              <a:latin typeface="Times New Roman" panose="02020603050405020304" pitchFamily="18" charset="0"/>
            </a:endParaRPr>
          </a:p>
        </p:txBody>
      </p:sp>
      <p:sp>
        <p:nvSpPr>
          <p:cNvPr id="43013" name="Text Box 5">
            <a:extLst>
              <a:ext uri="{FF2B5EF4-FFF2-40B4-BE49-F238E27FC236}">
                <a16:creationId xmlns:a16="http://schemas.microsoft.com/office/drawing/2014/main" id="{5599E620-0EC8-4EEC-A600-8EBC613E4FD6}"/>
              </a:ext>
            </a:extLst>
          </p:cNvPr>
          <p:cNvSpPr txBox="1">
            <a:spLocks noChangeArrowheads="1"/>
          </p:cNvSpPr>
          <p:nvPr/>
        </p:nvSpPr>
        <p:spPr bwMode="auto">
          <a:xfrm>
            <a:off x="2228850" y="3714751"/>
            <a:ext cx="9715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85000"/>
              </a:lnSpc>
              <a:spcBef>
                <a:spcPct val="10000"/>
              </a:spcBef>
              <a:spcAft>
                <a:spcPct val="10000"/>
              </a:spcAft>
            </a:pPr>
            <a:r>
              <a:rPr lang="en-US" altLang="en-US" sz="1050" b="1" dirty="0">
                <a:solidFill>
                  <a:schemeClr val="accent1">
                    <a:lumMod val="75000"/>
                  </a:schemeClr>
                </a:solidFill>
                <a:latin typeface="Times New Roman" panose="02020603050405020304" pitchFamily="18" charset="0"/>
              </a:rPr>
              <a:t>Community College</a:t>
            </a:r>
          </a:p>
          <a:p>
            <a:pPr eaLnBrk="1" hangingPunct="1">
              <a:lnSpc>
                <a:spcPct val="85000"/>
              </a:lnSpc>
              <a:spcBef>
                <a:spcPct val="10000"/>
              </a:spcBef>
              <a:spcAft>
                <a:spcPct val="10000"/>
              </a:spcAft>
            </a:pPr>
            <a:endParaRPr lang="en-US" altLang="en-US" dirty="0">
              <a:latin typeface="Times New Roman" panose="02020603050405020304" pitchFamily="18" charset="0"/>
            </a:endParaRPr>
          </a:p>
        </p:txBody>
      </p:sp>
      <p:sp>
        <p:nvSpPr>
          <p:cNvPr id="43014" name="Text Box 6">
            <a:extLst>
              <a:ext uri="{FF2B5EF4-FFF2-40B4-BE49-F238E27FC236}">
                <a16:creationId xmlns:a16="http://schemas.microsoft.com/office/drawing/2014/main" id="{7C069785-C599-4AB2-8D30-7BE298E9D720}"/>
              </a:ext>
            </a:extLst>
          </p:cNvPr>
          <p:cNvSpPr txBox="1">
            <a:spLocks noChangeArrowheads="1"/>
          </p:cNvSpPr>
          <p:nvPr/>
        </p:nvSpPr>
        <p:spPr bwMode="auto">
          <a:xfrm>
            <a:off x="2286000" y="4400551"/>
            <a:ext cx="971550" cy="62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75000"/>
              </a:lnSpc>
              <a:spcBef>
                <a:spcPct val="10000"/>
              </a:spcBef>
              <a:spcAft>
                <a:spcPct val="10000"/>
              </a:spcAft>
            </a:pPr>
            <a:r>
              <a:rPr lang="en-US" altLang="en-US" sz="1200" b="1" dirty="0">
                <a:solidFill>
                  <a:schemeClr val="accent1">
                    <a:lumMod val="75000"/>
                  </a:schemeClr>
                </a:solidFill>
                <a:latin typeface="Times New Roman" panose="02020603050405020304" pitchFamily="18" charset="0"/>
              </a:rPr>
              <a:t>Private College</a:t>
            </a:r>
          </a:p>
          <a:p>
            <a:pPr eaLnBrk="1" hangingPunct="1">
              <a:lnSpc>
                <a:spcPct val="75000"/>
              </a:lnSpc>
              <a:spcBef>
                <a:spcPct val="10000"/>
              </a:spcBef>
              <a:spcAft>
                <a:spcPct val="10000"/>
              </a:spcAft>
            </a:pPr>
            <a:endParaRPr lang="en-US" altLang="en-US" dirty="0">
              <a:latin typeface="Times New Roman" panose="02020603050405020304" pitchFamily="18" charset="0"/>
            </a:endParaRPr>
          </a:p>
        </p:txBody>
      </p:sp>
      <p:sp>
        <p:nvSpPr>
          <p:cNvPr id="43015" name="Text Box 7">
            <a:extLst>
              <a:ext uri="{FF2B5EF4-FFF2-40B4-BE49-F238E27FC236}">
                <a16:creationId xmlns:a16="http://schemas.microsoft.com/office/drawing/2014/main" id="{743BA14F-E4E1-400E-A16D-92B86EFDBC92}"/>
              </a:ext>
            </a:extLst>
          </p:cNvPr>
          <p:cNvSpPr txBox="1">
            <a:spLocks noChangeArrowheads="1"/>
          </p:cNvSpPr>
          <p:nvPr/>
        </p:nvSpPr>
        <p:spPr bwMode="auto">
          <a:xfrm>
            <a:off x="3256955" y="2273149"/>
            <a:ext cx="686991"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b="1" dirty="0">
                <a:solidFill>
                  <a:srgbClr val="FF0000"/>
                </a:solidFill>
                <a:latin typeface="Times New Roman" panose="02020603050405020304" pitchFamily="18" charset="0"/>
              </a:rPr>
              <a:t>Low Cost Tuition</a:t>
            </a:r>
          </a:p>
        </p:txBody>
      </p:sp>
      <p:sp>
        <p:nvSpPr>
          <p:cNvPr id="43016" name="Rectangle 8">
            <a:extLst>
              <a:ext uri="{FF2B5EF4-FFF2-40B4-BE49-F238E27FC236}">
                <a16:creationId xmlns:a16="http://schemas.microsoft.com/office/drawing/2014/main" id="{8588B80C-151F-4F55-B4CE-6CC580D4CABF}"/>
              </a:ext>
            </a:extLst>
          </p:cNvPr>
          <p:cNvSpPr>
            <a:spLocks noChangeArrowheads="1"/>
          </p:cNvSpPr>
          <p:nvPr/>
        </p:nvSpPr>
        <p:spPr bwMode="auto">
          <a:xfrm>
            <a:off x="4090482" y="2343150"/>
            <a:ext cx="10099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Quality </a:t>
            </a:r>
          </a:p>
          <a:p>
            <a:pPr eaLnBrk="1" hangingPunct="1"/>
            <a:r>
              <a:rPr lang="en-US" altLang="en-US" sz="1200" b="1" dirty="0">
                <a:solidFill>
                  <a:srgbClr val="FF0000"/>
                </a:solidFill>
                <a:latin typeface="Times New Roman" panose="02020603050405020304" pitchFamily="18" charset="0"/>
              </a:rPr>
              <a:t>Education</a:t>
            </a:r>
          </a:p>
        </p:txBody>
      </p:sp>
      <p:sp>
        <p:nvSpPr>
          <p:cNvPr id="43017" name="Rectangle 9">
            <a:extLst>
              <a:ext uri="{FF2B5EF4-FFF2-40B4-BE49-F238E27FC236}">
                <a16:creationId xmlns:a16="http://schemas.microsoft.com/office/drawing/2014/main" id="{2E8C02EF-9255-4283-B5A5-CBCC30D25017}"/>
              </a:ext>
            </a:extLst>
          </p:cNvPr>
          <p:cNvSpPr>
            <a:spLocks noChangeArrowheads="1"/>
          </p:cNvSpPr>
          <p:nvPr/>
        </p:nvSpPr>
        <p:spPr bwMode="auto">
          <a:xfrm>
            <a:off x="5053519" y="2255045"/>
            <a:ext cx="8386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Small </a:t>
            </a:r>
          </a:p>
          <a:p>
            <a:pPr eaLnBrk="1" hangingPunct="1"/>
            <a:r>
              <a:rPr lang="en-US" altLang="en-US" sz="1200" b="1" dirty="0">
                <a:solidFill>
                  <a:srgbClr val="FF0000"/>
                </a:solidFill>
                <a:latin typeface="Times New Roman" panose="02020603050405020304" pitchFamily="18" charset="0"/>
              </a:rPr>
              <a:t>Class Size</a:t>
            </a:r>
          </a:p>
        </p:txBody>
      </p:sp>
      <p:sp>
        <p:nvSpPr>
          <p:cNvPr id="43018" name="Rectangle 10">
            <a:extLst>
              <a:ext uri="{FF2B5EF4-FFF2-40B4-BE49-F238E27FC236}">
                <a16:creationId xmlns:a16="http://schemas.microsoft.com/office/drawing/2014/main" id="{47AB2506-84AE-446F-BBD5-3C01C00F9EFB}"/>
              </a:ext>
            </a:extLst>
          </p:cNvPr>
          <p:cNvSpPr>
            <a:spLocks noChangeArrowheads="1"/>
          </p:cNvSpPr>
          <p:nvPr/>
        </p:nvSpPr>
        <p:spPr bwMode="auto">
          <a:xfrm>
            <a:off x="5983652" y="2277000"/>
            <a:ext cx="5790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FF0000"/>
                </a:solidFill>
                <a:latin typeface="Times New Roman" panose="02020603050405020304" pitchFamily="18" charset="0"/>
              </a:rPr>
              <a:t>Near </a:t>
            </a:r>
          </a:p>
          <a:p>
            <a:pPr eaLnBrk="1" hangingPunct="1"/>
            <a:r>
              <a:rPr lang="en-US" altLang="en-US" sz="1200" b="1" dirty="0">
                <a:solidFill>
                  <a:srgbClr val="FF0000"/>
                </a:solidFill>
                <a:latin typeface="Times New Roman" panose="02020603050405020304" pitchFamily="18" charset="0"/>
              </a:rPr>
              <a:t>Home</a:t>
            </a:r>
          </a:p>
        </p:txBody>
      </p:sp>
      <p:sp>
        <p:nvSpPr>
          <p:cNvPr id="43019" name="Text Box 11">
            <a:extLst>
              <a:ext uri="{FF2B5EF4-FFF2-40B4-BE49-F238E27FC236}">
                <a16:creationId xmlns:a16="http://schemas.microsoft.com/office/drawing/2014/main" id="{9DB5DAB8-44AF-42F7-BE4C-C98E3539208C}"/>
              </a:ext>
            </a:extLst>
          </p:cNvPr>
          <p:cNvSpPr txBox="1">
            <a:spLocks noChangeArrowheads="1"/>
          </p:cNvSpPr>
          <p:nvPr/>
        </p:nvSpPr>
        <p:spPr bwMode="auto">
          <a:xfrm>
            <a:off x="3486150" y="291465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3020" name="Text Box 12">
            <a:extLst>
              <a:ext uri="{FF2B5EF4-FFF2-40B4-BE49-F238E27FC236}">
                <a16:creationId xmlns:a16="http://schemas.microsoft.com/office/drawing/2014/main" id="{F03F39DA-D7E8-4090-A377-AEE74BADF493}"/>
              </a:ext>
            </a:extLst>
          </p:cNvPr>
          <p:cNvSpPr txBox="1">
            <a:spLocks noChangeArrowheads="1"/>
          </p:cNvSpPr>
          <p:nvPr/>
        </p:nvSpPr>
        <p:spPr bwMode="auto">
          <a:xfrm>
            <a:off x="5257800" y="2971800"/>
            <a:ext cx="2616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3021" name="Text Box 13">
            <a:extLst>
              <a:ext uri="{FF2B5EF4-FFF2-40B4-BE49-F238E27FC236}">
                <a16:creationId xmlns:a16="http://schemas.microsoft.com/office/drawing/2014/main" id="{3CC88CDB-2684-488D-89C3-535825B291FF}"/>
              </a:ext>
            </a:extLst>
          </p:cNvPr>
          <p:cNvSpPr txBox="1">
            <a:spLocks noChangeArrowheads="1"/>
          </p:cNvSpPr>
          <p:nvPr/>
        </p:nvSpPr>
        <p:spPr bwMode="auto">
          <a:xfrm>
            <a:off x="3486151" y="3600451"/>
            <a:ext cx="5052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
        <p:nvSpPr>
          <p:cNvPr id="43022" name="Text Box 14">
            <a:extLst>
              <a:ext uri="{FF2B5EF4-FFF2-40B4-BE49-F238E27FC236}">
                <a16:creationId xmlns:a16="http://schemas.microsoft.com/office/drawing/2014/main" id="{6F0B5D19-BE3D-4DE8-8B2D-1E02C476BFBF}"/>
              </a:ext>
            </a:extLst>
          </p:cNvPr>
          <p:cNvSpPr txBox="1">
            <a:spLocks noChangeArrowheads="1"/>
          </p:cNvSpPr>
          <p:nvPr/>
        </p:nvSpPr>
        <p:spPr bwMode="auto">
          <a:xfrm>
            <a:off x="5314950" y="428625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3023" name="Text Box 15">
            <a:extLst>
              <a:ext uri="{FF2B5EF4-FFF2-40B4-BE49-F238E27FC236}">
                <a16:creationId xmlns:a16="http://schemas.microsoft.com/office/drawing/2014/main" id="{6312EB3C-B06D-4EB0-92C9-10B10CB03B52}"/>
              </a:ext>
            </a:extLst>
          </p:cNvPr>
          <p:cNvSpPr txBox="1">
            <a:spLocks noChangeArrowheads="1"/>
          </p:cNvSpPr>
          <p:nvPr/>
        </p:nvSpPr>
        <p:spPr bwMode="auto">
          <a:xfrm>
            <a:off x="3486150" y="4286251"/>
            <a:ext cx="396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
        <p:nvSpPr>
          <p:cNvPr id="43024" name="Text Box 16">
            <a:extLst>
              <a:ext uri="{FF2B5EF4-FFF2-40B4-BE49-F238E27FC236}">
                <a16:creationId xmlns:a16="http://schemas.microsoft.com/office/drawing/2014/main" id="{D53F61BE-AB70-468A-8BB7-10D084979BA6}"/>
              </a:ext>
            </a:extLst>
          </p:cNvPr>
          <p:cNvSpPr txBox="1">
            <a:spLocks noChangeArrowheads="1"/>
          </p:cNvSpPr>
          <p:nvPr/>
        </p:nvSpPr>
        <p:spPr bwMode="auto">
          <a:xfrm>
            <a:off x="5314950" y="365760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3025" name="Text Box 17">
            <a:extLst>
              <a:ext uri="{FF2B5EF4-FFF2-40B4-BE49-F238E27FC236}">
                <a16:creationId xmlns:a16="http://schemas.microsoft.com/office/drawing/2014/main" id="{F19EE4BD-9E1E-4C4B-8BF7-A110FDE2F21B}"/>
              </a:ext>
            </a:extLst>
          </p:cNvPr>
          <p:cNvSpPr txBox="1">
            <a:spLocks noChangeArrowheads="1"/>
          </p:cNvSpPr>
          <p:nvPr/>
        </p:nvSpPr>
        <p:spPr bwMode="auto">
          <a:xfrm>
            <a:off x="4246843" y="2947307"/>
            <a:ext cx="5052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43026" name="Text Box 18">
            <a:extLst>
              <a:ext uri="{FF2B5EF4-FFF2-40B4-BE49-F238E27FC236}">
                <a16:creationId xmlns:a16="http://schemas.microsoft.com/office/drawing/2014/main" id="{CC69435E-6EF6-421C-80EB-AE5AB31C8ED9}"/>
              </a:ext>
            </a:extLst>
          </p:cNvPr>
          <p:cNvSpPr txBox="1">
            <a:spLocks noChangeArrowheads="1"/>
          </p:cNvSpPr>
          <p:nvPr/>
        </p:nvSpPr>
        <p:spPr bwMode="auto">
          <a:xfrm>
            <a:off x="6172200" y="2971800"/>
            <a:ext cx="2616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3027" name="Text Box 19">
            <a:extLst>
              <a:ext uri="{FF2B5EF4-FFF2-40B4-BE49-F238E27FC236}">
                <a16:creationId xmlns:a16="http://schemas.microsoft.com/office/drawing/2014/main" id="{A1845480-7C0D-47A2-B259-C2B8B3CEF8F7}"/>
              </a:ext>
            </a:extLst>
          </p:cNvPr>
          <p:cNvSpPr txBox="1">
            <a:spLocks noChangeArrowheads="1"/>
          </p:cNvSpPr>
          <p:nvPr/>
        </p:nvSpPr>
        <p:spPr bwMode="auto">
          <a:xfrm>
            <a:off x="4457700" y="365760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3028" name="Text Box 20">
            <a:extLst>
              <a:ext uri="{FF2B5EF4-FFF2-40B4-BE49-F238E27FC236}">
                <a16:creationId xmlns:a16="http://schemas.microsoft.com/office/drawing/2014/main" id="{BA64BD3D-A8D3-4CDC-9DF6-737C21DDCA51}"/>
              </a:ext>
            </a:extLst>
          </p:cNvPr>
          <p:cNvSpPr txBox="1">
            <a:spLocks noChangeArrowheads="1"/>
          </p:cNvSpPr>
          <p:nvPr/>
        </p:nvSpPr>
        <p:spPr bwMode="auto">
          <a:xfrm>
            <a:off x="6172200" y="3600450"/>
            <a:ext cx="31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p:txBody>
      </p:sp>
      <p:sp>
        <p:nvSpPr>
          <p:cNvPr id="43029" name="Text Box 21">
            <a:extLst>
              <a:ext uri="{FF2B5EF4-FFF2-40B4-BE49-F238E27FC236}">
                <a16:creationId xmlns:a16="http://schemas.microsoft.com/office/drawing/2014/main" id="{B662B1DB-7174-4797-BF9B-3BF0441C18C9}"/>
              </a:ext>
            </a:extLst>
          </p:cNvPr>
          <p:cNvSpPr txBox="1">
            <a:spLocks noChangeArrowheads="1"/>
          </p:cNvSpPr>
          <p:nvPr/>
        </p:nvSpPr>
        <p:spPr bwMode="auto">
          <a:xfrm>
            <a:off x="4400550" y="4286250"/>
            <a:ext cx="3161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a:t>
            </a:r>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
        <p:nvSpPr>
          <p:cNvPr id="43030" name="Text Box 22">
            <a:extLst>
              <a:ext uri="{FF2B5EF4-FFF2-40B4-BE49-F238E27FC236}">
                <a16:creationId xmlns:a16="http://schemas.microsoft.com/office/drawing/2014/main" id="{87C1DBEE-FE1A-4655-A4B0-3F46528BD01A}"/>
              </a:ext>
            </a:extLst>
          </p:cNvPr>
          <p:cNvSpPr txBox="1">
            <a:spLocks noChangeArrowheads="1"/>
          </p:cNvSpPr>
          <p:nvPr/>
        </p:nvSpPr>
        <p:spPr bwMode="auto">
          <a:xfrm>
            <a:off x="6172200" y="4229101"/>
            <a:ext cx="396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
        <p:nvSpPr>
          <p:cNvPr id="9239" name="Text Box 23">
            <a:extLst>
              <a:ext uri="{FF2B5EF4-FFF2-40B4-BE49-F238E27FC236}">
                <a16:creationId xmlns:a16="http://schemas.microsoft.com/office/drawing/2014/main" id="{D6439DCC-BDA1-40C0-AC01-73B754EF92B1}"/>
              </a:ext>
            </a:extLst>
          </p:cNvPr>
          <p:cNvSpPr txBox="1">
            <a:spLocks noChangeArrowheads="1"/>
          </p:cNvSpPr>
          <p:nvPr/>
        </p:nvSpPr>
        <p:spPr bwMode="auto">
          <a:xfrm>
            <a:off x="1985458" y="1217440"/>
            <a:ext cx="48301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3200" b="1" dirty="0">
                <a:solidFill>
                  <a:srgbClr val="005CB8"/>
                </a:solidFill>
                <a:latin typeface="Times New Roman" panose="02020603050405020304" pitchFamily="18" charset="0"/>
              </a:rPr>
              <a:t>D: </a:t>
            </a:r>
            <a:r>
              <a:rPr lang="en-US" altLang="en-US" sz="3200" b="1" dirty="0">
                <a:solidFill>
                  <a:srgbClr val="7A9900"/>
                </a:solidFill>
                <a:latin typeface="Times New Roman" panose="02020603050405020304" pitchFamily="18" charset="0"/>
              </a:rPr>
              <a:t>MAKE A DECISION</a:t>
            </a:r>
          </a:p>
        </p:txBody>
      </p:sp>
      <p:sp>
        <p:nvSpPr>
          <p:cNvPr id="43032" name="Text Box 24">
            <a:extLst>
              <a:ext uri="{FF2B5EF4-FFF2-40B4-BE49-F238E27FC236}">
                <a16:creationId xmlns:a16="http://schemas.microsoft.com/office/drawing/2014/main" id="{91BCDBAA-4A9F-40D3-9AE4-C79DC6E88E14}"/>
              </a:ext>
            </a:extLst>
          </p:cNvPr>
          <p:cNvSpPr txBox="1">
            <a:spLocks noChangeArrowheads="1"/>
          </p:cNvSpPr>
          <p:nvPr/>
        </p:nvSpPr>
        <p:spPr bwMode="auto">
          <a:xfrm>
            <a:off x="6972300" y="2914650"/>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FF0066"/>
                </a:solidFill>
                <a:latin typeface="Times New Roman" panose="02020603050405020304" pitchFamily="18" charset="0"/>
              </a:rPr>
              <a:t>= +1</a:t>
            </a:r>
            <a:endParaRPr lang="en-US" altLang="en-US" dirty="0">
              <a:latin typeface="Times New Roman" panose="02020603050405020304" pitchFamily="18" charset="0"/>
            </a:endParaRPr>
          </a:p>
        </p:txBody>
      </p:sp>
      <p:sp>
        <p:nvSpPr>
          <p:cNvPr id="43033" name="Text Box 25">
            <a:extLst>
              <a:ext uri="{FF2B5EF4-FFF2-40B4-BE49-F238E27FC236}">
                <a16:creationId xmlns:a16="http://schemas.microsoft.com/office/drawing/2014/main" id="{623B2778-73BD-403F-9255-9CAF359985EF}"/>
              </a:ext>
            </a:extLst>
          </p:cNvPr>
          <p:cNvSpPr txBox="1">
            <a:spLocks noChangeArrowheads="1"/>
          </p:cNvSpPr>
          <p:nvPr/>
        </p:nvSpPr>
        <p:spPr bwMode="auto">
          <a:xfrm>
            <a:off x="6972301" y="3600450"/>
            <a:ext cx="6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FF0066"/>
                </a:solidFill>
                <a:latin typeface="Times New Roman" panose="02020603050405020304" pitchFamily="18" charset="0"/>
              </a:rPr>
              <a:t>= +5</a:t>
            </a:r>
            <a:endParaRPr lang="en-US" altLang="en-US" b="1" dirty="0">
              <a:latin typeface="Times New Roman" panose="02020603050405020304" pitchFamily="18" charset="0"/>
            </a:endParaRPr>
          </a:p>
        </p:txBody>
      </p:sp>
      <p:sp>
        <p:nvSpPr>
          <p:cNvPr id="43034" name="Text Box 26">
            <a:extLst>
              <a:ext uri="{FF2B5EF4-FFF2-40B4-BE49-F238E27FC236}">
                <a16:creationId xmlns:a16="http://schemas.microsoft.com/office/drawing/2014/main" id="{DE9FD51D-2BC2-450B-B35A-84F037E32444}"/>
              </a:ext>
            </a:extLst>
          </p:cNvPr>
          <p:cNvSpPr txBox="1">
            <a:spLocks noChangeArrowheads="1"/>
          </p:cNvSpPr>
          <p:nvPr/>
        </p:nvSpPr>
        <p:spPr bwMode="auto">
          <a:xfrm>
            <a:off x="6972300" y="4286250"/>
            <a:ext cx="5661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FF0066"/>
                </a:solidFill>
                <a:latin typeface="Times New Roman" panose="02020603050405020304" pitchFamily="18" charset="0"/>
              </a:rPr>
              <a:t>= -2</a:t>
            </a:r>
            <a:endParaRPr lang="en-US" altLang="en-US" dirty="0">
              <a:latin typeface="Times New Roman" panose="02020603050405020304" pitchFamily="18" charset="0"/>
            </a:endParaRPr>
          </a:p>
        </p:txBody>
      </p:sp>
      <p:sp>
        <p:nvSpPr>
          <p:cNvPr id="9243" name="Text Box 27">
            <a:extLst>
              <a:ext uri="{FF2B5EF4-FFF2-40B4-BE49-F238E27FC236}">
                <a16:creationId xmlns:a16="http://schemas.microsoft.com/office/drawing/2014/main" id="{56C3283F-982F-4A1C-8DF2-BC72C4768012}"/>
              </a:ext>
            </a:extLst>
          </p:cNvPr>
          <p:cNvSpPr txBox="1">
            <a:spLocks noChangeArrowheads="1"/>
          </p:cNvSpPr>
          <p:nvPr/>
        </p:nvSpPr>
        <p:spPr bwMode="auto">
          <a:xfrm>
            <a:off x="3981424" y="2923415"/>
            <a:ext cx="1143000" cy="1823576"/>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11250" dirty="0">
                <a:solidFill>
                  <a:srgbClr val="000000"/>
                </a:solidFill>
                <a:latin typeface="Times New Roman" panose="02020603050405020304" pitchFamily="18" charset="0"/>
              </a:rPr>
              <a:t>?</a:t>
            </a:r>
            <a:endParaRPr lang="en-US" altLang="en-US" dirty="0">
              <a:solidFill>
                <a:srgbClr val="000000"/>
              </a:solidFill>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checkerboard(across)">
                                      <p:cBhvr>
                                        <p:cTn id="7" dur="500"/>
                                        <p:tgtEl>
                                          <p:spTgt spid="92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43"/>
                                        </p:tgtEl>
                                        <p:attrNameLst>
                                          <p:attrName>style.visibility</p:attrName>
                                        </p:attrNameLst>
                                      </p:cBhvr>
                                      <p:to>
                                        <p:strVal val="visible"/>
                                      </p:to>
                                    </p:set>
                                    <p:anim calcmode="lin" valueType="num">
                                      <p:cBhvr additive="base">
                                        <p:cTn id="12" dur="500" fill="hold"/>
                                        <p:tgtEl>
                                          <p:spTgt spid="9243"/>
                                        </p:tgtEl>
                                        <p:attrNameLst>
                                          <p:attrName>ppt_x</p:attrName>
                                        </p:attrNameLst>
                                      </p:cBhvr>
                                      <p:tavLst>
                                        <p:tav tm="0">
                                          <p:val>
                                            <p:strVal val="0-#ppt_w/2"/>
                                          </p:val>
                                        </p:tav>
                                        <p:tav tm="100000">
                                          <p:val>
                                            <p:strVal val="#ppt_x"/>
                                          </p:val>
                                        </p:tav>
                                      </p:tavLst>
                                    </p:anim>
                                    <p:anim calcmode="lin" valueType="num">
                                      <p:cBhvr additive="base">
                                        <p:cTn id="13" dur="500" fill="hold"/>
                                        <p:tgtEl>
                                          <p:spTgt spid="9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autoUpdateAnimBg="0"/>
      <p:bldP spid="924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4D93-E84B-4560-AF2F-A1D9F1C46238}"/>
              </a:ext>
            </a:extLst>
          </p:cNvPr>
          <p:cNvSpPr>
            <a:spLocks noGrp="1"/>
          </p:cNvSpPr>
          <p:nvPr>
            <p:ph type="title"/>
          </p:nvPr>
        </p:nvSpPr>
        <p:spPr>
          <a:xfrm>
            <a:off x="457200" y="1234440"/>
            <a:ext cx="8229600" cy="1143000"/>
          </a:xfrm>
        </p:spPr>
        <p:txBody>
          <a:bodyPr/>
          <a:lstStyle/>
          <a:p>
            <a:r>
              <a:rPr lang="en-US" sz="4800" dirty="0"/>
              <a:t>For Consideration</a:t>
            </a:r>
          </a:p>
        </p:txBody>
      </p:sp>
      <p:sp>
        <p:nvSpPr>
          <p:cNvPr id="3" name="Content Placeholder 2">
            <a:extLst>
              <a:ext uri="{FF2B5EF4-FFF2-40B4-BE49-F238E27FC236}">
                <a16:creationId xmlns:a16="http://schemas.microsoft.com/office/drawing/2014/main" id="{16C2DF16-9A25-44C5-87F9-21A4A0F779BA}"/>
              </a:ext>
            </a:extLst>
          </p:cNvPr>
          <p:cNvSpPr>
            <a:spLocks noGrp="1"/>
          </p:cNvSpPr>
          <p:nvPr>
            <p:ph idx="1"/>
          </p:nvPr>
        </p:nvSpPr>
        <p:spPr>
          <a:xfrm>
            <a:off x="457200" y="2377440"/>
            <a:ext cx="8229600" cy="1762760"/>
          </a:xfrm>
          <a:ln w="28575">
            <a:solidFill>
              <a:schemeClr val="accent1">
                <a:lumMod val="50000"/>
              </a:schemeClr>
            </a:solidFill>
          </a:ln>
        </p:spPr>
        <p:txBody>
          <a:bodyPr/>
          <a:lstStyle/>
          <a:p>
            <a:pPr marL="0" indent="0">
              <a:buNone/>
            </a:pPr>
            <a:r>
              <a:rPr lang="en-US" dirty="0"/>
              <a:t>It might be “timely” to include another alternative for Maria to consider. </a:t>
            </a:r>
          </a:p>
          <a:p>
            <a:pPr marL="0" indent="0">
              <a:buNone/>
            </a:pPr>
            <a:r>
              <a:rPr lang="en-US" dirty="0"/>
              <a:t>What about applying to an online college? </a:t>
            </a:r>
          </a:p>
        </p:txBody>
      </p:sp>
      <p:pic>
        <p:nvPicPr>
          <p:cNvPr id="7176" name="Picture 8" descr="How Colleges and Students are Adapting to this 'New Normal' - Shepherd  Express">
            <a:extLst>
              <a:ext uri="{FF2B5EF4-FFF2-40B4-BE49-F238E27FC236}">
                <a16:creationId xmlns:a16="http://schemas.microsoft.com/office/drawing/2014/main" id="{83F45B8D-3C68-4B19-9743-C270DA37EB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9075" y="4273861"/>
            <a:ext cx="3625850" cy="205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98071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D58675-3CAF-4282-93BF-00625FCE3B20}"/>
              </a:ext>
            </a:extLst>
          </p:cNvPr>
          <p:cNvPicPr>
            <a:picLocks noChangeAspect="1"/>
          </p:cNvPicPr>
          <p:nvPr/>
        </p:nvPicPr>
        <p:blipFill>
          <a:blip r:embed="rId2"/>
          <a:stretch>
            <a:fillRect/>
          </a:stretch>
        </p:blipFill>
        <p:spPr>
          <a:xfrm>
            <a:off x="977900" y="1022067"/>
            <a:ext cx="4949825" cy="5359683"/>
          </a:xfrm>
          <a:prstGeom prst="rect">
            <a:avLst/>
          </a:prstGeom>
          <a:ln w="28575">
            <a:solidFill>
              <a:schemeClr val="tx1"/>
            </a:solidFill>
          </a:ln>
        </p:spPr>
      </p:pic>
      <p:pic>
        <p:nvPicPr>
          <p:cNvPr id="6" name="Picture 6">
            <a:extLst>
              <a:ext uri="{FF2B5EF4-FFF2-40B4-BE49-F238E27FC236}">
                <a16:creationId xmlns:a16="http://schemas.microsoft.com/office/drawing/2014/main" id="{81756B67-550D-4C9D-8854-1AD3C54BE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6386">
            <a:off x="6081996" y="2744138"/>
            <a:ext cx="1582897" cy="221901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1298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02C1F8-AA96-450A-914F-9B2E2BA13793}"/>
              </a:ext>
            </a:extLst>
          </p:cNvPr>
          <p:cNvPicPr>
            <a:picLocks noChangeAspect="1"/>
          </p:cNvPicPr>
          <p:nvPr/>
        </p:nvPicPr>
        <p:blipFill>
          <a:blip r:embed="rId2"/>
          <a:stretch>
            <a:fillRect/>
          </a:stretch>
        </p:blipFill>
        <p:spPr>
          <a:xfrm>
            <a:off x="2548935" y="486707"/>
            <a:ext cx="4738491" cy="5728943"/>
          </a:xfrm>
          <a:prstGeom prst="rect">
            <a:avLst/>
          </a:prstGeom>
          <a:ln w="28575">
            <a:solidFill>
              <a:schemeClr val="tx1"/>
            </a:solidFill>
          </a:ln>
        </p:spPr>
      </p:pic>
      <p:pic>
        <p:nvPicPr>
          <p:cNvPr id="5126" name="Picture 6" descr="Smartphone and Tablet Icons - Free Clip Art">
            <a:extLst>
              <a:ext uri="{FF2B5EF4-FFF2-40B4-BE49-F238E27FC236}">
                <a16:creationId xmlns:a16="http://schemas.microsoft.com/office/drawing/2014/main" id="{D59F64E7-F1A5-4640-9C40-BB5E1FE4B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57" y="3784060"/>
            <a:ext cx="1705613" cy="15953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2D93932-9A00-4ACE-A6F8-7DDAD6EA142C}"/>
              </a:ext>
            </a:extLst>
          </p:cNvPr>
          <p:cNvPicPr>
            <a:picLocks noChangeAspect="1"/>
          </p:cNvPicPr>
          <p:nvPr/>
        </p:nvPicPr>
        <p:blipFill>
          <a:blip r:embed="rId4"/>
          <a:stretch>
            <a:fillRect/>
          </a:stretch>
        </p:blipFill>
        <p:spPr>
          <a:xfrm>
            <a:off x="5272743" y="4241800"/>
            <a:ext cx="3577569" cy="1711528"/>
          </a:xfrm>
          <a:prstGeom prst="rect">
            <a:avLst/>
          </a:prstGeom>
          <a:ln w="19050">
            <a:solidFill>
              <a:schemeClr val="tx1"/>
            </a:solidFill>
          </a:ln>
        </p:spPr>
      </p:pic>
      <p:pic>
        <p:nvPicPr>
          <p:cNvPr id="3" name="Picture 6">
            <a:extLst>
              <a:ext uri="{FF2B5EF4-FFF2-40B4-BE49-F238E27FC236}">
                <a16:creationId xmlns:a16="http://schemas.microsoft.com/office/drawing/2014/main" id="{D2A0FE79-F07E-4D1D-B83E-0CAEF30428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06386">
            <a:off x="7300060" y="2616711"/>
            <a:ext cx="1107262" cy="155223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4593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77441"/>
            <a:ext cx="8229600" cy="4175760"/>
          </a:xfrm>
        </p:spPr>
        <p:txBody>
          <a:bodyPr>
            <a:noAutofit/>
          </a:bodyPr>
          <a:lstStyle/>
          <a:p>
            <a:pPr marL="457200" indent="-457200">
              <a:buAutoNum type="arabicPeriod"/>
            </a:pPr>
            <a:r>
              <a:rPr lang="en-US" sz="2000" dirty="0">
                <a:latin typeface="+mj-lt"/>
              </a:rPr>
              <a:t>Everyone makes choices about their personal lives, regardless of who they are or where they live, because we live in a world of scarcity and cannot have everything we want. Therefore, we all must make choices. </a:t>
            </a:r>
            <a:r>
              <a:rPr lang="en-US" sz="2000" dirty="0">
                <a:solidFill>
                  <a:srgbClr val="7A9900"/>
                </a:solidFill>
                <a:latin typeface="+mj-lt"/>
              </a:rPr>
              <a:t>Name three choices you made today</a:t>
            </a:r>
            <a:r>
              <a:rPr lang="en-US" sz="2000" dirty="0">
                <a:latin typeface="+mj-lt"/>
              </a:rPr>
              <a:t>.</a:t>
            </a:r>
          </a:p>
          <a:p>
            <a:pPr marL="457200" indent="-457200">
              <a:buAutoNum type="arabicPeriod"/>
            </a:pPr>
            <a:r>
              <a:rPr lang="en-US" sz="2000" dirty="0">
                <a:latin typeface="+mj-lt"/>
              </a:rPr>
              <a:t>Given the same alternatives and using the same criteria, people can make very different choices. </a:t>
            </a:r>
            <a:r>
              <a:rPr lang="en-US" sz="2000" dirty="0">
                <a:solidFill>
                  <a:srgbClr val="7A9900"/>
                </a:solidFill>
                <a:latin typeface="+mj-lt"/>
              </a:rPr>
              <a:t>Why is this so</a:t>
            </a:r>
            <a:r>
              <a:rPr lang="en-US" sz="2000" dirty="0">
                <a:latin typeface="+mj-lt"/>
              </a:rPr>
              <a:t>?</a:t>
            </a:r>
          </a:p>
          <a:p>
            <a:pPr marL="457200" indent="-457200">
              <a:buAutoNum type="arabicPeriod"/>
            </a:pPr>
            <a:r>
              <a:rPr lang="en-US" sz="2000" dirty="0">
                <a:latin typeface="+mj-lt"/>
              </a:rPr>
              <a:t>What is the opportunity cost of attending </a:t>
            </a:r>
            <a:r>
              <a:rPr lang="en-US" sz="2000" dirty="0">
                <a:solidFill>
                  <a:srgbClr val="7A9900"/>
                </a:solidFill>
                <a:latin typeface="+mj-lt"/>
              </a:rPr>
              <a:t>college full time</a:t>
            </a:r>
            <a:r>
              <a:rPr lang="en-US" sz="2000" dirty="0">
                <a:latin typeface="+mj-lt"/>
              </a:rPr>
              <a:t>?</a:t>
            </a:r>
          </a:p>
          <a:p>
            <a:pPr marL="457200" indent="-457200">
              <a:buAutoNum type="arabicPeriod"/>
            </a:pPr>
            <a:r>
              <a:rPr lang="en-US" sz="2000" dirty="0">
                <a:latin typeface="+mj-lt"/>
              </a:rPr>
              <a:t>What is the opportunity cost of </a:t>
            </a:r>
            <a:r>
              <a:rPr lang="en-US" sz="2000" dirty="0">
                <a:solidFill>
                  <a:srgbClr val="7A9900"/>
                </a:solidFill>
                <a:latin typeface="+mj-lt"/>
              </a:rPr>
              <a:t>working full time</a:t>
            </a:r>
            <a:r>
              <a:rPr lang="en-US" sz="2000" dirty="0">
                <a:latin typeface="+mj-lt"/>
              </a:rPr>
              <a:t>?</a:t>
            </a:r>
          </a:p>
          <a:p>
            <a:pPr marL="457200" indent="-457200">
              <a:buAutoNum type="arabicPeriod"/>
            </a:pPr>
            <a:r>
              <a:rPr lang="en-US" sz="2000" dirty="0">
                <a:latin typeface="+mj-lt"/>
              </a:rPr>
              <a:t>How can creating a </a:t>
            </a:r>
            <a:r>
              <a:rPr lang="en-US" sz="2000" dirty="0">
                <a:solidFill>
                  <a:srgbClr val="7A9900"/>
                </a:solidFill>
                <a:latin typeface="+mj-lt"/>
              </a:rPr>
              <a:t>decision-making model </a:t>
            </a:r>
            <a:r>
              <a:rPr lang="en-US" sz="2000" dirty="0">
                <a:latin typeface="+mj-lt"/>
              </a:rPr>
              <a:t>help make choices? </a:t>
            </a:r>
          </a:p>
          <a:p>
            <a:pPr marL="457200" indent="-457200">
              <a:buAutoNum type="arabicPeriod"/>
            </a:pPr>
            <a:endParaRPr lang="en-US" sz="2000" dirty="0">
              <a:latin typeface="+mj-lt"/>
            </a:endParaRPr>
          </a:p>
          <a:p>
            <a:pPr marL="0" indent="0" defTabSz="905255">
              <a:buNone/>
              <a:defRPr sz="3168"/>
            </a:pPr>
            <a:endParaRPr lang="en-US" sz="275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5EB0B-F7A8-45D9-9F69-01A08DB481D3}"/>
              </a:ext>
            </a:extLst>
          </p:cNvPr>
          <p:cNvSpPr>
            <a:spLocks noGrp="1"/>
          </p:cNvSpPr>
          <p:nvPr>
            <p:ph idx="1"/>
          </p:nvPr>
        </p:nvSpPr>
        <p:spPr>
          <a:xfrm>
            <a:off x="457200" y="1196502"/>
            <a:ext cx="8521430" cy="4960458"/>
          </a:xfrm>
        </p:spPr>
        <p:txBody>
          <a:bodyPr/>
          <a:lstStyle/>
          <a:p>
            <a:pPr marL="0" indent="0" algn="ctr">
              <a:buNone/>
            </a:pPr>
            <a:r>
              <a:rPr lang="en-US" sz="8000" b="1" i="1" dirty="0">
                <a:solidFill>
                  <a:srgbClr val="7A9900"/>
                </a:solidFill>
              </a:rPr>
              <a:t>Extension Activities</a:t>
            </a:r>
          </a:p>
        </p:txBody>
      </p:sp>
      <p:pic>
        <p:nvPicPr>
          <p:cNvPr id="5" name="Picture 6">
            <a:extLst>
              <a:ext uri="{FF2B5EF4-FFF2-40B4-BE49-F238E27FC236}">
                <a16:creationId xmlns:a16="http://schemas.microsoft.com/office/drawing/2014/main" id="{8262806A-7680-4377-997C-F29381344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2586476"/>
            <a:ext cx="2446610" cy="342982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9928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DF1B-4CCA-41E9-B0D8-E972E2D413AC}"/>
              </a:ext>
            </a:extLst>
          </p:cNvPr>
          <p:cNvSpPr>
            <a:spLocks noGrp="1"/>
          </p:cNvSpPr>
          <p:nvPr>
            <p:ph type="title"/>
          </p:nvPr>
        </p:nvSpPr>
        <p:spPr/>
        <p:txBody>
          <a:bodyPr/>
          <a:lstStyle/>
          <a:p>
            <a:r>
              <a:rPr lang="en-US" sz="2800" dirty="0"/>
              <a:t>https://vimeo.com/user61747473</a:t>
            </a:r>
          </a:p>
        </p:txBody>
      </p:sp>
      <p:pic>
        <p:nvPicPr>
          <p:cNvPr id="5" name="Content Placeholder 4">
            <a:extLst>
              <a:ext uri="{FF2B5EF4-FFF2-40B4-BE49-F238E27FC236}">
                <a16:creationId xmlns:a16="http://schemas.microsoft.com/office/drawing/2014/main" id="{D3A47B4D-AE35-4F89-90E4-0B52E893E876}"/>
              </a:ext>
            </a:extLst>
          </p:cNvPr>
          <p:cNvPicPr>
            <a:picLocks noGrp="1" noChangeAspect="1"/>
          </p:cNvPicPr>
          <p:nvPr>
            <p:ph idx="1"/>
          </p:nvPr>
        </p:nvPicPr>
        <p:blipFill>
          <a:blip r:embed="rId2"/>
          <a:stretch>
            <a:fillRect/>
          </a:stretch>
        </p:blipFill>
        <p:spPr>
          <a:xfrm>
            <a:off x="4067908" y="2057400"/>
            <a:ext cx="3191392" cy="2333017"/>
          </a:xfrm>
          <a:prstGeom prst="rect">
            <a:avLst/>
          </a:prstGeom>
        </p:spPr>
      </p:pic>
      <p:pic>
        <p:nvPicPr>
          <p:cNvPr id="4" name="Picture 3">
            <a:extLst>
              <a:ext uri="{FF2B5EF4-FFF2-40B4-BE49-F238E27FC236}">
                <a16:creationId xmlns:a16="http://schemas.microsoft.com/office/drawing/2014/main" id="{22559ACA-E699-4BB4-95BD-66AF52BC073F}"/>
              </a:ext>
            </a:extLst>
          </p:cNvPr>
          <p:cNvPicPr>
            <a:picLocks noChangeAspect="1"/>
          </p:cNvPicPr>
          <p:nvPr/>
        </p:nvPicPr>
        <p:blipFill>
          <a:blip r:embed="rId3"/>
          <a:stretch>
            <a:fillRect/>
          </a:stretch>
        </p:blipFill>
        <p:spPr>
          <a:xfrm>
            <a:off x="252716" y="2057400"/>
            <a:ext cx="3251642" cy="2333017"/>
          </a:xfrm>
          <a:prstGeom prst="rect">
            <a:avLst/>
          </a:prstGeom>
        </p:spPr>
      </p:pic>
      <p:pic>
        <p:nvPicPr>
          <p:cNvPr id="6" name="Picture 5">
            <a:extLst>
              <a:ext uri="{FF2B5EF4-FFF2-40B4-BE49-F238E27FC236}">
                <a16:creationId xmlns:a16="http://schemas.microsoft.com/office/drawing/2014/main" id="{DEC5CEA9-DCE1-4773-98C1-59752570C168}"/>
              </a:ext>
            </a:extLst>
          </p:cNvPr>
          <p:cNvPicPr>
            <a:picLocks noChangeAspect="1"/>
          </p:cNvPicPr>
          <p:nvPr/>
        </p:nvPicPr>
        <p:blipFill>
          <a:blip r:embed="rId4"/>
          <a:stretch>
            <a:fillRect/>
          </a:stretch>
        </p:blipFill>
        <p:spPr>
          <a:xfrm>
            <a:off x="2439492" y="4153452"/>
            <a:ext cx="3019628" cy="2175505"/>
          </a:xfrm>
          <a:prstGeom prst="rect">
            <a:avLst/>
          </a:prstGeom>
        </p:spPr>
      </p:pic>
      <p:sp>
        <p:nvSpPr>
          <p:cNvPr id="3" name="TextBox 2">
            <a:extLst>
              <a:ext uri="{FF2B5EF4-FFF2-40B4-BE49-F238E27FC236}">
                <a16:creationId xmlns:a16="http://schemas.microsoft.com/office/drawing/2014/main" id="{18AB1DCB-EC77-4BCB-8F26-0D72D0AE0687}"/>
              </a:ext>
            </a:extLst>
          </p:cNvPr>
          <p:cNvSpPr txBox="1"/>
          <p:nvPr/>
        </p:nvSpPr>
        <p:spPr>
          <a:xfrm>
            <a:off x="6223000" y="4800601"/>
            <a:ext cx="2463800" cy="1200329"/>
          </a:xfrm>
          <a:prstGeom prst="rect">
            <a:avLst/>
          </a:prstGeom>
          <a:noFill/>
          <a:ln w="12700">
            <a:solidFill>
              <a:schemeClr val="tx1"/>
            </a:solidFill>
          </a:ln>
        </p:spPr>
        <p:txBody>
          <a:bodyPr wrap="square" rtlCol="0">
            <a:spAutoFit/>
          </a:bodyPr>
          <a:lstStyle/>
          <a:p>
            <a:r>
              <a:rPr lang="en-US" dirty="0"/>
              <a:t>Instructional Videos developed by the </a:t>
            </a:r>
            <a:r>
              <a:rPr lang="en-US" i="1" dirty="0"/>
              <a:t>Virginia Council on Economic Education</a:t>
            </a:r>
          </a:p>
        </p:txBody>
      </p:sp>
    </p:spTree>
    <p:extLst>
      <p:ext uri="{BB962C8B-B14F-4D97-AF65-F5344CB8AC3E}">
        <p14:creationId xmlns:p14="http://schemas.microsoft.com/office/powerpoint/2010/main" val="387550402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2A46-6568-421F-ADB9-FC4A04A9595E}"/>
              </a:ext>
            </a:extLst>
          </p:cNvPr>
          <p:cNvSpPr>
            <a:spLocks noGrp="1"/>
          </p:cNvSpPr>
          <p:nvPr>
            <p:ph type="title"/>
          </p:nvPr>
        </p:nvSpPr>
        <p:spPr>
          <a:xfrm>
            <a:off x="457200" y="914400"/>
            <a:ext cx="8229600" cy="603115"/>
          </a:xfrm>
        </p:spPr>
        <p:txBody>
          <a:bodyPr/>
          <a:lstStyle/>
          <a:p>
            <a:r>
              <a:rPr lang="en-US" sz="1400" dirty="0"/>
              <a:t>https://create.kahoot.it/share/decision-making-and-scarcity/eb64942c-5c50-4d4e-b129-8113292db267</a:t>
            </a:r>
          </a:p>
        </p:txBody>
      </p:sp>
      <p:pic>
        <p:nvPicPr>
          <p:cNvPr id="4" name="Content Placeholder 3">
            <a:extLst>
              <a:ext uri="{FF2B5EF4-FFF2-40B4-BE49-F238E27FC236}">
                <a16:creationId xmlns:a16="http://schemas.microsoft.com/office/drawing/2014/main" id="{264885CC-044C-40EF-82D9-1CA2D996D270}"/>
              </a:ext>
            </a:extLst>
          </p:cNvPr>
          <p:cNvPicPr>
            <a:picLocks noGrp="1" noChangeAspect="1"/>
          </p:cNvPicPr>
          <p:nvPr>
            <p:ph idx="1"/>
          </p:nvPr>
        </p:nvPicPr>
        <p:blipFill>
          <a:blip r:embed="rId2"/>
          <a:stretch>
            <a:fillRect/>
          </a:stretch>
        </p:blipFill>
        <p:spPr>
          <a:xfrm>
            <a:off x="2371349" y="2378075"/>
            <a:ext cx="4401301" cy="3778250"/>
          </a:xfrm>
          <a:prstGeom prst="rect">
            <a:avLst/>
          </a:prstGeom>
        </p:spPr>
      </p:pic>
      <p:pic>
        <p:nvPicPr>
          <p:cNvPr id="4100" name="Picture 4" descr="FOSI | Five Things Parents Should Know from the Kahoot! Survey:  &quot;Data-Driven Teaching: A Must-Have in the Age of Tech&quot;">
            <a:extLst>
              <a:ext uri="{FF2B5EF4-FFF2-40B4-BE49-F238E27FC236}">
                <a16:creationId xmlns:a16="http://schemas.microsoft.com/office/drawing/2014/main" id="{D7942195-7233-4EA5-9F73-038E567EF1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5499" y="1780845"/>
            <a:ext cx="2889115" cy="118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6170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References</a:t>
            </a:r>
            <a:endParaRPr lang="en-US" sz="5500" b="1" dirty="0">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a:xfrm>
            <a:off x="457200" y="1731668"/>
            <a:ext cx="8229600" cy="4425292"/>
          </a:xfrm>
        </p:spPr>
        <p:txBody>
          <a:bodyPr/>
          <a:lstStyle/>
          <a:p>
            <a:r>
              <a:rPr lang="en-US" sz="1800" dirty="0"/>
              <a:t>Three instructional videos from </a:t>
            </a:r>
            <a:r>
              <a:rPr lang="en-US" sz="1800" dirty="0">
                <a:solidFill>
                  <a:srgbClr val="7A9900"/>
                </a:solidFill>
              </a:rPr>
              <a:t>Virginia Council on Economic Education </a:t>
            </a:r>
            <a:r>
              <a:rPr lang="en-US" sz="1800" dirty="0"/>
              <a:t>(Ruth Cookson, ODU):  </a:t>
            </a:r>
            <a:br>
              <a:rPr lang="en-US" sz="1800" dirty="0"/>
            </a:br>
            <a:r>
              <a:rPr lang="en-US" sz="1800" dirty="0"/>
              <a:t> </a:t>
            </a:r>
            <a:r>
              <a:rPr lang="en-US" sz="1800" dirty="0">
                <a:hlinkClick r:id="rId3"/>
              </a:rPr>
              <a:t>https://vimeo.com/user61747473</a:t>
            </a:r>
            <a:endParaRPr lang="en-US" sz="1800" dirty="0"/>
          </a:p>
          <a:p>
            <a:r>
              <a:rPr lang="en-US" sz="1800" dirty="0"/>
              <a:t>Three </a:t>
            </a:r>
            <a:r>
              <a:rPr lang="en-US" sz="1800" dirty="0">
                <a:solidFill>
                  <a:srgbClr val="7A9900"/>
                </a:solidFill>
              </a:rPr>
              <a:t>EconEdLink</a:t>
            </a:r>
            <a:r>
              <a:rPr lang="en-US" sz="1800" dirty="0"/>
              <a:t> online slides:</a:t>
            </a:r>
            <a:br>
              <a:rPr lang="en-US" sz="1800" dirty="0"/>
            </a:br>
            <a:r>
              <a:rPr lang="en-US" sz="1800" dirty="0"/>
              <a:t> </a:t>
            </a:r>
            <a:r>
              <a:rPr lang="en-US" sz="1800" dirty="0">
                <a:hlinkClick r:id="rId4"/>
              </a:rPr>
              <a:t>https://www.econedlink.org/resources/decision-making/</a:t>
            </a:r>
            <a:endParaRPr lang="en-US" sz="1800" dirty="0"/>
          </a:p>
          <a:p>
            <a:r>
              <a:rPr lang="en-US" sz="1800" dirty="0"/>
              <a:t>EconEdLink lesson, </a:t>
            </a:r>
            <a:r>
              <a:rPr lang="en-US" sz="1800" i="1" dirty="0">
                <a:solidFill>
                  <a:srgbClr val="7A9900"/>
                </a:solidFill>
              </a:rPr>
              <a:t>College: Where Am I to Go</a:t>
            </a:r>
            <a:r>
              <a:rPr lang="en-US" sz="1800" i="1" dirty="0"/>
              <a:t>?</a:t>
            </a:r>
            <a:r>
              <a:rPr lang="en-US" sz="1800" dirty="0"/>
              <a:t> </a:t>
            </a:r>
            <a:r>
              <a:rPr lang="en-US" sz="1800" dirty="0">
                <a:hlinkClick r:id="rId5"/>
              </a:rPr>
              <a:t>https://www.econedlink.org/resources/college-where-am-i-going-to-go/</a:t>
            </a:r>
            <a:endParaRPr lang="en-US" sz="1800" dirty="0"/>
          </a:p>
          <a:p>
            <a:r>
              <a:rPr lang="en-US" sz="1800" i="1" dirty="0">
                <a:solidFill>
                  <a:srgbClr val="7A9900"/>
                </a:solidFill>
              </a:rPr>
              <a:t>National Content Standards in Economics </a:t>
            </a:r>
            <a:r>
              <a:rPr lang="en-US" sz="1800" dirty="0"/>
              <a:t>resource: i</a:t>
            </a:r>
            <a:r>
              <a:rPr lang="en-US" sz="1800" dirty="0">
                <a:hlinkClick r:id="rId6"/>
              </a:rPr>
              <a:t>https://www.councilforeconed.org/wp-content/uploads/2012/03/voluntary-national-content-standards-2010.pdf</a:t>
            </a:r>
            <a:endParaRPr lang="en-US" sz="1800" dirty="0"/>
          </a:p>
          <a:p>
            <a:endParaRPr lang="en-US" sz="1800" dirty="0"/>
          </a:p>
          <a:p>
            <a:endParaRPr lang="en-US" sz="1800" dirty="0"/>
          </a:p>
          <a:p>
            <a:pPr marL="0" indent="0">
              <a:buNone/>
            </a:pPr>
            <a:endParaRPr lang="en-US" dirty="0"/>
          </a:p>
        </p:txBody>
      </p:sp>
      <p:pic>
        <p:nvPicPr>
          <p:cNvPr id="3" name="Picture 2">
            <a:extLst>
              <a:ext uri="{FF2B5EF4-FFF2-40B4-BE49-F238E27FC236}">
                <a16:creationId xmlns:a16="http://schemas.microsoft.com/office/drawing/2014/main" id="{9C1965B2-0035-41EB-BD3A-DBA83AD7E730}"/>
              </a:ext>
            </a:extLst>
          </p:cNvPr>
          <p:cNvPicPr>
            <a:picLocks noChangeAspect="1"/>
          </p:cNvPicPr>
          <p:nvPr/>
        </p:nvPicPr>
        <p:blipFill>
          <a:blip r:embed="rId7"/>
          <a:stretch>
            <a:fillRect/>
          </a:stretch>
        </p:blipFill>
        <p:spPr>
          <a:xfrm>
            <a:off x="6891506" y="4806292"/>
            <a:ext cx="1134894" cy="1501934"/>
          </a:xfrm>
          <a:prstGeom prst="rect">
            <a:avLst/>
          </a:prstGeom>
          <a:ln w="1905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EB79-CFAD-444A-8B68-FDB28CC6E442}"/>
              </a:ext>
            </a:extLst>
          </p:cNvPr>
          <p:cNvSpPr>
            <a:spLocks noGrp="1"/>
          </p:cNvSpPr>
          <p:nvPr>
            <p:ph type="title"/>
          </p:nvPr>
        </p:nvSpPr>
        <p:spPr/>
        <p:txBody>
          <a:bodyPr/>
          <a:lstStyle/>
          <a:p>
            <a:r>
              <a:rPr lang="en-US" sz="4800" dirty="0"/>
              <a:t>Attachments </a:t>
            </a:r>
          </a:p>
        </p:txBody>
      </p:sp>
      <p:sp>
        <p:nvSpPr>
          <p:cNvPr id="3" name="Content Placeholder 2">
            <a:extLst>
              <a:ext uri="{FF2B5EF4-FFF2-40B4-BE49-F238E27FC236}">
                <a16:creationId xmlns:a16="http://schemas.microsoft.com/office/drawing/2014/main" id="{D94216DA-A704-4211-861E-B8DE3DFCB525}"/>
              </a:ext>
            </a:extLst>
          </p:cNvPr>
          <p:cNvSpPr>
            <a:spLocks noGrp="1"/>
          </p:cNvSpPr>
          <p:nvPr>
            <p:ph idx="1"/>
          </p:nvPr>
        </p:nvSpPr>
        <p:spPr/>
        <p:txBody>
          <a:bodyPr/>
          <a:lstStyle/>
          <a:p>
            <a:pPr>
              <a:spcAft>
                <a:spcPts val="0"/>
              </a:spcAft>
            </a:pPr>
            <a:r>
              <a:rPr lang="en-US" sz="1800" dirty="0">
                <a:effectLst/>
                <a:latin typeface="+mn-lt"/>
                <a:ea typeface="Times New Roman" panose="02020603050405020304" pitchFamily="18" charset="0"/>
              </a:rPr>
              <a:t>Lesson Plan from Virginia Council on Economic Education</a:t>
            </a:r>
          </a:p>
          <a:p>
            <a:pPr marL="0" indent="0">
              <a:spcAft>
                <a:spcPts val="0"/>
              </a:spcAft>
              <a:buNone/>
            </a:pPr>
            <a:r>
              <a:rPr lang="en-US" sz="1800" i="1" dirty="0">
                <a:effectLst/>
                <a:latin typeface="+mn-lt"/>
                <a:ea typeface="Times New Roman" panose="02020603050405020304" pitchFamily="18" charset="0"/>
              </a:rPr>
              <a:t>       </a:t>
            </a:r>
          </a:p>
          <a:p>
            <a:pPr marL="0" indent="0">
              <a:spcAft>
                <a:spcPts val="0"/>
              </a:spcAft>
              <a:buNone/>
            </a:pPr>
            <a:r>
              <a:rPr lang="en-US" sz="1800" i="1" dirty="0">
                <a:latin typeface="+mn-lt"/>
                <a:ea typeface="Times New Roman" panose="02020603050405020304" pitchFamily="18" charset="0"/>
              </a:rPr>
              <a:t>“</a:t>
            </a:r>
            <a:r>
              <a:rPr lang="en-US" sz="1800" i="1" dirty="0">
                <a:effectLst/>
                <a:latin typeface="+mn-lt"/>
                <a:ea typeface="Times New Roman" panose="02020603050405020304" pitchFamily="18" charset="0"/>
              </a:rPr>
              <a:t>Using Economic Decision-Making Models to Become Informed Decision-Makers”</a:t>
            </a:r>
          </a:p>
          <a:p>
            <a:pPr marL="0" indent="0">
              <a:spcAft>
                <a:spcPts val="0"/>
              </a:spcAft>
              <a:buNone/>
            </a:pPr>
            <a:endParaRPr lang="en-US" sz="1800" i="1" dirty="0">
              <a:effectLst/>
              <a:latin typeface="+mn-lt"/>
              <a:ea typeface="Times New Roman" panose="02020603050405020304" pitchFamily="18" charset="0"/>
            </a:endParaRPr>
          </a:p>
          <a:p>
            <a:pPr>
              <a:spcAft>
                <a:spcPts val="0"/>
              </a:spcAft>
            </a:pPr>
            <a:r>
              <a:rPr lang="en-US" sz="1800" dirty="0">
                <a:effectLst/>
                <a:latin typeface="+mn-lt"/>
                <a:ea typeface="Times New Roman" panose="02020603050405020304" pitchFamily="18" charset="0"/>
              </a:rPr>
              <a:t>Online Reference M</a:t>
            </a:r>
            <a:r>
              <a:rPr lang="en-US" sz="1800" dirty="0">
                <a:latin typeface="+mn-lt"/>
                <a:ea typeface="Times New Roman" panose="02020603050405020304" pitchFamily="18" charset="0"/>
              </a:rPr>
              <a:t>aterials Information</a:t>
            </a:r>
          </a:p>
          <a:p>
            <a:pPr>
              <a:spcAft>
                <a:spcPts val="0"/>
              </a:spcAft>
            </a:pPr>
            <a:endParaRPr lang="en-US" sz="1800" dirty="0">
              <a:effectLst/>
              <a:latin typeface="+mn-lt"/>
              <a:ea typeface="Times New Roman" panose="02020603050405020304" pitchFamily="18" charset="0"/>
            </a:endParaRPr>
          </a:p>
          <a:p>
            <a:pPr>
              <a:spcAft>
                <a:spcPts val="0"/>
              </a:spcAft>
            </a:pPr>
            <a:r>
              <a:rPr lang="en-US" sz="1800" dirty="0">
                <a:latin typeface="+mn-lt"/>
                <a:ea typeface="Times New Roman" panose="02020603050405020304" pitchFamily="18" charset="0"/>
              </a:rPr>
              <a:t>PACED Decision Making Model (featuring numbers) </a:t>
            </a:r>
            <a:endParaRPr lang="en-US" sz="1800" dirty="0">
              <a:effectLst/>
              <a:latin typeface="+mn-lt"/>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88545A8F-9A61-49E4-BF55-A34EFA1E8B20}"/>
              </a:ext>
            </a:extLst>
          </p:cNvPr>
          <p:cNvPicPr>
            <a:picLocks noChangeAspect="1"/>
          </p:cNvPicPr>
          <p:nvPr/>
        </p:nvPicPr>
        <p:blipFill>
          <a:blip r:embed="rId2"/>
          <a:stretch>
            <a:fillRect/>
          </a:stretch>
        </p:blipFill>
        <p:spPr>
          <a:xfrm>
            <a:off x="6148872" y="3303037"/>
            <a:ext cx="2083765" cy="2771192"/>
          </a:xfrm>
          <a:prstGeom prst="rect">
            <a:avLst/>
          </a:prstGeom>
          <a:ln w="28575">
            <a:solidFill>
              <a:schemeClr val="tx1"/>
            </a:solidFill>
          </a:ln>
        </p:spPr>
      </p:pic>
    </p:spTree>
    <p:extLst>
      <p:ext uri="{BB962C8B-B14F-4D97-AF65-F5344CB8AC3E}">
        <p14:creationId xmlns:p14="http://schemas.microsoft.com/office/powerpoint/2010/main" val="151465314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atin typeface="Calibri"/>
                <a:ea typeface="ＭＳ Ｐゴシック"/>
                <a:cs typeface="Calibri"/>
              </a:rPr>
              <a:t>CEE Affiliates</a:t>
            </a:r>
            <a:endParaRPr lang="en-US" sz="5500" b="1" dirty="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4E07D46-8268-4A1E-853F-435FD2B42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940" y="1131570"/>
            <a:ext cx="3246120" cy="4594860"/>
          </a:xfrm>
          <a:prstGeom prst="rect">
            <a:avLst/>
          </a:prstGeom>
        </p:spPr>
      </p:pic>
      <p:sp>
        <p:nvSpPr>
          <p:cNvPr id="6" name="Rectangle 5"/>
          <p:cNvSpPr/>
          <p:nvPr/>
        </p:nvSpPr>
        <p:spPr>
          <a:xfrm>
            <a:off x="1399032" y="5719572"/>
            <a:ext cx="6345936" cy="584775"/>
          </a:xfrm>
          <a:prstGeom prst="rect">
            <a:avLst/>
          </a:prstGeom>
        </p:spPr>
        <p:txBody>
          <a:bodyPr wrap="square">
            <a:spAutoFit/>
          </a:bodyPr>
          <a:lstStyle/>
          <a:p>
            <a:r>
              <a:rPr lang="en-US" sz="3200" dirty="0">
                <a:hlinkClick r:id="rId3"/>
              </a:rPr>
              <a:t>https://store.councilforeconed.org/</a:t>
            </a:r>
            <a:r>
              <a:rPr lang="en-US" sz="3200" dirty="0"/>
              <a:t> </a:t>
            </a:r>
          </a:p>
        </p:txBody>
      </p:sp>
    </p:spTree>
    <p:extLst>
      <p:ext uri="{BB962C8B-B14F-4D97-AF65-F5344CB8AC3E}">
        <p14:creationId xmlns:p14="http://schemas.microsoft.com/office/powerpoint/2010/main" val="393353993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30E6-91C0-4549-BF4E-50259625B761}"/>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C8B79253-CE58-49C6-9860-6EDBE942A78E}"/>
              </a:ext>
            </a:extLst>
          </p:cNvPr>
          <p:cNvSpPr>
            <a:spLocks noGrp="1"/>
          </p:cNvSpPr>
          <p:nvPr>
            <p:ph idx="1"/>
          </p:nvPr>
        </p:nvSpPr>
        <p:spPr>
          <a:xfrm>
            <a:off x="3151762" y="2377440"/>
            <a:ext cx="5535038" cy="3779520"/>
          </a:xfrm>
        </p:spPr>
        <p:txBody>
          <a:bodyPr/>
          <a:lstStyle/>
          <a:p>
            <a:pPr marL="0" indent="0">
              <a:buNone/>
            </a:pPr>
            <a:r>
              <a:rPr lang="en-US" sz="2000" dirty="0">
                <a:solidFill>
                  <a:srgbClr val="333333"/>
                </a:solidFill>
                <a:latin typeface="+mn-lt"/>
                <a:ea typeface="Tahoma" panose="020B0604030504040204" pitchFamily="34" charset="0"/>
                <a:cs typeface="Tahoma" panose="020B0604030504040204" pitchFamily="34" charset="0"/>
              </a:rPr>
              <a:t>Lynne Stover is </a:t>
            </a:r>
            <a:r>
              <a:rPr lang="en-US" sz="2000" dirty="0">
                <a:latin typeface="+mn-lt"/>
              </a:rPr>
              <a:t>a Teacher Consultant at the James Madison University Center for Economic Education.  Prior to this, she spent thirty-three years in public education where she enjoyed various teaching assignments including classroom teacher, gifted education specialist, and librarian. She is the author of over fifty educational articles and eight teacher resource books including </a:t>
            </a:r>
            <a:r>
              <a:rPr lang="en-US" sz="2000" i="1" dirty="0">
                <a:latin typeface="+mn-lt"/>
              </a:rPr>
              <a:t>From the Big Screen to the Classroom: Using Movies to Teach in the Content Areas </a:t>
            </a:r>
            <a:r>
              <a:rPr lang="en-US" sz="2000" dirty="0">
                <a:latin typeface="+mn-lt"/>
              </a:rPr>
              <a:t>(Pieces of Learning, 2016). </a:t>
            </a:r>
          </a:p>
        </p:txBody>
      </p:sp>
      <p:pic>
        <p:nvPicPr>
          <p:cNvPr id="5" name="Picture 4" descr="https://www.jmu.edu/_images/cob/faculty-staff/new-faculty-photos/Lynne%20Stover2.jpg">
            <a:extLst>
              <a:ext uri="{FF2B5EF4-FFF2-40B4-BE49-F238E27FC236}">
                <a16:creationId xmlns:a16="http://schemas.microsoft.com/office/drawing/2014/main" id="{CE72B497-A563-42E5-A395-3155D47798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0"/>
            <a:ext cx="201705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3736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Agenda</a:t>
            </a:r>
            <a:endParaRPr lang="en-US" sz="55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1"/>
          </p:nvPr>
        </p:nvSpPr>
        <p:spPr>
          <a:xfrm>
            <a:off x="457200" y="2081719"/>
            <a:ext cx="8229600" cy="4471482"/>
          </a:xfrm>
        </p:spPr>
        <p:txBody>
          <a:bodyPr/>
          <a:lstStyle/>
          <a:p>
            <a:pPr marL="0" indent="0">
              <a:buNone/>
            </a:pPr>
            <a:r>
              <a:rPr lang="en-US" sz="2000" b="1" dirty="0">
                <a:latin typeface="+mn-lt"/>
              </a:rPr>
              <a:t>In this session we will: </a:t>
            </a:r>
          </a:p>
          <a:p>
            <a:pPr>
              <a:buFont typeface="Arial" panose="020B0604020202020204" pitchFamily="34" charset="0"/>
              <a:buChar char="•"/>
            </a:pPr>
            <a:r>
              <a:rPr lang="en-US" sz="2000" dirty="0">
                <a:solidFill>
                  <a:srgbClr val="7A9900"/>
                </a:solidFill>
                <a:latin typeface="+mn-lt"/>
              </a:rPr>
              <a:t>Review</a:t>
            </a:r>
            <a:r>
              <a:rPr lang="en-US" sz="2000" dirty="0">
                <a:latin typeface="+mn-lt"/>
              </a:rPr>
              <a:t> National and State Standards related to decision making.</a:t>
            </a:r>
          </a:p>
          <a:p>
            <a:pPr>
              <a:buFont typeface="Arial" panose="020B0604020202020204" pitchFamily="34" charset="0"/>
              <a:buChar char="•"/>
            </a:pPr>
            <a:r>
              <a:rPr lang="en-US" sz="2000" dirty="0">
                <a:solidFill>
                  <a:srgbClr val="7A9900"/>
                </a:solidFill>
                <a:latin typeface="+mn-lt"/>
              </a:rPr>
              <a:t>Discuss</a:t>
            </a:r>
            <a:r>
              <a:rPr lang="en-US" sz="2000" dirty="0">
                <a:latin typeface="+mn-lt"/>
              </a:rPr>
              <a:t> the lesson’s features and applicability to classroom instruction.</a:t>
            </a:r>
          </a:p>
          <a:p>
            <a:pPr algn="l" fontAlgn="base" latinLnBrk="0">
              <a:buFont typeface="Arial" panose="020B0604020202020204" pitchFamily="34" charset="0"/>
              <a:buChar char="•"/>
            </a:pPr>
            <a:r>
              <a:rPr lang="en-US" sz="2000" i="0" dirty="0">
                <a:solidFill>
                  <a:srgbClr val="7A9900"/>
                </a:solidFill>
                <a:effectLst/>
                <a:latin typeface="+mn-lt"/>
              </a:rPr>
              <a:t>Learn</a:t>
            </a:r>
            <a:r>
              <a:rPr lang="en-US" sz="2000" i="0" dirty="0">
                <a:effectLst/>
                <a:latin typeface="+mn-lt"/>
              </a:rPr>
              <a:t> to use the PACED Decision Making Model for effective problem solving.</a:t>
            </a:r>
          </a:p>
          <a:p>
            <a:pPr algn="l" fontAlgn="base" latinLnBrk="0">
              <a:buFont typeface="Arial" panose="020B0604020202020204" pitchFamily="34" charset="0"/>
              <a:buChar char="•"/>
            </a:pPr>
            <a:r>
              <a:rPr lang="en-US" sz="2000" dirty="0">
                <a:solidFill>
                  <a:srgbClr val="7A9900"/>
                </a:solidFill>
                <a:latin typeface="+mn-lt"/>
              </a:rPr>
              <a:t>Participate</a:t>
            </a:r>
            <a:r>
              <a:rPr lang="en-US" sz="2000" dirty="0">
                <a:latin typeface="+mn-lt"/>
              </a:rPr>
              <a:t> in the three main sections of the featured lesson.</a:t>
            </a:r>
          </a:p>
          <a:p>
            <a:pPr algn="l" fontAlgn="base" latinLnBrk="0">
              <a:buFont typeface="Arial" panose="020B0604020202020204" pitchFamily="34" charset="0"/>
              <a:buChar char="•"/>
            </a:pPr>
            <a:r>
              <a:rPr lang="en-US" sz="2000" i="0" dirty="0">
                <a:solidFill>
                  <a:srgbClr val="7A9900"/>
                </a:solidFill>
                <a:effectLst/>
                <a:latin typeface="+mn-lt"/>
              </a:rPr>
              <a:t>Brainstorm</a:t>
            </a:r>
            <a:r>
              <a:rPr lang="en-US" sz="2000" i="0" dirty="0">
                <a:effectLst/>
                <a:latin typeface="+mn-lt"/>
              </a:rPr>
              <a:t> various decision-making scenarios that deal with current events. </a:t>
            </a:r>
          </a:p>
        </p:txBody>
      </p:sp>
      <p:pic>
        <p:nvPicPr>
          <p:cNvPr id="3" name="Picture 16" descr="College clipart college planning, College college planning Transparent FREE  for download on WebStockReview 2020">
            <a:extLst>
              <a:ext uri="{FF2B5EF4-FFF2-40B4-BE49-F238E27FC236}">
                <a16:creationId xmlns:a16="http://schemas.microsoft.com/office/drawing/2014/main" id="{7187083E-BB83-4737-ABA8-B827333E7D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7897" y="1217367"/>
            <a:ext cx="1222443" cy="1440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814"/>
            <a:ext cx="8229600" cy="214203"/>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t>State Standards</a:t>
            </a:r>
            <a:endParaRPr lang="en-US" sz="40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3184837"/>
            <a:ext cx="8229600" cy="2690670"/>
          </a:xfrm>
        </p:spPr>
        <p:txBody>
          <a:bodyPr>
            <a:noAutofit/>
          </a:bodyPr>
          <a:lstStyle/>
          <a:p>
            <a:pPr marL="0" indent="0" defTabSz="905255">
              <a:buNone/>
              <a:defRPr sz="3168"/>
            </a:pPr>
            <a:r>
              <a:rPr lang="en-US" sz="1800" dirty="0">
                <a:latin typeface="+mn-lt"/>
              </a:rPr>
              <a:t>EPF.1 The student will demonstrate knowledge of basic economic concepts and structures by </a:t>
            </a:r>
          </a:p>
          <a:p>
            <a:pPr defTabSz="905255">
              <a:defRPr sz="3168"/>
            </a:pPr>
            <a:r>
              <a:rPr lang="en-US" sz="1800" dirty="0">
                <a:latin typeface="+mn-lt"/>
              </a:rPr>
              <a:t>a) describing how consumers, businesses, and government decision makers face scarcity of resources and must make trade-offs and incur opportunity costs; </a:t>
            </a:r>
          </a:p>
          <a:p>
            <a:pPr defTabSz="905255">
              <a:defRPr sz="3168"/>
            </a:pPr>
            <a:r>
              <a:rPr lang="en-US" sz="1800" dirty="0">
                <a:latin typeface="+mn-lt"/>
              </a:rPr>
              <a:t>b) explaining that choices often have long-term unintended consequences; </a:t>
            </a:r>
          </a:p>
          <a:p>
            <a:pPr defTabSz="905255">
              <a:defRPr sz="3168"/>
            </a:pPr>
            <a:r>
              <a:rPr lang="en-US" sz="1800" dirty="0">
                <a:latin typeface="+mn-lt"/>
              </a:rPr>
              <a:t>c) describing how effective decision making requires comparing the additional costs (marginal costs) and additional benefits (marginal benefits); </a:t>
            </a:r>
            <a:endParaRPr lang="en-US" sz="2500" dirty="0">
              <a:latin typeface="Calibri Light"/>
              <a:cs typeface="Calibri Light"/>
            </a:endParaRPr>
          </a:p>
          <a:p>
            <a:pPr marL="0" indent="0" defTabSz="905255">
              <a:buNone/>
              <a:defRPr sz="3168"/>
            </a:pPr>
            <a:endParaRPr lang="en-US" sz="2750" dirty="0"/>
          </a:p>
        </p:txBody>
      </p:sp>
      <p:sp>
        <p:nvSpPr>
          <p:cNvPr id="5" name="TextBox 4">
            <a:extLst>
              <a:ext uri="{FF2B5EF4-FFF2-40B4-BE49-F238E27FC236}">
                <a16:creationId xmlns:a16="http://schemas.microsoft.com/office/drawing/2014/main" id="{ACB5873B-C065-42FD-820C-973EB5CC59FB}"/>
              </a:ext>
            </a:extLst>
          </p:cNvPr>
          <p:cNvSpPr txBox="1"/>
          <p:nvPr/>
        </p:nvSpPr>
        <p:spPr>
          <a:xfrm>
            <a:off x="301557" y="1731110"/>
            <a:ext cx="8229600" cy="369332"/>
          </a:xfrm>
          <a:prstGeom prst="rect">
            <a:avLst/>
          </a:prstGeom>
          <a:noFill/>
        </p:spPr>
        <p:txBody>
          <a:bodyPr wrap="square">
            <a:spAutoFit/>
          </a:bodyPr>
          <a:lstStyle/>
          <a:p>
            <a:pPr algn="ctr"/>
            <a:r>
              <a:rPr lang="en-US" dirty="0"/>
              <a:t>Economics and Personal Finance Standards of Learning </a:t>
            </a:r>
          </a:p>
        </p:txBody>
      </p:sp>
      <p:pic>
        <p:nvPicPr>
          <p:cNvPr id="6154" name="Picture 10" descr="Virginia Department of Education: Virginia is for Learners">
            <a:extLst>
              <a:ext uri="{FF2B5EF4-FFF2-40B4-BE49-F238E27FC236}">
                <a16:creationId xmlns:a16="http://schemas.microsoft.com/office/drawing/2014/main" id="{E0CFC448-57C4-429A-8AE7-5DE879FAD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718" y="2202150"/>
            <a:ext cx="2261278" cy="69070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847"/>
            <a:ext cx="8229600" cy="1493001"/>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National Standards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38531"/>
            <a:ext cx="8229600" cy="4175760"/>
          </a:xfrm>
        </p:spPr>
        <p:txBody>
          <a:bodyPr>
            <a:noAutofit/>
          </a:bodyPr>
          <a:lstStyle/>
          <a:p>
            <a:pPr marL="0" indent="0" defTabSz="905255">
              <a:buNone/>
              <a:defRPr sz="3168"/>
            </a:pPr>
            <a:r>
              <a:rPr lang="en-US" sz="2500" dirty="0">
                <a:latin typeface="Calibri"/>
                <a:ea typeface="ＭＳ Ｐゴシック"/>
                <a:cs typeface="Calibri"/>
              </a:rPr>
              <a:t> </a:t>
            </a:r>
            <a:endParaRPr lang="en-US" sz="2750" dirty="0"/>
          </a:p>
        </p:txBody>
      </p:sp>
      <p:pic>
        <p:nvPicPr>
          <p:cNvPr id="4" name="Picture 3">
            <a:extLst>
              <a:ext uri="{FF2B5EF4-FFF2-40B4-BE49-F238E27FC236}">
                <a16:creationId xmlns:a16="http://schemas.microsoft.com/office/drawing/2014/main" id="{04C9C351-8680-4F49-B061-6021D10CCBB4}"/>
              </a:ext>
            </a:extLst>
          </p:cNvPr>
          <p:cNvPicPr>
            <a:picLocks noChangeAspect="1"/>
          </p:cNvPicPr>
          <p:nvPr/>
        </p:nvPicPr>
        <p:blipFill>
          <a:blip r:embed="rId3"/>
          <a:stretch>
            <a:fillRect/>
          </a:stretch>
        </p:blipFill>
        <p:spPr>
          <a:xfrm rot="488531">
            <a:off x="7089572" y="1902301"/>
            <a:ext cx="1688098" cy="2234051"/>
          </a:xfrm>
          <a:prstGeom prst="rect">
            <a:avLst/>
          </a:prstGeom>
          <a:ln w="19050">
            <a:solidFill>
              <a:schemeClr val="tx1"/>
            </a:solidFill>
          </a:ln>
        </p:spPr>
      </p:pic>
      <p:pic>
        <p:nvPicPr>
          <p:cNvPr id="5" name="Picture 4">
            <a:extLst>
              <a:ext uri="{FF2B5EF4-FFF2-40B4-BE49-F238E27FC236}">
                <a16:creationId xmlns:a16="http://schemas.microsoft.com/office/drawing/2014/main" id="{5A0FF1A1-3CF6-4FA9-9503-89D6BCE366D7}"/>
              </a:ext>
            </a:extLst>
          </p:cNvPr>
          <p:cNvPicPr>
            <a:picLocks noChangeAspect="1"/>
          </p:cNvPicPr>
          <p:nvPr/>
        </p:nvPicPr>
        <p:blipFill>
          <a:blip r:embed="rId4"/>
          <a:stretch>
            <a:fillRect/>
          </a:stretch>
        </p:blipFill>
        <p:spPr>
          <a:xfrm>
            <a:off x="1952532" y="1856135"/>
            <a:ext cx="4472317" cy="1764829"/>
          </a:xfrm>
          <a:prstGeom prst="rect">
            <a:avLst/>
          </a:prstGeom>
          <a:ln w="28575">
            <a:solidFill>
              <a:schemeClr val="tx1"/>
            </a:solidFill>
          </a:ln>
        </p:spPr>
      </p:pic>
      <p:pic>
        <p:nvPicPr>
          <p:cNvPr id="6" name="Picture 5">
            <a:extLst>
              <a:ext uri="{FF2B5EF4-FFF2-40B4-BE49-F238E27FC236}">
                <a16:creationId xmlns:a16="http://schemas.microsoft.com/office/drawing/2014/main" id="{A43B754C-1586-469B-9923-BE2688E162C6}"/>
              </a:ext>
            </a:extLst>
          </p:cNvPr>
          <p:cNvPicPr>
            <a:picLocks noChangeAspect="1"/>
          </p:cNvPicPr>
          <p:nvPr/>
        </p:nvPicPr>
        <p:blipFill>
          <a:blip r:embed="rId5"/>
          <a:stretch>
            <a:fillRect/>
          </a:stretch>
        </p:blipFill>
        <p:spPr>
          <a:xfrm>
            <a:off x="1609191" y="4063909"/>
            <a:ext cx="5073171" cy="2194024"/>
          </a:xfrm>
          <a:prstGeom prst="rect">
            <a:avLst/>
          </a:prstGeom>
          <a:ln w="28575">
            <a:solidFill>
              <a:schemeClr val="tx1"/>
            </a:solidFill>
          </a:ln>
        </p:spPr>
      </p:pic>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9E3B-26EF-43F5-BFD6-5F7CBA712F24}"/>
              </a:ext>
            </a:extLst>
          </p:cNvPr>
          <p:cNvSpPr>
            <a:spLocks noGrp="1"/>
          </p:cNvSpPr>
          <p:nvPr>
            <p:ph type="title"/>
          </p:nvPr>
        </p:nvSpPr>
        <p:spPr>
          <a:xfrm>
            <a:off x="243192" y="1163635"/>
            <a:ext cx="8774348" cy="741365"/>
          </a:xfrm>
        </p:spPr>
        <p:txBody>
          <a:bodyPr/>
          <a:lstStyle/>
          <a:p>
            <a:r>
              <a:rPr lang="en-US" sz="2400" i="1" dirty="0">
                <a:solidFill>
                  <a:srgbClr val="7A9900"/>
                </a:solidFill>
              </a:rPr>
              <a:t>Browse chapter highlights at</a:t>
            </a:r>
            <a:br>
              <a:rPr lang="en-US" sz="2400" dirty="0"/>
            </a:br>
            <a:r>
              <a:rPr lang="en-US" sz="2400" dirty="0"/>
              <a:t>https://www.econedlink.org/resources/collection/fffl-9-12/</a:t>
            </a:r>
          </a:p>
        </p:txBody>
      </p:sp>
      <p:pic>
        <p:nvPicPr>
          <p:cNvPr id="7" name="Picture 6">
            <a:extLst>
              <a:ext uri="{FF2B5EF4-FFF2-40B4-BE49-F238E27FC236}">
                <a16:creationId xmlns:a16="http://schemas.microsoft.com/office/drawing/2014/main" id="{BA8C96BE-D0FA-4384-B8BF-14160BAE12D8}"/>
              </a:ext>
            </a:extLst>
          </p:cNvPr>
          <p:cNvPicPr>
            <a:picLocks noChangeAspect="1"/>
          </p:cNvPicPr>
          <p:nvPr/>
        </p:nvPicPr>
        <p:blipFill>
          <a:blip r:embed="rId2"/>
          <a:stretch>
            <a:fillRect/>
          </a:stretch>
        </p:blipFill>
        <p:spPr>
          <a:xfrm>
            <a:off x="0" y="2229886"/>
            <a:ext cx="6283865" cy="3961882"/>
          </a:xfrm>
          <a:prstGeom prst="rect">
            <a:avLst/>
          </a:prstGeom>
          <a:ln w="28575">
            <a:solidFill>
              <a:schemeClr val="tx1"/>
            </a:solidFill>
          </a:ln>
        </p:spPr>
      </p:pic>
      <p:pic>
        <p:nvPicPr>
          <p:cNvPr id="9" name="Picture 8">
            <a:extLst>
              <a:ext uri="{FF2B5EF4-FFF2-40B4-BE49-F238E27FC236}">
                <a16:creationId xmlns:a16="http://schemas.microsoft.com/office/drawing/2014/main" id="{D27BA0B7-0484-4FD9-94C3-1A0EAC646ABE}"/>
              </a:ext>
            </a:extLst>
          </p:cNvPr>
          <p:cNvPicPr>
            <a:picLocks noChangeAspect="1"/>
          </p:cNvPicPr>
          <p:nvPr/>
        </p:nvPicPr>
        <p:blipFill>
          <a:blip r:embed="rId3"/>
          <a:stretch>
            <a:fillRect/>
          </a:stretch>
        </p:blipFill>
        <p:spPr>
          <a:xfrm>
            <a:off x="6179090" y="3876676"/>
            <a:ext cx="2838450" cy="1076325"/>
          </a:xfrm>
          <a:prstGeom prst="rect">
            <a:avLst/>
          </a:prstGeom>
          <a:ln w="38100">
            <a:solidFill>
              <a:schemeClr val="tx1"/>
            </a:solidFill>
          </a:ln>
        </p:spPr>
      </p:pic>
    </p:spTree>
    <p:extLst>
      <p:ext uri="{BB962C8B-B14F-4D97-AF65-F5344CB8AC3E}">
        <p14:creationId xmlns:p14="http://schemas.microsoft.com/office/powerpoint/2010/main" val="3421943486"/>
      </p:ext>
    </p:extLst>
  </p:cSld>
  <p:clrMapOvr>
    <a:masterClrMapping/>
  </p:clrMapOvr>
  <p:transition spd="slow"/>
</p:sld>
</file>

<file path=ppt/theme/theme1.xml><?xml version="1.0" encoding="utf-8"?>
<a:theme xmlns:a="http://schemas.openxmlformats.org/drawingml/2006/main" name="2020 CEE Webinar Presentation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schemas.microsoft.com/office/infopath/2007/PartnerControls"/>
    <ds:schemaRef ds:uri="bfa4db11-c700-41fb-b639-f7e6b4e680b5"/>
    <ds:schemaRef ds:uri="http://purl.org/dc/elements/1.1/"/>
    <ds:schemaRef ds:uri="http://schemas.openxmlformats.org/package/2006/metadata/core-properties"/>
    <ds:schemaRef ds:uri="9cd82c5b-74c9-4827-94f1-5bf219ae6b20"/>
    <ds:schemaRef ds:uri="http://www.w3.org/XML/1998/namespace"/>
    <ds:schemaRef ds:uri="http://schemas.microsoft.com/office/2006/documentManagement/type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2228</TotalTime>
  <Words>1233</Words>
  <Application>Microsoft Office PowerPoint</Application>
  <PresentationFormat>On-screen Show (4:3)</PresentationFormat>
  <Paragraphs>218</Paragraphs>
  <Slides>40</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Arial,Sans-Serif</vt:lpstr>
      <vt:lpstr>Calibri</vt:lpstr>
      <vt:lpstr>Calibri Light</vt:lpstr>
      <vt:lpstr>Times New Roman</vt:lpstr>
      <vt:lpstr>Viner Hand ITC</vt:lpstr>
      <vt:lpstr>2020 CEE Webinar Presentation Master Template</vt:lpstr>
      <vt:lpstr>Document</vt:lpstr>
      <vt:lpstr>  Financial Fitness for Life, Chapter 3: Decision Making    11/5/2020 Lynne Farrell Stover stoverlf@jmu.edu </vt:lpstr>
      <vt:lpstr>EconEdLink Membership</vt:lpstr>
      <vt:lpstr>Professional Development Certificate</vt:lpstr>
      <vt:lpstr>PowerPoint Presentation</vt:lpstr>
      <vt:lpstr>Welcome!</vt:lpstr>
      <vt:lpstr>Agenda</vt:lpstr>
      <vt:lpstr>State Standards</vt:lpstr>
      <vt:lpstr>National Standards</vt:lpstr>
      <vt:lpstr>Browse chapter highlights at https://www.econedlink.org/resources/collection/fffl-9-12/</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Decision Making </vt:lpstr>
      <vt:lpstr>PowerPoint Presentation</vt:lpstr>
      <vt:lpstr>PowerPoint Presentation</vt:lpstr>
      <vt:lpstr>PowerPoint Presentation</vt:lpstr>
      <vt:lpstr>PowerPoint Presentation</vt:lpstr>
      <vt:lpstr>PACED Decision Model  </vt:lpstr>
      <vt:lpstr>PowerPoint Presentation</vt:lpstr>
      <vt:lpstr>PowerPoint Presentation</vt:lpstr>
      <vt:lpstr>PowerPoint Presentation</vt:lpstr>
      <vt:lpstr>PowerPoint Presentation</vt:lpstr>
      <vt:lpstr>PowerPoint Presentation</vt:lpstr>
      <vt:lpstr>PowerPoint Presentation</vt:lpstr>
      <vt:lpstr>For Consideration</vt:lpstr>
      <vt:lpstr>PowerPoint Presentation</vt:lpstr>
      <vt:lpstr>PowerPoint Presentation</vt:lpstr>
      <vt:lpstr>Assessment Questions</vt:lpstr>
      <vt:lpstr>PowerPoint Presentation</vt:lpstr>
      <vt:lpstr>https://vimeo.com/user61747473</vt:lpstr>
      <vt:lpstr>https://create.kahoot.it/share/decision-making-and-scarcity/eb64942c-5c50-4d4e-b129-8113292db267</vt:lpstr>
      <vt:lpstr>References</vt:lpstr>
      <vt:lpstr>Attachments </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137</cp:revision>
  <dcterms:created xsi:type="dcterms:W3CDTF">2012-09-11T15:07:18Z</dcterms:created>
  <dcterms:modified xsi:type="dcterms:W3CDTF">2020-11-05T22:11:43Z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