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61" r:id="rId6"/>
    <p:sldId id="267" r:id="rId7"/>
    <p:sldId id="258" r:id="rId8"/>
    <p:sldId id="262" r:id="rId9"/>
    <p:sldId id="292" r:id="rId10"/>
    <p:sldId id="294" r:id="rId11"/>
    <p:sldId id="272" r:id="rId12"/>
    <p:sldId id="263" r:id="rId13"/>
    <p:sldId id="273" r:id="rId14"/>
    <p:sldId id="274" r:id="rId15"/>
    <p:sldId id="295" r:id="rId16"/>
    <p:sldId id="275" r:id="rId17"/>
    <p:sldId id="276" r:id="rId18"/>
    <p:sldId id="277" r:id="rId19"/>
    <p:sldId id="279" r:id="rId20"/>
    <p:sldId id="280" r:id="rId21"/>
    <p:sldId id="281" r:id="rId22"/>
    <p:sldId id="282" r:id="rId23"/>
    <p:sldId id="283" r:id="rId24"/>
    <p:sldId id="284" r:id="rId25"/>
    <p:sldId id="285" r:id="rId26"/>
    <p:sldId id="286" r:id="rId27"/>
    <p:sldId id="287" r:id="rId28"/>
    <p:sldId id="288" r:id="rId29"/>
    <p:sldId id="278" r:id="rId30"/>
    <p:sldId id="289" r:id="rId31"/>
    <p:sldId id="290" r:id="rId32"/>
    <p:sldId id="291" r:id="rId33"/>
    <p:sldId id="265" r:id="rId34"/>
    <p:sldId id="260" r:id="rId35"/>
    <p:sldId id="293" r:id="rId36"/>
    <p:sldId id="266" r:id="rId37"/>
    <p:sldId id="269"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8"/>
    <a:srgbClr val="7A9900"/>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57FA6A-4A78-4238-B9D3-EE0F7AAB2A9F}" v="273" dt="2020-11-12T20:17:03.732"/>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78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11/12/2020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18</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19</a:t>
            </a:fld>
            <a:endParaRPr lang="en-US"/>
          </a:p>
        </p:txBody>
      </p:sp>
    </p:spTree>
    <p:extLst>
      <p:ext uri="{BB962C8B-B14F-4D97-AF65-F5344CB8AC3E}">
        <p14:creationId xmlns:p14="http://schemas.microsoft.com/office/powerpoint/2010/main" val="406764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20</a:t>
            </a:fld>
            <a:endParaRPr lang="en-US"/>
          </a:p>
        </p:txBody>
      </p:sp>
    </p:spTree>
    <p:extLst>
      <p:ext uri="{BB962C8B-B14F-4D97-AF65-F5344CB8AC3E}">
        <p14:creationId xmlns:p14="http://schemas.microsoft.com/office/powerpoint/2010/main" val="4076892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21</a:t>
            </a:fld>
            <a:endParaRPr lang="en-US"/>
          </a:p>
        </p:txBody>
      </p:sp>
    </p:spTree>
    <p:extLst>
      <p:ext uri="{BB962C8B-B14F-4D97-AF65-F5344CB8AC3E}">
        <p14:creationId xmlns:p14="http://schemas.microsoft.com/office/powerpoint/2010/main" val="1696861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22</a:t>
            </a:fld>
            <a:endParaRPr lang="en-US"/>
          </a:p>
        </p:txBody>
      </p:sp>
    </p:spTree>
    <p:extLst>
      <p:ext uri="{BB962C8B-B14F-4D97-AF65-F5344CB8AC3E}">
        <p14:creationId xmlns:p14="http://schemas.microsoft.com/office/powerpoint/2010/main" val="3360582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30</a:t>
            </a:fld>
            <a:endParaRPr lang="en-US"/>
          </a:p>
        </p:txBody>
      </p:sp>
    </p:spTree>
    <p:extLst>
      <p:ext uri="{BB962C8B-B14F-4D97-AF65-F5344CB8AC3E}">
        <p14:creationId xmlns:p14="http://schemas.microsoft.com/office/powerpoint/2010/main" val="3331690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31</a:t>
            </a:fld>
            <a:endParaRPr lang="en-US"/>
          </a:p>
        </p:txBody>
      </p:sp>
    </p:spTree>
    <p:extLst>
      <p:ext uri="{BB962C8B-B14F-4D97-AF65-F5344CB8AC3E}">
        <p14:creationId xmlns:p14="http://schemas.microsoft.com/office/powerpoint/2010/main" val="4076892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33</a:t>
            </a:fld>
            <a:endParaRPr lang="en-US"/>
          </a:p>
        </p:txBody>
      </p:sp>
    </p:spTree>
    <p:extLst>
      <p:ext uri="{BB962C8B-B14F-4D97-AF65-F5344CB8AC3E}">
        <p14:creationId xmlns:p14="http://schemas.microsoft.com/office/powerpoint/2010/main" val="357378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349581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9</a:t>
            </a:fld>
            <a:endParaRPr lang="en-US"/>
          </a:p>
        </p:txBody>
      </p:sp>
    </p:spTree>
    <p:extLst>
      <p:ext uri="{BB962C8B-B14F-4D97-AF65-F5344CB8AC3E}">
        <p14:creationId xmlns:p14="http://schemas.microsoft.com/office/powerpoint/2010/main" val="28965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10</a:t>
            </a:fld>
            <a:endParaRPr lang="en-US"/>
          </a:p>
        </p:txBody>
      </p:sp>
    </p:spTree>
    <p:extLst>
      <p:ext uri="{BB962C8B-B14F-4D97-AF65-F5344CB8AC3E}">
        <p14:creationId xmlns:p14="http://schemas.microsoft.com/office/powerpoint/2010/main" val="289650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16</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17</a:t>
            </a:fld>
            <a:endParaRPr lang="en-US"/>
          </a:p>
        </p:txBody>
      </p:sp>
    </p:spTree>
    <p:extLst>
      <p:ext uri="{BB962C8B-B14F-4D97-AF65-F5344CB8AC3E}">
        <p14:creationId xmlns:p14="http://schemas.microsoft.com/office/powerpoint/2010/main" val="912462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jfitzthum@stcloudstat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econedlink.org/resources/green-eggs-and-economics/"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4289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6000"/>
            </a:br>
            <a:br>
              <a:rPr lang="en-US" sz="6000"/>
            </a:br>
            <a:r>
              <a:rPr lang="en-US" sz="6000">
                <a:latin typeface="Calibri"/>
                <a:ea typeface="ＭＳ Ｐゴシック"/>
                <a:cs typeface="Calibri"/>
              </a:rPr>
              <a:t>Green Eggs and</a:t>
            </a:r>
            <a:r>
              <a:rPr lang="is-IS" sz="6000">
                <a:latin typeface="Calibri"/>
                <a:ea typeface="ＭＳ Ｐゴシック"/>
                <a:cs typeface="Calibri"/>
              </a:rPr>
              <a:t>…. Economics?</a:t>
            </a:r>
            <a:br>
              <a:rPr lang="en-US" sz="6000" b="1">
                <a:ln w="11430"/>
                <a:effectLst>
                  <a:outerShdw blurRad="80000" dist="40000" dir="5040000" algn="tl">
                    <a:srgbClr val="000000">
                      <a:alpha val="0"/>
                    </a:srgbClr>
                  </a:outerShdw>
                </a:effectLst>
                <a:ea typeface="+mj-ea"/>
                <a:cs typeface="+mj-cs"/>
              </a:rPr>
            </a:br>
            <a:r>
              <a:rPr lang="en-US" sz="4400">
                <a:solidFill>
                  <a:srgbClr val="7A9900"/>
                </a:solidFill>
                <a:latin typeface="Calibri"/>
                <a:ea typeface="ＭＳ Ｐゴシック"/>
                <a:cs typeface="Calibri"/>
              </a:rPr>
              <a:t>A Literacy &amp; Economics Pairing</a:t>
            </a:r>
            <a:br>
              <a:rPr lang="en-US" sz="4400">
                <a:solidFill>
                  <a:srgbClr val="7A9900"/>
                </a:solidFill>
              </a:rPr>
            </a:br>
            <a:r>
              <a:rPr lang="en-US" sz="2200" i="1">
                <a:solidFill>
                  <a:schemeClr val="tx1"/>
                </a:solidFill>
                <a:latin typeface="Calibri"/>
                <a:ea typeface="ＭＳ Ｐゴシック"/>
                <a:cs typeface="Calibri"/>
              </a:rPr>
              <a:t>Presented by Dr. Cindy Fitzthum</a:t>
            </a:r>
            <a:br>
              <a:rPr lang="en-US" sz="1600"/>
            </a:br>
            <a:r>
              <a:rPr lang="en-US" sz="2200">
                <a:solidFill>
                  <a:schemeClr val="tx1"/>
                </a:solidFill>
                <a:latin typeface="Calibri"/>
                <a:ea typeface="ＭＳ Ｐゴシック"/>
                <a:cs typeface="Calibri"/>
              </a:rPr>
              <a:t>November 16</a:t>
            </a:r>
            <a:r>
              <a:rPr lang="en-US" sz="2200" baseline="30000">
                <a:solidFill>
                  <a:schemeClr val="tx1"/>
                </a:solidFill>
                <a:latin typeface="Calibri"/>
                <a:ea typeface="ＭＳ Ｐゴシック"/>
                <a:cs typeface="Calibri"/>
              </a:rPr>
              <a:t>th</a:t>
            </a:r>
            <a:r>
              <a:rPr lang="en-US" sz="2200">
                <a:solidFill>
                  <a:schemeClr val="tx1"/>
                </a:solidFill>
                <a:latin typeface="Calibri"/>
                <a:ea typeface="ＭＳ Ｐゴシック"/>
                <a:cs typeface="Calibri"/>
              </a:rPr>
              <a:t>, 2020</a:t>
            </a:r>
            <a:br>
              <a:rPr lang="en-US" sz="1600">
                <a:solidFill>
                  <a:schemeClr val="tx1"/>
                </a:solidFill>
                <a:latin typeface="Calibri"/>
                <a:ea typeface="ＭＳ Ｐゴシック"/>
                <a:cs typeface="Calibri"/>
              </a:rPr>
            </a:br>
            <a:r>
              <a:rPr lang="en-US" sz="2200">
                <a:solidFill>
                  <a:schemeClr val="tx1"/>
                </a:solidFill>
                <a:latin typeface="Calibri"/>
                <a:ea typeface="ＭＳ Ｐゴシック"/>
                <a:cs typeface="Calibri"/>
                <a:hlinkClick r:id="rId3"/>
              </a:rPr>
              <a:t>cjfitzthum@stcloudstate.edu</a:t>
            </a:r>
            <a:r>
              <a:rPr lang="en-US" sz="2200">
                <a:solidFill>
                  <a:schemeClr val="tx1"/>
                </a:solidFill>
                <a:latin typeface="Calibri"/>
                <a:ea typeface="ＭＳ Ｐゴシック"/>
                <a:cs typeface="Calibri"/>
              </a:rPr>
              <a:t> </a:t>
            </a:r>
            <a:endParaRPr lang="en-US" sz="2200">
              <a:ln w="11430"/>
              <a:solidFill>
                <a:schemeClr val="tx1"/>
              </a:solidFill>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National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Rectangle 2"/>
          <p:cNvSpPr/>
          <p:nvPr/>
        </p:nvSpPr>
        <p:spPr>
          <a:xfrm>
            <a:off x="381000" y="2060644"/>
            <a:ext cx="8432800" cy="3970318"/>
          </a:xfrm>
          <a:prstGeom prst="rect">
            <a:avLst/>
          </a:prstGeom>
        </p:spPr>
        <p:txBody>
          <a:bodyPr wrap="square">
            <a:spAutoFit/>
          </a:bodyPr>
          <a:lstStyle/>
          <a:p>
            <a:r>
              <a:rPr lang="en-US"/>
              <a:t>Name: Role of Government and Market Failure</a:t>
            </a:r>
          </a:p>
          <a:p>
            <a:endParaRPr lang="en-US"/>
          </a:p>
          <a:p>
            <a:r>
              <a:rPr lang="en-US"/>
              <a:t>Standard: 16</a:t>
            </a:r>
          </a:p>
          <a:p>
            <a:endParaRPr lang="en-US"/>
          </a:p>
          <a:p>
            <a:r>
              <a:rPr lang="en-US"/>
              <a:t>Students will understand that: There is an economic role for government in a market economy whenever the benefits of a government policy outweigh its costs. Governments often provide for national defense, address environmental concerns, define and protect property rights, and attempt to make markets more competitive. Most government policies also have direct or indirect effects on people's incomes.</a:t>
            </a:r>
          </a:p>
          <a:p>
            <a:endParaRPr lang="en-US"/>
          </a:p>
          <a:p>
            <a:r>
              <a:rPr lang="en-US"/>
              <a:t>Students will be able to use this knowledge to: Identify and evaluate the benefits and costs of alternative public policies, and assess who enjoys the benefits and who bears the costs.</a:t>
            </a:r>
          </a:p>
        </p:txBody>
      </p:sp>
    </p:spTree>
    <p:extLst>
      <p:ext uri="{BB962C8B-B14F-4D97-AF65-F5344CB8AC3E}">
        <p14:creationId xmlns:p14="http://schemas.microsoft.com/office/powerpoint/2010/main" val="18331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Reflect</a:t>
            </a:r>
            <a:r>
              <a:rPr lang="is-IS" dirty="0"/>
              <a:t>…</a:t>
            </a:r>
            <a:endParaRPr lang="en-US" dirty="0"/>
          </a:p>
        </p:txBody>
      </p:sp>
      <p:sp>
        <p:nvSpPr>
          <p:cNvPr id="3" name="Subtitle 2"/>
          <p:cNvSpPr>
            <a:spLocks noGrp="1"/>
          </p:cNvSpPr>
          <p:nvPr>
            <p:ph type="subTitle" idx="1"/>
          </p:nvPr>
        </p:nvSpPr>
        <p:spPr>
          <a:xfrm>
            <a:off x="990600" y="3886200"/>
            <a:ext cx="7213600" cy="1752600"/>
          </a:xfrm>
        </p:spPr>
        <p:txBody>
          <a:bodyPr/>
          <a:lstStyle/>
          <a:p>
            <a:r>
              <a:rPr lang="en-US">
                <a:solidFill>
                  <a:srgbClr val="7A9900"/>
                </a:solidFill>
              </a:rPr>
              <a:t>How do you integrate literacy into economics now? Share in chat and/or journal.</a:t>
            </a:r>
          </a:p>
        </p:txBody>
      </p:sp>
    </p:spTree>
    <p:extLst>
      <p:ext uri="{BB962C8B-B14F-4D97-AF65-F5344CB8AC3E}">
        <p14:creationId xmlns:p14="http://schemas.microsoft.com/office/powerpoint/2010/main" val="429146154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Lesson</a:t>
            </a:r>
          </a:p>
        </p:txBody>
      </p:sp>
      <p:sp>
        <p:nvSpPr>
          <p:cNvPr id="3" name="Subtitle 2"/>
          <p:cNvSpPr>
            <a:spLocks noGrp="1"/>
          </p:cNvSpPr>
          <p:nvPr>
            <p:ph type="subTitle" idx="1"/>
          </p:nvPr>
        </p:nvSpPr>
        <p:spPr/>
        <p:txBody>
          <a:bodyPr/>
          <a:lstStyle/>
          <a:p>
            <a:r>
              <a:rPr lang="en-US" b="1" i="1" dirty="0">
                <a:solidFill>
                  <a:schemeClr val="tx1"/>
                </a:solidFill>
              </a:rPr>
              <a:t>Reflect</a:t>
            </a:r>
            <a:r>
              <a:rPr lang="en-US" b="1" i="1" dirty="0">
                <a:solidFill>
                  <a:srgbClr val="005CB8"/>
                </a:solidFill>
              </a:rPr>
              <a:t>: </a:t>
            </a:r>
            <a:r>
              <a:rPr lang="en-US" dirty="0">
                <a:solidFill>
                  <a:srgbClr val="7A9900"/>
                </a:solidFill>
              </a:rPr>
              <a:t>How can you do this in person OR virtually with your students?</a:t>
            </a:r>
          </a:p>
        </p:txBody>
      </p:sp>
    </p:spTree>
    <p:extLst>
      <p:ext uri="{BB962C8B-B14F-4D97-AF65-F5344CB8AC3E}">
        <p14:creationId xmlns:p14="http://schemas.microsoft.com/office/powerpoint/2010/main" val="293686399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Who has heard of Dr. Seuss?</a:t>
            </a:r>
          </a:p>
        </p:txBody>
      </p:sp>
      <p:sp>
        <p:nvSpPr>
          <p:cNvPr id="3" name="Content Placeholder 2"/>
          <p:cNvSpPr>
            <a:spLocks noGrp="1"/>
          </p:cNvSpPr>
          <p:nvPr>
            <p:ph idx="1"/>
          </p:nvPr>
        </p:nvSpPr>
        <p:spPr/>
        <p:txBody>
          <a:bodyPr/>
          <a:lstStyle/>
          <a:p>
            <a:pPr marL="514350" indent="-514350">
              <a:buFont typeface="+mj-lt"/>
              <a:buAutoNum type="arabicPeriod"/>
            </a:pPr>
            <a:r>
              <a:rPr lang="en-US" i="1">
                <a:solidFill>
                  <a:srgbClr val="7A9900"/>
                </a:solidFill>
              </a:rPr>
              <a:t>The Cat in the Hat </a:t>
            </a:r>
            <a:r>
              <a:rPr lang="en-US"/>
              <a:t>&amp; </a:t>
            </a:r>
            <a:r>
              <a:rPr lang="en-US" i="1">
                <a:solidFill>
                  <a:srgbClr val="7A9900"/>
                </a:solidFill>
              </a:rPr>
              <a:t>Green Eggs and Ham</a:t>
            </a:r>
          </a:p>
          <a:p>
            <a:pPr marL="514350" indent="-514350">
              <a:buFont typeface="+mj-lt"/>
              <a:buAutoNum type="arabicPeriod"/>
            </a:pPr>
            <a:r>
              <a:rPr lang="en-US" i="1">
                <a:solidFill>
                  <a:srgbClr val="7A9900"/>
                </a:solidFill>
              </a:rPr>
              <a:t>The </a:t>
            </a:r>
            <a:r>
              <a:rPr lang="en-US" i="1" err="1">
                <a:solidFill>
                  <a:srgbClr val="7A9900"/>
                </a:solidFill>
              </a:rPr>
              <a:t>Lorax</a:t>
            </a:r>
            <a:endParaRPr lang="en-US" i="1">
              <a:solidFill>
                <a:srgbClr val="7A9900"/>
              </a:solidFill>
            </a:endParaRPr>
          </a:p>
          <a:p>
            <a:pPr marL="514350" indent="-514350">
              <a:buFont typeface="+mj-lt"/>
              <a:buAutoNum type="arabicPeriod"/>
            </a:pPr>
            <a:r>
              <a:rPr lang="en-US" i="1">
                <a:solidFill>
                  <a:srgbClr val="7A9900"/>
                </a:solidFill>
              </a:rPr>
              <a:t>Oh, the Places You’ll Go!</a:t>
            </a:r>
          </a:p>
          <a:p>
            <a:pPr marL="514350" indent="-514350">
              <a:buFont typeface="+mj-lt"/>
              <a:buAutoNum type="arabicPeriod"/>
            </a:pPr>
            <a:r>
              <a:rPr lang="en-US" i="1">
                <a:solidFill>
                  <a:srgbClr val="7A9900"/>
                </a:solidFill>
              </a:rPr>
              <a:t>Horton Hears a Who!</a:t>
            </a:r>
          </a:p>
          <a:p>
            <a:pPr marL="514350" indent="-514350">
              <a:buFont typeface="+mj-lt"/>
              <a:buAutoNum type="arabicPeriod"/>
            </a:pPr>
            <a:endParaRPr lang="en-US"/>
          </a:p>
          <a:p>
            <a:pPr marL="0" indent="0">
              <a:buNone/>
            </a:pPr>
            <a:r>
              <a:rPr lang="en-US"/>
              <a:t>Have students read the book within their groups.</a:t>
            </a:r>
          </a:p>
        </p:txBody>
      </p:sp>
    </p:spTree>
    <p:extLst>
      <p:ext uri="{BB962C8B-B14F-4D97-AF65-F5344CB8AC3E}">
        <p14:creationId xmlns:p14="http://schemas.microsoft.com/office/powerpoint/2010/main" val="408296372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1068"/>
            <a:ext cx="8229600" cy="1143000"/>
          </a:xfrm>
        </p:spPr>
        <p:txBody>
          <a:bodyPr/>
          <a:lstStyle/>
          <a:p>
            <a:r>
              <a:rPr lang="en-US" sz="4800"/>
              <a:t>Modeling</a:t>
            </a:r>
          </a:p>
        </p:txBody>
      </p:sp>
      <p:sp>
        <p:nvSpPr>
          <p:cNvPr id="3" name="Content Placeholder 2"/>
          <p:cNvSpPr>
            <a:spLocks noGrp="1"/>
          </p:cNvSpPr>
          <p:nvPr>
            <p:ph idx="1"/>
          </p:nvPr>
        </p:nvSpPr>
        <p:spPr/>
        <p:txBody>
          <a:bodyPr/>
          <a:lstStyle/>
          <a:p>
            <a:r>
              <a:rPr lang="en-US"/>
              <a:t>What </a:t>
            </a:r>
            <a:r>
              <a:rPr lang="en-US" b="1"/>
              <a:t>economic concepts </a:t>
            </a:r>
            <a:r>
              <a:rPr lang="en-US"/>
              <a:t>did you identify in your book? (</a:t>
            </a:r>
            <a:r>
              <a:rPr lang="en-US">
                <a:solidFill>
                  <a:srgbClr val="7A9900"/>
                </a:solidFill>
              </a:rPr>
              <a:t>note page number</a:t>
            </a:r>
            <a:r>
              <a:rPr lang="en-US"/>
              <a:t>)</a:t>
            </a:r>
          </a:p>
          <a:p>
            <a:r>
              <a:rPr lang="en-US" b="1"/>
              <a:t>Find a role </a:t>
            </a:r>
            <a:r>
              <a:rPr lang="en-US"/>
              <a:t>for each member (</a:t>
            </a:r>
            <a:r>
              <a:rPr lang="en-US">
                <a:solidFill>
                  <a:srgbClr val="7A9900"/>
                </a:solidFill>
              </a:rPr>
              <a:t>discourage free riders</a:t>
            </a:r>
            <a:r>
              <a:rPr lang="en-US"/>
              <a:t>) by asking each student to do 1-2 concepts</a:t>
            </a:r>
          </a:p>
          <a:p>
            <a:r>
              <a:rPr lang="en-US"/>
              <a:t>Then, have the teacher go through the </a:t>
            </a:r>
            <a:r>
              <a:rPr lang="en-US">
                <a:solidFill>
                  <a:srgbClr val="7A9900"/>
                </a:solidFill>
              </a:rPr>
              <a:t>Concept Overview and Concept </a:t>
            </a:r>
            <a:r>
              <a:rPr lang="en-US" err="1">
                <a:solidFill>
                  <a:srgbClr val="7A9900"/>
                </a:solidFill>
              </a:rPr>
              <a:t>Powerpoint</a:t>
            </a:r>
            <a:r>
              <a:rPr lang="en-US">
                <a:solidFill>
                  <a:srgbClr val="7A9900"/>
                </a:solidFill>
              </a:rPr>
              <a:t> </a:t>
            </a:r>
            <a:r>
              <a:rPr lang="en-US"/>
              <a:t>to </a:t>
            </a:r>
            <a:r>
              <a:rPr lang="en-US" b="1"/>
              <a:t>check for understanding.</a:t>
            </a:r>
          </a:p>
        </p:txBody>
      </p:sp>
    </p:spTree>
    <p:extLst>
      <p:ext uri="{BB962C8B-B14F-4D97-AF65-F5344CB8AC3E}">
        <p14:creationId xmlns:p14="http://schemas.microsoft.com/office/powerpoint/2010/main" val="289159818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0-10-29 at 9.54.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430" y="1155700"/>
            <a:ext cx="5001515" cy="5346700"/>
          </a:xfrm>
          <a:prstGeom prst="rect">
            <a:avLst/>
          </a:prstGeom>
        </p:spPr>
      </p:pic>
    </p:spTree>
    <p:extLst>
      <p:ext uri="{BB962C8B-B14F-4D97-AF65-F5344CB8AC3E}">
        <p14:creationId xmlns:p14="http://schemas.microsoft.com/office/powerpoint/2010/main" val="245924078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905000"/>
          </a:xfrm>
        </p:spPr>
        <p:txBody>
          <a:bodyPr rtlCol="0" anchor="t">
            <a:normAutofit/>
            <a:scene3d>
              <a:camera prst="orthographicFront"/>
              <a:lightRig rig="glow" dir="tl">
                <a:rot lat="0" lon="0" rev="5400000"/>
              </a:lightRig>
            </a:scene3d>
            <a:sp3d>
              <a:bevelT w="0" h="0"/>
              <a:contourClr>
                <a:schemeClr val="accent6">
                  <a:shade val="73000"/>
                </a:schemeClr>
              </a:contourClr>
            </a:sp3d>
          </a:bodyPr>
          <a:lstStyle/>
          <a:p>
            <a:pPr>
              <a:lnSpc>
                <a:spcPts val="7000"/>
              </a:lnSpc>
              <a:spcBef>
                <a:spcPts val="1800"/>
              </a:spcBef>
              <a:spcAft>
                <a:spcPts val="1800"/>
              </a:spcAft>
            </a:pPr>
            <a:r>
              <a:rPr lang="en-US" sz="6500">
                <a:effectLst/>
              </a:rPr>
              <a:t>Green Eggs and…</a:t>
            </a:r>
            <a:br>
              <a:rPr lang="en-US" sz="6500">
                <a:effectLst/>
              </a:rPr>
            </a:br>
            <a:r>
              <a:rPr lang="en-US" sz="6500">
                <a:effectLst/>
              </a:rPr>
              <a:t>Economics?</a:t>
            </a:r>
            <a:endParaRPr lang="en-US" sz="3000">
              <a:effectLst/>
            </a:endParaRPr>
          </a:p>
        </p:txBody>
      </p:sp>
      <p:sp>
        <p:nvSpPr>
          <p:cNvPr id="3" name="Title 1">
            <a:extLst>
              <a:ext uri="{FF2B5EF4-FFF2-40B4-BE49-F238E27FC236}">
                <a16:creationId xmlns:a16="http://schemas.microsoft.com/office/drawing/2014/main" id="{BCD4A679-2FE4-A640-954D-51F24785D203}"/>
              </a:ext>
            </a:extLst>
          </p:cNvPr>
          <p:cNvSpPr txBox="1">
            <a:spLocks/>
          </p:cNvSpPr>
          <p:nvPr/>
        </p:nvSpPr>
        <p:spPr bwMode="auto">
          <a:xfrm>
            <a:off x="685800" y="3962401"/>
            <a:ext cx="7772400" cy="2667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scene3d>
              <a:camera prst="orthographicFront"/>
              <a:lightRig rig="glow" dir="tl">
                <a:rot lat="0" lon="0" rev="5400000"/>
              </a:lightRig>
            </a:scene3d>
            <a:sp3d>
              <a:bevelT w="0" h="0"/>
              <a:contourClr>
                <a:schemeClr val="accent6">
                  <a:shade val="73000"/>
                </a:schemeClr>
              </a:contourClr>
            </a:sp3d>
          </a:bodyPr>
          <a:lstStyle>
            <a:lvl1pPr algn="ctr" rtl="0" fontAlgn="base">
              <a:spcBef>
                <a:spcPct val="0"/>
              </a:spcBef>
              <a:spcAft>
                <a:spcPct val="0"/>
              </a:spcAft>
              <a:defRPr sz="5500" b="1" i="0" kern="1200">
                <a:solidFill>
                  <a:srgbClr val="005CB8"/>
                </a:solidFill>
                <a:effectLst>
                  <a:outerShdw blurRad="50800" dist="50800" dir="5400000" algn="ctr" rotWithShape="0">
                    <a:srgbClr val="000000">
                      <a:alpha val="0"/>
                    </a:srgbClr>
                  </a:outerShdw>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spcBef>
                <a:spcPts val="1800"/>
              </a:spcBef>
              <a:spcAft>
                <a:spcPts val="1800"/>
              </a:spcAft>
            </a:pPr>
            <a:r>
              <a:rPr lang="en-US" sz="3000">
                <a:solidFill>
                  <a:schemeClr val="tx1"/>
                </a:solidFill>
                <a:effectLst/>
              </a:rPr>
              <a:t>Concepts Overview</a:t>
            </a:r>
            <a:endParaRPr lang="en-US" sz="3000" i="1">
              <a:effectLst/>
            </a:endParaRPr>
          </a:p>
        </p:txBody>
      </p:sp>
    </p:spTree>
    <p:extLst>
      <p:ext uri="{BB962C8B-B14F-4D97-AF65-F5344CB8AC3E}">
        <p14:creationId xmlns:p14="http://schemas.microsoft.com/office/powerpoint/2010/main" val="108191210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905000"/>
          </a:xfrm>
        </p:spPr>
        <p:txBody>
          <a:bodyPr rtlCol="0" anchor="t">
            <a:normAutofit/>
            <a:scene3d>
              <a:camera prst="orthographicFront"/>
              <a:lightRig rig="glow" dir="tl">
                <a:rot lat="0" lon="0" rev="5400000"/>
              </a:lightRig>
            </a:scene3d>
            <a:sp3d>
              <a:bevelT w="0" h="0"/>
              <a:contourClr>
                <a:schemeClr val="accent6">
                  <a:shade val="73000"/>
                </a:schemeClr>
              </a:contourClr>
            </a:sp3d>
          </a:bodyPr>
          <a:lstStyle/>
          <a:p>
            <a:pPr>
              <a:spcBef>
                <a:spcPts val="1800"/>
              </a:spcBef>
              <a:spcAft>
                <a:spcPts val="1800"/>
              </a:spcAft>
            </a:pPr>
            <a:r>
              <a:rPr lang="en-US" sz="3200" i="1" dirty="0">
                <a:solidFill>
                  <a:srgbClr val="7A9900"/>
                </a:solidFill>
                <a:effectLst/>
              </a:rPr>
              <a:t>What economic concepts are present in Dr. Seuss’ books?</a:t>
            </a:r>
            <a:endParaRPr lang="en-US" sz="3200" dirty="0">
              <a:solidFill>
                <a:srgbClr val="7A9900"/>
              </a:solidFill>
              <a:effectLst/>
            </a:endParaRPr>
          </a:p>
        </p:txBody>
      </p:sp>
      <p:sp>
        <p:nvSpPr>
          <p:cNvPr id="3" name="Title 1">
            <a:extLst>
              <a:ext uri="{FF2B5EF4-FFF2-40B4-BE49-F238E27FC236}">
                <a16:creationId xmlns:a16="http://schemas.microsoft.com/office/drawing/2014/main" id="{BCD4A679-2FE4-A640-954D-51F24785D203}"/>
              </a:ext>
            </a:extLst>
          </p:cNvPr>
          <p:cNvSpPr txBox="1">
            <a:spLocks/>
          </p:cNvSpPr>
          <p:nvPr/>
        </p:nvSpPr>
        <p:spPr bwMode="auto">
          <a:xfrm>
            <a:off x="685800" y="3962401"/>
            <a:ext cx="7772400" cy="2667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scene3d>
              <a:camera prst="orthographicFront"/>
              <a:lightRig rig="glow" dir="tl">
                <a:rot lat="0" lon="0" rev="5400000"/>
              </a:lightRig>
            </a:scene3d>
            <a:sp3d>
              <a:bevelT w="0" h="0"/>
              <a:contourClr>
                <a:schemeClr val="accent6">
                  <a:shade val="73000"/>
                </a:schemeClr>
              </a:contourClr>
            </a:sp3d>
          </a:bodyPr>
          <a:lstStyle>
            <a:lvl1pPr algn="ctr" rtl="0" fontAlgn="base">
              <a:spcBef>
                <a:spcPct val="0"/>
              </a:spcBef>
              <a:spcAft>
                <a:spcPct val="0"/>
              </a:spcAft>
              <a:defRPr sz="5500" b="1" i="0" kern="1200">
                <a:solidFill>
                  <a:srgbClr val="005CB8"/>
                </a:solidFill>
                <a:effectLst>
                  <a:outerShdw blurRad="50800" dist="50800" dir="5400000" algn="ctr" rotWithShape="0">
                    <a:srgbClr val="000000">
                      <a:alpha val="0"/>
                    </a:srgbClr>
                  </a:outerShdw>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spcBef>
                <a:spcPts val="1800"/>
              </a:spcBef>
              <a:spcAft>
                <a:spcPts val="1800"/>
              </a:spcAft>
            </a:pPr>
            <a:endParaRPr lang="en-US" sz="3000" i="1">
              <a:effectLst/>
            </a:endParaRPr>
          </a:p>
        </p:txBody>
      </p:sp>
    </p:spTree>
    <p:extLst>
      <p:ext uri="{BB962C8B-B14F-4D97-AF65-F5344CB8AC3E}">
        <p14:creationId xmlns:p14="http://schemas.microsoft.com/office/powerpoint/2010/main" val="200784119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a:solidFill>
                  <a:srgbClr val="7A9900"/>
                </a:solidFill>
              </a:rPr>
              <a:t>The Cat in the Hat</a:t>
            </a:r>
            <a:endParaRPr lang="en-US" sz="6600" b="1">
              <a:ln w="11430"/>
              <a:solidFill>
                <a:srgbClr val="7A9900"/>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377440"/>
            <a:ext cx="8229600" cy="4525963"/>
          </a:xfrm>
        </p:spPr>
        <p:txBody>
          <a:bodyPr/>
          <a:lstStyle/>
          <a:p>
            <a:pPr marL="0" indent="0" algn="ctr">
              <a:spcAft>
                <a:spcPts val="1200"/>
              </a:spcAft>
              <a:buNone/>
            </a:pPr>
            <a:r>
              <a:rPr lang="en-US" sz="3000" b="1">
                <a:latin typeface="Calibri" panose="020F0502020204030204" pitchFamily="34" charset="0"/>
                <a:cs typeface="Calibri" panose="020F0502020204030204" pitchFamily="34" charset="0"/>
              </a:rPr>
              <a:t>What examples did you see of…</a:t>
            </a:r>
            <a:endParaRPr lang="en-US" sz="2600" b="1">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6729210E-A4B1-FC42-A377-7F3BB0A8DC3A}"/>
              </a:ext>
            </a:extLst>
          </p:cNvPr>
          <p:cNvSpPr txBox="1">
            <a:spLocks/>
          </p:cNvSpPr>
          <p:nvPr/>
        </p:nvSpPr>
        <p:spPr bwMode="auto">
          <a:xfrm>
            <a:off x="457200" y="3094037"/>
            <a:ext cx="4114800" cy="34744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600"/>
              </a:spcAft>
              <a:buFont typeface="Arial" panose="020B0604020202020204" pitchFamily="34" charset="0"/>
              <a:buChar char="•"/>
            </a:pPr>
            <a:r>
              <a:rPr lang="en-US" sz="2600"/>
              <a:t>asymmetric information </a:t>
            </a:r>
          </a:p>
          <a:p>
            <a:pPr lvl="1">
              <a:spcAft>
                <a:spcPts val="600"/>
              </a:spcAft>
              <a:buFont typeface="Arial" panose="020B0604020202020204" pitchFamily="34" charset="0"/>
              <a:buChar char="•"/>
            </a:pPr>
            <a:r>
              <a:rPr lang="en-US" sz="2600"/>
              <a:t>environmental issues</a:t>
            </a:r>
          </a:p>
          <a:p>
            <a:pPr lvl="1">
              <a:spcAft>
                <a:spcPts val="600"/>
              </a:spcAft>
              <a:buFont typeface="Arial" panose="020B0604020202020204" pitchFamily="34" charset="0"/>
              <a:buChar char="•"/>
            </a:pPr>
            <a:r>
              <a:rPr lang="en-US" sz="2600"/>
              <a:t>externalities </a:t>
            </a:r>
          </a:p>
          <a:p>
            <a:pPr lvl="1">
              <a:spcAft>
                <a:spcPts val="600"/>
              </a:spcAft>
              <a:buFont typeface="Arial" panose="020B0604020202020204" pitchFamily="34" charset="0"/>
              <a:buChar char="•"/>
            </a:pPr>
            <a:r>
              <a:rPr lang="en-US"/>
              <a:t>monitoring costs</a:t>
            </a:r>
          </a:p>
          <a:p>
            <a:pPr lvl="1">
              <a:spcAft>
                <a:spcPts val="600"/>
              </a:spcAft>
              <a:buFont typeface="Arial" panose="020B0604020202020204" pitchFamily="34" charset="0"/>
              <a:buChar char="•"/>
            </a:pPr>
            <a:r>
              <a:rPr lang="en-US"/>
              <a:t>recreation/leisure</a:t>
            </a:r>
          </a:p>
          <a:p>
            <a:pPr lvl="1">
              <a:spcAft>
                <a:spcPts val="600"/>
              </a:spcAft>
              <a:buFont typeface="Arial" panose="020B0604020202020204" pitchFamily="34" charset="0"/>
              <a:buChar char="•"/>
            </a:pPr>
            <a:endParaRPr lang="en-US" sz="2600"/>
          </a:p>
        </p:txBody>
      </p:sp>
      <p:sp>
        <p:nvSpPr>
          <p:cNvPr id="5" name="Content Placeholder 2">
            <a:extLst>
              <a:ext uri="{FF2B5EF4-FFF2-40B4-BE49-F238E27FC236}">
                <a16:creationId xmlns:a16="http://schemas.microsoft.com/office/drawing/2014/main" id="{E0C6B30E-13A8-CB41-91E3-EFEDE5F87EC8}"/>
              </a:ext>
            </a:extLst>
          </p:cNvPr>
          <p:cNvSpPr txBox="1">
            <a:spLocks/>
          </p:cNvSpPr>
          <p:nvPr/>
        </p:nvSpPr>
        <p:spPr bwMode="auto">
          <a:xfrm>
            <a:off x="4572000" y="3094037"/>
            <a:ext cx="41148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600"/>
              </a:spcAft>
              <a:buFont typeface="Arial" panose="020B0604020202020204" pitchFamily="34" charset="0"/>
              <a:buChar char="•"/>
            </a:pPr>
            <a:endParaRPr lang="en-US" sz="2400"/>
          </a:p>
        </p:txBody>
      </p:sp>
    </p:spTree>
    <p:extLst>
      <p:ext uri="{BB962C8B-B14F-4D97-AF65-F5344CB8AC3E}">
        <p14:creationId xmlns:p14="http://schemas.microsoft.com/office/powerpoint/2010/main" val="33488495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a:solidFill>
                  <a:srgbClr val="7A9900"/>
                </a:solidFill>
              </a:rPr>
              <a:t>Green Eggs and Ham</a:t>
            </a:r>
            <a:endParaRPr lang="en-US" sz="6600" b="1">
              <a:ln w="11430">
                <a:noFill/>
              </a:ln>
              <a:solidFill>
                <a:srgbClr val="7A9900"/>
              </a:solidFill>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0"/>
            <a:ext cx="8229600" cy="4525963"/>
          </a:xfrm>
        </p:spPr>
        <p:txBody>
          <a:bodyPr>
            <a:normAutofit/>
          </a:bodyPr>
          <a:lstStyle/>
          <a:p>
            <a:pPr marL="0" indent="0" algn="ctr">
              <a:spcAft>
                <a:spcPts val="1200"/>
              </a:spcAft>
              <a:buNone/>
            </a:pPr>
            <a:r>
              <a:rPr lang="en-US" sz="3000" b="1">
                <a:latin typeface="Calibri" panose="020F0502020204030204" pitchFamily="34" charset="0"/>
                <a:cs typeface="Calibri" panose="020F0502020204030204" pitchFamily="34" charset="0"/>
              </a:rPr>
              <a:t>What examples did you see of…</a:t>
            </a:r>
            <a:endParaRPr lang="en-US" sz="2600" b="1">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3FE1583B-E000-D44A-A5E3-911B80EB8B4F}"/>
              </a:ext>
            </a:extLst>
          </p:cNvPr>
          <p:cNvSpPr txBox="1">
            <a:spLocks/>
          </p:cNvSpPr>
          <p:nvPr/>
        </p:nvSpPr>
        <p:spPr bwMode="auto">
          <a:xfrm>
            <a:off x="457200" y="3094037"/>
            <a:ext cx="4114800" cy="34744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600"/>
              </a:spcAft>
              <a:buFont typeface="Arial" panose="020B0604020202020204" pitchFamily="34" charset="0"/>
              <a:buChar char="•"/>
            </a:pPr>
            <a:r>
              <a:rPr lang="en-US" sz="2600"/>
              <a:t>complements</a:t>
            </a:r>
          </a:p>
          <a:p>
            <a:pPr lvl="1">
              <a:spcAft>
                <a:spcPts val="600"/>
              </a:spcAft>
              <a:buFont typeface="Arial" panose="020B0604020202020204" pitchFamily="34" charset="0"/>
              <a:buChar char="•"/>
            </a:pPr>
            <a:r>
              <a:rPr lang="en-US" sz="2600"/>
              <a:t>experience goods</a:t>
            </a:r>
          </a:p>
          <a:p>
            <a:pPr lvl="1">
              <a:spcAft>
                <a:spcPts val="600"/>
              </a:spcAft>
              <a:buFont typeface="Arial" panose="020B0604020202020204" pitchFamily="34" charset="0"/>
              <a:buChar char="•"/>
            </a:pPr>
            <a:r>
              <a:rPr lang="en-US"/>
              <a:t>interpersonal differences in preferences</a:t>
            </a:r>
          </a:p>
          <a:p>
            <a:pPr lvl="1">
              <a:spcAft>
                <a:spcPts val="600"/>
              </a:spcAft>
              <a:buFont typeface="Arial" panose="020B0604020202020204" pitchFamily="34" charset="0"/>
              <a:buChar char="•"/>
            </a:pPr>
            <a:r>
              <a:rPr lang="en-US"/>
              <a:t>utility</a:t>
            </a:r>
            <a:endParaRPr lang="en-US" sz="3200"/>
          </a:p>
          <a:p>
            <a:pPr lvl="1">
              <a:spcAft>
                <a:spcPts val="600"/>
              </a:spcAft>
              <a:buFont typeface="Arial" panose="020B0604020202020204" pitchFamily="34" charset="0"/>
              <a:buChar char="•"/>
            </a:pPr>
            <a:endParaRPr lang="en-US" sz="2600"/>
          </a:p>
          <a:p>
            <a:pPr lvl="1">
              <a:spcAft>
                <a:spcPts val="600"/>
              </a:spcAft>
              <a:buFont typeface="Arial" panose="020B0604020202020204" pitchFamily="34" charset="0"/>
              <a:buChar char="•"/>
            </a:pPr>
            <a:endParaRPr lang="en-US" sz="2600"/>
          </a:p>
        </p:txBody>
      </p:sp>
      <p:sp>
        <p:nvSpPr>
          <p:cNvPr id="5" name="Content Placeholder 2">
            <a:extLst>
              <a:ext uri="{FF2B5EF4-FFF2-40B4-BE49-F238E27FC236}">
                <a16:creationId xmlns:a16="http://schemas.microsoft.com/office/drawing/2014/main" id="{36DBEE65-B8DE-7845-857A-D67471E4CBF7}"/>
              </a:ext>
            </a:extLst>
          </p:cNvPr>
          <p:cNvSpPr txBox="1">
            <a:spLocks/>
          </p:cNvSpPr>
          <p:nvPr/>
        </p:nvSpPr>
        <p:spPr bwMode="auto">
          <a:xfrm>
            <a:off x="4572000" y="3094037"/>
            <a:ext cx="41148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600"/>
              </a:spcAft>
              <a:buFont typeface="Arial" panose="020B0604020202020204" pitchFamily="34" charset="0"/>
              <a:buChar char="•"/>
            </a:pPr>
            <a:endParaRPr lang="en-US" sz="2500"/>
          </a:p>
        </p:txBody>
      </p:sp>
    </p:spTree>
    <p:extLst>
      <p:ext uri="{BB962C8B-B14F-4D97-AF65-F5344CB8AC3E}">
        <p14:creationId xmlns:p14="http://schemas.microsoft.com/office/powerpoint/2010/main" val="337651216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a:latin typeface="Calibri"/>
                <a:ea typeface="ＭＳ Ｐゴシック"/>
                <a:cs typeface="Calibri"/>
              </a:rPr>
              <a:t>EconEdLink Membership</a:t>
            </a:r>
            <a:endParaRPr lang="en-US"/>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a:latin typeface="Arial"/>
                <a:ea typeface="ＭＳ Ｐゴシック"/>
                <a:cs typeface="Arial"/>
              </a:rPr>
              <a:t>You can now access CEE’s professional development webinars directly on EconEdLink.org! To receive these new professional development benefits, </a:t>
            </a:r>
            <a:r>
              <a:rPr lang="en-US" b="1">
                <a:latin typeface="Arial"/>
                <a:ea typeface="ＭＳ Ｐゴシック"/>
                <a:cs typeface="Arial"/>
              </a:rPr>
              <a:t>become an EconEdLink </a:t>
            </a:r>
            <a:r>
              <a:rPr lang="en-US" b="1">
                <a:latin typeface="Arial"/>
                <a:ea typeface="ＭＳ Ｐゴシック"/>
                <a:cs typeface="Arial"/>
                <a:hlinkClick r:id="rId3"/>
              </a:rPr>
              <a:t>member</a:t>
            </a:r>
            <a:r>
              <a:rPr lang="en-US">
                <a:latin typeface="Arial"/>
                <a:ea typeface="ＭＳ Ｐゴシック"/>
                <a:cs typeface="Arial"/>
              </a:rPr>
              <a:t>. As a member, you will now be able to: </a:t>
            </a:r>
            <a:endParaRPr lang="en-US"/>
          </a:p>
          <a:p>
            <a:endParaRPr lang="en-US"/>
          </a:p>
          <a:p>
            <a:pPr marL="285750" indent="-285750">
              <a:buFont typeface="Arial"/>
              <a:buChar char="•"/>
            </a:pPr>
            <a:r>
              <a:rPr lang="en-US">
                <a:latin typeface="Arial"/>
                <a:ea typeface="ＭＳ Ｐゴシック"/>
                <a:cs typeface="Arial"/>
              </a:rPr>
              <a:t>Automatically receive a professional development certificate via e-mail within 24 hours after viewing any webinar for a minimum of 45 minutes</a:t>
            </a:r>
            <a:endParaRPr lang="en-US"/>
          </a:p>
          <a:p>
            <a:pPr marL="285750" indent="-285750">
              <a:buFont typeface="Arial"/>
              <a:buChar char="•"/>
            </a:pPr>
            <a:r>
              <a:rPr lang="en-US">
                <a:latin typeface="Arial"/>
                <a:ea typeface="ＭＳ Ｐゴシック"/>
                <a:cs typeface="Arial"/>
              </a:rPr>
              <a:t>Register for upcoming webinars with a simple one-click process </a:t>
            </a:r>
            <a:endParaRPr lang="en-US"/>
          </a:p>
          <a:p>
            <a:pPr marL="285750" indent="-285750">
              <a:buFont typeface="Arial"/>
              <a:buChar char="•"/>
            </a:pPr>
            <a:r>
              <a:rPr lang="en-US">
                <a:latin typeface="Arial"/>
                <a:ea typeface="ＭＳ Ｐゴシック"/>
                <a:cs typeface="Arial"/>
              </a:rPr>
              <a:t>Easily download presentations, lesson plan materials and activities for each webinar </a:t>
            </a:r>
            <a:endParaRPr lang="en-US"/>
          </a:p>
          <a:p>
            <a:pPr marL="285750" indent="-285750">
              <a:buFont typeface="Arial"/>
              <a:buChar char="•"/>
            </a:pPr>
            <a:r>
              <a:rPr lang="en-US">
                <a:latin typeface="Arial"/>
                <a:ea typeface="ＭＳ Ｐゴシック"/>
                <a:cs typeface="Arial"/>
              </a:rPr>
              <a:t>Search and view all webinars at your convenience </a:t>
            </a:r>
            <a:endParaRPr lang="en-US"/>
          </a:p>
          <a:p>
            <a:pPr marL="285750" indent="-285750">
              <a:buFont typeface="Arial"/>
              <a:buChar char="•"/>
            </a:pPr>
            <a:r>
              <a:rPr lang="en-US">
                <a:latin typeface="Arial"/>
                <a:ea typeface="ＭＳ Ｐゴシック"/>
                <a:cs typeface="Arial"/>
              </a:rPr>
              <a:t>Save webinars to your EconEdLink dashboard for easy access to the event</a:t>
            </a:r>
            <a:endParaRPr lang="en-US"/>
          </a:p>
          <a:p>
            <a:endParaRPr lang="en-US">
              <a:latin typeface="Arial"/>
              <a:ea typeface="ＭＳ Ｐゴシック"/>
              <a:cs typeface="Arial"/>
            </a:endParaRPr>
          </a:p>
          <a:p>
            <a:pPr algn="ctr"/>
            <a:r>
              <a:rPr lang="en-US">
                <a:latin typeface="Arial"/>
                <a:ea typeface="ＭＳ Ｐゴシック"/>
                <a:cs typeface="Arial"/>
              </a:rPr>
              <a:t>You may access our new </a:t>
            </a:r>
            <a:r>
              <a:rPr lang="en-US" b="1">
                <a:latin typeface="Arial"/>
                <a:ea typeface="ＭＳ Ｐゴシック"/>
                <a:cs typeface="Arial"/>
              </a:rPr>
              <a:t>Professional Development</a:t>
            </a:r>
            <a:r>
              <a:rPr lang="en-US">
                <a:latin typeface="Arial"/>
                <a:ea typeface="ＭＳ Ｐゴシック"/>
                <a:cs typeface="Arial"/>
              </a:rPr>
              <a:t> page </a:t>
            </a:r>
            <a:r>
              <a:rPr lang="en-US">
                <a:latin typeface="Arial"/>
                <a:ea typeface="ＭＳ Ｐゴシック"/>
                <a:cs typeface="Arial"/>
                <a:hlinkClick r:id="rId4"/>
              </a:rPr>
              <a:t>here</a:t>
            </a:r>
            <a:endParaRPr lang="en-US">
              <a:latin typeface="Arial"/>
              <a:ea typeface="ＭＳ Ｐゴシック"/>
              <a:cs typeface="Arial"/>
            </a:endParaRPr>
          </a:p>
          <a:p>
            <a:endParaRPr lang="en-US">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a:solidFill>
                  <a:srgbClr val="7A9900"/>
                </a:solidFill>
              </a:rPr>
              <a:t>The Lorax</a:t>
            </a:r>
            <a:endParaRPr lang="en-US" sz="6600" b="1">
              <a:ln w="11430"/>
              <a:solidFill>
                <a:srgbClr val="7A9900"/>
              </a:solidFill>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594360"/>
          </a:xfrm>
        </p:spPr>
        <p:txBody>
          <a:bodyPr>
            <a:normAutofit/>
          </a:bodyPr>
          <a:lstStyle/>
          <a:p>
            <a:pPr marL="0" indent="0" algn="ctr">
              <a:spcAft>
                <a:spcPts val="1200"/>
              </a:spcAft>
              <a:buNone/>
            </a:pPr>
            <a:r>
              <a:rPr lang="en-US" sz="3000" b="1">
                <a:latin typeface="Calibri" panose="020F0502020204030204" pitchFamily="34" charset="0"/>
                <a:cs typeface="Calibri" panose="020F0502020204030204" pitchFamily="34" charset="0"/>
              </a:rPr>
              <a:t>What examples did you see of…</a:t>
            </a:r>
            <a:endParaRPr lang="en-US" sz="2500" b="1">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DDC3EB59-9A68-1A4C-973B-747E6CE4657A}"/>
              </a:ext>
            </a:extLst>
          </p:cNvPr>
          <p:cNvSpPr txBox="1">
            <a:spLocks/>
          </p:cNvSpPr>
          <p:nvPr/>
        </p:nvSpPr>
        <p:spPr bwMode="auto">
          <a:xfrm>
            <a:off x="457200" y="3094037"/>
            <a:ext cx="4114800" cy="34744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600"/>
              </a:spcAft>
              <a:buFont typeface="Arial" panose="020B0604020202020204" pitchFamily="34" charset="0"/>
              <a:buChar char="•"/>
            </a:pPr>
            <a:r>
              <a:rPr lang="en-US" sz="2500"/>
              <a:t>economies of scale</a:t>
            </a:r>
          </a:p>
          <a:p>
            <a:pPr lvl="1">
              <a:spcAft>
                <a:spcPts val="600"/>
              </a:spcAft>
              <a:buFont typeface="Arial" panose="020B0604020202020204" pitchFamily="34" charset="0"/>
              <a:buChar char="•"/>
            </a:pPr>
            <a:r>
              <a:rPr lang="en-US" sz="2500"/>
              <a:t>endangered species</a:t>
            </a:r>
          </a:p>
          <a:p>
            <a:pPr lvl="1">
              <a:spcAft>
                <a:spcPts val="600"/>
              </a:spcAft>
              <a:buFont typeface="Arial" panose="020B0604020202020204" pitchFamily="34" charset="0"/>
              <a:buChar char="•"/>
            </a:pPr>
            <a:r>
              <a:rPr lang="en-US" sz="2500"/>
              <a:t>environmental externalities</a:t>
            </a:r>
          </a:p>
          <a:p>
            <a:pPr lvl="1">
              <a:spcAft>
                <a:spcPts val="600"/>
              </a:spcAft>
              <a:buFont typeface="Arial" panose="020B0604020202020204" pitchFamily="34" charset="0"/>
              <a:buChar char="•"/>
            </a:pPr>
            <a:r>
              <a:rPr lang="en-US" sz="2500"/>
              <a:t>property rights and enforcement</a:t>
            </a:r>
          </a:p>
        </p:txBody>
      </p:sp>
      <p:sp>
        <p:nvSpPr>
          <p:cNvPr id="6" name="Content Placeholder 2">
            <a:extLst>
              <a:ext uri="{FF2B5EF4-FFF2-40B4-BE49-F238E27FC236}">
                <a16:creationId xmlns:a16="http://schemas.microsoft.com/office/drawing/2014/main" id="{B258484D-4200-4142-8F94-34C83908AFB8}"/>
              </a:ext>
            </a:extLst>
          </p:cNvPr>
          <p:cNvSpPr txBox="1">
            <a:spLocks/>
          </p:cNvSpPr>
          <p:nvPr/>
        </p:nvSpPr>
        <p:spPr bwMode="auto">
          <a:xfrm>
            <a:off x="4572000" y="3094037"/>
            <a:ext cx="41148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600"/>
              </a:spcAft>
              <a:buFont typeface="Arial" panose="020B0604020202020204" pitchFamily="34" charset="0"/>
              <a:buChar char="•"/>
            </a:pPr>
            <a:r>
              <a:rPr lang="en-US" sz="2500"/>
              <a:t>specialization and division of labor</a:t>
            </a:r>
          </a:p>
          <a:p>
            <a:pPr lvl="1">
              <a:spcAft>
                <a:spcPts val="600"/>
              </a:spcAft>
              <a:buFont typeface="Arial" panose="020B0604020202020204" pitchFamily="34" charset="0"/>
              <a:buChar char="•"/>
            </a:pPr>
            <a:r>
              <a:rPr lang="en-US" sz="2500"/>
              <a:t>tragedy of the commons</a:t>
            </a:r>
          </a:p>
          <a:p>
            <a:pPr lvl="1">
              <a:spcAft>
                <a:spcPts val="600"/>
              </a:spcAft>
              <a:buFont typeface="Arial" panose="020B0604020202020204" pitchFamily="34" charset="0"/>
              <a:buChar char="•"/>
            </a:pPr>
            <a:r>
              <a:rPr lang="en-US" sz="2500"/>
              <a:t>wants</a:t>
            </a:r>
          </a:p>
        </p:txBody>
      </p:sp>
    </p:spTree>
    <p:extLst>
      <p:ext uri="{BB962C8B-B14F-4D97-AF65-F5344CB8AC3E}">
        <p14:creationId xmlns:p14="http://schemas.microsoft.com/office/powerpoint/2010/main" val="181887997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a:solidFill>
                  <a:srgbClr val="7A9900"/>
                </a:solidFill>
              </a:rPr>
              <a:t>Oh, the Places You’ll Go! </a:t>
            </a:r>
            <a:endParaRPr lang="en-US" sz="6600" b="1">
              <a:ln w="11430"/>
              <a:solidFill>
                <a:srgbClr val="7A9900"/>
              </a:solidFill>
              <a:effectLst>
                <a:outerShdw blurRad="80000" dist="40000" dir="5040000" algn="tl">
                  <a:srgbClr val="000000">
                    <a:alpha val="0"/>
                  </a:srgbClr>
                </a:outerShdw>
              </a:effectLst>
              <a:ea typeface="+mj-ea"/>
              <a:cs typeface="+mj-cs"/>
            </a:endParaRPr>
          </a:p>
        </p:txBody>
      </p:sp>
      <p:sp>
        <p:nvSpPr>
          <p:cNvPr id="18435" name="Content Placeholder 2"/>
          <p:cNvSpPr>
            <a:spLocks noGrp="1"/>
          </p:cNvSpPr>
          <p:nvPr>
            <p:ph idx="4294967295"/>
          </p:nvPr>
        </p:nvSpPr>
        <p:spPr>
          <a:xfrm>
            <a:off x="457200" y="3094037"/>
            <a:ext cx="4114800" cy="3474403"/>
          </a:xfrm>
        </p:spPr>
        <p:txBody>
          <a:bodyPr/>
          <a:lstStyle/>
          <a:p>
            <a:pPr lvl="1">
              <a:spcAft>
                <a:spcPts val="600"/>
              </a:spcAft>
              <a:buFont typeface="Arial" panose="020B0604020202020204" pitchFamily="34" charset="0"/>
              <a:buChar char="•"/>
            </a:pPr>
            <a:r>
              <a:rPr lang="en-US" sz="2500"/>
              <a:t>personal beliefs in </a:t>
            </a:r>
            <a:br>
              <a:rPr lang="en-US" sz="2500"/>
            </a:br>
            <a:r>
              <a:rPr lang="en-US" sz="2500"/>
              <a:t>ability and luck</a:t>
            </a:r>
          </a:p>
          <a:p>
            <a:pPr lvl="1">
              <a:spcAft>
                <a:spcPts val="600"/>
              </a:spcAft>
              <a:buFont typeface="Arial" panose="020B0604020202020204" pitchFamily="34" charset="0"/>
              <a:buChar char="•"/>
            </a:pPr>
            <a:r>
              <a:rPr lang="en-US" sz="2500"/>
              <a:t>choices </a:t>
            </a:r>
          </a:p>
          <a:p>
            <a:pPr lvl="1">
              <a:spcAft>
                <a:spcPts val="600"/>
              </a:spcAft>
              <a:buFont typeface="Arial" panose="020B0604020202020204" pitchFamily="34" charset="0"/>
              <a:buChar char="•"/>
            </a:pPr>
            <a:r>
              <a:rPr lang="en-US" sz="2500"/>
              <a:t>competition</a:t>
            </a:r>
          </a:p>
          <a:p>
            <a:pPr lvl="1">
              <a:spcAft>
                <a:spcPts val="600"/>
              </a:spcAft>
              <a:buFont typeface="Arial" panose="020B0604020202020204" pitchFamily="34" charset="0"/>
              <a:buChar char="•"/>
            </a:pPr>
            <a:r>
              <a:rPr lang="en-US" sz="2500"/>
              <a:t>individual interests and abilities</a:t>
            </a:r>
          </a:p>
          <a:p>
            <a:pPr lvl="1">
              <a:spcAft>
                <a:spcPts val="600"/>
              </a:spcAft>
              <a:buFont typeface="Arial" panose="020B0604020202020204" pitchFamily="34" charset="0"/>
              <a:buChar char="•"/>
            </a:pPr>
            <a:r>
              <a:rPr lang="en-US" sz="2500"/>
              <a:t>information</a:t>
            </a:r>
          </a:p>
        </p:txBody>
      </p:sp>
      <p:sp>
        <p:nvSpPr>
          <p:cNvPr id="4" name="Content Placeholder 2">
            <a:extLst>
              <a:ext uri="{FF2B5EF4-FFF2-40B4-BE49-F238E27FC236}">
                <a16:creationId xmlns:a16="http://schemas.microsoft.com/office/drawing/2014/main" id="{533AECC4-368C-AE48-9084-1D625332BBD7}"/>
              </a:ext>
            </a:extLst>
          </p:cNvPr>
          <p:cNvSpPr txBox="1">
            <a:spLocks/>
          </p:cNvSpPr>
          <p:nvPr/>
        </p:nvSpPr>
        <p:spPr bwMode="auto">
          <a:xfrm>
            <a:off x="4572000" y="3094037"/>
            <a:ext cx="41148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600"/>
              </a:spcAft>
              <a:buFont typeface="Arial" panose="020B0604020202020204" pitchFamily="34" charset="0"/>
              <a:buChar char="•"/>
            </a:pPr>
            <a:r>
              <a:rPr lang="en-US" sz="2500"/>
              <a:t>leisure/recreation</a:t>
            </a:r>
          </a:p>
          <a:p>
            <a:pPr lvl="1">
              <a:spcAft>
                <a:spcPts val="600"/>
              </a:spcAft>
              <a:buFont typeface="Arial" panose="020B0604020202020204" pitchFamily="34" charset="0"/>
              <a:buChar char="•"/>
            </a:pPr>
            <a:r>
              <a:rPr lang="en-US" sz="2500"/>
              <a:t>migration</a:t>
            </a:r>
          </a:p>
          <a:p>
            <a:pPr lvl="1">
              <a:spcAft>
                <a:spcPts val="600"/>
              </a:spcAft>
              <a:buFont typeface="Arial" panose="020B0604020202020204" pitchFamily="34" charset="0"/>
              <a:buChar char="•"/>
            </a:pPr>
            <a:r>
              <a:rPr lang="en-US" sz="2500"/>
              <a:t>opportunity cost</a:t>
            </a:r>
          </a:p>
          <a:p>
            <a:pPr lvl="1">
              <a:spcAft>
                <a:spcPts val="600"/>
              </a:spcAft>
              <a:buFont typeface="Arial" panose="020B0604020202020204" pitchFamily="34" charset="0"/>
              <a:buChar char="•"/>
            </a:pPr>
            <a:r>
              <a:rPr lang="en-US" sz="2500"/>
              <a:t>risk</a:t>
            </a:r>
          </a:p>
          <a:p>
            <a:pPr lvl="1">
              <a:spcAft>
                <a:spcPts val="600"/>
              </a:spcAft>
              <a:buFont typeface="Arial" panose="020B0604020202020204" pitchFamily="34" charset="0"/>
              <a:buChar char="•"/>
            </a:pPr>
            <a:r>
              <a:rPr lang="en-US" sz="2500"/>
              <a:t>uncertainty</a:t>
            </a:r>
          </a:p>
          <a:p>
            <a:pPr lvl="1">
              <a:spcAft>
                <a:spcPts val="600"/>
              </a:spcAft>
              <a:buFont typeface="Arial" panose="020B0604020202020204" pitchFamily="34" charset="0"/>
              <a:buChar char="•"/>
            </a:pPr>
            <a:r>
              <a:rPr lang="en-US" sz="2500"/>
              <a:t>utility</a:t>
            </a:r>
          </a:p>
          <a:p>
            <a:pPr lvl="1">
              <a:spcAft>
                <a:spcPts val="600"/>
              </a:spcAft>
              <a:buFont typeface="Arial" panose="020B0604020202020204" pitchFamily="34" charset="0"/>
              <a:buChar char="•"/>
            </a:pPr>
            <a:r>
              <a:rPr lang="en-US" sz="2500"/>
              <a:t>waste/inefficiency</a:t>
            </a:r>
          </a:p>
        </p:txBody>
      </p:sp>
      <p:sp>
        <p:nvSpPr>
          <p:cNvPr id="5" name="Content Placeholder 2">
            <a:extLst>
              <a:ext uri="{FF2B5EF4-FFF2-40B4-BE49-F238E27FC236}">
                <a16:creationId xmlns:a16="http://schemas.microsoft.com/office/drawing/2014/main" id="{401AB368-33F1-164D-A324-1156366F6800}"/>
              </a:ext>
            </a:extLst>
          </p:cNvPr>
          <p:cNvSpPr txBox="1">
            <a:spLocks/>
          </p:cNvSpPr>
          <p:nvPr/>
        </p:nvSpPr>
        <p:spPr bwMode="auto">
          <a:xfrm>
            <a:off x="457200" y="2377440"/>
            <a:ext cx="8229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Font typeface="Arial" pitchFamily="-108" charset="0"/>
              <a:buNone/>
            </a:pPr>
            <a:r>
              <a:rPr lang="en-US" sz="3000" b="1">
                <a:latin typeface="Calibri" panose="020F0502020204030204" pitchFamily="34" charset="0"/>
                <a:cs typeface="Calibri" panose="020F0502020204030204" pitchFamily="34" charset="0"/>
              </a:rPr>
              <a:t>What examples did you see of…</a:t>
            </a:r>
          </a:p>
        </p:txBody>
      </p:sp>
    </p:spTree>
    <p:extLst>
      <p:ext uri="{BB962C8B-B14F-4D97-AF65-F5344CB8AC3E}">
        <p14:creationId xmlns:p14="http://schemas.microsoft.com/office/powerpoint/2010/main" val="79664899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a:solidFill>
                  <a:srgbClr val="7A9900"/>
                </a:solidFill>
              </a:rPr>
              <a:t>Horton Hears a Who! </a:t>
            </a:r>
            <a:endParaRPr lang="en-US" sz="6600" b="1">
              <a:ln w="11430"/>
              <a:solidFill>
                <a:srgbClr val="7A9900"/>
              </a:solidFill>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0"/>
            <a:ext cx="8229600" cy="4525963"/>
          </a:xfrm>
        </p:spPr>
        <p:txBody>
          <a:bodyPr>
            <a:noAutofit/>
          </a:bodyPr>
          <a:lstStyle/>
          <a:p>
            <a:pPr marL="0" indent="0" algn="ctr">
              <a:spcAft>
                <a:spcPts val="1200"/>
              </a:spcAft>
              <a:buNone/>
            </a:pPr>
            <a:r>
              <a:rPr lang="en-US" sz="3000" b="1">
                <a:latin typeface="Calibri" panose="020F0502020204030204" pitchFamily="34" charset="0"/>
                <a:cs typeface="Calibri" panose="020F0502020204030204" pitchFamily="34" charset="0"/>
              </a:rPr>
              <a:t>What examples did you see of…</a:t>
            </a:r>
            <a:endParaRPr lang="en-US" sz="2500" b="1">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F4657612-437D-CA41-9348-6F360C2263FB}"/>
              </a:ext>
            </a:extLst>
          </p:cNvPr>
          <p:cNvSpPr txBox="1">
            <a:spLocks/>
          </p:cNvSpPr>
          <p:nvPr/>
        </p:nvSpPr>
        <p:spPr bwMode="auto">
          <a:xfrm>
            <a:off x="457200" y="3094037"/>
            <a:ext cx="4114800" cy="34744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1200"/>
              </a:spcAft>
              <a:buFont typeface="Arial" panose="020B0604020202020204" pitchFamily="34" charset="0"/>
              <a:buChar char="•"/>
            </a:pPr>
            <a:r>
              <a:rPr lang="en-US" sz="2500"/>
              <a:t>asymmetric information</a:t>
            </a:r>
          </a:p>
          <a:p>
            <a:pPr lvl="1">
              <a:spcAft>
                <a:spcPts val="1200"/>
              </a:spcAft>
              <a:buFont typeface="Arial" panose="020B0604020202020204" pitchFamily="34" charset="0"/>
              <a:buChar char="•"/>
            </a:pPr>
            <a:r>
              <a:rPr lang="en-US" sz="2500"/>
              <a:t>collective action/demonstrations</a:t>
            </a:r>
          </a:p>
          <a:p>
            <a:pPr lvl="1">
              <a:spcAft>
                <a:spcPts val="1200"/>
              </a:spcAft>
              <a:buFont typeface="Arial" panose="020B0604020202020204" pitchFamily="34" charset="0"/>
              <a:buChar char="•"/>
            </a:pPr>
            <a:r>
              <a:rPr lang="en-US" sz="2500"/>
              <a:t>discrimination</a:t>
            </a:r>
          </a:p>
          <a:p>
            <a:pPr lvl="1">
              <a:spcAft>
                <a:spcPts val="1200"/>
              </a:spcAft>
              <a:buFont typeface="Arial" panose="020B0604020202020204" pitchFamily="34" charset="0"/>
              <a:buChar char="•"/>
            </a:pPr>
            <a:r>
              <a:rPr lang="en-US" sz="2500"/>
              <a:t>endangered species</a:t>
            </a:r>
          </a:p>
        </p:txBody>
      </p:sp>
      <p:sp>
        <p:nvSpPr>
          <p:cNvPr id="5" name="Content Placeholder 2">
            <a:extLst>
              <a:ext uri="{FF2B5EF4-FFF2-40B4-BE49-F238E27FC236}">
                <a16:creationId xmlns:a16="http://schemas.microsoft.com/office/drawing/2014/main" id="{E78BE27C-C6CD-B940-9192-DE5C63DF5482}"/>
              </a:ext>
            </a:extLst>
          </p:cNvPr>
          <p:cNvSpPr txBox="1">
            <a:spLocks/>
          </p:cNvSpPr>
          <p:nvPr/>
        </p:nvSpPr>
        <p:spPr bwMode="auto">
          <a:xfrm>
            <a:off x="4572000" y="3094037"/>
            <a:ext cx="41148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1200"/>
              </a:spcAft>
              <a:buFont typeface="Arial" panose="020B0604020202020204" pitchFamily="34" charset="0"/>
              <a:buChar char="•"/>
            </a:pPr>
            <a:r>
              <a:rPr lang="en-US" sz="2500"/>
              <a:t>public choice</a:t>
            </a:r>
          </a:p>
          <a:p>
            <a:pPr lvl="1">
              <a:spcAft>
                <a:spcPts val="1200"/>
              </a:spcAft>
              <a:buFont typeface="Arial" panose="020B0604020202020204" pitchFamily="34" charset="0"/>
              <a:buChar char="•"/>
            </a:pPr>
            <a:r>
              <a:rPr lang="en-US" sz="2500"/>
              <a:t>shirking</a:t>
            </a:r>
          </a:p>
          <a:p>
            <a:pPr lvl="1">
              <a:spcAft>
                <a:spcPts val="1200"/>
              </a:spcAft>
              <a:buFont typeface="Arial" panose="020B0604020202020204" pitchFamily="34" charset="0"/>
              <a:buChar char="•"/>
            </a:pPr>
            <a:r>
              <a:rPr lang="en-US" sz="2500"/>
              <a:t>specialization</a:t>
            </a:r>
          </a:p>
          <a:p>
            <a:pPr lvl="1">
              <a:spcAft>
                <a:spcPts val="1200"/>
              </a:spcAft>
              <a:buFont typeface="Arial" panose="020B0604020202020204" pitchFamily="34" charset="0"/>
              <a:buChar char="•"/>
            </a:pPr>
            <a:r>
              <a:rPr lang="en-US" sz="2500"/>
              <a:t>skills</a:t>
            </a:r>
          </a:p>
        </p:txBody>
      </p:sp>
    </p:spTree>
    <p:extLst>
      <p:ext uri="{BB962C8B-B14F-4D97-AF65-F5344CB8AC3E}">
        <p14:creationId xmlns:p14="http://schemas.microsoft.com/office/powerpoint/2010/main" val="407426369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solidFill>
                  <a:srgbClr val="7A9900"/>
                </a:solidFill>
              </a:rPr>
              <a:t>Kahoot!</a:t>
            </a:r>
          </a:p>
        </p:txBody>
      </p:sp>
      <p:sp>
        <p:nvSpPr>
          <p:cNvPr id="3" name="Subtitle 2"/>
          <p:cNvSpPr>
            <a:spLocks noGrp="1"/>
          </p:cNvSpPr>
          <p:nvPr>
            <p:ph type="subTitle" idx="1"/>
          </p:nvPr>
        </p:nvSpPr>
        <p:spPr/>
        <p:txBody>
          <a:bodyPr/>
          <a:lstStyle/>
          <a:p>
            <a:r>
              <a:rPr lang="en-US">
                <a:solidFill>
                  <a:schemeClr val="tx1"/>
                </a:solidFill>
              </a:rPr>
              <a:t>Use this tool to check for understanding of these definitions after review (on </a:t>
            </a:r>
            <a:r>
              <a:rPr lang="en-US">
                <a:solidFill>
                  <a:schemeClr val="tx1"/>
                </a:solidFill>
                <a:hlinkClick r:id="rId2"/>
              </a:rPr>
              <a:t>EconEdLink</a:t>
            </a:r>
            <a:r>
              <a:rPr lang="en-US">
                <a:solidFill>
                  <a:schemeClr val="tx1"/>
                </a:solidFill>
              </a:rPr>
              <a:t> already created! </a:t>
            </a:r>
            <a:r>
              <a:rPr lang="en-US">
                <a:solidFill>
                  <a:schemeClr val="tx1"/>
                </a:solidFill>
                <a:sym typeface="Wingdings"/>
              </a:rPr>
              <a:t> )</a:t>
            </a:r>
            <a:endParaRPr lang="en-US">
              <a:solidFill>
                <a:schemeClr val="tx1"/>
              </a:solidFill>
            </a:endParaRPr>
          </a:p>
        </p:txBody>
      </p:sp>
    </p:spTree>
    <p:extLst>
      <p:ext uri="{BB962C8B-B14F-4D97-AF65-F5344CB8AC3E}">
        <p14:creationId xmlns:p14="http://schemas.microsoft.com/office/powerpoint/2010/main" val="30722889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Group Activity</a:t>
            </a:r>
          </a:p>
        </p:txBody>
      </p:sp>
      <p:sp>
        <p:nvSpPr>
          <p:cNvPr id="3" name="Content Placeholder 2"/>
          <p:cNvSpPr>
            <a:spLocks noGrp="1"/>
          </p:cNvSpPr>
          <p:nvPr>
            <p:ph idx="1"/>
          </p:nvPr>
        </p:nvSpPr>
        <p:spPr/>
        <p:txBody>
          <a:bodyPr/>
          <a:lstStyle/>
          <a:p>
            <a:r>
              <a:rPr lang="en-US" b="1"/>
              <a:t>Reflect</a:t>
            </a:r>
            <a:r>
              <a:rPr lang="en-US"/>
              <a:t>: What terms might </a:t>
            </a:r>
            <a:r>
              <a:rPr lang="en-US">
                <a:solidFill>
                  <a:srgbClr val="7A9900"/>
                </a:solidFill>
              </a:rPr>
              <a:t>challenge your students</a:t>
            </a:r>
            <a:r>
              <a:rPr lang="en-US"/>
              <a:t>? Journal and/or chat now.</a:t>
            </a:r>
          </a:p>
          <a:p>
            <a:r>
              <a:rPr lang="en-US"/>
              <a:t>Have each group outline their findings on a poster board or </a:t>
            </a:r>
            <a:r>
              <a:rPr lang="en-US" err="1"/>
              <a:t>Powerpoint</a:t>
            </a:r>
            <a:r>
              <a:rPr lang="en-US"/>
              <a:t> to </a:t>
            </a:r>
            <a:r>
              <a:rPr lang="en-US">
                <a:solidFill>
                  <a:srgbClr val="7A9900"/>
                </a:solidFill>
              </a:rPr>
              <a:t>present to the class </a:t>
            </a:r>
            <a:r>
              <a:rPr lang="en-US"/>
              <a:t>the next day!</a:t>
            </a:r>
          </a:p>
          <a:p>
            <a:r>
              <a:rPr lang="en-US"/>
              <a:t>Encourage creativity!</a:t>
            </a:r>
          </a:p>
        </p:txBody>
      </p:sp>
    </p:spTree>
    <p:extLst>
      <p:ext uri="{BB962C8B-B14F-4D97-AF65-F5344CB8AC3E}">
        <p14:creationId xmlns:p14="http://schemas.microsoft.com/office/powerpoint/2010/main" val="392255105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Group Activity</a:t>
            </a:r>
          </a:p>
        </p:txBody>
      </p:sp>
      <p:sp>
        <p:nvSpPr>
          <p:cNvPr id="3" name="Content Placeholder 2"/>
          <p:cNvSpPr>
            <a:spLocks noGrp="1"/>
          </p:cNvSpPr>
          <p:nvPr>
            <p:ph idx="1"/>
          </p:nvPr>
        </p:nvSpPr>
        <p:spPr/>
        <p:txBody>
          <a:bodyPr/>
          <a:lstStyle/>
          <a:p>
            <a:r>
              <a:rPr lang="en-US">
                <a:solidFill>
                  <a:srgbClr val="7A9900"/>
                </a:solidFill>
              </a:rPr>
              <a:t>Title</a:t>
            </a:r>
            <a:r>
              <a:rPr lang="en-US"/>
              <a:t> of Book</a:t>
            </a:r>
          </a:p>
          <a:p>
            <a:r>
              <a:rPr lang="en-US"/>
              <a:t>Economic </a:t>
            </a:r>
            <a:r>
              <a:rPr lang="en-US">
                <a:solidFill>
                  <a:srgbClr val="7A9900"/>
                </a:solidFill>
              </a:rPr>
              <a:t>Concept(s)</a:t>
            </a:r>
            <a:r>
              <a:rPr lang="en-US"/>
              <a:t> Found</a:t>
            </a:r>
          </a:p>
          <a:p>
            <a:r>
              <a:rPr lang="en-US"/>
              <a:t>Short </a:t>
            </a:r>
            <a:r>
              <a:rPr lang="en-US">
                <a:solidFill>
                  <a:srgbClr val="7A9900"/>
                </a:solidFill>
              </a:rPr>
              <a:t>Definition</a:t>
            </a:r>
            <a:r>
              <a:rPr lang="en-US"/>
              <a:t> of Economic Concept</a:t>
            </a:r>
          </a:p>
          <a:p>
            <a:r>
              <a:rPr lang="en-US"/>
              <a:t>In what </a:t>
            </a:r>
            <a:r>
              <a:rPr lang="en-US">
                <a:solidFill>
                  <a:srgbClr val="7A9900"/>
                </a:solidFill>
              </a:rPr>
              <a:t>context</a:t>
            </a:r>
            <a:r>
              <a:rPr lang="en-US"/>
              <a:t> it applies to the passage </a:t>
            </a:r>
          </a:p>
          <a:p>
            <a:r>
              <a:rPr lang="en-US">
                <a:solidFill>
                  <a:srgbClr val="7A9900"/>
                </a:solidFill>
              </a:rPr>
              <a:t>Page number </a:t>
            </a:r>
            <a:r>
              <a:rPr lang="en-US"/>
              <a:t>passage appears on.</a:t>
            </a:r>
          </a:p>
          <a:p>
            <a:pPr marL="0" indent="0" algn="ctr">
              <a:buNone/>
            </a:pPr>
            <a:r>
              <a:rPr lang="en-US" i="1"/>
              <a:t>Encourage images, visuals and take 5-10 minutes.</a:t>
            </a:r>
          </a:p>
        </p:txBody>
      </p:sp>
    </p:spTree>
    <p:extLst>
      <p:ext uri="{BB962C8B-B14F-4D97-AF65-F5344CB8AC3E}">
        <p14:creationId xmlns:p14="http://schemas.microsoft.com/office/powerpoint/2010/main" val="73356320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0-10-29 at 10.14.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228600"/>
            <a:ext cx="8864600" cy="6388100"/>
          </a:xfrm>
          <a:prstGeom prst="rect">
            <a:avLst/>
          </a:prstGeom>
        </p:spPr>
      </p:pic>
    </p:spTree>
    <p:extLst>
      <p:ext uri="{BB962C8B-B14F-4D97-AF65-F5344CB8AC3E}">
        <p14:creationId xmlns:p14="http://schemas.microsoft.com/office/powerpoint/2010/main" val="362388578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7280"/>
            <a:ext cx="8229600" cy="1143000"/>
          </a:xfrm>
        </p:spPr>
        <p:txBody>
          <a:bodyPr/>
          <a:lstStyle/>
          <a:p>
            <a:r>
              <a:rPr lang="en-US" sz="4800"/>
              <a:t>Individual Activity</a:t>
            </a:r>
          </a:p>
        </p:txBody>
      </p:sp>
      <p:sp>
        <p:nvSpPr>
          <p:cNvPr id="3" name="Content Placeholder 2"/>
          <p:cNvSpPr>
            <a:spLocks noGrp="1"/>
          </p:cNvSpPr>
          <p:nvPr>
            <p:ph idx="1"/>
          </p:nvPr>
        </p:nvSpPr>
        <p:spPr/>
        <p:txBody>
          <a:bodyPr/>
          <a:lstStyle/>
          <a:p>
            <a:r>
              <a:rPr lang="en-US"/>
              <a:t>During the presentations, have each student individually provide feedback to each group.</a:t>
            </a:r>
          </a:p>
          <a:p>
            <a:r>
              <a:rPr lang="en-US">
                <a:solidFill>
                  <a:srgbClr val="7A9900"/>
                </a:solidFill>
              </a:rPr>
              <a:t>One Strength, One Weakness, One Idea</a:t>
            </a:r>
          </a:p>
          <a:p>
            <a:r>
              <a:rPr lang="en-US"/>
              <a:t>Self-reflection of their own group</a:t>
            </a:r>
          </a:p>
          <a:p>
            <a:r>
              <a:rPr lang="en-US" b="1"/>
              <a:t>Reflect</a:t>
            </a:r>
            <a:r>
              <a:rPr lang="en-US"/>
              <a:t>: How will this </a:t>
            </a:r>
            <a:r>
              <a:rPr lang="en-US">
                <a:solidFill>
                  <a:srgbClr val="7A9900"/>
                </a:solidFill>
              </a:rPr>
              <a:t>strengthen their understanding </a:t>
            </a:r>
            <a:r>
              <a:rPr lang="en-US"/>
              <a:t>of economic concepts?</a:t>
            </a:r>
          </a:p>
        </p:txBody>
      </p:sp>
    </p:spTree>
    <p:extLst>
      <p:ext uri="{BB962C8B-B14F-4D97-AF65-F5344CB8AC3E}">
        <p14:creationId xmlns:p14="http://schemas.microsoft.com/office/powerpoint/2010/main" val="262259679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1977"/>
            <a:ext cx="8229600" cy="1143000"/>
          </a:xfrm>
        </p:spPr>
        <p:txBody>
          <a:bodyPr/>
          <a:lstStyle/>
          <a:p>
            <a:r>
              <a:rPr lang="en-US" sz="4800"/>
              <a:t>Assessments</a:t>
            </a:r>
          </a:p>
        </p:txBody>
      </p:sp>
      <p:sp>
        <p:nvSpPr>
          <p:cNvPr id="3" name="Content Placeholder 2"/>
          <p:cNvSpPr>
            <a:spLocks noGrp="1"/>
          </p:cNvSpPr>
          <p:nvPr>
            <p:ph idx="1"/>
          </p:nvPr>
        </p:nvSpPr>
        <p:spPr/>
        <p:txBody>
          <a:bodyPr/>
          <a:lstStyle/>
          <a:p>
            <a:r>
              <a:rPr lang="en-US" dirty="0"/>
              <a:t>Locate one economic principle (from Dr. Seuss) and find a </a:t>
            </a:r>
            <a:r>
              <a:rPr lang="en-US" dirty="0">
                <a:solidFill>
                  <a:srgbClr val="7A9900"/>
                </a:solidFill>
              </a:rPr>
              <a:t>news article </a:t>
            </a:r>
            <a:r>
              <a:rPr lang="en-US" dirty="0"/>
              <a:t>illustrating the same concept</a:t>
            </a:r>
          </a:p>
          <a:p>
            <a:r>
              <a:rPr lang="en-US" dirty="0"/>
              <a:t>One-page </a:t>
            </a:r>
            <a:r>
              <a:rPr lang="en-US" dirty="0">
                <a:solidFill>
                  <a:srgbClr val="7A9900"/>
                </a:solidFill>
              </a:rPr>
              <a:t>essay</a:t>
            </a:r>
            <a:r>
              <a:rPr lang="en-US" dirty="0"/>
              <a:t> (summarize, define, explain) </a:t>
            </a:r>
          </a:p>
          <a:p>
            <a:r>
              <a:rPr lang="en-US" dirty="0">
                <a:solidFill>
                  <a:srgbClr val="7A9900"/>
                </a:solidFill>
              </a:rPr>
              <a:t>Create </a:t>
            </a:r>
            <a:r>
              <a:rPr lang="en-US" dirty="0"/>
              <a:t>an advertisement, song lyrics, poem or movie</a:t>
            </a:r>
          </a:p>
        </p:txBody>
      </p:sp>
    </p:spTree>
    <p:extLst>
      <p:ext uri="{BB962C8B-B14F-4D97-AF65-F5344CB8AC3E}">
        <p14:creationId xmlns:p14="http://schemas.microsoft.com/office/powerpoint/2010/main" val="424803378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523"/>
            <a:ext cx="8229600" cy="1143000"/>
          </a:xfrm>
        </p:spPr>
        <p:txBody>
          <a:bodyPr/>
          <a:lstStyle/>
          <a:p>
            <a:r>
              <a:rPr lang="en-US" sz="4800"/>
              <a:t>Extensions</a:t>
            </a:r>
          </a:p>
        </p:txBody>
      </p:sp>
      <p:sp>
        <p:nvSpPr>
          <p:cNvPr id="3" name="Content Placeholder 2"/>
          <p:cNvSpPr>
            <a:spLocks noGrp="1"/>
          </p:cNvSpPr>
          <p:nvPr>
            <p:ph idx="1"/>
          </p:nvPr>
        </p:nvSpPr>
        <p:spPr/>
        <p:txBody>
          <a:bodyPr/>
          <a:lstStyle/>
          <a:p>
            <a:r>
              <a:rPr lang="en-US" i="1">
                <a:solidFill>
                  <a:srgbClr val="7A9900"/>
                </a:solidFill>
              </a:rPr>
              <a:t>Freakonomics (2005)</a:t>
            </a:r>
            <a:r>
              <a:rPr lang="en-US"/>
              <a:t> Movie or Book Review</a:t>
            </a:r>
          </a:p>
          <a:p>
            <a:r>
              <a:rPr lang="en-US"/>
              <a:t>Illustrate how </a:t>
            </a:r>
            <a:r>
              <a:rPr lang="en-US">
                <a:solidFill>
                  <a:srgbClr val="7A9900"/>
                </a:solidFill>
              </a:rPr>
              <a:t>“economics is all around us,” </a:t>
            </a:r>
            <a:r>
              <a:rPr lang="en-US"/>
              <a:t>by journaling or other creative medium.</a:t>
            </a:r>
          </a:p>
        </p:txBody>
      </p:sp>
    </p:spTree>
    <p:extLst>
      <p:ext uri="{BB962C8B-B14F-4D97-AF65-F5344CB8AC3E}">
        <p14:creationId xmlns:p14="http://schemas.microsoft.com/office/powerpoint/2010/main" val="320224262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a:latin typeface="Arial"/>
                <a:ea typeface="ＭＳ Ｐゴシック"/>
              </a:rPr>
              <a:t>To earn your professional development certificate for this webinar, you must:</a:t>
            </a:r>
          </a:p>
          <a:p>
            <a:endParaRPr lang="en-US">
              <a:latin typeface="Arial"/>
              <a:ea typeface="ＭＳ Ｐゴシック"/>
            </a:endParaRPr>
          </a:p>
          <a:p>
            <a:pPr marL="285750" indent="-285750">
              <a:buFont typeface="Arial"/>
              <a:buChar char="•"/>
            </a:pPr>
            <a:r>
              <a:rPr lang="en-US">
                <a:latin typeface="Arial"/>
                <a:ea typeface="ＭＳ Ｐゴシック"/>
              </a:rPr>
              <a:t>Watch a minimum of 45-minutes and you will automatically receive a professional development </a:t>
            </a:r>
            <a:r>
              <a:rPr lang="en-US" b="1">
                <a:solidFill>
                  <a:srgbClr val="7A9900"/>
                </a:solidFill>
                <a:latin typeface="Arial"/>
                <a:ea typeface="ＭＳ Ｐゴシック"/>
              </a:rPr>
              <a:t>certificate </a:t>
            </a:r>
            <a:r>
              <a:rPr lang="en-US">
                <a:latin typeface="Arial"/>
                <a:ea typeface="ＭＳ Ｐゴシック"/>
              </a:rPr>
              <a:t>via e-mail within 24 hours.</a:t>
            </a:r>
          </a:p>
          <a:p>
            <a:endParaRPr lang="en-US">
              <a:latin typeface="Arial"/>
              <a:ea typeface="ＭＳ Ｐゴシック"/>
            </a:endParaRPr>
          </a:p>
          <a:p>
            <a:r>
              <a:rPr lang="en-US">
                <a:latin typeface="Arial"/>
                <a:ea typeface="ＭＳ Ｐゴシック"/>
                <a:cs typeface="Arial"/>
              </a:rPr>
              <a:t>Accessing resources: </a:t>
            </a:r>
            <a:endParaRPr lang="en-US"/>
          </a:p>
          <a:p>
            <a:endParaRPr lang="en-US">
              <a:cs typeface="Arial"/>
            </a:endParaRPr>
          </a:p>
          <a:p>
            <a:pPr marL="285750" indent="-285750">
              <a:buFont typeface="Arial,Sans-Serif"/>
              <a:buChar char="•"/>
            </a:pPr>
            <a:r>
              <a:rPr lang="en-US">
                <a:latin typeface="Arial"/>
                <a:ea typeface="ＭＳ Ｐゴシック"/>
                <a:cs typeface="Arial"/>
              </a:rPr>
              <a:t>You can now easily download presentations, lesson plan materials, and activities for each webinar from </a:t>
            </a:r>
            <a:r>
              <a:rPr lang="en-US" sz="1600" b="1" i="1">
                <a:solidFill>
                  <a:srgbClr val="005CB8"/>
                </a:solidFill>
                <a:latin typeface="Arial"/>
                <a:ea typeface="ＭＳ Ｐゴシック"/>
                <a:cs typeface="Arial"/>
              </a:rPr>
              <a:t>EconEdLink.org/professional-development/</a:t>
            </a:r>
          </a:p>
          <a:p>
            <a:endParaRPr lang="en-US" b="1" i="1">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Assessment Questions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marL="457200" indent="-457200" defTabSz="905255">
              <a:buFont typeface="+mj-lt"/>
              <a:buAutoNum type="arabicPeriod"/>
              <a:defRPr sz="3168"/>
            </a:pPr>
            <a:r>
              <a:rPr lang="en-US" sz="2500"/>
              <a:t>Please use/attach (from lesson):</a:t>
            </a:r>
          </a:p>
          <a:p>
            <a:pPr marL="857250" lvl="1" indent="-457200" defTabSz="905255">
              <a:buFont typeface="+mj-lt"/>
              <a:buAutoNum type="arabicPeriod"/>
              <a:defRPr sz="3168"/>
            </a:pPr>
            <a:r>
              <a:rPr lang="en-US" sz="2500"/>
              <a:t>Concept </a:t>
            </a:r>
            <a:r>
              <a:rPr lang="en-US" sz="2500" err="1"/>
              <a:t>Powerpoint</a:t>
            </a:r>
            <a:endParaRPr lang="en-US" sz="2500"/>
          </a:p>
          <a:p>
            <a:pPr marL="857250" lvl="1" indent="-457200" defTabSz="905255">
              <a:buFont typeface="+mj-lt"/>
              <a:buAutoNum type="arabicPeriod"/>
              <a:defRPr sz="3168"/>
            </a:pPr>
            <a:r>
              <a:rPr lang="en-US" sz="2500"/>
              <a:t>Concept Worksheet</a:t>
            </a:r>
          </a:p>
          <a:p>
            <a:pPr marL="857250" lvl="1" indent="-457200" defTabSz="905255">
              <a:buFont typeface="+mj-lt"/>
              <a:buAutoNum type="arabicPeriod"/>
              <a:defRPr sz="3168"/>
            </a:pPr>
            <a:r>
              <a:rPr lang="en-US" sz="2500"/>
              <a:t>Kahoot!</a:t>
            </a:r>
          </a:p>
          <a:p>
            <a:pPr marL="857250" lvl="1" indent="-457200" defTabSz="905255">
              <a:buFont typeface="+mj-lt"/>
              <a:buAutoNum type="arabicPeriod"/>
              <a:defRPr sz="3168"/>
            </a:pPr>
            <a:r>
              <a:rPr lang="en-US" sz="2500"/>
              <a:t>Group Presentation Rubric</a:t>
            </a:r>
          </a:p>
          <a:p>
            <a:pPr marL="0" indent="0" defTabSz="905255">
              <a:buNone/>
              <a:defRPr sz="3168"/>
            </a:pPr>
            <a:endParaRPr lang="en-US" sz="2750"/>
          </a:p>
        </p:txBody>
      </p:sp>
    </p:spTree>
    <p:extLst>
      <p:ext uri="{BB962C8B-B14F-4D97-AF65-F5344CB8AC3E}">
        <p14:creationId xmlns:p14="http://schemas.microsoft.com/office/powerpoint/2010/main" val="128733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References</a:t>
            </a:r>
            <a:endParaRPr lang="en-US" sz="5500" b="1">
              <a:ln w="11430"/>
              <a:effectLst>
                <a:outerShdw blurRad="80000" dist="40000" dir="5040000" algn="tl">
                  <a:srgbClr val="000000">
                    <a:alpha val="0"/>
                  </a:srgbClr>
                </a:outerShdw>
              </a:effectLst>
              <a:ea typeface="+mj-ea"/>
              <a:cs typeface="+mj-cs"/>
            </a:endParaRPr>
          </a:p>
        </p:txBody>
      </p:sp>
      <p:sp>
        <p:nvSpPr>
          <p:cNvPr id="5" name="Content Placeholder 4">
            <a:extLst>
              <a:ext uri="{FF2B5EF4-FFF2-40B4-BE49-F238E27FC236}">
                <a16:creationId xmlns:a16="http://schemas.microsoft.com/office/drawing/2014/main" id="{28F1D3A3-98BD-4497-A322-D25C364A1332}"/>
              </a:ext>
            </a:extLst>
          </p:cNvPr>
          <p:cNvSpPr>
            <a:spLocks noGrp="1"/>
          </p:cNvSpPr>
          <p:nvPr>
            <p:ph idx="1"/>
          </p:nvPr>
        </p:nvSpPr>
        <p:spPr/>
        <p:txBody>
          <a:bodyPr/>
          <a:lstStyle/>
          <a:p>
            <a:r>
              <a:rPr lang="en-US"/>
              <a:t>The Cat in the Hat (1957)</a:t>
            </a:r>
          </a:p>
          <a:p>
            <a:r>
              <a:rPr lang="en-US"/>
              <a:t>Green Eggs and Ham (1960)</a:t>
            </a:r>
          </a:p>
          <a:p>
            <a:r>
              <a:rPr lang="en-US"/>
              <a:t>The </a:t>
            </a:r>
            <a:r>
              <a:rPr lang="en-US" err="1"/>
              <a:t>Lorax</a:t>
            </a:r>
            <a:r>
              <a:rPr lang="en-US"/>
              <a:t> (1971)</a:t>
            </a:r>
          </a:p>
          <a:p>
            <a:r>
              <a:rPr lang="en-US"/>
              <a:t>Oh, the Places You’ll Go! (1990)</a:t>
            </a:r>
          </a:p>
          <a:p>
            <a:r>
              <a:rPr lang="en-US"/>
              <a:t>Horton Hears A Who! (1954)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Q and A</a:t>
            </a:r>
          </a:p>
        </p:txBody>
      </p:sp>
      <p:sp>
        <p:nvSpPr>
          <p:cNvPr id="3" name="Subtitle 2"/>
          <p:cNvSpPr>
            <a:spLocks noGrp="1"/>
          </p:cNvSpPr>
          <p:nvPr>
            <p:ph type="subTitle" idx="1"/>
          </p:nvPr>
        </p:nvSpPr>
        <p:spPr/>
        <p:txBody>
          <a:bodyPr/>
          <a:lstStyle/>
          <a:p>
            <a:r>
              <a:rPr lang="en-US">
                <a:solidFill>
                  <a:srgbClr val="7A9900"/>
                </a:solidFill>
              </a:rPr>
              <a:t>Thank you for attending!</a:t>
            </a:r>
          </a:p>
        </p:txBody>
      </p:sp>
    </p:spTree>
    <p:extLst>
      <p:ext uri="{BB962C8B-B14F-4D97-AF65-F5344CB8AC3E}">
        <p14:creationId xmlns:p14="http://schemas.microsoft.com/office/powerpoint/2010/main" val="186895097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a:latin typeface="Calibri"/>
                <a:ea typeface="ＭＳ Ｐゴシック"/>
                <a:cs typeface="Calibri"/>
              </a:rPr>
              <a:t>Thank You to Our Sponsors!</a:t>
            </a:r>
            <a:endParaRPr lang="en-US" sz="540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Agenda</a:t>
            </a:r>
            <a:endParaRPr lang="en-US" sz="5500" b="1">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377441"/>
            <a:ext cx="8229600" cy="4175760"/>
          </a:xfrm>
        </p:spPr>
        <p:txBody>
          <a:bodyPr/>
          <a:lstStyle/>
          <a:p>
            <a:r>
              <a:rPr lang="en-US" sz="2500">
                <a:latin typeface="Calibri Light"/>
                <a:ea typeface="ＭＳ Ｐゴシック"/>
                <a:cs typeface="Calibri Light"/>
              </a:rPr>
              <a:t>Objectives</a:t>
            </a:r>
          </a:p>
          <a:p>
            <a:r>
              <a:rPr lang="en-US" sz="2500">
                <a:latin typeface="Calibri Light"/>
                <a:ea typeface="ＭＳ Ｐゴシック"/>
                <a:cs typeface="Calibri Light"/>
              </a:rPr>
              <a:t>Standards</a:t>
            </a:r>
          </a:p>
          <a:p>
            <a:r>
              <a:rPr lang="en-US" sz="2500">
                <a:latin typeface="Calibri Light"/>
                <a:ea typeface="ＭＳ Ｐゴシック"/>
                <a:cs typeface="Calibri Light"/>
              </a:rPr>
              <a:t>Lesson Overview &amp; Application Ideas</a:t>
            </a:r>
          </a:p>
          <a:p>
            <a:r>
              <a:rPr lang="en-US" sz="2500">
                <a:latin typeface="Calibri Light"/>
                <a:ea typeface="ＭＳ Ｐゴシック"/>
                <a:cs typeface="Calibri Light"/>
              </a:rPr>
              <a:t>Assessment</a:t>
            </a:r>
          </a:p>
          <a:p>
            <a:r>
              <a:rPr lang="en-US" sz="2500">
                <a:latin typeface="Calibri Light"/>
                <a:ea typeface="ＭＳ Ｐゴシック"/>
                <a:cs typeface="Calibri Light"/>
              </a:rPr>
              <a:t>Resources</a:t>
            </a:r>
          </a:p>
          <a:p>
            <a:r>
              <a:rPr lang="en-US" sz="2500">
                <a:latin typeface="Calibri Light"/>
                <a:ea typeface="ＭＳ Ｐゴシック"/>
                <a:cs typeface="Calibri Light"/>
              </a:rPr>
              <a:t>Q and A</a:t>
            </a:r>
            <a:endParaRPr lang="en-US" sz="25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Objective</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marL="0" indent="0" algn="ctr" defTabSz="905255">
              <a:buNone/>
              <a:defRPr sz="3168"/>
            </a:pPr>
            <a:r>
              <a:rPr lang="en-US" sz="2500" dirty="0">
                <a:latin typeface="Calibri"/>
                <a:ea typeface="ＭＳ Ｐゴシック"/>
                <a:cs typeface="Calibri"/>
              </a:rPr>
              <a:t>Students will be able to interpret and </a:t>
            </a:r>
            <a:r>
              <a:rPr lang="en-US" sz="2500" dirty="0">
                <a:solidFill>
                  <a:srgbClr val="7A9900"/>
                </a:solidFill>
                <a:latin typeface="Calibri"/>
                <a:ea typeface="ＭＳ Ｐゴシック"/>
                <a:cs typeface="Calibri"/>
              </a:rPr>
              <a:t>analyze key economic concepts </a:t>
            </a:r>
            <a:r>
              <a:rPr lang="en-US" sz="2500" dirty="0">
                <a:latin typeface="Calibri"/>
                <a:ea typeface="ＭＳ Ｐゴシック"/>
                <a:cs typeface="Calibri"/>
              </a:rPr>
              <a:t>contained in popular Dr. Seuss books.</a:t>
            </a:r>
            <a:endParaRPr lang="en-US" sz="2500" dirty="0"/>
          </a:p>
          <a:p>
            <a:pPr marL="0" indent="0" defTabSz="905255">
              <a:buNone/>
              <a:defRPr sz="3168"/>
            </a:pPr>
            <a:endParaRPr lang="en-US" sz="2750" dirty="0"/>
          </a:p>
        </p:txBody>
      </p:sp>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70100" y="1206500"/>
            <a:ext cx="5016500" cy="5016500"/>
          </a:xfrm>
          <a:prstGeom prst="rect">
            <a:avLst/>
          </a:prstGeom>
        </p:spPr>
      </p:pic>
    </p:spTree>
    <p:extLst>
      <p:ext uri="{BB962C8B-B14F-4D97-AF65-F5344CB8AC3E}">
        <p14:creationId xmlns:p14="http://schemas.microsoft.com/office/powerpoint/2010/main" val="229212603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Book Summaries</a:t>
            </a:r>
          </a:p>
        </p:txBody>
      </p:sp>
      <p:sp>
        <p:nvSpPr>
          <p:cNvPr id="3" name="Content Placeholder 2"/>
          <p:cNvSpPr>
            <a:spLocks noGrp="1"/>
          </p:cNvSpPr>
          <p:nvPr>
            <p:ph idx="1"/>
          </p:nvPr>
        </p:nvSpPr>
        <p:spPr>
          <a:xfrm>
            <a:off x="349624" y="1710467"/>
            <a:ext cx="8229600" cy="3779520"/>
          </a:xfrm>
        </p:spPr>
        <p:txBody>
          <a:bodyPr/>
          <a:lstStyle/>
          <a:p>
            <a:r>
              <a:rPr lang="en-US" sz="2400" b="1" dirty="0">
                <a:solidFill>
                  <a:srgbClr val="7A9900"/>
                </a:solidFill>
              </a:rPr>
              <a:t>The Cat In The Hat</a:t>
            </a:r>
            <a:r>
              <a:rPr lang="en-US" sz="2400" b="1" dirty="0"/>
              <a:t>: </a:t>
            </a:r>
            <a:r>
              <a:rPr lang="en-US" sz="2400" dirty="0"/>
              <a:t>A cat visits Sally and Sam and gives them perspective</a:t>
            </a:r>
          </a:p>
          <a:p>
            <a:r>
              <a:rPr lang="en-US" sz="2400" b="1" dirty="0">
                <a:solidFill>
                  <a:srgbClr val="7A9900"/>
                </a:solidFill>
              </a:rPr>
              <a:t>Green Eggs and Ham</a:t>
            </a:r>
            <a:r>
              <a:rPr lang="en-US" sz="2400" b="1" dirty="0"/>
              <a:t>: </a:t>
            </a:r>
            <a:r>
              <a:rPr lang="en-US" sz="2400" dirty="0"/>
              <a:t>Multiple attempts to try this delicacy by Sam-I-Am shows how decisions can evolve</a:t>
            </a:r>
          </a:p>
          <a:p>
            <a:r>
              <a:rPr lang="en-US" sz="2400" b="1" dirty="0">
                <a:solidFill>
                  <a:srgbClr val="7A9900"/>
                </a:solidFill>
              </a:rPr>
              <a:t>The Lorax</a:t>
            </a:r>
            <a:r>
              <a:rPr lang="en-US" sz="2400" b="1" dirty="0"/>
              <a:t>: </a:t>
            </a:r>
            <a:r>
              <a:rPr lang="en-US" sz="2400" dirty="0"/>
              <a:t>“Speaks for the trees” a.k.a. environmental protection and purposeful action</a:t>
            </a:r>
          </a:p>
          <a:p>
            <a:r>
              <a:rPr lang="en-US" sz="2400" b="1" dirty="0">
                <a:solidFill>
                  <a:srgbClr val="7A9900"/>
                </a:solidFill>
              </a:rPr>
              <a:t>Oh, the Places You’ll Go!</a:t>
            </a:r>
            <a:r>
              <a:rPr lang="en-US" sz="2400" b="1" dirty="0"/>
              <a:t>: </a:t>
            </a:r>
            <a:r>
              <a:rPr lang="en-US" sz="2400" dirty="0"/>
              <a:t>The</a:t>
            </a:r>
            <a:r>
              <a:rPr lang="en-US" sz="2400" b="1" dirty="0"/>
              <a:t> </a:t>
            </a:r>
            <a:r>
              <a:rPr lang="en-US" sz="2400" dirty="0"/>
              <a:t>journey of life and unexpected but rewarding challenges</a:t>
            </a:r>
          </a:p>
          <a:p>
            <a:r>
              <a:rPr lang="en-US" sz="2400" b="1" dirty="0">
                <a:solidFill>
                  <a:srgbClr val="7A9900"/>
                </a:solidFill>
              </a:rPr>
              <a:t>Horton Hears A Who!</a:t>
            </a:r>
            <a:r>
              <a:rPr lang="en-US" sz="2400" b="1" dirty="0"/>
              <a:t>: </a:t>
            </a:r>
            <a:r>
              <a:rPr lang="en-US" sz="2400" dirty="0"/>
              <a:t>Protecting a microscopic community, a.k.a. treating others fairly, “no matter how small”</a:t>
            </a:r>
          </a:p>
        </p:txBody>
      </p:sp>
    </p:spTree>
    <p:extLst>
      <p:ext uri="{BB962C8B-B14F-4D97-AF65-F5344CB8AC3E}">
        <p14:creationId xmlns:p14="http://schemas.microsoft.com/office/powerpoint/2010/main" val="395951084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0929"/>
            <a:ext cx="8229600" cy="1143000"/>
          </a:xfrm>
        </p:spPr>
        <p:txBody>
          <a:bodyPr/>
          <a:lstStyle/>
          <a:p>
            <a:r>
              <a:rPr lang="en-US" sz="4800" dirty="0"/>
              <a:t>Reflection Journal</a:t>
            </a:r>
          </a:p>
        </p:txBody>
      </p:sp>
      <p:sp>
        <p:nvSpPr>
          <p:cNvPr id="3" name="Content Placeholder 2"/>
          <p:cNvSpPr>
            <a:spLocks noGrp="1"/>
          </p:cNvSpPr>
          <p:nvPr>
            <p:ph idx="1"/>
          </p:nvPr>
        </p:nvSpPr>
        <p:spPr/>
        <p:txBody>
          <a:bodyPr/>
          <a:lstStyle/>
          <a:p>
            <a:r>
              <a:rPr lang="en-US" dirty="0"/>
              <a:t>Written on Paper or as Word document</a:t>
            </a:r>
          </a:p>
          <a:p>
            <a:r>
              <a:rPr lang="en-US" dirty="0">
                <a:solidFill>
                  <a:srgbClr val="7A9900"/>
                </a:solidFill>
              </a:rPr>
              <a:t>Pause and reflect</a:t>
            </a:r>
            <a:r>
              <a:rPr lang="en-US" dirty="0"/>
              <a:t>:</a:t>
            </a:r>
          </a:p>
          <a:p>
            <a:pPr lvl="1"/>
            <a:r>
              <a:rPr lang="en-US" dirty="0"/>
              <a:t>Answer the questions</a:t>
            </a:r>
          </a:p>
          <a:p>
            <a:pPr lvl="1"/>
            <a:r>
              <a:rPr lang="en-US" dirty="0"/>
              <a:t>Make connections to your situation</a:t>
            </a:r>
          </a:p>
          <a:p>
            <a:pPr lvl="1"/>
            <a:r>
              <a:rPr lang="en-US" dirty="0"/>
              <a:t>Question what you want to research further</a:t>
            </a:r>
          </a:p>
        </p:txBody>
      </p:sp>
    </p:spTree>
    <p:extLst>
      <p:ext uri="{BB962C8B-B14F-4D97-AF65-F5344CB8AC3E}">
        <p14:creationId xmlns:p14="http://schemas.microsoft.com/office/powerpoint/2010/main" val="198872194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National Standards</a:t>
            </a:r>
            <a:endParaRPr lang="en-US" sz="5500" b="1">
              <a:ln w="11430">
                <a:noFill/>
              </a:ln>
              <a:effectLst>
                <a:outerShdw blurRad="80000" dist="40000" dir="5040000" algn="tl">
                  <a:srgbClr val="000000">
                    <a:alpha val="0"/>
                  </a:srgbClr>
                </a:outerShdw>
              </a:effectLst>
              <a:ea typeface="+mj-ea"/>
              <a:cs typeface="+mj-cs"/>
            </a:endParaRPr>
          </a:p>
        </p:txBody>
      </p:sp>
      <p:sp>
        <p:nvSpPr>
          <p:cNvPr id="5" name="Rectangle 4"/>
          <p:cNvSpPr/>
          <p:nvPr/>
        </p:nvSpPr>
        <p:spPr>
          <a:xfrm>
            <a:off x="304800" y="1953042"/>
            <a:ext cx="8509000" cy="2031325"/>
          </a:xfrm>
          <a:prstGeom prst="rect">
            <a:avLst/>
          </a:prstGeom>
        </p:spPr>
        <p:txBody>
          <a:bodyPr wrap="square">
            <a:spAutoFit/>
          </a:bodyPr>
          <a:lstStyle/>
          <a:p>
            <a:r>
              <a:rPr lang="en-US" sz="1400"/>
              <a:t>Name: Decision Making</a:t>
            </a:r>
          </a:p>
          <a:p>
            <a:endParaRPr lang="en-US" sz="1400"/>
          </a:p>
          <a:p>
            <a:r>
              <a:rPr lang="en-US" sz="1400"/>
              <a:t>Standard: 2</a:t>
            </a:r>
          </a:p>
          <a:p>
            <a:endParaRPr lang="en-US" sz="1400"/>
          </a:p>
          <a:p>
            <a:r>
              <a:rPr lang="en-US" sz="1400"/>
              <a:t>Students will understand that: Effective decision making requires comparing the additional costs of alternatives with the additional benefits. Many choices involve doing a little more or a little less of something: few choices "are all or nothing" decisions.</a:t>
            </a:r>
          </a:p>
          <a:p>
            <a:r>
              <a:rPr lang="en-US" sz="1400"/>
              <a:t>Students will be able to use this knowledge to: Make effective decisions as consumers, producers, savers, investors, and citizens.</a:t>
            </a:r>
          </a:p>
        </p:txBody>
      </p:sp>
      <p:sp>
        <p:nvSpPr>
          <p:cNvPr id="6" name="Rectangle 5"/>
          <p:cNvSpPr/>
          <p:nvPr/>
        </p:nvSpPr>
        <p:spPr>
          <a:xfrm>
            <a:off x="368300" y="4208840"/>
            <a:ext cx="8064500" cy="1815882"/>
          </a:xfrm>
          <a:prstGeom prst="rect">
            <a:avLst/>
          </a:prstGeom>
        </p:spPr>
        <p:txBody>
          <a:bodyPr wrap="square">
            <a:spAutoFit/>
          </a:bodyPr>
          <a:lstStyle/>
          <a:p>
            <a:r>
              <a:rPr lang="en-US" sz="1400"/>
              <a:t>Name: Incentives</a:t>
            </a:r>
          </a:p>
          <a:p>
            <a:endParaRPr lang="en-US" sz="1400"/>
          </a:p>
          <a:p>
            <a:r>
              <a:rPr lang="en-US" sz="1400"/>
              <a:t>Standard: 4</a:t>
            </a:r>
          </a:p>
          <a:p>
            <a:endParaRPr lang="en-US" sz="1400"/>
          </a:p>
          <a:p>
            <a:r>
              <a:rPr lang="en-US" sz="1400"/>
              <a:t>Students will understand that: People usually respond predictably to positive and negative incentives.</a:t>
            </a:r>
          </a:p>
          <a:p>
            <a:r>
              <a:rPr lang="en-US" sz="1400"/>
              <a:t>Students will be able to use this knowledge to: Identify incentives that affect people's behavior and explain how incentives affect their own behavior.</a:t>
            </a:r>
          </a:p>
        </p:txBody>
      </p:sp>
    </p:spTree>
    <p:extLst>
      <p:ext uri="{BB962C8B-B14F-4D97-AF65-F5344CB8AC3E}">
        <p14:creationId xmlns:p14="http://schemas.microsoft.com/office/powerpoint/2010/main" val="4850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6113DE-D385-4A48-8B16-CD7F492379D6}">
  <ds:schemaRefs>
    <ds:schemaRef ds:uri="9cd82c5b-74c9-4827-94f1-5bf219ae6b20"/>
    <ds:schemaRef ds:uri="bfa4db11-c700-41fb-b639-f7e6b4e680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F8332A4-542C-494D-8506-1C720B46413C}">
  <ds:schemaRefs>
    <ds:schemaRef ds:uri="bfa4db11-c700-41fb-b639-f7e6b4e680b5"/>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9cd82c5b-74c9-4827-94f1-5bf219ae6b20"/>
    <ds:schemaRef ds:uri="http://purl.org/dc/term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0F85DF1F-BC57-4156-92DD-D8D43BF525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TotalTime>
  <Words>1200</Words>
  <Application>Microsoft Office PowerPoint</Application>
  <PresentationFormat>On-screen Show (4:3)</PresentationFormat>
  <Paragraphs>185</Paragraphs>
  <Slides>34</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Arial,Sans-Serif</vt:lpstr>
      <vt:lpstr>Calibri</vt:lpstr>
      <vt:lpstr>Calibri Light</vt:lpstr>
      <vt:lpstr>Times New Roman</vt:lpstr>
      <vt:lpstr>Office Theme</vt:lpstr>
      <vt:lpstr>  Green Eggs and…. Economics? A Literacy &amp; Economics Pairing Presented by Dr. Cindy Fitzthum November 16th, 2020 cjfitzthum@stcloudstate.edu </vt:lpstr>
      <vt:lpstr>EconEdLink Membership</vt:lpstr>
      <vt:lpstr>Professional Development Certificate</vt:lpstr>
      <vt:lpstr>Agenda</vt:lpstr>
      <vt:lpstr>Objective</vt:lpstr>
      <vt:lpstr>PowerPoint Presentation</vt:lpstr>
      <vt:lpstr>Book Summaries</vt:lpstr>
      <vt:lpstr>Reflection Journal</vt:lpstr>
      <vt:lpstr>National Standards</vt:lpstr>
      <vt:lpstr>National Standards</vt:lpstr>
      <vt:lpstr>Reflect…</vt:lpstr>
      <vt:lpstr>The Lesson</vt:lpstr>
      <vt:lpstr>Who has heard of Dr. Seuss?</vt:lpstr>
      <vt:lpstr>Modeling</vt:lpstr>
      <vt:lpstr>PowerPoint Presentation</vt:lpstr>
      <vt:lpstr>Green Eggs and… Economics?</vt:lpstr>
      <vt:lpstr>What economic concepts are present in Dr. Seuss’ books?</vt:lpstr>
      <vt:lpstr>The Cat in the Hat</vt:lpstr>
      <vt:lpstr>Green Eggs and Ham</vt:lpstr>
      <vt:lpstr>The Lorax</vt:lpstr>
      <vt:lpstr>Oh, the Places You’ll Go! </vt:lpstr>
      <vt:lpstr>Horton Hears a Who! </vt:lpstr>
      <vt:lpstr>Kahoot!</vt:lpstr>
      <vt:lpstr>Group Activity</vt:lpstr>
      <vt:lpstr>Group Activity</vt:lpstr>
      <vt:lpstr>PowerPoint Presentation</vt:lpstr>
      <vt:lpstr>Individual Activity</vt:lpstr>
      <vt:lpstr>Assessments</vt:lpstr>
      <vt:lpstr>Extensions</vt:lpstr>
      <vt:lpstr>Assessment Questions</vt:lpstr>
      <vt:lpstr>References</vt:lpstr>
      <vt:lpstr>Q and A</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2</cp:revision>
  <dcterms:created xsi:type="dcterms:W3CDTF">2012-09-11T15:07:18Z</dcterms:created>
  <dcterms:modified xsi:type="dcterms:W3CDTF">2020-11-12T20:19:19Z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