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72" r:id="rId6"/>
    <p:sldId id="258" r:id="rId7"/>
    <p:sldId id="273" r:id="rId8"/>
    <p:sldId id="274" r:id="rId9"/>
    <p:sldId id="27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4"/>
    <p:restoredTop sz="92585"/>
  </p:normalViewPr>
  <p:slideViewPr>
    <p:cSldViewPr>
      <p:cViewPr varScale="1">
        <p:scale>
          <a:sx n="118" d="100"/>
          <a:sy n="118" d="100"/>
        </p:scale>
        <p:origin x="234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8/11/20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388147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54134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2675937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67260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The Business Cycle - Introduction to Macroeconomic Indicators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685800" y="2971800"/>
            <a:ext cx="7772400" cy="784225"/>
          </a:xfrm>
        </p:spPr>
        <p:txBody>
          <a:bodyPr/>
          <a:lstStyle/>
          <a:p>
            <a:pPr>
              <a:spcBef>
                <a:spcPts val="4000"/>
              </a:spcBef>
            </a:pPr>
            <a:r>
              <a:rPr lang="en-US" dirty="0"/>
              <a:t>The Business Cycle</a:t>
            </a:r>
            <a:endParaRPr lang="en-US" sz="2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BD0D-10DC-A04D-99F8-F57794254D88}"/>
              </a:ext>
            </a:extLst>
          </p:cNvPr>
          <p:cNvSpPr>
            <a:spLocks noGrp="1"/>
          </p:cNvSpPr>
          <p:nvPr>
            <p:ph type="title"/>
          </p:nvPr>
        </p:nvSpPr>
        <p:spPr/>
        <p:txBody>
          <a:bodyPr/>
          <a:lstStyle/>
          <a:p>
            <a:r>
              <a:rPr lang="en-US" dirty="0"/>
              <a:t>Key Terms</a:t>
            </a:r>
          </a:p>
        </p:txBody>
      </p:sp>
      <p:sp>
        <p:nvSpPr>
          <p:cNvPr id="3" name="Content Placeholder 2">
            <a:extLst>
              <a:ext uri="{FF2B5EF4-FFF2-40B4-BE49-F238E27FC236}">
                <a16:creationId xmlns:a16="http://schemas.microsoft.com/office/drawing/2014/main" id="{76139B69-141C-8F49-9D77-F7B5395012BB}"/>
              </a:ext>
            </a:extLst>
          </p:cNvPr>
          <p:cNvSpPr>
            <a:spLocks noGrp="1"/>
          </p:cNvSpPr>
          <p:nvPr>
            <p:ph idx="1"/>
          </p:nvPr>
        </p:nvSpPr>
        <p:spPr/>
        <p:txBody>
          <a:bodyPr/>
          <a:lstStyle/>
          <a:p>
            <a:r>
              <a:rPr lang="en-US" dirty="0"/>
              <a:t>Business Cycle</a:t>
            </a:r>
          </a:p>
          <a:p>
            <a:r>
              <a:rPr lang="en-US" dirty="0"/>
              <a:t>Expansionary</a:t>
            </a:r>
          </a:p>
          <a:p>
            <a:r>
              <a:rPr lang="en-US" dirty="0"/>
              <a:t>Peak</a:t>
            </a:r>
          </a:p>
          <a:p>
            <a:r>
              <a:rPr lang="en-US" dirty="0"/>
              <a:t>Contractionary</a:t>
            </a:r>
          </a:p>
          <a:p>
            <a:r>
              <a:rPr lang="en-US" dirty="0"/>
              <a:t>Trough</a:t>
            </a:r>
          </a:p>
          <a:p>
            <a:r>
              <a:rPr lang="en-US" dirty="0"/>
              <a:t>Recovery</a:t>
            </a:r>
          </a:p>
          <a:p>
            <a:r>
              <a:rPr lang="en-US" dirty="0"/>
              <a:t>Recession</a:t>
            </a:r>
          </a:p>
        </p:txBody>
      </p:sp>
    </p:spTree>
    <p:extLst>
      <p:ext uri="{BB962C8B-B14F-4D97-AF65-F5344CB8AC3E}">
        <p14:creationId xmlns:p14="http://schemas.microsoft.com/office/powerpoint/2010/main" val="18916604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The Business Cycle</a:t>
            </a:r>
          </a:p>
        </p:txBody>
      </p:sp>
      <p:grpSp>
        <p:nvGrpSpPr>
          <p:cNvPr id="19" name="Group 18">
            <a:extLst>
              <a:ext uri="{FF2B5EF4-FFF2-40B4-BE49-F238E27FC236}">
                <a16:creationId xmlns:a16="http://schemas.microsoft.com/office/drawing/2014/main" id="{6931E71B-B268-744C-9125-C8CF94A0D681}"/>
              </a:ext>
            </a:extLst>
          </p:cNvPr>
          <p:cNvGrpSpPr/>
          <p:nvPr/>
        </p:nvGrpSpPr>
        <p:grpSpPr>
          <a:xfrm>
            <a:off x="457200" y="2252246"/>
            <a:ext cx="8229599" cy="4178035"/>
            <a:chOff x="457200" y="2176046"/>
            <a:chExt cx="8229599" cy="4178035"/>
          </a:xfrm>
        </p:grpSpPr>
        <p:grpSp>
          <p:nvGrpSpPr>
            <p:cNvPr id="17" name="Group 16">
              <a:extLst>
                <a:ext uri="{FF2B5EF4-FFF2-40B4-BE49-F238E27FC236}">
                  <a16:creationId xmlns:a16="http://schemas.microsoft.com/office/drawing/2014/main" id="{5FB2B88E-0C52-3A4D-9C4D-28710D5BA958}"/>
                </a:ext>
              </a:extLst>
            </p:cNvPr>
            <p:cNvGrpSpPr/>
            <p:nvPr/>
          </p:nvGrpSpPr>
          <p:grpSpPr>
            <a:xfrm>
              <a:off x="457200" y="2362200"/>
              <a:ext cx="8229599" cy="3991881"/>
              <a:chOff x="899881" y="1157860"/>
              <a:chExt cx="9193306" cy="4770171"/>
            </a:xfrm>
          </p:grpSpPr>
          <p:cxnSp>
            <p:nvCxnSpPr>
              <p:cNvPr id="6" name="Straight Connector 5">
                <a:extLst>
                  <a:ext uri="{FF2B5EF4-FFF2-40B4-BE49-F238E27FC236}">
                    <a16:creationId xmlns:a16="http://schemas.microsoft.com/office/drawing/2014/main" id="{04C9C0D3-2E20-B944-8BCE-EE13FC3535A8}"/>
                  </a:ext>
                </a:extLst>
              </p:cNvPr>
              <p:cNvCxnSpPr/>
              <p:nvPr/>
            </p:nvCxnSpPr>
            <p:spPr>
              <a:xfrm>
                <a:off x="2152357" y="1276739"/>
                <a:ext cx="0" cy="4093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4B8AE94-270B-8D47-A3A0-19FDE0AB13D8}"/>
                  </a:ext>
                </a:extLst>
              </p:cNvPr>
              <p:cNvCxnSpPr/>
              <p:nvPr/>
            </p:nvCxnSpPr>
            <p:spPr>
              <a:xfrm>
                <a:off x="2150076" y="5362832"/>
                <a:ext cx="61289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F42A676-62C0-9E44-BF19-ACA0B1A09C74}"/>
                  </a:ext>
                </a:extLst>
              </p:cNvPr>
              <p:cNvCxnSpPr/>
              <p:nvPr/>
            </p:nvCxnSpPr>
            <p:spPr>
              <a:xfrm flipV="1">
                <a:off x="2644346" y="1519881"/>
                <a:ext cx="5634681" cy="342282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Freeform: Shape 10">
                <a:extLst>
                  <a:ext uri="{FF2B5EF4-FFF2-40B4-BE49-F238E27FC236}">
                    <a16:creationId xmlns:a16="http://schemas.microsoft.com/office/drawing/2014/main" id="{24D57F2F-CD76-104F-88D4-97B231EB07BC}"/>
                  </a:ext>
                </a:extLst>
              </p:cNvPr>
              <p:cNvSpPr/>
              <p:nvPr/>
            </p:nvSpPr>
            <p:spPr>
              <a:xfrm>
                <a:off x="3268166" y="1339973"/>
                <a:ext cx="4782065" cy="3700028"/>
              </a:xfrm>
              <a:custGeom>
                <a:avLst/>
                <a:gdLst>
                  <a:gd name="connsiteX0" fmla="*/ 0 w 4782065"/>
                  <a:gd name="connsiteY0" fmla="*/ 3700028 h 3700028"/>
                  <a:gd name="connsiteX1" fmla="*/ 729049 w 4782065"/>
                  <a:gd name="connsiteY1" fmla="*/ 857973 h 3700028"/>
                  <a:gd name="connsiteX2" fmla="*/ 2471352 w 4782065"/>
                  <a:gd name="connsiteY2" fmla="*/ 2723844 h 3700028"/>
                  <a:gd name="connsiteX3" fmla="*/ 3744098 w 4782065"/>
                  <a:gd name="connsiteY3" fmla="*/ 104211 h 3700028"/>
                  <a:gd name="connsiteX4" fmla="*/ 4782065 w 4782065"/>
                  <a:gd name="connsiteY4" fmla="*/ 771476 h 3700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2065" h="3700028">
                    <a:moveTo>
                      <a:pt x="0" y="3700028"/>
                    </a:moveTo>
                    <a:cubicBezTo>
                      <a:pt x="158578" y="2360349"/>
                      <a:pt x="317157" y="1020670"/>
                      <a:pt x="729049" y="857973"/>
                    </a:cubicBezTo>
                    <a:cubicBezTo>
                      <a:pt x="1140941" y="695276"/>
                      <a:pt x="1968844" y="2849471"/>
                      <a:pt x="2471352" y="2723844"/>
                    </a:cubicBezTo>
                    <a:cubicBezTo>
                      <a:pt x="2973860" y="2598217"/>
                      <a:pt x="3358979" y="429606"/>
                      <a:pt x="3744098" y="104211"/>
                    </a:cubicBezTo>
                    <a:cubicBezTo>
                      <a:pt x="4129217" y="-221184"/>
                      <a:pt x="4455641" y="275146"/>
                      <a:pt x="4782065" y="771476"/>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157ED05-024E-7245-950C-09C1EE50D563}"/>
                  </a:ext>
                </a:extLst>
              </p:cNvPr>
              <p:cNvSpPr txBox="1"/>
              <p:nvPr/>
            </p:nvSpPr>
            <p:spPr>
              <a:xfrm>
                <a:off x="8276744" y="1157860"/>
                <a:ext cx="1816443" cy="698788"/>
              </a:xfrm>
              <a:prstGeom prst="rect">
                <a:avLst/>
              </a:prstGeom>
              <a:noFill/>
            </p:spPr>
            <p:txBody>
              <a:bodyPr wrap="square" rtlCol="0" anchor="t">
                <a:spAutoFit/>
              </a:bodyPr>
              <a:lstStyle/>
              <a:p>
                <a:r>
                  <a:rPr lang="en-US" sz="1600" dirty="0"/>
                  <a:t>Long-run trend of RGDP</a:t>
                </a:r>
              </a:p>
            </p:txBody>
          </p:sp>
          <p:sp>
            <p:nvSpPr>
              <p:cNvPr id="11" name="TextBox 10">
                <a:extLst>
                  <a:ext uri="{FF2B5EF4-FFF2-40B4-BE49-F238E27FC236}">
                    <a16:creationId xmlns:a16="http://schemas.microsoft.com/office/drawing/2014/main" id="{86DA15FC-1E20-A248-9C00-9A8CEE15EE88}"/>
                  </a:ext>
                </a:extLst>
              </p:cNvPr>
              <p:cNvSpPr txBox="1"/>
              <p:nvPr/>
            </p:nvSpPr>
            <p:spPr>
              <a:xfrm>
                <a:off x="5220729" y="4102443"/>
                <a:ext cx="1136821" cy="404561"/>
              </a:xfrm>
              <a:prstGeom prst="rect">
                <a:avLst/>
              </a:prstGeom>
              <a:noFill/>
            </p:spPr>
            <p:txBody>
              <a:bodyPr wrap="square" rtlCol="0">
                <a:spAutoFit/>
              </a:bodyPr>
              <a:lstStyle/>
              <a:p>
                <a:r>
                  <a:rPr lang="en-US" sz="1600" dirty="0"/>
                  <a:t>Trough</a:t>
                </a:r>
              </a:p>
            </p:txBody>
          </p:sp>
          <p:sp>
            <p:nvSpPr>
              <p:cNvPr id="12" name="TextBox 11">
                <a:extLst>
                  <a:ext uri="{FF2B5EF4-FFF2-40B4-BE49-F238E27FC236}">
                    <a16:creationId xmlns:a16="http://schemas.microsoft.com/office/drawing/2014/main" id="{BB1497A0-1D69-6049-AF4F-71B4B3A7F5B1}"/>
                  </a:ext>
                </a:extLst>
              </p:cNvPr>
              <p:cNvSpPr txBox="1"/>
              <p:nvPr/>
            </p:nvSpPr>
            <p:spPr>
              <a:xfrm>
                <a:off x="3610455" y="1726478"/>
                <a:ext cx="1000897" cy="404561"/>
              </a:xfrm>
              <a:prstGeom prst="rect">
                <a:avLst/>
              </a:prstGeom>
              <a:noFill/>
            </p:spPr>
            <p:txBody>
              <a:bodyPr wrap="square" rtlCol="0">
                <a:spAutoFit/>
              </a:bodyPr>
              <a:lstStyle/>
              <a:p>
                <a:r>
                  <a:rPr lang="en-US" sz="1600" dirty="0"/>
                  <a:t>Peak</a:t>
                </a:r>
              </a:p>
            </p:txBody>
          </p:sp>
          <p:sp>
            <p:nvSpPr>
              <p:cNvPr id="13" name="TextBox 12">
                <a:extLst>
                  <a:ext uri="{FF2B5EF4-FFF2-40B4-BE49-F238E27FC236}">
                    <a16:creationId xmlns:a16="http://schemas.microsoft.com/office/drawing/2014/main" id="{903B122F-E9F9-A64F-812A-4BEE119FB296}"/>
                  </a:ext>
                </a:extLst>
              </p:cNvPr>
              <p:cNvSpPr txBox="1"/>
              <p:nvPr/>
            </p:nvSpPr>
            <p:spPr>
              <a:xfrm>
                <a:off x="899881" y="1481026"/>
                <a:ext cx="1332827" cy="404561"/>
              </a:xfrm>
              <a:prstGeom prst="rect">
                <a:avLst/>
              </a:prstGeom>
              <a:noFill/>
            </p:spPr>
            <p:txBody>
              <a:bodyPr wrap="square" rtlCol="0">
                <a:spAutoFit/>
              </a:bodyPr>
              <a:lstStyle/>
              <a:p>
                <a:r>
                  <a:rPr lang="en-US" sz="1600" b="1" dirty="0"/>
                  <a:t>Real GDP</a:t>
                </a:r>
              </a:p>
            </p:txBody>
          </p:sp>
          <p:sp>
            <p:nvSpPr>
              <p:cNvPr id="14" name="TextBox 13">
                <a:extLst>
                  <a:ext uri="{FF2B5EF4-FFF2-40B4-BE49-F238E27FC236}">
                    <a16:creationId xmlns:a16="http://schemas.microsoft.com/office/drawing/2014/main" id="{4B101EE7-EBB2-7A4D-94DD-80E88FAACA05}"/>
                  </a:ext>
                </a:extLst>
              </p:cNvPr>
              <p:cNvSpPr txBox="1"/>
              <p:nvPr/>
            </p:nvSpPr>
            <p:spPr>
              <a:xfrm>
                <a:off x="6561438" y="5523470"/>
                <a:ext cx="2409568" cy="404561"/>
              </a:xfrm>
              <a:prstGeom prst="rect">
                <a:avLst/>
              </a:prstGeom>
              <a:noFill/>
            </p:spPr>
            <p:txBody>
              <a:bodyPr wrap="square" rtlCol="0">
                <a:spAutoFit/>
              </a:bodyPr>
              <a:lstStyle/>
              <a:p>
                <a:r>
                  <a:rPr lang="en-US" sz="1600" b="1" dirty="0"/>
                  <a:t>Periods of Time</a:t>
                </a:r>
              </a:p>
            </p:txBody>
          </p:sp>
          <p:sp>
            <p:nvSpPr>
              <p:cNvPr id="15" name="TextBox 14">
                <a:extLst>
                  <a:ext uri="{FF2B5EF4-FFF2-40B4-BE49-F238E27FC236}">
                    <a16:creationId xmlns:a16="http://schemas.microsoft.com/office/drawing/2014/main" id="{882FDA58-777D-9F45-B8A1-CF6689BE2488}"/>
                  </a:ext>
                </a:extLst>
              </p:cNvPr>
              <p:cNvSpPr txBox="1"/>
              <p:nvPr/>
            </p:nvSpPr>
            <p:spPr>
              <a:xfrm>
                <a:off x="2269223" y="2495446"/>
                <a:ext cx="1471504" cy="625231"/>
              </a:xfrm>
              <a:prstGeom prst="rect">
                <a:avLst/>
              </a:prstGeom>
              <a:noFill/>
            </p:spPr>
            <p:txBody>
              <a:bodyPr wrap="square" rtlCol="0">
                <a:spAutoFit/>
              </a:bodyPr>
              <a:lstStyle/>
              <a:p>
                <a:r>
                  <a:rPr lang="en-US" sz="1400" dirty="0"/>
                  <a:t>Expansionary (Recovery)</a:t>
                </a:r>
              </a:p>
            </p:txBody>
          </p:sp>
          <p:sp>
            <p:nvSpPr>
              <p:cNvPr id="16" name="TextBox 15">
                <a:extLst>
                  <a:ext uri="{FF2B5EF4-FFF2-40B4-BE49-F238E27FC236}">
                    <a16:creationId xmlns:a16="http://schemas.microsoft.com/office/drawing/2014/main" id="{34478C0A-EB0B-B347-AB21-3244C3330AE2}"/>
                  </a:ext>
                </a:extLst>
              </p:cNvPr>
              <p:cNvSpPr txBox="1"/>
              <p:nvPr/>
            </p:nvSpPr>
            <p:spPr>
              <a:xfrm>
                <a:off x="4694243" y="2347784"/>
                <a:ext cx="1653524" cy="625231"/>
              </a:xfrm>
              <a:prstGeom prst="rect">
                <a:avLst/>
              </a:prstGeom>
              <a:noFill/>
            </p:spPr>
            <p:txBody>
              <a:bodyPr wrap="square" rtlCol="0">
                <a:spAutoFit/>
              </a:bodyPr>
              <a:lstStyle/>
              <a:p>
                <a:r>
                  <a:rPr lang="en-US" sz="1400" dirty="0"/>
                  <a:t>Contractionary (Recession)</a:t>
                </a:r>
              </a:p>
            </p:txBody>
          </p:sp>
        </p:grpSp>
        <p:sp>
          <p:nvSpPr>
            <p:cNvPr id="18" name="TextBox 17">
              <a:extLst>
                <a:ext uri="{FF2B5EF4-FFF2-40B4-BE49-F238E27FC236}">
                  <a16:creationId xmlns:a16="http://schemas.microsoft.com/office/drawing/2014/main" id="{7CF6677A-3C78-774E-BA87-6B5230E4EE19}"/>
                </a:ext>
              </a:extLst>
            </p:cNvPr>
            <p:cNvSpPr txBox="1"/>
            <p:nvPr/>
          </p:nvSpPr>
          <p:spPr>
            <a:xfrm>
              <a:off x="5707787" y="2176046"/>
              <a:ext cx="895976" cy="338554"/>
            </a:xfrm>
            <a:prstGeom prst="rect">
              <a:avLst/>
            </a:prstGeom>
            <a:noFill/>
          </p:spPr>
          <p:txBody>
            <a:bodyPr wrap="square" rtlCol="0">
              <a:spAutoFit/>
            </a:bodyPr>
            <a:lstStyle/>
            <a:p>
              <a:r>
                <a:rPr lang="en-US" sz="1600" dirty="0"/>
                <a:t>Peak</a:t>
              </a:r>
            </a:p>
          </p:txBody>
        </p:sp>
      </p:grpSp>
    </p:spTree>
    <p:extLst>
      <p:ext uri="{BB962C8B-B14F-4D97-AF65-F5344CB8AC3E}">
        <p14:creationId xmlns:p14="http://schemas.microsoft.com/office/powerpoint/2010/main" val="144867128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200" dirty="0"/>
              <a:t>Explanation of Key Terms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514600"/>
            <a:ext cx="8229600" cy="3779520"/>
          </a:xfrm>
        </p:spPr>
        <p:txBody>
          <a:bodyPr/>
          <a:lstStyle/>
          <a:p>
            <a:pPr>
              <a:spcAft>
                <a:spcPts val="1200"/>
              </a:spcAft>
            </a:pPr>
            <a:r>
              <a:rPr lang="en-US" dirty="0"/>
              <a:t>The </a:t>
            </a:r>
            <a:r>
              <a:rPr lang="en-US" b="1" dirty="0">
                <a:latin typeface="Calibri" panose="020F0502020204030204" pitchFamily="34" charset="0"/>
                <a:cs typeface="Calibri" panose="020F0502020204030204" pitchFamily="34" charset="0"/>
              </a:rPr>
              <a:t>business cycle </a:t>
            </a:r>
            <a:r>
              <a:rPr lang="en-US" dirty="0"/>
              <a:t>refers to the ups and downs in an economy. In the short run, the economy alternates between the upturns and the downturns as measured by the three macroeconomic indicators.</a:t>
            </a:r>
          </a:p>
          <a:p>
            <a:pPr>
              <a:spcAft>
                <a:spcPts val="1200"/>
              </a:spcAft>
            </a:pPr>
            <a:r>
              <a:rPr lang="en-US" b="1" dirty="0">
                <a:latin typeface="Calibri" panose="020F0502020204030204" pitchFamily="34" charset="0"/>
                <a:cs typeface="Calibri" panose="020F0502020204030204" pitchFamily="34" charset="0"/>
              </a:rPr>
              <a:t>Peak</a:t>
            </a:r>
            <a:r>
              <a:rPr lang="en-US" dirty="0"/>
              <a:t> is the highest point of the RGDP of the business cycle.</a:t>
            </a:r>
          </a:p>
          <a:p>
            <a:pPr>
              <a:spcAft>
                <a:spcPts val="1200"/>
              </a:spcAft>
            </a:pPr>
            <a:r>
              <a:rPr lang="en-US" b="1" dirty="0">
                <a:latin typeface="Calibri" panose="020F0502020204030204" pitchFamily="34" charset="0"/>
                <a:cs typeface="Calibri" panose="020F0502020204030204" pitchFamily="34" charset="0"/>
              </a:rPr>
              <a:t>Expansionary</a:t>
            </a:r>
            <a:r>
              <a:rPr lang="en-US" dirty="0"/>
              <a:t> is the part of the cycle that is increasing. Real output is increasing, and the unemployment rate is declining. Inflation may begin to accelerate. The early part of the phase from the trough is called the </a:t>
            </a:r>
            <a:r>
              <a:rPr lang="en-US" b="1" dirty="0">
                <a:latin typeface="Calibri" panose="020F0502020204030204" pitchFamily="34" charset="0"/>
                <a:cs typeface="Calibri" panose="020F0502020204030204" pitchFamily="34" charset="0"/>
              </a:rPr>
              <a:t>recovery phase</a:t>
            </a:r>
            <a:r>
              <a:rPr lang="en-US" dirty="0"/>
              <a:t>.</a:t>
            </a:r>
          </a:p>
          <a:p>
            <a:endParaRPr lang="en-US" dirty="0"/>
          </a:p>
        </p:txBody>
      </p:sp>
    </p:spTree>
    <p:extLst>
      <p:ext uri="{BB962C8B-B14F-4D97-AF65-F5344CB8AC3E}">
        <p14:creationId xmlns:p14="http://schemas.microsoft.com/office/powerpoint/2010/main" val="35438754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200" dirty="0"/>
              <a:t>Explanation of Key Terms continued</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514600"/>
            <a:ext cx="8229600" cy="3779520"/>
          </a:xfrm>
        </p:spPr>
        <p:txBody>
          <a:bodyPr/>
          <a:lstStyle/>
          <a:p>
            <a:pPr>
              <a:spcAft>
                <a:spcPts val="1200"/>
              </a:spcAft>
            </a:pPr>
            <a:r>
              <a:rPr lang="en-US" b="1" dirty="0">
                <a:latin typeface="Calibri" panose="020F0502020204030204" pitchFamily="34" charset="0"/>
                <a:cs typeface="Calibri" panose="020F0502020204030204" pitchFamily="34" charset="0"/>
              </a:rPr>
              <a:t>Contractionary</a:t>
            </a:r>
            <a:r>
              <a:rPr lang="en-US" dirty="0"/>
              <a:t> is the part of the business cycle that is decreasing. Real output is decreasing, and the unemployment rate is rising. Inflationary pressures may subside. The later stage of a contractionary phase is also called a recession. A </a:t>
            </a:r>
            <a:r>
              <a:rPr lang="en-US" b="1" dirty="0">
                <a:latin typeface="Calibri" panose="020F0502020204030204" pitchFamily="34" charset="0"/>
                <a:cs typeface="Calibri" panose="020F0502020204030204" pitchFamily="34" charset="0"/>
              </a:rPr>
              <a:t>recession</a:t>
            </a:r>
            <a:r>
              <a:rPr lang="en-US" dirty="0"/>
              <a:t> lasts at least </a:t>
            </a:r>
            <a:r>
              <a:rPr lang="en-US"/>
              <a:t>6 months </a:t>
            </a:r>
            <a:r>
              <a:rPr lang="en-US" dirty="0"/>
              <a:t>or 2 quarters of the cycle.</a:t>
            </a:r>
          </a:p>
          <a:p>
            <a:pPr>
              <a:spcAft>
                <a:spcPts val="1200"/>
              </a:spcAft>
            </a:pPr>
            <a:r>
              <a:rPr lang="en-US" b="1" dirty="0">
                <a:latin typeface="Calibri" panose="020F0502020204030204" pitchFamily="34" charset="0"/>
                <a:cs typeface="Calibri" panose="020F0502020204030204" pitchFamily="34" charset="0"/>
              </a:rPr>
              <a:t>Trough</a:t>
            </a:r>
            <a:r>
              <a:rPr lang="en-US" dirty="0"/>
              <a:t> is the lowest point of RGDP in the business cycle. If a trough is particularly deep, it may be called a depression. A </a:t>
            </a:r>
            <a:r>
              <a:rPr lang="en-US" b="1" dirty="0">
                <a:latin typeface="Calibri" panose="020F0502020204030204" pitchFamily="34" charset="0"/>
                <a:cs typeface="Calibri" panose="020F0502020204030204" pitchFamily="34" charset="0"/>
              </a:rPr>
              <a:t>depression</a:t>
            </a:r>
            <a:r>
              <a:rPr lang="en-US" dirty="0"/>
              <a:t> is an economic situation where output falls to especially low levels, and unemployment climbs to very high levels. </a:t>
            </a:r>
          </a:p>
          <a:p>
            <a:pPr>
              <a:spcAft>
                <a:spcPts val="1200"/>
              </a:spcAft>
            </a:pPr>
            <a:endParaRPr lang="en-US" dirty="0"/>
          </a:p>
        </p:txBody>
      </p:sp>
    </p:spTree>
    <p:extLst>
      <p:ext uri="{BB962C8B-B14F-4D97-AF65-F5344CB8AC3E}">
        <p14:creationId xmlns:p14="http://schemas.microsoft.com/office/powerpoint/2010/main" val="16312766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The Business Cycle</a:t>
            </a:r>
          </a:p>
        </p:txBody>
      </p:sp>
      <p:grpSp>
        <p:nvGrpSpPr>
          <p:cNvPr id="3" name="Group 2">
            <a:extLst>
              <a:ext uri="{FF2B5EF4-FFF2-40B4-BE49-F238E27FC236}">
                <a16:creationId xmlns:a16="http://schemas.microsoft.com/office/drawing/2014/main" id="{88251322-2F99-F24D-8449-AEE439FA6594}"/>
              </a:ext>
            </a:extLst>
          </p:cNvPr>
          <p:cNvGrpSpPr/>
          <p:nvPr/>
        </p:nvGrpSpPr>
        <p:grpSpPr>
          <a:xfrm>
            <a:off x="1507524" y="2514600"/>
            <a:ext cx="6128951" cy="3657600"/>
            <a:chOff x="2150076" y="1276739"/>
            <a:chExt cx="6128951" cy="4093698"/>
          </a:xfrm>
        </p:grpSpPr>
        <p:cxnSp>
          <p:nvCxnSpPr>
            <p:cNvPr id="20" name="Straight Connector 19">
              <a:extLst>
                <a:ext uri="{FF2B5EF4-FFF2-40B4-BE49-F238E27FC236}">
                  <a16:creationId xmlns:a16="http://schemas.microsoft.com/office/drawing/2014/main" id="{E4D03EB9-13D6-F34E-8DE7-D8270C4ACC88}"/>
                </a:ext>
              </a:extLst>
            </p:cNvPr>
            <p:cNvCxnSpPr/>
            <p:nvPr/>
          </p:nvCxnSpPr>
          <p:spPr>
            <a:xfrm>
              <a:off x="2152357" y="1276739"/>
              <a:ext cx="0" cy="4093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4ACFFF2-0A1E-714C-8440-8B5E72B66AEF}"/>
                </a:ext>
              </a:extLst>
            </p:cNvPr>
            <p:cNvCxnSpPr/>
            <p:nvPr/>
          </p:nvCxnSpPr>
          <p:spPr>
            <a:xfrm>
              <a:off x="2150076" y="5362832"/>
              <a:ext cx="61289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F094FF1-A4E2-EE4D-A4FD-83F9085CC7A1}"/>
                </a:ext>
              </a:extLst>
            </p:cNvPr>
            <p:cNvCxnSpPr/>
            <p:nvPr/>
          </p:nvCxnSpPr>
          <p:spPr>
            <a:xfrm flipV="1">
              <a:off x="2644346" y="1519881"/>
              <a:ext cx="5634681" cy="342282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Freeform: Shape 10">
              <a:extLst>
                <a:ext uri="{FF2B5EF4-FFF2-40B4-BE49-F238E27FC236}">
                  <a16:creationId xmlns:a16="http://schemas.microsoft.com/office/drawing/2014/main" id="{EB2EAC46-8646-3543-8892-688E42EE65A0}"/>
                </a:ext>
              </a:extLst>
            </p:cNvPr>
            <p:cNvSpPr/>
            <p:nvPr/>
          </p:nvSpPr>
          <p:spPr>
            <a:xfrm>
              <a:off x="3188043" y="1276739"/>
              <a:ext cx="4782065" cy="3700028"/>
            </a:xfrm>
            <a:custGeom>
              <a:avLst/>
              <a:gdLst>
                <a:gd name="connsiteX0" fmla="*/ 0 w 4782065"/>
                <a:gd name="connsiteY0" fmla="*/ 3700028 h 3700028"/>
                <a:gd name="connsiteX1" fmla="*/ 729049 w 4782065"/>
                <a:gd name="connsiteY1" fmla="*/ 857973 h 3700028"/>
                <a:gd name="connsiteX2" fmla="*/ 2471352 w 4782065"/>
                <a:gd name="connsiteY2" fmla="*/ 2723844 h 3700028"/>
                <a:gd name="connsiteX3" fmla="*/ 3744098 w 4782065"/>
                <a:gd name="connsiteY3" fmla="*/ 104211 h 3700028"/>
                <a:gd name="connsiteX4" fmla="*/ 4782065 w 4782065"/>
                <a:gd name="connsiteY4" fmla="*/ 771476 h 3700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2065" h="3700028">
                  <a:moveTo>
                    <a:pt x="0" y="3700028"/>
                  </a:moveTo>
                  <a:cubicBezTo>
                    <a:pt x="158578" y="2360349"/>
                    <a:pt x="317157" y="1020670"/>
                    <a:pt x="729049" y="857973"/>
                  </a:cubicBezTo>
                  <a:cubicBezTo>
                    <a:pt x="1140941" y="695276"/>
                    <a:pt x="1968844" y="2849471"/>
                    <a:pt x="2471352" y="2723844"/>
                  </a:cubicBezTo>
                  <a:cubicBezTo>
                    <a:pt x="2973860" y="2598217"/>
                    <a:pt x="3358979" y="429606"/>
                    <a:pt x="3744098" y="104211"/>
                  </a:cubicBezTo>
                  <a:cubicBezTo>
                    <a:pt x="4129217" y="-221184"/>
                    <a:pt x="4455641" y="275146"/>
                    <a:pt x="4782065" y="771476"/>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14871193"/>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2098</TotalTime>
  <Words>249</Words>
  <Application>Microsoft Macintosh PowerPoint</Application>
  <PresentationFormat>On-screen Show (4:3)</PresentationFormat>
  <Paragraphs>31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Business Cycle</vt:lpstr>
      <vt:lpstr>Key Terms</vt:lpstr>
      <vt:lpstr>The Business Cycle</vt:lpstr>
      <vt:lpstr>Explanation of Key Terms</vt:lpstr>
      <vt:lpstr>Explanation of Key Terms continued</vt:lpstr>
      <vt:lpstr>The Business Cycle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Karen Harper</cp:lastModifiedBy>
  <cp:revision>281</cp:revision>
  <dcterms:created xsi:type="dcterms:W3CDTF">2012-09-11T15:07:18Z</dcterms:created>
  <dcterms:modified xsi:type="dcterms:W3CDTF">2020-08-11T14:06:37Z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