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s/slide3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notesSlides/notesSlide29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3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36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  <p:sldMasterId id="2147483673" r:id="rId2"/>
  </p:sldMasterIdLst>
  <p:notesMasterIdLst>
    <p:notesMasterId r:id="rId4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96" r:id="rId11"/>
    <p:sldId id="297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5" r:id="rId39"/>
    <p:sldId id="293" r:id="rId40"/>
    <p:sldId id="294" r:id="rId41"/>
  </p:sldIdLst>
  <p:sldSz cx="9144000" cy="6858000" type="screen4x3"/>
  <p:notesSz cx="6858000" cy="9144000"/>
  <p:embeddedFontLst>
    <p:embeddedFont>
      <p:font typeface="Proxima Nova" panose="020B0604020202020204" charset="0"/>
      <p:regular r:id="rId43"/>
      <p:bold r:id="rId44"/>
      <p:italic r:id="rId45"/>
      <p:boldItalic r:id="rId46"/>
    </p:embeddedFont>
    <p:embeddedFont>
      <p:font typeface="Calibri" panose="020F0502020204030204" pitchFamily="34" charset="0"/>
      <p:regular r:id="rId47"/>
      <p:bold r:id="rId48"/>
      <p:italic r:id="rId49"/>
      <p:bold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0815D1-B783-40EF-9540-AF69B9AEEDE2}">
  <a:tblStyle styleId="{980815D1-B783-40EF-9540-AF69B9AEEDE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F6BDDFE-F454-4C3A-8A17-FDB442AC5A3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1642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customXml" Target="../customXml/item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3.fntdata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customXml" Target="../customXml/item2.xml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4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7.fntdata"/><Relationship Id="rId57" Type="http://schemas.openxmlformats.org/officeDocument/2006/relationships/customXml" Target="../customXml/item3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font" Target="fonts/font2.fntdata"/><Relationship Id="rId5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329742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613197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23076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80a958da9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80a958da9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g80a958da94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97882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80a958da94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80a958da94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g80a958da94_1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02242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38711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🍐 This is a Pear Deck Multiple Choice Slide. Your current options are: A: Demand for beef and supply of beef have increased., B: Demand for beef and supply of beef have decreased., C: Demand for beef has remained constant but its supply has decreased., D: Demand for beef has increased while supply has remained constant., 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🍐  To edit the type of question or choices, go back to the "Ask Students a Question" in the Pear Deck sidebar.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00808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🍐 This is a Pear Deck Draggable™ Slide. 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🍐  To edit the type of question, go back to the "Ask Students a Question" in the Pear Deck sidebar.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06692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80a958da94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80a958da94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g80a958da94_2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51186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79657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🍐 This is a Pear Deck Drawing Slide 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🍐 To edit the type of question, go back to the "Ask Students a Question" in the Pear Deck sidebar.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545351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🍐 This is a Pear Deck Multiple Choice Slide. Your current options are: A: decrease the amount or quantity they purchase at the new price., B: increase the amount they purchase or quantity they purchase at the new price., C: decrease the amount they purchase at each and every price., D: increase the amount they purchase at each and every price., 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🍐  To edit the type of question or choices, go back to the "Ask Students a Question" in the Pear Deck sidebar.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98774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SLIDES_API1862406259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SLIDES_API1862406259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b="1"/>
              <a:t>Bell-Ringer or Do-Now</a:t>
            </a:r>
            <a:r>
              <a:rPr lang="en-US"/>
              <a:t/>
            </a:r>
            <a:br>
              <a:rPr lang="en-US"/>
            </a:br>
            <a:r>
              <a:rPr lang="en-US"/>
              <a:t>Transitioning from the hallway into class can be a chaotic time. Use this slide to help students know what to expect as they come into the room, and change the instructions to fit your activity.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🍐 This is a Pear Deck Text Slide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🍐 To edit the type of question, go back to the "Ask Students a Question" in the Pear Deck sidebar.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83764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933825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🍐 This is a Pear Deck Draggable™ Slide. 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🍐  To edit the type of question, go back to the "Ask Students a Question" in the Pear Deck sidebar.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72601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🍐 This is a Pear Deck Draggable™ Slide. 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🍐  To edit the type of question, go back to the "Ask Students a Question" in the Pear Deck sidebar.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37431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882bd3b552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🍐 This is a Pear Deck Draggable™ Slide. 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🍐  To edit the type of question, go back to the "Ask Students a Question" in the Pear Deck sidebar.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g882bd3b552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96816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6879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17792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75800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80a958da94_2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80a958da94_2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g80a958da94_2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44688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882bd3b552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882bd3b552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g882bd3b552_1_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66186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80a958da94_2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80a958da94_2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g80a958da94_2_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9271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12214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80a958da94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80a958da94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g80a958da94_3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55164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499102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80a958da94_2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80a958da94_2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g80a958da94_2_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9213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639372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3" name="Google Shape;403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997616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3" name="Google Shape;423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862577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80a958da94_2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g80a958da94_2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1423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/>
          </a:p>
        </p:txBody>
      </p:sp>
      <p:sp>
        <p:nvSpPr>
          <p:cNvPr id="128" name="Google Shape;12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9943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/>
          </a:p>
        </p:txBody>
      </p:sp>
      <p:sp>
        <p:nvSpPr>
          <p:cNvPr id="135" name="Google Shape;13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2056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/>
          </a:p>
        </p:txBody>
      </p:sp>
      <p:sp>
        <p:nvSpPr>
          <p:cNvPr id="142" name="Google Shape;142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5372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25407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18847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7125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31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body" idx="1"/>
          </p:nvPr>
        </p:nvSpPr>
        <p:spPr>
          <a:xfrm>
            <a:off x="457200" y="2377440"/>
            <a:ext cx="8229600" cy="3779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31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1"/>
          </p:nvPr>
        </p:nvSpPr>
        <p:spPr>
          <a:xfrm rot="5400000">
            <a:off x="2080418" y="203220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31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7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1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9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1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2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3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600" b="1" i="0">
                <a:solidFill>
                  <a:srgbClr val="005CB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5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5" name="Google Shape;95;p25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6" name="Google Shape;96;p2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31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425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31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2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2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600" b="1" i="0" u="none" strike="noStrike" cap="none">
                <a:solidFill>
                  <a:srgbClr val="005CB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228600" y="205503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conedlink.org/?s=credit&amp;post_type=pos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conedlink.or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conedlink.org/resources/would-you-demand-it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14.jp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dontchangethislink.peardeckmagic.zone?eyJ0eXBlIjoiZ29vZ2xlLXNsaWRlcy1hZGRvbi1yZXNwb25zZS1mb290ZXIiLCJsYXN0RWRpdGVkQnkiOiIxMTIyMzUwNDIwMzcyNjQzMjgzNzAiLCJwcmVzZW50YXRpb25JZCI6IjFydjZFTUVRXzA1UHlyY3FTQXdSM1NVN3RTM0s1U1NrS1lfZWpjdkFrSExFIiwiY29udGVudElkIjoiY3VzdG9tLXJlc3BvbnNlLW11bHRpcGxlQ2hvaWNlIiwic2xpZGVJZCI6InAxNCIsImNvbnRlbnRJbnN0YW5jZUlkIjoiMXJ2NkVNRVFfMDVQeXJjcVNBd1IzU1U3dFMzSzVTU2tLWV9lamN2QWtITEUvNWUwYzhlOTAtNTRhMi00ODNmLTlkZjgtZTYzM2VkMDYyZjk0In0=pearId=magic-pear-metadata-identifier" TargetMode="External"/><Relationship Id="rId5" Type="http://schemas.openxmlformats.org/officeDocument/2006/relationships/image" Target="../media/image15.png"/><Relationship Id="rId4" Type="http://schemas.openxmlformats.org/officeDocument/2006/relationships/hyperlink" Target="http://dontchangethislink.peardeckmagic.zone?eyJ0eXBlIjoibXVsdGlwbGVDaG9pY2UiLCJkcmFnZ2FibGVzIjpbeyJpZCI6ImRyYWdnYWJsZTAiLCJ0eXBlIjoiaWNvbiIsImljb24iOnsiaWQiOiJkZWZhdWx0LWNpcmNsZSJ9LCJjb2xvciI6IiNENTFEMjgifV0sImRyYWdnYWJsZVNpemUiOjEyLjU1LCJlbWJlZGRhYmxlVXJsIjoiaHR0cHM6Ly8iLCJhbnN3ZXJzIjpbIkRlbWFuZCBmb3IgYmVlZiBhbmQgc3VwcGx5IG9mIGJlZWYgaGF2ZSBpbmNyZWFzZWQuIiwiRGVtYW5kIGZvciBiZWVmIGFuZCBzdXBwbHkgb2YgYmVlZiBoYXZlIGRlY3JlYXNlZC4iLCJEZW1hbmQgZm9yIGJlZWYgaGFzIHJlbWFpbmVkIGNvbnN0YW50IGJ1dCBpdHMgc3VwcGx5IGhhcyBkZWNyZWFzZWQuIiwiRGVtYW5kIGZvciBiZWVmIGhhcyBpbmNyZWFzZWQgd2hpbGUgc3VwcGx5IGhhcyByZW1haW5lZCBjb25zdGFudC4iXX0=pearId=magic-pear-shape-identifier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dontchangethislink.peardeckmagic.zone?eyJ0eXBlIjoiZHJhZ2dhYmxlIiwiZHJhZ2dhYmxlcyI6W3siaWQiOiJkcmFnZ2FibGUwIiwidHlwZSI6Imljb24iLCJpY29uIjp7ImlkIjoiZGVmYXVsdC10aHVtYnMtdXAifSwiY29sb3IiOiIjNThCNzRFIn0seyJpZCI6ImRyYWdnYWJsZTEiLCJ0eXBlIjoiaWNvbiIsImljb24iOnsiaWQiOiJkZWZhdWx0LXRodW1icy1kb3duIn0sImNvbG9yIjoiI0Q1MUQyOCJ9LHsiaWQiOiJkcmFnZ2FibGUyIiwidHlwZSI6Imljb24iLCJpY29uIjp7ImlkIjoiZGVmYXVsdC10aHVtYnMtdXAifSwiY29sb3IiOiIjZWY5YTE0In0seyJpZCI6ImRyYWdnYWJsZTMiLCJ0eXBlIjoiaWNvbiIsImljb24iOnsiaWQiOiJkZWZhdWx0LXRodW1icy1kb3duIn0sImNvbG9yIjoiIzBENjlCMiJ9LHsiaWQiOiJkcmFnZ2FibGU0IiwidHlwZSI6Imhvcml6b250YWwtbGluZSIsImljb24iOnsiaWQiOiJkZWZhdWx0LWhvcml6b250YWwtbGluZSJ9LCJjb2xvciI6IiNhNTQ1YzUifV0sImRyYWdnYWJsZVNpemUiOjEyLjYsImVtYmVkZGFibGVVcmwiOiJodHRwczovLyIsImFuc3dlcnMiOltdfQ==pearId=magic-pear-shape-identifier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hyperlink" Target="http://dontchangethislink.peardeckmagic.zone?eyJ0eXBlIjoiZ29vZ2xlLXNsaWRlcy1hZGRvbi1yZXNwb25zZS1mb290ZXIiLCJsYXN0RWRpdGVkQnkiOiIxMTIyMzUwNDIwMzcyNjQzMjgzNzAiLCJwcmVzZW50YXRpb25JZCI6IjFydjZFTUVRXzA1UHlyY3FTQXdSM1NVN3RTM0s1U1NrS1lfZWpjdkFrSExFIiwiY29udGVudElkIjoiY3VzdG9tLXJlc3BvbnNlLWRyYWdnYWJsZSIsInNsaWRlSWQiOiJwMTMiLCJjb250ZW50SW5zdGFuY2VJZCI6IjFydjZFTUVRXzA1UHlyY3FTQXdSM1NVN3RTM0s1U1NrS1lfZWpjdkFrSExFL2FmYzk4YjI2LWYyMmQtNGM5NS1hOGYzLWE4ODU5NmQ0MTE0NiJ9pearId=magic-pear-metadata-identifier" TargetMode="Externa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://dontchangethislink.peardeckmagic.zone?eyJ0eXBlIjoiZnJlZVJlc3BvbnNlLXRleHQiLCJkcmFnZ2FibGVzIjpbeyJpZCI6ImRyYWdnYWJsZTAiLCJ0eXBlIjoiaWNvbiIsImljb24iOnsiaWQiOiJkZWZhdWx0LWNpcmNsZSJ9LCJjb2xvciI6IiNENTFEMjgifV0sImRyYWdnYWJsZVNpemUiOjEyLjU1LCJlbWJlZGRhYmxlVXJsIjoiaHR0cHM6Ly8iLCJhbnN3ZXJzIjpbXX0=pearId=magic-pear-shape-identifier" TargetMode="External"/><Relationship Id="rId9" Type="http://schemas.openxmlformats.org/officeDocument/2006/relationships/hyperlink" Target="http://dontchangethislink.peardeckmagic.zone?eyJ0eXBlIjoiZ29vZ2xlLXNsaWRlcy1hZGRvbi10ZW1wbGF0ZS1saWJyYXJ5IiwiY2xhc3NUaW1lIjoiYmVnaW5uaW5nIiwiY29udGVudElkIjoiaHR0cHM6Ly9kb2NzLmdvb2dsZS5jb20vcHJlc2VudGF0aW9uL2QvMWZUYlB4ZTN3ZzA1ekVDTE5MR0lxcm5MQUt4cWlUZGhlV2F4N1gyRC1mMVUvZWRpdCNzbGlkZT1pZC5nNWQxYWUyODkyY18wXzAiLCJzbGlkZUlkIjoiZzVkMWFlMjg5MmNfMF8wIiwicHJlc2VudGF0aW9uSWQiOiIxZlRiUHhlM3dnMDV6RUNMTkxHSXFybkxBS3hxaVRkaGVXYXg3WDJELWYxVSIsInRlbXBsYXRlTmFtZSI6IkFzIHlvdSBjb21lIGluIGFuZCBnZXQgc2V0dGxlZCwgZm9sbG93IHRoZXNlIGluc3RydWN0aW9ucyIsImxhc3RFZGl0ZWRCeSI6IjExMjIzNTA0MjAzNzI2NDMyODM3MCIsImNvbnRlbnRJbnN0YW5jZUlkIjoiMGYxMDRlNGE2NzliNGU5M2E4MTU0NzY3YjAzMTBmZDkifQ==pearId=magic-pear-metadata-identifier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dontchangethislink.peardeckmagic.zone?eyJ0eXBlIjoiZnJlZWhhbmREcmF3aW5nIiwiZHJhZ2dhYmxlcyI6W3siaWQiOiJkcmFnZ2FibGUwIiwidHlwZSI6Imljb24iLCJpY29uIjp7ImlkIjoiZGVmYXVsdC1jaXJjbGUifSwiY29sb3IiOiIjRDUxRDI4In1dLCJkcmFnZ2FibGVTaXplIjoxMi41NSwiZW1iZWRkYWJsZVVybCI6Imh0dHBzOi8vIiwiYW5zd2VycyI6W119pearId=magic-pear-shape-identifier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hyperlink" Target="http://dontchangethislink.peardeckmagic.zone?eyJ0eXBlIjoiZ29vZ2xlLXNsaWRlcy1hZGRvbi1yZXNwb25zZS1mb290ZXIiLCJsYXN0RWRpdGVkQnkiOiIxMTIyMzUwNDIwMzcyNjQzMjgzNzAiLCJwcmVzZW50YXRpb25JZCI6IjFydjZFTUVRXzA1UHlyY3FTQXdSM1NVN3RTM0s1U1NrS1lfZWpjdkFrSExFIiwiY29udGVudElkIjoiY3VzdG9tLXJlc3BvbnNlLWZyZWVoYW5kRHJhd2luZyIsInNsaWRlSWQiOiJwMTYiLCJjb250ZW50SW5zdGFuY2VJZCI6IjFydjZFTUVRXzA1UHlyY3FTQXdSM1NVN3RTM0s1U1NrS1lfZWpjdkFrSExFL2ZmZDI1YTY4LTk4YWEtNDQ4Yy1iZDY5LTNjNTk2Yjc3NWE0NiJ9pearId=magic-pear-metadata-identifier" TargetMode="Externa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dontchangethislink.peardeckmagic.zone?eyJ0eXBlIjoibXVsdGlwbGVDaG9pY2UiLCJkcmFnZ2FibGVzIjpbeyJpZCI6ImRyYWdnYWJsZTAiLCJ0eXBlIjoiaWNvbiIsImljb24iOnsiaWQiOiJkZWZhdWx0LWNpcmNsZSJ9LCJjb2xvciI6IiNENTFEMjgifV0sImRyYWdnYWJsZVNpemUiOjEyLjU1LCJlbWJlZGRhYmxlVXJsIjoiaHR0cHM6Ly8iLCJhbnN3ZXJzIjpbImRlY3JlYXNlIHRoZSBhbW91bnQgb3IgcXVhbnRpdHkgdGhleSBwdXJjaGFzZSBhdCB0aGUgbmV3IHByaWNlLiIsImluY3JlYXNlIHRoZSBhbW91bnQgdGhleSBwdXJjaGFzZSBvciBxdWFudGl0eSB0aGV5IHB1cmNoYXNlIGF0IHRoZSBuZXcgcHJpY2UuIiwiZGVjcmVhc2UgdGhlIGFtb3VudCB0aGV5IHB1cmNoYXNlIGF0IGVhY2ggYW5kIGV2ZXJ5IHByaWNlLiIsImluY3JlYXNlIHRoZSBhbW91bnQgdGhleSBwdXJjaGFzZSBhdCBlYWNoIGFuZCBldmVyeSBwcmljZS4iXX0=pearId=magic-pear-shape-identifier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hyperlink" Target="http://dontchangethislink.peardeckmagic.zone?eyJ0eXBlIjoiZ29vZ2xlLXNsaWRlcy1hZGRvbi1yZXNwb25zZS1mb290ZXIiLCJsYXN0RWRpdGVkQnkiOiIxMTIyMzUwNDIwMzcyNjQzMjgzNzAiLCJwcmVzZW50YXRpb25JZCI6IjFydjZFTUVRXzA1UHlyY3FTQXdSM1NVN3RTM0s1U1NrS1lfZWpjdkFrSExFIiwiY29udGVudElkIjoiY3VzdG9tLXJlc3BvbnNlLW11bHRpcGxlQ2hvaWNlIiwic2xpZGVJZCI6InAxNyIsImNvbnRlbnRJbnN0YW5jZUlkIjoiMXJ2NkVNRVFfMDVQeXJjcVNBd1IzU1U3dFMzSzVTU2tLWV9lamN2QWtITEUvZWVlNTA1NTQtOTdkOC00NGVlLTgzNTAtYzM3YTkxYzQ1MzZlIn0=pearId=magic-pear-metadata-identifier" TargetMode="Externa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dontchangethislink.peardeckmagic.zone?eyJ0eXBlIjoiZHJhZ2dhYmxlIiwiZHJhZ2dhYmxlcyI6W3siaWQiOiJkcmFnZ2FibGUwIiwidHlwZSI6Imljb24iLCJpY29uIjp7ImlkIjoiZGVmYXVsdC10aHVtYnMtdXAifSwiY29sb3IiOiIjRDUxRDI4In0seyJpZCI6ImRyYWdnYWJsZTEiLCJ0eXBlIjoiaWNvbiIsImljb24iOnsiaWQiOiJkZWZhdWx0LXRodW1icy1kb3duIn0sImNvbG9yIjoiI2VmOWExNCJ9LHsiaWQiOiJkcmFnZ2FibGUyIiwidHlwZSI6Imljb24iLCJpY29uIjp7ImlkIjoiZGVmYXVsdC10aHVtYnMtdXAifSwiY29sb3IiOiIjNThCNzRFIn0seyJpZCI6ImRyYWdnYWJsZTMiLCJ0eXBlIjoiaWNvbiIsImljb24iOnsiaWQiOiJkZWZhdWx0LXRodW1icy1kb3duIn0sImNvbG9yIjoiIzU4Qjc0RSJ9LHsiaWQiOiJkcmFnZ2FibGU0IiwidHlwZSI6Imljb24iLCJpY29uIjp7ImlkIjoiZGVmYXVsdC10aHVtYnMtdXAifSwiY29sb3IiOiIjNDFCREVCIn1dLCJkcmFnZ2FibGVTaXplIjoxMi42LCJlbWJlZGRhYmxlVXJsIjoiaHR0cHM6Ly8iLCJhbnN3ZXJzIjpbXX0=pearId=magic-pear-shape-identifier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dontchangethislink.peardeckmagic.zone?eyJ0eXBlIjoiZ29vZ2xlLXNsaWRlcy1hZGRvbi1yZXNwb25zZS1mb290ZXIiLCJsYXN0RWRpdGVkQnkiOiIxMTIyMzUwNDIwMzcyNjQzMjgzNzAiLCJwcmVzZW50YXRpb25JZCI6IjFydjZFTUVRXzA1UHlyY3FTQXdSM1NVN3RTM0s1U1NrS1lfZWpjdkFrSExFIiwiY29udGVudElkIjoiY3VzdG9tLXJlc3BvbnNlLWRyYWdnYWJsZSIsInNsaWRlSWQiOiJwMTkiLCJjb250ZW50SW5zdGFuY2VJZCI6IjFydjZFTUVRXzA1UHlyY3FTQXdSM1NVN3RTM0s1U1NrS1lfZWpjdkFrSExFLzYyMjBmYTcxLTU1OTMtNGJjMi1iMjBiLWU5MGUwZWNlNzdlOSJ9pearId=magic-pear-metadata-identifier" TargetMode="Externa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dontchangethislink.peardeckmagic.zone?eyJ0eXBlIjoiZHJhZ2dhYmxlIiwiZHJhZ2dhYmxlcyI6W3siaWQiOiJkcmFnZ2FibGUwIiwidHlwZSI6Imljb24iLCJpY29uIjp7ImlkIjoiZGVmYXVsdC10aHVtYnMtdXAifSwiY29sb3IiOiIjNThCNzRFIn0seyJpZCI6ImRyYWdnYWJsZTEiLCJ0eXBlIjoiaWNvbiIsImljb24iOnsiaWQiOiJkZWZhdWx0LXRodW1icy1kb3duIn0sImNvbG9yIjoiI0Q1MUQyOCJ9XSwiZHJhZ2dhYmxlU2l6ZSI6MTIuNiwiZW1iZWRkYWJsZVVybCI6Imh0dHBzOi8vIiwiYW5zd2VycyI6W119pearId=magic-pear-shape-identifier" TargetMode="External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hyperlink" Target="http://dontchangethislink.peardeckmagic.zone?eyJ0eXBlIjoiZ29vZ2xlLXNsaWRlcy1hZGRvbi1yZXNwb25zZS1mb290ZXIiLCJsYXN0RWRpdGVkQnkiOiIxMTIyMzUwNDIwMzcyNjQzMjgzNzAiLCJwcmVzZW50YXRpb25JZCI6IjFydjZFTUVRXzA1UHlyY3FTQXdSM1NVN3RTM0s1U1NrS1lfZWpjdkFrSExFIiwiY29udGVudElkIjoiY3VzdG9tLXJlc3BvbnNlLWRyYWdnYWJsZSIsInNsaWRlSWQiOiJwMjAiLCJjb250ZW50SW5zdGFuY2VJZCI6IjFydjZFTUVRXzA1UHlyY3FTQXdSM1NVN3RTM0s1U1NrS1lfZWpjdkFrSExFLzQ1ZjY4NTVlLTc1YWEtNGQxZi1hZGM5LThlMTgyYzIwMDkzMSJ9pearId=magic-pear-metadata-identifier" TargetMode="Externa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dontchangethislink.peardeckmagic.zone?eyJ0eXBlIjoiZ29vZ2xlLXNsaWRlcy1hZGRvbi1yZXNwb25zZS1mb290ZXIiLCJsYXN0RWRpdGVkQnkiOiIxMTIyMzUwNDIwMzcyNjQzMjgzNzAiLCJwcmVzZW50YXRpb25JZCI6IjFydjZFTUVRXzA1UHlyY3FTQXdSM1NVN3RTM0s1U1NrS1lfZWpjdkFrSExFIiwiY29udGVudElkIjoiY3VzdG9tLXJlc3BvbnNlLWRyYWdnYWJsZSIsInNsaWRlSWQiOiJwMjAiLCJjb250ZW50SW5zdGFuY2VJZCI6IjFydjZFTUVRXzA1UHlyY3FTQXdSM1NVN3RTM0s1U1NrS1lfZWpjdkFrSExFLzQ1ZjY4NTVlLTc1YWEtNGQxZi1hZGM5LThlMTgyYzIwMDkzMSJ9pearId=magic-pear-metadata-identifier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edpuzzle.com/media/5ed7c24097eb303f33e53956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tferrarini@Lindenwood.ed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awni.org/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h5p.org/node/591995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h5p.org/node/591995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s://mru.org/courses/principles-economics-microeconomics/supply-curve-definition-example" TargetMode="External"/><Relationship Id="rId3" Type="http://schemas.openxmlformats.org/officeDocument/2006/relationships/hyperlink" Target="https://econedlink.org/" TargetMode="External"/><Relationship Id="rId7" Type="http://schemas.openxmlformats.org/officeDocument/2006/relationships/hyperlink" Target="about:blank" TargetMode="External"/><Relationship Id="rId2" Type="http://schemas.openxmlformats.org/officeDocument/2006/relationships/hyperlink" Target="https://commonsenseeconomic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conlowdown.org/supply-and-demand?p=yes" TargetMode="External"/><Relationship Id="rId5" Type="http://schemas.openxmlformats.org/officeDocument/2006/relationships/hyperlink" Target="https://www.frbatlanta.org/education/classroom-economist/infographics/supply-and-demand.aspx" TargetMode="External"/><Relationship Id="rId10" Type="http://schemas.openxmlformats.org/officeDocument/2006/relationships/hyperlink" Target="https://www.depauw.edu/learn/econexcel/" TargetMode="External"/><Relationship Id="rId4" Type="http://schemas.openxmlformats.org/officeDocument/2006/relationships/hyperlink" Target="https://edpuzzle.com/media/5ed7c24097eb303f33e53956" TargetMode="External"/><Relationship Id="rId9" Type="http://schemas.openxmlformats.org/officeDocument/2006/relationships/hyperlink" Target="https://www.peardeck.com/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uncilforeconed.org/resources/local-affiliates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Tawni.Ferrarini@gmail.com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conedlink.org/professional-developmen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7"/>
          <p:cNvSpPr txBox="1"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Pre-webinar</a:t>
            </a:r>
            <a:endParaRPr/>
          </a:p>
        </p:txBody>
      </p:sp>
      <p:sp>
        <p:nvSpPr>
          <p:cNvPr id="104" name="Google Shape;104;p27"/>
          <p:cNvSpPr txBox="1">
            <a:spLocks noGrp="1"/>
          </p:cNvSpPr>
          <p:nvPr>
            <p:ph type="body" idx="1"/>
          </p:nvPr>
        </p:nvSpPr>
        <p:spPr>
          <a:xfrm>
            <a:off x="582386" y="1844040"/>
            <a:ext cx="8229600" cy="463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b="1" u="sng">
                <a:solidFill>
                  <a:schemeClr val="hlink"/>
                </a:solidFill>
                <a:hlinkClick r:id="rId3"/>
              </a:rPr>
              <a:t>EconEdLink.org</a:t>
            </a:r>
            <a:r>
              <a:rPr lang="en-US" b="1"/>
              <a:t> </a:t>
            </a:r>
            <a:r>
              <a:rPr lang="en-US"/>
              <a:t>– Register and/or login ($0)</a:t>
            </a: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Conduct a search on “Demand Supply” </a:t>
            </a: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Save three resources in your Dashboard</a:t>
            </a:r>
            <a:endParaRPr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5" name="Google Shape;10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1600" y="4235638"/>
            <a:ext cx="6200775" cy="189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3938954" y="1467060"/>
            <a:ext cx="4747846" cy="4659104"/>
          </a:xfrm>
        </p:spPr>
        <p:txBody>
          <a:bodyPr/>
          <a:lstStyle/>
          <a:p>
            <a:pPr marL="342900" lvl="0" indent="-342900">
              <a:buSzPts val="1900"/>
            </a:pPr>
            <a:r>
              <a:rPr lang="en-US" b="1" dirty="0">
                <a:solidFill>
                  <a:schemeClr val="bg2"/>
                </a:solidFill>
              </a:rPr>
              <a:t>Identify</a:t>
            </a:r>
            <a:r>
              <a:rPr lang="en-US" dirty="0">
                <a:solidFill>
                  <a:schemeClr val="bg2"/>
                </a:solidFill>
              </a:rPr>
              <a:t> prompts for</a:t>
            </a:r>
            <a:r>
              <a:rPr lang="en-US" b="1" dirty="0">
                <a:solidFill>
                  <a:schemeClr val="bg2"/>
                </a:solidFill>
              </a:rPr>
              <a:t> conversation </a:t>
            </a:r>
            <a:r>
              <a:rPr lang="en-US" dirty="0">
                <a:solidFill>
                  <a:schemeClr val="bg2"/>
                </a:solidFill>
              </a:rPr>
              <a:t>to begin at the start of the session, engage students during the session, and get a pulse on their thinking by the end</a:t>
            </a:r>
          </a:p>
          <a:p>
            <a:pPr marL="342900" lvl="0" indent="-342900">
              <a:spcBef>
                <a:spcPts val="1800"/>
              </a:spcBef>
              <a:buSzPts val="1900"/>
            </a:pPr>
            <a:r>
              <a:rPr lang="en-US" b="1" dirty="0">
                <a:solidFill>
                  <a:schemeClr val="bg2"/>
                </a:solidFill>
              </a:rPr>
              <a:t>Gather </a:t>
            </a:r>
            <a:r>
              <a:rPr lang="en-US" dirty="0">
                <a:solidFill>
                  <a:schemeClr val="bg2"/>
                </a:solidFill>
              </a:rPr>
              <a:t>metrics through formative and summative </a:t>
            </a:r>
            <a:r>
              <a:rPr lang="en-US" b="1" dirty="0">
                <a:solidFill>
                  <a:schemeClr val="bg2"/>
                </a:solidFill>
              </a:rPr>
              <a:t>assessments</a:t>
            </a:r>
            <a:endParaRPr lang="en-US" dirty="0">
              <a:solidFill>
                <a:schemeClr val="bg2"/>
              </a:solidFill>
            </a:endParaRPr>
          </a:p>
          <a:p>
            <a:endParaRPr lang="en-US" dirty="0"/>
          </a:p>
        </p:txBody>
      </p:sp>
      <p:sp>
        <p:nvSpPr>
          <p:cNvPr id="5" name="Google Shape;176;p3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2778369" cy="374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dk1"/>
                </a:solidFill>
              </a:rPr>
              <a:t>Educational Technology Objectives</a:t>
            </a:r>
            <a:endParaRPr sz="3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425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7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/>
              <a:t>National Standards</a:t>
            </a:r>
            <a:endParaRPr sz="5500" b="1"/>
          </a:p>
        </p:txBody>
      </p:sp>
      <p:sp>
        <p:nvSpPr>
          <p:cNvPr id="185" name="Google Shape;185;p37"/>
          <p:cNvSpPr txBox="1">
            <a:spLocks noGrp="1"/>
          </p:cNvSpPr>
          <p:nvPr>
            <p:ph type="body" idx="4294967295"/>
          </p:nvPr>
        </p:nvSpPr>
        <p:spPr>
          <a:xfrm>
            <a:off x="457200" y="2377441"/>
            <a:ext cx="8229600" cy="417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0" algn="l" rtl="0">
              <a:spcBef>
                <a:spcPts val="18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6" name="Google Shape;18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0200" y="3429000"/>
            <a:ext cx="5905500" cy="238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00" y="2281197"/>
            <a:ext cx="9144001" cy="10794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8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/>
              <a:t>State Standards</a:t>
            </a:r>
            <a:endParaRPr sz="5500" b="1"/>
          </a:p>
        </p:txBody>
      </p:sp>
      <p:sp>
        <p:nvSpPr>
          <p:cNvPr id="194" name="Google Shape;194;p38"/>
          <p:cNvSpPr txBox="1">
            <a:spLocks noGrp="1"/>
          </p:cNvSpPr>
          <p:nvPr>
            <p:ph type="body" idx="4294967295"/>
          </p:nvPr>
        </p:nvSpPr>
        <p:spPr>
          <a:xfrm>
            <a:off x="457200" y="2377441"/>
            <a:ext cx="8229600" cy="417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In EconEdLink, find </a:t>
            </a: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your state standards and teaching and learning resources connected to them</a:t>
            </a:r>
            <a:endParaRPr/>
          </a:p>
          <a:p>
            <a:pPr marL="914400" lvl="1" indent="-4572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AutoNum type="arabicPeriod"/>
            </a:pP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To participate in the demonstration, join </a:t>
            </a:r>
            <a:r>
              <a:rPr lang="en-US" sz="25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EconEdLink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572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AutoNum type="arabicPeriod"/>
            </a:pP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Search for “</a:t>
            </a:r>
            <a:r>
              <a:rPr lang="en-US" sz="2500" u="sng">
                <a:solidFill>
                  <a:schemeClr val="hlink"/>
                </a:solidFill>
                <a:hlinkClick r:id="rId4"/>
              </a:rPr>
              <a:t>Would You Demand It?</a:t>
            </a: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”</a:t>
            </a:r>
            <a:endParaRPr/>
          </a:p>
          <a:p>
            <a:pPr marL="914400" lvl="1" indent="-4572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AutoNum type="arabicPeriod"/>
            </a:pP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Click on State Standards</a:t>
            </a:r>
            <a:endParaRPr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750"/>
              <a:buNone/>
            </a:pPr>
            <a:endParaRPr sz="275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9"/>
          <p:cNvSpPr txBox="1"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39"/>
          <p:cNvSpPr txBox="1">
            <a:spLocks noGrp="1"/>
          </p:cNvSpPr>
          <p:nvPr>
            <p:ph type="body" idx="1"/>
          </p:nvPr>
        </p:nvSpPr>
        <p:spPr>
          <a:xfrm>
            <a:off x="457200" y="2377440"/>
            <a:ext cx="8229600" cy="3779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800"/>
              </a:spcAft>
              <a:buNone/>
            </a:pPr>
            <a:endParaRPr/>
          </a:p>
        </p:txBody>
      </p:sp>
      <p:pic>
        <p:nvPicPr>
          <p:cNvPr id="202" name="Google Shape;20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4943"/>
            <a:ext cx="9144001" cy="658811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3" name="Google Shape;203;p39"/>
          <p:cNvCxnSpPr/>
          <p:nvPr/>
        </p:nvCxnSpPr>
        <p:spPr>
          <a:xfrm rot="10800000" flipH="1">
            <a:off x="1887275" y="3747975"/>
            <a:ext cx="13200" cy="877200"/>
          </a:xfrm>
          <a:prstGeom prst="straightConnector1">
            <a:avLst/>
          </a:prstGeom>
          <a:noFill/>
          <a:ln w="76200" cap="flat" cmpd="sng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0"/>
          <p:cNvSpPr txBox="1"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40"/>
          <p:cNvSpPr txBox="1">
            <a:spLocks noGrp="1"/>
          </p:cNvSpPr>
          <p:nvPr>
            <p:ph type="body" idx="1"/>
          </p:nvPr>
        </p:nvSpPr>
        <p:spPr>
          <a:xfrm>
            <a:off x="457200" y="2377440"/>
            <a:ext cx="8229600" cy="3779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800"/>
              </a:spcAft>
              <a:buNone/>
            </a:pPr>
            <a:endParaRPr/>
          </a:p>
        </p:txBody>
      </p:sp>
      <p:pic>
        <p:nvPicPr>
          <p:cNvPr id="211" name="Google Shape;211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4943"/>
            <a:ext cx="9144001" cy="658811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2" name="Google Shape;212;p40"/>
          <p:cNvCxnSpPr/>
          <p:nvPr/>
        </p:nvCxnSpPr>
        <p:spPr>
          <a:xfrm rot="10800000" flipH="1">
            <a:off x="1887275" y="3747975"/>
            <a:ext cx="13200" cy="877200"/>
          </a:xfrm>
          <a:prstGeom prst="straightConnector1">
            <a:avLst/>
          </a:prstGeom>
          <a:noFill/>
          <a:ln w="76200" cap="flat" cmpd="sng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13" name="Google Shape;213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92062" y="0"/>
            <a:ext cx="635987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1"/>
          <p:cNvSpPr txBox="1">
            <a:spLocks noGrp="1"/>
          </p:cNvSpPr>
          <p:nvPr>
            <p:ph type="title"/>
          </p:nvPr>
        </p:nvSpPr>
        <p:spPr>
          <a:xfrm>
            <a:off x="239650" y="1177150"/>
            <a:ext cx="89043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Students, are you ready?</a:t>
            </a:r>
            <a:endParaRPr/>
          </a:p>
        </p:txBody>
      </p:sp>
      <p:sp>
        <p:nvSpPr>
          <p:cNvPr id="219" name="Google Shape;219;p41"/>
          <p:cNvSpPr txBox="1">
            <a:spLocks noGrp="1"/>
          </p:cNvSpPr>
          <p:nvPr>
            <p:ph type="body" idx="1"/>
          </p:nvPr>
        </p:nvSpPr>
        <p:spPr>
          <a:xfrm>
            <a:off x="76200" y="2377440"/>
            <a:ext cx="8229600" cy="37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Attention “students.” </a:t>
            </a:r>
            <a:endParaRPr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Ready to get started???</a:t>
            </a:r>
            <a:endParaRPr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Say “Yes or Let’s Go!” in the Chatroom.</a:t>
            </a:r>
            <a:endParaRPr/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0" name="Google Shape;220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5725" y="3429000"/>
            <a:ext cx="2706625" cy="270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2"/>
          <p:cNvSpPr txBox="1"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Start line</a:t>
            </a:r>
            <a:endParaRPr/>
          </a:p>
        </p:txBody>
      </p:sp>
      <p:sp>
        <p:nvSpPr>
          <p:cNvPr id="226" name="Google Shape;226;p42"/>
          <p:cNvSpPr txBox="1">
            <a:spLocks noGrp="1"/>
          </p:cNvSpPr>
          <p:nvPr>
            <p:ph type="body" idx="1"/>
          </p:nvPr>
        </p:nvSpPr>
        <p:spPr>
          <a:xfrm>
            <a:off x="567825" y="2364115"/>
            <a:ext cx="8229600" cy="37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What is your start line with respect to demand for and supply of beef?</a:t>
            </a:r>
            <a:endParaRPr/>
          </a:p>
        </p:txBody>
      </p:sp>
      <p:pic>
        <p:nvPicPr>
          <p:cNvPr id="227" name="Google Shape;227;p42" descr="Image result for image of start 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6415" y="4024731"/>
            <a:ext cx="2914278" cy="1937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42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6143625"/>
            <a:ext cx="91440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42">
            <a:hlinkClick r:id="rId6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0" name="Google Shape;230;p4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55527" y="4024725"/>
            <a:ext cx="2949177" cy="1937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42"/>
          <p:cNvPicPr preferRelativeResize="0"/>
          <p:nvPr/>
        </p:nvPicPr>
        <p:blipFill rotWithShape="1">
          <a:blip r:embed="rId8">
            <a:alphaModFix/>
          </a:blip>
          <a:srcRect l="6660" t="-21950" r="-6660" b="21950"/>
          <a:stretch/>
        </p:blipFill>
        <p:spPr>
          <a:xfrm>
            <a:off x="3840700" y="2980150"/>
            <a:ext cx="1257950" cy="125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3"/>
          <p:cNvSpPr txBox="1">
            <a:spLocks noGrp="1"/>
          </p:cNvSpPr>
          <p:nvPr>
            <p:ph type="title"/>
          </p:nvPr>
        </p:nvSpPr>
        <p:spPr>
          <a:xfrm>
            <a:off x="457200" y="1524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/>
              <a:t>“Demand, Supply, and Equilibrium” Intro</a:t>
            </a:r>
            <a:endParaRPr/>
          </a:p>
        </p:txBody>
      </p:sp>
      <p:sp>
        <p:nvSpPr>
          <p:cNvPr id="237" name="Google Shape;237;p43"/>
          <p:cNvSpPr txBox="1">
            <a:spLocks noGrp="1"/>
          </p:cNvSpPr>
          <p:nvPr>
            <p:ph type="body" idx="1"/>
          </p:nvPr>
        </p:nvSpPr>
        <p:spPr>
          <a:xfrm>
            <a:off x="309700" y="2923953"/>
            <a:ext cx="8229600" cy="27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Welcome! </a:t>
            </a: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What has happened in the market for beef?</a:t>
            </a:r>
            <a:endParaRPr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endParaRPr/>
          </a:p>
          <a:p>
            <a:pPr marL="342900" lvl="0" indent="0" algn="l" rtl="0">
              <a:spcBef>
                <a:spcPts val="180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238" name="Google Shape;238;p43"/>
          <p:cNvGraphicFramePr/>
          <p:nvPr/>
        </p:nvGraphicFramePr>
        <p:xfrm>
          <a:off x="871450" y="4358200"/>
          <a:ext cx="7239000" cy="1231115"/>
        </p:xfrm>
        <a:graphic>
          <a:graphicData uri="http://schemas.openxmlformats.org/drawingml/2006/table">
            <a:tbl>
              <a:tblPr>
                <a:noFill/>
                <a:tableStyleId>{980815D1-B783-40EF-9540-AF69B9AEEDE2}</a:tableStyleId>
              </a:tblPr>
              <a:tblGrid>
                <a:gridCol w="3619500"/>
                <a:gridCol w="3619500"/>
              </a:tblGrid>
              <a:tr h="621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/>
                        <a:t>Price?</a:t>
                      </a:r>
                      <a:endParaRPr sz="3600"/>
                    </a:p>
                  </a:txBody>
                  <a:tcPr marL="91425" marR="91425" marT="91425" marB="91425">
                    <a:lnL w="9525" cap="flat" cmpd="sng">
                      <a:solidFill>
                        <a:srgbClr val="FF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/>
                        <a:t>Production?</a:t>
                      </a:r>
                      <a:endParaRPr sz="3600"/>
                    </a:p>
                  </a:txBody>
                  <a:tcPr marL="91425" marR="91425" marT="91425" marB="91425">
                    <a:lnL w="9525" cap="flat" cmpd="sng">
                      <a:solidFill>
                        <a:srgbClr val="FF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99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FF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FF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</a:tr>
            </a:tbl>
          </a:graphicData>
        </a:graphic>
      </p:graphicFrame>
      <p:pic>
        <p:nvPicPr>
          <p:cNvPr id="239" name="Google Shape;239;p4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143625"/>
            <a:ext cx="91440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43">
            <a:hlinkClick r:id="rId5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1" name="Google Shape;241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46600" y="2808907"/>
            <a:ext cx="1240200" cy="124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4"/>
          <p:cNvSpPr txBox="1"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100"/>
              <a:t>What’s the Data Reveal?</a:t>
            </a:r>
            <a:endParaRPr sz="6100"/>
          </a:p>
        </p:txBody>
      </p:sp>
      <p:pic>
        <p:nvPicPr>
          <p:cNvPr id="248" name="Google Shape;248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025" y="2633902"/>
            <a:ext cx="9144000" cy="35229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5"/>
          <p:cNvSpPr txBox="1">
            <a:spLocks noGrp="1"/>
          </p:cNvSpPr>
          <p:nvPr>
            <p:ph type="title"/>
          </p:nvPr>
        </p:nvSpPr>
        <p:spPr>
          <a:xfrm>
            <a:off x="457200" y="112667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Learning Goals</a:t>
            </a:r>
            <a:endParaRPr/>
          </a:p>
        </p:txBody>
      </p:sp>
      <p:sp>
        <p:nvSpPr>
          <p:cNvPr id="254" name="Google Shape;254;p45"/>
          <p:cNvSpPr txBox="1">
            <a:spLocks noGrp="1"/>
          </p:cNvSpPr>
          <p:nvPr>
            <p:ph type="body" idx="1"/>
          </p:nvPr>
        </p:nvSpPr>
        <p:spPr>
          <a:xfrm>
            <a:off x="413650" y="2269675"/>
            <a:ext cx="8229600" cy="35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Char char="❖"/>
            </a:pPr>
            <a:r>
              <a:rPr lang="en-US" sz="2300" b="1"/>
              <a:t>Review</a:t>
            </a:r>
            <a:r>
              <a:rPr lang="en-US" sz="2300"/>
              <a:t> and </a:t>
            </a:r>
            <a:r>
              <a:rPr lang="en-US" sz="2300" b="1"/>
              <a:t>interpret</a:t>
            </a:r>
            <a:r>
              <a:rPr lang="en-US" sz="2300"/>
              <a:t> the data on beef prices.</a:t>
            </a:r>
            <a:endParaRPr sz="2300"/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Char char="❖"/>
            </a:pPr>
            <a:r>
              <a:rPr lang="en-US" sz="2300" b="1"/>
              <a:t>Apply </a:t>
            </a:r>
            <a:r>
              <a:rPr lang="en-US" sz="2300"/>
              <a:t>the </a:t>
            </a:r>
            <a:r>
              <a:rPr lang="en-US" sz="2300" b="1"/>
              <a:t>law of demand </a:t>
            </a:r>
            <a:r>
              <a:rPr lang="en-US" sz="2300"/>
              <a:t>to explain the inverse relationship between price and the amounts you and other consumers purchase.</a:t>
            </a:r>
            <a:endParaRPr sz="3200">
              <a:solidFill>
                <a:schemeClr val="lt1"/>
              </a:solidFill>
            </a:endParaRPr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Char char="❖"/>
            </a:pPr>
            <a:r>
              <a:rPr lang="en-US" sz="2300" b="1"/>
              <a:t>Demonstrate</a:t>
            </a:r>
            <a:r>
              <a:rPr lang="en-US" sz="2300"/>
              <a:t> the </a:t>
            </a:r>
            <a:r>
              <a:rPr lang="en-US" sz="2300" b="1"/>
              <a:t>law of supply</a:t>
            </a:r>
            <a:r>
              <a:rPr lang="en-US" sz="2300"/>
              <a:t> by showing how higher prices motivate beef producers to supply more in order to stay open by realizing profits and avoiding losses. Lower prices do the opposite.</a:t>
            </a:r>
            <a:endParaRPr sz="3200">
              <a:solidFill>
                <a:schemeClr val="lt1"/>
              </a:solidFill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-US" sz="2300" b="1"/>
              <a:t>Identify equilibrium</a:t>
            </a:r>
            <a:r>
              <a:rPr lang="en-US" sz="2300"/>
              <a:t> and explain the role of </a:t>
            </a:r>
            <a:r>
              <a:rPr lang="en-US" sz="2300" b="1"/>
              <a:t>voluntary exchange in markets</a:t>
            </a:r>
            <a:r>
              <a:rPr lang="en-US" sz="2300"/>
              <a:t>.</a:t>
            </a:r>
            <a:r>
              <a:rPr lang="en-US" sz="2000"/>
              <a:t> </a:t>
            </a:r>
            <a:endParaRPr sz="2000"/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Char char="❖"/>
            </a:pPr>
            <a:r>
              <a:rPr lang="en-US" sz="2300" b="1"/>
              <a:t>Analyze current events.</a:t>
            </a:r>
            <a:endParaRPr sz="23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8"/>
          <p:cNvSpPr/>
          <p:nvPr/>
        </p:nvSpPr>
        <p:spPr>
          <a:xfrm>
            <a:off x="6801950" y="3675050"/>
            <a:ext cx="2294100" cy="2944800"/>
          </a:xfrm>
          <a:prstGeom prst="roundRect">
            <a:avLst>
              <a:gd name="adj" fmla="val 702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/>
            </a:r>
            <a:br>
              <a:rPr lang="en-US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In </a:t>
            </a:r>
            <a:r>
              <a:rPr lang="en-US" sz="1800" b="1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Pear Deck</a:t>
            </a:r>
            <a:r>
              <a:rPr lang="en-US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answer, </a:t>
            </a:r>
            <a:br>
              <a:rPr lang="en-US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“What happened of economic interest in the </a:t>
            </a:r>
            <a:r>
              <a:rPr lang="en-US" sz="1800" b="1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Markets</a:t>
            </a:r>
            <a:r>
              <a:rPr lang="en-US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of the </a:t>
            </a:r>
            <a:r>
              <a:rPr lang="en-US" sz="1800" b="1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COVID Economy</a:t>
            </a:r>
            <a:r>
              <a:rPr lang="en-US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?”</a:t>
            </a:r>
            <a:endParaRPr sz="1800"/>
          </a:p>
        </p:txBody>
      </p:sp>
      <p:sp>
        <p:nvSpPr>
          <p:cNvPr id="111" name="Google Shape;111;p28"/>
          <p:cNvSpPr/>
          <p:nvPr/>
        </p:nvSpPr>
        <p:spPr>
          <a:xfrm>
            <a:off x="221225" y="3209625"/>
            <a:ext cx="2144400" cy="1654800"/>
          </a:xfrm>
          <a:prstGeom prst="roundRect">
            <a:avLst>
              <a:gd name="adj" fmla="val 702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Prepare to be </a:t>
            </a:r>
            <a:r>
              <a:rPr lang="en-US" sz="1800" b="1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ACTIVE</a:t>
            </a:r>
            <a:r>
              <a:rPr lang="en-US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and </a:t>
            </a:r>
            <a:r>
              <a:rPr lang="en-US" sz="1800" b="1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INTERACTIVE</a:t>
            </a:r>
            <a:endParaRPr sz="1800" b="1"/>
          </a:p>
        </p:txBody>
      </p:sp>
      <p:sp>
        <p:nvSpPr>
          <p:cNvPr id="112" name="Google Shape;112;p28"/>
          <p:cNvSpPr/>
          <p:nvPr/>
        </p:nvSpPr>
        <p:spPr>
          <a:xfrm>
            <a:off x="221225" y="1179902"/>
            <a:ext cx="2294100" cy="2119800"/>
          </a:xfrm>
          <a:prstGeom prst="roundRect">
            <a:avLst>
              <a:gd name="adj" fmla="val 702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Find a </a:t>
            </a:r>
            <a:r>
              <a:rPr lang="en-US" sz="1800" b="1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QUIET </a:t>
            </a:r>
            <a:r>
              <a:rPr lang="en-US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spot and insert your earbuds or put on your headphones</a:t>
            </a:r>
            <a:endParaRPr sz="1800"/>
          </a:p>
        </p:txBody>
      </p:sp>
      <p:pic>
        <p:nvPicPr>
          <p:cNvPr id="113" name="Google Shape;113;p28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5905500"/>
            <a:ext cx="9144000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2372" y="1265254"/>
            <a:ext cx="492125" cy="49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82388" y="3182958"/>
            <a:ext cx="492100" cy="49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778223" y="3675054"/>
            <a:ext cx="492100" cy="49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8">
            <a:hlinkClick r:id="rId9"/>
          </p:cNvPr>
          <p:cNvSpPr/>
          <p:nvPr/>
        </p:nvSpPr>
        <p:spPr>
          <a:xfrm>
            <a:off x="-63500" y="-635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8"/>
          <p:cNvSpPr txBox="1"/>
          <p:nvPr/>
        </p:nvSpPr>
        <p:spPr>
          <a:xfrm>
            <a:off x="221225" y="0"/>
            <a:ext cx="4203300" cy="11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274E13"/>
                </a:solidFill>
              </a:rPr>
              <a:t>1-2-3</a:t>
            </a:r>
            <a:endParaRPr sz="2600" b="1">
              <a:solidFill>
                <a:srgbClr val="274E1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274E13"/>
                </a:solidFill>
              </a:rPr>
              <a:t>Ready * Set * Go</a:t>
            </a:r>
            <a:endParaRPr sz="2600" b="1">
              <a:solidFill>
                <a:srgbClr val="274E1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6"/>
          <p:cNvSpPr txBox="1"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Law of Demand</a:t>
            </a:r>
            <a:endParaRPr/>
          </a:p>
        </p:txBody>
      </p:sp>
      <p:sp>
        <p:nvSpPr>
          <p:cNvPr id="260" name="Google Shape;260;p46"/>
          <p:cNvSpPr txBox="1">
            <a:spLocks noGrp="1"/>
          </p:cNvSpPr>
          <p:nvPr>
            <p:ph type="body" idx="1"/>
          </p:nvPr>
        </p:nvSpPr>
        <p:spPr>
          <a:xfrm>
            <a:off x="285750" y="2187200"/>
            <a:ext cx="8572500" cy="3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/>
              <a:t>Price of beef </a:t>
            </a:r>
            <a:endParaRPr/>
          </a:p>
        </p:txBody>
      </p:sp>
      <p:pic>
        <p:nvPicPr>
          <p:cNvPr id="261" name="Google Shape;261;p46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143625"/>
            <a:ext cx="91440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46">
            <a:hlinkClick r:id="rId5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63" name="Google Shape;263;p46"/>
          <p:cNvCxnSpPr/>
          <p:nvPr/>
        </p:nvCxnSpPr>
        <p:spPr>
          <a:xfrm>
            <a:off x="3152425" y="2341325"/>
            <a:ext cx="36900" cy="30417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4" name="Google Shape;264;p46"/>
          <p:cNvCxnSpPr/>
          <p:nvPr/>
        </p:nvCxnSpPr>
        <p:spPr>
          <a:xfrm>
            <a:off x="3189325" y="5383025"/>
            <a:ext cx="4737900" cy="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5" name="Google Shape;265;p46"/>
          <p:cNvSpPr txBox="1"/>
          <p:nvPr/>
        </p:nvSpPr>
        <p:spPr>
          <a:xfrm>
            <a:off x="6323375" y="5641250"/>
            <a:ext cx="2470500" cy="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latin typeface="Calibri"/>
                <a:ea typeface="Calibri"/>
                <a:cs typeface="Calibri"/>
                <a:sym typeface="Calibri"/>
              </a:rPr>
              <a:t>Quantity Demanded of Beef</a:t>
            </a:r>
            <a:endParaRPr sz="21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46"/>
          <p:cNvSpPr txBox="1"/>
          <p:nvPr/>
        </p:nvSpPr>
        <p:spPr>
          <a:xfrm>
            <a:off x="2377550" y="5221450"/>
            <a:ext cx="781800" cy="3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$0/0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46"/>
          <p:cNvSpPr txBox="1"/>
          <p:nvPr/>
        </p:nvSpPr>
        <p:spPr>
          <a:xfrm>
            <a:off x="2523200" y="4850900"/>
            <a:ext cx="460800" cy="3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$1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46"/>
          <p:cNvSpPr txBox="1"/>
          <p:nvPr/>
        </p:nvSpPr>
        <p:spPr>
          <a:xfrm>
            <a:off x="2523200" y="4085300"/>
            <a:ext cx="4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$3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46"/>
          <p:cNvSpPr txBox="1"/>
          <p:nvPr/>
        </p:nvSpPr>
        <p:spPr>
          <a:xfrm>
            <a:off x="2523200" y="4480350"/>
            <a:ext cx="460800" cy="3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$2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46"/>
          <p:cNvSpPr txBox="1"/>
          <p:nvPr/>
        </p:nvSpPr>
        <p:spPr>
          <a:xfrm>
            <a:off x="2523200" y="3488000"/>
            <a:ext cx="460800" cy="3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$5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46"/>
          <p:cNvSpPr txBox="1"/>
          <p:nvPr/>
        </p:nvSpPr>
        <p:spPr>
          <a:xfrm>
            <a:off x="2523200" y="3792800"/>
            <a:ext cx="460800" cy="3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$4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46"/>
          <p:cNvSpPr txBox="1"/>
          <p:nvPr/>
        </p:nvSpPr>
        <p:spPr>
          <a:xfrm>
            <a:off x="2523200" y="2816949"/>
            <a:ext cx="460800" cy="3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$7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46"/>
          <p:cNvSpPr txBox="1"/>
          <p:nvPr/>
        </p:nvSpPr>
        <p:spPr>
          <a:xfrm>
            <a:off x="2523200" y="3127700"/>
            <a:ext cx="4608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$6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46"/>
          <p:cNvSpPr txBox="1"/>
          <p:nvPr/>
        </p:nvSpPr>
        <p:spPr>
          <a:xfrm>
            <a:off x="2523200" y="2532975"/>
            <a:ext cx="4608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$8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46"/>
          <p:cNvSpPr txBox="1"/>
          <p:nvPr/>
        </p:nvSpPr>
        <p:spPr>
          <a:xfrm>
            <a:off x="2523200" y="2207349"/>
            <a:ext cx="460800" cy="3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$9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46"/>
          <p:cNvSpPr txBox="1"/>
          <p:nvPr/>
        </p:nvSpPr>
        <p:spPr>
          <a:xfrm>
            <a:off x="2483275" y="1951700"/>
            <a:ext cx="781800" cy="3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$10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7" name="Google Shape;277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25700" y="1887507"/>
            <a:ext cx="1240200" cy="124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7"/>
          <p:cNvSpPr txBox="1">
            <a:spLocks noGrp="1"/>
          </p:cNvSpPr>
          <p:nvPr>
            <p:ph type="title"/>
          </p:nvPr>
        </p:nvSpPr>
        <p:spPr>
          <a:xfrm>
            <a:off x="457200" y="118766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200"/>
              <a:t>Change in Price and Quantity Demanded </a:t>
            </a:r>
            <a:endParaRPr sz="6200"/>
          </a:p>
        </p:txBody>
      </p:sp>
      <p:sp>
        <p:nvSpPr>
          <p:cNvPr id="283" name="Google Shape;283;p47"/>
          <p:cNvSpPr txBox="1">
            <a:spLocks noGrp="1"/>
          </p:cNvSpPr>
          <p:nvPr>
            <p:ph type="body" idx="1"/>
          </p:nvPr>
        </p:nvSpPr>
        <p:spPr>
          <a:xfrm>
            <a:off x="457200" y="2684726"/>
            <a:ext cx="8229600" cy="34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When price of an item increases, consumers</a:t>
            </a: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a. </a:t>
            </a:r>
            <a:r>
              <a:rPr lang="en-US"/>
              <a:t>decrease the amount or quantity they purchase.</a:t>
            </a:r>
            <a:endParaRPr/>
          </a:p>
          <a:p>
            <a:pPr marL="228600" lvl="0" indent="-22860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/>
              <a:t>b.</a:t>
            </a:r>
            <a:r>
              <a:rPr lang="en-US"/>
              <a:t> increase the amount or the quantity they purchase.</a:t>
            </a:r>
            <a:endParaRPr/>
          </a:p>
          <a:p>
            <a:pPr marL="228600" lvl="0" indent="-22860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/>
              <a:t>c. </a:t>
            </a:r>
            <a:r>
              <a:rPr lang="en-US"/>
              <a:t>decrease the amount they purchase at each and every price.</a:t>
            </a:r>
            <a:endParaRPr/>
          </a:p>
          <a:p>
            <a:pPr marL="228600" lvl="0" indent="-22860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/>
              <a:t>d.</a:t>
            </a:r>
            <a:r>
              <a:rPr lang="en-US"/>
              <a:t>increase the amount they purchase at each and every price.</a:t>
            </a:r>
            <a:endParaRPr sz="2000"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4" name="Google Shape;284;p47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143625"/>
            <a:ext cx="91440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47">
            <a:hlinkClick r:id="rId5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6" name="Google Shape;286;p4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91525" y="2046777"/>
            <a:ext cx="948025" cy="94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8"/>
          <p:cNvSpPr txBox="1"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/>
              <a:t>Law of Demand</a:t>
            </a:r>
            <a:endParaRPr/>
          </a:p>
        </p:txBody>
      </p:sp>
      <p:sp>
        <p:nvSpPr>
          <p:cNvPr id="292" name="Google Shape;292;p48"/>
          <p:cNvSpPr txBox="1">
            <a:spLocks noGrp="1"/>
          </p:cNvSpPr>
          <p:nvPr>
            <p:ph type="body" idx="1"/>
          </p:nvPr>
        </p:nvSpPr>
        <p:spPr>
          <a:xfrm>
            <a:off x="457200" y="2377440"/>
            <a:ext cx="8229600" cy="3779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>
                <a:solidFill>
                  <a:srgbClr val="404040"/>
                </a:solidFill>
              </a:rPr>
              <a:t>Quantity demanded is the </a:t>
            </a:r>
            <a:r>
              <a:rPr lang="en-US" b="1">
                <a:solidFill>
                  <a:srgbClr val="404040"/>
                </a:solidFill>
              </a:rPr>
              <a:t>amount of a good or service</a:t>
            </a:r>
            <a:r>
              <a:rPr lang="en-US">
                <a:solidFill>
                  <a:srgbClr val="404040"/>
                </a:solidFill>
              </a:rPr>
              <a:t> (</a:t>
            </a:r>
            <a:r>
              <a:rPr lang="en-US"/>
              <a:t>Q</a:t>
            </a:r>
            <a:r>
              <a:rPr lang="en-US" baseline="30000"/>
              <a:t>d</a:t>
            </a:r>
            <a:r>
              <a:rPr lang="en-US">
                <a:solidFill>
                  <a:srgbClr val="404040"/>
                </a:solidFill>
              </a:rPr>
              <a:t>) that consumers are willing and able to buy at specific </a:t>
            </a:r>
            <a:r>
              <a:rPr lang="en-US" b="1">
                <a:solidFill>
                  <a:srgbClr val="404040"/>
                </a:solidFill>
              </a:rPr>
              <a:t>price</a:t>
            </a:r>
            <a:r>
              <a:rPr lang="en-US">
                <a:solidFill>
                  <a:srgbClr val="404040"/>
                </a:solidFill>
              </a:rPr>
              <a:t>s (P) during a period of time.</a:t>
            </a: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The law of demand states that as price of the good or service changes, quantity demanded changes in the opposite direction.  This relationship is inverse.</a:t>
            </a: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 change in anything other than the price of the specific product changes the demand of the product.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9"/>
          <p:cNvSpPr txBox="1">
            <a:spLocks noGrp="1"/>
          </p:cNvSpPr>
          <p:nvPr>
            <p:ph type="title"/>
          </p:nvPr>
        </p:nvSpPr>
        <p:spPr>
          <a:xfrm>
            <a:off x="391800" y="7542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800"/>
              <a:t>Compare and Contrast</a:t>
            </a:r>
            <a:endParaRPr sz="5800"/>
          </a:p>
        </p:txBody>
      </p:sp>
      <p:sp>
        <p:nvSpPr>
          <p:cNvPr id="298" name="Google Shape;298;p49"/>
          <p:cNvSpPr txBox="1">
            <a:spLocks noGrp="1"/>
          </p:cNvSpPr>
          <p:nvPr>
            <p:ph type="body" idx="4294967295"/>
          </p:nvPr>
        </p:nvSpPr>
        <p:spPr>
          <a:xfrm>
            <a:off x="239225" y="1600200"/>
            <a:ext cx="86217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 b="1"/>
              <a:t>Change in Quantity Demanded or Demand</a:t>
            </a:r>
            <a:endParaRPr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-US"/>
              <a:t>Price of pork-dogs decreases (cents per pack of eight)</a:t>
            </a:r>
            <a:endParaRPr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-US"/>
              <a:t>Price of beef (cents per pound) increases</a:t>
            </a:r>
            <a:endParaRPr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-US"/>
              <a:t>Price of drinks sold with beef burgers increases (cents per bottle)</a:t>
            </a:r>
            <a:endParaRPr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-US"/>
              <a:t>Household income (thousands of dollars per year) falls</a:t>
            </a:r>
            <a:endParaRPr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-US"/>
              <a:t>Ground beef preference drops as people become vegans (index units; 100 is average taste for ground beef) </a:t>
            </a:r>
            <a:endParaRPr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299" name="Google Shape;299;p49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143625"/>
            <a:ext cx="91440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49">
            <a:hlinkClick r:id="rId5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50"/>
          <p:cNvSpPr txBox="1">
            <a:spLocks noGrp="1"/>
          </p:cNvSpPr>
          <p:nvPr>
            <p:ph type="title"/>
          </p:nvPr>
        </p:nvSpPr>
        <p:spPr>
          <a:xfrm>
            <a:off x="381000" y="1026448"/>
            <a:ext cx="8229600" cy="1554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True or false </a:t>
            </a:r>
            <a:endParaRPr/>
          </a:p>
        </p:txBody>
      </p:sp>
      <p:sp>
        <p:nvSpPr>
          <p:cNvPr id="306" name="Google Shape;306;p50"/>
          <p:cNvSpPr txBox="1"/>
          <p:nvPr/>
        </p:nvSpPr>
        <p:spPr>
          <a:xfrm>
            <a:off x="1298775" y="2949550"/>
            <a:ext cx="7027800" cy="34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latin typeface="Calibri"/>
                <a:ea typeface="Calibri"/>
                <a:cs typeface="Calibri"/>
                <a:sym typeface="Calibri"/>
              </a:rPr>
              <a:t>If consumers demand it, businesses will supply it.</a:t>
            </a:r>
            <a:endParaRPr sz="3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7" name="Google Shape;307;p50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143625"/>
            <a:ext cx="91440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50">
            <a:hlinkClick r:id="rId5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9" name="Google Shape;309;p5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14549" y="3698472"/>
            <a:ext cx="3530725" cy="2674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5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891100" y="4206758"/>
            <a:ext cx="1657525" cy="165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51"/>
          <p:cNvSpPr txBox="1">
            <a:spLocks noGrp="1"/>
          </p:cNvSpPr>
          <p:nvPr>
            <p:ph type="title"/>
          </p:nvPr>
        </p:nvSpPr>
        <p:spPr>
          <a:xfrm>
            <a:off x="381000" y="1026448"/>
            <a:ext cx="8229600" cy="15543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True or </a:t>
            </a:r>
            <a:r>
              <a:rPr lang="en-US">
                <a:solidFill>
                  <a:srgbClr val="FF0000"/>
                </a:solidFill>
              </a:rPr>
              <a:t>false 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316" name="Google Shape;316;p51"/>
          <p:cNvSpPr txBox="1"/>
          <p:nvPr/>
        </p:nvSpPr>
        <p:spPr>
          <a:xfrm>
            <a:off x="465175" y="2949550"/>
            <a:ext cx="7861500" cy="34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latin typeface="Calibri"/>
                <a:ea typeface="Calibri"/>
                <a:cs typeface="Calibri"/>
                <a:sym typeface="Calibri"/>
              </a:rPr>
              <a:t>If consumers demand, businesses will supply it.</a:t>
            </a:r>
            <a:endParaRPr sz="3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51">
            <a:hlinkClick r:id="rId3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8" name="Google Shape;318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41278" y="4187440"/>
            <a:ext cx="2709024" cy="205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84600" y="959000"/>
            <a:ext cx="1820825" cy="214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2"/>
          <p:cNvSpPr txBox="1">
            <a:spLocks noGrp="1"/>
          </p:cNvSpPr>
          <p:nvPr>
            <p:ph type="title"/>
          </p:nvPr>
        </p:nvSpPr>
        <p:spPr>
          <a:xfrm>
            <a:off x="457200" y="120290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Law of Supply</a:t>
            </a:r>
            <a:endParaRPr/>
          </a:p>
        </p:txBody>
      </p:sp>
      <p:sp>
        <p:nvSpPr>
          <p:cNvPr id="325" name="Google Shape;325;p52"/>
          <p:cNvSpPr txBox="1">
            <a:spLocks noGrp="1"/>
          </p:cNvSpPr>
          <p:nvPr>
            <p:ph type="body" idx="1"/>
          </p:nvPr>
        </p:nvSpPr>
        <p:spPr>
          <a:xfrm>
            <a:off x="457200" y="2377440"/>
            <a:ext cx="8229600" cy="3779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</a:t>
            </a:r>
            <a:r>
              <a:rPr lang="en-US" b="1"/>
              <a:t>positive relationship </a:t>
            </a:r>
            <a:r>
              <a:rPr lang="en-US"/>
              <a:t>between the price of a good or service and the quantity producers will supply is known as the </a:t>
            </a:r>
            <a:r>
              <a:rPr lang="en-US" b="1"/>
              <a:t>law of supply</a:t>
            </a:r>
            <a:r>
              <a:rPr lang="en-US"/>
              <a:t>.</a:t>
            </a:r>
            <a:endParaRPr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/>
              <a:t>They will produce it as long as the price consumers are willing to pay covers the per unit costs.</a:t>
            </a:r>
            <a:endParaRPr/>
          </a:p>
          <a:p>
            <a:pPr marL="342900" lvl="0" indent="0" algn="l" rtl="0">
              <a:spcBef>
                <a:spcPts val="18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53"/>
          <p:cNvSpPr txBox="1"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EDPuzzle</a:t>
            </a:r>
            <a:endParaRPr/>
          </a:p>
        </p:txBody>
      </p:sp>
      <p:pic>
        <p:nvPicPr>
          <p:cNvPr id="331" name="Google Shape;331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90625" y="1890625"/>
            <a:ext cx="4561023" cy="3572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4963207"/>
            <a:ext cx="9143999" cy="1217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5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18100" y="1355650"/>
            <a:ext cx="2011225" cy="3496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5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05747" y="2461404"/>
            <a:ext cx="492125" cy="49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5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305751" y="4471108"/>
            <a:ext cx="492100" cy="49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5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342823" y="1969304"/>
            <a:ext cx="492100" cy="49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54"/>
          <p:cNvSpPr txBox="1">
            <a:spLocks noGrp="1"/>
          </p:cNvSpPr>
          <p:nvPr>
            <p:ph type="title"/>
          </p:nvPr>
        </p:nvSpPr>
        <p:spPr>
          <a:xfrm>
            <a:off x="457200" y="14872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Why do they do that?</a:t>
            </a:r>
            <a:endParaRPr/>
          </a:p>
        </p:txBody>
      </p:sp>
      <p:sp>
        <p:nvSpPr>
          <p:cNvPr id="342" name="Google Shape;342;p54"/>
          <p:cNvSpPr txBox="1">
            <a:spLocks noGrp="1"/>
          </p:cNvSpPr>
          <p:nvPr>
            <p:ph type="body" idx="1"/>
          </p:nvPr>
        </p:nvSpPr>
        <p:spPr>
          <a:xfrm>
            <a:off x="457200" y="3084786"/>
            <a:ext cx="4038600" cy="3041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Like consumers, producers move toward things that they value and they back up from those that they do not. </a:t>
            </a:r>
            <a:endParaRPr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343" name="Google Shape;343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58559" y="2550988"/>
            <a:ext cx="3428999" cy="3428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5"/>
          <p:cNvSpPr txBox="1">
            <a:spLocks noGrp="1"/>
          </p:cNvSpPr>
          <p:nvPr>
            <p:ph type="title"/>
          </p:nvPr>
        </p:nvSpPr>
        <p:spPr>
          <a:xfrm>
            <a:off x="457200" y="1029973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/>
              <a:t>Economic Realities</a:t>
            </a:r>
            <a:endParaRPr sz="5100"/>
          </a:p>
        </p:txBody>
      </p:sp>
      <p:sp>
        <p:nvSpPr>
          <p:cNvPr id="350" name="Google Shape;350;p55"/>
          <p:cNvSpPr txBox="1">
            <a:spLocks noGrp="1"/>
          </p:cNvSpPr>
          <p:nvPr>
            <p:ph type="body" idx="1"/>
          </p:nvPr>
        </p:nvSpPr>
        <p:spPr>
          <a:xfrm>
            <a:off x="592350" y="2172975"/>
            <a:ext cx="79593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Producers stay in business when they satisfy consumers at prices higher than their per unit costs. </a:t>
            </a:r>
            <a:endParaRPr/>
          </a:p>
          <a:p>
            <a:pPr marL="0" lvl="0" indent="0" algn="l" rtl="0"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/>
              <a:t>At higher prices, quantity demanded decreases. At lower prices, quantity demanded increases.  There is a balance.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9"/>
          <p:cNvSpPr txBox="1">
            <a:spLocks noGrp="1"/>
          </p:cNvSpPr>
          <p:nvPr>
            <p:ph type="ctrTitle"/>
          </p:nvPr>
        </p:nvSpPr>
        <p:spPr>
          <a:xfrm>
            <a:off x="685800" y="1066800"/>
            <a:ext cx="7772400" cy="48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Using Current Events and Interactives to Engage Students</a:t>
            </a:r>
            <a:endParaRPr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/>
              <a:t/>
            </a:r>
            <a:br>
              <a:rPr lang="en-US" sz="5400"/>
            </a:br>
            <a:r>
              <a:rPr lang="en-US" sz="5400"/>
              <a:t>Demand, Supply, and Market Equilibrium</a:t>
            </a:r>
            <a:endParaRPr sz="5400"/>
          </a:p>
          <a:p>
            <a:pPr marL="0" lvl="0" indent="0" algn="ctr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4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Presented by</a:t>
            </a:r>
            <a:r>
              <a:rPr lang="en-US" sz="1440"/>
              <a:t/>
            </a:r>
            <a:br>
              <a:rPr lang="en-US" sz="1440"/>
            </a:br>
            <a:r>
              <a:rPr lang="en-US" sz="1440"/>
              <a:t>Tawni Hunt Ferrarini, PhD</a:t>
            </a:r>
            <a:r>
              <a:rPr lang="en-US" sz="144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44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44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tferrarini@Lindenwood.edu</a:t>
            </a:r>
            <a:endParaRPr sz="144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https://www.tawni.org/</a:t>
            </a:r>
            <a:endParaRPr sz="1440"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56"/>
          <p:cNvSpPr txBox="1"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Supply Shifters</a:t>
            </a:r>
            <a:endParaRPr/>
          </a:p>
        </p:txBody>
      </p:sp>
      <p:sp>
        <p:nvSpPr>
          <p:cNvPr id="357" name="Google Shape;357;p56"/>
          <p:cNvSpPr txBox="1">
            <a:spLocks noGrp="1"/>
          </p:cNvSpPr>
          <p:nvPr>
            <p:ph type="body" idx="1"/>
          </p:nvPr>
        </p:nvSpPr>
        <p:spPr>
          <a:xfrm>
            <a:off x="457200" y="2377440"/>
            <a:ext cx="8229600" cy="3779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The most basic supply shifter is that one that change costs</a:t>
            </a:r>
            <a:r>
              <a:rPr lang="en-US" sz="16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16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The big question to ask is “</a:t>
            </a:r>
            <a:r>
              <a:rPr lang="en-US" sz="21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How do costs change with _______</a:t>
            </a:r>
            <a:r>
              <a:rPr lang="en-US" sz="21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?”</a:t>
            </a:r>
            <a:endParaRPr sz="21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algn="l" rtl="0">
              <a:spcBef>
                <a:spcPts val="1800"/>
              </a:spcBef>
              <a:spcAft>
                <a:spcPts val="0"/>
              </a:spcAft>
              <a:buClr>
                <a:srgbClr val="262626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A change in input prices?</a:t>
            </a:r>
            <a:endParaRPr sz="22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Technological innovations? </a:t>
            </a:r>
            <a:endParaRPr sz="22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Taxes and subsidies, expectations, entry or exit of producers?</a:t>
            </a:r>
            <a:endParaRPr sz="22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Pandemics? Social unrest?</a:t>
            </a:r>
            <a:endParaRPr sz="22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7"/>
          <p:cNvSpPr txBox="1">
            <a:spLocks noGrp="1"/>
          </p:cNvSpPr>
          <p:nvPr>
            <p:ph type="title"/>
          </p:nvPr>
        </p:nvSpPr>
        <p:spPr>
          <a:xfrm>
            <a:off x="390750" y="-1215851"/>
            <a:ext cx="8471896" cy="4119824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00" dirty="0"/>
              <a:t>Teaching D/S with </a:t>
            </a:r>
            <a:r>
              <a:rPr lang="en-US" dirty="0"/>
              <a:t>Excel</a:t>
            </a:r>
            <a:endParaRPr dirty="0"/>
          </a:p>
        </p:txBody>
      </p:sp>
      <p:graphicFrame>
        <p:nvGraphicFramePr>
          <p:cNvPr id="364" name="Google Shape;364;p57"/>
          <p:cNvGraphicFramePr/>
          <p:nvPr/>
        </p:nvGraphicFramePr>
        <p:xfrm>
          <a:off x="152400" y="152400"/>
          <a:ext cx="638175" cy="396210"/>
        </p:xfrm>
        <a:graphic>
          <a:graphicData uri="http://schemas.openxmlformats.org/drawingml/2006/table">
            <a:tbl>
              <a:tblPr>
                <a:noFill/>
                <a:tableStyleId>{9F6BDDFE-F454-4C3A-8A17-FDB442AC5A3A}</a:tableStyleId>
              </a:tblPr>
              <a:tblGrid>
                <a:gridCol w="638175"/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graphicFrame>
        <p:nvGraphicFramePr>
          <p:cNvPr id="365" name="Google Shape;365;p57"/>
          <p:cNvGraphicFramePr/>
          <p:nvPr/>
        </p:nvGraphicFramePr>
        <p:xfrm>
          <a:off x="304800" y="304800"/>
          <a:ext cx="638175" cy="396210"/>
        </p:xfrm>
        <a:graphic>
          <a:graphicData uri="http://schemas.openxmlformats.org/drawingml/2006/table">
            <a:tbl>
              <a:tblPr>
                <a:noFill/>
                <a:tableStyleId>{9F6BDDFE-F454-4C3A-8A17-FDB442AC5A3A}</a:tableStyleId>
              </a:tblPr>
              <a:tblGrid>
                <a:gridCol w="638175"/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pic>
        <p:nvPicPr>
          <p:cNvPr id="366" name="Google Shape;366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3263" y="1696270"/>
            <a:ext cx="7577476" cy="4650479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57"/>
          <p:cNvSpPr txBox="1"/>
          <p:nvPr/>
        </p:nvSpPr>
        <p:spPr>
          <a:xfrm>
            <a:off x="1023375" y="5303000"/>
            <a:ext cx="7070700" cy="6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Barreto, 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Humberto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. “Why Excel?” The Journal of Economic Education, (2015) 46(3), doi.org/10.1080/00220485.2015.1029177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58"/>
          <p:cNvSpPr txBox="1">
            <a:spLocks noGrp="1"/>
          </p:cNvSpPr>
          <p:nvPr>
            <p:ph type="title"/>
          </p:nvPr>
        </p:nvSpPr>
        <p:spPr>
          <a:xfrm>
            <a:off x="457200" y="2751173"/>
            <a:ext cx="8229600" cy="192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Market Equilibrium</a:t>
            </a:r>
            <a:endParaRPr/>
          </a:p>
        </p:txBody>
      </p:sp>
      <p:pic>
        <p:nvPicPr>
          <p:cNvPr id="374" name="Google Shape;374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365248"/>
            <a:ext cx="8839201" cy="3004311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58"/>
          <p:cNvSpPr txBox="1"/>
          <p:nvPr/>
        </p:nvSpPr>
        <p:spPr>
          <a:xfrm>
            <a:off x="265825" y="5340200"/>
            <a:ext cx="883920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31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600" b="1">
                <a:solidFill>
                  <a:srgbClr val="005CB8"/>
                </a:solidFill>
                <a:latin typeface="Calibri"/>
                <a:ea typeface="Calibri"/>
                <a:cs typeface="Calibri"/>
                <a:sym typeface="Calibri"/>
              </a:rPr>
              <a:t>Changes in D/S Factors</a:t>
            </a:r>
            <a:endParaRPr sz="6600" b="1">
              <a:solidFill>
                <a:srgbClr val="005CB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9"/>
          <p:cNvSpPr txBox="1"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Finish Line</a:t>
            </a:r>
            <a:endParaRPr/>
          </a:p>
        </p:txBody>
      </p:sp>
      <p:pic>
        <p:nvPicPr>
          <p:cNvPr id="381" name="Google Shape;381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0649" y="2286002"/>
            <a:ext cx="3689051" cy="245035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59"/>
          <p:cNvSpPr txBox="1"/>
          <p:nvPr/>
        </p:nvSpPr>
        <p:spPr>
          <a:xfrm>
            <a:off x="4678325" y="2057400"/>
            <a:ext cx="4465800" cy="3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>
                <a:latin typeface="Calibri"/>
                <a:ea typeface="Calibri"/>
                <a:cs typeface="Calibri"/>
                <a:sym typeface="Calibri"/>
              </a:rPr>
              <a:t>H5P Interactives for Formative Assessments</a:t>
            </a:r>
            <a:endParaRPr sz="39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sz="39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Demand vs Supply</a:t>
            </a:r>
            <a:r>
              <a:rPr lang="en-US" sz="3900">
                <a:latin typeface="Calibri"/>
                <a:ea typeface="Calibri"/>
                <a:cs typeface="Calibri"/>
                <a:sym typeface="Calibri"/>
              </a:rPr>
              <a:t>”</a:t>
            </a:r>
            <a:endParaRPr sz="39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60"/>
          <p:cNvSpPr txBox="1"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0" u="sng">
                <a:solidFill>
                  <a:schemeClr val="hlink"/>
                </a:solidFill>
                <a:highlight>
                  <a:srgbClr val="FFF2CC"/>
                </a:highlight>
                <a:latin typeface="Arial"/>
                <a:ea typeface="Arial"/>
                <a:cs typeface="Arial"/>
                <a:sym typeface="Arial"/>
                <a:hlinkClick r:id="rId3"/>
              </a:rPr>
              <a:t>https://h5p.org/node/591995</a:t>
            </a:r>
            <a:endParaRPr sz="7800">
              <a:highlight>
                <a:srgbClr val="FFF2CC"/>
              </a:highlight>
            </a:endParaRPr>
          </a:p>
        </p:txBody>
      </p:sp>
      <p:sp>
        <p:nvSpPr>
          <p:cNvPr id="389" name="Google Shape;389;p60"/>
          <p:cNvSpPr txBox="1">
            <a:spLocks noGrp="1"/>
          </p:cNvSpPr>
          <p:nvPr>
            <p:ph type="body" idx="1"/>
          </p:nvPr>
        </p:nvSpPr>
        <p:spPr>
          <a:xfrm>
            <a:off x="457200" y="2377440"/>
            <a:ext cx="8229600" cy="3779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800"/>
              </a:spcAft>
              <a:buNone/>
            </a:pPr>
            <a:endParaRPr/>
          </a:p>
        </p:txBody>
      </p:sp>
      <p:pic>
        <p:nvPicPr>
          <p:cNvPr id="390" name="Google Shape;390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810495"/>
            <a:ext cx="9144001" cy="47255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61"/>
          <p:cNvSpPr txBox="1">
            <a:spLocks noGrp="1"/>
          </p:cNvSpPr>
          <p:nvPr>
            <p:ph type="title"/>
          </p:nvPr>
        </p:nvSpPr>
        <p:spPr>
          <a:xfrm>
            <a:off x="305675" y="1126675"/>
            <a:ext cx="8381100" cy="13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Now Apply to Other Markets</a:t>
            </a:r>
            <a:endParaRPr/>
          </a:p>
        </p:txBody>
      </p:sp>
      <p:sp>
        <p:nvSpPr>
          <p:cNvPr id="396" name="Google Shape;396;p61"/>
          <p:cNvSpPr txBox="1">
            <a:spLocks noGrp="1"/>
          </p:cNvSpPr>
          <p:nvPr>
            <p:ph type="body" idx="1"/>
          </p:nvPr>
        </p:nvSpPr>
        <p:spPr>
          <a:xfrm>
            <a:off x="413650" y="2711300"/>
            <a:ext cx="8229600" cy="40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175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The economy is made up of consumers and producers like you and me.</a:t>
            </a:r>
            <a:endParaRPr/>
          </a:p>
          <a:p>
            <a:pPr marL="342900" lvl="0" indent="-317500" algn="l" rtl="0">
              <a:spcBef>
                <a:spcPts val="18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Each group flourishes by acting and interacting with others through voluntary, harmonious exchanges.</a:t>
            </a:r>
            <a:endParaRPr/>
          </a:p>
          <a:p>
            <a:pPr marL="342900" lvl="0" indent="-317500" algn="l" rtl="0">
              <a:spcBef>
                <a:spcPts val="18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Disruptions can change all of that.</a:t>
            </a:r>
            <a:endParaRPr/>
          </a:p>
        </p:txBody>
      </p:sp>
      <p:pic>
        <p:nvPicPr>
          <p:cNvPr id="397" name="Google Shape;397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4896" y="5508250"/>
            <a:ext cx="1232808" cy="821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74818" y="5472926"/>
            <a:ext cx="683653" cy="74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32872" y="5508250"/>
            <a:ext cx="821875" cy="82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6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53859" y="5453725"/>
            <a:ext cx="821875" cy="82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62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/>
              <a:t>Review</a:t>
            </a:r>
            <a:endParaRPr sz="5500" b="1"/>
          </a:p>
        </p:txBody>
      </p:sp>
      <p:sp>
        <p:nvSpPr>
          <p:cNvPr id="407" name="Google Shape;407;p62"/>
          <p:cNvSpPr txBox="1">
            <a:spLocks noGrp="1"/>
          </p:cNvSpPr>
          <p:nvPr>
            <p:ph type="body" idx="4294967295"/>
          </p:nvPr>
        </p:nvSpPr>
        <p:spPr>
          <a:xfrm>
            <a:off x="457200" y="2377441"/>
            <a:ext cx="8229600" cy="417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During our time together, we:</a:t>
            </a:r>
            <a:endParaRPr/>
          </a:p>
          <a:p>
            <a:pPr marL="742950" lvl="1" indent="-28575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500"/>
              <a:buChar char="–"/>
            </a:pPr>
            <a:r>
              <a:rPr lang="en-US" sz="2500"/>
              <a:t>Reached our l</a:t>
            </a: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earning objectives</a:t>
            </a:r>
            <a:endParaRPr/>
          </a:p>
          <a:p>
            <a:pPr marL="742950" lvl="1" indent="-28575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500"/>
              <a:buChar char="–"/>
            </a:pPr>
            <a:r>
              <a:rPr lang="en-US" sz="2500"/>
              <a:t>Utilized e</a:t>
            </a: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ducational technology</a:t>
            </a:r>
            <a:endParaRPr/>
          </a:p>
          <a:p>
            <a:pPr marL="742950" lvl="1" indent="-28575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500"/>
              <a:buChar char="–"/>
            </a:pPr>
            <a:r>
              <a:rPr lang="en-US" sz="2500"/>
              <a:t>Identified interactive a</a:t>
            </a: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ssessments</a:t>
            </a:r>
            <a:endParaRPr/>
          </a:p>
          <a:p>
            <a:pPr marL="742950" lvl="1" indent="-28575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500"/>
              <a:buChar char="–"/>
            </a:pPr>
            <a:r>
              <a:rPr lang="en-US" sz="2500"/>
              <a:t>Connected students to</a:t>
            </a: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 the </a:t>
            </a:r>
            <a:r>
              <a:rPr lang="en-US" sz="2500"/>
              <a:t>relevancy of the economic way of thinking and critical and analytical thinking in today’s economy</a:t>
            </a:r>
            <a:endParaRPr sz="2500"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750"/>
              <a:buNone/>
            </a:pPr>
            <a:endParaRPr sz="275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19;p63"/>
          <p:cNvSpPr txBox="1">
            <a:spLocks noGrp="1"/>
          </p:cNvSpPr>
          <p:nvPr>
            <p:ph type="ctrTitle"/>
          </p:nvPr>
        </p:nvSpPr>
        <p:spPr>
          <a:xfrm>
            <a:off x="685800" y="1005009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References for enha</a:t>
            </a:r>
            <a:r>
              <a:rPr lang="en-US" sz="4500" dirty="0">
                <a:solidFill>
                  <a:schemeClr val="bg2"/>
                </a:solidFill>
              </a:rPr>
              <a:t>ncements and entire courses</a:t>
            </a:r>
            <a:endParaRPr sz="4500" b="1" dirty="0">
              <a:solidFill>
                <a:schemeClr val="bg2"/>
              </a:solidFill>
              <a:sym typeface="Calibri"/>
            </a:endParaRPr>
          </a:p>
        </p:txBody>
      </p:sp>
      <p:sp>
        <p:nvSpPr>
          <p:cNvPr id="5" name="Google Shape;420;p63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0" indent="-2286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75"/>
              <a:buFont typeface="Arial"/>
              <a:buChar char="•"/>
            </a:pPr>
            <a:r>
              <a:rPr lang="en-US" sz="1875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2"/>
              </a:rPr>
              <a:t>CommonSenseEconomics.com</a:t>
            </a:r>
            <a:endParaRPr sz="1875" dirty="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228600" algn="l" rtl="0">
              <a:lnSpc>
                <a:spcPct val="7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75"/>
              <a:buFont typeface="Arial"/>
              <a:buChar char="•"/>
            </a:pPr>
            <a:r>
              <a:rPr lang="en-US" sz="1875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EconEdLink.org </a:t>
            </a:r>
            <a:endParaRPr sz="1875" dirty="0"/>
          </a:p>
          <a:p>
            <a:pPr marL="342900" lvl="0" indent="-228600" algn="l" rtl="0">
              <a:lnSpc>
                <a:spcPct val="70000"/>
              </a:lnSpc>
              <a:spcBef>
                <a:spcPts val="1800"/>
              </a:spcBef>
              <a:spcAft>
                <a:spcPts val="0"/>
              </a:spcAft>
              <a:buSzPts val="1875"/>
              <a:buChar char="•"/>
            </a:pPr>
            <a:r>
              <a:rPr lang="en-US" sz="1875" u="sng" dirty="0">
                <a:solidFill>
                  <a:schemeClr val="hlink"/>
                </a:solidFill>
                <a:hlinkClick r:id="rId4"/>
              </a:rPr>
              <a:t>EdPuzzle.com</a:t>
            </a:r>
            <a:endParaRPr sz="1937" dirty="0">
              <a:solidFill>
                <a:srgbClr val="005CB8"/>
              </a:solidFill>
            </a:endParaRPr>
          </a:p>
          <a:p>
            <a:pPr marL="342900" lvl="0" indent="-347662" algn="l" rtl="0">
              <a:lnSpc>
                <a:spcPct val="70000"/>
              </a:lnSpc>
              <a:spcBef>
                <a:spcPts val="1800"/>
              </a:spcBef>
              <a:spcAft>
                <a:spcPts val="0"/>
              </a:spcAft>
              <a:buSzPts val="1875"/>
              <a:buChar char="•"/>
            </a:pPr>
            <a:r>
              <a:rPr lang="en-US" sz="1875" u="sng" dirty="0">
                <a:solidFill>
                  <a:schemeClr val="hlink"/>
                </a:solidFill>
                <a:hlinkClick r:id="rId5"/>
              </a:rPr>
              <a:t>Fed Reserve of </a:t>
            </a:r>
            <a:r>
              <a:rPr lang="en-US" sz="1875" u="sng" dirty="0">
                <a:solidFill>
                  <a:schemeClr val="hlink"/>
                </a:solidFill>
                <a:hlinkClick r:id="rId5"/>
              </a:rPr>
              <a:t>Atlanta</a:t>
            </a:r>
            <a:endParaRPr sz="1875" dirty="0"/>
          </a:p>
          <a:p>
            <a:pPr marL="342900" lvl="0" indent="-228600" algn="l" rtl="0">
              <a:lnSpc>
                <a:spcPct val="7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75"/>
              <a:buFont typeface="Arial"/>
              <a:buChar char="•"/>
            </a:pPr>
            <a:r>
              <a:rPr lang="en-US" sz="1875" u="sng" dirty="0">
                <a:solidFill>
                  <a:schemeClr val="hlink"/>
                </a:solidFill>
                <a:hlinkClick r:id="rId6"/>
              </a:rPr>
              <a:t>Fed Reserve of St. Louis </a:t>
            </a:r>
            <a:endParaRPr sz="1875" dirty="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228600" algn="l" rtl="0">
              <a:lnSpc>
                <a:spcPct val="7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75"/>
              <a:buFont typeface="Arial"/>
              <a:buChar char="•"/>
            </a:pPr>
            <a:r>
              <a:rPr lang="en-US" sz="1875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H5P Interactives</a:t>
            </a:r>
            <a:endParaRPr sz="1875" dirty="0"/>
          </a:p>
          <a:p>
            <a:pPr marL="342900" lvl="0" indent="-228600" algn="l" rtl="0">
              <a:lnSpc>
                <a:spcPct val="70000"/>
              </a:lnSpc>
              <a:spcBef>
                <a:spcPts val="1800"/>
              </a:spcBef>
              <a:spcAft>
                <a:spcPts val="0"/>
              </a:spcAft>
              <a:buSzPts val="1875"/>
              <a:buChar char="•"/>
            </a:pPr>
            <a:r>
              <a:rPr lang="en-US" sz="1875" u="sng" dirty="0">
                <a:solidFill>
                  <a:schemeClr val="hlink"/>
                </a:solidFill>
                <a:hlinkClick r:id="rId8"/>
              </a:rPr>
              <a:t>Marginal Revolution University</a:t>
            </a:r>
            <a:endParaRPr sz="1875" dirty="0"/>
          </a:p>
          <a:p>
            <a:pPr marL="342900" lvl="0" indent="-228600" algn="l" rtl="0">
              <a:lnSpc>
                <a:spcPct val="7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75"/>
              <a:buFont typeface="Arial"/>
              <a:buChar char="•"/>
            </a:pPr>
            <a:r>
              <a:rPr lang="en-US" sz="1875" u="sng" dirty="0" err="1">
                <a:solidFill>
                  <a:schemeClr val="hlink"/>
                </a:solidFill>
                <a:hlinkClick r:id="rId9"/>
              </a:rPr>
              <a:t>PearDeck</a:t>
            </a:r>
            <a:r>
              <a:rPr lang="en-US" sz="1875" dirty="0"/>
              <a:t> ($0 basic)</a:t>
            </a:r>
            <a:endParaRPr sz="1875" dirty="0"/>
          </a:p>
          <a:p>
            <a:pPr marL="342900" lvl="0" indent="-228600" algn="l" rtl="0">
              <a:lnSpc>
                <a:spcPct val="70000"/>
              </a:lnSpc>
              <a:spcBef>
                <a:spcPts val="1800"/>
              </a:spcBef>
              <a:spcAft>
                <a:spcPts val="0"/>
              </a:spcAft>
              <a:buSzPts val="1875"/>
              <a:buChar char="•"/>
            </a:pPr>
            <a:r>
              <a:rPr lang="en-US" sz="1875" u="sng" dirty="0">
                <a:solidFill>
                  <a:schemeClr val="hlink"/>
                </a:solidFill>
                <a:hlinkClick r:id="rId10"/>
              </a:rPr>
              <a:t>Teaching Economics with Excel</a:t>
            </a:r>
            <a:endParaRPr sz="1875" dirty="0"/>
          </a:p>
          <a:p>
            <a:pPr marL="181737" lvl="0" indent="0" algn="l" rtl="0">
              <a:lnSpc>
                <a:spcPct val="7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062"/>
              <a:buFont typeface="Arial"/>
              <a:buNone/>
            </a:pPr>
            <a:endParaRPr sz="1062" dirty="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161163" algn="l" rtl="0">
              <a:lnSpc>
                <a:spcPct val="7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062"/>
              <a:buFont typeface="Arial"/>
              <a:buNone/>
            </a:pPr>
            <a:endParaRPr sz="1062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6031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64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>
                <a:latin typeface="Calibri"/>
                <a:ea typeface="Calibri"/>
                <a:cs typeface="Calibri"/>
                <a:sym typeface="Calibri"/>
              </a:rPr>
              <a:t>CEE Affiliates</a:t>
            </a:r>
            <a:endParaRPr sz="5500" b="1"/>
          </a:p>
        </p:txBody>
      </p:sp>
      <p:sp>
        <p:nvSpPr>
          <p:cNvPr id="427" name="Google Shape;427;p64"/>
          <p:cNvSpPr txBox="1"/>
          <p:nvPr/>
        </p:nvSpPr>
        <p:spPr>
          <a:xfrm>
            <a:off x="1501666" y="5134678"/>
            <a:ext cx="614066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https://www.councilforeconed.org/resources/local-affiliates/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8" name="Google Shape;428;p64" descr="A picture containing bird&#10;&#10;Description generated with very high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1" y="2335947"/>
            <a:ext cx="6095999" cy="24038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65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Stay in touch!</a:t>
            </a:r>
            <a:endParaRPr b="1"/>
          </a:p>
        </p:txBody>
      </p:sp>
      <p:sp>
        <p:nvSpPr>
          <p:cNvPr id="434" name="Google Shape;434;p65"/>
          <p:cNvSpPr txBox="1">
            <a:spLocks noGrp="1"/>
          </p:cNvSpPr>
          <p:nvPr>
            <p:ph type="body" idx="1"/>
          </p:nvPr>
        </p:nvSpPr>
        <p:spPr>
          <a:xfrm>
            <a:off x="4736700" y="2902200"/>
            <a:ext cx="4038600" cy="26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Tawni.org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Email: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Tawni.Ferrarini@gmail.com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Author - speaker - content creator</a:t>
            </a:r>
            <a:endParaRPr/>
          </a:p>
        </p:txBody>
      </p:sp>
      <p:pic>
        <p:nvPicPr>
          <p:cNvPr id="435" name="Google Shape;435;p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9600" y="2495150"/>
            <a:ext cx="3317150" cy="349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0"/>
          <p:cNvSpPr txBox="1"/>
          <p:nvPr/>
        </p:nvSpPr>
        <p:spPr>
          <a:xfrm>
            <a:off x="482538" y="2114894"/>
            <a:ext cx="8175171" cy="4247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Automatically receiv</a:t>
            </a:r>
            <a:r>
              <a:rPr lang="en-US" sz="1800">
                <a:solidFill>
                  <a:schemeClr val="dk1"/>
                </a:solidFill>
              </a:rPr>
              <a:t>ing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professional development certificate via e-mail within 24 hours after viewing any webinar for a minimum of 45 minutes;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Registering for upcoming webinars with a simple one-click process</a:t>
            </a:r>
            <a:r>
              <a:rPr lang="en-US" sz="1800">
                <a:solidFill>
                  <a:schemeClr val="dk1"/>
                </a:solidFill>
              </a:rPr>
              <a:t>;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</a:rPr>
              <a:t>Access 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downloadable presentations, lesson plan materials, and webinar activitie</a:t>
            </a:r>
            <a:r>
              <a:rPr lang="en-US" sz="1800">
                <a:solidFill>
                  <a:schemeClr val="dk1"/>
                </a:solidFill>
              </a:rPr>
              <a:t>s;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Searching and viewing</a:t>
            </a:r>
            <a:r>
              <a:rPr lang="en-US" sz="1800">
                <a:solidFill>
                  <a:schemeClr val="dk1"/>
                </a:solidFill>
              </a:rPr>
              <a:t> the full inventory of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webinars at your convenience; 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Sav</a:t>
            </a:r>
            <a:r>
              <a:rPr lang="en-US" sz="1800">
                <a:solidFill>
                  <a:schemeClr val="dk1"/>
                </a:solidFill>
              </a:rPr>
              <a:t>ing 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webinars to your EconEdLink dashboard for access.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u="sng">
                <a:solidFill>
                  <a:schemeClr val="hlink"/>
                </a:solidFill>
                <a:hlinkClick r:id="rId3"/>
              </a:rPr>
              <a:t>https://econedlink.org/professional-development/</a:t>
            </a:r>
            <a:endParaRPr sz="2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30"/>
          <p:cNvSpPr txBox="1">
            <a:spLocks noGrp="1"/>
          </p:cNvSpPr>
          <p:nvPr>
            <p:ph type="title"/>
          </p:nvPr>
        </p:nvSpPr>
        <p:spPr>
          <a:xfrm>
            <a:off x="457199" y="1067221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4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EconEdLink Membership Provides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1"/>
          <p:cNvSpPr txBox="1">
            <a:spLocks noGrp="1"/>
          </p:cNvSpPr>
          <p:nvPr>
            <p:ph type="title"/>
          </p:nvPr>
        </p:nvSpPr>
        <p:spPr>
          <a:xfrm>
            <a:off x="433551" y="106196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4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Professional Development Certificate</a:t>
            </a:r>
            <a:endParaRPr sz="4000" b="1">
              <a:solidFill>
                <a:srgbClr val="005CB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31"/>
          <p:cNvSpPr txBox="1"/>
          <p:nvPr/>
        </p:nvSpPr>
        <p:spPr>
          <a:xfrm>
            <a:off x="588955" y="2359260"/>
            <a:ext cx="8175171" cy="3139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E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arn </a:t>
            </a:r>
            <a:r>
              <a:rPr lang="en-US" sz="1800">
                <a:solidFill>
                  <a:schemeClr val="dk1"/>
                </a:solidFill>
              </a:rPr>
              <a:t>a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professional development certificate for this webinar after you: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Watch a minimum of 45-minutes.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</a:rPr>
              <a:t>It wi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ll automatically be sent to you as a professional development </a:t>
            </a:r>
            <a:r>
              <a:rPr lang="en-US" sz="1800" b="1">
                <a:solidFill>
                  <a:srgbClr val="7A9900"/>
                </a:solidFill>
                <a:latin typeface="Arial"/>
                <a:ea typeface="Arial"/>
                <a:cs typeface="Arial"/>
                <a:sym typeface="Arial"/>
              </a:rPr>
              <a:t>certificate </a:t>
            </a:r>
            <a:r>
              <a:rPr lang="en-US" sz="1800">
                <a:solidFill>
                  <a:schemeClr val="dk1"/>
                </a:solidFill>
              </a:rPr>
              <a:t>as an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e-mail attachment within 24 hours.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Accessing resources: 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</a:rPr>
              <a:t>E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asily download presentations, lesson plan materials, and activities </a:t>
            </a:r>
            <a:r>
              <a:rPr lang="en-US" sz="1800">
                <a:solidFill>
                  <a:schemeClr val="dk1"/>
                </a:solidFill>
              </a:rPr>
              <a:t>associated with 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each webinar at:  </a:t>
            </a:r>
            <a:r>
              <a:rPr lang="en-US" sz="1800" b="1" i="1">
                <a:solidFill>
                  <a:srgbClr val="005CB8"/>
                </a:solidFill>
                <a:latin typeface="Arial"/>
                <a:ea typeface="Arial"/>
                <a:cs typeface="Arial"/>
                <a:sym typeface="Arial"/>
              </a:rPr>
              <a:t>EconEdLink.org/professional-development/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i="1">
              <a:solidFill>
                <a:srgbClr val="005CB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2"/>
          <p:cNvSpPr txBox="1">
            <a:spLocks noGrp="1"/>
          </p:cNvSpPr>
          <p:nvPr>
            <p:ph type="title"/>
          </p:nvPr>
        </p:nvSpPr>
        <p:spPr>
          <a:xfrm>
            <a:off x="457200" y="-12518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Agenda</a:t>
            </a:r>
            <a:endParaRPr sz="4800" b="1">
              <a:solidFill>
                <a:srgbClr val="005CB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32"/>
          <p:cNvSpPr txBox="1">
            <a:spLocks noGrp="1"/>
          </p:cNvSpPr>
          <p:nvPr>
            <p:ph type="body" idx="4294967295"/>
          </p:nvPr>
        </p:nvSpPr>
        <p:spPr>
          <a:xfrm>
            <a:off x="457200" y="1236400"/>
            <a:ext cx="8637900" cy="48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AutoNum type="arabicPeriod"/>
            </a:pPr>
            <a:r>
              <a:rPr lang="en-US" sz="2200"/>
              <a:t>Welcome and introduction</a:t>
            </a:r>
            <a:endParaRPr/>
          </a:p>
          <a:p>
            <a:pPr marL="457200" lvl="0" indent="-457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AutoNum type="arabicPeriod"/>
            </a:pPr>
            <a:r>
              <a:rPr lang="en-US" sz="2200"/>
              <a:t>List key learning and educational technology objectives</a:t>
            </a:r>
            <a:endParaRPr/>
          </a:p>
          <a:p>
            <a:pPr marL="457200" lvl="0" indent="-457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AutoNum type="arabicPeriod"/>
            </a:pPr>
            <a:r>
              <a:rPr lang="en-US" sz="2200"/>
              <a:t>Links to national and state standards</a:t>
            </a:r>
            <a:endParaRPr/>
          </a:p>
          <a:p>
            <a:pPr marL="457200" lvl="0" indent="-457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AutoNum type="arabicPeriod"/>
            </a:pPr>
            <a:r>
              <a:rPr lang="en-US" sz="2200"/>
              <a:t>Transform presentations on demand, supply, and market equilibrium into classroom conversations using examples drawn from the COVID economy</a:t>
            </a:r>
            <a:endParaRPr/>
          </a:p>
          <a:p>
            <a:pPr marL="457200" lvl="0" indent="-457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AutoNum type="arabicPeriod"/>
            </a:pPr>
            <a:r>
              <a:rPr lang="en-US" sz="2200"/>
              <a:t>Connect different demand relative to supply considerations to predict price and output changes</a:t>
            </a:r>
            <a:endParaRPr/>
          </a:p>
          <a:p>
            <a:pPr marL="457200" lvl="0" indent="-457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AutoNum type="arabicPeriod"/>
            </a:pPr>
            <a:r>
              <a:rPr lang="en-US" sz="2200"/>
              <a:t>Provide resources for instructors want to improve student outcomes and experiences in economics, personal finance, business, government, and history courses</a:t>
            </a:r>
            <a:endParaRPr/>
          </a:p>
          <a:p>
            <a:pPr marL="457200" lvl="0" indent="-457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AutoNum type="arabicPeriod"/>
            </a:pPr>
            <a:r>
              <a:rPr lang="en-US" sz="2200"/>
              <a:t>Conclusion, followed by Q&amp;A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3"/>
          <p:cNvSpPr txBox="1">
            <a:spLocks noGrp="1"/>
          </p:cNvSpPr>
          <p:nvPr>
            <p:ph type="title"/>
          </p:nvPr>
        </p:nvSpPr>
        <p:spPr>
          <a:xfrm>
            <a:off x="228600" y="1061357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Welcome to EconEdLink</a:t>
            </a:r>
            <a:endParaRPr/>
          </a:p>
        </p:txBody>
      </p:sp>
      <p:sp>
        <p:nvSpPr>
          <p:cNvPr id="151" name="Google Shape;151;p33"/>
          <p:cNvSpPr txBox="1">
            <a:spLocks noGrp="1"/>
          </p:cNvSpPr>
          <p:nvPr>
            <p:ph type="body" idx="1"/>
          </p:nvPr>
        </p:nvSpPr>
        <p:spPr>
          <a:xfrm>
            <a:off x="457200" y="2377440"/>
            <a:ext cx="8229600" cy="3779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Master teachers and instructional technology experts lead these webinars</a:t>
            </a: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Established network with a management system with deep and broad roots </a:t>
            </a: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Access to a university-based network of centers, state council affiliates, and research-driven organizations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4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Little about me</a:t>
            </a:r>
            <a:endParaRPr b="1"/>
          </a:p>
        </p:txBody>
      </p:sp>
      <p:sp>
        <p:nvSpPr>
          <p:cNvPr id="157" name="Google Shape;157;p34"/>
          <p:cNvSpPr txBox="1">
            <a:spLocks noGrp="1"/>
          </p:cNvSpPr>
          <p:nvPr>
            <p:ph type="body" idx="1"/>
          </p:nvPr>
        </p:nvSpPr>
        <p:spPr>
          <a:xfrm>
            <a:off x="4736700" y="2902200"/>
            <a:ext cx="4038600" cy="26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Currently at Lindenwood University 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Previously at Northern Michigan University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Author and co-author</a:t>
            </a:r>
            <a:endParaRPr b="1"/>
          </a:p>
        </p:txBody>
      </p:sp>
      <p:pic>
        <p:nvPicPr>
          <p:cNvPr id="158" name="Google Shape;15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" y="2495150"/>
            <a:ext cx="3317150" cy="349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Google Shape;166;p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2617596" cy="3182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chemeClr val="dk1"/>
                </a:solidFill>
              </a:rPr>
              <a:t>Academic</a:t>
            </a:r>
            <a:endParaRPr sz="4400" dirty="0">
              <a:solidFill>
                <a:schemeClr val="dk1"/>
              </a:solidFill>
            </a:endParaRPr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 Objectives</a:t>
            </a:r>
            <a:endParaRPr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68;p35"/>
          <p:cNvSpPr txBox="1">
            <a:spLocks noGrp="1"/>
          </p:cNvSpPr>
          <p:nvPr>
            <p:ph type="body" idx="2"/>
          </p:nvPr>
        </p:nvSpPr>
        <p:spPr>
          <a:xfrm>
            <a:off x="3195376" y="1286190"/>
            <a:ext cx="5491424" cy="4839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-US" sz="1900" b="1" dirty="0">
                <a:solidFill>
                  <a:schemeClr val="bg2"/>
                </a:solidFill>
              </a:rPr>
              <a:t>Apply </a:t>
            </a:r>
            <a:r>
              <a:rPr lang="en-US" sz="1900" dirty="0">
                <a:solidFill>
                  <a:schemeClr val="bg2"/>
                </a:solidFill>
              </a:rPr>
              <a:t>the </a:t>
            </a:r>
            <a:r>
              <a:rPr lang="en-US" sz="1900" b="1" dirty="0">
                <a:solidFill>
                  <a:schemeClr val="bg2"/>
                </a:solidFill>
              </a:rPr>
              <a:t>law of demand </a:t>
            </a:r>
            <a:r>
              <a:rPr lang="en-US" sz="1900" dirty="0">
                <a:solidFill>
                  <a:schemeClr val="bg2"/>
                </a:solidFill>
              </a:rPr>
              <a:t>to explain the inverse relationship between price and the amounts consumers purchase</a:t>
            </a:r>
            <a:endParaRPr dirty="0">
              <a:solidFill>
                <a:schemeClr val="bg2"/>
              </a:solidFill>
            </a:endParaRPr>
          </a:p>
          <a:p>
            <a:pPr marL="34290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-US" sz="1900" b="1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Demonstrate</a:t>
            </a:r>
            <a:r>
              <a:rPr lang="en-US" sz="1900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the </a:t>
            </a:r>
            <a:r>
              <a:rPr lang="en-US" sz="1900" b="1" dirty="0">
                <a:solidFill>
                  <a:schemeClr val="bg2"/>
                </a:solidFill>
              </a:rPr>
              <a:t>law of supply</a:t>
            </a:r>
            <a:r>
              <a:rPr lang="en-US" sz="1900" dirty="0">
                <a:solidFill>
                  <a:schemeClr val="bg2"/>
                </a:solidFill>
              </a:rPr>
              <a:t> by showing </a:t>
            </a:r>
            <a:r>
              <a:rPr lang="en-US" sz="1900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how higher prices motiv</a:t>
            </a:r>
            <a:r>
              <a:rPr lang="en-US" sz="1900" dirty="0">
                <a:solidFill>
                  <a:schemeClr val="bg2"/>
                </a:solidFill>
              </a:rPr>
              <a:t>ate businesses</a:t>
            </a:r>
            <a:r>
              <a:rPr lang="en-US" sz="1900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to produce more in order to s</a:t>
            </a:r>
            <a:r>
              <a:rPr lang="en-US" sz="1900" dirty="0">
                <a:solidFill>
                  <a:schemeClr val="bg2"/>
                </a:solidFill>
              </a:rPr>
              <a:t>tay open by realizing profits and avoiding losses</a:t>
            </a:r>
            <a:r>
              <a:rPr lang="en-US" sz="1900" dirty="0">
                <a:solidFill>
                  <a:schemeClr val="bg2"/>
                </a:solidFill>
                <a:sym typeface="Calibri"/>
              </a:rPr>
              <a:t> </a:t>
            </a:r>
            <a:endParaRPr dirty="0">
              <a:solidFill>
                <a:schemeClr val="bg2"/>
              </a:solidFill>
            </a:endParaRPr>
          </a:p>
          <a:p>
            <a:pPr marL="34290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-US" sz="1900" b="1" dirty="0">
                <a:solidFill>
                  <a:schemeClr val="bg2"/>
                </a:solidFill>
              </a:rPr>
              <a:t>Identify market equilibrium</a:t>
            </a:r>
            <a:endParaRPr dirty="0">
              <a:solidFill>
                <a:schemeClr val="bg2"/>
              </a:solidFill>
            </a:endParaRPr>
          </a:p>
          <a:p>
            <a:pPr marL="34290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-US" sz="1900" b="1" dirty="0">
                <a:solidFill>
                  <a:schemeClr val="bg2"/>
                </a:solidFill>
              </a:rPr>
              <a:t>Distinguish </a:t>
            </a:r>
            <a:r>
              <a:rPr lang="en-US" sz="1900" dirty="0">
                <a:solidFill>
                  <a:schemeClr val="bg2"/>
                </a:solidFill>
              </a:rPr>
              <a:t>between a change in </a:t>
            </a:r>
            <a:r>
              <a:rPr lang="en-US" sz="1900" b="1" dirty="0">
                <a:solidFill>
                  <a:schemeClr val="bg2"/>
                </a:solidFill>
              </a:rPr>
              <a:t>supply</a:t>
            </a:r>
            <a:r>
              <a:rPr lang="en-US" sz="1900" dirty="0">
                <a:solidFill>
                  <a:schemeClr val="bg2"/>
                </a:solidFill>
              </a:rPr>
              <a:t> and</a:t>
            </a:r>
            <a:r>
              <a:rPr lang="en-US" sz="1900" b="1" dirty="0">
                <a:solidFill>
                  <a:schemeClr val="bg2"/>
                </a:solidFill>
              </a:rPr>
              <a:t> quantity supplied </a:t>
            </a:r>
            <a:r>
              <a:rPr lang="en-US" sz="1900" dirty="0">
                <a:solidFill>
                  <a:schemeClr val="bg2"/>
                </a:solidFill>
              </a:rPr>
              <a:t>using Excel</a:t>
            </a:r>
            <a:endParaRPr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35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1A42C9A1FF0C4E8EFDD6E1EC68268E" ma:contentTypeVersion="12" ma:contentTypeDescription="Create a new document." ma:contentTypeScope="" ma:versionID="74f415700e677f67570d1265c4de6c02">
  <xsd:schema xmlns:xsd="http://www.w3.org/2001/XMLSchema" xmlns:xs="http://www.w3.org/2001/XMLSchema" xmlns:p="http://schemas.microsoft.com/office/2006/metadata/properties" xmlns:ns2="bfa4db11-c700-41fb-b639-f7e6b4e680b5" xmlns:ns3="9cd82c5b-74c9-4827-94f1-5bf219ae6b20" targetNamespace="http://schemas.microsoft.com/office/2006/metadata/properties" ma:root="true" ma:fieldsID="60f53a838a094153ce095486d560252d" ns2:_="" ns3:_="">
    <xsd:import namespace="bfa4db11-c700-41fb-b639-f7e6b4e680b5"/>
    <xsd:import namespace="9cd82c5b-74c9-4827-94f1-5bf219ae6b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a4db11-c700-41fb-b639-f7e6b4e68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d82c5b-74c9-4827-94f1-5bf219ae6b2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9D86770-DFFB-4DE5-90ED-EB7B0506FBBA}"/>
</file>

<file path=customXml/itemProps2.xml><?xml version="1.0" encoding="utf-8"?>
<ds:datastoreItem xmlns:ds="http://schemas.openxmlformats.org/officeDocument/2006/customXml" ds:itemID="{96BB7AD4-1997-4047-BF1C-F4FB457AF7E2}"/>
</file>

<file path=customXml/itemProps3.xml><?xml version="1.0" encoding="utf-8"?>
<ds:datastoreItem xmlns:ds="http://schemas.openxmlformats.org/officeDocument/2006/customXml" ds:itemID="{4509E811-F017-49E2-BF35-F24A02AE166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1575</Words>
  <Application>Microsoft Office PowerPoint</Application>
  <PresentationFormat>On-screen Show (4:3)</PresentationFormat>
  <Paragraphs>204</Paragraphs>
  <Slides>39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Proxima Nova</vt:lpstr>
      <vt:lpstr>Calibri</vt:lpstr>
      <vt:lpstr>Office Theme</vt:lpstr>
      <vt:lpstr>Simple Light</vt:lpstr>
      <vt:lpstr>Pre-webinar</vt:lpstr>
      <vt:lpstr>PowerPoint Presentation</vt:lpstr>
      <vt:lpstr> Using Current Events and Interactives to Engage Students  Demand, Supply, and Market Equilibrium Presented by Tawni Hunt Ferrarini, PhD tferrarini@Lindenwood.edu https://www.tawni.org/</vt:lpstr>
      <vt:lpstr>EconEdLink Membership Provides</vt:lpstr>
      <vt:lpstr>Professional Development Certificate</vt:lpstr>
      <vt:lpstr>Agenda</vt:lpstr>
      <vt:lpstr>Welcome to EconEdLink</vt:lpstr>
      <vt:lpstr>Little about me</vt:lpstr>
      <vt:lpstr>PowerPoint Presentation</vt:lpstr>
      <vt:lpstr>PowerPoint Presentation</vt:lpstr>
      <vt:lpstr>National Standards</vt:lpstr>
      <vt:lpstr>State Standards</vt:lpstr>
      <vt:lpstr>PowerPoint Presentation</vt:lpstr>
      <vt:lpstr>PowerPoint Presentation</vt:lpstr>
      <vt:lpstr>Students, are you ready?</vt:lpstr>
      <vt:lpstr>Start line</vt:lpstr>
      <vt:lpstr>“Demand, Supply, and Equilibrium” Intro</vt:lpstr>
      <vt:lpstr>What’s the Data Reveal?</vt:lpstr>
      <vt:lpstr>Learning Goals</vt:lpstr>
      <vt:lpstr>Law of Demand</vt:lpstr>
      <vt:lpstr>Change in Price and Quantity Demanded </vt:lpstr>
      <vt:lpstr>Law of Demand</vt:lpstr>
      <vt:lpstr>Compare and Contrast</vt:lpstr>
      <vt:lpstr>True or false </vt:lpstr>
      <vt:lpstr>True or false </vt:lpstr>
      <vt:lpstr>Law of Supply</vt:lpstr>
      <vt:lpstr>EDPuzzle</vt:lpstr>
      <vt:lpstr>Why do they do that?</vt:lpstr>
      <vt:lpstr>Economic Realities</vt:lpstr>
      <vt:lpstr>Supply Shifters</vt:lpstr>
      <vt:lpstr>Teaching D/S with Excel</vt:lpstr>
      <vt:lpstr>Market Equilibrium</vt:lpstr>
      <vt:lpstr>Finish Line</vt:lpstr>
      <vt:lpstr>https://h5p.org/node/591995</vt:lpstr>
      <vt:lpstr>Now Apply to Other Markets</vt:lpstr>
      <vt:lpstr>Review</vt:lpstr>
      <vt:lpstr>References for enhancements and entire courses</vt:lpstr>
      <vt:lpstr>CEE Affiliates</vt:lpstr>
      <vt:lpstr>Stay in touch!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Pre-webinar</dc:title>
  <dc:creator>Conference3 NoteBook</dc:creator>
  <cp:lastModifiedBy>Conference3 NoteBook</cp:lastModifiedBy>
  <cp:revision>1</cp:revision>
  <dcterms:modified xsi:type="dcterms:W3CDTF">2020-06-04T12:49:49Z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0x010100481A42C9A1FF0C4E8EFDD6E1EC68268E</vt:lpwstr>
  </property>
</Properties>
</file>