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4"/>
  </p:notesMasterIdLst>
  <p:sldIdLst>
    <p:sldId id="256" r:id="rId5"/>
    <p:sldId id="269" r:id="rId6"/>
    <p:sldId id="268" r:id="rId7"/>
    <p:sldId id="262" r:id="rId8"/>
    <p:sldId id="258" r:id="rId9"/>
    <p:sldId id="270" r:id="rId10"/>
    <p:sldId id="271" r:id="rId11"/>
    <p:sldId id="285" r:id="rId12"/>
    <p:sldId id="272" r:id="rId13"/>
    <p:sldId id="273" r:id="rId14"/>
    <p:sldId id="274" r:id="rId15"/>
    <p:sldId id="288" r:id="rId16"/>
    <p:sldId id="286" r:id="rId17"/>
    <p:sldId id="287" r:id="rId18"/>
    <p:sldId id="275" r:id="rId19"/>
    <p:sldId id="276" r:id="rId20"/>
    <p:sldId id="277" r:id="rId21"/>
    <p:sldId id="278" r:id="rId22"/>
    <p:sldId id="280" r:id="rId23"/>
    <p:sldId id="281" r:id="rId24"/>
    <p:sldId id="291" r:id="rId25"/>
    <p:sldId id="289" r:id="rId26"/>
    <p:sldId id="282" r:id="rId27"/>
    <p:sldId id="265" r:id="rId28"/>
    <p:sldId id="283" r:id="rId29"/>
    <p:sldId id="284" r:id="rId30"/>
    <p:sldId id="290" r:id="rId31"/>
    <p:sldId id="292" r:id="rId32"/>
    <p:sldId id="266" r:id="rId3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8"/>
    <a:srgbClr val="7A9900"/>
    <a:srgbClr val="8BAF00"/>
    <a:srgbClr val="C7C6F8"/>
    <a:srgbClr val="004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17"/>
  </p:normalViewPr>
  <p:slideViewPr>
    <p:cSldViewPr snapToGrid="0">
      <p:cViewPr varScale="1">
        <p:scale>
          <a:sx n="76" d="100"/>
          <a:sy n="76" d="100"/>
        </p:scale>
        <p:origin x="1642" y="5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6/10/2020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4</a:t>
            </a:fld>
            <a:endParaRPr lang="en-US"/>
          </a:p>
        </p:txBody>
      </p:sp>
    </p:spTree>
    <p:extLst>
      <p:ext uri="{BB962C8B-B14F-4D97-AF65-F5344CB8AC3E}">
        <p14:creationId xmlns:p14="http://schemas.microsoft.com/office/powerpoint/2010/main" val="3495815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5</a:t>
            </a:fld>
            <a:endParaRPr lang="en-US"/>
          </a:p>
        </p:txBody>
      </p:sp>
    </p:spTree>
    <p:extLst>
      <p:ext uri="{BB962C8B-B14F-4D97-AF65-F5344CB8AC3E}">
        <p14:creationId xmlns:p14="http://schemas.microsoft.com/office/powerpoint/2010/main" val="20099184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24</a:t>
            </a:fld>
            <a:endParaRPr lang="en-US"/>
          </a:p>
        </p:txBody>
      </p:sp>
    </p:spTree>
    <p:extLst>
      <p:ext uri="{BB962C8B-B14F-4D97-AF65-F5344CB8AC3E}">
        <p14:creationId xmlns:p14="http://schemas.microsoft.com/office/powerpoint/2010/main" val="33316909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29</a:t>
            </a:fld>
            <a:endParaRPr lang="en-US"/>
          </a:p>
        </p:txBody>
      </p:sp>
    </p:spTree>
    <p:extLst>
      <p:ext uri="{BB962C8B-B14F-4D97-AF65-F5344CB8AC3E}">
        <p14:creationId xmlns:p14="http://schemas.microsoft.com/office/powerpoint/2010/main" val="357378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en-US"/>
              <a:t>Click to edit Master title style</a:t>
            </a:r>
          </a:p>
        </p:txBody>
      </p:sp>
      <p:sp>
        <p:nvSpPr>
          <p:cNvPr id="3" name="Content Placeholder 2"/>
          <p:cNvSpPr>
            <a:spLocks noGrp="1"/>
          </p:cNvSpPr>
          <p:nvPr>
            <p:ph idx="1"/>
          </p:nvPr>
        </p:nvSpPr>
        <p:spPr>
          <a:xfrm>
            <a:off x="457200" y="2377440"/>
            <a:ext cx="82296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06984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228600" y="2055038"/>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brown.edu/academics/education-alliance/teaching-diverse-learners/strategies-0/culturally-responsive-teaching-0#ladson-billing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7400" y="2053772"/>
            <a:ext cx="7772400" cy="1966686"/>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6000" dirty="0"/>
              <a:t/>
            </a:r>
            <a:br>
              <a:rPr lang="en-US" sz="6000" dirty="0"/>
            </a:br>
            <a:r>
              <a:rPr lang="en-US" sz="6000" dirty="0"/>
              <a:t/>
            </a:r>
            <a:br>
              <a:rPr lang="en-US" sz="6000" dirty="0"/>
            </a:br>
            <a:r>
              <a:rPr lang="en-US" sz="5300" b="0" dirty="0">
                <a:effectLst/>
              </a:rPr>
              <a:t>Culturally Responsive Teaching: Investing in Teacher and Student Engagement Strategies</a:t>
            </a:r>
            <a:r>
              <a:rPr lang="en-US" b="0" dirty="0">
                <a:effectLst/>
              </a:rPr>
              <a:t/>
            </a:r>
            <a:br>
              <a:rPr lang="en-US" b="0" dirty="0">
                <a:effectLst/>
              </a:rPr>
            </a:br>
            <a:r>
              <a:rPr lang="en-US" sz="2200" i="1" dirty="0">
                <a:solidFill>
                  <a:schemeClr val="tx1"/>
                </a:solidFill>
                <a:latin typeface="Calibri"/>
                <a:ea typeface="ＭＳ Ｐゴシック"/>
                <a:cs typeface="Calibri"/>
              </a:rPr>
              <a:t>Presented by: </a:t>
            </a:r>
            <a:r>
              <a:rPr lang="en-US" sz="2200" i="1" dirty="0" err="1">
                <a:solidFill>
                  <a:schemeClr val="tx1"/>
                </a:solidFill>
                <a:latin typeface="Calibri"/>
                <a:ea typeface="ＭＳ Ｐゴシック"/>
                <a:cs typeface="Calibri"/>
              </a:rPr>
              <a:t>Dr</a:t>
            </a:r>
            <a:r>
              <a:rPr lang="en-US" sz="2200" i="1" dirty="0">
                <a:solidFill>
                  <a:schemeClr val="tx1"/>
                </a:solidFill>
                <a:latin typeface="Calibri"/>
                <a:ea typeface="ＭＳ Ｐゴシック"/>
                <a:cs typeface="Calibri"/>
              </a:rPr>
              <a:t> Marcelle Mentor</a:t>
            </a:r>
            <a:r>
              <a:rPr lang="en-US" sz="1600" dirty="0"/>
              <a:t/>
            </a:r>
            <a:br>
              <a:rPr lang="en-US" sz="1600" dirty="0"/>
            </a:br>
            <a:r>
              <a:rPr lang="en-US" sz="2200" i="1" dirty="0">
                <a:solidFill>
                  <a:schemeClr val="tx1"/>
                </a:solidFill>
                <a:latin typeface="Calibri"/>
                <a:ea typeface="ＭＳ Ｐゴシック"/>
                <a:cs typeface="Calibri"/>
              </a:rPr>
              <a:t>Date: </a:t>
            </a:r>
            <a:r>
              <a:rPr lang="en-US" sz="2200" dirty="0">
                <a:solidFill>
                  <a:schemeClr val="tx1"/>
                </a:solidFill>
                <a:latin typeface="Calibri"/>
                <a:ea typeface="ＭＳ Ｐゴシック"/>
                <a:cs typeface="Calibri"/>
              </a:rPr>
              <a:t>10 June 2020</a:t>
            </a:r>
            <a:r>
              <a:rPr lang="en-US" sz="1600" dirty="0">
                <a:solidFill>
                  <a:schemeClr val="tx1"/>
                </a:solidFill>
                <a:latin typeface="Calibri"/>
                <a:ea typeface="ＭＳ Ｐゴシック"/>
                <a:cs typeface="Calibri"/>
              </a:rPr>
              <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rPr>
              <a:t>mm3128@tc.columbia.edu</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64B8D8-3712-0940-889E-1B5581B126A9}"/>
              </a:ext>
            </a:extLst>
          </p:cNvPr>
          <p:cNvSpPr>
            <a:spLocks noGrp="1"/>
          </p:cNvSpPr>
          <p:nvPr>
            <p:ph type="title"/>
          </p:nvPr>
        </p:nvSpPr>
        <p:spPr/>
        <p:txBody>
          <a:bodyPr/>
          <a:lstStyle/>
          <a:p>
            <a:r>
              <a:rPr lang="en-US" sz="3600" dirty="0"/>
              <a:t>Culturally Responsive </a:t>
            </a:r>
            <a:r>
              <a:rPr lang="en-US" sz="3600" dirty="0" smtClean="0"/>
              <a:t>Teaching, cont’d</a:t>
            </a:r>
            <a:endParaRPr lang="en-US" sz="3600" dirty="0"/>
          </a:p>
        </p:txBody>
      </p:sp>
      <p:sp>
        <p:nvSpPr>
          <p:cNvPr id="9" name="Content Placeholder 8">
            <a:extLst>
              <a:ext uri="{FF2B5EF4-FFF2-40B4-BE49-F238E27FC236}">
                <a16:creationId xmlns:a16="http://schemas.microsoft.com/office/drawing/2014/main" xmlns="" id="{2452DFF5-3AFA-2E40-98B1-0BF2F6F4A1BA}"/>
              </a:ext>
            </a:extLst>
          </p:cNvPr>
          <p:cNvSpPr>
            <a:spLocks noGrp="1"/>
          </p:cNvSpPr>
          <p:nvPr>
            <p:ph idx="1"/>
          </p:nvPr>
        </p:nvSpPr>
        <p:spPr>
          <a:xfrm>
            <a:off x="457200" y="2057400"/>
            <a:ext cx="8229600" cy="3779520"/>
          </a:xfrm>
        </p:spPr>
        <p:txBody>
          <a:bodyPr/>
          <a:lstStyle/>
          <a:p>
            <a:pPr eaLnBrk="1" hangingPunct="1">
              <a:buFont typeface="Wingdings" pitchFamily="2" charset="2"/>
              <a:buChar char="Ø"/>
            </a:pPr>
            <a:r>
              <a:rPr lang="en-US" altLang="en-US" dirty="0">
                <a:latin typeface="Garamond" panose="02020404030301010803" pitchFamily="18" charset="0"/>
              </a:rPr>
              <a:t>Builds on what we already know. </a:t>
            </a:r>
          </a:p>
          <a:p>
            <a:pPr eaLnBrk="1" hangingPunct="1">
              <a:buFont typeface="Wingdings" pitchFamily="2" charset="2"/>
              <a:buChar char="Ø"/>
            </a:pPr>
            <a:r>
              <a:rPr lang="en-US" altLang="en-US" dirty="0">
                <a:latin typeface="Garamond" panose="02020404030301010803" pitchFamily="18" charset="0"/>
              </a:rPr>
              <a:t>There is more than one way of knowing.</a:t>
            </a:r>
          </a:p>
          <a:p>
            <a:pPr eaLnBrk="1" hangingPunct="1">
              <a:buFont typeface="Wingdings" pitchFamily="2" charset="2"/>
              <a:buChar char="Ø"/>
            </a:pPr>
            <a:r>
              <a:rPr lang="en-US" altLang="en-US" dirty="0">
                <a:latin typeface="Garamond" panose="02020404030301010803" pitchFamily="18" charset="0"/>
              </a:rPr>
              <a:t>Encourages us to embrace our own culture and develop a love of learning and so what does that mean when we are looking to hire purposefully to grow our students’ access to different cultures…</a:t>
            </a:r>
          </a:p>
          <a:p>
            <a:pPr eaLnBrk="1" hangingPunct="1">
              <a:buFont typeface="Wingdings" pitchFamily="2" charset="2"/>
              <a:buChar char="Ø"/>
            </a:pPr>
            <a:r>
              <a:rPr lang="en-US" altLang="en-US" dirty="0">
                <a:latin typeface="Garamond" panose="02020404030301010803" pitchFamily="18" charset="0"/>
              </a:rPr>
              <a:t>Highlights strengths, and gives us confidence to confront their weaknesses.</a:t>
            </a:r>
          </a:p>
          <a:p>
            <a:endParaRPr lang="en-US" dirty="0"/>
          </a:p>
        </p:txBody>
      </p:sp>
    </p:spTree>
    <p:extLst>
      <p:ext uri="{BB962C8B-B14F-4D97-AF65-F5344CB8AC3E}">
        <p14:creationId xmlns:p14="http://schemas.microsoft.com/office/powerpoint/2010/main" val="3300935155"/>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CBF8F68-EE22-354E-B5FD-AB5162806318}"/>
              </a:ext>
            </a:extLst>
          </p:cNvPr>
          <p:cNvSpPr>
            <a:spLocks noGrp="1"/>
          </p:cNvSpPr>
          <p:nvPr>
            <p:ph idx="1"/>
          </p:nvPr>
        </p:nvSpPr>
        <p:spPr/>
        <p:txBody>
          <a:bodyPr/>
          <a:lstStyle/>
          <a:p>
            <a:pPr eaLnBrk="1" hangingPunct="1">
              <a:lnSpc>
                <a:spcPct val="90000"/>
              </a:lnSpc>
              <a:buFont typeface="Wingdings" pitchFamily="2" charset="2"/>
              <a:buNone/>
            </a:pPr>
            <a:r>
              <a:rPr lang="en-US" altLang="en-US" dirty="0">
                <a:latin typeface="Garamond" panose="02020404030301010803" pitchFamily="18" charset="0"/>
              </a:rPr>
              <a:t>“In our multicultural society, culturally responsive teaching reflects democracy at its highest level.  It means doing whatever it takes to ensure that every child (student) is achieving and ever moving toward realizing their potential.”</a:t>
            </a:r>
          </a:p>
          <a:p>
            <a:pPr eaLnBrk="1" hangingPunct="1">
              <a:lnSpc>
                <a:spcPct val="90000"/>
              </a:lnSpc>
              <a:buFont typeface="Wingdings" pitchFamily="2" charset="2"/>
              <a:buNone/>
            </a:pPr>
            <a:r>
              <a:rPr lang="en-US" altLang="en-US" sz="2000" dirty="0">
                <a:latin typeface="Garamond" panose="02020404030301010803" pitchFamily="18" charset="0"/>
              </a:rPr>
              <a:t>						</a:t>
            </a:r>
            <a:r>
              <a:rPr lang="en-US" altLang="en-US" sz="2000" i="1" dirty="0">
                <a:latin typeface="Garamond" panose="02020404030301010803" pitchFamily="18" charset="0"/>
              </a:rPr>
              <a:t>--Joyce Taylor-Gibson</a:t>
            </a:r>
          </a:p>
          <a:p>
            <a:endParaRPr lang="en-US" dirty="0"/>
          </a:p>
        </p:txBody>
      </p:sp>
      <p:pic>
        <p:nvPicPr>
          <p:cNvPr id="4" name="Picture 5" descr="CB101723">
            <a:extLst>
              <a:ext uri="{FF2B5EF4-FFF2-40B4-BE49-F238E27FC236}">
                <a16:creationId xmlns:a16="http://schemas.microsoft.com/office/drawing/2014/main" xmlns="" id="{967E19C5-9ECB-CB41-922C-67B9DFFB0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1571" y="4118428"/>
            <a:ext cx="11176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1502915"/>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7D5D14B-B77C-4E41-99C8-539F93370765}"/>
              </a:ext>
            </a:extLst>
          </p:cNvPr>
          <p:cNvSpPr>
            <a:spLocks noGrp="1"/>
          </p:cNvSpPr>
          <p:nvPr>
            <p:ph idx="1"/>
          </p:nvPr>
        </p:nvSpPr>
        <p:spPr>
          <a:xfrm>
            <a:off x="360065" y="1735462"/>
            <a:ext cx="8229600" cy="3779520"/>
          </a:xfrm>
        </p:spPr>
        <p:txBody>
          <a:bodyPr/>
          <a:lstStyle/>
          <a:p>
            <a:pPr marL="0" indent="0" algn="ctr">
              <a:buNone/>
            </a:pPr>
            <a:r>
              <a:rPr lang="en-US" sz="4800" b="1" i="1" dirty="0"/>
              <a:t>Halfway mark questions…</a:t>
            </a:r>
          </a:p>
          <a:p>
            <a:r>
              <a:rPr lang="en-US" dirty="0"/>
              <a:t>Are you practicing any form of Culturally Responsive Pedagogy? Could you do </a:t>
            </a:r>
            <a:r>
              <a:rPr lang="en-US" dirty="0" smtClean="0"/>
              <a:t>more? What </a:t>
            </a:r>
            <a:r>
              <a:rPr lang="en-US" dirty="0"/>
              <a:t>would I need to know to do more…?</a:t>
            </a:r>
          </a:p>
          <a:p>
            <a:r>
              <a:rPr lang="en-US" dirty="0"/>
              <a:t>Jot down questions, thoughts or ideas you may have at this point. </a:t>
            </a:r>
          </a:p>
        </p:txBody>
      </p:sp>
    </p:spTree>
    <p:extLst>
      <p:ext uri="{BB962C8B-B14F-4D97-AF65-F5344CB8AC3E}">
        <p14:creationId xmlns:p14="http://schemas.microsoft.com/office/powerpoint/2010/main" val="2661172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4E5461-7CB6-1941-9D43-00A2E3235BEE}"/>
              </a:ext>
            </a:extLst>
          </p:cNvPr>
          <p:cNvSpPr>
            <a:spLocks noGrp="1"/>
          </p:cNvSpPr>
          <p:nvPr>
            <p:ph type="title"/>
          </p:nvPr>
        </p:nvSpPr>
        <p:spPr>
          <a:xfrm>
            <a:off x="355600" y="1132115"/>
            <a:ext cx="8229600" cy="1143000"/>
          </a:xfrm>
        </p:spPr>
        <p:txBody>
          <a:bodyPr/>
          <a:lstStyle/>
          <a:p>
            <a:r>
              <a:rPr lang="en-US" sz="4000" dirty="0"/>
              <a:t>Culturally Sustaining Pedagogy</a:t>
            </a:r>
            <a:br>
              <a:rPr lang="en-US" sz="4000" dirty="0"/>
            </a:br>
            <a:r>
              <a:rPr lang="en-US" sz="4000" dirty="0"/>
              <a:t>(</a:t>
            </a:r>
            <a:r>
              <a:rPr lang="en-US" sz="4000" dirty="0" err="1"/>
              <a:t>Alim</a:t>
            </a:r>
            <a:r>
              <a:rPr lang="en-US" sz="4000" dirty="0"/>
              <a:t> and Paris, 2017)</a:t>
            </a:r>
          </a:p>
        </p:txBody>
      </p:sp>
      <p:sp>
        <p:nvSpPr>
          <p:cNvPr id="3" name="Content Placeholder 2">
            <a:extLst>
              <a:ext uri="{FF2B5EF4-FFF2-40B4-BE49-F238E27FC236}">
                <a16:creationId xmlns:a16="http://schemas.microsoft.com/office/drawing/2014/main" xmlns="" id="{29AA88F3-92A5-794B-831F-B471478446E2}"/>
              </a:ext>
            </a:extLst>
          </p:cNvPr>
          <p:cNvSpPr>
            <a:spLocks noGrp="1"/>
          </p:cNvSpPr>
          <p:nvPr>
            <p:ph idx="1"/>
          </p:nvPr>
        </p:nvSpPr>
        <p:spPr>
          <a:xfrm>
            <a:off x="457200" y="2492829"/>
            <a:ext cx="8229600" cy="3779520"/>
          </a:xfrm>
        </p:spPr>
        <p:txBody>
          <a:bodyPr/>
          <a:lstStyle/>
          <a:p>
            <a:r>
              <a:rPr lang="en-US" dirty="0"/>
              <a:t>Culturally Sustaining Pedagogy seeks to perpetuate and foster – to SUSTAIN – linguistic, literate and cultural pluralism as part of schooling for positive social transformation.</a:t>
            </a:r>
          </a:p>
          <a:p>
            <a:r>
              <a:rPr lang="en-US" dirty="0"/>
              <a:t>CSP exists wherever education sustains the lifeways of communities who have been and continue to be damaged and erased through schooling.</a:t>
            </a:r>
          </a:p>
          <a:p>
            <a:pPr marL="0" indent="0">
              <a:buNone/>
            </a:pPr>
            <a:r>
              <a:rPr lang="en-US" dirty="0"/>
              <a:t> </a:t>
            </a:r>
          </a:p>
        </p:txBody>
      </p:sp>
    </p:spTree>
    <p:extLst>
      <p:ext uri="{BB962C8B-B14F-4D97-AF65-F5344CB8AC3E}">
        <p14:creationId xmlns:p14="http://schemas.microsoft.com/office/powerpoint/2010/main" val="1514289102"/>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E12C3CB-B40C-4B46-BCC4-30F10107FFAA}"/>
              </a:ext>
            </a:extLst>
          </p:cNvPr>
          <p:cNvSpPr>
            <a:spLocks noGrp="1"/>
          </p:cNvSpPr>
          <p:nvPr>
            <p:ph idx="1"/>
          </p:nvPr>
        </p:nvSpPr>
        <p:spPr>
          <a:xfrm>
            <a:off x="486229" y="1114697"/>
            <a:ext cx="8229600" cy="4603932"/>
          </a:xfrm>
        </p:spPr>
        <p:txBody>
          <a:bodyPr/>
          <a:lstStyle/>
          <a:p>
            <a:pPr marL="0" indent="0" algn="ctr">
              <a:buNone/>
            </a:pPr>
            <a:r>
              <a:rPr lang="en-US" sz="3200" b="1" dirty="0">
                <a:solidFill>
                  <a:srgbClr val="005CB8"/>
                </a:solidFill>
                <a:latin typeface="+mj-lt"/>
              </a:rPr>
              <a:t>Culturally Sustaining </a:t>
            </a:r>
            <a:r>
              <a:rPr lang="en-US" sz="3200" b="1" dirty="0" smtClean="0">
                <a:solidFill>
                  <a:srgbClr val="005CB8"/>
                </a:solidFill>
                <a:latin typeface="+mj-lt"/>
              </a:rPr>
              <a:t>Pedagogy, cont’d</a:t>
            </a:r>
            <a:endParaRPr lang="en-US" sz="3200" b="1" dirty="0">
              <a:solidFill>
                <a:srgbClr val="005CB8"/>
              </a:solidFill>
              <a:latin typeface="+mj-lt"/>
              <a:cs typeface="Times New Roman" panose="02020603050405020304" pitchFamily="18" charset="0"/>
            </a:endParaRPr>
          </a:p>
          <a:p>
            <a:r>
              <a:rPr lang="en-US" dirty="0"/>
              <a:t>Nobel Laureate, Morrison, 1998 talks about the panoptic </a:t>
            </a:r>
            <a:r>
              <a:rPr lang="en-US" i="1" dirty="0"/>
              <a:t>White Gaze </a:t>
            </a:r>
            <a:r>
              <a:rPr lang="en-US" dirty="0"/>
              <a:t>that permeates educational research and practice with and for students of color, their teachers and their schools.</a:t>
            </a:r>
          </a:p>
          <a:p>
            <a:r>
              <a:rPr lang="en-US" dirty="0"/>
              <a:t>She goes on to say</a:t>
            </a:r>
            <a:r>
              <a:rPr lang="en-US" i="1" dirty="0"/>
              <a:t>: As though our lives have no meaning and no depth without the White Gaze…”</a:t>
            </a:r>
          </a:p>
          <a:p>
            <a:r>
              <a:rPr lang="en-US" dirty="0"/>
              <a:t>In response to this </a:t>
            </a:r>
            <a:r>
              <a:rPr lang="en-US" dirty="0" err="1"/>
              <a:t>Alim</a:t>
            </a:r>
            <a:r>
              <a:rPr lang="en-US" dirty="0"/>
              <a:t> and Paris ask: </a:t>
            </a:r>
            <a:r>
              <a:rPr lang="en-US" i="1" dirty="0"/>
              <a:t>“ What would our pedagogies look like if this gaze weren’t the dominant one?”</a:t>
            </a:r>
          </a:p>
        </p:txBody>
      </p:sp>
    </p:spTree>
    <p:extLst>
      <p:ext uri="{BB962C8B-B14F-4D97-AF65-F5344CB8AC3E}">
        <p14:creationId xmlns:p14="http://schemas.microsoft.com/office/powerpoint/2010/main" val="56163684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8CAAE3-B0D7-344F-ABEE-E8770971A7B5}"/>
              </a:ext>
            </a:extLst>
          </p:cNvPr>
          <p:cNvSpPr>
            <a:spLocks noGrp="1"/>
          </p:cNvSpPr>
          <p:nvPr>
            <p:ph type="title"/>
          </p:nvPr>
        </p:nvSpPr>
        <p:spPr>
          <a:xfrm>
            <a:off x="384628" y="1422398"/>
            <a:ext cx="8229600" cy="4891316"/>
          </a:xfrm>
        </p:spPr>
        <p:txBody>
          <a:bodyPr/>
          <a:lstStyle/>
          <a:p>
            <a:pPr eaLnBrk="1" hangingPunct="1">
              <a:lnSpc>
                <a:spcPct val="100000"/>
              </a:lnSpc>
            </a:pPr>
            <a:r>
              <a:rPr lang="en-US" altLang="en-US" sz="3200" dirty="0">
                <a:latin typeface="Times New Roman" panose="02020603050405020304" pitchFamily="18" charset="0"/>
                <a:cs typeface="Times New Roman" panose="02020603050405020304" pitchFamily="18" charset="0"/>
              </a:rPr>
              <a:t>To Be A Teacher of Culturally Responsive Teaching:</a:t>
            </a:r>
            <a:r>
              <a:rPr lang="en-US" altLang="en-US" sz="3200" b="0" dirty="0">
                <a:solidFill>
                  <a:schemeClr val="tx1"/>
                </a:solidFill>
                <a:latin typeface="Times New Roman" panose="02020603050405020304" pitchFamily="18" charset="0"/>
                <a:cs typeface="Times New Roman" panose="02020603050405020304" pitchFamily="18" charset="0"/>
              </a:rPr>
              <a:t/>
            </a:r>
            <a:br>
              <a:rPr lang="en-US" altLang="en-US" sz="3200" b="0" dirty="0">
                <a:solidFill>
                  <a:schemeClr val="tx1"/>
                </a:solidFill>
                <a:latin typeface="Times New Roman" panose="02020603050405020304" pitchFamily="18" charset="0"/>
                <a:cs typeface="Times New Roman" panose="02020603050405020304" pitchFamily="18" charset="0"/>
              </a:rPr>
            </a:br>
            <a:r>
              <a:rPr lang="en-US" altLang="en-US" sz="3200" b="0" dirty="0">
                <a:solidFill>
                  <a:schemeClr val="tx1"/>
                </a:solidFill>
                <a:latin typeface="Times New Roman" panose="02020603050405020304" pitchFamily="18" charset="0"/>
                <a:cs typeface="Times New Roman" panose="02020603050405020304" pitchFamily="18" charset="0"/>
              </a:rPr>
              <a:t/>
            </a:r>
            <a:br>
              <a:rPr lang="en-US" altLang="en-US" sz="32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Be someone who deeply cares about your students.</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Be willing to reexamine your hiring practice and make it relevant to your students and school.</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Be a student-centered staff member, which means taking an interest in your students’ community and making positive contact with their parents.</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
            </a:r>
            <a:br>
              <a:rPr lang="en-US" altLang="en-US" sz="2400" b="0" dirty="0">
                <a:solidFill>
                  <a:schemeClr val="tx1"/>
                </a:solidFill>
                <a:latin typeface="Times New Roman" panose="02020603050405020304" pitchFamily="18" charset="0"/>
                <a:cs typeface="Times New Roman" panose="02020603050405020304" pitchFamily="18" charset="0"/>
              </a:rPr>
            </a:br>
            <a:r>
              <a:rPr lang="en-US" altLang="en-US" sz="2400" b="0" dirty="0">
                <a:solidFill>
                  <a:schemeClr val="tx1"/>
                </a:solidFill>
                <a:latin typeface="Times New Roman" panose="02020603050405020304" pitchFamily="18" charset="0"/>
                <a:cs typeface="Times New Roman" panose="02020603050405020304" pitchFamily="18" charset="0"/>
              </a:rPr>
              <a:t>Be willing to learn about cultures other than your own.</a:t>
            </a:r>
            <a:r>
              <a:rPr lang="en-US" altLang="en-US" sz="2400" dirty="0">
                <a:latin typeface="Times New Roman" panose="02020603050405020304" pitchFamily="18" charset="0"/>
                <a:cs typeface="Times New Roman" panose="02020603050405020304" pitchFamily="18" charset="0"/>
              </a:rPr>
              <a:t/>
            </a:r>
            <a:br>
              <a:rPr lang="en-US" alt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8476665"/>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AEB3845-0A26-9F4C-8DA2-88417D5181A0}"/>
              </a:ext>
            </a:extLst>
          </p:cNvPr>
          <p:cNvSpPr>
            <a:spLocks noGrp="1"/>
          </p:cNvSpPr>
          <p:nvPr>
            <p:ph type="title"/>
          </p:nvPr>
        </p:nvSpPr>
        <p:spPr>
          <a:xfrm>
            <a:off x="457200" y="1055077"/>
            <a:ext cx="8229600" cy="1143000"/>
          </a:xfrm>
        </p:spPr>
        <p:txBody>
          <a:bodyPr/>
          <a:lstStyle/>
          <a:p>
            <a:r>
              <a:rPr lang="en-US" altLang="en-US" sz="4000" dirty="0"/>
              <a:t>Building a Culturally Responsive Environment requires…</a:t>
            </a:r>
            <a:endParaRPr lang="en-US" sz="4000" dirty="0"/>
          </a:p>
        </p:txBody>
      </p:sp>
      <p:sp>
        <p:nvSpPr>
          <p:cNvPr id="3" name="Content Placeholder 2">
            <a:extLst>
              <a:ext uri="{FF2B5EF4-FFF2-40B4-BE49-F238E27FC236}">
                <a16:creationId xmlns:a16="http://schemas.microsoft.com/office/drawing/2014/main" xmlns="" id="{77644B53-1963-674E-B20C-C21E2D605111}"/>
              </a:ext>
            </a:extLst>
          </p:cNvPr>
          <p:cNvSpPr>
            <a:spLocks noGrp="1"/>
          </p:cNvSpPr>
          <p:nvPr>
            <p:ph idx="1"/>
          </p:nvPr>
        </p:nvSpPr>
        <p:spPr/>
        <p:txBody>
          <a:bodyPr/>
          <a:lstStyle/>
          <a:p>
            <a:pPr eaLnBrk="1" hangingPunct="1">
              <a:lnSpc>
                <a:spcPct val="90000"/>
              </a:lnSpc>
              <a:buFont typeface="Wingdings" pitchFamily="2" charset="2"/>
              <a:buChar char="Ø"/>
            </a:pPr>
            <a:r>
              <a:rPr lang="en-US" altLang="en-US" dirty="0">
                <a:latin typeface="Garamond" panose="02020404030301010803" pitchFamily="18" charset="0"/>
              </a:rPr>
              <a:t>Dialogues on race/ethnicity and culture</a:t>
            </a:r>
          </a:p>
          <a:p>
            <a:pPr eaLnBrk="1" hangingPunct="1">
              <a:lnSpc>
                <a:spcPct val="90000"/>
              </a:lnSpc>
              <a:buFont typeface="Wingdings" pitchFamily="2" charset="2"/>
              <a:buChar char="Ø"/>
            </a:pPr>
            <a:r>
              <a:rPr lang="en-US" altLang="en-US" dirty="0">
                <a:latin typeface="Garamond" panose="02020404030301010803" pitchFamily="18" charset="0"/>
              </a:rPr>
              <a:t>Caring (</a:t>
            </a:r>
            <a:r>
              <a:rPr lang="en-US" altLang="en-US" dirty="0" err="1">
                <a:latin typeface="Garamond" panose="02020404030301010803" pitchFamily="18" charset="0"/>
              </a:rPr>
              <a:t>Noddings</a:t>
            </a:r>
            <a:r>
              <a:rPr lang="en-US" altLang="en-US" dirty="0">
                <a:latin typeface="Garamond" panose="02020404030301010803" pitchFamily="18" charset="0"/>
              </a:rPr>
              <a:t>, 1986; Valenzuela, 1999)</a:t>
            </a:r>
          </a:p>
          <a:p>
            <a:pPr eaLnBrk="1" hangingPunct="1">
              <a:lnSpc>
                <a:spcPct val="90000"/>
              </a:lnSpc>
              <a:buFont typeface="Wingdings" pitchFamily="2" charset="2"/>
              <a:buChar char="Ø"/>
            </a:pPr>
            <a:r>
              <a:rPr lang="en-US" altLang="en-US" dirty="0">
                <a:latin typeface="Garamond" panose="02020404030301010803" pitchFamily="18" charset="0"/>
              </a:rPr>
              <a:t>Analyzing school climate – who feels comfortable and safe?  Who feels uncomfortable and unsafe?</a:t>
            </a:r>
          </a:p>
          <a:p>
            <a:pPr eaLnBrk="1" hangingPunct="1">
              <a:lnSpc>
                <a:spcPct val="90000"/>
              </a:lnSpc>
              <a:buFont typeface="Wingdings" pitchFamily="2" charset="2"/>
              <a:buChar char="Ø"/>
            </a:pPr>
            <a:r>
              <a:rPr lang="en-US" altLang="en-US" dirty="0">
                <a:latin typeface="Garamond" panose="02020404030301010803" pitchFamily="18" charset="0"/>
              </a:rPr>
              <a:t>Continuously analyzing student achievement data</a:t>
            </a:r>
          </a:p>
          <a:p>
            <a:pPr eaLnBrk="1" hangingPunct="1">
              <a:lnSpc>
                <a:spcPct val="90000"/>
              </a:lnSpc>
              <a:buFont typeface="Wingdings" pitchFamily="2" charset="2"/>
              <a:buChar char="Ø"/>
            </a:pPr>
            <a:r>
              <a:rPr lang="en-US" altLang="en-US" dirty="0">
                <a:latin typeface="Garamond" panose="02020404030301010803" pitchFamily="18" charset="0"/>
              </a:rPr>
              <a:t>Professional Development on learning styles</a:t>
            </a:r>
          </a:p>
          <a:p>
            <a:endParaRPr lang="en-US" dirty="0"/>
          </a:p>
        </p:txBody>
      </p:sp>
    </p:spTree>
    <p:extLst>
      <p:ext uri="{BB962C8B-B14F-4D97-AF65-F5344CB8AC3E}">
        <p14:creationId xmlns:p14="http://schemas.microsoft.com/office/powerpoint/2010/main" val="2725575216"/>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7487D6-469D-BB4E-87CC-788CEA758578}"/>
              </a:ext>
            </a:extLst>
          </p:cNvPr>
          <p:cNvSpPr>
            <a:spLocks noGrp="1"/>
          </p:cNvSpPr>
          <p:nvPr>
            <p:ph type="title"/>
          </p:nvPr>
        </p:nvSpPr>
        <p:spPr>
          <a:xfrm>
            <a:off x="304800" y="1553029"/>
            <a:ext cx="8621486" cy="1143000"/>
          </a:xfrm>
        </p:spPr>
        <p:txBody>
          <a:bodyPr/>
          <a:lstStyle/>
          <a:p>
            <a:r>
              <a:rPr lang="en-US" altLang="en-US" sz="4000" dirty="0"/>
              <a:t>Why is a Culturally Responsive Environment Important in Educational Settings? </a:t>
            </a:r>
            <a:endParaRPr lang="en-US" sz="4000" dirty="0"/>
          </a:p>
        </p:txBody>
      </p:sp>
      <p:sp>
        <p:nvSpPr>
          <p:cNvPr id="3" name="Content Placeholder 2">
            <a:extLst>
              <a:ext uri="{FF2B5EF4-FFF2-40B4-BE49-F238E27FC236}">
                <a16:creationId xmlns:a16="http://schemas.microsoft.com/office/drawing/2014/main" xmlns="" id="{26BCDFE2-28EE-3646-8892-184FF1C908FD}"/>
              </a:ext>
            </a:extLst>
          </p:cNvPr>
          <p:cNvSpPr>
            <a:spLocks noGrp="1"/>
          </p:cNvSpPr>
          <p:nvPr>
            <p:ph idx="1"/>
          </p:nvPr>
        </p:nvSpPr>
        <p:spPr>
          <a:xfrm>
            <a:off x="174172" y="3291840"/>
            <a:ext cx="8752114" cy="3779520"/>
          </a:xfrm>
        </p:spPr>
        <p:txBody>
          <a:bodyPr/>
          <a:lstStyle/>
          <a:p>
            <a:pPr eaLnBrk="1" hangingPunct="1">
              <a:buFont typeface="Wingdings" pitchFamily="2" charset="2"/>
              <a:buChar char="Ø"/>
            </a:pPr>
            <a:r>
              <a:rPr lang="en-US" altLang="en-US" dirty="0">
                <a:latin typeface="Garamond" panose="02020404030301010803" pitchFamily="18" charset="0"/>
              </a:rPr>
              <a:t>Schooling process operates on cultural nuances (e.g., agriculture calendar, giving teacher an apple, speaking up in class, calling teacher by last name).</a:t>
            </a:r>
          </a:p>
          <a:p>
            <a:pPr eaLnBrk="1" hangingPunct="1">
              <a:buFont typeface="Wingdings" pitchFamily="2" charset="2"/>
              <a:buChar char="Ø"/>
            </a:pPr>
            <a:r>
              <a:rPr lang="en-US" altLang="en-US" dirty="0">
                <a:latin typeface="Garamond" panose="02020404030301010803" pitchFamily="18" charset="0"/>
              </a:rPr>
              <a:t>Culture of “others” has historically not been acknowledged in the schooling process and resulted in differential outcomes (Banks, 1987, 2001; </a:t>
            </a:r>
            <a:r>
              <a:rPr lang="en-US" altLang="en-US" dirty="0" err="1">
                <a:latin typeface="Garamond" panose="02020404030301010803" pitchFamily="18" charset="0"/>
              </a:rPr>
              <a:t>Delpit</a:t>
            </a:r>
            <a:r>
              <a:rPr lang="en-US" altLang="en-US" dirty="0">
                <a:latin typeface="Garamond" panose="02020404030301010803" pitchFamily="18" charset="0"/>
              </a:rPr>
              <a:t>, 1993; </a:t>
            </a:r>
            <a:r>
              <a:rPr lang="en-US" altLang="en-US" dirty="0" err="1">
                <a:latin typeface="Garamond" panose="02020404030301010803" pitchFamily="18" charset="0"/>
              </a:rPr>
              <a:t>Sleeter</a:t>
            </a:r>
            <a:r>
              <a:rPr lang="en-US" altLang="en-US" dirty="0">
                <a:latin typeface="Garamond" panose="02020404030301010803" pitchFamily="18" charset="0"/>
              </a:rPr>
              <a:t>, 1987).</a:t>
            </a:r>
          </a:p>
          <a:p>
            <a:endParaRPr lang="en-US" dirty="0"/>
          </a:p>
        </p:txBody>
      </p:sp>
    </p:spTree>
    <p:extLst>
      <p:ext uri="{BB962C8B-B14F-4D97-AF65-F5344CB8AC3E}">
        <p14:creationId xmlns:p14="http://schemas.microsoft.com/office/powerpoint/2010/main" val="252931141"/>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CD4EDD-7E26-F248-AC37-AECCD48696B4}"/>
              </a:ext>
            </a:extLst>
          </p:cNvPr>
          <p:cNvSpPr>
            <a:spLocks noGrp="1"/>
          </p:cNvSpPr>
          <p:nvPr>
            <p:ph type="title"/>
          </p:nvPr>
        </p:nvSpPr>
        <p:spPr>
          <a:xfrm>
            <a:off x="457200" y="1125415"/>
            <a:ext cx="8229600" cy="1010724"/>
          </a:xfrm>
        </p:spPr>
        <p:txBody>
          <a:bodyPr/>
          <a:lstStyle/>
          <a:p>
            <a:r>
              <a:rPr lang="en-US" altLang="en-US" sz="4000" dirty="0"/>
              <a:t>A Place to Begin…</a:t>
            </a:r>
            <a:br>
              <a:rPr lang="en-US" altLang="en-US" sz="4000" dirty="0"/>
            </a:br>
            <a:endParaRPr lang="en-US" sz="4000" dirty="0"/>
          </a:p>
        </p:txBody>
      </p:sp>
      <p:sp>
        <p:nvSpPr>
          <p:cNvPr id="3" name="Content Placeholder 2">
            <a:extLst>
              <a:ext uri="{FF2B5EF4-FFF2-40B4-BE49-F238E27FC236}">
                <a16:creationId xmlns:a16="http://schemas.microsoft.com/office/drawing/2014/main" xmlns="" id="{BDAF4188-3666-BE4D-86E4-35CFF3A39E17}"/>
              </a:ext>
            </a:extLst>
          </p:cNvPr>
          <p:cNvSpPr>
            <a:spLocks noGrp="1"/>
          </p:cNvSpPr>
          <p:nvPr>
            <p:ph idx="1"/>
          </p:nvPr>
        </p:nvSpPr>
        <p:spPr>
          <a:xfrm>
            <a:off x="-246743" y="1564639"/>
            <a:ext cx="9260113" cy="3779520"/>
          </a:xfrm>
        </p:spPr>
        <p:txBody>
          <a:bodyPr/>
          <a:lstStyle/>
          <a:p>
            <a:pPr lvl="1">
              <a:spcBef>
                <a:spcPct val="0"/>
              </a:spcBef>
              <a:buClrTx/>
              <a:buSzTx/>
              <a:buFont typeface="Wingdings" pitchFamily="2" charset="2"/>
              <a:buChar char="Ø"/>
            </a:pPr>
            <a:r>
              <a:rPr lang="en-US" altLang="en-US" sz="3200" dirty="0">
                <a:latin typeface="Garamond" panose="02020404030301010803" pitchFamily="18" charset="0"/>
              </a:rPr>
              <a:t>Be honest about where you are as an individual, and a school</a:t>
            </a:r>
          </a:p>
          <a:p>
            <a:pPr lvl="1">
              <a:spcBef>
                <a:spcPct val="0"/>
              </a:spcBef>
              <a:buClrTx/>
              <a:buSzTx/>
              <a:buFont typeface="Wingdings" pitchFamily="2" charset="2"/>
              <a:buChar char="Ø"/>
            </a:pPr>
            <a:r>
              <a:rPr lang="en-US" altLang="en-US" sz="3200" dirty="0">
                <a:latin typeface="Garamond" panose="02020404030301010803" pitchFamily="18" charset="0"/>
              </a:rPr>
              <a:t>Get to know the research</a:t>
            </a:r>
          </a:p>
          <a:p>
            <a:pPr lvl="1">
              <a:spcBef>
                <a:spcPct val="0"/>
              </a:spcBef>
              <a:buClrTx/>
              <a:buSzTx/>
              <a:buFont typeface="Wingdings" pitchFamily="2" charset="2"/>
              <a:buChar char="Ø"/>
            </a:pPr>
            <a:r>
              <a:rPr lang="en-US" altLang="en-US" sz="3200" dirty="0">
                <a:latin typeface="Garamond" panose="02020404030301010803" pitchFamily="18" charset="0"/>
              </a:rPr>
              <a:t> Let the research inform your decision-making process</a:t>
            </a:r>
          </a:p>
          <a:p>
            <a:pPr lvl="1">
              <a:spcBef>
                <a:spcPct val="0"/>
              </a:spcBef>
              <a:buClrTx/>
              <a:buSzTx/>
              <a:buFont typeface="Wingdings" pitchFamily="2" charset="2"/>
              <a:buChar char="Ø"/>
            </a:pPr>
            <a:r>
              <a:rPr lang="en-US" altLang="en-US" sz="3200" dirty="0">
                <a:latin typeface="Garamond" panose="02020404030301010803" pitchFamily="18" charset="0"/>
              </a:rPr>
              <a:t> Implement realistic (time-bound, measurable goals)</a:t>
            </a:r>
          </a:p>
          <a:p>
            <a:pPr lvl="1">
              <a:spcBef>
                <a:spcPct val="0"/>
              </a:spcBef>
              <a:buClrTx/>
              <a:buSzTx/>
              <a:buFont typeface="Wingdings" pitchFamily="2" charset="2"/>
              <a:buChar char="Ø"/>
            </a:pPr>
            <a:r>
              <a:rPr lang="en-US" altLang="en-US" sz="3200" dirty="0">
                <a:latin typeface="Garamond" panose="02020404030301010803" pitchFamily="18" charset="0"/>
              </a:rPr>
              <a:t> Follow-up and follow through with professional</a:t>
            </a:r>
          </a:p>
          <a:p>
            <a:pPr lvl="1">
              <a:spcBef>
                <a:spcPct val="0"/>
              </a:spcBef>
              <a:buClrTx/>
              <a:buSzTx/>
              <a:buFont typeface="Wingdings" pitchFamily="2" charset="2"/>
              <a:buNone/>
            </a:pPr>
            <a:r>
              <a:rPr lang="en-US" altLang="en-US" sz="3200" dirty="0">
                <a:latin typeface="Garamond" panose="02020404030301010803" pitchFamily="18" charset="0"/>
              </a:rPr>
              <a:t>    development and periodic assessment</a:t>
            </a:r>
          </a:p>
          <a:p>
            <a:endParaRPr lang="en-US" dirty="0"/>
          </a:p>
        </p:txBody>
      </p:sp>
    </p:spTree>
    <p:extLst>
      <p:ext uri="{BB962C8B-B14F-4D97-AF65-F5344CB8AC3E}">
        <p14:creationId xmlns:p14="http://schemas.microsoft.com/office/powerpoint/2010/main" val="805419310"/>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953A963-0120-0843-BBC5-55C9072053BB}"/>
              </a:ext>
            </a:extLst>
          </p:cNvPr>
          <p:cNvSpPr>
            <a:spLocks noGrp="1"/>
          </p:cNvSpPr>
          <p:nvPr>
            <p:ph idx="1"/>
          </p:nvPr>
        </p:nvSpPr>
        <p:spPr/>
        <p:txBody>
          <a:bodyPr/>
          <a:lstStyle/>
          <a:p>
            <a:pPr marL="0" indent="0">
              <a:buNone/>
            </a:pPr>
            <a:r>
              <a:rPr lang="en-US" altLang="en-US" dirty="0">
                <a:latin typeface="Garamond" panose="02020404030301010803" pitchFamily="18" charset="0"/>
              </a:rPr>
              <a:t>“The increasing diversity in our schools, the ongoing demographic changes across the nation and the movement toward globalization dictate that we develop a more in-depth understanding of culture if we want to bring about true understanding among diverse populations</a:t>
            </a:r>
            <a:r>
              <a:rPr lang="en-US" altLang="en-US" dirty="0" smtClean="0">
                <a:latin typeface="Garamond" panose="02020404030301010803" pitchFamily="18" charset="0"/>
              </a:rPr>
              <a:t>.”</a:t>
            </a:r>
            <a:br>
              <a:rPr lang="en-US" altLang="en-US" dirty="0" smtClean="0">
                <a:latin typeface="Garamond" panose="02020404030301010803" pitchFamily="18" charset="0"/>
              </a:rPr>
            </a:br>
            <a:r>
              <a:rPr lang="en-US" altLang="en-US" dirty="0" smtClean="0">
                <a:latin typeface="Garamond" panose="02020404030301010803" pitchFamily="18" charset="0"/>
              </a:rPr>
              <a:t>				 </a:t>
            </a:r>
            <a:r>
              <a:rPr lang="en-US" altLang="en-US" dirty="0">
                <a:latin typeface="Garamond" panose="02020404030301010803" pitchFamily="18" charset="0"/>
              </a:rPr>
              <a:t>– Maria Wilson </a:t>
            </a:r>
            <a:r>
              <a:rPr lang="en-US" altLang="en-US" dirty="0" err="1">
                <a:latin typeface="Garamond" panose="02020404030301010803" pitchFamily="18" charset="0"/>
              </a:rPr>
              <a:t>Portunando</a:t>
            </a:r>
            <a:endParaRPr lang="en-US" dirty="0"/>
          </a:p>
        </p:txBody>
      </p:sp>
    </p:spTree>
    <p:extLst>
      <p:ext uri="{BB962C8B-B14F-4D97-AF65-F5344CB8AC3E}">
        <p14:creationId xmlns:p14="http://schemas.microsoft.com/office/powerpoint/2010/main" val="5174014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6FAE45-F8D7-8B43-8ADD-D958E4D5BE5D}"/>
              </a:ext>
            </a:extLst>
          </p:cNvPr>
          <p:cNvSpPr>
            <a:spLocks noGrp="1"/>
          </p:cNvSpPr>
          <p:nvPr>
            <p:ph type="title"/>
          </p:nvPr>
        </p:nvSpPr>
        <p:spPr>
          <a:xfrm>
            <a:off x="529771" y="1055077"/>
            <a:ext cx="8229600" cy="653980"/>
          </a:xfrm>
        </p:spPr>
        <p:txBody>
          <a:bodyPr/>
          <a:lstStyle/>
          <a:p>
            <a:r>
              <a:rPr lang="en-US" altLang="en-US" sz="2800" dirty="0" smtClean="0">
                <a:latin typeface="+mj-lt"/>
                <a:cs typeface="Times New Roman" panose="02020603050405020304" pitchFamily="18" charset="0"/>
              </a:rPr>
              <a:t>A </a:t>
            </a:r>
            <a:r>
              <a:rPr lang="en-US" altLang="en-US" sz="2800" dirty="0">
                <a:latin typeface="+mj-lt"/>
                <a:cs typeface="Times New Roman" panose="02020603050405020304" pitchFamily="18" charset="0"/>
              </a:rPr>
              <a:t>brief introduction to me</a:t>
            </a:r>
            <a:endParaRPr lang="en-US" sz="2800" dirty="0">
              <a:latin typeface="+mj-lt"/>
              <a:cs typeface="Times New Roman" panose="02020603050405020304" pitchFamily="18" charset="0"/>
            </a:endParaRPr>
          </a:p>
        </p:txBody>
      </p:sp>
      <p:sp>
        <p:nvSpPr>
          <p:cNvPr id="3" name="Content Placeholder 2">
            <a:extLst>
              <a:ext uri="{FF2B5EF4-FFF2-40B4-BE49-F238E27FC236}">
                <a16:creationId xmlns:a16="http://schemas.microsoft.com/office/drawing/2014/main" xmlns="" id="{73E3D3B2-EB5B-AC42-B984-EE97A78AA4F9}"/>
              </a:ext>
            </a:extLst>
          </p:cNvPr>
          <p:cNvSpPr>
            <a:spLocks noGrp="1"/>
          </p:cNvSpPr>
          <p:nvPr>
            <p:ph idx="1"/>
          </p:nvPr>
        </p:nvSpPr>
        <p:spPr>
          <a:xfrm>
            <a:off x="145143" y="1259114"/>
            <a:ext cx="8998857" cy="3167743"/>
          </a:xfrm>
        </p:spPr>
        <p:txBody>
          <a:bodyPr/>
          <a:lstStyle/>
          <a:p>
            <a:pPr eaLnBrk="1" hangingPunct="1">
              <a:buFont typeface="Wingdings" pitchFamily="2" charset="2"/>
              <a:buNone/>
            </a:pPr>
            <a:r>
              <a:rPr lang="en-US" altLang="en-US" sz="2000" b="1" u="sng" dirty="0">
                <a:latin typeface="+mn-lt"/>
              </a:rPr>
              <a:t>Education:</a:t>
            </a:r>
          </a:p>
          <a:p>
            <a:pPr eaLnBrk="1" hangingPunct="1">
              <a:buFont typeface="Wingdings" pitchFamily="2" charset="2"/>
              <a:buChar char="Ø"/>
            </a:pPr>
            <a:r>
              <a:rPr lang="en-US" altLang="en-US" sz="2000" dirty="0">
                <a:latin typeface="+mn-lt"/>
              </a:rPr>
              <a:t>Ph.D. 		Teachers College, Columbia University</a:t>
            </a:r>
          </a:p>
          <a:p>
            <a:pPr eaLnBrk="1" hangingPunct="1">
              <a:buFont typeface="Wingdings" pitchFamily="2" charset="2"/>
              <a:buChar char="Ø"/>
            </a:pPr>
            <a:r>
              <a:rPr lang="en-US" altLang="en-US" sz="2000" dirty="0">
                <a:latin typeface="+mn-lt"/>
              </a:rPr>
              <a:t>M.Phil. 		Columbia University</a:t>
            </a:r>
          </a:p>
          <a:p>
            <a:pPr eaLnBrk="1" hangingPunct="1">
              <a:buFont typeface="Wingdings" pitchFamily="2" charset="2"/>
              <a:buChar char="Ø"/>
            </a:pPr>
            <a:r>
              <a:rPr lang="en-US" altLang="en-US" sz="2000" dirty="0">
                <a:latin typeface="+mn-lt"/>
              </a:rPr>
              <a:t>Ed.M. 		Teachers College, Columbia University</a:t>
            </a:r>
          </a:p>
          <a:p>
            <a:pPr eaLnBrk="1" hangingPunct="1">
              <a:buFont typeface="Wingdings" pitchFamily="2" charset="2"/>
              <a:buChar char="Ø"/>
            </a:pPr>
            <a:r>
              <a:rPr lang="en-US" altLang="en-US" sz="2000" dirty="0" err="1">
                <a:latin typeface="+mn-lt"/>
              </a:rPr>
              <a:t>M.Phil</a:t>
            </a:r>
            <a:r>
              <a:rPr lang="en-US" altLang="en-US" sz="2000" dirty="0">
                <a:latin typeface="+mn-lt"/>
              </a:rPr>
              <a:t> (ethics)	Stellenbosch University, South Africa</a:t>
            </a:r>
          </a:p>
          <a:p>
            <a:pPr eaLnBrk="1" hangingPunct="1">
              <a:buFont typeface="Wingdings" pitchFamily="2" charset="2"/>
              <a:buChar char="Ø"/>
            </a:pPr>
            <a:r>
              <a:rPr lang="en-US" altLang="en-US" sz="2000" dirty="0">
                <a:latin typeface="+mn-lt"/>
              </a:rPr>
              <a:t>B.A.			English Lit., University of the Western Cape, South Africa</a:t>
            </a:r>
          </a:p>
          <a:p>
            <a:pPr eaLnBrk="1" hangingPunct="1">
              <a:buFont typeface="Wingdings" pitchFamily="2" charset="2"/>
              <a:buNone/>
            </a:pPr>
            <a:r>
              <a:rPr lang="en-US" altLang="en-US" sz="2000" b="1" u="sng" dirty="0">
                <a:latin typeface="+mn-lt"/>
              </a:rPr>
              <a:t>Experience:</a:t>
            </a:r>
          </a:p>
          <a:p>
            <a:pPr eaLnBrk="1" hangingPunct="1">
              <a:buFont typeface="Wingdings" pitchFamily="2" charset="2"/>
              <a:buNone/>
            </a:pPr>
            <a:r>
              <a:rPr lang="en-US" altLang="en-US" sz="2000" dirty="0">
                <a:latin typeface="+mn-lt"/>
              </a:rPr>
              <a:t>H.S. English Teacher English Instructor, Adult Learners – City College, TFA @ PACE,</a:t>
            </a:r>
          </a:p>
          <a:p>
            <a:pPr eaLnBrk="1" hangingPunct="1">
              <a:buFont typeface="Wingdings" pitchFamily="2" charset="2"/>
              <a:buNone/>
            </a:pPr>
            <a:r>
              <a:rPr lang="en-US" altLang="en-US" sz="2000" dirty="0">
                <a:latin typeface="+mn-lt"/>
              </a:rPr>
              <a:t>Teacher Educator and Professional Development, Teachers College </a:t>
            </a:r>
          </a:p>
          <a:p>
            <a:pPr eaLnBrk="1" hangingPunct="1">
              <a:buFont typeface="Wingdings" pitchFamily="2" charset="2"/>
              <a:buNone/>
            </a:pPr>
            <a:r>
              <a:rPr lang="en-US" altLang="en-US" sz="2000" dirty="0">
                <a:latin typeface="+mn-lt"/>
              </a:rPr>
              <a:t>Lecturer and Program Coordinator – English Education at Teachers College.</a:t>
            </a:r>
          </a:p>
          <a:p>
            <a:pPr marL="0" indent="0">
              <a:buNone/>
            </a:pPr>
            <a:endParaRPr lang="en-US" dirty="0"/>
          </a:p>
        </p:txBody>
      </p:sp>
    </p:spTree>
    <p:extLst>
      <p:ext uri="{BB962C8B-B14F-4D97-AF65-F5344CB8AC3E}">
        <p14:creationId xmlns:p14="http://schemas.microsoft.com/office/powerpoint/2010/main" val="1633539699"/>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565CAB-6C50-034F-AFF2-CC3774F5CDEB}"/>
              </a:ext>
            </a:extLst>
          </p:cNvPr>
          <p:cNvSpPr>
            <a:spLocks noGrp="1"/>
          </p:cNvSpPr>
          <p:nvPr>
            <p:ph type="title"/>
          </p:nvPr>
        </p:nvSpPr>
        <p:spPr>
          <a:xfrm>
            <a:off x="435428" y="725714"/>
            <a:ext cx="8229600" cy="1143000"/>
          </a:xfrm>
        </p:spPr>
        <p:txBody>
          <a:bodyPr/>
          <a:lstStyle/>
          <a:p>
            <a:r>
              <a:rPr lang="en-US" altLang="en-US" sz="4000" dirty="0"/>
              <a:t>It is important to define </a:t>
            </a:r>
            <a:r>
              <a:rPr lang="en-US" altLang="en-US" sz="4000" dirty="0" smtClean="0"/>
              <a:t>terms…</a:t>
            </a:r>
            <a:endParaRPr lang="en-US" sz="4000" dirty="0"/>
          </a:p>
        </p:txBody>
      </p:sp>
      <p:sp>
        <p:nvSpPr>
          <p:cNvPr id="3" name="Content Placeholder 2">
            <a:extLst>
              <a:ext uri="{FF2B5EF4-FFF2-40B4-BE49-F238E27FC236}">
                <a16:creationId xmlns:a16="http://schemas.microsoft.com/office/drawing/2014/main" xmlns="" id="{A0D204F6-D8D8-1347-88C7-E4DFC12CC91C}"/>
              </a:ext>
            </a:extLst>
          </p:cNvPr>
          <p:cNvSpPr>
            <a:spLocks noGrp="1"/>
          </p:cNvSpPr>
          <p:nvPr>
            <p:ph idx="1"/>
          </p:nvPr>
        </p:nvSpPr>
        <p:spPr>
          <a:xfrm>
            <a:off x="0" y="1563915"/>
            <a:ext cx="8752115" cy="3779520"/>
          </a:xfrm>
        </p:spPr>
        <p:txBody>
          <a:bodyPr/>
          <a:lstStyle/>
          <a:p>
            <a:pPr eaLnBrk="1" hangingPunct="1"/>
            <a:r>
              <a:rPr lang="en-US" altLang="en-US" sz="2400" b="1" dirty="0">
                <a:latin typeface="+mj-lt"/>
              </a:rPr>
              <a:t>Oppression - </a:t>
            </a:r>
            <a:r>
              <a:rPr lang="en-US" sz="2400" dirty="0">
                <a:latin typeface="+mj-lt"/>
              </a:rPr>
              <a:t>the state of being subject to unjust treatment or control.</a:t>
            </a:r>
            <a:endParaRPr lang="en-US" altLang="en-US" sz="2400" b="1" dirty="0">
              <a:latin typeface="+mj-lt"/>
            </a:endParaRPr>
          </a:p>
          <a:p>
            <a:pPr eaLnBrk="1" hangingPunct="1"/>
            <a:r>
              <a:rPr lang="en-US" altLang="en-US" sz="2400" b="1" dirty="0">
                <a:latin typeface="+mj-lt"/>
              </a:rPr>
              <a:t>Race – </a:t>
            </a:r>
            <a:r>
              <a:rPr lang="en-US" altLang="en-US" sz="2400" dirty="0">
                <a:latin typeface="+mj-lt"/>
              </a:rPr>
              <a:t>Stuart Hall (Cultural Theorist) states that race is a floating signifier.</a:t>
            </a:r>
          </a:p>
          <a:p>
            <a:pPr eaLnBrk="1" hangingPunct="1"/>
            <a:r>
              <a:rPr lang="en-US" altLang="en-US" sz="2400" b="1" dirty="0">
                <a:latin typeface="+mj-lt"/>
              </a:rPr>
              <a:t>Class - </a:t>
            </a:r>
            <a:r>
              <a:rPr lang="en-US" sz="2400" dirty="0">
                <a:latin typeface="+mj-lt"/>
              </a:rPr>
              <a:t>a group of people within a society who possess the same socioeconomic status.</a:t>
            </a:r>
            <a:endParaRPr lang="en-US" altLang="en-US" sz="2400" b="1" dirty="0">
              <a:latin typeface="+mj-lt"/>
            </a:endParaRPr>
          </a:p>
          <a:p>
            <a:pPr eaLnBrk="1" hangingPunct="1"/>
            <a:r>
              <a:rPr lang="en-US" altLang="en-US" sz="2400" b="1" dirty="0">
                <a:latin typeface="+mj-lt"/>
              </a:rPr>
              <a:t>Privilege - </a:t>
            </a:r>
            <a:r>
              <a:rPr lang="en-US" sz="2400" dirty="0">
                <a:latin typeface="+mj-lt"/>
              </a:rPr>
              <a:t>a special, unearned advantage or entitlement, used to one's own benefit or to the detriment of others</a:t>
            </a:r>
            <a:endParaRPr lang="en-US" altLang="en-US" sz="2400" b="1" dirty="0">
              <a:latin typeface="+mj-lt"/>
            </a:endParaRPr>
          </a:p>
          <a:p>
            <a:pPr marL="0" indent="0" algn="ctr" eaLnBrk="1" hangingPunct="1">
              <a:buNone/>
            </a:pPr>
            <a:r>
              <a:rPr lang="en-US" altLang="en-US" sz="2400" b="1" i="1" dirty="0">
                <a:latin typeface="+mj-lt"/>
              </a:rPr>
              <a:t>What are assumptions we make?  </a:t>
            </a:r>
            <a:r>
              <a:rPr lang="en-US" altLang="en-US" sz="2400" b="1" i="1" dirty="0" smtClean="0">
                <a:latin typeface="+mj-lt"/>
              </a:rPr>
              <a:t>What </a:t>
            </a:r>
            <a:r>
              <a:rPr lang="en-US" altLang="en-US" sz="2400" b="1" i="1" dirty="0">
                <a:latin typeface="+mj-lt"/>
              </a:rPr>
              <a:t>is our positionality – both personally, and as a school? How do our students know that?</a:t>
            </a:r>
          </a:p>
          <a:p>
            <a:endParaRPr lang="en-US" dirty="0"/>
          </a:p>
        </p:txBody>
      </p:sp>
    </p:spTree>
    <p:extLst>
      <p:ext uri="{BB962C8B-B14F-4D97-AF65-F5344CB8AC3E}">
        <p14:creationId xmlns:p14="http://schemas.microsoft.com/office/powerpoint/2010/main" val="374807892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DD7AAE-0682-0948-99A5-3D158324E24B}"/>
              </a:ext>
            </a:extLst>
          </p:cNvPr>
          <p:cNvSpPr>
            <a:spLocks noGrp="1"/>
          </p:cNvSpPr>
          <p:nvPr>
            <p:ph type="title"/>
          </p:nvPr>
        </p:nvSpPr>
        <p:spPr>
          <a:xfrm>
            <a:off x="203200" y="914400"/>
            <a:ext cx="8752114" cy="1143000"/>
          </a:xfrm>
        </p:spPr>
        <p:txBody>
          <a:bodyPr/>
          <a:lstStyle/>
          <a:p>
            <a:r>
              <a:rPr lang="en-US" sz="4000" dirty="0"/>
              <a:t>Best practices for engaging with the kids</a:t>
            </a:r>
          </a:p>
        </p:txBody>
      </p:sp>
      <p:sp>
        <p:nvSpPr>
          <p:cNvPr id="3" name="Content Placeholder 2">
            <a:extLst>
              <a:ext uri="{FF2B5EF4-FFF2-40B4-BE49-F238E27FC236}">
                <a16:creationId xmlns:a16="http://schemas.microsoft.com/office/drawing/2014/main" xmlns="" id="{C2437522-6B76-1D46-9173-81352FBEA4F3}"/>
              </a:ext>
            </a:extLst>
          </p:cNvPr>
          <p:cNvSpPr>
            <a:spLocks noGrp="1"/>
          </p:cNvSpPr>
          <p:nvPr>
            <p:ph idx="1"/>
          </p:nvPr>
        </p:nvSpPr>
        <p:spPr>
          <a:xfrm>
            <a:off x="464457" y="1869440"/>
            <a:ext cx="8229600" cy="4444274"/>
          </a:xfrm>
        </p:spPr>
        <p:txBody>
          <a:bodyPr/>
          <a:lstStyle/>
          <a:p>
            <a:r>
              <a:rPr lang="en-US" dirty="0"/>
              <a:t>Be honest about what you know or don’t know</a:t>
            </a:r>
          </a:p>
          <a:p>
            <a:r>
              <a:rPr lang="en-US" dirty="0"/>
              <a:t>Be vulnerable and open</a:t>
            </a:r>
          </a:p>
          <a:p>
            <a:r>
              <a:rPr lang="en-US" dirty="0"/>
              <a:t>Let the kids lead </a:t>
            </a:r>
          </a:p>
          <a:p>
            <a:r>
              <a:rPr lang="en-US" dirty="0"/>
              <a:t>Listen</a:t>
            </a:r>
          </a:p>
          <a:p>
            <a:r>
              <a:rPr lang="en-US" dirty="0"/>
              <a:t>Check your privilege (as the the authority)</a:t>
            </a:r>
          </a:p>
          <a:p>
            <a:r>
              <a:rPr lang="en-US" dirty="0"/>
              <a:t>Do some self excavation (Ruiz, 20…)</a:t>
            </a:r>
          </a:p>
          <a:p>
            <a:r>
              <a:rPr lang="en-US" dirty="0"/>
              <a:t>Walk alongside your students</a:t>
            </a:r>
          </a:p>
        </p:txBody>
      </p:sp>
    </p:spTree>
    <p:extLst>
      <p:ext uri="{BB962C8B-B14F-4D97-AF65-F5344CB8AC3E}">
        <p14:creationId xmlns:p14="http://schemas.microsoft.com/office/powerpoint/2010/main" val="2775916700"/>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B86193-2CA7-F043-9C08-34F8E1E860BB}"/>
              </a:ext>
            </a:extLst>
          </p:cNvPr>
          <p:cNvSpPr>
            <a:spLocks noGrp="1"/>
          </p:cNvSpPr>
          <p:nvPr>
            <p:ph type="title"/>
          </p:nvPr>
        </p:nvSpPr>
        <p:spPr>
          <a:xfrm>
            <a:off x="457200" y="754743"/>
            <a:ext cx="8229600" cy="1143000"/>
          </a:xfrm>
        </p:spPr>
        <p:txBody>
          <a:bodyPr/>
          <a:lstStyle/>
          <a:p>
            <a:r>
              <a:rPr lang="en-US" sz="4000" dirty="0"/>
              <a:t>Best </a:t>
            </a:r>
            <a:r>
              <a:rPr lang="en-US" sz="4000" dirty="0"/>
              <a:t>P</a:t>
            </a:r>
            <a:r>
              <a:rPr lang="en-US" sz="4000" dirty="0" smtClean="0"/>
              <a:t>ractices</a:t>
            </a:r>
            <a:endParaRPr lang="en-US" sz="4000" dirty="0"/>
          </a:p>
        </p:txBody>
      </p:sp>
      <p:sp>
        <p:nvSpPr>
          <p:cNvPr id="3" name="Content Placeholder 2">
            <a:extLst>
              <a:ext uri="{FF2B5EF4-FFF2-40B4-BE49-F238E27FC236}">
                <a16:creationId xmlns:a16="http://schemas.microsoft.com/office/drawing/2014/main" xmlns="" id="{2B2E2307-393F-D24F-BD4B-4A92DBEED25F}"/>
              </a:ext>
            </a:extLst>
          </p:cNvPr>
          <p:cNvSpPr>
            <a:spLocks noGrp="1"/>
          </p:cNvSpPr>
          <p:nvPr>
            <p:ph idx="1"/>
          </p:nvPr>
        </p:nvSpPr>
        <p:spPr>
          <a:xfrm>
            <a:off x="457200" y="1535611"/>
            <a:ext cx="8229600" cy="3779520"/>
          </a:xfrm>
        </p:spPr>
        <p:txBody>
          <a:bodyPr/>
          <a:lstStyle/>
          <a:p>
            <a:pPr marL="0" indent="0" algn="ctr">
              <a:buNone/>
            </a:pPr>
            <a:r>
              <a:rPr lang="en-US" b="1" u="sng" dirty="0"/>
              <a:t>What can you do</a:t>
            </a:r>
            <a:r>
              <a:rPr lang="en-US" u="sng" dirty="0"/>
              <a:t>?</a:t>
            </a:r>
          </a:p>
          <a:p>
            <a:r>
              <a:rPr lang="en-US" dirty="0"/>
              <a:t>Take the anti-bias assessment. </a:t>
            </a:r>
          </a:p>
          <a:p>
            <a:r>
              <a:rPr lang="en-US" dirty="0"/>
              <a:t>Learn more about Culturally Relevant, Responsive and Sustaining </a:t>
            </a:r>
            <a:r>
              <a:rPr lang="en-US" dirty="0" smtClean="0"/>
              <a:t>Pedagogy, </a:t>
            </a:r>
            <a:r>
              <a:rPr lang="en-US" dirty="0"/>
              <a:t>and how you can adapt and change </a:t>
            </a:r>
            <a:r>
              <a:rPr lang="en-US" dirty="0" smtClean="0"/>
              <a:t>to enrich </a:t>
            </a:r>
            <a:r>
              <a:rPr lang="en-US" dirty="0"/>
              <a:t>your </a:t>
            </a:r>
            <a:r>
              <a:rPr lang="en-US" dirty="0" smtClean="0"/>
              <a:t>curriculum, pedagogy </a:t>
            </a:r>
            <a:r>
              <a:rPr lang="en-US" dirty="0"/>
              <a:t>and school culture.</a:t>
            </a:r>
          </a:p>
          <a:p>
            <a:r>
              <a:rPr lang="en-US" dirty="0"/>
              <a:t>Get to really know your </a:t>
            </a:r>
            <a:r>
              <a:rPr lang="en-US" dirty="0" smtClean="0"/>
              <a:t>students, how </a:t>
            </a:r>
            <a:r>
              <a:rPr lang="en-US" dirty="0"/>
              <a:t>they fit into the school culture and how the school fits into the communities they serve </a:t>
            </a:r>
            <a:r>
              <a:rPr lang="en-US" dirty="0" smtClean="0"/>
              <a:t>(even </a:t>
            </a:r>
            <a:r>
              <a:rPr lang="en-US" dirty="0"/>
              <a:t>when students are bussed in</a:t>
            </a:r>
            <a:r>
              <a:rPr lang="en-US" dirty="0" smtClean="0"/>
              <a:t>). </a:t>
            </a:r>
            <a:endParaRPr lang="en-US" dirty="0"/>
          </a:p>
          <a:p>
            <a:endParaRPr lang="en-US" dirty="0"/>
          </a:p>
        </p:txBody>
      </p:sp>
    </p:spTree>
    <p:extLst>
      <p:ext uri="{BB962C8B-B14F-4D97-AF65-F5344CB8AC3E}">
        <p14:creationId xmlns:p14="http://schemas.microsoft.com/office/powerpoint/2010/main" val="1345717855"/>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74A403-F2B3-6644-9944-80ED5669F68B}"/>
              </a:ext>
            </a:extLst>
          </p:cNvPr>
          <p:cNvSpPr>
            <a:spLocks noGrp="1"/>
          </p:cNvSpPr>
          <p:nvPr>
            <p:ph type="title"/>
          </p:nvPr>
        </p:nvSpPr>
        <p:spPr>
          <a:xfrm>
            <a:off x="261257" y="754743"/>
            <a:ext cx="8425543" cy="1143000"/>
          </a:xfrm>
        </p:spPr>
        <p:txBody>
          <a:bodyPr/>
          <a:lstStyle/>
          <a:p>
            <a:r>
              <a:rPr lang="en-US" altLang="en-US" sz="3200" dirty="0"/>
              <a:t>What I </a:t>
            </a:r>
            <a:r>
              <a:rPr lang="en-US" altLang="en-US" sz="3200" dirty="0" smtClean="0"/>
              <a:t>Used </a:t>
            </a:r>
            <a:r>
              <a:rPr lang="en-US" altLang="en-US" sz="3200" dirty="0"/>
              <a:t>to </a:t>
            </a:r>
            <a:r>
              <a:rPr lang="en-US" altLang="en-US" sz="3200" dirty="0"/>
              <a:t>T</a:t>
            </a:r>
            <a:r>
              <a:rPr lang="en-US" altLang="en-US" sz="3200" dirty="0" smtClean="0"/>
              <a:t>hink vs What I Now </a:t>
            </a:r>
            <a:r>
              <a:rPr lang="en-US" altLang="en-US" sz="3200" dirty="0"/>
              <a:t>T</a:t>
            </a:r>
            <a:r>
              <a:rPr lang="en-US" altLang="en-US" sz="3200" dirty="0" smtClean="0"/>
              <a:t>hink</a:t>
            </a:r>
            <a:r>
              <a:rPr lang="en-US" altLang="en-US" sz="3200" dirty="0"/>
              <a:t>…</a:t>
            </a:r>
            <a:endParaRPr lang="en-US" sz="3200" dirty="0"/>
          </a:p>
        </p:txBody>
      </p:sp>
      <p:sp>
        <p:nvSpPr>
          <p:cNvPr id="3" name="Content Placeholder 2">
            <a:extLst>
              <a:ext uri="{FF2B5EF4-FFF2-40B4-BE49-F238E27FC236}">
                <a16:creationId xmlns:a16="http://schemas.microsoft.com/office/drawing/2014/main" xmlns="" id="{C49EA896-4F8E-9840-A721-C8BEEDFA6B87}"/>
              </a:ext>
            </a:extLst>
          </p:cNvPr>
          <p:cNvSpPr>
            <a:spLocks noGrp="1"/>
          </p:cNvSpPr>
          <p:nvPr>
            <p:ph idx="1"/>
          </p:nvPr>
        </p:nvSpPr>
        <p:spPr>
          <a:xfrm>
            <a:off x="457200" y="1796142"/>
            <a:ext cx="8229600" cy="4183743"/>
          </a:xfrm>
        </p:spPr>
        <p:txBody>
          <a:bodyPr/>
          <a:lstStyle/>
          <a:p>
            <a:pPr>
              <a:defRPr/>
            </a:pPr>
            <a:r>
              <a:rPr lang="en-US" altLang="en-US" dirty="0"/>
              <a:t>Have your thoughts or understandings been influenced by this session?</a:t>
            </a:r>
          </a:p>
          <a:p>
            <a:pPr>
              <a:defRPr/>
            </a:pPr>
            <a:r>
              <a:rPr lang="en-US" altLang="en-US" dirty="0"/>
              <a:t>What challenged you?</a:t>
            </a:r>
          </a:p>
          <a:p>
            <a:pPr>
              <a:defRPr/>
            </a:pPr>
            <a:r>
              <a:rPr lang="en-US" altLang="en-US" dirty="0"/>
              <a:t>What do you want to work on?</a:t>
            </a:r>
          </a:p>
          <a:p>
            <a:pPr>
              <a:defRPr/>
            </a:pPr>
            <a:r>
              <a:rPr lang="en-US" altLang="en-US" dirty="0"/>
              <a:t>What do you personally want to implement?</a:t>
            </a:r>
          </a:p>
          <a:p>
            <a:pPr>
              <a:defRPr/>
            </a:pPr>
            <a:r>
              <a:rPr lang="en-US" altLang="en-US" dirty="0"/>
              <a:t>What do you want to see implemented as an institute?</a:t>
            </a:r>
          </a:p>
          <a:p>
            <a:pPr>
              <a:defRPr/>
            </a:pPr>
            <a:r>
              <a:rPr lang="en-US" altLang="en-US" dirty="0"/>
              <a:t>Use the Protocol: </a:t>
            </a:r>
            <a:r>
              <a:rPr lang="en-US" altLang="en-US" b="1" dirty="0"/>
              <a:t>What, So </a:t>
            </a:r>
            <a:r>
              <a:rPr lang="en-US" altLang="en-US" b="1" dirty="0" smtClean="0"/>
              <a:t>What, Now </a:t>
            </a:r>
            <a:r>
              <a:rPr lang="en-US" altLang="en-US" b="1" dirty="0"/>
              <a:t>What?</a:t>
            </a:r>
          </a:p>
          <a:p>
            <a:endParaRPr lang="en-US" dirty="0"/>
          </a:p>
        </p:txBody>
      </p:sp>
    </p:spTree>
    <p:extLst>
      <p:ext uri="{BB962C8B-B14F-4D97-AF65-F5344CB8AC3E}">
        <p14:creationId xmlns:p14="http://schemas.microsoft.com/office/powerpoint/2010/main" val="3464330213"/>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Assessment Questions</a:t>
            </a:r>
            <a:endParaRPr lang="en-US" sz="5500" b="1">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377441"/>
            <a:ext cx="8229600" cy="4175760"/>
          </a:xfrm>
        </p:spPr>
        <p:txBody>
          <a:bodyPr>
            <a:noAutofit/>
          </a:bodyPr>
          <a:lstStyle/>
          <a:p>
            <a:pPr eaLnBrk="1" hangingPunct="1">
              <a:buFont typeface="Wingdings" pitchFamily="2" charset="2"/>
              <a:buNone/>
            </a:pPr>
            <a:r>
              <a:rPr lang="en-US" altLang="en-US" sz="2400" dirty="0">
                <a:latin typeface="Garamond" panose="02020404030301010803" pitchFamily="18" charset="0"/>
              </a:rPr>
              <a:t> 1. What would it look like at your schools to create a culturally relevant AND responsive learning environment?</a:t>
            </a:r>
          </a:p>
          <a:p>
            <a:pPr eaLnBrk="1" hangingPunct="1">
              <a:buFont typeface="Wingdings" pitchFamily="2" charset="2"/>
              <a:buNone/>
            </a:pPr>
            <a:r>
              <a:rPr lang="en-US" altLang="en-US" sz="2400" dirty="0">
                <a:latin typeface="Garamond" panose="02020404030301010803" pitchFamily="18" charset="0"/>
              </a:rPr>
              <a:t> 2. What would some obstacles be?</a:t>
            </a:r>
          </a:p>
          <a:p>
            <a:pPr eaLnBrk="1" hangingPunct="1">
              <a:buFont typeface="Wingdings" pitchFamily="2" charset="2"/>
              <a:buNone/>
            </a:pPr>
            <a:r>
              <a:rPr lang="en-US" altLang="en-US" sz="2400" dirty="0">
                <a:latin typeface="Garamond" panose="02020404030301010803" pitchFamily="18" charset="0"/>
              </a:rPr>
              <a:t> 3. What could potentially be challenges in sustaining it?</a:t>
            </a:r>
          </a:p>
          <a:p>
            <a:pPr eaLnBrk="1" hangingPunct="1">
              <a:buFont typeface="Wingdings" pitchFamily="2" charset="2"/>
              <a:buNone/>
            </a:pPr>
            <a:r>
              <a:rPr lang="en-US" altLang="en-US" sz="2400" dirty="0">
                <a:latin typeface="Garamond" panose="02020404030301010803" pitchFamily="18" charset="0"/>
              </a:rPr>
              <a:t> 4. What would benefits of creating and sustaining it?</a:t>
            </a:r>
          </a:p>
          <a:p>
            <a:pPr eaLnBrk="1" hangingPunct="1">
              <a:buFont typeface="Wingdings" pitchFamily="2" charset="2"/>
              <a:buNone/>
            </a:pPr>
            <a:r>
              <a:rPr lang="en-US" altLang="en-US" sz="2400" dirty="0">
                <a:latin typeface="Garamond" panose="02020404030301010803" pitchFamily="18" charset="0"/>
              </a:rPr>
              <a:t> 5. What are lingering questions do you have? What do you think are next steps for you?</a:t>
            </a:r>
          </a:p>
          <a:p>
            <a:pPr marL="0" indent="0" defTabSz="905255">
              <a:buNone/>
              <a:defRPr sz="3168"/>
            </a:pPr>
            <a:endParaRPr lang="en-US" sz="2750" dirty="0"/>
          </a:p>
        </p:txBody>
      </p:sp>
    </p:spTree>
    <p:extLst>
      <p:ext uri="{BB962C8B-B14F-4D97-AF65-F5344CB8AC3E}">
        <p14:creationId xmlns:p14="http://schemas.microsoft.com/office/powerpoint/2010/main" val="1287334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C197F4-B9D8-DC42-9699-4748D5E8DDEF}"/>
              </a:ext>
            </a:extLst>
          </p:cNvPr>
          <p:cNvSpPr>
            <a:spLocks noGrp="1"/>
          </p:cNvSpPr>
          <p:nvPr>
            <p:ph type="title"/>
          </p:nvPr>
        </p:nvSpPr>
        <p:spPr>
          <a:xfrm>
            <a:off x="45720" y="696686"/>
            <a:ext cx="9052560" cy="1143000"/>
          </a:xfrm>
        </p:spPr>
        <p:txBody>
          <a:bodyPr/>
          <a:lstStyle/>
          <a:p>
            <a:r>
              <a:rPr lang="en-US" altLang="en-US" sz="4000" dirty="0"/>
              <a:t>References</a:t>
            </a:r>
            <a:endParaRPr lang="en-US" sz="4000" dirty="0"/>
          </a:p>
        </p:txBody>
      </p:sp>
      <p:sp>
        <p:nvSpPr>
          <p:cNvPr id="3" name="Content Placeholder 2">
            <a:extLst>
              <a:ext uri="{FF2B5EF4-FFF2-40B4-BE49-F238E27FC236}">
                <a16:creationId xmlns:a16="http://schemas.microsoft.com/office/drawing/2014/main" xmlns="" id="{5B1A407E-F548-C44A-BBD3-94C3CEE96F17}"/>
              </a:ext>
            </a:extLst>
          </p:cNvPr>
          <p:cNvSpPr>
            <a:spLocks noGrp="1"/>
          </p:cNvSpPr>
          <p:nvPr>
            <p:ph idx="1"/>
          </p:nvPr>
        </p:nvSpPr>
        <p:spPr>
          <a:xfrm>
            <a:off x="457200" y="1027611"/>
            <a:ext cx="8229600" cy="3779520"/>
          </a:xfrm>
        </p:spPr>
        <p:txBody>
          <a:bodyPr/>
          <a:lstStyle/>
          <a:p>
            <a:pPr eaLnBrk="1" hangingPunct="1">
              <a:lnSpc>
                <a:spcPct val="80000"/>
              </a:lnSpc>
              <a:buFont typeface="Wingdings" pitchFamily="2" charset="2"/>
              <a:buChar char="Ø"/>
            </a:pPr>
            <a:endParaRPr lang="en-US" altLang="en-US" dirty="0">
              <a:latin typeface="Garamond" panose="02020404030301010803" pitchFamily="18" charset="0"/>
            </a:endParaRPr>
          </a:p>
          <a:p>
            <a:pPr eaLnBrk="1" hangingPunct="1">
              <a:lnSpc>
                <a:spcPct val="80000"/>
              </a:lnSpc>
              <a:buFont typeface="Wingdings" pitchFamily="2" charset="2"/>
              <a:buChar char="Ø"/>
            </a:pPr>
            <a:r>
              <a:rPr lang="en-US" altLang="en-US" dirty="0" err="1">
                <a:latin typeface="Garamond" panose="02020404030301010803" pitchFamily="18" charset="0"/>
              </a:rPr>
              <a:t>Alim</a:t>
            </a:r>
            <a:r>
              <a:rPr lang="en-US" altLang="en-US" dirty="0">
                <a:latin typeface="Garamond" panose="02020404030301010803" pitchFamily="18" charset="0"/>
              </a:rPr>
              <a:t> and Paris (2017) </a:t>
            </a:r>
            <a:r>
              <a:rPr lang="en-US" altLang="en-US" i="1" dirty="0">
                <a:latin typeface="Garamond" panose="02020404030301010803" pitchFamily="18" charset="0"/>
              </a:rPr>
              <a:t>Culturally Sustaining Pedagogies: Teaching and Learning for Justice in a Changing World. </a:t>
            </a:r>
            <a:r>
              <a:rPr lang="en-US" altLang="en-US" dirty="0">
                <a:latin typeface="Garamond" panose="02020404030301010803" pitchFamily="18" charset="0"/>
              </a:rPr>
              <a:t>New York: Teachers College Press</a:t>
            </a:r>
            <a:endParaRPr lang="en-US" altLang="en-US" i="1" dirty="0">
              <a:latin typeface="Garamond" panose="02020404030301010803" pitchFamily="18" charset="0"/>
            </a:endParaRPr>
          </a:p>
          <a:p>
            <a:pPr eaLnBrk="1" hangingPunct="1">
              <a:lnSpc>
                <a:spcPct val="80000"/>
              </a:lnSpc>
              <a:buFont typeface="Wingdings" pitchFamily="2" charset="2"/>
              <a:buChar char="Ø"/>
            </a:pPr>
            <a:r>
              <a:rPr lang="en-US" altLang="en-US" dirty="0">
                <a:latin typeface="Garamond" panose="02020404030301010803" pitchFamily="18" charset="0"/>
              </a:rPr>
              <a:t>Banks, J. A. (1987, 2001) </a:t>
            </a:r>
            <a:r>
              <a:rPr lang="en-US" altLang="en-US" i="1" dirty="0">
                <a:latin typeface="Garamond" panose="02020404030301010803" pitchFamily="18" charset="0"/>
              </a:rPr>
              <a:t>Educating Citizens in a Multicultural Society</a:t>
            </a:r>
            <a:r>
              <a:rPr lang="en-US" altLang="en-US" dirty="0">
                <a:latin typeface="Garamond" panose="02020404030301010803" pitchFamily="18" charset="0"/>
              </a:rPr>
              <a:t>. New York: Teachers College Press. </a:t>
            </a:r>
          </a:p>
          <a:p>
            <a:pPr eaLnBrk="1" hangingPunct="1">
              <a:lnSpc>
                <a:spcPct val="80000"/>
              </a:lnSpc>
              <a:buFont typeface="Wingdings" pitchFamily="2" charset="2"/>
              <a:buChar char="Ø"/>
            </a:pPr>
            <a:r>
              <a:rPr lang="en-US" altLang="en-US" dirty="0" err="1">
                <a:latin typeface="Garamond" panose="02020404030301010803" pitchFamily="18" charset="0"/>
              </a:rPr>
              <a:t>Delpit</a:t>
            </a:r>
            <a:r>
              <a:rPr lang="en-US" altLang="en-US" dirty="0">
                <a:latin typeface="Garamond" panose="02020404030301010803" pitchFamily="18" charset="0"/>
              </a:rPr>
              <a:t>, L. (1993). The Silenced Dialogue: Power and Pedagogy in Educating Other People's Children" in </a:t>
            </a:r>
            <a:r>
              <a:rPr lang="en-US" altLang="en-US" i="1" dirty="0">
                <a:latin typeface="Garamond" panose="02020404030301010803" pitchFamily="18" charset="0"/>
              </a:rPr>
              <a:t>Beyond Silenced Voices: Class, Race, and Gender in United States Schools</a:t>
            </a:r>
            <a:r>
              <a:rPr lang="en-US" altLang="en-US" dirty="0">
                <a:latin typeface="Garamond" panose="02020404030301010803" pitchFamily="18" charset="0"/>
              </a:rPr>
              <a:t> (</a:t>
            </a:r>
            <a:r>
              <a:rPr lang="en-US" altLang="en-US" dirty="0" err="1">
                <a:latin typeface="Garamond" panose="02020404030301010803" pitchFamily="18" charset="0"/>
              </a:rPr>
              <a:t>L.Weis</a:t>
            </a:r>
            <a:r>
              <a:rPr lang="en-US" altLang="en-US" dirty="0">
                <a:latin typeface="Garamond" panose="02020404030301010803" pitchFamily="18" charset="0"/>
              </a:rPr>
              <a:t>, </a:t>
            </a:r>
            <a:r>
              <a:rPr lang="en-US" altLang="en-US" dirty="0" err="1">
                <a:latin typeface="Garamond" panose="02020404030301010803" pitchFamily="18" charset="0"/>
              </a:rPr>
              <a:t>M.Fine</a:t>
            </a:r>
            <a:r>
              <a:rPr lang="en-US" altLang="en-US" dirty="0">
                <a:latin typeface="Garamond" panose="02020404030301010803" pitchFamily="18" charset="0"/>
              </a:rPr>
              <a:t>, </a:t>
            </a:r>
            <a:r>
              <a:rPr lang="en-US" altLang="en-US" dirty="0" err="1">
                <a:latin typeface="Garamond" panose="02020404030301010803" pitchFamily="18" charset="0"/>
              </a:rPr>
              <a:t>eds</a:t>
            </a:r>
            <a:r>
              <a:rPr lang="en-US" altLang="en-US" dirty="0">
                <a:latin typeface="Garamond" panose="02020404030301010803" pitchFamily="18" charset="0"/>
              </a:rPr>
              <a:t>).</a:t>
            </a:r>
          </a:p>
          <a:p>
            <a:pPr eaLnBrk="1" hangingPunct="1">
              <a:lnSpc>
                <a:spcPct val="80000"/>
              </a:lnSpc>
              <a:buFont typeface="Wingdings" pitchFamily="2" charset="2"/>
              <a:buChar char="Ø"/>
            </a:pPr>
            <a:r>
              <a:rPr lang="en-US" altLang="en-US" dirty="0">
                <a:latin typeface="Garamond" panose="02020404030301010803" pitchFamily="18" charset="0"/>
              </a:rPr>
              <a:t>Gay, G. (2000). </a:t>
            </a:r>
            <a:r>
              <a:rPr lang="en-US" altLang="en-US" i="1" dirty="0">
                <a:latin typeface="Garamond" panose="02020404030301010803" pitchFamily="18" charset="0"/>
              </a:rPr>
              <a:t>Culturally Responsive Teaching : Theory, Research, and Practice</a:t>
            </a:r>
            <a:r>
              <a:rPr lang="en-US" altLang="en-US" dirty="0">
                <a:latin typeface="Garamond" panose="02020404030301010803" pitchFamily="18" charset="0"/>
              </a:rPr>
              <a:t> (Multicultural Education Series, No. 8). New York: Teachers College Press.</a:t>
            </a:r>
          </a:p>
          <a:p>
            <a:pPr marL="0" indent="0" eaLnBrk="1" hangingPunct="1">
              <a:lnSpc>
                <a:spcPct val="80000"/>
              </a:lnSpc>
              <a:buNone/>
            </a:pPr>
            <a:endParaRPr lang="en-US" altLang="en-US" dirty="0">
              <a:latin typeface="Garamond" panose="02020404030301010803" pitchFamily="18" charset="0"/>
            </a:endParaRPr>
          </a:p>
          <a:p>
            <a:endParaRPr lang="en-US" dirty="0"/>
          </a:p>
        </p:txBody>
      </p:sp>
    </p:spTree>
    <p:extLst>
      <p:ext uri="{BB962C8B-B14F-4D97-AF65-F5344CB8AC3E}">
        <p14:creationId xmlns:p14="http://schemas.microsoft.com/office/powerpoint/2010/main" val="47745992"/>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1BC1D7F6-4D92-994D-96B4-B318EA3A7C89}"/>
              </a:ext>
            </a:extLst>
          </p:cNvPr>
          <p:cNvSpPr>
            <a:spLocks noGrp="1"/>
          </p:cNvSpPr>
          <p:nvPr>
            <p:ph idx="1"/>
          </p:nvPr>
        </p:nvSpPr>
        <p:spPr>
          <a:xfrm>
            <a:off x="500743" y="1448526"/>
            <a:ext cx="8229600" cy="3779520"/>
          </a:xfrm>
        </p:spPr>
        <p:txBody>
          <a:bodyPr/>
          <a:lstStyle/>
          <a:p>
            <a:pPr eaLnBrk="1" hangingPunct="1">
              <a:lnSpc>
                <a:spcPct val="80000"/>
              </a:lnSpc>
              <a:buFont typeface="Wingdings" pitchFamily="2" charset="2"/>
              <a:buChar char="Ø"/>
            </a:pPr>
            <a:r>
              <a:rPr lang="en-US" altLang="en-US" dirty="0">
                <a:latin typeface="Garamond" panose="02020404030301010803" pitchFamily="18" charset="0"/>
              </a:rPr>
              <a:t>Grant, C. A., &amp; </a:t>
            </a:r>
            <a:r>
              <a:rPr lang="en-US" altLang="en-US" dirty="0" err="1">
                <a:latin typeface="Garamond" panose="02020404030301010803" pitchFamily="18" charset="0"/>
              </a:rPr>
              <a:t>Sleeter</a:t>
            </a:r>
            <a:r>
              <a:rPr lang="en-US" altLang="en-US" dirty="0">
                <a:latin typeface="Garamond" panose="02020404030301010803" pitchFamily="18" charset="0"/>
              </a:rPr>
              <a:t>, C. E. (1987). Who determines teacher work? The debate continues. </a:t>
            </a:r>
            <a:r>
              <a:rPr lang="en-US" altLang="en-US" i="1" dirty="0">
                <a:latin typeface="Garamond" panose="02020404030301010803" pitchFamily="18" charset="0"/>
              </a:rPr>
              <a:t>Teaching &amp; Teacher Education, 3</a:t>
            </a:r>
            <a:r>
              <a:rPr lang="en-US" altLang="en-US" dirty="0">
                <a:latin typeface="Garamond" panose="02020404030301010803" pitchFamily="18" charset="0"/>
              </a:rPr>
              <a:t>(1), 61-64.</a:t>
            </a:r>
          </a:p>
          <a:p>
            <a:pPr eaLnBrk="1" hangingPunct="1">
              <a:lnSpc>
                <a:spcPct val="80000"/>
              </a:lnSpc>
              <a:buFont typeface="Wingdings" pitchFamily="2" charset="2"/>
              <a:buChar char="Ø"/>
            </a:pPr>
            <a:r>
              <a:rPr lang="en-US" altLang="en-US" dirty="0">
                <a:latin typeface="Garamond" panose="02020404030301010803" pitchFamily="18" charset="0"/>
              </a:rPr>
              <a:t>Ladson-Billings, G. (1995). </a:t>
            </a:r>
            <a:r>
              <a:rPr lang="en-US" altLang="en-US" i="1" dirty="0">
                <a:latin typeface="Garamond" panose="02020404030301010803" pitchFamily="18" charset="0"/>
              </a:rPr>
              <a:t>The </a:t>
            </a:r>
            <a:r>
              <a:rPr lang="en-US" altLang="en-US" i="1" dirty="0" err="1">
                <a:latin typeface="Garamond" panose="02020404030301010803" pitchFamily="18" charset="0"/>
              </a:rPr>
              <a:t>Dreamkeepers</a:t>
            </a:r>
            <a:r>
              <a:rPr lang="en-US" altLang="en-US" i="1" dirty="0">
                <a:latin typeface="Garamond" panose="02020404030301010803" pitchFamily="18" charset="0"/>
              </a:rPr>
              <a:t> : Successful Teachers of African American Children. </a:t>
            </a:r>
            <a:r>
              <a:rPr lang="en-US" altLang="en-US" dirty="0">
                <a:latin typeface="Garamond" panose="02020404030301010803" pitchFamily="18" charset="0"/>
              </a:rPr>
              <a:t>San Francisco: Jossey Bass.</a:t>
            </a:r>
          </a:p>
          <a:p>
            <a:pPr eaLnBrk="1" hangingPunct="1">
              <a:lnSpc>
                <a:spcPct val="80000"/>
              </a:lnSpc>
              <a:buFont typeface="Wingdings" pitchFamily="2" charset="2"/>
              <a:buChar char="Ø"/>
            </a:pPr>
            <a:r>
              <a:rPr lang="en-GB" altLang="en-US" dirty="0" err="1">
                <a:latin typeface="Garamond" panose="02020404030301010803" pitchFamily="18" charset="0"/>
              </a:rPr>
              <a:t>Noddings</a:t>
            </a:r>
            <a:r>
              <a:rPr lang="en-GB" altLang="en-US" dirty="0">
                <a:latin typeface="Garamond" panose="02020404030301010803" pitchFamily="18" charset="0"/>
              </a:rPr>
              <a:t>, N. (1986).  </a:t>
            </a:r>
            <a:r>
              <a:rPr lang="en-GB" altLang="en-US" i="1" dirty="0">
                <a:latin typeface="Garamond" panose="02020404030301010803" pitchFamily="18" charset="0"/>
              </a:rPr>
              <a:t>Caring - a Feminine Approach to Ethics and Moral Education</a:t>
            </a:r>
            <a:r>
              <a:rPr lang="en-GB" altLang="en-US" dirty="0">
                <a:latin typeface="Garamond" panose="02020404030301010803" pitchFamily="18" charset="0"/>
              </a:rPr>
              <a:t>. USA: University of California Press.</a:t>
            </a:r>
          </a:p>
          <a:p>
            <a:pPr eaLnBrk="1" hangingPunct="1">
              <a:lnSpc>
                <a:spcPct val="80000"/>
              </a:lnSpc>
              <a:buFont typeface="Wingdings" pitchFamily="2" charset="2"/>
              <a:buChar char="Ø"/>
            </a:pPr>
            <a:r>
              <a:rPr lang="en-US" altLang="en-US" dirty="0">
                <a:latin typeface="Garamond" panose="02020404030301010803" pitchFamily="18" charset="0"/>
              </a:rPr>
              <a:t>Valenzuela, A. (1999). </a:t>
            </a:r>
            <a:r>
              <a:rPr lang="en-US" altLang="en-US" i="1" dirty="0">
                <a:latin typeface="Garamond" panose="02020404030301010803" pitchFamily="18" charset="0"/>
              </a:rPr>
              <a:t>Subtractive Schooling: U.S.-Mexican youth and the politics of caring</a:t>
            </a:r>
            <a:r>
              <a:rPr lang="en-US" altLang="en-US" dirty="0">
                <a:latin typeface="Garamond" panose="02020404030301010803" pitchFamily="18" charset="0"/>
              </a:rPr>
              <a:t>. Albany, NY: State University of New York Press. </a:t>
            </a:r>
          </a:p>
          <a:p>
            <a:endParaRPr lang="en-US" dirty="0"/>
          </a:p>
        </p:txBody>
      </p:sp>
    </p:spTree>
    <p:extLst>
      <p:ext uri="{BB962C8B-B14F-4D97-AF65-F5344CB8AC3E}">
        <p14:creationId xmlns:p14="http://schemas.microsoft.com/office/powerpoint/2010/main" val="3328790627"/>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B5D3451-83BF-E14F-ACBD-468F19614C7F}"/>
              </a:ext>
            </a:extLst>
          </p:cNvPr>
          <p:cNvSpPr>
            <a:spLocks noGrp="1"/>
          </p:cNvSpPr>
          <p:nvPr>
            <p:ph idx="1"/>
          </p:nvPr>
        </p:nvSpPr>
        <p:spPr/>
        <p:txBody>
          <a:bodyPr/>
          <a:lstStyle/>
          <a:p>
            <a:pPr marL="0" indent="0">
              <a:buNone/>
            </a:pPr>
            <a:r>
              <a:rPr lang="en-US" sz="5400" b="1" dirty="0">
                <a:solidFill>
                  <a:schemeClr val="accent1"/>
                </a:solidFill>
                <a:latin typeface="Times New Roman" panose="02020603050405020304" pitchFamily="18" charset="0"/>
                <a:cs typeface="Times New Roman" panose="02020603050405020304" pitchFamily="18" charset="0"/>
              </a:rPr>
              <a:t>Questions and Talk Back</a:t>
            </a:r>
          </a:p>
          <a:p>
            <a:pPr marL="0" indent="0">
              <a:buNone/>
            </a:pPr>
            <a:endParaRPr lang="en-US" sz="4000" i="1" dirty="0">
              <a:latin typeface="Calibri"/>
              <a:ea typeface="ＭＳ Ｐゴシック"/>
              <a:cs typeface="Calibri"/>
            </a:endParaRPr>
          </a:p>
          <a:p>
            <a:pPr marL="0" indent="0" algn="ctr">
              <a:buNone/>
            </a:pPr>
            <a:r>
              <a:rPr lang="en-US" sz="4000" i="1" dirty="0" smtClean="0">
                <a:latin typeface="Calibri"/>
                <a:ea typeface="ＭＳ Ｐゴシック"/>
                <a:cs typeface="Calibri"/>
              </a:rPr>
              <a:t>Dr. </a:t>
            </a:r>
            <a:r>
              <a:rPr lang="en-US" sz="4000" i="1" dirty="0">
                <a:latin typeface="Calibri"/>
                <a:ea typeface="ＭＳ Ｐゴシック"/>
                <a:cs typeface="Calibri"/>
              </a:rPr>
              <a:t>Marcelle Mentor</a:t>
            </a:r>
          </a:p>
          <a:p>
            <a:pPr marL="0" indent="0" algn="ctr">
              <a:buNone/>
            </a:pPr>
            <a:r>
              <a:rPr lang="en-US" sz="4000" b="1" dirty="0">
                <a:solidFill>
                  <a:schemeClr val="accent1"/>
                </a:solidFill>
                <a:latin typeface="Calibri"/>
                <a:ea typeface="ＭＳ Ｐゴシック"/>
                <a:cs typeface="Calibri"/>
              </a:rPr>
              <a:t> mm3128@tc.columbia.edu</a:t>
            </a:r>
            <a:endParaRPr lang="en-US" sz="4000" b="1"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4469735"/>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69CF9E-6DFC-604E-8960-BCB2DB826A24}"/>
              </a:ext>
            </a:extLst>
          </p:cNvPr>
          <p:cNvSpPr>
            <a:spLocks noGrp="1"/>
          </p:cNvSpPr>
          <p:nvPr>
            <p:ph type="title"/>
          </p:nvPr>
        </p:nvSpPr>
        <p:spPr/>
        <p:txBody>
          <a:bodyPr/>
          <a:lstStyle/>
          <a:p>
            <a:r>
              <a:rPr lang="en-US" dirty="0"/>
              <a:t>Handouts</a:t>
            </a:r>
          </a:p>
        </p:txBody>
      </p:sp>
      <p:sp>
        <p:nvSpPr>
          <p:cNvPr id="3" name="Content Placeholder 2">
            <a:extLst>
              <a:ext uri="{FF2B5EF4-FFF2-40B4-BE49-F238E27FC236}">
                <a16:creationId xmlns:a16="http://schemas.microsoft.com/office/drawing/2014/main" xmlns="" id="{A52996F2-9675-1F43-A760-532B4002880E}"/>
              </a:ext>
            </a:extLst>
          </p:cNvPr>
          <p:cNvSpPr>
            <a:spLocks noGrp="1"/>
          </p:cNvSpPr>
          <p:nvPr>
            <p:ph idx="1"/>
          </p:nvPr>
        </p:nvSpPr>
        <p:spPr/>
        <p:txBody>
          <a:bodyPr/>
          <a:lstStyle/>
          <a:p>
            <a:r>
              <a:rPr lang="en-US" dirty="0"/>
              <a:t>Academic Articles </a:t>
            </a:r>
          </a:p>
          <a:p>
            <a:pPr marL="0" indent="0">
              <a:buNone/>
            </a:pPr>
            <a:endParaRPr lang="en-US" dirty="0"/>
          </a:p>
          <a:p>
            <a:r>
              <a:rPr lang="en-US" dirty="0" smtClean="0"/>
              <a:t>“What</a:t>
            </a:r>
            <a:r>
              <a:rPr lang="en-US" dirty="0"/>
              <a:t>, So </a:t>
            </a:r>
            <a:r>
              <a:rPr lang="en-US" dirty="0" smtClean="0"/>
              <a:t>What, Now What” </a:t>
            </a:r>
            <a:r>
              <a:rPr lang="en-US" dirty="0"/>
              <a:t>protocol</a:t>
            </a:r>
          </a:p>
          <a:p>
            <a:pPr marL="0" indent="0">
              <a:buNone/>
            </a:pPr>
            <a:endParaRPr lang="en-US" dirty="0"/>
          </a:p>
          <a:p>
            <a:r>
              <a:rPr lang="en-US" dirty="0"/>
              <a:t>Cultural Knapsack </a:t>
            </a:r>
          </a:p>
        </p:txBody>
      </p:sp>
    </p:spTree>
    <p:extLst>
      <p:ext uri="{BB962C8B-B14F-4D97-AF65-F5344CB8AC3E}">
        <p14:creationId xmlns:p14="http://schemas.microsoft.com/office/powerpoint/2010/main" val="2722362348"/>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b="1">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xmlns="" id="{03AF44DA-7F29-495C-9279-01A773172FC7}"/>
              </a:ext>
            </a:extLst>
          </p:cNvPr>
          <p:cNvSpPr txBox="1"/>
          <p:nvPr/>
        </p:nvSpPr>
        <p:spPr>
          <a:xfrm>
            <a:off x="1501666" y="5134678"/>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xmlns="" id="{85988BD1-7DE7-45DD-9D4C-654DA4937CCE}"/>
              </a:ext>
            </a:extLst>
          </p:cNvPr>
          <p:cNvPicPr>
            <a:picLocks noChangeAspect="1"/>
          </p:cNvPicPr>
          <p:nvPr/>
        </p:nvPicPr>
        <p:blipFill>
          <a:blip r:embed="rId4"/>
          <a:stretch>
            <a:fillRect/>
          </a:stretch>
        </p:blipFill>
        <p:spPr>
          <a:xfrm>
            <a:off x="1524001" y="2335947"/>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9FFA64-E624-EB4C-9B74-88AEA2BBE724}"/>
              </a:ext>
            </a:extLst>
          </p:cNvPr>
          <p:cNvSpPr>
            <a:spLocks noGrp="1"/>
          </p:cNvSpPr>
          <p:nvPr>
            <p:ph type="title"/>
          </p:nvPr>
        </p:nvSpPr>
        <p:spPr>
          <a:xfrm>
            <a:off x="457200" y="1407886"/>
            <a:ext cx="8229600" cy="1143000"/>
          </a:xfrm>
        </p:spPr>
        <p:txBody>
          <a:bodyPr/>
          <a:lstStyle/>
          <a:p>
            <a:r>
              <a:rPr lang="en-US" sz="4000" dirty="0"/>
              <a:t>Over-arching Purpose</a:t>
            </a:r>
          </a:p>
        </p:txBody>
      </p:sp>
      <p:sp>
        <p:nvSpPr>
          <p:cNvPr id="3" name="Content Placeholder 2">
            <a:extLst>
              <a:ext uri="{FF2B5EF4-FFF2-40B4-BE49-F238E27FC236}">
                <a16:creationId xmlns:a16="http://schemas.microsoft.com/office/drawing/2014/main" xmlns="" id="{27718A60-AE57-A64D-A89E-19C26AD4409D}"/>
              </a:ext>
            </a:extLst>
          </p:cNvPr>
          <p:cNvSpPr>
            <a:spLocks noGrp="1"/>
          </p:cNvSpPr>
          <p:nvPr>
            <p:ph idx="1"/>
          </p:nvPr>
        </p:nvSpPr>
        <p:spPr>
          <a:xfrm>
            <a:off x="457200" y="2928983"/>
            <a:ext cx="8229600" cy="3779520"/>
          </a:xfrm>
        </p:spPr>
        <p:txBody>
          <a:bodyPr/>
          <a:lstStyle/>
          <a:p>
            <a:r>
              <a:rPr lang="en-US" dirty="0"/>
              <a:t>Share strategies to invest in personal/professional growth while maximizing student engagement through a culturally responsive lens.</a:t>
            </a:r>
          </a:p>
        </p:txBody>
      </p:sp>
    </p:spTree>
    <p:extLst>
      <p:ext uri="{BB962C8B-B14F-4D97-AF65-F5344CB8AC3E}">
        <p14:creationId xmlns:p14="http://schemas.microsoft.com/office/powerpoint/2010/main" val="3949942464"/>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Objectives</a:t>
            </a:r>
            <a:endParaRPr lang="en-US" sz="4000" b="1" dirty="0">
              <a:ln w="11430">
                <a:noFill/>
              </a:ln>
              <a:effectLst>
                <a:outerShdw blurRad="80000" dist="40000" dir="5040000" algn="tl">
                  <a:srgbClr val="000000">
                    <a:alpha val="0"/>
                  </a:srgbClr>
                </a:outerShdw>
              </a:effectLst>
              <a:ea typeface="+mj-ea"/>
              <a:cs typeface="+mj-cs"/>
            </a:endParaRPr>
          </a:p>
        </p:txBody>
      </p:sp>
      <p:sp>
        <p:nvSpPr>
          <p:cNvPr id="3" name="Content Placeholder 2"/>
          <p:cNvSpPr>
            <a:spLocks noGrp="1"/>
          </p:cNvSpPr>
          <p:nvPr>
            <p:ph idx="4294967295"/>
          </p:nvPr>
        </p:nvSpPr>
        <p:spPr>
          <a:xfrm>
            <a:off x="457200" y="2212848"/>
            <a:ext cx="8229600" cy="4175760"/>
          </a:xfrm>
        </p:spPr>
        <p:txBody>
          <a:bodyPr>
            <a:noAutofit/>
          </a:bodyPr>
          <a:lstStyle/>
          <a:p>
            <a:pPr marL="0" indent="0">
              <a:buNone/>
            </a:pPr>
            <a:r>
              <a:rPr lang="en-US" b="1" u="sng" dirty="0"/>
              <a:t>Teachers will be able to</a:t>
            </a:r>
            <a:r>
              <a:rPr lang="en-US" dirty="0"/>
              <a:t>:</a:t>
            </a:r>
          </a:p>
          <a:p>
            <a:r>
              <a:rPr lang="en-US" dirty="0"/>
              <a:t>Learn how to start difficult conversations with their students.</a:t>
            </a:r>
          </a:p>
          <a:p>
            <a:r>
              <a:rPr lang="en-US" dirty="0"/>
              <a:t>Learn how to sustain and build upon the dialogue into works of anti-racism and full inclusion materials in our classrooms and schools.</a:t>
            </a:r>
          </a:p>
          <a:p>
            <a:r>
              <a:rPr lang="en-US" dirty="0"/>
              <a:t>Use tools and resources to support students.</a:t>
            </a:r>
          </a:p>
          <a:p>
            <a:pPr marL="0" indent="0" defTabSz="905255">
              <a:buNone/>
              <a:defRPr sz="3168"/>
            </a:pPr>
            <a:endParaRPr lang="en-US" sz="2750" dirty="0"/>
          </a:p>
        </p:txBody>
      </p:sp>
    </p:spTree>
    <p:extLst>
      <p:ext uri="{BB962C8B-B14F-4D97-AF65-F5344CB8AC3E}">
        <p14:creationId xmlns:p14="http://schemas.microsoft.com/office/powerpoint/2010/main" val="1000496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9848"/>
            <a:ext cx="8229600" cy="1143000"/>
          </a:xfrm>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4000" dirty="0"/>
              <a:t>Agenda</a:t>
            </a:r>
            <a:endParaRPr lang="en-US" sz="4000" b="1" dirty="0">
              <a:ln w="11430"/>
              <a:solidFill>
                <a:srgbClr val="005CB8"/>
              </a:solidFill>
              <a:effectLst>
                <a:outerShdw blurRad="80000" dist="40000" dir="5040000" algn="tl">
                  <a:srgbClr val="000000">
                    <a:alpha val="0"/>
                  </a:srgbClr>
                </a:outerShdw>
              </a:effectLst>
              <a:latin typeface="Calibri" panose="020F0502020204030204" pitchFamily="34" charset="0"/>
              <a:ea typeface="+mj-ea"/>
              <a:cs typeface="Calibri" panose="020F0502020204030204" pitchFamily="34" charset="0"/>
            </a:endParaRPr>
          </a:p>
        </p:txBody>
      </p:sp>
      <p:sp>
        <p:nvSpPr>
          <p:cNvPr id="15363" name="Content Placeholder 2"/>
          <p:cNvSpPr>
            <a:spLocks noGrp="1"/>
          </p:cNvSpPr>
          <p:nvPr>
            <p:ph idx="4294967295"/>
          </p:nvPr>
        </p:nvSpPr>
        <p:spPr>
          <a:xfrm>
            <a:off x="457200" y="2377441"/>
            <a:ext cx="8229600" cy="4175760"/>
          </a:xfrm>
        </p:spPr>
        <p:txBody>
          <a:bodyPr/>
          <a:lstStyle/>
          <a:p>
            <a:r>
              <a:rPr lang="en-US" sz="2500" dirty="0">
                <a:latin typeface="Calibri Light"/>
                <a:ea typeface="ＭＳ Ｐゴシック"/>
                <a:cs typeface="Calibri Light"/>
              </a:rPr>
              <a:t>Defining terms</a:t>
            </a:r>
          </a:p>
          <a:p>
            <a:r>
              <a:rPr lang="en-US" sz="2500" dirty="0">
                <a:latin typeface="Calibri Light"/>
                <a:ea typeface="ＭＳ Ｐゴシック"/>
                <a:cs typeface="Calibri Light"/>
              </a:rPr>
              <a:t>Navigating Culturally Relevant and Responsive Pedagogy</a:t>
            </a:r>
          </a:p>
          <a:p>
            <a:r>
              <a:rPr lang="en-US" sz="2500" dirty="0">
                <a:latin typeface="Calibri Light"/>
                <a:ea typeface="ＭＳ Ｐゴシック"/>
                <a:cs typeface="Calibri Light"/>
              </a:rPr>
              <a:t>Pausing for some thoughts, comments and questions</a:t>
            </a:r>
          </a:p>
          <a:p>
            <a:r>
              <a:rPr lang="en-US" sz="2500" dirty="0">
                <a:latin typeface="Calibri Light"/>
                <a:ea typeface="ＭＳ Ｐゴシック"/>
                <a:cs typeface="Calibri Light"/>
              </a:rPr>
              <a:t>Culturally Sustaining Pedagogy</a:t>
            </a:r>
          </a:p>
          <a:p>
            <a:r>
              <a:rPr lang="en-US" sz="2500" dirty="0">
                <a:latin typeface="Calibri Light"/>
                <a:ea typeface="ＭＳ Ｐゴシック"/>
                <a:cs typeface="Calibri Light"/>
              </a:rPr>
              <a:t>Some Best Practices</a:t>
            </a:r>
          </a:p>
          <a:p>
            <a:r>
              <a:rPr lang="en-US" sz="2500" dirty="0">
                <a:latin typeface="Calibri Light"/>
                <a:ea typeface="ＭＳ Ｐゴシック"/>
                <a:cs typeface="Calibri Light"/>
              </a:rPr>
              <a:t>Next Steps</a:t>
            </a:r>
          </a:p>
          <a:p>
            <a:endParaRPr lang="en-US" sz="2500" dirty="0">
              <a:latin typeface="Calibri Light"/>
              <a:ea typeface="ＭＳ Ｐゴシック"/>
              <a:cs typeface="Calibri Light"/>
            </a:endParaRPr>
          </a:p>
          <a:p>
            <a:endParaRPr lang="en-US" sz="2500"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287C65-0E5E-2042-AA3A-DB0ECE64EFEF}"/>
              </a:ext>
            </a:extLst>
          </p:cNvPr>
          <p:cNvSpPr>
            <a:spLocks noGrp="1"/>
          </p:cNvSpPr>
          <p:nvPr>
            <p:ph type="title"/>
          </p:nvPr>
        </p:nvSpPr>
        <p:spPr/>
        <p:txBody>
          <a:bodyPr/>
          <a:lstStyle/>
          <a:p>
            <a:r>
              <a:rPr lang="en-US" altLang="en-US" sz="4400" dirty="0"/>
              <a:t>Definitions for our Workshop</a:t>
            </a:r>
            <a:endParaRPr lang="en-US" sz="4400" dirty="0"/>
          </a:p>
        </p:txBody>
      </p:sp>
      <p:sp>
        <p:nvSpPr>
          <p:cNvPr id="3" name="Content Placeholder 2">
            <a:extLst>
              <a:ext uri="{FF2B5EF4-FFF2-40B4-BE49-F238E27FC236}">
                <a16:creationId xmlns:a16="http://schemas.microsoft.com/office/drawing/2014/main" xmlns="" id="{A62891B1-21EB-F446-B6A7-02A25791EA5D}"/>
              </a:ext>
            </a:extLst>
          </p:cNvPr>
          <p:cNvSpPr>
            <a:spLocks noGrp="1"/>
          </p:cNvSpPr>
          <p:nvPr>
            <p:ph idx="1"/>
          </p:nvPr>
        </p:nvSpPr>
        <p:spPr/>
        <p:txBody>
          <a:bodyPr/>
          <a:lstStyle/>
          <a:p>
            <a:pPr>
              <a:lnSpc>
                <a:spcPct val="200000"/>
              </a:lnSpc>
              <a:buFont typeface="Wingdings" pitchFamily="2" charset="2"/>
              <a:buChar char="Ø"/>
            </a:pPr>
            <a:r>
              <a:rPr lang="en-US" altLang="en-US" b="1" dirty="0">
                <a:latin typeface="Garamond" panose="02020404030301010803" pitchFamily="18" charset="0"/>
              </a:rPr>
              <a:t>Culturally Relevant Teaching (Ladson-Billings)</a:t>
            </a:r>
          </a:p>
          <a:p>
            <a:pPr>
              <a:lnSpc>
                <a:spcPct val="200000"/>
              </a:lnSpc>
              <a:buFont typeface="Wingdings" pitchFamily="2" charset="2"/>
              <a:buChar char="Ø"/>
            </a:pPr>
            <a:r>
              <a:rPr lang="en-US" altLang="en-US" b="1" dirty="0">
                <a:latin typeface="Garamond" panose="02020404030301010803" pitchFamily="18" charset="0"/>
              </a:rPr>
              <a:t>Culturally Responsive Teaching (Gay)</a:t>
            </a:r>
          </a:p>
          <a:p>
            <a:pPr eaLnBrk="1" hangingPunct="1">
              <a:lnSpc>
                <a:spcPct val="200000"/>
              </a:lnSpc>
              <a:buFont typeface="Wingdings" pitchFamily="2" charset="2"/>
              <a:buChar char="Ø"/>
            </a:pPr>
            <a:r>
              <a:rPr lang="en-US" altLang="en-US" b="1" dirty="0">
                <a:latin typeface="Garamond" panose="02020404030301010803" pitchFamily="18" charset="0"/>
              </a:rPr>
              <a:t>Culturally Sustaining Teaching (</a:t>
            </a:r>
            <a:r>
              <a:rPr lang="en-US" altLang="en-US" b="1" dirty="0" err="1">
                <a:latin typeface="Garamond" panose="02020404030301010803" pitchFamily="18" charset="0"/>
              </a:rPr>
              <a:t>Alim</a:t>
            </a:r>
            <a:r>
              <a:rPr lang="en-US" altLang="en-US" b="1" dirty="0">
                <a:latin typeface="Garamond" panose="02020404030301010803" pitchFamily="18" charset="0"/>
              </a:rPr>
              <a:t> and Paris)</a:t>
            </a:r>
          </a:p>
        </p:txBody>
      </p:sp>
    </p:spTree>
    <p:extLst>
      <p:ext uri="{BB962C8B-B14F-4D97-AF65-F5344CB8AC3E}">
        <p14:creationId xmlns:p14="http://schemas.microsoft.com/office/powerpoint/2010/main" val="3763690276"/>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Culturally Relevant Teaching</a:t>
            </a:r>
            <a:endParaRPr lang="en-US" sz="4000" dirty="0"/>
          </a:p>
        </p:txBody>
      </p:sp>
      <p:sp>
        <p:nvSpPr>
          <p:cNvPr id="3" name="Content Placeholder 2">
            <a:extLst>
              <a:ext uri="{FF2B5EF4-FFF2-40B4-BE49-F238E27FC236}">
                <a16:creationId xmlns:a16="http://schemas.microsoft.com/office/drawing/2014/main" xmlns="" id="{0AE2366C-58F1-9C46-B202-699E0DEA9A67}"/>
              </a:ext>
            </a:extLst>
          </p:cNvPr>
          <p:cNvSpPr>
            <a:spLocks noGrp="1"/>
          </p:cNvSpPr>
          <p:nvPr>
            <p:ph idx="1"/>
          </p:nvPr>
        </p:nvSpPr>
        <p:spPr/>
        <p:txBody>
          <a:bodyPr/>
          <a:lstStyle/>
          <a:p>
            <a:r>
              <a:rPr lang="en-US" dirty="0"/>
              <a:t>Culturally Relevant Teaching or responsive teaching is a pedagogy grounded in teachers’ displaying cultural competence: skill at teaching in a cross-cultural or multicultural  setting. </a:t>
            </a:r>
          </a:p>
          <a:p>
            <a:r>
              <a:rPr lang="en-US" dirty="0"/>
              <a:t>Teachers using this method encourage each student to relate course content to his or her cultural context.</a:t>
            </a:r>
            <a:br>
              <a:rPr lang="en-US" dirty="0"/>
            </a:br>
            <a:endParaRPr lang="en-US" dirty="0"/>
          </a:p>
          <a:p>
            <a:endParaRPr lang="en-US" dirty="0"/>
          </a:p>
        </p:txBody>
      </p:sp>
    </p:spTree>
    <p:extLst>
      <p:ext uri="{BB962C8B-B14F-4D97-AF65-F5344CB8AC3E}">
        <p14:creationId xmlns:p14="http://schemas.microsoft.com/office/powerpoint/2010/main" val="1908235671"/>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998"/>
            <a:ext cx="8229600" cy="1434402"/>
          </a:xfrm>
        </p:spPr>
        <p:txBody>
          <a:bodyPr/>
          <a:lstStyle/>
          <a:p>
            <a:r>
              <a:rPr lang="en-US" sz="2800" dirty="0" smtClean="0"/>
              <a:t>Culturally Responsive Teaching</a:t>
            </a:r>
            <a:endParaRPr lang="en-US" sz="2800" dirty="0"/>
          </a:p>
        </p:txBody>
      </p:sp>
      <p:sp>
        <p:nvSpPr>
          <p:cNvPr id="3" name="Content Placeholder 2">
            <a:extLst>
              <a:ext uri="{FF2B5EF4-FFF2-40B4-BE49-F238E27FC236}">
                <a16:creationId xmlns:a16="http://schemas.microsoft.com/office/drawing/2014/main" xmlns="" id="{A9D49CAA-895C-A94B-8E2D-045B02D17BA9}"/>
              </a:ext>
            </a:extLst>
          </p:cNvPr>
          <p:cNvSpPr>
            <a:spLocks noGrp="1"/>
          </p:cNvSpPr>
          <p:nvPr>
            <p:ph idx="1"/>
          </p:nvPr>
        </p:nvSpPr>
        <p:spPr>
          <a:xfrm>
            <a:off x="336620" y="1643910"/>
            <a:ext cx="8229600" cy="3779520"/>
          </a:xfrm>
        </p:spPr>
        <p:txBody>
          <a:bodyPr/>
          <a:lstStyle/>
          <a:p>
            <a:r>
              <a:rPr lang="en-US" dirty="0" smtClean="0"/>
              <a:t>Culture </a:t>
            </a:r>
            <a:r>
              <a:rPr lang="en-US" dirty="0"/>
              <a:t>is central to learning. It plays a role not only in communicating and receiving information, but also in shaping the thinking process of groups and individuals. A pedagogy that acknowledges, responds to, and celebrates fundamental cultures offers full, equitable access to education for students from all cultures.</a:t>
            </a:r>
          </a:p>
          <a:p>
            <a:r>
              <a:rPr lang="en-US" dirty="0"/>
              <a:t>Culturally Responsive Teaching is a pedagogy that recognizes the importance of including students' cultural references in all aspects of learning </a:t>
            </a:r>
            <a:r>
              <a:rPr lang="en-US" dirty="0">
                <a:hlinkClick r:id="rId2"/>
              </a:rPr>
              <a:t>(Ladson-Billings,1994).</a:t>
            </a:r>
            <a:endParaRPr lang="en-US" dirty="0"/>
          </a:p>
          <a:p>
            <a:endParaRPr lang="en-US" dirty="0"/>
          </a:p>
        </p:txBody>
      </p:sp>
    </p:spTree>
    <p:extLst>
      <p:ext uri="{BB962C8B-B14F-4D97-AF65-F5344CB8AC3E}">
        <p14:creationId xmlns:p14="http://schemas.microsoft.com/office/powerpoint/2010/main" val="485680495"/>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888C049-CEDD-AA4C-AFE9-D365314FDA1B}"/>
              </a:ext>
            </a:extLst>
          </p:cNvPr>
          <p:cNvSpPr>
            <a:spLocks noGrp="1"/>
          </p:cNvSpPr>
          <p:nvPr>
            <p:ph idx="1"/>
          </p:nvPr>
        </p:nvSpPr>
        <p:spPr>
          <a:xfrm>
            <a:off x="355600" y="1194526"/>
            <a:ext cx="8229600" cy="3779520"/>
          </a:xfrm>
        </p:spPr>
        <p:txBody>
          <a:bodyPr/>
          <a:lstStyle/>
          <a:p>
            <a:pPr eaLnBrk="1" hangingPunct="1">
              <a:buFont typeface="Wingdings" pitchFamily="2" charset="2"/>
              <a:buNone/>
            </a:pPr>
            <a:r>
              <a:rPr lang="en-US" altLang="en-US" sz="3200" dirty="0">
                <a:latin typeface="Garamond" panose="02020404030301010803" pitchFamily="18" charset="0"/>
              </a:rPr>
              <a:t>In her 2000 book </a:t>
            </a:r>
            <a:r>
              <a:rPr lang="en-US" altLang="en-US" sz="3200" i="1" dirty="0">
                <a:latin typeface="Garamond" panose="02020404030301010803" pitchFamily="18" charset="0"/>
              </a:rPr>
              <a:t>Culturally Responsive Teaching</a:t>
            </a:r>
            <a:r>
              <a:rPr lang="en-US" altLang="en-US" sz="3200" dirty="0">
                <a:latin typeface="Garamond" panose="02020404030301010803" pitchFamily="18" charset="0"/>
              </a:rPr>
              <a:t>, Geneva Gay, defined CRT as teaching that is:</a:t>
            </a:r>
          </a:p>
          <a:p>
            <a:pPr eaLnBrk="1" hangingPunct="1">
              <a:buFont typeface="Wingdings" pitchFamily="2" charset="2"/>
              <a:buChar char="Ø"/>
            </a:pPr>
            <a:r>
              <a:rPr lang="en-US" altLang="en-US" b="1" dirty="0">
                <a:latin typeface="Garamond" panose="02020404030301010803" pitchFamily="18" charset="0"/>
              </a:rPr>
              <a:t>Validating the values, prior </a:t>
            </a:r>
            <a:r>
              <a:rPr lang="en-US" altLang="en-US" b="1" dirty="0" smtClean="0">
                <a:latin typeface="Garamond" panose="02020404030301010803" pitchFamily="18" charset="0"/>
              </a:rPr>
              <a:t>experiences </a:t>
            </a:r>
            <a:r>
              <a:rPr lang="en-US" altLang="en-US" b="1" dirty="0">
                <a:latin typeface="Garamond" panose="02020404030301010803" pitchFamily="18" charset="0"/>
              </a:rPr>
              <a:t>and cultural </a:t>
            </a:r>
            <a:r>
              <a:rPr lang="en-US" altLang="en-US" b="1" dirty="0" smtClean="0">
                <a:latin typeface="Garamond" panose="02020404030301010803" pitchFamily="18" charset="0"/>
              </a:rPr>
              <a:t>knowledge </a:t>
            </a:r>
            <a:r>
              <a:rPr lang="en-US" altLang="en-US" b="1" dirty="0">
                <a:latin typeface="Garamond" panose="02020404030301010803" pitchFamily="18" charset="0"/>
              </a:rPr>
              <a:t>of students</a:t>
            </a:r>
          </a:p>
          <a:p>
            <a:pPr eaLnBrk="1" hangingPunct="1">
              <a:buFont typeface="Wingdings" pitchFamily="2" charset="2"/>
              <a:buChar char="Ø"/>
            </a:pPr>
            <a:r>
              <a:rPr lang="en-US" altLang="en-US" b="1" dirty="0">
                <a:latin typeface="Garamond" panose="02020404030301010803" pitchFamily="18" charset="0"/>
              </a:rPr>
              <a:t>Comprehensive</a:t>
            </a:r>
          </a:p>
          <a:p>
            <a:pPr eaLnBrk="1" hangingPunct="1">
              <a:buFont typeface="Wingdings" pitchFamily="2" charset="2"/>
              <a:buChar char="Ø"/>
            </a:pPr>
            <a:r>
              <a:rPr lang="en-US" altLang="en-US" b="1" dirty="0">
                <a:latin typeface="Garamond" panose="02020404030301010803" pitchFamily="18" charset="0"/>
              </a:rPr>
              <a:t>Transformative</a:t>
            </a:r>
          </a:p>
          <a:p>
            <a:pPr eaLnBrk="1" hangingPunct="1">
              <a:buFont typeface="Wingdings" pitchFamily="2" charset="2"/>
              <a:buChar char="Ø"/>
            </a:pPr>
            <a:r>
              <a:rPr lang="en-US" altLang="en-US" b="1" dirty="0">
                <a:latin typeface="Garamond" panose="02020404030301010803" pitchFamily="18" charset="0"/>
              </a:rPr>
              <a:t>Emancipatory</a:t>
            </a:r>
          </a:p>
          <a:p>
            <a:endParaRPr lang="en-US" dirty="0"/>
          </a:p>
        </p:txBody>
      </p:sp>
      <p:pic>
        <p:nvPicPr>
          <p:cNvPr id="4" name="Picture 5" descr="KS97564">
            <a:extLst>
              <a:ext uri="{FF2B5EF4-FFF2-40B4-BE49-F238E27FC236}">
                <a16:creationId xmlns:a16="http://schemas.microsoft.com/office/drawing/2014/main" xmlns="" id="{8DE58FD7-2CD5-C046-8E98-FBE908AD1B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9200" y="2884715"/>
            <a:ext cx="2286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10908093"/>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F8332A4-542C-494D-8506-1C720B46413C}">
  <ds:schemaRefs>
    <ds:schemaRef ds:uri="http://purl.org/dc/elements/1.1/"/>
    <ds:schemaRef ds:uri="http://purl.org/dc/terms/"/>
    <ds:schemaRef ds:uri="bfa4db11-c700-41fb-b639-f7e6b4e680b5"/>
    <ds:schemaRef ds:uri="http://schemas.microsoft.com/office/2006/documentManagement/types"/>
    <ds:schemaRef ds:uri="http://schemas.microsoft.com/office/infopath/2007/PartnerControls"/>
    <ds:schemaRef ds:uri="http://schemas.openxmlformats.org/package/2006/metadata/core-properties"/>
    <ds:schemaRef ds:uri="9cd82c5b-74c9-4827-94f1-5bf219ae6b20"/>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536</TotalTime>
  <Words>1430</Words>
  <Application>Microsoft Office PowerPoint</Application>
  <PresentationFormat>On-screen Show (4:3)</PresentationFormat>
  <Paragraphs>136</Paragraphs>
  <Slides>29</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ＭＳ Ｐゴシック</vt:lpstr>
      <vt:lpstr>Arial</vt:lpstr>
      <vt:lpstr>Calibri</vt:lpstr>
      <vt:lpstr>Calibri Light</vt:lpstr>
      <vt:lpstr>Garamond</vt:lpstr>
      <vt:lpstr>Times New Roman</vt:lpstr>
      <vt:lpstr>Wingdings</vt:lpstr>
      <vt:lpstr>Office Theme</vt:lpstr>
      <vt:lpstr>  Culturally Responsive Teaching: Investing in Teacher and Student Engagement Strategies Presented by: Dr Marcelle Mentor Date: 10 June 2020 mm3128@tc.columbia.edu</vt:lpstr>
      <vt:lpstr>A brief introduction to me</vt:lpstr>
      <vt:lpstr>Over-arching Purpose</vt:lpstr>
      <vt:lpstr>Objectives</vt:lpstr>
      <vt:lpstr>Agenda</vt:lpstr>
      <vt:lpstr>Definitions for our Workshop</vt:lpstr>
      <vt:lpstr>Culturally Relevant Teaching</vt:lpstr>
      <vt:lpstr>Culturally Responsive Teaching</vt:lpstr>
      <vt:lpstr>PowerPoint Presentation</vt:lpstr>
      <vt:lpstr>Culturally Responsive Teaching, cont’d</vt:lpstr>
      <vt:lpstr>PowerPoint Presentation</vt:lpstr>
      <vt:lpstr>PowerPoint Presentation</vt:lpstr>
      <vt:lpstr>Culturally Sustaining Pedagogy (Alim and Paris, 2017)</vt:lpstr>
      <vt:lpstr>PowerPoint Presentation</vt:lpstr>
      <vt:lpstr>To Be A Teacher of Culturally Responsive Teaching:  Be someone who deeply cares about your students.  Be willing to reexamine your hiring practice and make it relevant to your students and school.  Be a student-centered staff member, which means taking an interest in your students’ community and making positive contact with their parents.  Be willing to learn about cultures other than your own. </vt:lpstr>
      <vt:lpstr>Building a Culturally Responsive Environment requires…</vt:lpstr>
      <vt:lpstr>Why is a Culturally Responsive Environment Important in Educational Settings? </vt:lpstr>
      <vt:lpstr>A Place to Begin… </vt:lpstr>
      <vt:lpstr>PowerPoint Presentation</vt:lpstr>
      <vt:lpstr>It is important to define terms…</vt:lpstr>
      <vt:lpstr>Best practices for engaging with the kids</vt:lpstr>
      <vt:lpstr>Best Practices</vt:lpstr>
      <vt:lpstr>What I Used to Think vs What I Now Think…</vt:lpstr>
      <vt:lpstr>Assessment Questions</vt:lpstr>
      <vt:lpstr>References</vt:lpstr>
      <vt:lpstr>PowerPoint Presentation</vt:lpstr>
      <vt:lpstr>PowerPoint Presentation</vt:lpstr>
      <vt:lpstr>Handouts</vt:lpstr>
      <vt:lpstr>CEE Affiliates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Conference3 NoteBook</cp:lastModifiedBy>
  <cp:revision>109</cp:revision>
  <dcterms:created xsi:type="dcterms:W3CDTF">2012-09-11T15:07:18Z</dcterms:created>
  <dcterms:modified xsi:type="dcterms:W3CDTF">2020-06-10T14:01:21Z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