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93" r:id="rId5"/>
    <p:sldId id="360" r:id="rId6"/>
    <p:sldId id="361" r:id="rId7"/>
    <p:sldId id="362" r:id="rId8"/>
    <p:sldId id="391" r:id="rId9"/>
    <p:sldId id="258" r:id="rId10"/>
    <p:sldId id="399" r:id="rId11"/>
    <p:sldId id="359" r:id="rId12"/>
    <p:sldId id="269" r:id="rId13"/>
    <p:sldId id="300" r:id="rId14"/>
    <p:sldId id="262" r:id="rId15"/>
    <p:sldId id="335" r:id="rId16"/>
    <p:sldId id="264" r:id="rId17"/>
    <p:sldId id="301" r:id="rId18"/>
    <p:sldId id="270" r:id="rId19"/>
    <p:sldId id="265" r:id="rId20"/>
    <p:sldId id="392" r:id="rId21"/>
    <p:sldId id="393" r:id="rId22"/>
    <p:sldId id="394" r:id="rId23"/>
    <p:sldId id="395" r:id="rId24"/>
    <p:sldId id="396" r:id="rId25"/>
    <p:sldId id="409" r:id="rId26"/>
    <p:sldId id="397" r:id="rId27"/>
    <p:sldId id="303" r:id="rId28"/>
    <p:sldId id="358" r:id="rId29"/>
    <p:sldId id="310" r:id="rId30"/>
    <p:sldId id="311" r:id="rId31"/>
    <p:sldId id="404" r:id="rId32"/>
    <p:sldId id="338" r:id="rId33"/>
    <p:sldId id="407" r:id="rId34"/>
    <p:sldId id="400" r:id="rId35"/>
    <p:sldId id="403" r:id="rId36"/>
    <p:sldId id="401" r:id="rId37"/>
    <p:sldId id="402" r:id="rId38"/>
    <p:sldId id="406" r:id="rId39"/>
    <p:sldId id="412" r:id="rId40"/>
    <p:sldId id="413" r:id="rId41"/>
    <p:sldId id="408" r:id="rId42"/>
    <p:sldId id="410" r:id="rId43"/>
    <p:sldId id="405" r:id="rId44"/>
    <p:sldId id="411" r:id="rId45"/>
    <p:sldId id="351" r:id="rId46"/>
    <p:sldId id="352" r:id="rId47"/>
    <p:sldId id="260" r:id="rId48"/>
    <p:sldId id="266" r:id="rId49"/>
    <p:sldId id="353" r:id="rId50"/>
    <p:sldId id="33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E0878-23EC-47AA-95DE-089AB3196E52}" v="45" dt="2020-12-10T21:28:10.653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94693" autoAdjust="0"/>
  </p:normalViewPr>
  <p:slideViewPr>
    <p:cSldViewPr snapToGrid="0">
      <p:cViewPr varScale="1">
        <p:scale>
          <a:sx n="71" d="100"/>
          <a:sy n="71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amyglenn.com/GEOG-REGIONAL/geog1303population.htm" TargetMode="External"/><Relationship Id="rId2" Type="http://schemas.openxmlformats.org/officeDocument/2006/relationships/image" Target="../media/image33.gif"/><Relationship Id="rId1" Type="http://schemas.openxmlformats.org/officeDocument/2006/relationships/image" Target="../media/image32.jpeg"/><Relationship Id="rId5" Type="http://schemas.openxmlformats.org/officeDocument/2006/relationships/hyperlink" Target="https://pixabay.com/en/stock-exchange-bull-bear-securities-642896/" TargetMode="External"/><Relationship Id="rId4" Type="http://schemas.openxmlformats.org/officeDocument/2006/relationships/image" Target="../media/image3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amyglenn.com/GEOG-REGIONAL/geog1303population.htm" TargetMode="External"/><Relationship Id="rId2" Type="http://schemas.openxmlformats.org/officeDocument/2006/relationships/image" Target="../media/image33.gif"/><Relationship Id="rId1" Type="http://schemas.openxmlformats.org/officeDocument/2006/relationships/image" Target="../media/image32.jpeg"/><Relationship Id="rId5" Type="http://schemas.openxmlformats.org/officeDocument/2006/relationships/hyperlink" Target="https://pixabay.com/en/stock-exchange-bull-bear-securities-642896/" TargetMode="External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13627-B22B-4EF2-96B8-7887A6F104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346D374-7901-4C09-89E0-46B412FC7644}">
      <dgm:prSet/>
      <dgm:spPr/>
      <dgm:t>
        <a:bodyPr/>
        <a:lstStyle/>
        <a:p>
          <a:r>
            <a:rPr lang="en-US" dirty="0"/>
            <a:t>Invest it in an investment portfolio that promises an average rate of return of 7%</a:t>
          </a:r>
        </a:p>
      </dgm:t>
    </dgm:pt>
    <dgm:pt modelId="{94835ACF-05C1-4CBB-B28E-D2FF2417756B}" type="parTrans" cxnId="{A09CA9C1-623C-44BE-A02A-4845FB4779C1}">
      <dgm:prSet/>
      <dgm:spPr/>
      <dgm:t>
        <a:bodyPr/>
        <a:lstStyle/>
        <a:p>
          <a:endParaRPr lang="en-US"/>
        </a:p>
      </dgm:t>
    </dgm:pt>
    <dgm:pt modelId="{ADF38634-0F2D-44E6-B269-6EF20D1173AD}" type="sibTrans" cxnId="{A09CA9C1-623C-44BE-A02A-4845FB4779C1}">
      <dgm:prSet/>
      <dgm:spPr/>
      <dgm:t>
        <a:bodyPr/>
        <a:lstStyle/>
        <a:p>
          <a:endParaRPr lang="en-US"/>
        </a:p>
      </dgm:t>
    </dgm:pt>
    <dgm:pt modelId="{6A7B1A2E-F005-4A8A-8506-3FE5F6482062}">
      <dgm:prSet/>
      <dgm:spPr/>
      <dgm:t>
        <a:bodyPr/>
        <a:lstStyle/>
        <a:p>
          <a:r>
            <a:rPr lang="en-US"/>
            <a:t>The stock market index funds have historically generated 7 percent in returns.  See the Rule of 70 for details on the power of compounding interest.</a:t>
          </a:r>
        </a:p>
      </dgm:t>
    </dgm:pt>
    <dgm:pt modelId="{6CEBA98D-0877-49BA-AE74-C5B28B367F18}" type="parTrans" cxnId="{9080EC0C-FB1B-4ECC-9949-AFD8AFC0739F}">
      <dgm:prSet/>
      <dgm:spPr/>
      <dgm:t>
        <a:bodyPr/>
        <a:lstStyle/>
        <a:p>
          <a:endParaRPr lang="en-US"/>
        </a:p>
      </dgm:t>
    </dgm:pt>
    <dgm:pt modelId="{965ED2B4-E50A-4395-9353-67B7D6BD3AD6}" type="sibTrans" cxnId="{9080EC0C-FB1B-4ECC-9949-AFD8AFC0739F}">
      <dgm:prSet/>
      <dgm:spPr/>
      <dgm:t>
        <a:bodyPr/>
        <a:lstStyle/>
        <a:p>
          <a:endParaRPr lang="en-US"/>
        </a:p>
      </dgm:t>
    </dgm:pt>
    <dgm:pt modelId="{DEB4708D-BBCF-48AB-8318-22D577DA713C}">
      <dgm:prSet/>
      <dgm:spPr/>
      <dgm:t>
        <a:bodyPr/>
        <a:lstStyle/>
        <a:p>
          <a:r>
            <a:rPr lang="en-US" dirty="0"/>
            <a:t>Warning: there have been ups and downs in these returns! So, proceed strategically. Well-diversified investments have positive expected returns, on average. They also have risks.</a:t>
          </a:r>
        </a:p>
      </dgm:t>
    </dgm:pt>
    <dgm:pt modelId="{5BD022FE-EEB8-4314-83E8-F5B4167A0763}" type="parTrans" cxnId="{762F6394-C1E3-424F-94BE-616229B7A683}">
      <dgm:prSet/>
      <dgm:spPr/>
      <dgm:t>
        <a:bodyPr/>
        <a:lstStyle/>
        <a:p>
          <a:endParaRPr lang="en-US"/>
        </a:p>
      </dgm:t>
    </dgm:pt>
    <dgm:pt modelId="{72AF3FB6-F9EA-4262-87C5-3DC89451B66F}" type="sibTrans" cxnId="{762F6394-C1E3-424F-94BE-616229B7A683}">
      <dgm:prSet/>
      <dgm:spPr/>
      <dgm:t>
        <a:bodyPr/>
        <a:lstStyle/>
        <a:p>
          <a:endParaRPr lang="en-US"/>
        </a:p>
      </dgm:t>
    </dgm:pt>
    <dgm:pt modelId="{F9C26AD5-2921-42CF-88EB-17853F3E9256}" type="pres">
      <dgm:prSet presAssocID="{08713627-B22B-4EF2-96B8-7887A6F1045F}" presName="root" presStyleCnt="0">
        <dgm:presLayoutVars>
          <dgm:dir/>
          <dgm:resizeHandles val="exact"/>
        </dgm:presLayoutVars>
      </dgm:prSet>
      <dgm:spPr/>
    </dgm:pt>
    <dgm:pt modelId="{57C8E4E0-7351-452C-9A93-8119DD3D3435}" type="pres">
      <dgm:prSet presAssocID="{A346D374-7901-4C09-89E0-46B412FC7644}" presName="compNode" presStyleCnt="0"/>
      <dgm:spPr/>
    </dgm:pt>
    <dgm:pt modelId="{F47EADDB-900E-4006-A1C5-A7A4C0D55A86}" type="pres">
      <dgm:prSet presAssocID="{A346D374-7901-4C09-89E0-46B412FC7644}" presName="bgRect" presStyleLbl="bgShp" presStyleIdx="0" presStyleCnt="3"/>
      <dgm:spPr/>
    </dgm:pt>
    <dgm:pt modelId="{A896D641-9E7C-4A40-BE5C-E10B6CC59C9E}" type="pres">
      <dgm:prSet presAssocID="{A346D374-7901-4C09-89E0-46B412FC764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h"/>
        </a:ext>
      </dgm:extLst>
    </dgm:pt>
    <dgm:pt modelId="{2F638B80-2CA8-41B2-B0C0-DDF4B55ABD5B}" type="pres">
      <dgm:prSet presAssocID="{A346D374-7901-4C09-89E0-46B412FC7644}" presName="spaceRect" presStyleCnt="0"/>
      <dgm:spPr/>
    </dgm:pt>
    <dgm:pt modelId="{12A60F6C-87D3-4D8D-9262-00FDCFF6811F}" type="pres">
      <dgm:prSet presAssocID="{A346D374-7901-4C09-89E0-46B412FC7644}" presName="parTx" presStyleLbl="revTx" presStyleIdx="0" presStyleCnt="3">
        <dgm:presLayoutVars>
          <dgm:chMax val="0"/>
          <dgm:chPref val="0"/>
        </dgm:presLayoutVars>
      </dgm:prSet>
      <dgm:spPr/>
    </dgm:pt>
    <dgm:pt modelId="{932876E9-3F94-49C9-A305-968C20575103}" type="pres">
      <dgm:prSet presAssocID="{ADF38634-0F2D-44E6-B269-6EF20D1173AD}" presName="sibTrans" presStyleCnt="0"/>
      <dgm:spPr/>
    </dgm:pt>
    <dgm:pt modelId="{8CCFCBF1-BCE1-4F0D-ADD6-0ABFD64EBE78}" type="pres">
      <dgm:prSet presAssocID="{6A7B1A2E-F005-4A8A-8506-3FE5F6482062}" presName="compNode" presStyleCnt="0"/>
      <dgm:spPr/>
    </dgm:pt>
    <dgm:pt modelId="{95A8B456-8BFD-4C8A-BB24-269B06169BBB}" type="pres">
      <dgm:prSet presAssocID="{6A7B1A2E-F005-4A8A-8506-3FE5F6482062}" presName="bgRect" presStyleLbl="bgShp" presStyleIdx="1" presStyleCnt="3"/>
      <dgm:spPr/>
    </dgm:pt>
    <dgm:pt modelId="{1AF8D7E2-0988-482B-B0E5-E440AE76403A}" type="pres">
      <dgm:prSet presAssocID="{6A7B1A2E-F005-4A8A-8506-3FE5F6482062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6000" r="-36000"/>
          </a:stretch>
        </a:blipFill>
        <a:ln>
          <a:noFill/>
        </a:ln>
      </dgm:spPr>
    </dgm:pt>
    <dgm:pt modelId="{FA7AD2E6-99D0-4E30-8590-03DB0F82F364}" type="pres">
      <dgm:prSet presAssocID="{6A7B1A2E-F005-4A8A-8506-3FE5F6482062}" presName="spaceRect" presStyleCnt="0"/>
      <dgm:spPr/>
    </dgm:pt>
    <dgm:pt modelId="{D50F3A3A-E78D-43A8-B4DA-30319721AAA3}" type="pres">
      <dgm:prSet presAssocID="{6A7B1A2E-F005-4A8A-8506-3FE5F6482062}" presName="parTx" presStyleLbl="revTx" presStyleIdx="1" presStyleCnt="3">
        <dgm:presLayoutVars>
          <dgm:chMax val="0"/>
          <dgm:chPref val="0"/>
        </dgm:presLayoutVars>
      </dgm:prSet>
      <dgm:spPr/>
    </dgm:pt>
    <dgm:pt modelId="{B8B1BB83-6DA2-4F2E-B6D7-1CE9D296AB5E}" type="pres">
      <dgm:prSet presAssocID="{965ED2B4-E50A-4395-9353-67B7D6BD3AD6}" presName="sibTrans" presStyleCnt="0"/>
      <dgm:spPr/>
    </dgm:pt>
    <dgm:pt modelId="{2E5A2AA2-5921-4C3E-A26B-454DC9A8A8A4}" type="pres">
      <dgm:prSet presAssocID="{DEB4708D-BBCF-48AB-8318-22D577DA713C}" presName="compNode" presStyleCnt="0"/>
      <dgm:spPr/>
    </dgm:pt>
    <dgm:pt modelId="{7A2EF5AF-CC26-48E0-86EB-6740272001E7}" type="pres">
      <dgm:prSet presAssocID="{DEB4708D-BBCF-48AB-8318-22D577DA713C}" presName="bgRect" presStyleLbl="bgShp" presStyleIdx="2" presStyleCnt="3"/>
      <dgm:spPr/>
    </dgm:pt>
    <dgm:pt modelId="{885B5D17-2032-41EA-9EEE-4FDABC35A33F}" type="pres">
      <dgm:prSet presAssocID="{DEB4708D-BBCF-48AB-8318-22D577DA713C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1000" r="-21000"/>
          </a:stretch>
        </a:blipFill>
        <a:ln>
          <a:noFill/>
        </a:ln>
      </dgm:spPr>
    </dgm:pt>
    <dgm:pt modelId="{5E55EA09-47A9-4624-A850-39566B218F18}" type="pres">
      <dgm:prSet presAssocID="{DEB4708D-BBCF-48AB-8318-22D577DA713C}" presName="spaceRect" presStyleCnt="0"/>
      <dgm:spPr/>
    </dgm:pt>
    <dgm:pt modelId="{79DE4C6B-3429-4AA3-8179-3137FC40EF29}" type="pres">
      <dgm:prSet presAssocID="{DEB4708D-BBCF-48AB-8318-22D577DA71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80EC0C-FB1B-4ECC-9949-AFD8AFC0739F}" srcId="{08713627-B22B-4EF2-96B8-7887A6F1045F}" destId="{6A7B1A2E-F005-4A8A-8506-3FE5F6482062}" srcOrd="1" destOrd="0" parTransId="{6CEBA98D-0877-49BA-AE74-C5B28B367F18}" sibTransId="{965ED2B4-E50A-4395-9353-67B7D6BD3AD6}"/>
    <dgm:cxn modelId="{96E7DF7D-CBD7-4A83-8525-50B9B80738C9}" type="presOf" srcId="{DEB4708D-BBCF-48AB-8318-22D577DA713C}" destId="{79DE4C6B-3429-4AA3-8179-3137FC40EF29}" srcOrd="0" destOrd="0" presId="urn:microsoft.com/office/officeart/2018/2/layout/IconVerticalSolidList"/>
    <dgm:cxn modelId="{762F6394-C1E3-424F-94BE-616229B7A683}" srcId="{08713627-B22B-4EF2-96B8-7887A6F1045F}" destId="{DEB4708D-BBCF-48AB-8318-22D577DA713C}" srcOrd="2" destOrd="0" parTransId="{5BD022FE-EEB8-4314-83E8-F5B4167A0763}" sibTransId="{72AF3FB6-F9EA-4262-87C5-3DC89451B66F}"/>
    <dgm:cxn modelId="{88A8DEB5-C2D1-4AEB-B3F2-D1E0E405207C}" type="presOf" srcId="{08713627-B22B-4EF2-96B8-7887A6F1045F}" destId="{F9C26AD5-2921-42CF-88EB-17853F3E9256}" srcOrd="0" destOrd="0" presId="urn:microsoft.com/office/officeart/2018/2/layout/IconVerticalSolidList"/>
    <dgm:cxn modelId="{A09CA9C1-623C-44BE-A02A-4845FB4779C1}" srcId="{08713627-B22B-4EF2-96B8-7887A6F1045F}" destId="{A346D374-7901-4C09-89E0-46B412FC7644}" srcOrd="0" destOrd="0" parTransId="{94835ACF-05C1-4CBB-B28E-D2FF2417756B}" sibTransId="{ADF38634-0F2D-44E6-B269-6EF20D1173AD}"/>
    <dgm:cxn modelId="{CE891AC8-45AA-4BB8-90CD-4D682DE70F90}" type="presOf" srcId="{A346D374-7901-4C09-89E0-46B412FC7644}" destId="{12A60F6C-87D3-4D8D-9262-00FDCFF6811F}" srcOrd="0" destOrd="0" presId="urn:microsoft.com/office/officeart/2018/2/layout/IconVerticalSolidList"/>
    <dgm:cxn modelId="{D49CE3FE-923D-4815-B139-9634EF8B1569}" type="presOf" srcId="{6A7B1A2E-F005-4A8A-8506-3FE5F6482062}" destId="{D50F3A3A-E78D-43A8-B4DA-30319721AAA3}" srcOrd="0" destOrd="0" presId="urn:microsoft.com/office/officeart/2018/2/layout/IconVerticalSolidList"/>
    <dgm:cxn modelId="{B6EF19E3-05BF-4B02-838C-239E27AA09FA}" type="presParOf" srcId="{F9C26AD5-2921-42CF-88EB-17853F3E9256}" destId="{57C8E4E0-7351-452C-9A93-8119DD3D3435}" srcOrd="0" destOrd="0" presId="urn:microsoft.com/office/officeart/2018/2/layout/IconVerticalSolidList"/>
    <dgm:cxn modelId="{72AB81D9-F4E2-4134-8C28-FB6F11918F98}" type="presParOf" srcId="{57C8E4E0-7351-452C-9A93-8119DD3D3435}" destId="{F47EADDB-900E-4006-A1C5-A7A4C0D55A86}" srcOrd="0" destOrd="0" presId="urn:microsoft.com/office/officeart/2018/2/layout/IconVerticalSolidList"/>
    <dgm:cxn modelId="{EE775B8B-F097-4CC5-BC6B-032BF2F4F99E}" type="presParOf" srcId="{57C8E4E0-7351-452C-9A93-8119DD3D3435}" destId="{A896D641-9E7C-4A40-BE5C-E10B6CC59C9E}" srcOrd="1" destOrd="0" presId="urn:microsoft.com/office/officeart/2018/2/layout/IconVerticalSolidList"/>
    <dgm:cxn modelId="{76E515DE-CCF4-44D4-801A-2068FAF547F2}" type="presParOf" srcId="{57C8E4E0-7351-452C-9A93-8119DD3D3435}" destId="{2F638B80-2CA8-41B2-B0C0-DDF4B55ABD5B}" srcOrd="2" destOrd="0" presId="urn:microsoft.com/office/officeart/2018/2/layout/IconVerticalSolidList"/>
    <dgm:cxn modelId="{A0A6578C-CB30-4695-B1DF-EEA285C3D5D7}" type="presParOf" srcId="{57C8E4E0-7351-452C-9A93-8119DD3D3435}" destId="{12A60F6C-87D3-4D8D-9262-00FDCFF6811F}" srcOrd="3" destOrd="0" presId="urn:microsoft.com/office/officeart/2018/2/layout/IconVerticalSolidList"/>
    <dgm:cxn modelId="{9DE46DEC-EF04-4C28-916B-7C9C73815C95}" type="presParOf" srcId="{F9C26AD5-2921-42CF-88EB-17853F3E9256}" destId="{932876E9-3F94-49C9-A305-968C20575103}" srcOrd="1" destOrd="0" presId="urn:microsoft.com/office/officeart/2018/2/layout/IconVerticalSolidList"/>
    <dgm:cxn modelId="{55B8ABC0-8F84-44E1-A9A8-682C97179C14}" type="presParOf" srcId="{F9C26AD5-2921-42CF-88EB-17853F3E9256}" destId="{8CCFCBF1-BCE1-4F0D-ADD6-0ABFD64EBE78}" srcOrd="2" destOrd="0" presId="urn:microsoft.com/office/officeart/2018/2/layout/IconVerticalSolidList"/>
    <dgm:cxn modelId="{A35AC754-8712-4E13-A38A-36531D583629}" type="presParOf" srcId="{8CCFCBF1-BCE1-4F0D-ADD6-0ABFD64EBE78}" destId="{95A8B456-8BFD-4C8A-BB24-269B06169BBB}" srcOrd="0" destOrd="0" presId="urn:microsoft.com/office/officeart/2018/2/layout/IconVerticalSolidList"/>
    <dgm:cxn modelId="{112EE5E2-12BB-4CA7-BCD6-DE477F26B22D}" type="presParOf" srcId="{8CCFCBF1-BCE1-4F0D-ADD6-0ABFD64EBE78}" destId="{1AF8D7E2-0988-482B-B0E5-E440AE76403A}" srcOrd="1" destOrd="0" presId="urn:microsoft.com/office/officeart/2018/2/layout/IconVerticalSolidList"/>
    <dgm:cxn modelId="{63A382E1-3410-45C2-8C94-2ABE4C3A4F6F}" type="presParOf" srcId="{8CCFCBF1-BCE1-4F0D-ADD6-0ABFD64EBE78}" destId="{FA7AD2E6-99D0-4E30-8590-03DB0F82F364}" srcOrd="2" destOrd="0" presId="urn:microsoft.com/office/officeart/2018/2/layout/IconVerticalSolidList"/>
    <dgm:cxn modelId="{41B317FF-9831-4A18-B56E-37A6E6802327}" type="presParOf" srcId="{8CCFCBF1-BCE1-4F0D-ADD6-0ABFD64EBE78}" destId="{D50F3A3A-E78D-43A8-B4DA-30319721AAA3}" srcOrd="3" destOrd="0" presId="urn:microsoft.com/office/officeart/2018/2/layout/IconVerticalSolidList"/>
    <dgm:cxn modelId="{8216B60E-EE98-40AE-9FF2-E5F7CBC9365C}" type="presParOf" srcId="{F9C26AD5-2921-42CF-88EB-17853F3E9256}" destId="{B8B1BB83-6DA2-4F2E-B6D7-1CE9D296AB5E}" srcOrd="3" destOrd="0" presId="urn:microsoft.com/office/officeart/2018/2/layout/IconVerticalSolidList"/>
    <dgm:cxn modelId="{7A6ACA63-FBBA-4693-8CC3-072F8561E27D}" type="presParOf" srcId="{F9C26AD5-2921-42CF-88EB-17853F3E9256}" destId="{2E5A2AA2-5921-4C3E-A26B-454DC9A8A8A4}" srcOrd="4" destOrd="0" presId="urn:microsoft.com/office/officeart/2018/2/layout/IconVerticalSolidList"/>
    <dgm:cxn modelId="{73ADED6C-E2DF-4AF8-B305-100F859EFA3F}" type="presParOf" srcId="{2E5A2AA2-5921-4C3E-A26B-454DC9A8A8A4}" destId="{7A2EF5AF-CC26-48E0-86EB-6740272001E7}" srcOrd="0" destOrd="0" presId="urn:microsoft.com/office/officeart/2018/2/layout/IconVerticalSolidList"/>
    <dgm:cxn modelId="{A4D0F69F-3843-4D5B-BC4D-A01BE94C4B91}" type="presParOf" srcId="{2E5A2AA2-5921-4C3E-A26B-454DC9A8A8A4}" destId="{885B5D17-2032-41EA-9EEE-4FDABC35A33F}" srcOrd="1" destOrd="0" presId="urn:microsoft.com/office/officeart/2018/2/layout/IconVerticalSolidList"/>
    <dgm:cxn modelId="{7C2D1304-BA54-4B11-A97C-D54FF34A1465}" type="presParOf" srcId="{2E5A2AA2-5921-4C3E-A26B-454DC9A8A8A4}" destId="{5E55EA09-47A9-4624-A850-39566B218F18}" srcOrd="2" destOrd="0" presId="urn:microsoft.com/office/officeart/2018/2/layout/IconVerticalSolidList"/>
    <dgm:cxn modelId="{5DEABF90-841E-4916-815B-CC65D0B6EAC1}" type="presParOf" srcId="{2E5A2AA2-5921-4C3E-A26B-454DC9A8A8A4}" destId="{79DE4C6B-3429-4AA3-8179-3137FC40E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ADDB-900E-4006-A1C5-A7A4C0D55A86}">
      <dsp:nvSpPr>
        <dsp:cNvPr id="0" name=""/>
        <dsp:cNvSpPr/>
      </dsp:nvSpPr>
      <dsp:spPr>
        <a:xfrm>
          <a:off x="0" y="559"/>
          <a:ext cx="7879842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6D641-9E7C-4A40-BE5C-E10B6CC59C9E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60F6C-87D3-4D8D-9262-00FDCFF6811F}">
      <dsp:nvSpPr>
        <dsp:cNvPr id="0" name=""/>
        <dsp:cNvSpPr/>
      </dsp:nvSpPr>
      <dsp:spPr>
        <a:xfrm>
          <a:off x="1512662" y="559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Invest it in an investment portfolio that promises an average rate of return of 7%</a:t>
          </a:r>
        </a:p>
      </dsp:txBody>
      <dsp:txXfrm>
        <a:off x="1512662" y="559"/>
        <a:ext cx="6367179" cy="1309664"/>
      </dsp:txXfrm>
    </dsp:sp>
    <dsp:sp modelId="{95A8B456-8BFD-4C8A-BB24-269B06169BBB}">
      <dsp:nvSpPr>
        <dsp:cNvPr id="0" name=""/>
        <dsp:cNvSpPr/>
      </dsp:nvSpPr>
      <dsp:spPr>
        <a:xfrm>
          <a:off x="0" y="1637640"/>
          <a:ext cx="7879842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8D7E2-0988-482B-B0E5-E440AE76403A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F3A3A-E78D-43A8-B4DA-30319721AAA3}">
      <dsp:nvSpPr>
        <dsp:cNvPr id="0" name=""/>
        <dsp:cNvSpPr/>
      </dsp:nvSpPr>
      <dsp:spPr>
        <a:xfrm>
          <a:off x="1512662" y="1637640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stock market index funds have historically generated 7 percent in returns.  See the Rule of 70 for details on the power of compounding interest.</a:t>
          </a:r>
        </a:p>
      </dsp:txBody>
      <dsp:txXfrm>
        <a:off x="1512662" y="1637640"/>
        <a:ext cx="6367179" cy="1309664"/>
      </dsp:txXfrm>
    </dsp:sp>
    <dsp:sp modelId="{7A2EF5AF-CC26-48E0-86EB-6740272001E7}">
      <dsp:nvSpPr>
        <dsp:cNvPr id="0" name=""/>
        <dsp:cNvSpPr/>
      </dsp:nvSpPr>
      <dsp:spPr>
        <a:xfrm>
          <a:off x="0" y="3274721"/>
          <a:ext cx="7879842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B5D17-2032-41EA-9EEE-4FDABC35A33F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4C6B-3429-4AA3-8179-3137FC40EF29}">
      <dsp:nvSpPr>
        <dsp:cNvPr id="0" name=""/>
        <dsp:cNvSpPr/>
      </dsp:nvSpPr>
      <dsp:spPr>
        <a:xfrm>
          <a:off x="1512662" y="3274721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Warning: there have been ups and downs in these returns! So, proceed strategically. Well-diversified investments have positive expected returns, on average. They also have risks.</a:t>
          </a:r>
        </a:p>
      </dsp:txBody>
      <dsp:txXfrm>
        <a:off x="1512662" y="3274721"/>
        <a:ext cx="6367179" cy="130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22:08:18.09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19748 1,'-16779'0,"13811"0,3090 0,-93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b/bureau_of_public_debt.asp" TargetMode="External"/><Relationship Id="rId7" Type="http://schemas.openxmlformats.org/officeDocument/2006/relationships/hyperlink" Target="https://www.pewresearch.org/fact-tank/2019/07/24/facts-about-the-national-debt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gpf.org/national-debt-clock" TargetMode="External"/><Relationship Id="rId5" Type="http://schemas.openxmlformats.org/officeDocument/2006/relationships/hyperlink" Target="https://www.treasurydirect.gov/govt/resources/faq/faq_publicdebt.htm#DebtMakeup" TargetMode="External"/><Relationship Id="rId4" Type="http://schemas.openxmlformats.org/officeDocument/2006/relationships/hyperlink" Target="https://h5p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rhttps://www.investopedia.com/terms/b/bureau_of_public_debt.asp</a:t>
            </a:r>
            <a:endParaRPr lang="en-US" dirty="0"/>
          </a:p>
          <a:p>
            <a:r>
              <a:rPr lang="en-US" dirty="0">
                <a:hlinkClick r:id="rId4"/>
              </a:rPr>
              <a:t>https://h5p.org/</a:t>
            </a:r>
            <a:endParaRPr lang="en-US" dirty="0"/>
          </a:p>
          <a:p>
            <a:r>
              <a:rPr lang="en-US" dirty="0">
                <a:hlinkClick r:id="rId5"/>
              </a:rPr>
              <a:t>https://www.treasurydirect.gov/govt/resources/faq/faq_publicdebt.htm#DebtMakeup</a:t>
            </a:r>
            <a:endParaRPr lang="en-US" dirty="0"/>
          </a:p>
          <a:p>
            <a:r>
              <a:rPr lang="en-US" dirty="0">
                <a:hlinkClick r:id="rId6"/>
              </a:rPr>
              <a:t>https://www.pgpf.org/national-debt-clock</a:t>
            </a:r>
            <a:endParaRPr lang="en-US" dirty="0"/>
          </a:p>
          <a:p>
            <a:r>
              <a:rPr lang="en-US" dirty="0">
                <a:hlinkClick r:id="rId7"/>
              </a:rPr>
              <a:t>https://www.pewresearch.org/fact-tank/2019/07/24/facts-about-the-national-debt/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tawni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uncilforeconed.org/resource/national-standards-for-financial-literacy/#sthash.Xw84Vgav.dpb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urriculum-instru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urriculum-instru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bls.gov/careeroutlook/2020/data-on-display/education-pays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vaFA9ij5Mw&amp;feature=youtu.be" TargetMode="External"/><Relationship Id="rId3" Type="http://schemas.openxmlformats.org/officeDocument/2006/relationships/hyperlink" Target="https://fffl.councilforeconed.org/" TargetMode="External"/><Relationship Id="rId7" Type="http://schemas.openxmlformats.org/officeDocument/2006/relationships/hyperlink" Target="https://www.ngpf.org/curriculum/budgeting/case-studi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5p.org/node/1075520" TargetMode="External"/><Relationship Id="rId5" Type="http://schemas.openxmlformats.org/officeDocument/2006/relationships/hyperlink" Target="https://www.npr.org/2020/02/13/805760560/u-s-credit-card-debt-hits-all-time-high-and-overdue-payments-rise-for-young-peop" TargetMode="External"/><Relationship Id="rId10" Type="http://schemas.openxmlformats.org/officeDocument/2006/relationships/hyperlink" Target="https://www.measuringworth.com/" TargetMode="External"/><Relationship Id="rId4" Type="http://schemas.openxmlformats.org/officeDocument/2006/relationships/hyperlink" Target="https://econedlink.org/" TargetMode="External"/><Relationship Id="rId9" Type="http://schemas.openxmlformats.org/officeDocument/2006/relationships/hyperlink" Target="https://fred.stlouisfed.or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hyperlink" Target="https://tawni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uncilforeconed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pearde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3600" dirty="0"/>
              <a:t>Financial Fitness for Life, Chapter 2:</a:t>
            </a:r>
            <a:br>
              <a:rPr lang="en-US" sz="3600" dirty="0"/>
            </a:br>
            <a:r>
              <a:rPr lang="en-US" sz="3600" i="0" dirty="0">
                <a:solidFill>
                  <a:srgbClr val="7A9900"/>
                </a:solidFill>
                <a:effectLst/>
              </a:rPr>
              <a:t>The Economic Way of Thinking</a:t>
            </a:r>
            <a:br>
              <a:rPr lang="en-US" sz="600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Tawni Hunt Ferrarini, PhD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Dec 10, 2020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Tferrarini@Lindenwood.edu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 * 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4"/>
              </a:rPr>
              <a:t>Tawni.org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C332F2B-A386-48F8-B84E-BF1449377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2276" y="5063146"/>
            <a:ext cx="1134672" cy="11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B5F4-178A-4719-9F49-7DA223B2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7A9900"/>
                </a:solidFill>
              </a:rPr>
              <a:t>2 Ways to Experience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5417-0CB1-420C-884A-E1A12758D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868" y="2212848"/>
            <a:ext cx="3964132" cy="2925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Choice 1: PASSIVE</a:t>
            </a:r>
          </a:p>
          <a:p>
            <a:pPr marL="0" indent="0">
              <a:buNone/>
            </a:pPr>
            <a:r>
              <a:rPr lang="en-US" i="1" dirty="0"/>
              <a:t>Sit back and passively listen to the webinar while taking notes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CE62-91C0-413B-9EE5-2FF686524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790" y="2132850"/>
            <a:ext cx="3747655" cy="2764127"/>
          </a:xfrm>
        </p:spPr>
        <p:txBody>
          <a:bodyPr/>
          <a:lstStyle/>
          <a:p>
            <a:pPr marL="0" indent="-457200">
              <a:buNone/>
            </a:pPr>
            <a:r>
              <a:rPr lang="en-US" b="1" dirty="0"/>
              <a:t>Choice 2: ACTIVE</a:t>
            </a:r>
          </a:p>
          <a:p>
            <a:pPr marL="0" indent="-457200">
              <a:buNone/>
            </a:pPr>
            <a:r>
              <a:rPr lang="en-US" i="1" dirty="0"/>
              <a:t>Actively participate in the webinar and learn-by-doing using PearDeck</a:t>
            </a:r>
          </a:p>
        </p:txBody>
      </p:sp>
    </p:spTree>
    <p:extLst>
      <p:ext uri="{BB962C8B-B14F-4D97-AF65-F5344CB8AC3E}">
        <p14:creationId xmlns:p14="http://schemas.microsoft.com/office/powerpoint/2010/main" val="5169919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Objectives</a:t>
            </a:r>
            <a:endParaRPr lang="en-US" sz="3500" b="1" kern="1200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6478" y="2256205"/>
            <a:ext cx="7281746" cy="356717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the 6 core principles of economics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them to matters related to practical personal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tradeoff between financial decisions made today relative to outcomes in the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intended and unintended consequences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their impact on ability to live comfortably and securely over time</a:t>
            </a:r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802BDF-4741-4A5F-A612-399D28EA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" y="4056610"/>
            <a:ext cx="9074331" cy="1742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98481-8397-4172-9EEB-22D24626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69" y="2190457"/>
            <a:ext cx="4026462" cy="1866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DA60B-1DC6-4F54-92C3-51AE2787F813}"/>
              </a:ext>
            </a:extLst>
          </p:cNvPr>
          <p:cNvSpPr txBox="1"/>
          <p:nvPr/>
        </p:nvSpPr>
        <p:spPr>
          <a:xfrm>
            <a:off x="1806081" y="5942810"/>
            <a:ext cx="7173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https://www.councilforeconed.org/resource/national-standards-for-financial-literacy/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9A233-C081-4D58-A75F-FE29EFF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9052"/>
            <a:ext cx="8229600" cy="1143000"/>
          </a:xfrm>
        </p:spPr>
        <p:txBody>
          <a:bodyPr/>
          <a:lstStyle/>
          <a:p>
            <a:r>
              <a:rPr lang="en-US" sz="4800" dirty="0"/>
              <a:t>National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FC14-F6D9-4E30-B916-2F7CB54A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3614057" cy="3382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67B72-A10B-4CD0-B1FF-9668CC45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993571"/>
            <a:ext cx="3390900" cy="31325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8285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Standards</a:t>
            </a:r>
            <a:endParaRPr lang="en-US" sz="3500" b="1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Connect</a:t>
            </a:r>
            <a:r>
              <a:rPr lang="en-US" sz="2100" dirty="0">
                <a:latin typeface="+mn-lt"/>
                <a:ea typeface="+mn-ea"/>
                <a:cs typeface="+mn-cs"/>
              </a:rPr>
              <a:t> to regional and state standards at EconEdLink.org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Search</a:t>
            </a:r>
            <a:r>
              <a:rPr lang="en-US" sz="2100" dirty="0">
                <a:latin typeface="+mn-lt"/>
                <a:ea typeface="+mn-ea"/>
                <a:cs typeface="+mn-cs"/>
              </a:rPr>
              <a:t> for “</a:t>
            </a:r>
            <a:r>
              <a:rPr lang="en-US" sz="2100" dirty="0">
                <a:latin typeface="+mj-lt"/>
              </a:rPr>
              <a:t>Risk and Return</a:t>
            </a:r>
            <a:r>
              <a:rPr lang="en-US" sz="2100" dirty="0">
                <a:latin typeface="+mn-lt"/>
                <a:ea typeface="+mn-ea"/>
                <a:cs typeface="+mn-cs"/>
              </a:rPr>
              <a:t>”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Choose</a:t>
            </a:r>
            <a:r>
              <a:rPr lang="en-US" sz="2100" dirty="0">
                <a:latin typeface="+mn-lt"/>
                <a:ea typeface="+mn-ea"/>
                <a:cs typeface="+mn-cs"/>
              </a:rPr>
              <a:t> a lesson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Click</a:t>
            </a:r>
            <a:r>
              <a:rPr lang="en-US" sz="2100" dirty="0">
                <a:latin typeface="+mn-lt"/>
                <a:ea typeface="+mn-ea"/>
                <a:cs typeface="+mn-cs"/>
              </a:rPr>
              <a:t> on State Standards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dirty="0">
                <a:latin typeface="+mn-lt"/>
                <a:ea typeface="+mn-ea"/>
                <a:cs typeface="+mn-cs"/>
                <a:hlinkClick r:id="rId3"/>
              </a:rPr>
              <a:t>NYSed.gov</a:t>
            </a:r>
            <a:endParaRPr lang="en-US" sz="2100" dirty="0">
              <a:latin typeface="+mn-lt"/>
              <a:ea typeface="+mn-ea"/>
              <a:cs typeface="+mn-cs"/>
            </a:endParaRPr>
          </a:p>
          <a:p>
            <a:pPr marL="114300" indent="0">
              <a:lnSpc>
                <a:spcPct val="90000"/>
              </a:lnSpc>
              <a:buNone/>
              <a:defRPr sz="3168"/>
            </a:pPr>
            <a:endParaRPr lang="en-US" sz="21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21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CB667-D08D-494C-A4DD-24545622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416" y="4312438"/>
            <a:ext cx="3300902" cy="198849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ABDB2A0-C863-4717-A45D-C02376506445}"/>
              </a:ext>
            </a:extLst>
          </p:cNvPr>
          <p:cNvSpPr/>
          <p:nvPr/>
        </p:nvSpPr>
        <p:spPr>
          <a:xfrm>
            <a:off x="3343686" y="5113323"/>
            <a:ext cx="1164730" cy="386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AC5BC-2C88-4BB9-8474-76F391790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066" y="2378076"/>
            <a:ext cx="3300903" cy="16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Standards</a:t>
            </a:r>
            <a:endParaRPr lang="en-US" sz="3500" b="1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Connect</a:t>
            </a:r>
            <a:r>
              <a:rPr lang="en-US" sz="2100" dirty="0">
                <a:latin typeface="+mn-lt"/>
                <a:ea typeface="+mn-ea"/>
                <a:cs typeface="+mn-cs"/>
              </a:rPr>
              <a:t> to regional and state standards at EconEdLink.org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Search</a:t>
            </a:r>
            <a:r>
              <a:rPr lang="en-US" sz="2100" dirty="0">
                <a:latin typeface="+mn-lt"/>
                <a:ea typeface="+mn-ea"/>
                <a:cs typeface="+mn-cs"/>
              </a:rPr>
              <a:t> for “</a:t>
            </a:r>
            <a:r>
              <a:rPr lang="en-US" sz="2100" dirty="0">
                <a:latin typeface="+mj-lt"/>
              </a:rPr>
              <a:t>Risk and Return</a:t>
            </a:r>
            <a:r>
              <a:rPr lang="en-US" sz="2100" dirty="0">
                <a:latin typeface="+mn-lt"/>
                <a:ea typeface="+mn-ea"/>
                <a:cs typeface="+mn-cs"/>
              </a:rPr>
              <a:t>”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Choose</a:t>
            </a:r>
            <a:r>
              <a:rPr lang="en-US" sz="2100" dirty="0">
                <a:latin typeface="+mn-lt"/>
                <a:ea typeface="+mn-ea"/>
                <a:cs typeface="+mn-cs"/>
              </a:rPr>
              <a:t> a lesson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Click</a:t>
            </a:r>
            <a:r>
              <a:rPr lang="en-US" sz="2100" dirty="0">
                <a:latin typeface="+mn-lt"/>
                <a:ea typeface="+mn-ea"/>
                <a:cs typeface="+mn-cs"/>
              </a:rPr>
              <a:t> on State Standards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dirty="0">
                <a:latin typeface="+mn-lt"/>
                <a:ea typeface="+mn-ea"/>
                <a:cs typeface="+mn-cs"/>
                <a:hlinkClick r:id="rId3"/>
              </a:rPr>
              <a:t>NYSed.gov</a:t>
            </a:r>
            <a:endParaRPr lang="en-US" sz="2100" dirty="0">
              <a:latin typeface="+mn-lt"/>
              <a:ea typeface="+mn-ea"/>
              <a:cs typeface="+mn-cs"/>
            </a:endParaRPr>
          </a:p>
          <a:p>
            <a:pPr marL="114300" indent="0">
              <a:lnSpc>
                <a:spcPct val="90000"/>
              </a:lnSpc>
              <a:buNone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A2296-6C3E-42F3-8E4D-58F9EAF20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13" y="2694856"/>
            <a:ext cx="4505670" cy="265112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ABDB2A0-C863-4717-A45D-C02376506445}"/>
              </a:ext>
            </a:extLst>
          </p:cNvPr>
          <p:cNvSpPr/>
          <p:nvPr/>
        </p:nvSpPr>
        <p:spPr>
          <a:xfrm>
            <a:off x="3343686" y="4991765"/>
            <a:ext cx="2067791" cy="42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DB2D3-5299-45CA-B941-60EDE2621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917" y="1215733"/>
            <a:ext cx="2105040" cy="49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6A42-6038-4363-90AE-3DB244EB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82C7-4638-4D2C-A6DB-A8F9BE81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Describe </a:t>
            </a:r>
            <a:r>
              <a:rPr lang="en-US" b="1" dirty="0">
                <a:highlight>
                  <a:srgbClr val="FFFF00"/>
                </a:highlight>
              </a:rPr>
              <a:t>a choice that you made today </a:t>
            </a:r>
            <a:r>
              <a:rPr lang="en-US" b="1" dirty="0"/>
              <a:t>that stands out…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B02703-4A3F-4E3A-B362-A175EB931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78" y="3716973"/>
            <a:ext cx="2439987" cy="24399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3E34DF6-3F62-4F56-880C-967B4315A514}"/>
              </a:ext>
            </a:extLst>
          </p:cNvPr>
          <p:cNvSpPr/>
          <p:nvPr/>
        </p:nvSpPr>
        <p:spPr>
          <a:xfrm>
            <a:off x="2032879" y="4267200"/>
            <a:ext cx="4317423" cy="13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27A68-1AA0-4787-AAE7-886DD86761A6}"/>
              </a:ext>
            </a:extLst>
          </p:cNvPr>
          <p:cNvSpPr txBox="1"/>
          <p:nvPr/>
        </p:nvSpPr>
        <p:spPr>
          <a:xfrm>
            <a:off x="2372081" y="4814682"/>
            <a:ext cx="3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BITMOJI. TAKE ACTION!!!!</a:t>
            </a:r>
          </a:p>
        </p:txBody>
      </p:sp>
    </p:spTree>
    <p:extLst>
      <p:ext uri="{BB962C8B-B14F-4D97-AF65-F5344CB8AC3E}">
        <p14:creationId xmlns:p14="http://schemas.microsoft.com/office/powerpoint/2010/main" val="91708415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75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Active Learning 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276" y="1870581"/>
            <a:ext cx="8933447" cy="4175760"/>
          </a:xfrm>
        </p:spPr>
        <p:txBody>
          <a:bodyPr>
            <a:noAutofit/>
          </a:bodyPr>
          <a:lstStyle/>
          <a:p>
            <a:pPr marL="0" indent="0" defTabSz="905255">
              <a:spcAft>
                <a:spcPts val="600"/>
              </a:spcAft>
              <a:buNone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Activities will lead you to do the following: 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 relevancy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of economics applied to practical personal finance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the relationship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between choices and living today relative to the future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link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between different choices and their opportunity costs (or opportunities foregone)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choices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alternatives, and expected outcomes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Investigate how to use decision-making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based on sound economic reasoning to plan for life of comfort and security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CB08-0E26-4233-9CFC-46BE11A8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5B19-163B-445C-8B22-4922F087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Comfortable and secure living, in this framework, starts with strategic decision-making. (We are setting aside catastrophes, disabilities, and other disasters.)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E5D3F4-7BD0-42EB-B84B-65E80F549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64" y="3945800"/>
            <a:ext cx="1723041" cy="24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023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4223-E681-4B2C-A6EA-A4D8D3A1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35075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7A9900"/>
                </a:solidFill>
              </a:rPr>
              <a:t>24/7: You choose!</a:t>
            </a:r>
          </a:p>
        </p:txBody>
      </p:sp>
      <p:pic>
        <p:nvPicPr>
          <p:cNvPr id="5" name="Content Placeholder 4" descr="Analogue wall clock">
            <a:extLst>
              <a:ext uri="{FF2B5EF4-FFF2-40B4-BE49-F238E27FC236}">
                <a16:creationId xmlns:a16="http://schemas.microsoft.com/office/drawing/2014/main" id="{048D7CA3-5D28-4637-9C3D-211FC578A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61" y="2378075"/>
            <a:ext cx="5677077" cy="3778250"/>
          </a:xfrm>
        </p:spPr>
      </p:pic>
    </p:spTree>
    <p:extLst>
      <p:ext uri="{BB962C8B-B14F-4D97-AF65-F5344CB8AC3E}">
        <p14:creationId xmlns:p14="http://schemas.microsoft.com/office/powerpoint/2010/main" val="268401481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nuts">
            <a:extLst>
              <a:ext uri="{FF2B5EF4-FFF2-40B4-BE49-F238E27FC236}">
                <a16:creationId xmlns:a16="http://schemas.microsoft.com/office/drawing/2014/main" id="{187256BD-0479-43AD-BE0A-D164E496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2" y="2339943"/>
            <a:ext cx="4617127" cy="30773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49B2A7-BC1C-486E-9740-34CE54A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2" y="869224"/>
            <a:ext cx="8229600" cy="1143000"/>
          </a:xfrm>
        </p:spPr>
        <p:txBody>
          <a:bodyPr/>
          <a:lstStyle/>
          <a:p>
            <a:r>
              <a:rPr lang="en-US" sz="4800" dirty="0"/>
              <a:t>Breakfast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8CEB2-AA92-4375-BA39-555651F9D0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Healthy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C4F27-8555-4794-808A-1CE26F59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349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Not So Healthy</a:t>
            </a:r>
          </a:p>
        </p:txBody>
      </p:sp>
      <p:pic>
        <p:nvPicPr>
          <p:cNvPr id="8" name="Picture 7" descr="Bowl of cereal">
            <a:extLst>
              <a:ext uri="{FF2B5EF4-FFF2-40B4-BE49-F238E27FC236}">
                <a16:creationId xmlns:a16="http://schemas.microsoft.com/office/drawing/2014/main" id="{78E7C332-1B7E-474B-A7F3-87E43D429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" y="2309086"/>
            <a:ext cx="4351041" cy="31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0552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1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re-adolescent girl assembling robotics in classroom">
            <a:extLst>
              <a:ext uri="{FF2B5EF4-FFF2-40B4-BE49-F238E27FC236}">
                <a16:creationId xmlns:a16="http://schemas.microsoft.com/office/drawing/2014/main" id="{CE634E2C-5554-477E-A0FE-462A07CC0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213100"/>
            <a:ext cx="3746500" cy="24765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8CEB2-AA92-4375-BA39-555651F9D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700" y="5194300"/>
            <a:ext cx="3746500" cy="49530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</a:rPr>
              <a:t>Homework</a:t>
            </a:r>
          </a:p>
        </p:txBody>
      </p:sp>
      <p:pic>
        <p:nvPicPr>
          <p:cNvPr id="10" name="Picture 9" descr="Colorful boardgame">
            <a:extLst>
              <a:ext uri="{FF2B5EF4-FFF2-40B4-BE49-F238E27FC236}">
                <a16:creationId xmlns:a16="http://schemas.microsoft.com/office/drawing/2014/main" id="{187256BD-0479-43AD-BE0A-D164E496B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729" y="3213100"/>
            <a:ext cx="3723841" cy="24765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C4F27-8555-4794-808A-1CE26F59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7400" y="5194300"/>
            <a:ext cx="3746500" cy="49530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</a:rPr>
              <a:t>Entertainment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49B2A7-BC1C-486E-9740-34CE54A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school</a:t>
            </a:r>
          </a:p>
        </p:txBody>
      </p:sp>
    </p:spTree>
    <p:extLst>
      <p:ext uri="{BB962C8B-B14F-4D97-AF65-F5344CB8AC3E}">
        <p14:creationId xmlns:p14="http://schemas.microsoft.com/office/powerpoint/2010/main" val="135925024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eon colorful light swirl">
            <a:extLst>
              <a:ext uri="{FF2B5EF4-FFF2-40B4-BE49-F238E27FC236}">
                <a16:creationId xmlns:a16="http://schemas.microsoft.com/office/drawing/2014/main" id="{CE634E2C-5554-477E-A0FE-462A07CC0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121" y="3213100"/>
            <a:ext cx="3715657" cy="24765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8CEB2-AA92-4375-BA39-555651F9D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700" y="5194300"/>
            <a:ext cx="3746500" cy="49530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</a:rPr>
              <a:t>Burn the “midnight oil”</a:t>
            </a:r>
          </a:p>
        </p:txBody>
      </p:sp>
      <p:pic>
        <p:nvPicPr>
          <p:cNvPr id="10" name="Picture 9" descr="Kitten sleeping in a bed">
            <a:extLst>
              <a:ext uri="{FF2B5EF4-FFF2-40B4-BE49-F238E27FC236}">
                <a16:creationId xmlns:a16="http://schemas.microsoft.com/office/drawing/2014/main" id="{187256BD-0479-43AD-BE0A-D164E496B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39" y="3213100"/>
            <a:ext cx="3710220" cy="24765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C4F27-8555-4794-808A-1CE26F59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7400" y="5194300"/>
            <a:ext cx="3746500" cy="49530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</a:rPr>
              <a:t>Early to bed; early to rise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49B2A7-BC1C-486E-9740-34CE54A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 to go to bed</a:t>
            </a:r>
          </a:p>
        </p:txBody>
      </p:sp>
    </p:spTree>
    <p:extLst>
      <p:ext uri="{BB962C8B-B14F-4D97-AF65-F5344CB8AC3E}">
        <p14:creationId xmlns:p14="http://schemas.microsoft.com/office/powerpoint/2010/main" val="47777115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29791-FFCE-4295-B1AD-66D49B7C4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76595" y="-148637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6BA7A1-7C3A-4F99-8D82-7CACF23A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 AND CHOICES</a:t>
            </a:r>
            <a:endParaRPr lang="en-US" sz="5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9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3138-1CED-4B78-93B9-8235CE86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22" y="618091"/>
            <a:ext cx="8689052" cy="1138638"/>
          </a:xfrm>
        </p:spPr>
        <p:txBody>
          <a:bodyPr/>
          <a:lstStyle/>
          <a:p>
            <a:r>
              <a:rPr lang="en-US" sz="2800" b="0" i="1" dirty="0"/>
              <a:t>Describe the choice associated with </a:t>
            </a:r>
            <a:r>
              <a:rPr lang="en-US" sz="2800" b="0" i="1" dirty="0">
                <a:solidFill>
                  <a:srgbClr val="7A9900"/>
                </a:solidFill>
              </a:rPr>
              <a:t>finishing high 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AE12-376A-40E1-A0B5-F1567B21D6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Alternative 1 </a:t>
            </a:r>
            <a:r>
              <a:rPr lang="en-US" dirty="0"/>
              <a:t>(Finish)</a:t>
            </a:r>
          </a:p>
          <a:p>
            <a:r>
              <a:rPr lang="en-US" dirty="0"/>
              <a:t>Move up the </a:t>
            </a:r>
            <a:r>
              <a:rPr lang="en-US" b="1" dirty="0">
                <a:solidFill>
                  <a:srgbClr val="7A9900"/>
                </a:solidFill>
              </a:rPr>
              <a:t>employment</a:t>
            </a:r>
            <a:r>
              <a:rPr lang="en-US" dirty="0"/>
              <a:t> ladder, making yourself more valuable to employers and other individuals while improving your income earning potential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08357-D412-423C-B6CA-E311EF8CF2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Alternative 2 </a:t>
            </a:r>
            <a:r>
              <a:rPr lang="en-US" dirty="0"/>
              <a:t>(Don’t Finish)</a:t>
            </a:r>
          </a:p>
          <a:p>
            <a:r>
              <a:rPr lang="en-US" dirty="0"/>
              <a:t>Join the labor group with the highest </a:t>
            </a:r>
            <a:r>
              <a:rPr lang="en-US" b="1" dirty="0">
                <a:solidFill>
                  <a:srgbClr val="7A9900"/>
                </a:solidFill>
              </a:rPr>
              <a:t>unemployment</a:t>
            </a:r>
            <a:r>
              <a:rPr lang="en-US" dirty="0"/>
              <a:t> and lowest annual salaries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585321-207A-4DC0-9103-67C0A3507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4" y="4721079"/>
            <a:ext cx="1518830" cy="15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372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84A76-B738-42B4-9D33-FD227EC6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77" y="949325"/>
            <a:ext cx="605377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Did You Know?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CA6294-861A-4EA6-8EAE-730B7BA4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76" y="3429000"/>
            <a:ext cx="6053773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Each level of education involves a money cost and an opportunity cost. </a:t>
            </a:r>
            <a:endParaRPr lang="en-US" b="1" u="sng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96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7852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A439A-54F7-4D79-8153-176D9AE5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978619"/>
            <a:ext cx="255803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Slide 2.2 Educational Choices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AACA-6A0E-45CC-81F1-E6D4D8C5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166917"/>
            <a:ext cx="2558034" cy="34250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+mn-lt"/>
                <a:ea typeface="+mn-ea"/>
                <a:cs typeface="+mn-cs"/>
              </a:rPr>
              <a:t>People choose their educational paths from K-8 to high school to some college to college and on.</a:t>
            </a:r>
            <a:endParaRPr lang="en-US" sz="900" b="0" i="0" dirty="0">
              <a:effectLst/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 b="0" i="0" dirty="0">
              <a:effectLst/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00" b="0" i="0" dirty="0"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00" b="0" i="0" dirty="0">
                <a:effectLst/>
                <a:latin typeface="+mn-lt"/>
                <a:ea typeface="+mn-ea"/>
                <a:cs typeface="+mn-cs"/>
                <a:hlinkClick r:id="rId2"/>
              </a:rPr>
              <a:t>"Learn more, earn more: Education leads to higher wages, lower unemployment," </a:t>
            </a:r>
            <a:r>
              <a:rPr lang="en-US" sz="900" b="0" i="1" dirty="0">
                <a:effectLst/>
                <a:latin typeface="+mn-lt"/>
                <a:ea typeface="+mn-ea"/>
                <a:cs typeface="+mn-cs"/>
                <a:hlinkClick r:id="rId2"/>
              </a:rPr>
              <a:t>Career Outlook, </a:t>
            </a:r>
            <a:r>
              <a:rPr lang="en-US" sz="900" b="0" i="0" dirty="0">
                <a:effectLst/>
                <a:latin typeface="+mn-lt"/>
                <a:ea typeface="+mn-ea"/>
                <a:cs typeface="+mn-cs"/>
                <a:hlinkClick r:id="rId2"/>
              </a:rPr>
              <a:t>U.S. Bureau of Labor Statistics, May 2020</a:t>
            </a:r>
            <a:r>
              <a:rPr lang="en-US" sz="900" b="0" i="0" dirty="0">
                <a:effectLst/>
                <a:latin typeface="+mn-lt"/>
                <a:ea typeface="+mn-ea"/>
                <a:cs typeface="+mn-cs"/>
              </a:rPr>
              <a:t>.</a:t>
            </a:r>
            <a:endParaRPr lang="en-US" sz="9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C20E4-EAC3-40E6-80BC-0C1B96F1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06" y="536802"/>
            <a:ext cx="5682413" cy="55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522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7B39-0785-413C-BA44-76A0A9D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is no “free lunch”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77F1-B58B-4161-B656-5B692C67D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66018"/>
            <a:ext cx="4038600" cy="4525963"/>
          </a:xfrm>
        </p:spPr>
        <p:txBody>
          <a:bodyPr/>
          <a:lstStyle/>
          <a:p>
            <a:r>
              <a:rPr lang="en-US" dirty="0"/>
              <a:t>Educational return is the </a:t>
            </a:r>
            <a:r>
              <a:rPr lang="en-US" i="1" dirty="0">
                <a:solidFill>
                  <a:srgbClr val="7A9900"/>
                </a:solidFill>
              </a:rPr>
              <a:t>expected</a:t>
            </a:r>
            <a:r>
              <a:rPr lang="en-US" dirty="0">
                <a:solidFill>
                  <a:srgbClr val="7A9900"/>
                </a:solidFill>
              </a:rPr>
              <a:t> </a:t>
            </a:r>
            <a:r>
              <a:rPr lang="en-US" dirty="0"/>
              <a:t>additional income associated with earning degrees, receiving certificates and having professional experiences.</a:t>
            </a:r>
          </a:p>
          <a:p>
            <a:r>
              <a:rPr lang="en-US" dirty="0"/>
              <a:t> </a:t>
            </a:r>
            <a:r>
              <a:rPr lang="en-US" i="1" dirty="0">
                <a:solidFill>
                  <a:srgbClr val="7A9900"/>
                </a:solidFill>
              </a:rPr>
              <a:t>Risk</a:t>
            </a:r>
            <a:r>
              <a:rPr lang="en-US" dirty="0"/>
              <a:t> is the uncertainty that the investment in human capital will involve gains but also losses.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5FC5B4-FB14-41EB-A6E1-772BE3699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31" y="2803821"/>
            <a:ext cx="4091938" cy="2731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423273-647A-4A00-8B7F-5EEA44E2613E}"/>
              </a:ext>
            </a:extLst>
          </p:cNvPr>
          <p:cNvSpPr txBox="1"/>
          <p:nvPr/>
        </p:nvSpPr>
        <p:spPr>
          <a:xfrm>
            <a:off x="582385" y="359229"/>
            <a:ext cx="844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There is no free lunch in education!</a:t>
            </a:r>
          </a:p>
        </p:txBody>
      </p:sp>
    </p:spTree>
    <p:extLst>
      <p:ext uri="{BB962C8B-B14F-4D97-AF65-F5344CB8AC3E}">
        <p14:creationId xmlns:p14="http://schemas.microsoft.com/office/powerpoint/2010/main" val="240168277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C0005-37BA-4C13-9A0C-B4454F83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Magic – Describe how would you use 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$1,000 right now if it fell from the sky</a:t>
            </a: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Choose only one thing…</a:t>
            </a: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438EA-8DBE-4F60-B6B7-C9BB1CFE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490788"/>
            <a:ext cx="3567112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8208-548B-426C-91E2-5948D25D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When people choose…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F53-61F4-427A-BB6F-6A3689E5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5828"/>
            <a:ext cx="8229600" cy="3779520"/>
          </a:xfrm>
        </p:spPr>
        <p:txBody>
          <a:bodyPr/>
          <a:lstStyle/>
          <a:p>
            <a:r>
              <a:rPr lang="en-US" dirty="0"/>
              <a:t>They proceed with those choices in which their perceived benefits are greater than the “costs.”</a:t>
            </a:r>
          </a:p>
          <a:p>
            <a:r>
              <a:rPr lang="en-US" dirty="0"/>
              <a:t>Every choice has an opportunity cost.</a:t>
            </a:r>
          </a:p>
          <a:p>
            <a:r>
              <a:rPr lang="en-US" dirty="0"/>
              <a:t>Even though there was no money cost, choosing to use the $1,000 for one thing involved giving up another.</a:t>
            </a:r>
          </a:p>
          <a:p>
            <a:r>
              <a:rPr lang="en-US" dirty="0"/>
              <a:t>Opportunity costs and “choice” tradeoffs matter!</a:t>
            </a:r>
          </a:p>
        </p:txBody>
      </p:sp>
    </p:spTree>
    <p:extLst>
      <p:ext uri="{BB962C8B-B14F-4D97-AF65-F5344CB8AC3E}">
        <p14:creationId xmlns:p14="http://schemas.microsoft.com/office/powerpoint/2010/main" val="45754365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07B39-0785-413C-BA44-76A0A9DC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  <p:pic>
        <p:nvPicPr>
          <p:cNvPr id="8" name="Picture 7" descr="People baking in a kitchen">
            <a:extLst>
              <a:ext uri="{FF2B5EF4-FFF2-40B4-BE49-F238E27FC236}">
                <a16:creationId xmlns:a16="http://schemas.microsoft.com/office/drawing/2014/main" id="{B8C8BE2B-CA67-413F-9013-8DBCA586C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6781"/>
          <a:stretch/>
        </p:blipFill>
        <p:spPr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" name="Picture 5" descr="Children playing in fall leaves">
            <a:extLst>
              <a:ext uri="{FF2B5EF4-FFF2-40B4-BE49-F238E27FC236}">
                <a16:creationId xmlns:a16="http://schemas.microsoft.com/office/drawing/2014/main" id="{963BF3CE-1670-42FC-9CB8-AD91F64B36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2" r="-3" b="-3"/>
          <a:stretch/>
        </p:blipFill>
        <p:spPr>
          <a:xfrm>
            <a:off x="4643433" y="-1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734B-5B91-43A0-B13F-4283E87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0" y="4286161"/>
            <a:ext cx="4666124" cy="155751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80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Meet t</a:t>
            </a:r>
            <a:r>
              <a:rPr lang="en-US" sz="8000" b="0" i="0" u="none" strike="noStrike" baseline="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he Robinson and Murray families. They are similar in numerous ways: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0" b="0" i="0" u="none" strike="noStrike" baseline="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Same household income and education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0" b="0" i="0" u="none" strike="noStrike" baseline="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Same neighborhood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0" b="0" i="0" u="none" strike="noStrike" baseline="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Adults are about the same age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There are two children per household</a:t>
            </a:r>
            <a:endParaRPr lang="en-US" sz="500" b="0" i="0" u="none" strike="noStrike" baseline="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27235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0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AD29-F388-4112-8B30-9F9ACD8C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Choosing Strategically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4B40-3686-4FB4-A8F5-E834945C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the tool of choice.</a:t>
            </a:r>
          </a:p>
          <a:p>
            <a:r>
              <a:rPr lang="en-US" dirty="0"/>
              <a:t>Let’s analyze how it can help families live financially secure and comfortable lives.</a:t>
            </a:r>
          </a:p>
          <a:p>
            <a:r>
              <a:rPr lang="en-US" dirty="0"/>
              <a:t>Consider the case study involving these two families.</a:t>
            </a:r>
          </a:p>
        </p:txBody>
      </p:sp>
    </p:spTree>
    <p:extLst>
      <p:ext uri="{BB962C8B-B14F-4D97-AF65-F5344CB8AC3E}">
        <p14:creationId xmlns:p14="http://schemas.microsoft.com/office/powerpoint/2010/main" val="214962079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3377-A1A5-4877-A7E8-C4AF6110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Robinsons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0978-BF4D-4039-B496-188F230C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35" y="1877448"/>
            <a:ext cx="8229600" cy="3779520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AvenirLTStd-Book"/>
              </a:rPr>
              <a:t>Budget with the </a:t>
            </a:r>
            <a:r>
              <a:rPr lang="en-US" sz="1800" u="sng" dirty="0">
                <a:latin typeface="AvenirLTStd-Book"/>
              </a:rPr>
              <a:t>G</a:t>
            </a:r>
            <a:r>
              <a:rPr lang="en-US" sz="1800" b="0" i="0" u="sng" strike="noStrike" baseline="0" dirty="0">
                <a:latin typeface="AvenirLTStd-Book"/>
              </a:rPr>
              <a:t>olden Rule</a:t>
            </a:r>
            <a:r>
              <a:rPr lang="en-US" sz="1800" b="0" i="0" u="none" strike="noStrike" baseline="0" dirty="0">
                <a:latin typeface="AvenirLTStd-Book"/>
              </a:rPr>
              <a:t>: </a:t>
            </a:r>
            <a:r>
              <a:rPr lang="en-US" sz="1800" b="0" i="1" u="none" strike="noStrike" baseline="0" dirty="0">
                <a:solidFill>
                  <a:srgbClr val="7A9900"/>
                </a:solidFill>
                <a:latin typeface="AvenirLTStd-Book"/>
              </a:rPr>
              <a:t>spending less than they earn each month </a:t>
            </a:r>
          </a:p>
          <a:p>
            <a:r>
              <a:rPr lang="en-US" sz="1800" b="0" i="0" u="none" strike="noStrike" baseline="0" dirty="0">
                <a:latin typeface="AvenirLTStd-Book"/>
              </a:rPr>
              <a:t>Drive pre-driven vehicles and try to wear “gently-used” clothes</a:t>
            </a:r>
          </a:p>
          <a:p>
            <a:r>
              <a:rPr lang="en-US" sz="1800" dirty="0">
                <a:latin typeface="AvenirLTStd-Book"/>
              </a:rPr>
              <a:t>Eat most meals at home</a:t>
            </a:r>
            <a:endParaRPr lang="en-US" sz="1800" b="0" i="0" u="none" strike="noStrike" baseline="0" dirty="0">
              <a:latin typeface="AvenirLTStd-Book"/>
            </a:endParaRPr>
          </a:p>
          <a:p>
            <a:r>
              <a:rPr lang="en-US" sz="1800" b="0" i="0" u="none" strike="noStrike" baseline="0" dirty="0">
                <a:latin typeface="AvenirLTStd-Book"/>
              </a:rPr>
              <a:t>Earned while they learned and avoided taking on heavy student debt</a:t>
            </a:r>
          </a:p>
          <a:p>
            <a:r>
              <a:rPr lang="en-US" sz="1800" b="0" i="0" u="none" strike="noStrike" baseline="0" dirty="0">
                <a:latin typeface="AvenirLTStd-Book"/>
              </a:rPr>
              <a:t>Have placed $100,000 into their retirement account and are fully taking advantage of their employers’ contributions and seizing tax advantages</a:t>
            </a: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Have established savings plans to help their children with educational expenses</a:t>
            </a:r>
          </a:p>
          <a:p>
            <a:r>
              <a:rPr lang="en-US" sz="1800" b="0" i="0" u="none" strike="noStrike" baseline="0" dirty="0">
                <a:latin typeface="AvenirLTStd-Book"/>
              </a:rPr>
              <a:t>Continue to participate in educational opportunities through professional workshops, virtual networking and seize opportunities to build up their resumes with the hope of differentiating themselves so they are more </a:t>
            </a:r>
            <a:r>
              <a:rPr lang="en-US" sz="1800" dirty="0">
                <a:latin typeface="AvenirLTStd-Book"/>
              </a:rPr>
              <a:t>attractive for promotions, pay raises and </a:t>
            </a:r>
            <a:r>
              <a:rPr lang="en-US" sz="1800" b="0" i="0" u="none" strike="noStrike" baseline="0" dirty="0">
                <a:latin typeface="AvenirLTStd-Book"/>
              </a:rPr>
              <a:t>retention during periods of high unemployment</a:t>
            </a:r>
          </a:p>
        </p:txBody>
      </p:sp>
    </p:spTree>
    <p:extLst>
      <p:ext uri="{BB962C8B-B14F-4D97-AF65-F5344CB8AC3E}">
        <p14:creationId xmlns:p14="http://schemas.microsoft.com/office/powerpoint/2010/main" val="21017952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C0005-37BA-4C13-9A0C-B4454F83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Robinsons plan to </a:t>
            </a:r>
            <a:r>
              <a:rPr lang="en-US" sz="3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turn their </a:t>
            </a:r>
            <a:r>
              <a:rPr lang="en-US" sz="3100" kern="1200" dirty="0">
                <a:solidFill>
                  <a:srgbClr val="7A9900"/>
                </a:solidFill>
                <a:latin typeface="+mj-lt"/>
                <a:ea typeface="+mj-ea"/>
                <a:cs typeface="+mj-cs"/>
              </a:rPr>
              <a:t>$100,000 into $200,000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ten years. How can they do this?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C55903B-6C9B-4387-B7DA-024D0E573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32839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8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83BA-DA82-4D1C-8B29-4EFAE2B2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5157"/>
            <a:ext cx="8229600" cy="1143000"/>
          </a:xfrm>
        </p:spPr>
        <p:txBody>
          <a:bodyPr/>
          <a:lstStyle/>
          <a:p>
            <a:r>
              <a:rPr lang="en-US" sz="4800" dirty="0"/>
              <a:t>The Murrays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8C15D-1BEB-4D63-9FC4-69A7CC0B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4474"/>
            <a:ext cx="8229600" cy="3779520"/>
          </a:xfrm>
        </p:spPr>
        <p:txBody>
          <a:bodyPr/>
          <a:lstStyle/>
          <a:p>
            <a:pPr algn="l"/>
            <a:r>
              <a:rPr lang="en-US" sz="1800" dirty="0">
                <a:latin typeface="AvenirLTStd-Book"/>
              </a:rPr>
              <a:t>Switched majors several times while in college and took on large amounts of student debt in the process</a:t>
            </a:r>
            <a:endParaRPr lang="en-US" sz="1800" b="0" i="0" u="none" strike="noStrike" baseline="0" dirty="0"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Do not budget</a:t>
            </a:r>
          </a:p>
          <a:p>
            <a:pPr algn="l"/>
            <a:r>
              <a:rPr lang="en-US" sz="1800" dirty="0">
                <a:latin typeface="AvenirLTStd-Book"/>
              </a:rPr>
              <a:t>Chose a mortgage with </a:t>
            </a:r>
            <a:r>
              <a:rPr lang="en-US" sz="1800" b="0" i="0" u="none" strike="noStrike" baseline="0" dirty="0">
                <a:latin typeface="AvenirLTStd-Book"/>
              </a:rPr>
              <a:t>a lower monthly payment and relatively high interest over a 30-year period; took out a second mortgage</a:t>
            </a:r>
          </a:p>
          <a:p>
            <a:pPr algn="l"/>
            <a:r>
              <a:rPr lang="en-US" sz="1800" dirty="0">
                <a:latin typeface="AvenirLTStd-Book"/>
              </a:rPr>
              <a:t>D</a:t>
            </a:r>
            <a:r>
              <a:rPr lang="en-US" sz="1800" b="0" i="0" u="none" strike="noStrike" baseline="0" dirty="0">
                <a:latin typeface="AvenirLTStd-Book"/>
              </a:rPr>
              <a:t>rive new cars, wear only name brand clothes and dine at restaurants frequently</a:t>
            </a:r>
          </a:p>
          <a:p>
            <a:pPr algn="l"/>
            <a:r>
              <a:rPr lang="en-US" sz="1800" dirty="0">
                <a:latin typeface="AvenirLTStd-Book"/>
              </a:rPr>
              <a:t>Regularly max out their credit cards and willingly pay interest on them</a:t>
            </a:r>
            <a:endParaRPr lang="en-US" sz="1800" b="0" i="0" u="none" strike="noStrike" baseline="0" dirty="0"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Prefer to spend their weekends relaxing or traveling</a:t>
            </a: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Have no savings for retirement and hope their children will get athletic or scholastic scholarships to fund college</a:t>
            </a:r>
          </a:p>
        </p:txBody>
      </p:sp>
    </p:spTree>
    <p:extLst>
      <p:ext uri="{BB962C8B-B14F-4D97-AF65-F5344CB8AC3E}">
        <p14:creationId xmlns:p14="http://schemas.microsoft.com/office/powerpoint/2010/main" val="267360385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4AA-C193-40BE-A8F1-30C5A936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dirty="0"/>
              <a:t>Fast forward… 10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F36D-E6C4-4675-AADA-1A77180D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Murrays argue the Robinsons are the “wealthier” family because they (the Murrays) had no choice.</a:t>
            </a:r>
          </a:p>
          <a:p>
            <a:r>
              <a:rPr lang="en-US" i="1" dirty="0">
                <a:solidFill>
                  <a:srgbClr val="7A9900"/>
                </a:solidFill>
              </a:rPr>
              <a:t>How do you respond based on your review of this case? Provide one response.</a:t>
            </a:r>
          </a:p>
        </p:txBody>
      </p:sp>
      <p:pic>
        <p:nvPicPr>
          <p:cNvPr id="4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7F59D-3644-4A0E-95B6-3EE1A2C0A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792" y="4804316"/>
            <a:ext cx="1139284" cy="113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17548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4AA-C193-40BE-A8F1-30C5A936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4037"/>
            <a:ext cx="8229600" cy="1143000"/>
          </a:xfrm>
        </p:spPr>
        <p:txBody>
          <a:bodyPr/>
          <a:lstStyle/>
          <a:p>
            <a:r>
              <a:rPr lang="en-US" sz="4800" dirty="0"/>
              <a:t>Wealth: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F36D-E6C4-4675-AADA-1A77180D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Having </a:t>
            </a:r>
            <a:r>
              <a:rPr lang="en-US" sz="2200" dirty="0">
                <a:solidFill>
                  <a:srgbClr val="7A9900"/>
                </a:solidFill>
              </a:rPr>
              <a:t>assets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(including more money in savings)</a:t>
            </a:r>
          </a:p>
          <a:p>
            <a:r>
              <a:rPr lang="en-US" sz="2200" b="0" i="0" u="none" strike="noStrike" baseline="0" dirty="0"/>
              <a:t>Taking on fewer </a:t>
            </a:r>
            <a:r>
              <a:rPr lang="en-US" sz="2200" b="0" i="0" u="none" strike="noStrike" baseline="0" dirty="0">
                <a:solidFill>
                  <a:srgbClr val="7A9900"/>
                </a:solidFill>
              </a:rPr>
              <a:t>liabilities</a:t>
            </a:r>
            <a:r>
              <a:rPr lang="en-US" sz="2200" b="0" i="0" u="none" strike="noStrike" baseline="0" dirty="0"/>
              <a:t> (lower mortgage payments, smaller credit card balances, lower car loans and manageable student loan debt)</a:t>
            </a:r>
          </a:p>
          <a:p>
            <a:r>
              <a:rPr lang="en-US" sz="2200" dirty="0"/>
              <a:t>Differences in wealth are strongly associated with different choices and their </a:t>
            </a:r>
            <a:r>
              <a:rPr lang="en-US" sz="2200" dirty="0">
                <a:solidFill>
                  <a:srgbClr val="7A9900"/>
                </a:solidFill>
              </a:rPr>
              <a:t>present and future-value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7A9900"/>
                </a:solidFill>
              </a:rPr>
              <a:t>So, yes, the Robinsons are wealthier. They made strategic choices, budgeted, and planned for a future of secure and comfortable living over time.  </a:t>
            </a:r>
          </a:p>
        </p:txBody>
      </p:sp>
    </p:spTree>
    <p:extLst>
      <p:ext uri="{BB962C8B-B14F-4D97-AF65-F5344CB8AC3E}">
        <p14:creationId xmlns:p14="http://schemas.microsoft.com/office/powerpoint/2010/main" val="392301127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65711D-0025-418B-9463-6DA916B6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Choices: Sound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3A298-AAC5-4414-84E9-8DA9CCB0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" y="161366"/>
            <a:ext cx="9144000" cy="6342666"/>
          </a:xfrm>
          <a:prstGeom prst="rect">
            <a:avLst/>
          </a:prstGeom>
        </p:spPr>
      </p:pic>
      <p:pic>
        <p:nvPicPr>
          <p:cNvPr id="9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7C0EC-B103-49B1-9C81-9D7FCCEA7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6369" y="1880146"/>
            <a:ext cx="1139284" cy="113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52471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65711D-0025-418B-9463-6DA916B6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Choices: Sound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87CB0-4062-4967-A03F-EB63EDB3C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8546"/>
            <a:ext cx="9144000" cy="31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7420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6E8F-499B-4704-AC24-326DB379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536012"/>
          </a:xfrm>
        </p:spPr>
        <p:txBody>
          <a:bodyPr/>
          <a:lstStyle/>
          <a:p>
            <a:r>
              <a:rPr lang="en-US" dirty="0"/>
              <a:t>Systems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14B3-EAEE-401E-9625-503EEF17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u="none" strike="noStrike" baseline="0" dirty="0">
                <a:latin typeface="AvenirLTStd-Book"/>
              </a:rPr>
              <a:t>The </a:t>
            </a:r>
            <a:r>
              <a:rPr lang="en-US" sz="2400" b="0" i="0" u="none" strike="noStrike" baseline="0" dirty="0">
                <a:solidFill>
                  <a:srgbClr val="7A9900"/>
                </a:solidFill>
                <a:latin typeface="AvenirLTStd-Book"/>
              </a:rPr>
              <a:t>U.S. economic system </a:t>
            </a:r>
            <a:r>
              <a:rPr lang="en-US" sz="2400" b="0" i="0" u="none" strike="noStrike" baseline="0" dirty="0">
                <a:latin typeface="AvenirLTStd-Book"/>
              </a:rPr>
              <a:t>relies </a:t>
            </a:r>
            <a:r>
              <a:rPr lang="en-US" sz="2400" dirty="0">
                <a:latin typeface="AvenirLTStd-Book"/>
              </a:rPr>
              <a:t>on choices, incentives and markets...</a:t>
            </a:r>
          </a:p>
          <a:p>
            <a:pPr marL="0" indent="0">
              <a:buNone/>
            </a:pPr>
            <a:r>
              <a:rPr lang="en-US" sz="2400" dirty="0">
                <a:latin typeface="AvenirLTStd-Book"/>
              </a:rPr>
              <a:t>In a market system, individuals </a:t>
            </a:r>
            <a:r>
              <a:rPr lang="en-US" sz="2400" b="0" i="0" u="none" strike="noStrike" baseline="0" dirty="0">
                <a:latin typeface="AvenirLTStd-Book"/>
              </a:rPr>
              <a:t>are free to start a business, get an education, choose an occupation and buy or not buy a variety of goods and services. 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venirLTStd-Book"/>
              </a:rPr>
              <a:t>Each decision comes with a benefit, money cost, and an opportunity cost.</a:t>
            </a:r>
          </a:p>
        </p:txBody>
      </p:sp>
    </p:spTree>
    <p:extLst>
      <p:ext uri="{BB962C8B-B14F-4D97-AF65-F5344CB8AC3E}">
        <p14:creationId xmlns:p14="http://schemas.microsoft.com/office/powerpoint/2010/main" val="317188971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FCC4-5EE8-425C-AC79-10E4A11F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7113"/>
            <a:ext cx="9068696" cy="1143000"/>
          </a:xfrm>
        </p:spPr>
        <p:txBody>
          <a:bodyPr/>
          <a:lstStyle/>
          <a:p>
            <a:r>
              <a:rPr lang="en-US" sz="4800" dirty="0"/>
              <a:t>Circle the Healthy/Wealthy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E314-9871-4C0F-AAE1-1A63F448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2967"/>
            <a:ext cx="8229600" cy="3021874"/>
          </a:xfrm>
        </p:spPr>
        <p:txBody>
          <a:bodyPr/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baseline="0" dirty="0">
                <a:latin typeface="AvenirLTStd-Book"/>
              </a:rPr>
              <a:t>Save or not save for a rainy day</a:t>
            </a:r>
            <a:endParaRPr lang="en-US" dirty="0">
              <a:latin typeface="AvenirLTStd-Book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baseline="0" dirty="0">
                <a:latin typeface="AvenirLTStd-Book"/>
              </a:rPr>
              <a:t>Buy a premium cup of coffee or bring your own to </a:t>
            </a:r>
            <a:r>
              <a:rPr lang="en-US" dirty="0">
                <a:latin typeface="AvenirLTStd-Book"/>
              </a:rPr>
              <a:t>work </a:t>
            </a:r>
            <a:endParaRPr lang="en-US" sz="2800" b="0" i="0" u="none" strike="noStrike" baseline="0" dirty="0">
              <a:latin typeface="AvenirLTStd-Book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baseline="0" dirty="0">
                <a:latin typeface="AvenirLTStd-Book"/>
              </a:rPr>
              <a:t>Buy a new car, buy a used car or walk to work if you’re six blocks away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baseline="0" dirty="0">
                <a:latin typeface="AvenirLTStd-Book"/>
              </a:rPr>
              <a:t>When dining out, use a credit card </a:t>
            </a:r>
            <a:r>
              <a:rPr lang="en-US" dirty="0">
                <a:latin typeface="AvenirLTStd-Book"/>
              </a:rPr>
              <a:t>when you can’t pay it off in full </a:t>
            </a:r>
            <a:r>
              <a:rPr lang="en-US" sz="2800" b="0" i="0" u="none" strike="noStrike" baseline="0" dirty="0">
                <a:latin typeface="AvenirLTStd-Book"/>
              </a:rPr>
              <a:t>or use Venmo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AvenirLTStd-Book"/>
              </a:rPr>
              <a:t>Earn an associate’s degree for a high demand occupation without debt or a four-year degree in low demand career with huge debt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US" sz="2800" b="0" i="0" u="none" strike="noStrike" baseline="0" dirty="0">
              <a:latin typeface="AvenirLTStd-Book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US" sz="2800" b="0" i="0" u="none" strike="noStrike" baseline="0" dirty="0">
              <a:latin typeface="AvenirLTStd-Book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AvenirLTStd-Book"/>
            </a:endParaRPr>
          </a:p>
        </p:txBody>
      </p:sp>
      <p:pic>
        <p:nvPicPr>
          <p:cNvPr id="4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D1EFB5-FEAB-44B9-AD33-8AFC0F812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7246" y="4905033"/>
            <a:ext cx="1216133" cy="12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845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3E736A-E510-4A0A-A9E8-A5A4076EE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33" y="968188"/>
            <a:ext cx="8599333" cy="3087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1B6AB-EE75-4A89-B8C9-5B2DE443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19" y="4335311"/>
            <a:ext cx="4146434" cy="13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388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C5A6C6-52F1-4E97-80ED-7E2FF73AC093}"/>
              </a:ext>
            </a:extLst>
          </p:cNvPr>
          <p:cNvSpPr txBox="1"/>
          <p:nvPr/>
        </p:nvSpPr>
        <p:spPr>
          <a:xfrm>
            <a:off x="268941" y="1172583"/>
            <a:ext cx="860611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u="none" strike="noStrike" baseline="0" dirty="0">
                <a:solidFill>
                  <a:srgbClr val="005CB8"/>
                </a:solidFill>
                <a:latin typeface="AvenirLTStd-Book"/>
              </a:rPr>
              <a:t>The Opportunity Cost for Each Family</a:t>
            </a:r>
          </a:p>
          <a:p>
            <a:pPr algn="l"/>
            <a:endParaRPr lang="en-US" dirty="0"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For the </a:t>
            </a:r>
            <a:r>
              <a:rPr lang="en-US" sz="1800" b="0" i="0" u="sng" strike="noStrike" baseline="0" dirty="0">
                <a:latin typeface="AvenirLTStd-Book"/>
              </a:rPr>
              <a:t>Robinsons</a:t>
            </a:r>
            <a:r>
              <a:rPr lang="en-US" sz="1800" b="0" i="0" u="none" strike="noStrike" baseline="0" dirty="0">
                <a:latin typeface="AvenirLTStd-Book"/>
              </a:rPr>
              <a:t>, the opportunity cost of </a:t>
            </a:r>
            <a:r>
              <a:rPr lang="en-US" sz="1800" b="0" i="0" u="none" strike="noStrike" baseline="0" dirty="0">
                <a:solidFill>
                  <a:srgbClr val="7A9900"/>
                </a:solidFill>
                <a:latin typeface="AvenirLTStd-Book"/>
              </a:rPr>
              <a:t>managing their money </a:t>
            </a:r>
            <a:r>
              <a:rPr lang="en-US" sz="1800" b="0" i="0" u="none" strike="noStrike" baseline="0" dirty="0">
                <a:latin typeface="AvenirLTStd-Book"/>
              </a:rPr>
              <a:t>and furthering their education is having less time to relax, less time to go out to dinner, and so on. </a:t>
            </a:r>
          </a:p>
          <a:p>
            <a:pPr algn="l"/>
            <a:endParaRPr lang="en-US" dirty="0"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For the </a:t>
            </a:r>
            <a:r>
              <a:rPr lang="en-US" sz="1800" b="0" i="0" u="sng" strike="noStrike" baseline="0" dirty="0">
                <a:latin typeface="AvenirLTStd-Book"/>
              </a:rPr>
              <a:t>Murrays</a:t>
            </a:r>
            <a:r>
              <a:rPr lang="en-US" sz="1800" b="0" i="0" u="none" strike="noStrike" baseline="0" dirty="0">
                <a:latin typeface="AvenirLTStd-Book"/>
              </a:rPr>
              <a:t>, the opportunity cost of relaxing and going out to dinner is not managing their money or </a:t>
            </a:r>
            <a:r>
              <a:rPr lang="en-US" sz="1800" b="0" i="0" u="none" strike="noStrike" baseline="0" dirty="0">
                <a:solidFill>
                  <a:srgbClr val="7A9900"/>
                </a:solidFill>
                <a:latin typeface="AvenirLTStd-Book"/>
              </a:rPr>
              <a:t>furthering their education</a:t>
            </a:r>
            <a:r>
              <a:rPr lang="en-US" sz="1800" b="0" i="0" u="none" strike="noStrike" baseline="0" dirty="0">
                <a:latin typeface="AvenirLTStd-Book"/>
              </a:rPr>
              <a:t>.</a:t>
            </a:r>
          </a:p>
          <a:p>
            <a:pPr algn="l"/>
            <a:endParaRPr lang="en-US" sz="1800" b="0" i="0" u="none" strike="noStrike" baseline="0" dirty="0"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Making good choices involves comparing the benefits and costs of decisions. </a:t>
            </a:r>
          </a:p>
          <a:p>
            <a:pPr algn="l"/>
            <a:endParaRPr lang="en-US" dirty="0"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latin typeface="AvenirLTStd-Book"/>
              </a:rPr>
              <a:t>The Robinsons choose financially healthier and </a:t>
            </a:r>
            <a:r>
              <a:rPr lang="en-US" dirty="0">
                <a:latin typeface="AvenirLTStd-Book"/>
              </a:rPr>
              <a:t>more practical </a:t>
            </a:r>
            <a:r>
              <a:rPr lang="en-US" sz="1800" b="0" i="0" u="none" strike="noStrike" baseline="0" dirty="0">
                <a:latin typeface="AvenirLTStd-Book"/>
              </a:rPr>
              <a:t>lives. These choices are more likely to help them grow their wealth, reduce their financial anxiety and lead more secure lives, </a:t>
            </a:r>
            <a:r>
              <a:rPr lang="en-US" sz="1800" b="0" i="0" u="none" strike="noStrike" baseline="0" dirty="0">
                <a:solidFill>
                  <a:srgbClr val="7A9900"/>
                </a:solidFill>
                <a:latin typeface="AvenirLTStd-Book"/>
              </a:rPr>
              <a:t>on average</a:t>
            </a:r>
            <a:r>
              <a:rPr lang="en-US" sz="1800" b="0" i="0" u="none" strike="noStrike" baseline="0" dirty="0">
                <a:latin typeface="AvenirLTStd-Book"/>
              </a:rPr>
              <a:t>, than the choices of the Murrays.</a:t>
            </a:r>
          </a:p>
          <a:p>
            <a:pPr algn="l"/>
            <a:endParaRPr lang="en-US" dirty="0">
              <a:latin typeface="AvenirLTStd-Book"/>
            </a:endParaRPr>
          </a:p>
          <a:p>
            <a:pPr algn="l"/>
            <a:r>
              <a:rPr lang="en-US" dirty="0">
                <a:latin typeface="AvenirLTStd-Book"/>
              </a:rPr>
              <a:t>The financial decisions of today have future consequences tomorrow.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27216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ADB4-8486-4F95-AAD7-D8A01038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Rapid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077-4B29-42D6-BED4-7193EA2F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AvenirLTStd-Book"/>
              </a:rPr>
              <a:t>Every choice made affects other opportunities. </a:t>
            </a:r>
          </a:p>
          <a:p>
            <a:r>
              <a:rPr lang="en-US" sz="2800" b="0" i="0" u="none" strike="noStrike" baseline="0" dirty="0">
                <a:latin typeface="AvenirLTStd-Book"/>
              </a:rPr>
              <a:t>There are tradeoffs. </a:t>
            </a:r>
          </a:p>
          <a:p>
            <a:r>
              <a:rPr lang="en-US" sz="2800" b="0" i="0" u="none" strike="noStrike" baseline="0" dirty="0">
                <a:latin typeface="AvenirLTStd-Book"/>
              </a:rPr>
              <a:t>Sometimes they are not revealed until the future.</a:t>
            </a:r>
          </a:p>
          <a:p>
            <a:r>
              <a:rPr lang="en-US" dirty="0">
                <a:latin typeface="AvenirLTStd-Book"/>
              </a:rPr>
              <a:t>Education yourself. </a:t>
            </a:r>
            <a:r>
              <a:rPr lang="en-US" sz="2800" b="0" i="0" u="none" strike="noStrike" baseline="0" dirty="0">
                <a:latin typeface="AvenirLTStd-Book"/>
              </a:rPr>
              <a:t>Be informed. </a:t>
            </a:r>
            <a:r>
              <a:rPr lang="en-US" dirty="0">
                <a:latin typeface="AvenirLTStd-Book"/>
              </a:rPr>
              <a:t>Devise a plan to live comfortably and securely.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884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6FC5-3D68-4F65-9115-7758EA93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7086"/>
            <a:ext cx="9144000" cy="518255"/>
          </a:xfrm>
        </p:spPr>
        <p:txBody>
          <a:bodyPr/>
          <a:lstStyle/>
          <a:p>
            <a:r>
              <a:rPr lang="en-US" sz="4800" dirty="0"/>
              <a:t>S&amp;P 500 </a:t>
            </a:r>
            <a:r>
              <a:rPr lang="en-US" sz="4800" dirty="0">
                <a:solidFill>
                  <a:srgbClr val="7A9900"/>
                </a:solidFill>
              </a:rPr>
              <a:t>Before/After </a:t>
            </a:r>
            <a:r>
              <a:rPr lang="en-US" sz="4800" dirty="0"/>
              <a:t>Pandemic</a:t>
            </a: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D077FCD5-7035-4DF4-8132-A24B03E95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6" y="1943295"/>
            <a:ext cx="8871220" cy="412401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AFEDA8-6671-49EA-B7FD-46B1023BC45F}"/>
              </a:ext>
            </a:extLst>
          </p:cNvPr>
          <p:cNvSpPr/>
          <p:nvPr/>
        </p:nvSpPr>
        <p:spPr>
          <a:xfrm>
            <a:off x="689244" y="5040560"/>
            <a:ext cx="556591" cy="27829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48FCB-20A7-461D-91AE-4D79660A2A6C}"/>
              </a:ext>
            </a:extLst>
          </p:cNvPr>
          <p:cNvSpPr/>
          <p:nvPr/>
        </p:nvSpPr>
        <p:spPr>
          <a:xfrm>
            <a:off x="7988254" y="2726997"/>
            <a:ext cx="556591" cy="2782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0ED3F6-15B7-4483-9671-23F65FB8019B}"/>
                  </a:ext>
                </a:extLst>
              </p14:cNvPr>
              <p14:cNvContentPartPr/>
              <p14:nvPr/>
            </p14:nvContentPartPr>
            <p14:xfrm>
              <a:off x="1123496" y="2865785"/>
              <a:ext cx="7109237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0ED3F6-15B7-4483-9671-23F65FB80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496" y="2847785"/>
                <a:ext cx="7144877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E5C8380-B115-4278-89DF-7E1EAA83D515}"/>
              </a:ext>
            </a:extLst>
          </p:cNvPr>
          <p:cNvSpPr/>
          <p:nvPr/>
        </p:nvSpPr>
        <p:spPr>
          <a:xfrm>
            <a:off x="599155" y="2718953"/>
            <a:ext cx="556591" cy="2782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341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6FC5-3D68-4F65-9115-7758EA93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224" y="1205657"/>
            <a:ext cx="9144000" cy="518255"/>
          </a:xfrm>
        </p:spPr>
        <p:txBody>
          <a:bodyPr/>
          <a:lstStyle/>
          <a:p>
            <a:r>
              <a:rPr lang="en-US" sz="4800" dirty="0"/>
              <a:t>S&amp;P 500 </a:t>
            </a:r>
            <a:r>
              <a:rPr lang="en-US" sz="4800" dirty="0">
                <a:solidFill>
                  <a:srgbClr val="7A9900"/>
                </a:solidFill>
              </a:rPr>
              <a:t>Before/After </a:t>
            </a:r>
            <a:r>
              <a:rPr lang="en-US" sz="4800" dirty="0"/>
              <a:t>Pandemic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6E72E0-1015-4EA7-9A28-4992631E4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4711"/>
            <a:ext cx="8229600" cy="3779520"/>
          </a:xfrm>
        </p:spPr>
        <p:txBody>
          <a:bodyPr/>
          <a:lstStyle/>
          <a:p>
            <a:pPr algn="ctr"/>
            <a:r>
              <a:rPr lang="en-US" dirty="0"/>
              <a:t>Spend less than you earn and build up savings to invest</a:t>
            </a:r>
          </a:p>
          <a:p>
            <a:pPr algn="ctr"/>
            <a:r>
              <a:rPr lang="en-US" dirty="0"/>
              <a:t>Be diversified across investments, recognizing the risks and returns</a:t>
            </a:r>
          </a:p>
          <a:p>
            <a:pPr algn="ctr"/>
            <a:r>
              <a:rPr lang="en-US" dirty="0"/>
              <a:t>Buy and hold</a:t>
            </a:r>
          </a:p>
          <a:p>
            <a:pPr lvl="1"/>
            <a:r>
              <a:rPr lang="en-US" sz="1800" dirty="0"/>
              <a:t>$1,000 would have dropped to $660 if sold in March 2020</a:t>
            </a:r>
          </a:p>
          <a:p>
            <a:pPr lvl="1"/>
            <a:r>
              <a:rPr lang="en-US" sz="1800" dirty="0"/>
              <a:t> $,1000 would have returned to $1,000 if held until August 2020</a:t>
            </a:r>
          </a:p>
          <a:p>
            <a:pPr lvl="1"/>
            <a:r>
              <a:rPr lang="en-US" sz="1800" dirty="0"/>
              <a:t>$1,010 (</a:t>
            </a:r>
            <a:r>
              <a:rPr lang="en-US" sz="1800" dirty="0" err="1"/>
              <a:t>est</a:t>
            </a:r>
            <a:r>
              <a:rPr lang="en-US" sz="1800" dirty="0"/>
              <a:t>) if held until Sept 2020</a:t>
            </a:r>
          </a:p>
        </p:txBody>
      </p:sp>
    </p:spTree>
    <p:extLst>
      <p:ext uri="{BB962C8B-B14F-4D97-AF65-F5344CB8AC3E}">
        <p14:creationId xmlns:p14="http://schemas.microsoft.com/office/powerpoint/2010/main" val="138326577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  <a:endParaRPr lang="en-US" sz="3500" b="1" kern="1200" dirty="0">
              <a:ln w="11430"/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dirty="0">
                <a:latin typeface="+mn-lt"/>
                <a:ea typeface="+mn-ea"/>
                <a:cs typeface="+mn-cs"/>
                <a:hlinkClick r:id="rId3"/>
              </a:rPr>
              <a:t>Financial Fitness for Life </a:t>
            </a:r>
            <a:r>
              <a:rPr lang="en-US" sz="1400" b="1" dirty="0">
                <a:latin typeface="+mn-lt"/>
                <a:ea typeface="+mn-ea"/>
                <a:cs typeface="+mn-cs"/>
              </a:rPr>
              <a:t>and </a:t>
            </a:r>
            <a:r>
              <a:rPr lang="en-US" sz="1400" b="1" dirty="0">
                <a:latin typeface="+mn-lt"/>
                <a:ea typeface="+mn-ea"/>
                <a:cs typeface="+mn-cs"/>
                <a:hlinkClick r:id="rId4"/>
              </a:rPr>
              <a:t>EconEdLink.org</a:t>
            </a:r>
            <a:endParaRPr lang="en-US" sz="1400" b="1" dirty="0">
              <a:latin typeface="+mn-lt"/>
              <a:ea typeface="+mn-ea"/>
              <a:cs typeface="+mn-cs"/>
            </a:endParaRPr>
          </a:p>
          <a:p>
            <a:pPr algn="l" fontAlgn="base"/>
            <a:r>
              <a:rPr lang="en-US" sz="1400" b="1" dirty="0">
                <a:latin typeface="+mn-lt"/>
                <a:ea typeface="+mn-ea"/>
                <a:cs typeface="+mn-cs"/>
              </a:rPr>
              <a:t>Audio</a:t>
            </a:r>
            <a:r>
              <a:rPr lang="en-US" sz="1400" dirty="0">
                <a:latin typeface="+mn-lt"/>
                <a:ea typeface="+mn-ea"/>
                <a:cs typeface="+mn-cs"/>
              </a:rPr>
              <a:t> </a:t>
            </a:r>
            <a:r>
              <a:rPr lang="en-US" sz="1400" b="1" i="0" u="none" strike="noStrike" dirty="0">
                <a:solidFill>
                  <a:srgbClr val="2C63AE"/>
                </a:solidFill>
                <a:effectLst/>
                <a:latin typeface="+mj-lt"/>
                <a:hlinkClick r:id="rId5"/>
              </a:rPr>
              <a:t>NPR U.S. Credit Card Debt Hits All-Time High, And Overdue Payments Rise For Young People</a:t>
            </a:r>
            <a:endParaRPr lang="en-US" sz="1400" b="1" i="0" dirty="0">
              <a:solidFill>
                <a:srgbClr val="000000"/>
              </a:solidFill>
              <a:effectLst/>
              <a:latin typeface="+mj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ea typeface="+mn-ea"/>
                <a:cs typeface="+mn-cs"/>
              </a:rPr>
              <a:t>Interactives</a:t>
            </a:r>
            <a:r>
              <a:rPr lang="en-US" sz="1400" dirty="0">
                <a:latin typeface="+mn-lt"/>
                <a:ea typeface="+mn-ea"/>
                <a:cs typeface="+mn-cs"/>
              </a:rPr>
              <a:t> (Virtual classroom activities, preparatory interactives, or follow-up reinforcements) H5P </a:t>
            </a: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open sans"/>
                <a:hlinkClick r:id="rId6"/>
              </a:rPr>
              <a:t>Practical Personal Finance - Sound Choices Associated with Comfortable and Secure Living</a:t>
            </a:r>
            <a:endParaRPr lang="en-US" sz="1400" b="1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ea typeface="+mn-ea"/>
                <a:cs typeface="+mn-cs"/>
              </a:rPr>
              <a:t>Learning Activity Suggestions</a:t>
            </a:r>
            <a:r>
              <a:rPr lang="en-US" sz="1400" dirty="0">
                <a:latin typeface="+mn-lt"/>
                <a:ea typeface="+mn-ea"/>
                <a:cs typeface="+mn-cs"/>
              </a:rPr>
              <a:t> Critical Review of Podcast ** Short Essay Assignment Summarizing the Tradeoffs of Different Budgets ** </a:t>
            </a:r>
            <a:r>
              <a:rPr lang="en-US" sz="1400" b="1" dirty="0">
                <a:latin typeface="+mn-lt"/>
                <a:ea typeface="+mn-ea"/>
                <a:cs typeface="+mn-cs"/>
                <a:hlinkClick r:id="rId7"/>
              </a:rPr>
              <a:t>NGPF Budgeting Case Studies</a:t>
            </a:r>
            <a:endParaRPr lang="en-US" sz="1400" b="1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ea typeface="+mn-ea"/>
                <a:cs typeface="+mn-cs"/>
              </a:rPr>
              <a:t>Videos</a:t>
            </a:r>
            <a:r>
              <a:rPr lang="en-US" sz="1400" dirty="0">
                <a:latin typeface="+mn-lt"/>
                <a:ea typeface="+mn-ea"/>
                <a:cs typeface="+mn-cs"/>
              </a:rPr>
              <a:t> </a:t>
            </a:r>
            <a:r>
              <a:rPr lang="en-US" sz="1400" b="1" dirty="0">
                <a:latin typeface="+mn-lt"/>
                <a:ea typeface="+mn-ea"/>
                <a:cs typeface="+mn-cs"/>
                <a:hlinkClick r:id="rId8"/>
              </a:rPr>
              <a:t>Living Paycheck to Paycheck? Try The Zero-Based Budgeting Method Where Every Dollar Counts</a:t>
            </a:r>
            <a:r>
              <a:rPr lang="en-US" sz="1400" b="1" dirty="0"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latin typeface="+mn-lt"/>
                <a:ea typeface="+mn-ea"/>
                <a:cs typeface="+mn-cs"/>
              </a:rPr>
              <a:t>(03:26)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ea typeface="+mn-ea"/>
                <a:cs typeface="+mn-cs"/>
              </a:rPr>
              <a:t>Data </a:t>
            </a:r>
            <a:r>
              <a:rPr lang="en-US" sz="1400" dirty="0">
                <a:latin typeface="+mn-lt"/>
                <a:ea typeface="+mn-ea"/>
                <a:cs typeface="+mn-cs"/>
                <a:hlinkClick r:id="rId9"/>
              </a:rPr>
              <a:t>FRED St. Louis, FED </a:t>
            </a:r>
            <a:r>
              <a:rPr lang="en-US" sz="1400" dirty="0">
                <a:latin typeface="+mn-lt"/>
                <a:ea typeface="+mn-ea"/>
                <a:cs typeface="+mn-cs"/>
              </a:rPr>
              <a:t>(Current) ** </a:t>
            </a:r>
            <a:r>
              <a:rPr lang="en-US" sz="1400" dirty="0">
                <a:latin typeface="+mn-lt"/>
                <a:ea typeface="+mn-ea"/>
                <a:cs typeface="+mn-cs"/>
                <a:hlinkClick r:id="rId10"/>
              </a:rPr>
              <a:t>MeasuringWorth.com</a:t>
            </a:r>
            <a:r>
              <a:rPr lang="en-US" sz="1400" dirty="0">
                <a:latin typeface="+mn-lt"/>
                <a:ea typeface="+mn-ea"/>
                <a:cs typeface="+mn-cs"/>
              </a:rPr>
              <a:t> (Historic Data)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694" y="1021616"/>
            <a:ext cx="7772400" cy="4969281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Happy Holidays!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600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Tawni Hunt Ferrarini, PhD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Tferrarini@Lindenwood.edu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 * 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4"/>
              </a:rPr>
              <a:t>Tawni.org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4" name="Picture 3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4F514920-A626-4598-9D31-EB304BEF3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49" y="1852448"/>
            <a:ext cx="2841406" cy="28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E07D46-8268-4A1E-853F-435FD2B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131570"/>
            <a:ext cx="3246120" cy="4594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9032" y="5719572"/>
            <a:ext cx="634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https://store.councilforeconed.org/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99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551957" y="1922609"/>
            <a:ext cx="8229600" cy="41757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Welcome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Featured concepts and Six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(6) core principles of economics 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applied to personal finance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Applied through the Seven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(7) online practices for good teaching 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Case studies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Once over lightly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latin typeface="Calibri Light"/>
                <a:ea typeface="ＭＳ Ｐゴシック"/>
                <a:cs typeface="Calibri Light"/>
              </a:rPr>
              <a:t>Conclusion and references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Thanks to you and our sponsors</a:t>
            </a:r>
          </a:p>
          <a:p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BD0E-3EEE-4624-9FF5-2B7E51E5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175171" cy="1382486"/>
          </a:xfrm>
        </p:spPr>
        <p:txBody>
          <a:bodyPr/>
          <a:lstStyle/>
          <a:p>
            <a:r>
              <a:rPr lang="en-US" sz="4800" dirty="0">
                <a:latin typeface="Calibri Light"/>
                <a:ea typeface="ＭＳ Ｐゴシック"/>
                <a:cs typeface="Calibri Light"/>
              </a:rPr>
              <a:t>Featured Concepts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D635-FBB7-4887-A971-F2750C934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Featured focus on </a:t>
            </a:r>
          </a:p>
          <a:p>
            <a:pPr marL="0" indent="0" algn="ctr">
              <a:buNone/>
            </a:pPr>
            <a:r>
              <a:rPr lang="en-US" b="1" dirty="0"/>
              <a:t>The power of </a:t>
            </a:r>
            <a:r>
              <a:rPr lang="en-US" b="1" u="sng" dirty="0"/>
              <a:t>CHOICE</a:t>
            </a:r>
          </a:p>
          <a:p>
            <a:pPr marL="0" indent="0" algn="ctr">
              <a:buNone/>
            </a:pPr>
            <a:r>
              <a:rPr lang="en-US" b="1" dirty="0"/>
              <a:t>The factor of OPPORTUNITY </a:t>
            </a:r>
            <a:r>
              <a:rPr lang="en-US" b="1" u="sng" dirty="0"/>
              <a:t>COST</a:t>
            </a:r>
            <a:endParaRPr lang="en-US" u="sng" dirty="0"/>
          </a:p>
          <a:p>
            <a:pPr marL="0" indent="0" algn="ctr">
              <a:buNone/>
            </a:pPr>
            <a:r>
              <a:rPr lang="en-US" b="1" dirty="0"/>
              <a:t>Voluntary exchange or </a:t>
            </a:r>
            <a:r>
              <a:rPr lang="en-US" b="1" u="sng" dirty="0"/>
              <a:t>TRADEOFFS</a:t>
            </a:r>
          </a:p>
          <a:p>
            <a:pPr marL="0" indent="0" algn="ctr">
              <a:buNone/>
            </a:pPr>
            <a:r>
              <a:rPr lang="en-US" b="1" dirty="0"/>
              <a:t>Intended and unintended </a:t>
            </a:r>
            <a:r>
              <a:rPr lang="en-US" b="1" u="sng" dirty="0"/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2981156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DC48A-72A7-40DD-89D3-B731B73A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37" y="1281684"/>
            <a:ext cx="7089691" cy="49804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3F762C-5161-42CF-BF2C-BCB5EB99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96" y="112611"/>
            <a:ext cx="8175171" cy="1382486"/>
          </a:xfrm>
        </p:spPr>
        <p:txBody>
          <a:bodyPr/>
          <a:lstStyle/>
          <a:p>
            <a:r>
              <a:rPr lang="en-US" sz="4800" dirty="0">
                <a:latin typeface="Calibri Light"/>
                <a:ea typeface="ＭＳ Ｐゴシック"/>
                <a:cs typeface="Calibri Light"/>
              </a:rPr>
              <a:t>Concepts Applied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350089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2EB973-3C76-458B-9928-B8C29A1787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5" y="111669"/>
            <a:ext cx="2484009" cy="6210024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Brand — Pear Deck">
            <a:extLst>
              <a:ext uri="{FF2B5EF4-FFF2-40B4-BE49-F238E27FC236}">
                <a16:creationId xmlns:a16="http://schemas.microsoft.com/office/drawing/2014/main" id="{6A243B13-49AE-40E0-AF99-1085182A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248" y="4042502"/>
            <a:ext cx="4515547" cy="15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8111C-AA8C-4C00-A484-AE9BFCD0DDE0}"/>
              </a:ext>
            </a:extLst>
          </p:cNvPr>
          <p:cNvSpPr txBox="1"/>
          <p:nvPr/>
        </p:nvSpPr>
        <p:spPr>
          <a:xfrm>
            <a:off x="3851636" y="1540060"/>
            <a:ext cx="5226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Good Online Teaching Practices</a:t>
            </a:r>
          </a:p>
          <a:p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81737-FC17-4E96-8087-9F811BAB6942}"/>
              </a:ext>
            </a:extLst>
          </p:cNvPr>
          <p:cNvSpPr txBox="1"/>
          <p:nvPr/>
        </p:nvSpPr>
        <p:spPr>
          <a:xfrm>
            <a:off x="4742728" y="5675362"/>
            <a:ext cx="344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peardeck.com</a:t>
            </a:r>
            <a:r>
              <a:rPr lang="en-US" dirty="0"/>
              <a:t> (Level 1, $0)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ADE6BD-4FD6-43E3-AED3-4A29D9AA6BDE}"/>
              </a:ext>
            </a:extLst>
          </p:cNvPr>
          <p:cNvSpPr txBox="1">
            <a:spLocks/>
          </p:cNvSpPr>
          <p:nvPr/>
        </p:nvSpPr>
        <p:spPr>
          <a:xfrm>
            <a:off x="2029248" y="55789"/>
            <a:ext cx="8175171" cy="1382486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4800" dirty="0">
                <a:latin typeface="Calibri Light"/>
                <a:ea typeface="ＭＳ Ｐゴシック"/>
                <a:cs typeface="Calibri Light"/>
              </a:rPr>
              <a:t>Teaching Framework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08278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dcmitype/"/>
    <ds:schemaRef ds:uri="http://schemas.microsoft.com/office/2006/documentManagement/types"/>
    <ds:schemaRef ds:uri="bfa4db11-c700-41fb-b639-f7e6b4e680b5"/>
    <ds:schemaRef ds:uri="http://schemas.openxmlformats.org/package/2006/metadata/core-properties"/>
    <ds:schemaRef ds:uri="http://schemas.microsoft.com/office/infopath/2007/PartnerControls"/>
    <ds:schemaRef ds:uri="9cd82c5b-74c9-4827-94f1-5bf219ae6b20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CEE Webinar Presentation Master Template</Template>
  <TotalTime>432</TotalTime>
  <Words>2004</Words>
  <Application>Microsoft Office PowerPoint</Application>
  <PresentationFormat>On-screen Show (4:3)</PresentationFormat>
  <Paragraphs>215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Arial,Sans-Serif</vt:lpstr>
      <vt:lpstr>AvenirLTStd-Book</vt:lpstr>
      <vt:lpstr>Calibri</vt:lpstr>
      <vt:lpstr>Calibri Light</vt:lpstr>
      <vt:lpstr>open sans</vt:lpstr>
      <vt:lpstr>Times New Roman</vt:lpstr>
      <vt:lpstr>Office Theme</vt:lpstr>
      <vt:lpstr>  Financial Fitness for Life, Chapter 2: The Economic Way of Thinking Presented by Tawni Hunt Ferrarini, PhD Dec 10, 2020 Tferrarini@Lindenwood.edu  *  Tawni.org</vt:lpstr>
      <vt:lpstr>EconEdLink Membership</vt:lpstr>
      <vt:lpstr>Professional Development Certificate</vt:lpstr>
      <vt:lpstr>PowerPoint Presentation</vt:lpstr>
      <vt:lpstr>PowerPoint Presentation</vt:lpstr>
      <vt:lpstr>Agenda</vt:lpstr>
      <vt:lpstr>Featured Concepts</vt:lpstr>
      <vt:lpstr>Concepts Applied</vt:lpstr>
      <vt:lpstr>PowerPoint Presentation</vt:lpstr>
      <vt:lpstr>2 Ways to Experience this Session</vt:lpstr>
      <vt:lpstr>Lesson Objectives</vt:lpstr>
      <vt:lpstr>National Standards</vt:lpstr>
      <vt:lpstr>State Standards</vt:lpstr>
      <vt:lpstr>State Standards</vt:lpstr>
      <vt:lpstr>Bell Ringer</vt:lpstr>
      <vt:lpstr>Active Learning </vt:lpstr>
      <vt:lpstr>Decision</vt:lpstr>
      <vt:lpstr>24/7: You choose!</vt:lpstr>
      <vt:lpstr>Breakfast</vt:lpstr>
      <vt:lpstr>After school</vt:lpstr>
      <vt:lpstr>Time to go to bed</vt:lpstr>
      <vt:lpstr>EDUCATION AND CHOICES</vt:lpstr>
      <vt:lpstr>Describe the choice associated with finishing high school </vt:lpstr>
      <vt:lpstr>Did You Know?</vt:lpstr>
      <vt:lpstr>Slide 2.2 Educational Choices</vt:lpstr>
      <vt:lpstr>There is no “free lunch” in education</vt:lpstr>
      <vt:lpstr>Magic – Describe how would you use $1,000 right now if it fell from the sky.   Choose only one thing…</vt:lpstr>
      <vt:lpstr>When people choose…</vt:lpstr>
      <vt:lpstr>Case Study</vt:lpstr>
      <vt:lpstr>Choosing Strategically</vt:lpstr>
      <vt:lpstr>The Robinsons </vt:lpstr>
      <vt:lpstr>The Robinsons plan to turn their $100,000 into $200,000 in ten years. How can they do this?</vt:lpstr>
      <vt:lpstr>The Murrays</vt:lpstr>
      <vt:lpstr>Fast forward… 10 years</vt:lpstr>
      <vt:lpstr>Wealth: What Is It?</vt:lpstr>
      <vt:lpstr>Choices: Sound</vt:lpstr>
      <vt:lpstr>Choices: Sound</vt:lpstr>
      <vt:lpstr>Systems Matter</vt:lpstr>
      <vt:lpstr>Circle the Healthy/Wealthy Choice</vt:lpstr>
      <vt:lpstr>PowerPoint Presentation</vt:lpstr>
      <vt:lpstr>Rapid Review</vt:lpstr>
      <vt:lpstr>S&amp;P 500 Before/After Pandemic</vt:lpstr>
      <vt:lpstr>S&amp;P 500 Before/After Pandemic</vt:lpstr>
      <vt:lpstr>References</vt:lpstr>
      <vt:lpstr>CEE Affiliates</vt:lpstr>
      <vt:lpstr>Thank You to Our Sponsors!</vt:lpstr>
      <vt:lpstr>Happy Holidays!     Tawni Hunt Ferrarini, PhD Tferrarini@Lindenwood.edu  *  Tawni.org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Economic Way of Thinking Presented by Tawni Hunt Ferrarini, PhD Dec 10, 2020 Tferrarini@Lindenwood.edu  *  Tawni.org</dc:title>
  <dc:creator>Tawni Hunt Ferrarini</dc:creator>
  <cp:lastModifiedBy>Jarvon Carson</cp:lastModifiedBy>
  <cp:revision>17</cp:revision>
  <dcterms:created xsi:type="dcterms:W3CDTF">2020-12-10T14:05:21Z</dcterms:created>
  <dcterms:modified xsi:type="dcterms:W3CDTF">2020-12-10T21:41:11Z</dcterms:modified>
</cp:coreProperties>
</file>