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4"/>
  </p:notesMasterIdLst>
  <p:sldIdLst>
    <p:sldId id="256" r:id="rId5"/>
    <p:sldId id="276" r:id="rId6"/>
    <p:sldId id="277" r:id="rId7"/>
    <p:sldId id="278" r:id="rId8"/>
    <p:sldId id="279" r:id="rId9"/>
    <p:sldId id="280" r:id="rId10"/>
    <p:sldId id="281" r:id="rId11"/>
    <p:sldId id="282" r:id="rId12"/>
    <p:sldId id="283"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1pPr>
    <a:lvl2pPr marL="4572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2pPr>
    <a:lvl3pPr marL="9144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3pPr>
    <a:lvl4pPr marL="13716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4pPr>
    <a:lvl5pPr marL="1828800" algn="l" rtl="0" fontAlgn="base">
      <a:spcBef>
        <a:spcPct val="0"/>
      </a:spcBef>
      <a:spcAft>
        <a:spcPct val="0"/>
      </a:spcAft>
      <a:defRPr kern="1200">
        <a:solidFill>
          <a:schemeClr val="tx1"/>
        </a:solidFill>
        <a:latin typeface="Arial" pitchFamily="-108" charset="0"/>
        <a:ea typeface="ＭＳ Ｐゴシック" pitchFamily="-108" charset="-128"/>
        <a:cs typeface="ＭＳ Ｐゴシック" pitchFamily="-108" charset="-128"/>
      </a:defRPr>
    </a:lvl5pPr>
    <a:lvl6pPr marL="22860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6pPr>
    <a:lvl7pPr marL="27432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7pPr>
    <a:lvl8pPr marL="32004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8pPr>
    <a:lvl9pPr marL="3657600" algn="l" defTabSz="457200" rtl="0" eaLnBrk="1" latinLnBrk="0" hangingPunct="1">
      <a:defRPr kern="1200">
        <a:solidFill>
          <a:schemeClr val="tx1"/>
        </a:solidFill>
        <a:latin typeface="Arial" pitchFamily="-108" charset="0"/>
        <a:ea typeface="ＭＳ Ｐゴシック" pitchFamily="-108" charset="-128"/>
        <a:cs typeface="ＭＳ Ｐゴシック" pitchFamily="-108"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CB8"/>
    <a:srgbClr val="C7C6F8"/>
    <a:srgbClr val="7A9900"/>
    <a:srgbClr val="8BAF00"/>
    <a:srgbClr val="004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571"/>
    <p:restoredTop sz="92585"/>
  </p:normalViewPr>
  <p:slideViewPr>
    <p:cSldViewPr>
      <p:cViewPr varScale="1">
        <p:scale>
          <a:sx n="118" d="100"/>
          <a:sy n="118" d="100"/>
        </p:scale>
        <p:origin x="1136" y="20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cs typeface="+mn-cs"/>
              </a:defRPr>
            </a:lvl1pPr>
          </a:lstStyle>
          <a:p>
            <a:pPr>
              <a:defRPr/>
            </a:pPr>
            <a:fld id="{C7AA5DFF-1E16-7F4C-8980-AB1611AD8891}" type="datetime1">
              <a:rPr lang="en-US"/>
              <a:pPr>
                <a:defRPr/>
              </a:pPr>
              <a:t>6/24/20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cs typeface="+mn-cs"/>
              </a:defRPr>
            </a:lvl1pPr>
          </a:lstStyle>
          <a:p>
            <a:pPr>
              <a:defRPr/>
            </a:pPr>
            <a:fld id="{D483F68B-FDA9-C243-94A1-26FE62BE822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fontAlgn="base">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fontAlgn="base">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fontAlgn="base">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fontAlgn="base">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483F68B-FDA9-C243-94A1-26FE62BE8226}" type="slidenum">
              <a:rPr lang="en-US"/>
              <a:pPr>
                <a:defRPr/>
              </a:pPr>
              <a:t>1</a:t>
            </a:fld>
            <a:endParaRPr lang="en-US"/>
          </a:p>
        </p:txBody>
      </p:sp>
    </p:spTree>
    <p:extLst>
      <p:ext uri="{BB962C8B-B14F-4D97-AF65-F5344CB8AC3E}">
        <p14:creationId xmlns:p14="http://schemas.microsoft.com/office/powerpoint/2010/main" val="4443675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6600" b="1" i="0">
                <a:solidFill>
                  <a:srgbClr val="005CB8"/>
                </a:solidFill>
                <a:effectLst>
                  <a:outerShdw blurRad="50800" dist="50800" dir="5400000" algn="ctr" rotWithShape="0">
                    <a:srgbClr val="000000">
                      <a:alpha val="0"/>
                    </a:srgbClr>
                  </a:outerShdw>
                </a:effectLst>
                <a:latin typeface="Calibri" panose="020F0502020204030204" pitchFamily="34" charset="0"/>
                <a:cs typeface="Calibri" panose="020F050202020403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143000"/>
          </a:xfrm>
        </p:spPr>
        <p:txBody>
          <a:bodyPr/>
          <a:lstStyle>
            <a:lvl1pPr>
              <a:defRPr sz="5000"/>
            </a:lvl1pPr>
          </a:lstStyle>
          <a:p>
            <a:r>
              <a:rPr lang="en-US" dirty="0"/>
              <a:t>Click to edit Master title style</a:t>
            </a:r>
          </a:p>
        </p:txBody>
      </p:sp>
      <p:sp>
        <p:nvSpPr>
          <p:cNvPr id="3" name="Content Placeholder 2"/>
          <p:cNvSpPr>
            <a:spLocks noGrp="1"/>
          </p:cNvSpPr>
          <p:nvPr>
            <p:ph idx="1"/>
          </p:nvPr>
        </p:nvSpPr>
        <p:spPr>
          <a:xfrm>
            <a:off x="457200" y="2514600"/>
            <a:ext cx="8229600" cy="3779520"/>
          </a:xfrm>
        </p:spPr>
        <p:txBody>
          <a:bodyPr/>
          <a:lstStyle>
            <a:lvl1pPr>
              <a:lnSpc>
                <a:spcPct val="100000"/>
              </a:lnSpc>
              <a:spcAft>
                <a:spcPts val="800"/>
              </a:spcAft>
              <a:defRPr sz="2200"/>
            </a:lvl1pPr>
            <a:lvl2pPr>
              <a:lnSpc>
                <a:spcPct val="100000"/>
              </a:lnSpc>
              <a:spcAft>
                <a:spcPts val="800"/>
              </a:spcAft>
              <a:defRPr sz="2200"/>
            </a:lvl2pPr>
            <a:lvl3pPr>
              <a:lnSpc>
                <a:spcPct val="100000"/>
              </a:lnSpc>
              <a:spcAft>
                <a:spcPts val="800"/>
              </a:spcAft>
              <a:defRPr sz="2200"/>
            </a:lvl3pPr>
            <a:lvl4pPr>
              <a:lnSpc>
                <a:spcPct val="100000"/>
              </a:lnSpc>
              <a:spcAft>
                <a:spcPts val="800"/>
              </a:spcAft>
              <a:defRPr sz="2200"/>
            </a:lvl4pPr>
            <a:lvl5pPr>
              <a:lnSpc>
                <a:spcPct val="100000"/>
              </a:lnSpc>
              <a:spcAft>
                <a:spcPts val="800"/>
              </a:spcAft>
              <a:defRPr sz="22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06984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cene3d>
              <a:camera prst="orthographicFront">
                <a:rot lat="0" lon="0" rev="0"/>
              </a:camera>
              <a:lightRig rig="threePt" dir="t"/>
            </a:scene3d>
            <a:sp3d>
              <a:bevelT w="0"/>
            </a:sp3d>
          </a:bodyPr>
          <a:lstStyle/>
          <a:p>
            <a:pPr lvl="0"/>
            <a:r>
              <a:rPr lang="en-US" dirty="0"/>
              <a:t>Click to edit Master title style</a:t>
            </a:r>
          </a:p>
        </p:txBody>
      </p:sp>
      <p:sp>
        <p:nvSpPr>
          <p:cNvPr id="1027" name="Text Placeholder 2"/>
          <p:cNvSpPr>
            <a:spLocks noGrp="1"/>
          </p:cNvSpPr>
          <p:nvPr>
            <p:ph type="body" idx="1"/>
          </p:nvPr>
        </p:nvSpPr>
        <p:spPr bwMode="auto">
          <a:xfrm>
            <a:off x="457200" y="246888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Box 6">
            <a:extLst>
              <a:ext uri="{FF2B5EF4-FFF2-40B4-BE49-F238E27FC236}">
                <a16:creationId xmlns:a16="http://schemas.microsoft.com/office/drawing/2014/main" id="{D5AAC16F-5B5D-3841-922A-C14EF88DDBC3}"/>
              </a:ext>
            </a:extLst>
          </p:cNvPr>
          <p:cNvSpPr txBox="1"/>
          <p:nvPr userDrawn="1"/>
        </p:nvSpPr>
        <p:spPr>
          <a:xfrm>
            <a:off x="457200" y="6574536"/>
            <a:ext cx="8229600" cy="276999"/>
          </a:xfrm>
          <a:prstGeom prst="rect">
            <a:avLst/>
          </a:prstGeom>
          <a:noFill/>
        </p:spPr>
        <p:txBody>
          <a:bodyPr wrap="square" rtlCol="0">
            <a:spAutoFit/>
          </a:bodyPr>
          <a:lstStyle/>
          <a:p>
            <a:pPr algn="ctr"/>
            <a:r>
              <a:rPr lang="en-US" sz="1200" dirty="0">
                <a:solidFill>
                  <a:schemeClr val="bg1"/>
                </a:solidFill>
              </a:rPr>
              <a:t>Wages and Me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txStyles>
    <p:titleStyle>
      <a:lvl1pPr algn="ctr" rtl="0" fontAlgn="base">
        <a:spcBef>
          <a:spcPct val="0"/>
        </a:spcBef>
        <a:spcAft>
          <a:spcPct val="0"/>
        </a:spcAft>
        <a:defRPr sz="6600" b="1" i="0" kern="1200">
          <a:solidFill>
            <a:srgbClr val="005CB8"/>
          </a:solidFill>
          <a:effectLst>
            <a:glow>
              <a:schemeClr val="accent1">
                <a:alpha val="0"/>
              </a:schemeClr>
            </a:glow>
            <a:outerShdw blurRad="50800" dist="50800" dir="5400000" algn="ctr" rotWithShape="0">
              <a:srgbClr val="000000">
                <a:alpha val="0"/>
              </a:srgbClr>
            </a:outerShdw>
            <a:reflection stA="0" endPos="65000" dist="50800" dir="5400000" sy="-100000" algn="bl" rotWithShape="0"/>
          </a:effectLst>
          <a:latin typeface="Calibri" panose="020F0502020204030204" pitchFamily="34" charset="0"/>
          <a:ea typeface="ＭＳ Ｐゴシック" pitchFamily="-108" charset="-128"/>
          <a:cs typeface="Calibri" panose="020F0502020204030204" pitchFamily="34" charset="0"/>
        </a:defRPr>
      </a:lvl1pPr>
      <a:lvl2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2pPr>
      <a:lvl3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3pPr>
      <a:lvl4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4pPr>
      <a:lvl5pPr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5pPr>
      <a:lvl6pPr marL="4572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6pPr>
      <a:lvl7pPr marL="9144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7pPr>
      <a:lvl8pPr marL="13716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8pPr>
      <a:lvl9pPr marL="1828800" algn="ctr" rtl="0" fontAlgn="base">
        <a:spcBef>
          <a:spcPct val="0"/>
        </a:spcBef>
        <a:spcAft>
          <a:spcPct val="0"/>
        </a:spcAft>
        <a:defRPr sz="4400">
          <a:solidFill>
            <a:schemeClr val="tx1"/>
          </a:solidFill>
          <a:latin typeface="Calibri" pitchFamily="-108" charset="0"/>
          <a:ea typeface="ＭＳ Ｐゴシック" pitchFamily="-108" charset="-128"/>
          <a:cs typeface="ＭＳ Ｐゴシック" pitchFamily="-108" charset="-128"/>
        </a:defRPr>
      </a:lvl9pPr>
    </p:titleStyle>
    <p:bodyStyle>
      <a:lvl1pPr marL="342900" indent="-3429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ts val="2800"/>
        </a:lnSpc>
        <a:spcBef>
          <a:spcPts val="0"/>
        </a:spcBef>
        <a:spcAft>
          <a:spcPts val="12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76FCBDF-B2D8-6847-A097-0A505ABD7E71}"/>
              </a:ext>
            </a:extLst>
          </p:cNvPr>
          <p:cNvSpPr>
            <a:spLocks noGrp="1"/>
          </p:cNvSpPr>
          <p:nvPr>
            <p:ph type="ctrTitle"/>
          </p:nvPr>
        </p:nvSpPr>
        <p:spPr>
          <a:xfrm>
            <a:off x="685800" y="2971800"/>
            <a:ext cx="7772400" cy="784225"/>
          </a:xfrm>
        </p:spPr>
        <p:txBody>
          <a:bodyPr/>
          <a:lstStyle/>
          <a:p>
            <a:pPr>
              <a:spcBef>
                <a:spcPts val="4000"/>
              </a:spcBef>
            </a:pPr>
            <a:r>
              <a:rPr lang="en-US" dirty="0"/>
              <a:t>Wages and Me</a:t>
            </a:r>
            <a:br>
              <a:rPr lang="en-US" dirty="0"/>
            </a:br>
            <a:r>
              <a:rPr lang="en-US" sz="2400" dirty="0">
                <a:solidFill>
                  <a:schemeClr val="tx1"/>
                </a:solidFill>
              </a:rPr>
              <a:t>The factors that determine wages </a:t>
            </a:r>
            <a:br>
              <a:rPr lang="en-US" sz="2400" dirty="0">
                <a:solidFill>
                  <a:schemeClr val="tx1"/>
                </a:solidFill>
              </a:rPr>
            </a:br>
            <a:r>
              <a:rPr lang="en-US" sz="2400" dirty="0">
                <a:solidFill>
                  <a:schemeClr val="tx1"/>
                </a:solidFill>
              </a:rPr>
              <a:t>and influence your future wage rate</a:t>
            </a:r>
            <a:endParaRPr lang="en-US" sz="2200"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Factors that influence wage rates</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514600"/>
            <a:ext cx="8229600" cy="3779520"/>
          </a:xfrm>
        </p:spPr>
        <p:txBody>
          <a:bodyPr/>
          <a:lstStyle/>
          <a:p>
            <a:pPr lvl="0">
              <a:spcAft>
                <a:spcPts val="1200"/>
              </a:spcAft>
            </a:pPr>
            <a:r>
              <a:rPr lang="en-US" dirty="0"/>
              <a:t>Demand and supply forces</a:t>
            </a:r>
          </a:p>
          <a:p>
            <a:pPr lvl="0">
              <a:spcAft>
                <a:spcPts val="1200"/>
              </a:spcAft>
            </a:pPr>
            <a:r>
              <a:rPr lang="en-US" dirty="0"/>
              <a:t>Productivity</a:t>
            </a:r>
          </a:p>
          <a:p>
            <a:pPr lvl="0">
              <a:spcAft>
                <a:spcPts val="1200"/>
              </a:spcAft>
            </a:pPr>
            <a:r>
              <a:rPr lang="en-US" dirty="0"/>
              <a:t>The relative value others place on the goods and services produced</a:t>
            </a:r>
          </a:p>
          <a:p>
            <a:pPr lvl="0">
              <a:spcAft>
                <a:spcPts val="1200"/>
              </a:spcAft>
            </a:pPr>
            <a:r>
              <a:rPr lang="en-US" dirty="0"/>
              <a:t>The labor costs associated with that production</a:t>
            </a:r>
          </a:p>
          <a:p>
            <a:pPr lvl="0">
              <a:spcAft>
                <a:spcPts val="1200"/>
              </a:spcAft>
            </a:pPr>
            <a:r>
              <a:rPr lang="en-US" dirty="0"/>
              <a:t>Cost of living and government rules and regulations</a:t>
            </a:r>
          </a:p>
          <a:p>
            <a:pPr marL="0" indent="0">
              <a:spcAft>
                <a:spcPts val="1200"/>
              </a:spcAft>
              <a:buNone/>
            </a:pPr>
            <a:endParaRPr lang="en-US" dirty="0"/>
          </a:p>
        </p:txBody>
      </p:sp>
    </p:spTree>
    <p:extLst>
      <p:ext uri="{BB962C8B-B14F-4D97-AF65-F5344CB8AC3E}">
        <p14:creationId xmlns:p14="http://schemas.microsoft.com/office/powerpoint/2010/main" val="4275766994"/>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Demand and supply</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514600"/>
            <a:ext cx="8229600" cy="3779520"/>
          </a:xfrm>
        </p:spPr>
        <p:txBody>
          <a:bodyPr/>
          <a:lstStyle/>
          <a:p>
            <a:pPr lvl="0">
              <a:spcAft>
                <a:spcPts val="1200"/>
              </a:spcAft>
            </a:pPr>
            <a:r>
              <a:rPr lang="en-US" dirty="0"/>
              <a:t>Wages are higher for those individuals who supply:</a:t>
            </a:r>
          </a:p>
          <a:p>
            <a:pPr lvl="1">
              <a:spcAft>
                <a:spcPts val="1200"/>
              </a:spcAft>
              <a:buFont typeface="Arial" panose="020B0604020202020204" pitchFamily="34" charset="0"/>
              <a:buChar char="•"/>
            </a:pPr>
            <a:r>
              <a:rPr lang="en-US" dirty="0"/>
              <a:t>Highly valued goods and services</a:t>
            </a:r>
          </a:p>
          <a:p>
            <a:pPr lvl="1">
              <a:spcAft>
                <a:spcPts val="1200"/>
              </a:spcAft>
              <a:buFont typeface="Arial" panose="020B0604020202020204" pitchFamily="34" charset="0"/>
              <a:buChar char="•"/>
            </a:pPr>
            <a:r>
              <a:rPr lang="en-US" dirty="0"/>
              <a:t>Rare skill sets, unique talents, and customized work that is in great demand</a:t>
            </a:r>
          </a:p>
          <a:p>
            <a:pPr lvl="0">
              <a:spcAft>
                <a:spcPts val="1200"/>
              </a:spcAft>
            </a:pPr>
            <a:r>
              <a:rPr lang="en-US" dirty="0"/>
              <a:t>Wages are determined by the balance of demand and supply</a:t>
            </a:r>
          </a:p>
          <a:p>
            <a:pPr lvl="0">
              <a:spcAft>
                <a:spcPts val="1200"/>
              </a:spcAft>
            </a:pPr>
            <a:endParaRPr lang="en-US" dirty="0"/>
          </a:p>
        </p:txBody>
      </p:sp>
    </p:spTree>
    <p:extLst>
      <p:ext uri="{BB962C8B-B14F-4D97-AF65-F5344CB8AC3E}">
        <p14:creationId xmlns:p14="http://schemas.microsoft.com/office/powerpoint/2010/main" val="367581993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Productivity</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457200" y="2971800"/>
            <a:ext cx="4114800" cy="3779520"/>
          </a:xfrm>
        </p:spPr>
        <p:txBody>
          <a:bodyPr/>
          <a:lstStyle/>
          <a:p>
            <a:pPr lvl="0">
              <a:spcAft>
                <a:spcPts val="1200"/>
              </a:spcAft>
            </a:pPr>
            <a:r>
              <a:rPr lang="en-US" dirty="0"/>
              <a:t>Highly productive workers command higher wages than their counterparts.</a:t>
            </a:r>
          </a:p>
        </p:txBody>
      </p:sp>
      <p:sp>
        <p:nvSpPr>
          <p:cNvPr id="5" name="Content Placeholder 2">
            <a:extLst>
              <a:ext uri="{FF2B5EF4-FFF2-40B4-BE49-F238E27FC236}">
                <a16:creationId xmlns:a16="http://schemas.microsoft.com/office/drawing/2014/main" id="{3203E03A-2259-5F4D-9987-A85E3FA5ED8C}"/>
              </a:ext>
            </a:extLst>
          </p:cNvPr>
          <p:cNvSpPr txBox="1">
            <a:spLocks/>
          </p:cNvSpPr>
          <p:nvPr/>
        </p:nvSpPr>
        <p:spPr bwMode="auto">
          <a:xfrm>
            <a:off x="4572000" y="2971800"/>
            <a:ext cx="4114800" cy="377952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1pPr>
            <a:lvl2pPr marL="742950" indent="-28575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2pPr>
            <a:lvl3pPr marL="11430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3pPr>
            <a:lvl4pPr marL="16002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4pPr>
            <a:lvl5pPr marL="2057400" indent="-228600" algn="l" rtl="0" fontAlgn="base">
              <a:lnSpc>
                <a:spcPct val="100000"/>
              </a:lnSpc>
              <a:spcBef>
                <a:spcPts val="0"/>
              </a:spcBef>
              <a:spcAft>
                <a:spcPts val="800"/>
              </a:spcAft>
              <a:buFont typeface="Arial" pitchFamily="-108" charset="0"/>
              <a:buChar char="»"/>
              <a:defRPr sz="2200" b="0" i="0" kern="1200">
                <a:solidFill>
                  <a:schemeClr val="tx1"/>
                </a:solidFill>
                <a:latin typeface="Calibri Light" panose="020F0302020204030204" pitchFamily="34" charset="0"/>
                <a:ea typeface="ＭＳ Ｐゴシック" pitchFamily="-108" charset="-128"/>
                <a:cs typeface="Calibri Light" panose="020F030202020403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1200"/>
              </a:spcAft>
            </a:pPr>
            <a:r>
              <a:rPr lang="en-US" dirty="0"/>
              <a:t>They produce more per hour and make fewer mistakes in each labor hour.</a:t>
            </a:r>
          </a:p>
        </p:txBody>
      </p:sp>
    </p:spTree>
    <p:extLst>
      <p:ext uri="{BB962C8B-B14F-4D97-AF65-F5344CB8AC3E}">
        <p14:creationId xmlns:p14="http://schemas.microsoft.com/office/powerpoint/2010/main" val="384292752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Productivity Influencers</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514600"/>
            <a:ext cx="8229600" cy="3779520"/>
          </a:xfrm>
        </p:spPr>
        <p:txBody>
          <a:bodyPr/>
          <a:lstStyle/>
          <a:p>
            <a:pPr lvl="0">
              <a:spcAft>
                <a:spcPts val="1200"/>
              </a:spcAft>
            </a:pPr>
            <a:r>
              <a:rPr lang="en-US" dirty="0"/>
              <a:t>Education</a:t>
            </a:r>
          </a:p>
          <a:p>
            <a:pPr lvl="0">
              <a:spcAft>
                <a:spcPts val="1200"/>
              </a:spcAft>
            </a:pPr>
            <a:r>
              <a:rPr lang="en-US" dirty="0"/>
              <a:t>Training</a:t>
            </a:r>
          </a:p>
          <a:p>
            <a:pPr lvl="0">
              <a:spcAft>
                <a:spcPts val="1200"/>
              </a:spcAft>
            </a:pPr>
            <a:r>
              <a:rPr lang="en-US" dirty="0"/>
              <a:t>Certification</a:t>
            </a:r>
          </a:p>
          <a:p>
            <a:pPr lvl="0">
              <a:spcAft>
                <a:spcPts val="1200"/>
              </a:spcAft>
            </a:pPr>
            <a:r>
              <a:rPr lang="en-US" dirty="0"/>
              <a:t>Experience</a:t>
            </a:r>
          </a:p>
          <a:p>
            <a:pPr lvl="0">
              <a:spcAft>
                <a:spcPts val="1200"/>
              </a:spcAft>
            </a:pPr>
            <a:r>
              <a:rPr lang="en-US" dirty="0"/>
              <a:t>Transferability of skill sets</a:t>
            </a:r>
          </a:p>
          <a:p>
            <a:pPr lvl="0">
              <a:spcAft>
                <a:spcPts val="1200"/>
              </a:spcAft>
            </a:pPr>
            <a:endParaRPr lang="en-US" dirty="0"/>
          </a:p>
        </p:txBody>
      </p:sp>
    </p:spTree>
    <p:extLst>
      <p:ext uri="{BB962C8B-B14F-4D97-AF65-F5344CB8AC3E}">
        <p14:creationId xmlns:p14="http://schemas.microsoft.com/office/powerpoint/2010/main" val="638667759"/>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Relative value</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362200"/>
            <a:ext cx="8001000" cy="3779520"/>
          </a:xfrm>
        </p:spPr>
        <p:txBody>
          <a:bodyPr/>
          <a:lstStyle/>
          <a:p>
            <a:pPr lvl="0">
              <a:spcAft>
                <a:spcPts val="1200"/>
              </a:spcAft>
            </a:pPr>
            <a:r>
              <a:rPr lang="en-US" sz="2000" dirty="0"/>
              <a:t>Individuals who supply a skill set that is either in short supply or in high demand earn higher wages than their counterparts.</a:t>
            </a:r>
          </a:p>
          <a:p>
            <a:pPr lvl="0">
              <a:spcAft>
                <a:spcPts val="1200"/>
              </a:spcAft>
            </a:pPr>
            <a:r>
              <a:rPr lang="en-US" sz="2000" dirty="0"/>
              <a:t>Professional athletes and accomplished musicians or vocalists offer skills in short supply while in high demand. Consider LeBron James, Stephen Curry, Taylor Swift, Ariana Grande, and others like them.</a:t>
            </a:r>
          </a:p>
          <a:p>
            <a:pPr lvl="0">
              <a:spcAft>
                <a:spcPts val="1200"/>
              </a:spcAft>
            </a:pPr>
            <a:r>
              <a:rPr lang="en-US" sz="2000" dirty="0"/>
              <a:t>Others commanding high wages may provide what is valuable to millions at low cost per unit. Consider Jeff Bezos of Amazon, Peter Thiel of </a:t>
            </a:r>
            <a:r>
              <a:rPr lang="en-US" sz="2000" dirty="0" err="1"/>
              <a:t>Paypal</a:t>
            </a:r>
            <a:r>
              <a:rPr lang="en-US" sz="2000" dirty="0"/>
              <a:t>, Bill Gates of Microsoft, and Elon Musk of Tesla.</a:t>
            </a:r>
          </a:p>
          <a:p>
            <a:pPr lvl="0">
              <a:spcAft>
                <a:spcPts val="1200"/>
              </a:spcAft>
            </a:pPr>
            <a:r>
              <a:rPr lang="en-US" sz="2000" dirty="0"/>
              <a:t>Teachers, on the other hand, provide valuable services. However, there is a bountiful supply of them and people are not willing to privately pay high prices per teaching hour, on average. </a:t>
            </a:r>
          </a:p>
          <a:p>
            <a:pPr lvl="0">
              <a:spcAft>
                <a:spcPts val="1200"/>
              </a:spcAft>
            </a:pPr>
            <a:endParaRPr lang="en-US" sz="2000" dirty="0"/>
          </a:p>
        </p:txBody>
      </p:sp>
    </p:spTree>
    <p:extLst>
      <p:ext uri="{BB962C8B-B14F-4D97-AF65-F5344CB8AC3E}">
        <p14:creationId xmlns:p14="http://schemas.microsoft.com/office/powerpoint/2010/main" val="126122798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Labor costs and productivity</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362200"/>
            <a:ext cx="8001000" cy="3779520"/>
          </a:xfrm>
        </p:spPr>
        <p:txBody>
          <a:bodyPr/>
          <a:lstStyle/>
          <a:p>
            <a:pPr lvl="0">
              <a:spcAft>
                <a:spcPts val="1200"/>
              </a:spcAft>
            </a:pPr>
            <a:r>
              <a:rPr lang="en-US" sz="2000" dirty="0"/>
              <a:t>Employees prefer high wages while employers prefer low. To balance the wants, needs, and desires of each, the employee and employer negotiate wages, benefits, and employment conditions.</a:t>
            </a:r>
          </a:p>
          <a:p>
            <a:pPr lvl="0">
              <a:spcAft>
                <a:spcPts val="1200"/>
              </a:spcAft>
            </a:pPr>
            <a:r>
              <a:rPr lang="en-US" sz="2000" dirty="0"/>
              <a:t>On signing an employment contract, both the employee and employer signal that they have arrived at a mutually beneficial agreement and terms of employment. Otherwise, they would not sign.</a:t>
            </a:r>
          </a:p>
          <a:p>
            <a:pPr lvl="0">
              <a:spcAft>
                <a:spcPts val="1200"/>
              </a:spcAft>
            </a:pPr>
            <a:r>
              <a:rPr lang="en-US" sz="2000" dirty="0"/>
              <a:t>As long as the marginal “productivity” of the worker is greater than the wage rate for the employer and the wage rate is higher than whatever the second best wage rate is for the employee, both the  employer and employee benefit. </a:t>
            </a:r>
          </a:p>
          <a:p>
            <a:pPr lvl="0">
              <a:spcAft>
                <a:spcPts val="1200"/>
              </a:spcAft>
            </a:pPr>
            <a:endParaRPr lang="en-US" sz="2000" dirty="0"/>
          </a:p>
        </p:txBody>
      </p:sp>
    </p:spTree>
    <p:extLst>
      <p:ext uri="{BB962C8B-B14F-4D97-AF65-F5344CB8AC3E}">
        <p14:creationId xmlns:p14="http://schemas.microsoft.com/office/powerpoint/2010/main" val="3721044782"/>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300" dirty="0"/>
              <a:t>Cost of living, government rules and regulations, and other factors</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590800"/>
            <a:ext cx="8001000" cy="3779520"/>
          </a:xfrm>
        </p:spPr>
        <p:txBody>
          <a:bodyPr/>
          <a:lstStyle/>
          <a:p>
            <a:pPr marL="0" lvl="0" indent="0">
              <a:spcAft>
                <a:spcPts val="1200"/>
              </a:spcAft>
              <a:buNone/>
            </a:pPr>
            <a:r>
              <a:rPr lang="en-US" sz="2000" dirty="0"/>
              <a:t>Cost of living, government rules and regulations, and other factors impact wage rates, too.</a:t>
            </a:r>
          </a:p>
          <a:p>
            <a:pPr lvl="0">
              <a:spcAft>
                <a:spcPts val="1200"/>
              </a:spcAft>
            </a:pPr>
            <a:r>
              <a:rPr lang="en-US" sz="2000" dirty="0"/>
              <a:t>The cost of living is different in different cities, states, and countries. </a:t>
            </a:r>
          </a:p>
          <a:p>
            <a:pPr lvl="0">
              <a:spcAft>
                <a:spcPts val="1200"/>
              </a:spcAft>
            </a:pPr>
            <a:r>
              <a:rPr lang="en-US" sz="2000" dirty="0"/>
              <a:t>In occupations requiring a lot of education or training or are highly regulated, wages are usually higher.</a:t>
            </a:r>
          </a:p>
          <a:p>
            <a:pPr lvl="0">
              <a:spcAft>
                <a:spcPts val="1200"/>
              </a:spcAft>
            </a:pPr>
            <a:r>
              <a:rPr lang="en-US" sz="2000" dirty="0"/>
              <a:t>For example, the cost of living in California is higher than the cost of living in Indiana. California also has more government rules and regulations than Indiana, which raise the cost of doing business, working, and living in California. Therefore, when factoring in the higher cost of living and regulation, wages are generally higher in California than in Indiana. </a:t>
            </a:r>
          </a:p>
          <a:p>
            <a:pPr lvl="0">
              <a:spcAft>
                <a:spcPts val="1200"/>
              </a:spcAft>
            </a:pPr>
            <a:endParaRPr lang="en-US" sz="2000" dirty="0"/>
          </a:p>
        </p:txBody>
      </p:sp>
    </p:spTree>
    <p:extLst>
      <p:ext uri="{BB962C8B-B14F-4D97-AF65-F5344CB8AC3E}">
        <p14:creationId xmlns:p14="http://schemas.microsoft.com/office/powerpoint/2010/main" val="724089595"/>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B33B3-8A06-E248-90AD-A519E9C7971A}"/>
              </a:ext>
            </a:extLst>
          </p:cNvPr>
          <p:cNvSpPr>
            <a:spLocks noGrp="1"/>
          </p:cNvSpPr>
          <p:nvPr>
            <p:ph type="title"/>
          </p:nvPr>
        </p:nvSpPr>
        <p:spPr/>
        <p:txBody>
          <a:bodyPr/>
          <a:lstStyle/>
          <a:p>
            <a:r>
              <a:rPr lang="en-US" sz="4600" dirty="0"/>
              <a:t>Conclusion</a:t>
            </a:r>
          </a:p>
        </p:txBody>
      </p:sp>
      <p:sp>
        <p:nvSpPr>
          <p:cNvPr id="3" name="Content Placeholder 2">
            <a:extLst>
              <a:ext uri="{FF2B5EF4-FFF2-40B4-BE49-F238E27FC236}">
                <a16:creationId xmlns:a16="http://schemas.microsoft.com/office/drawing/2014/main" id="{5DF9FC52-34A6-E543-B915-59293FEF1BEE}"/>
              </a:ext>
            </a:extLst>
          </p:cNvPr>
          <p:cNvSpPr>
            <a:spLocks noGrp="1"/>
          </p:cNvSpPr>
          <p:nvPr>
            <p:ph idx="1"/>
          </p:nvPr>
        </p:nvSpPr>
        <p:spPr>
          <a:xfrm>
            <a:off x="685800" y="2590800"/>
            <a:ext cx="8001000" cy="3779520"/>
          </a:xfrm>
        </p:spPr>
        <p:txBody>
          <a:bodyPr/>
          <a:lstStyle/>
          <a:p>
            <a:pPr>
              <a:spcAft>
                <a:spcPts val="1200"/>
              </a:spcAft>
            </a:pPr>
            <a:r>
              <a:rPr lang="en-US" sz="2000" dirty="0"/>
              <a:t>The forces of supply and demand are key to determining wage rates in our society. </a:t>
            </a:r>
          </a:p>
          <a:p>
            <a:pPr>
              <a:spcAft>
                <a:spcPts val="1200"/>
              </a:spcAft>
            </a:pPr>
            <a:r>
              <a:rPr lang="en-US" sz="2000" dirty="0"/>
              <a:t>By learning how these and other factors affect the wages in your future career, you can make strategic choices regarding your which occupation to choose based on overall market conditions, education, skill development, and location, to maximize your potential income.</a:t>
            </a:r>
          </a:p>
        </p:txBody>
      </p:sp>
    </p:spTree>
    <p:extLst>
      <p:ext uri="{BB962C8B-B14F-4D97-AF65-F5344CB8AC3E}">
        <p14:creationId xmlns:p14="http://schemas.microsoft.com/office/powerpoint/2010/main" val="2362115347"/>
      </p:ext>
    </p:extLst>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0" ma:contentTypeDescription="Create a new document." ma:contentTypeScope="" ma:versionID="dfcaf296b1bd588bd73adb08cf7d47c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b9b2f643d7d147ab63e5deb48b696c83"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haredWithUsers xmlns="e475455f-c69b-4ff8-acf7-75612f4dc189">
      <UserInfo>
        <DisplayName/>
        <AccountId xsi:nil="true"/>
        <AccountType/>
      </UserInfo>
    </SharedWithUsers>
  </documentManagement>
</p:properties>
</file>

<file path=customXml/itemProps1.xml><?xml version="1.0" encoding="utf-8"?>
<ds:datastoreItem xmlns:ds="http://schemas.openxmlformats.org/officeDocument/2006/customXml" ds:itemID="{0F85DF1F-BC57-4156-92DD-D8D43BF52544}">
  <ds:schemaRefs>
    <ds:schemaRef ds:uri="http://schemas.microsoft.com/sharepoint/v3/contenttype/forms"/>
  </ds:schemaRefs>
</ds:datastoreItem>
</file>

<file path=customXml/itemProps2.xml><?xml version="1.0" encoding="utf-8"?>
<ds:datastoreItem xmlns:ds="http://schemas.openxmlformats.org/officeDocument/2006/customXml" ds:itemID="{3D573403-C109-4615-9D0F-BC23C8B90B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a0c1190-56bd-4797-9cf7-4990489609e0"/>
    <ds:schemaRef ds:uri="e475455f-c69b-4ff8-acf7-75612f4dc1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F8332A4-542C-494D-8506-1C720B46413C}">
  <ds:schemaRefs>
    <ds:schemaRef ds:uri="http://purl.org/dc/elements/1.1/"/>
    <ds:schemaRef ds:uri="http://purl.org/dc/terms/"/>
    <ds:schemaRef ds:uri="e475455f-c69b-4ff8-acf7-75612f4dc189"/>
    <ds:schemaRef ds:uri="http://schemas.microsoft.com/office/2006/documentManagement/types"/>
    <ds:schemaRef ds:uri="http://schemas.microsoft.com/office/infopath/2007/PartnerControls"/>
    <ds:schemaRef ds:uri="aa0c1190-56bd-4797-9cf7-4990489609e0"/>
    <ds:schemaRef ds:uri="http://purl.org/dc/dcmitype/"/>
    <ds:schemaRef ds:uri="http://www.w3.org/XML/1998/namespace"/>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
  <TotalTime>1974</TotalTime>
  <Words>577</Words>
  <Application>Microsoft Macintosh PowerPoint</Application>
  <PresentationFormat>On-screen Show (4:3)</PresentationFormat>
  <Paragraphs>39</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Wages and Me The factors that determine wages  and influence your future wage rate</vt:lpstr>
      <vt:lpstr>Factors that influence wage rates</vt:lpstr>
      <vt:lpstr>Demand and supply</vt:lpstr>
      <vt:lpstr>Productivity</vt:lpstr>
      <vt:lpstr>Productivity Influencers</vt:lpstr>
      <vt:lpstr>Relative value</vt:lpstr>
      <vt:lpstr>Labor costs and productivity</vt:lpstr>
      <vt:lpstr>Cost of living, government rules and regulations, and other factors</vt:lpstr>
      <vt:lpstr>Conclusion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Business of….?</dc:title>
  <dc:subject/>
  <dc:creator>Marsha Masters</dc:creator>
  <cp:keywords/>
  <dc:description/>
  <cp:lastModifiedBy>Ean Krenzin-Blank</cp:lastModifiedBy>
  <cp:revision>279</cp:revision>
  <dcterms:created xsi:type="dcterms:W3CDTF">2012-09-11T15:07:18Z</dcterms:created>
  <dcterms:modified xsi:type="dcterms:W3CDTF">2020-06-24T20:00:17Z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2199100</vt:r8>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ComplianceAssetId">
    <vt:lpwstr/>
  </property>
  <property fmtid="{D5CDD505-2E9C-101B-9397-08002B2CF9AE}" pid="9" name="TemplateUrl">
    <vt:lpwstr/>
  </property>
</Properties>
</file>