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65" r:id="rId7"/>
    <p:sldId id="266" r:id="rId8"/>
    <p:sldId id="264"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C7C6F8"/>
    <a:srgbClr val="7A9900"/>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4"/>
    <p:restoredTop sz="92585"/>
  </p:normalViewPr>
  <p:slideViewPr>
    <p:cSldViewPr>
      <p:cViewPr varScale="1">
        <p:scale>
          <a:sx n="118" d="100"/>
          <a:sy n="118" d="100"/>
        </p:scale>
        <p:origin x="234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138814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21936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207052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380404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31120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425160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Unemployment and the New Deal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c.gov/" TargetMode="External"/><Relationship Id="rId2" Type="http://schemas.openxmlformats.org/officeDocument/2006/relationships/hyperlink" Target="https://livingnewdeal.org/what-was-the-new-deal/timelin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loc.gov/" TargetMode="External"/><Relationship Id="rId2" Type="http://schemas.openxmlformats.org/officeDocument/2006/relationships/hyperlink" Target="https://livingnewdeal.org/what-was-the-new-deal/timeline/"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loc.gov/" TargetMode="External"/><Relationship Id="rId2" Type="http://schemas.openxmlformats.org/officeDocument/2006/relationships/hyperlink" Target="https://livingnewdeal.org/what-was-the-new-deal/timelin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loc.gov/" TargetMode="External"/><Relationship Id="rId2" Type="http://schemas.openxmlformats.org/officeDocument/2006/relationships/hyperlink" Target="https://livingnewdeal.org/what-was-the-new-deal/timeline/"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opub/mlr/1948/article/pdf/labor-force-employment-and-unemployment-1929-39-estimating-method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loc.gov/" TargetMode="External"/><Relationship Id="rId5" Type="http://schemas.openxmlformats.org/officeDocument/2006/relationships/hyperlink" Target="https://livingnewdeal.org/what-was-the-new-deal/timeline/"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971800"/>
            <a:ext cx="7772400" cy="784225"/>
          </a:xfrm>
        </p:spPr>
        <p:txBody>
          <a:bodyPr/>
          <a:lstStyle/>
          <a:p>
            <a:pPr>
              <a:spcBef>
                <a:spcPts val="4000"/>
              </a:spcBef>
            </a:pPr>
            <a:r>
              <a:rPr lang="en-US" dirty="0"/>
              <a:t>Unemployment</a:t>
            </a:r>
            <a:br>
              <a:rPr lang="en-US" dirty="0"/>
            </a:br>
            <a:r>
              <a:rPr lang="en-US" dirty="0"/>
              <a:t>and the New Deal</a:t>
            </a:r>
            <a:endParaRPr lang="en-US" sz="2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Public Works Administration</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468880"/>
            <a:ext cx="6096000" cy="3779520"/>
          </a:xfrm>
        </p:spPr>
        <p:txBody>
          <a:bodyPr/>
          <a:lstStyle/>
          <a:p>
            <a:pPr marL="0" indent="0">
              <a:buNone/>
            </a:pPr>
            <a:r>
              <a:rPr lang="en-US" sz="2000" dirty="0"/>
              <a:t>The </a:t>
            </a:r>
            <a:r>
              <a:rPr lang="en-US" sz="2000" b="1" dirty="0">
                <a:latin typeface="Calibri" panose="020F0502020204030204" pitchFamily="34" charset="0"/>
                <a:cs typeface="Calibri" panose="020F0502020204030204" pitchFamily="34" charset="0"/>
              </a:rPr>
              <a:t>Public Works Administration (PWA) </a:t>
            </a:r>
            <a:r>
              <a:rPr lang="en-US" sz="2000" dirty="0"/>
              <a:t>was in place from June 16, 1933 to June 30, 1943. During that ten-year span, it contributed $4 billion dollars towards tens of thousands of infrastructure projects all across the nation and employed about 2 million workers.</a:t>
            </a:r>
          </a:p>
        </p:txBody>
      </p:sp>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81000" y="5259569"/>
            <a:ext cx="2286000" cy="849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en-US" altLang="en-US" sz="1200" dirty="0">
                <a:latin typeface="Calibri" panose="020F0502020204030204" pitchFamily="34" charset="0"/>
                <a:hlinkClick r:id="rId2"/>
              </a:rPr>
              <a:t>https://livingnewdeal.org/what-was-the-new-deal/timeline/</a:t>
            </a:r>
            <a:endParaRPr lang="en-US" altLang="en-US" sz="1200" dirty="0">
              <a:latin typeface="Calibri" panose="020F0502020204030204" pitchFamily="34" charset="0"/>
            </a:endParaRPr>
          </a:p>
          <a:p>
            <a:pPr lvl="0" eaLnBrk="0" hangingPunct="0"/>
            <a:r>
              <a:rPr lang="en-US" altLang="en-US" sz="1200" dirty="0">
                <a:latin typeface="Calibri" panose="020F0502020204030204" pitchFamily="34" charset="0"/>
              </a:rPr>
              <a:t>Photos courtesy of the Library of Congress - </a:t>
            </a:r>
            <a:r>
              <a:rPr lang="en-US" altLang="en-US" sz="1200" dirty="0">
                <a:latin typeface="Calibri" panose="020F0502020204030204" pitchFamily="34" charset="0"/>
                <a:hlinkClick r:id="rId3"/>
              </a:rPr>
              <a:t>https://www.loc.gov/</a:t>
            </a:r>
            <a:endParaRPr lang="en-US" altLang="en-US" sz="1200" dirty="0">
              <a:latin typeface="Arial" panose="020B0604020202020204" pitchFamily="34" charset="0"/>
            </a:endParaRPr>
          </a:p>
        </p:txBody>
      </p:sp>
      <p:pic>
        <p:nvPicPr>
          <p:cNvPr id="8" name="Content Placeholder 3">
            <a:extLst>
              <a:ext uri="{FF2B5EF4-FFF2-40B4-BE49-F238E27FC236}">
                <a16:creationId xmlns:a16="http://schemas.microsoft.com/office/drawing/2014/main" id="{E887F29B-F5C5-F244-9492-6A30C09C0D0C}"/>
              </a:ext>
            </a:extLst>
          </p:cNvPr>
          <p:cNvPicPr>
            <a:picLocks noChangeAspect="1"/>
          </p:cNvPicPr>
          <p:nvPr/>
        </p:nvPicPr>
        <p:blipFill>
          <a:blip r:embed="rId4"/>
          <a:stretch>
            <a:fillRect/>
          </a:stretch>
        </p:blipFill>
        <p:spPr bwMode="auto">
          <a:xfrm>
            <a:off x="6576966" y="4953000"/>
            <a:ext cx="2109834" cy="1275398"/>
          </a:xfrm>
          <a:prstGeom prst="rect">
            <a:avLst/>
          </a:prstGeom>
          <a:noFill/>
          <a:ln w="9525">
            <a:noFill/>
            <a:miter lim="800000"/>
            <a:headEnd/>
            <a:tailEnd/>
          </a:ln>
        </p:spPr>
      </p:pic>
      <p:pic>
        <p:nvPicPr>
          <p:cNvPr id="9" name="Picture 8">
            <a:extLst>
              <a:ext uri="{FF2B5EF4-FFF2-40B4-BE49-F238E27FC236}">
                <a16:creationId xmlns:a16="http://schemas.microsoft.com/office/drawing/2014/main" id="{BF41B79D-5E8A-9C45-A13B-C2ADAB756D86}"/>
              </a:ext>
            </a:extLst>
          </p:cNvPr>
          <p:cNvPicPr>
            <a:picLocks noChangeAspect="1"/>
          </p:cNvPicPr>
          <p:nvPr/>
        </p:nvPicPr>
        <p:blipFill>
          <a:blip r:embed="rId5"/>
          <a:stretch>
            <a:fillRect/>
          </a:stretch>
        </p:blipFill>
        <p:spPr>
          <a:xfrm>
            <a:off x="6984932" y="2286000"/>
            <a:ext cx="1549468" cy="2248256"/>
          </a:xfrm>
          <a:prstGeom prst="rect">
            <a:avLst/>
          </a:prstGeom>
        </p:spPr>
      </p:pic>
      <p:pic>
        <p:nvPicPr>
          <p:cNvPr id="10" name="Picture 9">
            <a:extLst>
              <a:ext uri="{FF2B5EF4-FFF2-40B4-BE49-F238E27FC236}">
                <a16:creationId xmlns:a16="http://schemas.microsoft.com/office/drawing/2014/main" id="{E1B608B6-3AB7-1B45-A91A-06A558C4989B}"/>
              </a:ext>
            </a:extLst>
          </p:cNvPr>
          <p:cNvPicPr>
            <a:picLocks noChangeAspect="1"/>
          </p:cNvPicPr>
          <p:nvPr/>
        </p:nvPicPr>
        <p:blipFill>
          <a:blip r:embed="rId6"/>
          <a:stretch>
            <a:fillRect/>
          </a:stretch>
        </p:blipFill>
        <p:spPr>
          <a:xfrm>
            <a:off x="3097105" y="4191000"/>
            <a:ext cx="3227495" cy="2199478"/>
          </a:xfrm>
          <a:prstGeom prst="rect">
            <a:avLst/>
          </a:prstGeom>
        </p:spPr>
      </p:pic>
    </p:spTree>
    <p:extLst>
      <p:ext uri="{BB962C8B-B14F-4D97-AF65-F5344CB8AC3E}">
        <p14:creationId xmlns:p14="http://schemas.microsoft.com/office/powerpoint/2010/main" val="10209910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Civilian Works Administration</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164080"/>
            <a:ext cx="6019802" cy="3779520"/>
          </a:xfrm>
        </p:spPr>
        <p:txBody>
          <a:bodyPr/>
          <a:lstStyle/>
          <a:p>
            <a:pPr marL="0" indent="0">
              <a:buNone/>
            </a:pPr>
            <a:r>
              <a:rPr lang="en-US" sz="2000" dirty="0"/>
              <a:t>The </a:t>
            </a:r>
            <a:r>
              <a:rPr lang="en-US" sz="2000" b="1" dirty="0">
                <a:latin typeface="Calibri" panose="020F0502020204030204" pitchFamily="34" charset="0"/>
                <a:cs typeface="Calibri" panose="020F0502020204030204" pitchFamily="34" charset="0"/>
              </a:rPr>
              <a:t>Civil Works Administration (CWA) </a:t>
            </a:r>
            <a:r>
              <a:rPr lang="en-US" sz="2000" dirty="0"/>
              <a:t>operated from November 9, 1993 to July 14, 1934. By January 1934, over 4 million formerly-jobless Americans were employed by the </a:t>
            </a:r>
            <a:r>
              <a:rPr lang="en-US" sz="2000" b="1" dirty="0">
                <a:latin typeface="Calibri" panose="020F0502020204030204" pitchFamily="34" charset="0"/>
                <a:cs typeface="Calibri" panose="020F0502020204030204" pitchFamily="34" charset="0"/>
              </a:rPr>
              <a:t>CWA</a:t>
            </a:r>
            <a:r>
              <a:rPr lang="en-US" sz="2000" dirty="0"/>
              <a:t>. During the eight-month program, over $800 million was spent employing men to build 44,000 miles of new roads, install 1,000 miles of new water mains, construct or improve 4,000 schools, and complete many other projects.</a:t>
            </a:r>
          </a:p>
        </p:txBody>
      </p:sp>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81000" y="5259569"/>
            <a:ext cx="2286000" cy="849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en-US" altLang="en-US" sz="1200" dirty="0">
                <a:latin typeface="Calibri" panose="020F0502020204030204" pitchFamily="34" charset="0"/>
                <a:hlinkClick r:id="rId2"/>
              </a:rPr>
              <a:t>https://livingnewdeal.org/what-was-the-new-deal/timeline/</a:t>
            </a:r>
            <a:endParaRPr lang="en-US" altLang="en-US" sz="1200" dirty="0">
              <a:latin typeface="Calibri" panose="020F0502020204030204" pitchFamily="34" charset="0"/>
            </a:endParaRPr>
          </a:p>
          <a:p>
            <a:pPr lvl="0" eaLnBrk="0" hangingPunct="0"/>
            <a:r>
              <a:rPr lang="en-US" altLang="en-US" sz="1200" dirty="0">
                <a:latin typeface="Calibri" panose="020F0502020204030204" pitchFamily="34" charset="0"/>
              </a:rPr>
              <a:t>Photos courtesy of the Library of Congress - </a:t>
            </a:r>
            <a:r>
              <a:rPr lang="en-US" altLang="en-US" sz="1200" dirty="0">
                <a:latin typeface="Calibri" panose="020F0502020204030204" pitchFamily="34" charset="0"/>
                <a:hlinkClick r:id="rId3"/>
              </a:rPr>
              <a:t>https://www.loc.gov/</a:t>
            </a:r>
            <a:endParaRPr lang="en-US" altLang="en-US" sz="1200" dirty="0">
              <a:latin typeface="Arial" panose="020B0604020202020204" pitchFamily="34" charset="0"/>
            </a:endParaRPr>
          </a:p>
        </p:txBody>
      </p:sp>
      <p:pic>
        <p:nvPicPr>
          <p:cNvPr id="11" name="Content Placeholder 3">
            <a:extLst>
              <a:ext uri="{FF2B5EF4-FFF2-40B4-BE49-F238E27FC236}">
                <a16:creationId xmlns:a16="http://schemas.microsoft.com/office/drawing/2014/main" id="{4EEE9F7D-BC6F-D24C-819C-2A2C7CAFC58F}"/>
              </a:ext>
            </a:extLst>
          </p:cNvPr>
          <p:cNvPicPr>
            <a:picLocks noChangeAspect="1"/>
          </p:cNvPicPr>
          <p:nvPr/>
        </p:nvPicPr>
        <p:blipFill>
          <a:blip r:embed="rId4"/>
          <a:stretch>
            <a:fillRect/>
          </a:stretch>
        </p:blipFill>
        <p:spPr bwMode="auto">
          <a:xfrm>
            <a:off x="6553315" y="2625560"/>
            <a:ext cx="2224910" cy="1606880"/>
          </a:xfrm>
          <a:prstGeom prst="rect">
            <a:avLst/>
          </a:prstGeom>
          <a:noFill/>
          <a:ln w="9525">
            <a:noFill/>
            <a:miter lim="800000"/>
            <a:headEnd/>
            <a:tailEnd/>
          </a:ln>
        </p:spPr>
      </p:pic>
      <p:pic>
        <p:nvPicPr>
          <p:cNvPr id="12" name="Picture 11">
            <a:extLst>
              <a:ext uri="{FF2B5EF4-FFF2-40B4-BE49-F238E27FC236}">
                <a16:creationId xmlns:a16="http://schemas.microsoft.com/office/drawing/2014/main" id="{40978892-1D7E-2B4A-875B-995B95A167E7}"/>
              </a:ext>
            </a:extLst>
          </p:cNvPr>
          <p:cNvPicPr>
            <a:picLocks noChangeAspect="1"/>
          </p:cNvPicPr>
          <p:nvPr/>
        </p:nvPicPr>
        <p:blipFill>
          <a:blip r:embed="rId5"/>
          <a:stretch>
            <a:fillRect/>
          </a:stretch>
        </p:blipFill>
        <p:spPr>
          <a:xfrm>
            <a:off x="6925496" y="4495800"/>
            <a:ext cx="1685104" cy="1697968"/>
          </a:xfrm>
          <a:prstGeom prst="rect">
            <a:avLst/>
          </a:prstGeom>
        </p:spPr>
      </p:pic>
      <p:pic>
        <p:nvPicPr>
          <p:cNvPr id="13" name="Picture 12">
            <a:extLst>
              <a:ext uri="{FF2B5EF4-FFF2-40B4-BE49-F238E27FC236}">
                <a16:creationId xmlns:a16="http://schemas.microsoft.com/office/drawing/2014/main" id="{0C38E8E6-4879-954A-BF5C-03320490C093}"/>
              </a:ext>
            </a:extLst>
          </p:cNvPr>
          <p:cNvPicPr>
            <a:picLocks noChangeAspect="1"/>
          </p:cNvPicPr>
          <p:nvPr/>
        </p:nvPicPr>
        <p:blipFill>
          <a:blip r:embed="rId6"/>
          <a:stretch>
            <a:fillRect/>
          </a:stretch>
        </p:blipFill>
        <p:spPr>
          <a:xfrm>
            <a:off x="3733800" y="4724400"/>
            <a:ext cx="2806174" cy="1580175"/>
          </a:xfrm>
          <a:prstGeom prst="rect">
            <a:avLst/>
          </a:prstGeom>
        </p:spPr>
      </p:pic>
    </p:spTree>
    <p:extLst>
      <p:ext uri="{BB962C8B-B14F-4D97-AF65-F5344CB8AC3E}">
        <p14:creationId xmlns:p14="http://schemas.microsoft.com/office/powerpoint/2010/main" val="7709675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Works Progress Administration</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164080"/>
            <a:ext cx="5779998" cy="3779520"/>
          </a:xfrm>
        </p:spPr>
        <p:txBody>
          <a:bodyPr/>
          <a:lstStyle/>
          <a:p>
            <a:pPr marL="0" indent="0">
              <a:buNone/>
            </a:pPr>
            <a:r>
              <a:rPr lang="en-US" sz="2000" dirty="0"/>
              <a:t>The </a:t>
            </a:r>
            <a:r>
              <a:rPr lang="en-US" sz="2000" b="1" dirty="0">
                <a:latin typeface="Calibri" panose="020F0502020204030204" pitchFamily="34" charset="0"/>
                <a:cs typeface="Calibri" panose="020F0502020204030204" pitchFamily="34" charset="0"/>
              </a:rPr>
              <a:t>Works Progress Administration (WPA)</a:t>
            </a:r>
            <a:r>
              <a:rPr lang="en-US" sz="2000" b="1" dirty="0"/>
              <a:t> </a:t>
            </a:r>
            <a:r>
              <a:rPr lang="en-US" sz="2000" dirty="0"/>
              <a:t>was created to provide jobs for unemployed Americans and to improve the nation’s infrastructure. The </a:t>
            </a:r>
            <a:r>
              <a:rPr lang="en-US" sz="2000" b="1" dirty="0">
                <a:latin typeface="Calibri" panose="020F0502020204030204" pitchFamily="34" charset="0"/>
                <a:cs typeface="Calibri" panose="020F0502020204030204" pitchFamily="34" charset="0"/>
              </a:rPr>
              <a:t>WPA</a:t>
            </a:r>
            <a:r>
              <a:rPr lang="en-US" sz="2000" dirty="0"/>
              <a:t> employed over 8.5 million jobless Americans during its eight years of operation. During its existence the WPA greatly modernizes and expands America’s infrastructure. The agency operated from May 6, 1935 to June 30, 1943.</a:t>
            </a:r>
          </a:p>
          <a:p>
            <a:pPr marL="0" indent="0">
              <a:buNone/>
            </a:pPr>
            <a:endParaRPr lang="en-US" sz="2000" dirty="0"/>
          </a:p>
        </p:txBody>
      </p:sp>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81000" y="5259569"/>
            <a:ext cx="2286000" cy="849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en-US" altLang="en-US" sz="1200" dirty="0">
                <a:latin typeface="Calibri" panose="020F0502020204030204" pitchFamily="34" charset="0"/>
                <a:hlinkClick r:id="rId2"/>
              </a:rPr>
              <a:t>https://livingnewdeal.org/what-was-the-new-deal/timeline/</a:t>
            </a:r>
            <a:endParaRPr lang="en-US" altLang="en-US" sz="1200" dirty="0">
              <a:latin typeface="Calibri" panose="020F0502020204030204" pitchFamily="34" charset="0"/>
            </a:endParaRPr>
          </a:p>
          <a:p>
            <a:pPr lvl="0" eaLnBrk="0" hangingPunct="0"/>
            <a:r>
              <a:rPr lang="en-US" altLang="en-US" sz="1200" dirty="0">
                <a:latin typeface="Calibri" panose="020F0502020204030204" pitchFamily="34" charset="0"/>
              </a:rPr>
              <a:t>Photos courtesy of the Library of Congress - </a:t>
            </a:r>
            <a:r>
              <a:rPr lang="en-US" altLang="en-US" sz="1200" dirty="0">
                <a:latin typeface="Calibri" panose="020F0502020204030204" pitchFamily="34" charset="0"/>
                <a:hlinkClick r:id="rId3"/>
              </a:rPr>
              <a:t>https://www.loc.gov/</a:t>
            </a:r>
            <a:endParaRPr lang="en-US" altLang="en-US" sz="1200" dirty="0">
              <a:latin typeface="Arial" panose="020B0604020202020204" pitchFamily="34" charset="0"/>
            </a:endParaRPr>
          </a:p>
        </p:txBody>
      </p:sp>
      <p:pic>
        <p:nvPicPr>
          <p:cNvPr id="8" name="Picture 7">
            <a:extLst>
              <a:ext uri="{FF2B5EF4-FFF2-40B4-BE49-F238E27FC236}">
                <a16:creationId xmlns:a16="http://schemas.microsoft.com/office/drawing/2014/main" id="{AD2C1D80-94E2-024E-B38F-C0CDA259A311}"/>
              </a:ext>
            </a:extLst>
          </p:cNvPr>
          <p:cNvPicPr>
            <a:picLocks noChangeAspect="1"/>
          </p:cNvPicPr>
          <p:nvPr/>
        </p:nvPicPr>
        <p:blipFill rotWithShape="1">
          <a:blip r:embed="rId4"/>
          <a:srcRect t="27055"/>
          <a:stretch/>
        </p:blipFill>
        <p:spPr>
          <a:xfrm>
            <a:off x="3352800" y="4460289"/>
            <a:ext cx="3040877" cy="1757631"/>
          </a:xfrm>
          <a:prstGeom prst="rect">
            <a:avLst/>
          </a:prstGeom>
        </p:spPr>
      </p:pic>
      <p:pic>
        <p:nvPicPr>
          <p:cNvPr id="9" name="Picture 8">
            <a:extLst>
              <a:ext uri="{FF2B5EF4-FFF2-40B4-BE49-F238E27FC236}">
                <a16:creationId xmlns:a16="http://schemas.microsoft.com/office/drawing/2014/main" id="{8367EE03-D589-9C47-ADC2-CD57DE965782}"/>
              </a:ext>
            </a:extLst>
          </p:cNvPr>
          <p:cNvPicPr>
            <a:picLocks noChangeAspect="1"/>
          </p:cNvPicPr>
          <p:nvPr/>
        </p:nvPicPr>
        <p:blipFill>
          <a:blip r:embed="rId5"/>
          <a:stretch>
            <a:fillRect/>
          </a:stretch>
        </p:blipFill>
        <p:spPr>
          <a:xfrm>
            <a:off x="6781800" y="4413206"/>
            <a:ext cx="1739574" cy="1757631"/>
          </a:xfrm>
          <a:prstGeom prst="rect">
            <a:avLst/>
          </a:prstGeom>
        </p:spPr>
      </p:pic>
      <p:pic>
        <p:nvPicPr>
          <p:cNvPr id="10" name="Picture 9">
            <a:extLst>
              <a:ext uri="{FF2B5EF4-FFF2-40B4-BE49-F238E27FC236}">
                <a16:creationId xmlns:a16="http://schemas.microsoft.com/office/drawing/2014/main" id="{E0AAD84A-527B-F44E-AF3C-BCF4EEC758B4}"/>
              </a:ext>
            </a:extLst>
          </p:cNvPr>
          <p:cNvPicPr>
            <a:picLocks noChangeAspect="1"/>
          </p:cNvPicPr>
          <p:nvPr/>
        </p:nvPicPr>
        <p:blipFill>
          <a:blip r:embed="rId6"/>
          <a:stretch>
            <a:fillRect/>
          </a:stretch>
        </p:blipFill>
        <p:spPr>
          <a:xfrm>
            <a:off x="6327335" y="2235168"/>
            <a:ext cx="2359465" cy="1727232"/>
          </a:xfrm>
          <a:prstGeom prst="rect">
            <a:avLst/>
          </a:prstGeom>
        </p:spPr>
      </p:pic>
    </p:spTree>
    <p:extLst>
      <p:ext uri="{BB962C8B-B14F-4D97-AF65-F5344CB8AC3E}">
        <p14:creationId xmlns:p14="http://schemas.microsoft.com/office/powerpoint/2010/main" val="339333329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National Youth Administration</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164080"/>
            <a:ext cx="5779998" cy="3779520"/>
          </a:xfrm>
        </p:spPr>
        <p:txBody>
          <a:bodyPr/>
          <a:lstStyle/>
          <a:p>
            <a:pPr marL="0" indent="0">
              <a:buNone/>
            </a:pPr>
            <a:r>
              <a:rPr lang="en-US" sz="2000" dirty="0"/>
              <a:t>Another agency, the </a:t>
            </a:r>
            <a:r>
              <a:rPr lang="en-US" sz="2000" b="1" dirty="0">
                <a:latin typeface="Calibri" panose="020F0502020204030204" pitchFamily="34" charset="0"/>
                <a:cs typeface="Calibri" panose="020F0502020204030204" pitchFamily="34" charset="0"/>
              </a:rPr>
              <a:t>National Youth Administration (NYA)</a:t>
            </a:r>
            <a:r>
              <a:rPr lang="en-US" sz="2000" dirty="0"/>
              <a:t>, was created to provide work, education, and job training for unemployed young men and women. It employs 4.7 million young Americans between June 26, 1935 and January 1, 1944.</a:t>
            </a:r>
          </a:p>
        </p:txBody>
      </p:sp>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81000" y="5259569"/>
            <a:ext cx="2286000" cy="849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hangingPunct="0"/>
            <a:r>
              <a:rPr lang="en-US" altLang="en-US" sz="1200" dirty="0">
                <a:latin typeface="Calibri" panose="020F0502020204030204" pitchFamily="34" charset="0"/>
                <a:hlinkClick r:id="rId2"/>
              </a:rPr>
              <a:t>https://livingnewdeal.org/what-was-the-new-deal/timeline/</a:t>
            </a:r>
            <a:endParaRPr lang="en-US" altLang="en-US" sz="1200" dirty="0">
              <a:latin typeface="Calibri" panose="020F0502020204030204" pitchFamily="34" charset="0"/>
            </a:endParaRPr>
          </a:p>
          <a:p>
            <a:pPr lvl="0" eaLnBrk="0" hangingPunct="0"/>
            <a:r>
              <a:rPr lang="en-US" altLang="en-US" sz="1200" dirty="0">
                <a:latin typeface="Calibri" panose="020F0502020204030204" pitchFamily="34" charset="0"/>
              </a:rPr>
              <a:t>Photos courtesy of the Library of Congress - </a:t>
            </a:r>
            <a:r>
              <a:rPr lang="en-US" altLang="en-US" sz="1200" dirty="0">
                <a:latin typeface="Calibri" panose="020F0502020204030204" pitchFamily="34" charset="0"/>
                <a:hlinkClick r:id="rId3"/>
              </a:rPr>
              <a:t>https://www.loc.gov/</a:t>
            </a:r>
            <a:endParaRPr lang="en-US" altLang="en-US" sz="1200" dirty="0">
              <a:latin typeface="Arial" panose="020B0604020202020204" pitchFamily="34" charset="0"/>
            </a:endParaRPr>
          </a:p>
        </p:txBody>
      </p:sp>
      <p:pic>
        <p:nvPicPr>
          <p:cNvPr id="11" name="Picture 10">
            <a:extLst>
              <a:ext uri="{FF2B5EF4-FFF2-40B4-BE49-F238E27FC236}">
                <a16:creationId xmlns:a16="http://schemas.microsoft.com/office/drawing/2014/main" id="{1FC91DBF-874C-2646-AE9E-075D74C6FF34}"/>
              </a:ext>
            </a:extLst>
          </p:cNvPr>
          <p:cNvPicPr>
            <a:picLocks noChangeAspect="1"/>
          </p:cNvPicPr>
          <p:nvPr/>
        </p:nvPicPr>
        <p:blipFill>
          <a:blip r:embed="rId4"/>
          <a:stretch>
            <a:fillRect/>
          </a:stretch>
        </p:blipFill>
        <p:spPr>
          <a:xfrm>
            <a:off x="6781800" y="3740502"/>
            <a:ext cx="1644426" cy="2584098"/>
          </a:xfrm>
          <a:prstGeom prst="rect">
            <a:avLst/>
          </a:prstGeom>
        </p:spPr>
      </p:pic>
      <p:pic>
        <p:nvPicPr>
          <p:cNvPr id="12" name="Picture 11">
            <a:extLst>
              <a:ext uri="{FF2B5EF4-FFF2-40B4-BE49-F238E27FC236}">
                <a16:creationId xmlns:a16="http://schemas.microsoft.com/office/drawing/2014/main" id="{F0ECF8B5-329F-E24D-AE52-E667B08ADF16}"/>
              </a:ext>
            </a:extLst>
          </p:cNvPr>
          <p:cNvPicPr>
            <a:picLocks noChangeAspect="1"/>
          </p:cNvPicPr>
          <p:nvPr/>
        </p:nvPicPr>
        <p:blipFill>
          <a:blip r:embed="rId5"/>
          <a:stretch>
            <a:fillRect/>
          </a:stretch>
        </p:blipFill>
        <p:spPr>
          <a:xfrm>
            <a:off x="6475762" y="2286000"/>
            <a:ext cx="2211038" cy="1170550"/>
          </a:xfrm>
          <a:prstGeom prst="rect">
            <a:avLst/>
          </a:prstGeom>
        </p:spPr>
      </p:pic>
      <p:pic>
        <p:nvPicPr>
          <p:cNvPr id="13" name="Picture 12">
            <a:extLst>
              <a:ext uri="{FF2B5EF4-FFF2-40B4-BE49-F238E27FC236}">
                <a16:creationId xmlns:a16="http://schemas.microsoft.com/office/drawing/2014/main" id="{9F315D00-B3E8-F44E-AE79-13921610FE64}"/>
              </a:ext>
            </a:extLst>
          </p:cNvPr>
          <p:cNvPicPr>
            <a:picLocks noChangeAspect="1"/>
          </p:cNvPicPr>
          <p:nvPr/>
        </p:nvPicPr>
        <p:blipFill>
          <a:blip r:embed="rId6"/>
          <a:stretch>
            <a:fillRect/>
          </a:stretch>
        </p:blipFill>
        <p:spPr>
          <a:xfrm>
            <a:off x="3429000" y="3886200"/>
            <a:ext cx="2850421" cy="2458917"/>
          </a:xfrm>
          <a:prstGeom prst="rect">
            <a:avLst/>
          </a:prstGeom>
        </p:spPr>
      </p:pic>
    </p:spTree>
    <p:extLst>
      <p:ext uri="{BB962C8B-B14F-4D97-AF65-F5344CB8AC3E}">
        <p14:creationId xmlns:p14="http://schemas.microsoft.com/office/powerpoint/2010/main" val="4111266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4400" dirty="0"/>
              <a:t>Reviewing the lesson</a:t>
            </a:r>
            <a:endParaRPr lang="en-US" sz="3500" dirty="0"/>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p:txBody>
          <a:bodyPr/>
          <a:lstStyle/>
          <a:p>
            <a:r>
              <a:rPr lang="en-US" b="1" dirty="0">
                <a:latin typeface="Calibri" panose="020F0502020204030204" pitchFamily="34" charset="0"/>
                <a:cs typeface="Calibri" panose="020F0502020204030204" pitchFamily="34" charset="0"/>
              </a:rPr>
              <a:t>How did the New Deal impact unemployment?</a:t>
            </a:r>
          </a:p>
          <a:p>
            <a:pPr marL="400050" lvl="1" indent="0">
              <a:buNone/>
            </a:pPr>
            <a:r>
              <a:rPr lang="en-US" dirty="0"/>
              <a:t>It decreased unemployment from almost 25% in 1933 to about 2% in 1943.</a:t>
            </a:r>
          </a:p>
          <a:p>
            <a:r>
              <a:rPr lang="en-US" b="1" dirty="0">
                <a:latin typeface="Calibri" panose="020F0502020204030204" pitchFamily="34" charset="0"/>
                <a:cs typeface="Calibri" panose="020F0502020204030204" pitchFamily="34" charset="0"/>
              </a:rPr>
              <a:t>How did it work?</a:t>
            </a:r>
          </a:p>
          <a:p>
            <a:pPr marL="400050" lvl="1" indent="0">
              <a:buNone/>
            </a:pPr>
            <a:r>
              <a:rPr lang="en-US" dirty="0"/>
              <a:t>The New Deal created government-sponsored jobs that allowed people to return to work.  As people earned an income and started spending again, the government gradually reduced those programs as more jobs were created in the economy.</a:t>
            </a:r>
          </a:p>
          <a:p>
            <a:pPr marL="0" lvl="0" indent="0">
              <a:buNone/>
            </a:pPr>
            <a:endParaRPr lang="en-US" dirty="0"/>
          </a:p>
        </p:txBody>
      </p:sp>
    </p:spTree>
    <p:extLst>
      <p:ext uri="{BB962C8B-B14F-4D97-AF65-F5344CB8AC3E}">
        <p14:creationId xmlns:p14="http://schemas.microsoft.com/office/powerpoint/2010/main" val="4800610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AD527E-5721-E14E-BED0-4BF1CA03E2F6}"/>
              </a:ext>
            </a:extLst>
          </p:cNvPr>
          <p:cNvPicPr>
            <a:picLocks noChangeAspect="1"/>
          </p:cNvPicPr>
          <p:nvPr/>
        </p:nvPicPr>
        <p:blipFill>
          <a:blip r:embed="rId3"/>
          <a:stretch>
            <a:fillRect/>
          </a:stretch>
        </p:blipFill>
        <p:spPr>
          <a:xfrm>
            <a:off x="1469984" y="1682621"/>
            <a:ext cx="6204032" cy="3492758"/>
          </a:xfrm>
          <a:prstGeom prst="rect">
            <a:avLst/>
          </a:prstGeom>
        </p:spPr>
      </p:pic>
    </p:spTree>
    <p:extLst>
      <p:ext uri="{BB962C8B-B14F-4D97-AF65-F5344CB8AC3E}">
        <p14:creationId xmlns:p14="http://schemas.microsoft.com/office/powerpoint/2010/main" val="14486712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88516-C250-BC47-B84C-A1D661095DB3}"/>
              </a:ext>
            </a:extLst>
          </p:cNvPr>
          <p:cNvPicPr>
            <a:picLocks noChangeAspect="1"/>
          </p:cNvPicPr>
          <p:nvPr/>
        </p:nvPicPr>
        <p:blipFill>
          <a:blip r:embed="rId3"/>
          <a:stretch>
            <a:fillRect/>
          </a:stretch>
        </p:blipFill>
        <p:spPr>
          <a:xfrm>
            <a:off x="2693058" y="1371600"/>
            <a:ext cx="3757883" cy="4915037"/>
          </a:xfrm>
          <a:prstGeom prst="rect">
            <a:avLst/>
          </a:prstGeom>
        </p:spPr>
      </p:pic>
    </p:spTree>
    <p:extLst>
      <p:ext uri="{BB962C8B-B14F-4D97-AF65-F5344CB8AC3E}">
        <p14:creationId xmlns:p14="http://schemas.microsoft.com/office/powerpoint/2010/main" val="11467196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0C2EA5-6B57-A143-8EFE-5E56F9AA5E67}"/>
              </a:ext>
            </a:extLst>
          </p:cNvPr>
          <p:cNvPicPr>
            <a:picLocks noChangeAspect="1"/>
          </p:cNvPicPr>
          <p:nvPr/>
        </p:nvPicPr>
        <p:blipFill>
          <a:blip r:embed="rId3"/>
          <a:stretch>
            <a:fillRect/>
          </a:stretch>
        </p:blipFill>
        <p:spPr>
          <a:xfrm>
            <a:off x="2005318" y="1371600"/>
            <a:ext cx="5133363" cy="4839187"/>
          </a:xfrm>
          <a:prstGeom prst="rect">
            <a:avLst/>
          </a:prstGeom>
        </p:spPr>
      </p:pic>
    </p:spTree>
    <p:extLst>
      <p:ext uri="{BB962C8B-B14F-4D97-AF65-F5344CB8AC3E}">
        <p14:creationId xmlns:p14="http://schemas.microsoft.com/office/powerpoint/2010/main" val="283380816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1104900" y="2362200"/>
            <a:ext cx="6934200" cy="3779520"/>
          </a:xfrm>
        </p:spPr>
        <p:txBody>
          <a:bodyPr/>
          <a:lstStyle/>
          <a:p>
            <a:pPr marL="0" indent="0">
              <a:buNone/>
            </a:pPr>
            <a:r>
              <a:rPr lang="en-US" sz="2800" dirty="0"/>
              <a:t>“… a host of unemployed citizens face the grim problem of existence, and an equally great number toil with little return. Only a foolish optimist can deny the dark realities of the moment.”  </a:t>
            </a:r>
          </a:p>
          <a:p>
            <a:pPr marL="0" indent="0">
              <a:buNone/>
            </a:pPr>
            <a:endParaRPr lang="en-US" sz="2800" dirty="0"/>
          </a:p>
          <a:p>
            <a:pPr marL="0" indent="0">
              <a:buNone/>
            </a:pPr>
            <a:r>
              <a:rPr lang="en-US" sz="2800" dirty="0"/>
              <a:t>President Franklin D. Roosevelt - 1st Inaugural Address, March 4, 1933</a:t>
            </a:r>
          </a:p>
        </p:txBody>
      </p:sp>
      <p:sp>
        <p:nvSpPr>
          <p:cNvPr id="6" name="Title 5">
            <a:extLst>
              <a:ext uri="{FF2B5EF4-FFF2-40B4-BE49-F238E27FC236}">
                <a16:creationId xmlns:a16="http://schemas.microsoft.com/office/drawing/2014/main" id="{E2297D3A-E61F-1448-A5F0-783B2D754958}"/>
              </a:ext>
            </a:extLst>
          </p:cNvPr>
          <p:cNvSpPr>
            <a:spLocks noGrp="1"/>
          </p:cNvSpPr>
          <p:nvPr>
            <p:ph type="title"/>
          </p:nvPr>
        </p:nvSpPr>
        <p:spPr/>
        <p:txBody>
          <a:bodyPr/>
          <a:lstStyle/>
          <a:p>
            <a:r>
              <a:rPr lang="en-US" sz="4000" dirty="0"/>
              <a:t>Unemployment and the New Deal</a:t>
            </a:r>
          </a:p>
        </p:txBody>
      </p:sp>
    </p:spTree>
    <p:extLst>
      <p:ext uri="{BB962C8B-B14F-4D97-AF65-F5344CB8AC3E}">
        <p14:creationId xmlns:p14="http://schemas.microsoft.com/office/powerpoint/2010/main" val="40536497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97D3A-E61F-1448-A5F0-783B2D754958}"/>
              </a:ext>
            </a:extLst>
          </p:cNvPr>
          <p:cNvSpPr>
            <a:spLocks noGrp="1"/>
          </p:cNvSpPr>
          <p:nvPr>
            <p:ph type="title"/>
          </p:nvPr>
        </p:nvSpPr>
        <p:spPr/>
        <p:txBody>
          <a:bodyPr/>
          <a:lstStyle/>
          <a:p>
            <a:r>
              <a:rPr lang="en-US" sz="4000" dirty="0"/>
              <a:t>Unemployment and the New Deal</a:t>
            </a:r>
          </a:p>
        </p:txBody>
      </p:sp>
      <p:graphicFrame>
        <p:nvGraphicFramePr>
          <p:cNvPr id="7" name="Table 6">
            <a:extLst>
              <a:ext uri="{FF2B5EF4-FFF2-40B4-BE49-F238E27FC236}">
                <a16:creationId xmlns:a16="http://schemas.microsoft.com/office/drawing/2014/main" id="{543C3F64-723F-C64A-B62F-92950D97BD49}"/>
              </a:ext>
            </a:extLst>
          </p:cNvPr>
          <p:cNvGraphicFramePr>
            <a:graphicFrameLocks noGrp="1"/>
          </p:cNvGraphicFramePr>
          <p:nvPr>
            <p:extLst>
              <p:ext uri="{D42A27DB-BD31-4B8C-83A1-F6EECF244321}">
                <p14:modId xmlns:p14="http://schemas.microsoft.com/office/powerpoint/2010/main" val="232664014"/>
              </p:ext>
            </p:extLst>
          </p:nvPr>
        </p:nvGraphicFramePr>
        <p:xfrm>
          <a:off x="2057400" y="2438400"/>
          <a:ext cx="6862195" cy="3670707"/>
        </p:xfrm>
        <a:graphic>
          <a:graphicData uri="http://schemas.openxmlformats.org/drawingml/2006/table">
            <a:tbl>
              <a:tblPr firstRow="1" firstCol="1" bandRow="1"/>
              <a:tblGrid>
                <a:gridCol w="530264">
                  <a:extLst>
                    <a:ext uri="{9D8B030D-6E8A-4147-A177-3AD203B41FA5}">
                      <a16:colId xmlns:a16="http://schemas.microsoft.com/office/drawing/2014/main" val="2345649723"/>
                    </a:ext>
                  </a:extLst>
                </a:gridCol>
                <a:gridCol w="112757">
                  <a:extLst>
                    <a:ext uri="{9D8B030D-6E8A-4147-A177-3AD203B41FA5}">
                      <a16:colId xmlns:a16="http://schemas.microsoft.com/office/drawing/2014/main" val="2843757326"/>
                    </a:ext>
                  </a:extLst>
                </a:gridCol>
                <a:gridCol w="1731064">
                  <a:extLst>
                    <a:ext uri="{9D8B030D-6E8A-4147-A177-3AD203B41FA5}">
                      <a16:colId xmlns:a16="http://schemas.microsoft.com/office/drawing/2014/main" val="1186697735"/>
                    </a:ext>
                  </a:extLst>
                </a:gridCol>
                <a:gridCol w="1895911">
                  <a:extLst>
                    <a:ext uri="{9D8B030D-6E8A-4147-A177-3AD203B41FA5}">
                      <a16:colId xmlns:a16="http://schemas.microsoft.com/office/drawing/2014/main" val="3817128041"/>
                    </a:ext>
                  </a:extLst>
                </a:gridCol>
                <a:gridCol w="2592199">
                  <a:extLst>
                    <a:ext uri="{9D8B030D-6E8A-4147-A177-3AD203B41FA5}">
                      <a16:colId xmlns:a16="http://schemas.microsoft.com/office/drawing/2014/main" val="3006865642"/>
                    </a:ext>
                  </a:extLst>
                </a:gridCol>
              </a:tblGrid>
              <a:tr h="1014961">
                <a:tc gridSpan="2">
                  <a:txBody>
                    <a:bodyPr/>
                    <a:lstStyle/>
                    <a:p>
                      <a:endParaRPr lang="en-US" sz="1800" dirty="0">
                        <a:effectLst/>
                        <a:latin typeface="+mn-lt"/>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Number of Unemployed Civilians</a:t>
                      </a:r>
                      <a:r>
                        <a:rPr lang="en-US" sz="2000" baseline="30000" dirty="0">
                          <a:effectLst/>
                          <a:latin typeface="+mn-lt"/>
                          <a:ea typeface="Times New Roman" panose="02020603050405020304" pitchFamily="18" charset="0"/>
                          <a:cs typeface="Times New Roman" panose="02020603050405020304" pitchFamily="18" charset="0"/>
                        </a:rPr>
                        <a:t> - a</a:t>
                      </a:r>
                      <a:r>
                        <a:rPr lang="en-US"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Unemployment rate</a:t>
                      </a:r>
                      <a:r>
                        <a:rPr lang="en-US" sz="2000" baseline="30000">
                          <a:effectLst/>
                          <a:latin typeface="+mn-lt"/>
                          <a:ea typeface="Times New Roman" panose="02020603050405020304" pitchFamily="18" charset="0"/>
                          <a:cs typeface="Times New Roman" panose="02020603050405020304" pitchFamily="18" charset="0"/>
                        </a:rPr>
                        <a:t> - a</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9437884"/>
                  </a:ext>
                </a:extLst>
              </a:tr>
              <a:tr h="328157">
                <a:tc gridSpan="2">
                  <a:txBody>
                    <a:bodyPr/>
                    <a:lstStyle/>
                    <a:p>
                      <a:pPr marL="0" marR="0" algn="ctr">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1929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1,550,000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3.15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4313281"/>
                  </a:ext>
                </a:extLst>
              </a:tr>
              <a:tr h="328157">
                <a:tc gridSpan="2">
                  <a:txBody>
                    <a:bodyPr/>
                    <a:lstStyle/>
                    <a:p>
                      <a:pPr marL="0" marR="0" algn="ctr">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1930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4,340,000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8.71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1897029"/>
                  </a:ext>
                </a:extLst>
              </a:tr>
              <a:tr h="328157">
                <a:tc gridSpan="2">
                  <a:txBody>
                    <a:bodyPr/>
                    <a:lstStyle/>
                    <a:p>
                      <a:pPr marL="0" marR="0" algn="ctr">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1931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8,020,000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15.91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1792843"/>
                  </a:ext>
                </a:extLst>
              </a:tr>
              <a:tr h="328157">
                <a:tc gridSpan="2">
                  <a:txBody>
                    <a:bodyPr/>
                    <a:lstStyle/>
                    <a:p>
                      <a:pPr marL="0" marR="0" algn="ctr">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1932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12,060,000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23.65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0573925"/>
                  </a:ext>
                </a:extLst>
              </a:tr>
              <a:tr h="328157">
                <a:tc gridSpan="2">
                  <a:txBody>
                    <a:bodyPr/>
                    <a:lstStyle/>
                    <a:p>
                      <a:pPr marL="0" marR="0" algn="ctr">
                        <a:lnSpc>
                          <a:spcPct val="107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1933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12,830,000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i="1" dirty="0">
                          <a:effectLst/>
                          <a:latin typeface="+mn-lt"/>
                          <a:ea typeface="Times New Roman" panose="02020603050405020304" pitchFamily="18" charset="0"/>
                          <a:cs typeface="Times New Roman" panose="02020603050405020304" pitchFamily="18" charset="0"/>
                        </a:rPr>
                        <a:t>24.87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7166590"/>
                  </a:ext>
                </a:extLst>
              </a:tr>
              <a:tr h="1014961">
                <a:tc>
                  <a:txBody>
                    <a:bodyPr/>
                    <a:lstStyle/>
                    <a:p>
                      <a:pPr marL="0" marR="0" algn="r">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4">
                  <a:txBody>
                    <a:bodyPr/>
                    <a:lstStyle/>
                    <a:p>
                      <a:pPr marL="0" marR="0">
                        <a:lnSpc>
                          <a:spcPct val="107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hlinkClick r:id="rId3"/>
                        </a:rPr>
                        <a:t>https://www.bls.gov/opub/mlr/1948/article/pdf/labor-force-</a:t>
                      </a:r>
                      <a:br>
                        <a:rPr lang="en-US" sz="1200" dirty="0">
                          <a:effectLst/>
                          <a:latin typeface="+mn-lt"/>
                          <a:ea typeface="Times New Roman" panose="02020603050405020304" pitchFamily="18" charset="0"/>
                          <a:cs typeface="Times New Roman" panose="02020603050405020304" pitchFamily="18" charset="0"/>
                          <a:hlinkClick r:id="rId3"/>
                        </a:rPr>
                      </a:br>
                      <a:r>
                        <a:rPr lang="en-US" sz="1200" dirty="0">
                          <a:effectLst/>
                          <a:latin typeface="+mn-lt"/>
                          <a:ea typeface="Times New Roman" panose="02020603050405020304" pitchFamily="18" charset="0"/>
                          <a:cs typeface="Times New Roman" panose="02020603050405020304" pitchFamily="18" charset="0"/>
                          <a:hlinkClick r:id="rId3"/>
                        </a:rPr>
                        <a:t>employment-and-unemployment-1929-39-estimating-methods.pdf</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7144953"/>
                  </a:ext>
                </a:extLst>
              </a:tr>
            </a:tbl>
          </a:graphicData>
        </a:graphic>
      </p:graphicFrame>
    </p:spTree>
    <p:extLst>
      <p:ext uri="{BB962C8B-B14F-4D97-AF65-F5344CB8AC3E}">
        <p14:creationId xmlns:p14="http://schemas.microsoft.com/office/powerpoint/2010/main" val="36120121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971800"/>
            <a:ext cx="7772400" cy="784225"/>
          </a:xfrm>
        </p:spPr>
        <p:txBody>
          <a:bodyPr/>
          <a:lstStyle/>
          <a:p>
            <a:pPr>
              <a:spcBef>
                <a:spcPts val="4000"/>
              </a:spcBef>
            </a:pPr>
            <a:r>
              <a:rPr lang="en-US" sz="5000" dirty="0"/>
              <a:t>Group Activity: Analyzing the New Deal Programs</a:t>
            </a:r>
            <a:endParaRPr lang="en-US" sz="5000" dirty="0">
              <a:solidFill>
                <a:schemeClr val="tx1"/>
              </a:solidFill>
            </a:endParaRPr>
          </a:p>
        </p:txBody>
      </p:sp>
    </p:spTree>
    <p:extLst>
      <p:ext uri="{BB962C8B-B14F-4D97-AF65-F5344CB8AC3E}">
        <p14:creationId xmlns:p14="http://schemas.microsoft.com/office/powerpoint/2010/main" val="171936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FDR, 1st Inaugural Address, March 4, 1933</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p:txBody>
          <a:bodyPr/>
          <a:lstStyle/>
          <a:p>
            <a:pPr marL="0" lvl="0" indent="0">
              <a:buNone/>
            </a:pPr>
            <a:r>
              <a:rPr lang="en-US" dirty="0"/>
              <a:t>“Our greatest primary task is to put people to work. This is no unsolvable problem if we face it wisely and courageously. It can be accomplished in part by direct recruiting by the Government itself, treating the task as we would treat the emergency of a war, but at the same time, through this employment, accomplishing greatly needed projects to stimulate and reorganize the use of our national resources.”</a:t>
            </a:r>
          </a:p>
          <a:p>
            <a:pPr marL="0" indent="0">
              <a:buNone/>
            </a:pPr>
            <a:endParaRPr lang="en-US" dirty="0"/>
          </a:p>
          <a:p>
            <a:r>
              <a:rPr lang="en-US" dirty="0"/>
              <a:t>How did these programs address this issue?</a:t>
            </a:r>
          </a:p>
          <a:p>
            <a:endParaRPr lang="en-US" dirty="0"/>
          </a:p>
        </p:txBody>
      </p:sp>
    </p:spTree>
    <p:extLst>
      <p:ext uri="{BB962C8B-B14F-4D97-AF65-F5344CB8AC3E}">
        <p14:creationId xmlns:p14="http://schemas.microsoft.com/office/powerpoint/2010/main" val="75682701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9F3-3591-6744-A1D2-B67A262D81F5}"/>
              </a:ext>
            </a:extLst>
          </p:cNvPr>
          <p:cNvSpPr>
            <a:spLocks noGrp="1"/>
          </p:cNvSpPr>
          <p:nvPr>
            <p:ph type="title"/>
          </p:nvPr>
        </p:nvSpPr>
        <p:spPr/>
        <p:txBody>
          <a:bodyPr/>
          <a:lstStyle/>
          <a:p>
            <a:r>
              <a:rPr lang="en-US" sz="3500" dirty="0"/>
              <a:t>Civilian Conservation Corps</a:t>
            </a:r>
          </a:p>
        </p:txBody>
      </p:sp>
      <p:sp>
        <p:nvSpPr>
          <p:cNvPr id="3" name="Content Placeholder 2">
            <a:extLst>
              <a:ext uri="{FF2B5EF4-FFF2-40B4-BE49-F238E27FC236}">
                <a16:creationId xmlns:a16="http://schemas.microsoft.com/office/drawing/2014/main" id="{2A842371-1761-E949-BACE-71436FD74DC2}"/>
              </a:ext>
            </a:extLst>
          </p:cNvPr>
          <p:cNvSpPr>
            <a:spLocks noGrp="1"/>
          </p:cNvSpPr>
          <p:nvPr>
            <p:ph idx="1"/>
          </p:nvPr>
        </p:nvSpPr>
        <p:spPr>
          <a:xfrm>
            <a:off x="457200" y="2468880"/>
            <a:ext cx="6096000" cy="3779520"/>
          </a:xfrm>
        </p:spPr>
        <p:txBody>
          <a:bodyPr/>
          <a:lstStyle/>
          <a:p>
            <a:pPr marL="0" indent="0">
              <a:buNone/>
            </a:pPr>
            <a:r>
              <a:rPr lang="en-US" sz="2000" dirty="0"/>
              <a:t>The </a:t>
            </a:r>
            <a:r>
              <a:rPr lang="en-US" sz="2000" b="1" dirty="0">
                <a:latin typeface="Calibri" panose="020F0502020204030204" pitchFamily="34" charset="0"/>
                <a:cs typeface="Calibri" panose="020F0502020204030204" pitchFamily="34" charset="0"/>
              </a:rPr>
              <a:t>Civilian Conservation Corps (CCC) </a:t>
            </a:r>
            <a:r>
              <a:rPr lang="en-US" sz="2000" dirty="0"/>
              <a:t>put 3 million unemployed young men to work in the nation’s forests and parks over a 9-year period. The men of the CCC plant 3 billion trees and create, develop, or improve 800 state parks. It started March 31, 1933 and ended June 30, 1942.</a:t>
            </a:r>
          </a:p>
        </p:txBody>
      </p:sp>
      <p:pic>
        <p:nvPicPr>
          <p:cNvPr id="4" name="Content Placeholder 3">
            <a:extLst>
              <a:ext uri="{FF2B5EF4-FFF2-40B4-BE49-F238E27FC236}">
                <a16:creationId xmlns:a16="http://schemas.microsoft.com/office/drawing/2014/main" id="{7CC98BAD-224E-5D4C-A026-031A6FAD65AD}"/>
              </a:ext>
            </a:extLst>
          </p:cNvPr>
          <p:cNvPicPr>
            <a:picLocks noChangeAspect="1"/>
          </p:cNvPicPr>
          <p:nvPr/>
        </p:nvPicPr>
        <p:blipFill>
          <a:blip r:embed="rId2"/>
          <a:stretch>
            <a:fillRect/>
          </a:stretch>
        </p:blipFill>
        <p:spPr bwMode="auto">
          <a:xfrm>
            <a:off x="7262657" y="4297943"/>
            <a:ext cx="1424143" cy="1417057"/>
          </a:xfrm>
          <a:prstGeom prst="rect">
            <a:avLst/>
          </a:prstGeom>
          <a:noFill/>
          <a:ln w="9525">
            <a:noFill/>
            <a:miter lim="800000"/>
            <a:headEnd/>
            <a:tailEnd/>
          </a:ln>
        </p:spPr>
      </p:pic>
      <p:pic>
        <p:nvPicPr>
          <p:cNvPr id="5" name="Picture 4">
            <a:extLst>
              <a:ext uri="{FF2B5EF4-FFF2-40B4-BE49-F238E27FC236}">
                <a16:creationId xmlns:a16="http://schemas.microsoft.com/office/drawing/2014/main" id="{E0B5E616-0D68-7948-87BA-16D81AFB9FE3}"/>
              </a:ext>
            </a:extLst>
          </p:cNvPr>
          <p:cNvPicPr>
            <a:picLocks noChangeAspect="1"/>
          </p:cNvPicPr>
          <p:nvPr/>
        </p:nvPicPr>
        <p:blipFill>
          <a:blip r:embed="rId3"/>
          <a:stretch>
            <a:fillRect/>
          </a:stretch>
        </p:blipFill>
        <p:spPr>
          <a:xfrm>
            <a:off x="6470844" y="2616461"/>
            <a:ext cx="2139756" cy="1530422"/>
          </a:xfrm>
          <a:prstGeom prst="rect">
            <a:avLst/>
          </a:prstGeom>
        </p:spPr>
      </p:pic>
      <p:pic>
        <p:nvPicPr>
          <p:cNvPr id="6" name="Picture 5">
            <a:extLst>
              <a:ext uri="{FF2B5EF4-FFF2-40B4-BE49-F238E27FC236}">
                <a16:creationId xmlns:a16="http://schemas.microsoft.com/office/drawing/2014/main" id="{3A10194F-C2C4-464F-8A03-BFB6CDC1F98F}"/>
              </a:ext>
            </a:extLst>
          </p:cNvPr>
          <p:cNvPicPr>
            <a:picLocks noChangeAspect="1"/>
          </p:cNvPicPr>
          <p:nvPr/>
        </p:nvPicPr>
        <p:blipFill>
          <a:blip r:embed="rId4"/>
          <a:stretch>
            <a:fillRect/>
          </a:stretch>
        </p:blipFill>
        <p:spPr>
          <a:xfrm>
            <a:off x="2971800" y="4355425"/>
            <a:ext cx="4161282" cy="2045375"/>
          </a:xfrm>
          <a:prstGeom prst="rect">
            <a:avLst/>
          </a:prstGeom>
        </p:spPr>
      </p:pic>
      <p:sp>
        <p:nvSpPr>
          <p:cNvPr id="7" name="Text Box 4">
            <a:extLst>
              <a:ext uri="{FF2B5EF4-FFF2-40B4-BE49-F238E27FC236}">
                <a16:creationId xmlns:a16="http://schemas.microsoft.com/office/drawing/2014/main" id="{725B5A1B-7725-DD43-A89E-055F96C6F29F}"/>
              </a:ext>
            </a:extLst>
          </p:cNvPr>
          <p:cNvSpPr txBox="1">
            <a:spLocks noChangeArrowheads="1"/>
          </p:cNvSpPr>
          <p:nvPr/>
        </p:nvSpPr>
        <p:spPr bwMode="auto">
          <a:xfrm>
            <a:off x="381000" y="5259569"/>
            <a:ext cx="2286000" cy="849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hlinkClick r:id="rId5"/>
              </a:rPr>
              <a:t>https://livingnewdeal.org/what-was-the-new-deal/timeline/</a:t>
            </a:r>
            <a:endParaRPr kumimoji="0" lang="en-US" altLang="en-US" sz="12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rPr>
              <a:t>Photos courtesy of the Library of Congress - </a:t>
            </a:r>
            <a:r>
              <a:rPr kumimoji="0" lang="en-US" altLang="en-US" sz="1200" b="0" i="0" u="none" strike="noStrike" cap="none" normalizeH="0" baseline="0" dirty="0">
                <a:ln>
                  <a:noFill/>
                </a:ln>
                <a:solidFill>
                  <a:schemeClr val="tx1"/>
                </a:solidFill>
                <a:effectLst/>
                <a:latin typeface="Calibri" panose="020F0502020204030204" pitchFamily="34" charset="0"/>
                <a:hlinkClick r:id="rId6"/>
              </a:rPr>
              <a:t>https://www.loc.gov/</a:t>
            </a:r>
            <a:endParaRPr kumimoji="0" lang="en-US" altLang="en-US" sz="12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498367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1927</TotalTime>
  <Words>740</Words>
  <Application>Microsoft Macintosh PowerPoint</Application>
  <PresentationFormat>On-screen Show (4:3)</PresentationFormat>
  <Paragraphs>68</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Unemployment and the New Deal</vt:lpstr>
      <vt:lpstr>PowerPoint Presentation</vt:lpstr>
      <vt:lpstr>PowerPoint Presentation</vt:lpstr>
      <vt:lpstr>PowerPoint Presentation</vt:lpstr>
      <vt:lpstr>Unemployment and the New Deal</vt:lpstr>
      <vt:lpstr>Unemployment and the New Deal</vt:lpstr>
      <vt:lpstr>Group Activity: Analyzing the New Deal Programs</vt:lpstr>
      <vt:lpstr>FDR, 1st Inaugural Address, March 4, 1933</vt:lpstr>
      <vt:lpstr>Civilian Conservation Corps</vt:lpstr>
      <vt:lpstr>Public Works Administration</vt:lpstr>
      <vt:lpstr>Civilian Works Administration</vt:lpstr>
      <vt:lpstr>Works Progress Administration</vt:lpstr>
      <vt:lpstr>National Youth Administration</vt:lpstr>
      <vt:lpstr>Reviewing the lesson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Karen Harper</cp:lastModifiedBy>
  <cp:revision>275</cp:revision>
  <dcterms:created xsi:type="dcterms:W3CDTF">2012-09-11T15:07:18Z</dcterms:created>
  <dcterms:modified xsi:type="dcterms:W3CDTF">2020-07-06T16:08:44Z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