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6" r:id="rId6"/>
    <p:sldId id="261" r:id="rId7"/>
    <p:sldId id="277" r:id="rId8"/>
    <p:sldId id="278" r:id="rId9"/>
    <p:sldId id="279" r:id="rId10"/>
    <p:sldId id="280" r:id="rId11"/>
    <p:sldId id="281" r:id="rId12"/>
    <p:sldId id="282" r:id="rId13"/>
    <p:sldId id="28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4"/>
    <p:restoredTop sz="92585"/>
  </p:normalViewPr>
  <p:slideViewPr>
    <p:cSldViewPr>
      <p:cViewPr varScale="1">
        <p:scale>
          <a:sx n="118" d="100"/>
          <a:sy n="118" d="100"/>
        </p:scale>
        <p:origin x="234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7/23/20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2684781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107540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1792054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dirty="0"/>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defRPr sz="2200"/>
            </a:lvl1pPr>
            <a:lvl2pPr>
              <a:lnSpc>
                <a:spcPct val="100000"/>
              </a:lnSpc>
              <a:spcAft>
                <a:spcPts val="800"/>
              </a:spcAft>
              <a:defRPr sz="2200"/>
            </a:lvl2pPr>
            <a:lvl3pPr>
              <a:lnSpc>
                <a:spcPct val="100000"/>
              </a:lnSpc>
              <a:spcAft>
                <a:spcPts val="800"/>
              </a:spcAft>
              <a:defRPr sz="2200"/>
            </a:lvl3pPr>
            <a:lvl4pPr>
              <a:lnSpc>
                <a:spcPct val="100000"/>
              </a:lnSpc>
              <a:spcAft>
                <a:spcPts val="800"/>
              </a:spcAft>
              <a:defRPr sz="2200"/>
            </a:lvl4pPr>
            <a:lvl5pPr>
              <a:lnSpc>
                <a:spcPct val="100000"/>
              </a:lnSpc>
              <a:spcAft>
                <a:spcPts val="800"/>
              </a:spcAft>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U.S. Farmers and the Cuban Embargo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reate.kahoot.it/details/trade-barriers/dbe0a0c0-b7aa-456d-9379-013f3ce6d39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hehill.com/blogs/congress-blog/economy-budget/415210-american-farmers-need-the-cuban-mark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6FCBDF-B2D8-6847-A097-0A505ABD7E71}"/>
              </a:ext>
            </a:extLst>
          </p:cNvPr>
          <p:cNvSpPr>
            <a:spLocks noGrp="1"/>
          </p:cNvSpPr>
          <p:nvPr>
            <p:ph type="ctrTitle"/>
          </p:nvPr>
        </p:nvSpPr>
        <p:spPr>
          <a:xfrm>
            <a:off x="0" y="2971800"/>
            <a:ext cx="9144000" cy="784225"/>
          </a:xfrm>
        </p:spPr>
        <p:txBody>
          <a:bodyPr/>
          <a:lstStyle/>
          <a:p>
            <a:pPr>
              <a:spcBef>
                <a:spcPts val="4000"/>
              </a:spcBef>
            </a:pPr>
            <a:r>
              <a:rPr lang="en-US" dirty="0"/>
              <a:t>U.S. Farmers and the Cuban Embargo</a:t>
            </a:r>
            <a:endParaRPr lang="en-US" sz="22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295400"/>
            <a:ext cx="8229600" cy="1143000"/>
          </a:xfrm>
        </p:spPr>
        <p:txBody>
          <a:bodyPr/>
          <a:lstStyle/>
          <a:p>
            <a:r>
              <a:rPr lang="en-US" sz="4800" dirty="0"/>
              <a:t>Exit Ticket</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p:txBody>
          <a:bodyPr/>
          <a:lstStyle/>
          <a:p>
            <a:r>
              <a:rPr lang="en-US" dirty="0"/>
              <a:t>Have students identify one potential benefit to Cuban consumers and one potential benefit to U.S. producers if the two countries were to normalize all trade relations and the U.S. government lift its embargo. </a:t>
            </a:r>
          </a:p>
          <a:p>
            <a:pPr marL="0" indent="0">
              <a:buNone/>
            </a:pPr>
            <a:endParaRPr lang="en-US" dirty="0"/>
          </a:p>
        </p:txBody>
      </p:sp>
    </p:spTree>
    <p:extLst>
      <p:ext uri="{BB962C8B-B14F-4D97-AF65-F5344CB8AC3E}">
        <p14:creationId xmlns:p14="http://schemas.microsoft.com/office/powerpoint/2010/main" val="42104796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524000"/>
            <a:ext cx="8229600" cy="1143000"/>
          </a:xfrm>
        </p:spPr>
        <p:txBody>
          <a:bodyPr/>
          <a:lstStyle/>
          <a:p>
            <a:r>
              <a:rPr lang="en-US" dirty="0"/>
              <a:t>What do you know about trade barriers?</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a:xfrm>
            <a:off x="457200" y="3200400"/>
            <a:ext cx="8229600" cy="2667000"/>
          </a:xfrm>
        </p:spPr>
        <p:txBody>
          <a:bodyPr/>
          <a:lstStyle/>
          <a:p>
            <a:pPr marL="0" indent="0">
              <a:buNone/>
            </a:pPr>
            <a:r>
              <a:rPr lang="en-US" dirty="0"/>
              <a:t>Play this Kahoot! to see if you can identify different types of trade barriers.</a:t>
            </a:r>
          </a:p>
          <a:p>
            <a:pPr marL="0" indent="0">
              <a:buNone/>
            </a:pPr>
            <a:endParaRPr lang="en-US" b="1" dirty="0">
              <a:latin typeface="Calibri" panose="020F0502020204030204" pitchFamily="34" charset="0"/>
              <a:cs typeface="Calibri" panose="020F0502020204030204" pitchFamily="34" charset="0"/>
            </a:endParaRPr>
          </a:p>
          <a:p>
            <a:pPr marL="0" indent="0">
              <a:buNone/>
            </a:pPr>
            <a:r>
              <a:rPr lang="en-US" sz="2400" dirty="0"/>
              <a:t>(</a:t>
            </a:r>
            <a:r>
              <a:rPr lang="en-US" sz="2400" dirty="0">
                <a:hlinkClick r:id="rId2"/>
              </a:rPr>
              <a:t>https://create.kahoot.it/details/trade-barriers/dbe0a0c0-b7aa-456d-9379-013f3ce6d392</a:t>
            </a:r>
            <a:r>
              <a:rPr lang="en-US" sz="2400" dirty="0"/>
              <a:t>) </a:t>
            </a:r>
          </a:p>
        </p:txBody>
      </p:sp>
    </p:spTree>
    <p:extLst>
      <p:ext uri="{BB962C8B-B14F-4D97-AF65-F5344CB8AC3E}">
        <p14:creationId xmlns:p14="http://schemas.microsoft.com/office/powerpoint/2010/main" val="231725169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49680"/>
            <a:ext cx="8229600" cy="1143000"/>
          </a:xfrm>
        </p:spPr>
        <p:txBody>
          <a:bodyPr/>
          <a:lstStyle/>
          <a:p>
            <a:r>
              <a:rPr lang="en-US" sz="3600" dirty="0"/>
              <a:t>Key Terms: The Vocabulary </a:t>
            </a:r>
            <a:br>
              <a:rPr lang="en-US" sz="3600" dirty="0"/>
            </a:br>
            <a:r>
              <a:rPr lang="en-US" sz="3600" dirty="0"/>
              <a:t>of Trade Barriers</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545080"/>
            <a:ext cx="8229600" cy="3779520"/>
          </a:xfrm>
        </p:spPr>
        <p:txBody>
          <a:bodyPr/>
          <a:lstStyle/>
          <a:p>
            <a:pPr>
              <a:spcAft>
                <a:spcPts val="1200"/>
              </a:spcAft>
            </a:pPr>
            <a:r>
              <a:rPr lang="en-US" sz="1800" b="1" dirty="0">
                <a:latin typeface="Calibri" panose="020F0502020204030204" pitchFamily="34" charset="0"/>
                <a:cs typeface="Calibri" panose="020F0502020204030204" pitchFamily="34" charset="0"/>
              </a:rPr>
              <a:t>Tariff: </a:t>
            </a:r>
            <a:r>
              <a:rPr lang="en-US" sz="1800" dirty="0"/>
              <a:t>a tax imposed by one country on the goods and services imported from another country.</a:t>
            </a:r>
          </a:p>
          <a:p>
            <a:pPr>
              <a:spcAft>
                <a:spcPts val="1200"/>
              </a:spcAft>
            </a:pPr>
            <a:r>
              <a:rPr lang="en-US" sz="1800" b="1" dirty="0">
                <a:latin typeface="Calibri" panose="020F0502020204030204" pitchFamily="34" charset="0"/>
                <a:cs typeface="Calibri" panose="020F0502020204030204" pitchFamily="34" charset="0"/>
              </a:rPr>
              <a:t>Quota: </a:t>
            </a:r>
            <a:r>
              <a:rPr lang="en-US" sz="1800" dirty="0"/>
              <a:t>a government-imposed trade restriction that limits the number or monetary value of goods that a country can import or export during a particular period. </a:t>
            </a:r>
          </a:p>
          <a:p>
            <a:pPr>
              <a:spcAft>
                <a:spcPts val="1200"/>
              </a:spcAft>
            </a:pPr>
            <a:r>
              <a:rPr lang="en-US" sz="1800" b="1" dirty="0">
                <a:latin typeface="Calibri" panose="020F0502020204030204" pitchFamily="34" charset="0"/>
                <a:cs typeface="Calibri" panose="020F0502020204030204" pitchFamily="34" charset="0"/>
              </a:rPr>
              <a:t>Embargo: </a:t>
            </a:r>
            <a:r>
              <a:rPr lang="en-US" sz="1800" dirty="0"/>
              <a:t>a government order restricting commerce with a specified country or the exchange of specific goods. An embargo is usually created as a result of unfavorable political or economic circumstances between nations. It is designed to isolate a country and create difficulties for its governing body, forcing it to act on the issue that led to the embargo.</a:t>
            </a:r>
          </a:p>
          <a:p>
            <a:pPr>
              <a:spcAft>
                <a:spcPts val="1200"/>
              </a:spcAft>
            </a:pPr>
            <a:r>
              <a:rPr lang="en-US" sz="1800" b="1" dirty="0">
                <a:latin typeface="Calibri" panose="020F0502020204030204" pitchFamily="34" charset="0"/>
                <a:cs typeface="Calibri" panose="020F0502020204030204" pitchFamily="34" charset="0"/>
              </a:rPr>
              <a:t>Currency Devaluation: </a:t>
            </a:r>
            <a:r>
              <a:rPr lang="en-US" sz="1800" dirty="0"/>
              <a:t>the deliberate downward adjustment of the value of a country's money relative to another currency, group of currencies, or currency standard. </a:t>
            </a:r>
          </a:p>
          <a:p>
            <a:pPr>
              <a:spcAft>
                <a:spcPts val="1200"/>
              </a:spcAft>
            </a:pPr>
            <a:endParaRPr lang="en-US" sz="1800" dirty="0"/>
          </a:p>
        </p:txBody>
      </p:sp>
    </p:spTree>
    <p:extLst>
      <p:ext uri="{BB962C8B-B14F-4D97-AF65-F5344CB8AC3E}">
        <p14:creationId xmlns:p14="http://schemas.microsoft.com/office/powerpoint/2010/main" val="137866305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295400"/>
            <a:ext cx="8229600" cy="1143000"/>
          </a:xfrm>
        </p:spPr>
        <p:txBody>
          <a:bodyPr/>
          <a:lstStyle/>
          <a:p>
            <a:r>
              <a:rPr lang="en-US" sz="4800" dirty="0"/>
              <a:t>Questions about Trade Barriers</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p:txBody>
          <a:bodyPr/>
          <a:lstStyle/>
          <a:p>
            <a:r>
              <a:rPr lang="en-US" dirty="0"/>
              <a:t>Why do governments impose trade barriers that restrict trade?</a:t>
            </a:r>
          </a:p>
          <a:p>
            <a:r>
              <a:rPr lang="en-US" dirty="0"/>
              <a:t>Are they always good for producers and consumers?</a:t>
            </a:r>
          </a:p>
          <a:p>
            <a:endParaRPr lang="en-US" dirty="0"/>
          </a:p>
        </p:txBody>
      </p:sp>
    </p:spTree>
    <p:extLst>
      <p:ext uri="{BB962C8B-B14F-4D97-AF65-F5344CB8AC3E}">
        <p14:creationId xmlns:p14="http://schemas.microsoft.com/office/powerpoint/2010/main" val="328389595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295400"/>
            <a:ext cx="8229600" cy="1143000"/>
          </a:xfrm>
        </p:spPr>
        <p:txBody>
          <a:bodyPr/>
          <a:lstStyle/>
          <a:p>
            <a:r>
              <a:rPr lang="en-US" sz="4800" dirty="0"/>
              <a:t>Reasons for Trade Barriers</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p:txBody>
          <a:bodyPr/>
          <a:lstStyle/>
          <a:p>
            <a:pPr marL="0" indent="0">
              <a:buNone/>
            </a:pPr>
            <a:r>
              <a:rPr lang="en-US" b="1" dirty="0">
                <a:latin typeface="Calibri" panose="020F0502020204030204" pitchFamily="34" charset="0"/>
                <a:cs typeface="Calibri" panose="020F0502020204030204" pitchFamily="34" charset="0"/>
              </a:rPr>
              <a:t>Most common reasons:</a:t>
            </a:r>
          </a:p>
          <a:p>
            <a:r>
              <a:rPr lang="en-US" dirty="0"/>
              <a:t>To raise revenue (tariffs)</a:t>
            </a:r>
          </a:p>
          <a:p>
            <a:r>
              <a:rPr lang="en-US" dirty="0"/>
              <a:t>To protect local industries (quotas)</a:t>
            </a:r>
          </a:p>
          <a:p>
            <a:r>
              <a:rPr lang="en-US" dirty="0"/>
              <a:t>To punish a political adversary (embargo)</a:t>
            </a:r>
          </a:p>
          <a:p>
            <a:r>
              <a:rPr lang="en-US" dirty="0"/>
              <a:t>To make exported goods more affordable (currency devaluation)</a:t>
            </a:r>
          </a:p>
          <a:p>
            <a:endParaRPr lang="en-US" dirty="0"/>
          </a:p>
          <a:p>
            <a:endParaRPr lang="en-US" dirty="0"/>
          </a:p>
          <a:p>
            <a:endParaRPr lang="en-US" dirty="0"/>
          </a:p>
        </p:txBody>
      </p:sp>
    </p:spTree>
    <p:extLst>
      <p:ext uri="{BB962C8B-B14F-4D97-AF65-F5344CB8AC3E}">
        <p14:creationId xmlns:p14="http://schemas.microsoft.com/office/powerpoint/2010/main" val="24211346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295400"/>
            <a:ext cx="8229600" cy="1143000"/>
          </a:xfrm>
        </p:spPr>
        <p:txBody>
          <a:bodyPr/>
          <a:lstStyle/>
          <a:p>
            <a:r>
              <a:rPr lang="en-US" sz="4300" dirty="0"/>
              <a:t>Costs and Benefits of Trade Barriers</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a:xfrm>
            <a:off x="457200" y="2514600"/>
            <a:ext cx="4114800" cy="3779520"/>
          </a:xfrm>
        </p:spPr>
        <p:txBody>
          <a:bodyPr/>
          <a:lstStyle/>
          <a:p>
            <a:pPr marL="0" indent="0">
              <a:buNone/>
            </a:pPr>
            <a:r>
              <a:rPr lang="en-US" b="1" dirty="0">
                <a:latin typeface="Calibri" panose="020F0502020204030204" pitchFamily="34" charset="0"/>
                <a:cs typeface="Calibri" panose="020F0502020204030204" pitchFamily="34" charset="0"/>
              </a:rPr>
              <a:t>Costs</a:t>
            </a:r>
          </a:p>
          <a:p>
            <a:r>
              <a:rPr lang="en-US" dirty="0"/>
              <a:t>Less consumer choice</a:t>
            </a:r>
          </a:p>
          <a:p>
            <a:r>
              <a:rPr lang="en-US" dirty="0"/>
              <a:t>Higher consumer costs</a:t>
            </a:r>
          </a:p>
          <a:p>
            <a:r>
              <a:rPr lang="en-US" dirty="0"/>
              <a:t>Reducing economic efficiency</a:t>
            </a:r>
          </a:p>
          <a:p>
            <a:r>
              <a:rPr lang="en-US" dirty="0"/>
              <a:t>Reduces competition</a:t>
            </a:r>
          </a:p>
          <a:p>
            <a:endParaRPr lang="en-US" dirty="0"/>
          </a:p>
          <a:p>
            <a:endParaRPr lang="en-US" dirty="0"/>
          </a:p>
        </p:txBody>
      </p:sp>
      <p:sp>
        <p:nvSpPr>
          <p:cNvPr id="5" name="Content Placeholder 2">
            <a:extLst>
              <a:ext uri="{FF2B5EF4-FFF2-40B4-BE49-F238E27FC236}">
                <a16:creationId xmlns:a16="http://schemas.microsoft.com/office/drawing/2014/main" id="{6FA13867-113D-344F-93D2-F7BBE50EC4F3}"/>
              </a:ext>
            </a:extLst>
          </p:cNvPr>
          <p:cNvSpPr txBox="1">
            <a:spLocks/>
          </p:cNvSpPr>
          <p:nvPr/>
        </p:nvSpPr>
        <p:spPr bwMode="auto">
          <a:xfrm>
            <a:off x="4572000" y="2514600"/>
            <a:ext cx="4114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latin typeface="Calibri" panose="020F0502020204030204" pitchFamily="34" charset="0"/>
                <a:cs typeface="Calibri" panose="020F0502020204030204" pitchFamily="34" charset="0"/>
              </a:rPr>
              <a:t>Benefits</a:t>
            </a:r>
          </a:p>
          <a:p>
            <a:r>
              <a:rPr lang="en-US" dirty="0"/>
              <a:t>Additional tax revenue</a:t>
            </a:r>
          </a:p>
          <a:p>
            <a:r>
              <a:rPr lang="en-US" dirty="0"/>
              <a:t>Protect local jobs and workers</a:t>
            </a:r>
          </a:p>
          <a:p>
            <a:r>
              <a:rPr lang="en-US" dirty="0"/>
              <a:t>Preserving national security</a:t>
            </a:r>
          </a:p>
          <a:p>
            <a:r>
              <a:rPr lang="en-US" dirty="0"/>
              <a:t>Change behavior of adversaries</a:t>
            </a:r>
          </a:p>
          <a:p>
            <a:endParaRPr lang="en-US" dirty="0"/>
          </a:p>
          <a:p>
            <a:endParaRPr lang="en-US" dirty="0"/>
          </a:p>
        </p:txBody>
      </p:sp>
    </p:spTree>
    <p:extLst>
      <p:ext uri="{BB962C8B-B14F-4D97-AF65-F5344CB8AC3E}">
        <p14:creationId xmlns:p14="http://schemas.microsoft.com/office/powerpoint/2010/main" val="41998562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 calcmode="lin" valueType="num">
                                      <p:cBhvr additive="base">
                                        <p:cTn id="4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3" end="3"/>
                                            </p:txEl>
                                          </p:spTgt>
                                        </p:tgtEl>
                                        <p:attrNameLst>
                                          <p:attrName>style.visibility</p:attrName>
                                        </p:attrNameLst>
                                      </p:cBhvr>
                                      <p:to>
                                        <p:strVal val="visible"/>
                                      </p:to>
                                    </p:set>
                                    <p:anim calcmode="lin" valueType="num">
                                      <p:cBhvr additive="base">
                                        <p:cTn id="5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4" end="4"/>
                                            </p:txEl>
                                          </p:spTgt>
                                        </p:tgtEl>
                                        <p:attrNameLst>
                                          <p:attrName>style.visibility</p:attrName>
                                        </p:attrNameLst>
                                      </p:cBhvr>
                                      <p:to>
                                        <p:strVal val="visible"/>
                                      </p:to>
                                    </p:set>
                                    <p:anim calcmode="lin" valueType="num">
                                      <p:cBhvr additive="base">
                                        <p:cTn id="6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143000"/>
            <a:ext cx="8229600" cy="1143000"/>
          </a:xfrm>
        </p:spPr>
        <p:txBody>
          <a:bodyPr/>
          <a:lstStyle/>
          <a:p>
            <a:r>
              <a:rPr lang="en-US" sz="4800" dirty="0"/>
              <a:t>Group Activity Answers (1-5)</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286000"/>
            <a:ext cx="8229600" cy="3779520"/>
          </a:xfrm>
        </p:spPr>
        <p:txBody>
          <a:bodyPr/>
          <a:lstStyle/>
          <a:p>
            <a:pPr>
              <a:spcAft>
                <a:spcPts val="0"/>
              </a:spcAft>
            </a:pPr>
            <a:r>
              <a:rPr lang="en-US" sz="1600" b="1" dirty="0">
                <a:latin typeface="Calibri" panose="020F0502020204030204" pitchFamily="34" charset="0"/>
                <a:cs typeface="Calibri" panose="020F0502020204030204" pitchFamily="34" charset="0"/>
              </a:rPr>
              <a:t>Who was Fidel Castro and when did he come to power in Cuba? </a:t>
            </a:r>
          </a:p>
          <a:p>
            <a:pPr marL="400050" lvl="1" indent="0">
              <a:buNone/>
            </a:pPr>
            <a:r>
              <a:rPr lang="en-US" sz="1600" i="1" dirty="0"/>
              <a:t>A Cuban guerrilla fighter and revolutionary who led a group that successfully overthrew President Fulgencio Batista in 1959.</a:t>
            </a:r>
            <a:endParaRPr lang="en-US" sz="1600" dirty="0"/>
          </a:p>
          <a:p>
            <a:pPr>
              <a:spcAft>
                <a:spcPts val="0"/>
              </a:spcAft>
            </a:pPr>
            <a:r>
              <a:rPr lang="en-US" sz="1600" b="1" dirty="0">
                <a:latin typeface="Calibri" panose="020F0502020204030204" pitchFamily="34" charset="0"/>
                <a:cs typeface="Calibri" panose="020F0502020204030204" pitchFamily="34" charset="0"/>
              </a:rPr>
              <a:t>List three things Fidel Castro did in 1960 to antagonize the United States.</a:t>
            </a:r>
          </a:p>
          <a:p>
            <a:pPr marL="400050" lvl="1" indent="0">
              <a:buNone/>
            </a:pPr>
            <a:r>
              <a:rPr lang="en-US" sz="1600" i="1" dirty="0"/>
              <a:t>Nationalized all foreign assets in Cuba, hiked taxes on U.S. imports, and established trade deals with the Soviet Union</a:t>
            </a:r>
            <a:r>
              <a:rPr lang="en-US" sz="1600" dirty="0"/>
              <a:t>.</a:t>
            </a:r>
          </a:p>
          <a:p>
            <a:pPr>
              <a:spcAft>
                <a:spcPts val="0"/>
              </a:spcAft>
            </a:pPr>
            <a:r>
              <a:rPr lang="en-US" sz="1600" b="1" dirty="0">
                <a:latin typeface="Calibri" panose="020F0502020204030204" pitchFamily="34" charset="0"/>
                <a:cs typeface="Calibri" panose="020F0502020204030204" pitchFamily="34" charset="0"/>
              </a:rPr>
              <a:t>During which year did the United States officially announce its embargo against Cuba? </a:t>
            </a:r>
          </a:p>
          <a:p>
            <a:pPr marL="400050" lvl="1" indent="0">
              <a:buNone/>
            </a:pPr>
            <a:r>
              <a:rPr lang="en-US" sz="1600" dirty="0"/>
              <a:t>1962</a:t>
            </a:r>
          </a:p>
          <a:p>
            <a:pPr>
              <a:spcAft>
                <a:spcPts val="0"/>
              </a:spcAft>
            </a:pPr>
            <a:r>
              <a:rPr lang="en-US" sz="1600" b="1" dirty="0">
                <a:latin typeface="Calibri" panose="020F0502020204030204" pitchFamily="34" charset="0"/>
                <a:cs typeface="Calibri" panose="020F0502020204030204" pitchFamily="34" charset="0"/>
              </a:rPr>
              <a:t>What changed in the U.S.-Cuba relationship in 1977? </a:t>
            </a:r>
          </a:p>
          <a:p>
            <a:pPr marL="400050" lvl="1" indent="0">
              <a:buNone/>
            </a:pPr>
            <a:r>
              <a:rPr lang="en-US" sz="1600" i="1" dirty="0"/>
              <a:t>U.S. President Jimmy Carter reached an agreement with Castro to resume a limited diplomatic exchange, allowing officials from the two countries to communicate regularly. The United States opened an interests section with a small staff in its former embassy in Havana.</a:t>
            </a:r>
            <a:endParaRPr lang="en-US" sz="1600" dirty="0"/>
          </a:p>
          <a:p>
            <a:pPr>
              <a:spcAft>
                <a:spcPts val="0"/>
              </a:spcAft>
            </a:pPr>
            <a:r>
              <a:rPr lang="en-US" sz="1600" b="1" dirty="0">
                <a:latin typeface="Calibri" panose="020F0502020204030204" pitchFamily="34" charset="0"/>
                <a:cs typeface="Calibri" panose="020F0502020204030204" pitchFamily="34" charset="0"/>
              </a:rPr>
              <a:t>What did the Cuban Democracy Act of 1992 do and what major international event was it in response to?</a:t>
            </a:r>
          </a:p>
          <a:p>
            <a:pPr marL="400050" lvl="1" indent="0">
              <a:buNone/>
            </a:pPr>
            <a:r>
              <a:rPr lang="en-US" sz="1600" i="1" dirty="0"/>
              <a:t>Increased U.S. sanctions on Cuba. It followed the collapse of the Soviet Union.  </a:t>
            </a:r>
            <a:endParaRPr lang="en-US" sz="1600" dirty="0"/>
          </a:p>
        </p:txBody>
      </p:sp>
    </p:spTree>
    <p:extLst>
      <p:ext uri="{BB962C8B-B14F-4D97-AF65-F5344CB8AC3E}">
        <p14:creationId xmlns:p14="http://schemas.microsoft.com/office/powerpoint/2010/main" val="376419456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143000"/>
            <a:ext cx="8229600" cy="1143000"/>
          </a:xfrm>
        </p:spPr>
        <p:txBody>
          <a:bodyPr/>
          <a:lstStyle/>
          <a:p>
            <a:r>
              <a:rPr lang="en-US" sz="4800" dirty="0"/>
              <a:t>Group Activity Answers (6-10)</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286000"/>
            <a:ext cx="8229600" cy="3779520"/>
          </a:xfrm>
        </p:spPr>
        <p:txBody>
          <a:bodyPr/>
          <a:lstStyle/>
          <a:p>
            <a:pPr>
              <a:spcAft>
                <a:spcPts val="0"/>
              </a:spcAft>
            </a:pPr>
            <a:r>
              <a:rPr lang="en-US" sz="1600" b="1" dirty="0">
                <a:latin typeface="Calibri" panose="020F0502020204030204" pitchFamily="34" charset="0"/>
                <a:cs typeface="Calibri" panose="020F0502020204030204" pitchFamily="34" charset="0"/>
              </a:rPr>
              <a:t>What did the Helms-Burton Act do to the U.S.’s stance against Cuba? </a:t>
            </a:r>
          </a:p>
          <a:p>
            <a:pPr marL="400050" lvl="1" indent="0">
              <a:buNone/>
            </a:pPr>
            <a:r>
              <a:rPr lang="en-US" sz="1600" i="1" dirty="0"/>
              <a:t>It tightened and codified the U.S. embargo against Cuba.</a:t>
            </a:r>
            <a:endParaRPr lang="en-US" sz="1600" dirty="0"/>
          </a:p>
          <a:p>
            <a:pPr>
              <a:spcAft>
                <a:spcPts val="0"/>
              </a:spcAft>
            </a:pPr>
            <a:r>
              <a:rPr lang="en-US" sz="1600" b="1" dirty="0">
                <a:latin typeface="Calibri" panose="020F0502020204030204" pitchFamily="34" charset="0"/>
                <a:cs typeface="Calibri" panose="020F0502020204030204" pitchFamily="34" charset="0"/>
              </a:rPr>
              <a:t>Why was 2009 such a big year in U.S.-Cuba relations?</a:t>
            </a:r>
          </a:p>
          <a:p>
            <a:pPr marL="400050" lvl="1" indent="0">
              <a:buNone/>
            </a:pPr>
            <a:r>
              <a:rPr lang="en-US" sz="1600" i="1" dirty="0"/>
              <a:t>President Obama eased restrictions on travel and remittances. This allows Cuban-Americans to send unlimited funds to Cuba and permits U.S. citizens to travel there for religious and educational purposes.</a:t>
            </a:r>
            <a:endParaRPr lang="en-US" sz="1600" dirty="0"/>
          </a:p>
          <a:p>
            <a:pPr>
              <a:spcAft>
                <a:spcPts val="0"/>
              </a:spcAft>
            </a:pPr>
            <a:r>
              <a:rPr lang="en-US" sz="1600" b="1" dirty="0">
                <a:latin typeface="Calibri" panose="020F0502020204030204" pitchFamily="34" charset="0"/>
                <a:cs typeface="Calibri" panose="020F0502020204030204" pitchFamily="34" charset="0"/>
              </a:rPr>
              <a:t>What two events improved U.S.-Cuba relations in 2015? </a:t>
            </a:r>
          </a:p>
          <a:p>
            <a:pPr marL="400050" lvl="1" indent="0">
              <a:buNone/>
            </a:pPr>
            <a:r>
              <a:rPr lang="en-US" sz="1600" i="1" dirty="0"/>
              <a:t>U.S. State Department removes Cuba from its list of state sponsors of terrorism.  The United States and Cuban embassies, which had been closed since 1961, reopen.</a:t>
            </a:r>
          </a:p>
          <a:p>
            <a:pPr>
              <a:spcAft>
                <a:spcPts val="0"/>
              </a:spcAft>
            </a:pPr>
            <a:r>
              <a:rPr lang="en-US" sz="1600" b="1" dirty="0">
                <a:latin typeface="Calibri" panose="020F0502020204030204" pitchFamily="34" charset="0"/>
                <a:cs typeface="Calibri" panose="020F0502020204030204" pitchFamily="34" charset="0"/>
              </a:rPr>
              <a:t>What two events increased the likelihood of improved U.S.-Cuba relations in 2016? </a:t>
            </a:r>
          </a:p>
          <a:p>
            <a:pPr marL="400050" lvl="1" indent="0">
              <a:buNone/>
            </a:pPr>
            <a:r>
              <a:rPr lang="en-US" sz="1600" i="1" dirty="0"/>
              <a:t>The death of Fidel Castro and President Obama visits Cuba.</a:t>
            </a:r>
          </a:p>
          <a:p>
            <a:pPr>
              <a:spcAft>
                <a:spcPts val="0"/>
              </a:spcAft>
            </a:pPr>
            <a:r>
              <a:rPr lang="en-US" sz="1600" b="1" dirty="0">
                <a:latin typeface="Calibri" panose="020F0502020204030204" pitchFamily="34" charset="0"/>
                <a:cs typeface="Calibri" panose="020F0502020204030204" pitchFamily="34" charset="0"/>
              </a:rPr>
              <a:t>What impact did the election of Donald Trump have on U.S.-Cuba relations?</a:t>
            </a:r>
          </a:p>
          <a:p>
            <a:pPr marL="400050" lvl="1" indent="0">
              <a:buNone/>
            </a:pPr>
            <a:r>
              <a:rPr lang="en-US" sz="1600" i="1" dirty="0"/>
              <a:t>Trade relations took a step back as President Trump reinstated numerous restrictions against the Cuban government.</a:t>
            </a:r>
            <a:endParaRPr lang="en-US" sz="1600" dirty="0"/>
          </a:p>
          <a:p>
            <a:pPr marL="400050" lvl="1" indent="0">
              <a:buNone/>
            </a:pPr>
            <a:endParaRPr lang="en-US" sz="1600" dirty="0"/>
          </a:p>
        </p:txBody>
      </p:sp>
    </p:spTree>
    <p:extLst>
      <p:ext uri="{BB962C8B-B14F-4D97-AF65-F5344CB8AC3E}">
        <p14:creationId xmlns:p14="http://schemas.microsoft.com/office/powerpoint/2010/main" val="104914443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66E-F6F3-A041-945E-63A274C78AC4}"/>
              </a:ext>
            </a:extLst>
          </p:cNvPr>
          <p:cNvSpPr>
            <a:spLocks noGrp="1"/>
          </p:cNvSpPr>
          <p:nvPr>
            <p:ph type="title"/>
          </p:nvPr>
        </p:nvSpPr>
        <p:spPr>
          <a:xfrm>
            <a:off x="457200" y="1295400"/>
            <a:ext cx="8229600" cy="1143000"/>
          </a:xfrm>
        </p:spPr>
        <p:txBody>
          <a:bodyPr/>
          <a:lstStyle/>
          <a:p>
            <a:r>
              <a:rPr lang="en-US" sz="4300" dirty="0"/>
              <a:t>The U.S. Embargo Against Cuba Impact on U.S. Farmers</a:t>
            </a:r>
          </a:p>
        </p:txBody>
      </p:sp>
      <p:sp>
        <p:nvSpPr>
          <p:cNvPr id="3" name="Content Placeholder 2">
            <a:extLst>
              <a:ext uri="{FF2B5EF4-FFF2-40B4-BE49-F238E27FC236}">
                <a16:creationId xmlns:a16="http://schemas.microsoft.com/office/drawing/2014/main" id="{D700FABF-E4DE-C942-B345-77AFDF321EFF}"/>
              </a:ext>
            </a:extLst>
          </p:cNvPr>
          <p:cNvSpPr>
            <a:spLocks noGrp="1"/>
          </p:cNvSpPr>
          <p:nvPr>
            <p:ph idx="1"/>
          </p:nvPr>
        </p:nvSpPr>
        <p:spPr>
          <a:xfrm>
            <a:off x="457200" y="2697480"/>
            <a:ext cx="8229600" cy="3779520"/>
          </a:xfrm>
        </p:spPr>
        <p:txBody>
          <a:bodyPr/>
          <a:lstStyle/>
          <a:p>
            <a:pPr marL="0" indent="0">
              <a:buNone/>
            </a:pPr>
            <a:r>
              <a:rPr lang="en-US" b="1" dirty="0">
                <a:latin typeface="Calibri" panose="020F0502020204030204" pitchFamily="34" charset="0"/>
                <a:cs typeface="Calibri" panose="020F0502020204030204" pitchFamily="34" charset="0"/>
              </a:rPr>
              <a:t>Assignment:</a:t>
            </a:r>
          </a:p>
          <a:p>
            <a:r>
              <a:rPr lang="en-US" dirty="0"/>
              <a:t>Suppose you are a rice farmer in Arkansas who is looking to sell more of your product to consumers in new markets.</a:t>
            </a:r>
          </a:p>
          <a:p>
            <a:r>
              <a:rPr lang="en-US" dirty="0"/>
              <a:t>Read </a:t>
            </a:r>
            <a:r>
              <a:rPr lang="en-US" dirty="0">
                <a:hlinkClick r:id="rId2"/>
              </a:rPr>
              <a:t>https://</a:t>
            </a:r>
            <a:r>
              <a:rPr lang="en-US" dirty="0" err="1">
                <a:hlinkClick r:id="rId2"/>
              </a:rPr>
              <a:t>thehill.com</a:t>
            </a:r>
            <a:r>
              <a:rPr lang="en-US" dirty="0">
                <a:hlinkClick r:id="rId2"/>
              </a:rPr>
              <a:t>/blogs/congress-blog/economy-budget/415210-american-farmers-need-the-cuban-market</a:t>
            </a:r>
            <a:r>
              <a:rPr lang="en-US" dirty="0"/>
              <a:t>.</a:t>
            </a:r>
          </a:p>
          <a:p>
            <a:r>
              <a:rPr lang="en-US" dirty="0"/>
              <a:t>Write a paragraph summarizing why you agree or disagree with the author’s point of view.</a:t>
            </a:r>
          </a:p>
          <a:p>
            <a:endParaRPr lang="en-US" dirty="0"/>
          </a:p>
          <a:p>
            <a:endParaRPr lang="en-US" dirty="0"/>
          </a:p>
          <a:p>
            <a:endParaRPr lang="en-US" dirty="0"/>
          </a:p>
        </p:txBody>
      </p:sp>
    </p:spTree>
    <p:extLst>
      <p:ext uri="{BB962C8B-B14F-4D97-AF65-F5344CB8AC3E}">
        <p14:creationId xmlns:p14="http://schemas.microsoft.com/office/powerpoint/2010/main" val="260915696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0" ma:contentTypeDescription="Create a new document." ma:contentTypeScope="" ma:versionID="dfcaf296b1bd588bd73adb08cf7d47c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b9b2f643d7d147ab63e5deb48b696c83"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8332A4-542C-494D-8506-1C720B46413C}">
  <ds:schemaRefs>
    <ds:schemaRef ds:uri="http://purl.org/dc/elements/1.1/"/>
    <ds:schemaRef ds:uri="http://purl.org/dc/terms/"/>
    <ds:schemaRef ds:uri="e475455f-c69b-4ff8-acf7-75612f4dc189"/>
    <ds:schemaRef ds:uri="http://schemas.microsoft.com/office/2006/documentManagement/types"/>
    <ds:schemaRef ds:uri="http://schemas.microsoft.com/office/infopath/2007/PartnerControls"/>
    <ds:schemaRef ds:uri="aa0c1190-56bd-4797-9cf7-4990489609e0"/>
    <ds:schemaRef ds:uri="http://purl.org/dc/dcmitype/"/>
    <ds:schemaRef ds:uri="http://www.w3.org/XML/1998/namespac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D573403-C109-4615-9D0F-BC23C8B90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2081</TotalTime>
  <Words>789</Words>
  <Application>Microsoft Macintosh PowerPoint</Application>
  <PresentationFormat>On-screen Show (4:3)</PresentationFormat>
  <Paragraphs>65</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U.S. Farmers and the Cuban Embargo</vt:lpstr>
      <vt:lpstr>What do you know about trade barriers?</vt:lpstr>
      <vt:lpstr>Key Terms: The Vocabulary  of Trade Barriers</vt:lpstr>
      <vt:lpstr>Questions about Trade Barriers</vt:lpstr>
      <vt:lpstr>Reasons for Trade Barriers</vt:lpstr>
      <vt:lpstr>Costs and Benefits of Trade Barriers</vt:lpstr>
      <vt:lpstr>Group Activity Answers (1-5)</vt:lpstr>
      <vt:lpstr>Group Activity Answers (6-10)</vt:lpstr>
      <vt:lpstr>The U.S. Embargo Against Cuba Impact on U.S. Farmers</vt:lpstr>
      <vt:lpstr>Exit Ticket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Karen Harper</cp:lastModifiedBy>
  <cp:revision>291</cp:revision>
  <dcterms:created xsi:type="dcterms:W3CDTF">2012-09-11T15:07:18Z</dcterms:created>
  <dcterms:modified xsi:type="dcterms:W3CDTF">2020-07-23T18:44:14Z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