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2585"/>
  </p:normalViewPr>
  <p:slideViewPr>
    <p:cSldViewPr>
      <p:cViewPr varScale="1">
        <p:scale>
          <a:sx n="118" d="100"/>
          <a:sy n="118" d="100"/>
        </p:scale>
        <p:origin x="23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7/22/20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12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often are confused</a:t>
            </a:r>
            <a:r>
              <a:rPr lang="en-US" baseline="0" dirty="0"/>
              <a:t> initially when it comes to shifting the supply and demand curves. A shift to the left of the supply curve is always a decrease in supply, just as a shift left of the demand curve represents a new demand schedule with smaller </a:t>
            </a:r>
            <a:r>
              <a:rPr lang="en-US" baseline="0" dirty="0" err="1"/>
              <a:t>quanitites</a:t>
            </a:r>
            <a:r>
              <a:rPr lang="en-US" baseline="0" dirty="0"/>
              <a:t> demanded.</a:t>
            </a:r>
          </a:p>
          <a:p>
            <a:endParaRPr lang="en-US" dirty="0"/>
          </a:p>
          <a:p>
            <a:r>
              <a:rPr lang="en-US" dirty="0"/>
              <a:t>I.R.D.L. is a fun econ acronym which the</a:t>
            </a:r>
            <a:r>
              <a:rPr lang="en-US" baseline="0" dirty="0"/>
              <a:t> author here is crediting to teacher Chris Cannon of the Georgia Council on Economic Education.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2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1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6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43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7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8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7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01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Suggested responses: </a:t>
            </a:r>
          </a:p>
          <a:p>
            <a:r>
              <a:rPr lang="en-US" dirty="0"/>
              <a:t>New tires-</a:t>
            </a:r>
            <a:r>
              <a:rPr lang="en-US" baseline="0" dirty="0"/>
              <a:t> if gasoline prices increase buyers may postpone purchases for new tires because of budgetary constraints related to increased transportation expenses. </a:t>
            </a:r>
          </a:p>
          <a:p>
            <a:r>
              <a:rPr lang="en-US" baseline="0" dirty="0"/>
              <a:t>Vacation Cabin Rentals- owners of cabin rentals are likely to see a decline in revenues as people may travel less. </a:t>
            </a:r>
          </a:p>
          <a:p>
            <a:r>
              <a:rPr lang="en-US" baseline="0" dirty="0"/>
              <a:t>Public transportation- a likely increase in demand for public transport may put upward pressures on quantities demanded and prices to travel via public transportation. </a:t>
            </a:r>
          </a:p>
          <a:p>
            <a:r>
              <a:rPr lang="en-US" baseline="0" dirty="0"/>
              <a:t>Gas Station Food Sales- revenues from gas station foods and drinks may decrease as gas and gas station refreshments are complementary goods.</a:t>
            </a:r>
          </a:p>
          <a:p>
            <a:r>
              <a:rPr lang="en-US" baseline="0" dirty="0"/>
              <a:t>In general, prices have an inverse relationship with quantity demanded (increase P/decrease QD and decrease P/increase QD) and a direct relationship with quantity supplied (increase P/Increase QS and decrease P/decrease QS).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1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47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1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27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89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8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200"/>
            </a:lvl1pPr>
            <a:lvl2pPr>
              <a:lnSpc>
                <a:spcPct val="100000"/>
              </a:lnSpc>
              <a:spcAft>
                <a:spcPts val="800"/>
              </a:spcAft>
              <a:defRPr sz="2200"/>
            </a:lvl2pPr>
            <a:lvl3pPr>
              <a:lnSpc>
                <a:spcPct val="100000"/>
              </a:lnSpc>
              <a:spcAft>
                <a:spcPts val="800"/>
              </a:spcAft>
              <a:defRPr sz="2200"/>
            </a:lvl3pPr>
            <a:lvl4pPr>
              <a:lnSpc>
                <a:spcPct val="100000"/>
              </a:lnSpc>
              <a:spcAft>
                <a:spcPts val="800"/>
              </a:spcAft>
              <a:defRPr sz="2200"/>
            </a:lvl4pPr>
            <a:lvl5pPr>
              <a:lnSpc>
                <a:spcPct val="10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Resource Allocation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»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councilforeconed.org/shopping_product_list.asp?catID=38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136188&amp;picture=gas-price-sig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hapel_Mark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FCBDF-B2D8-6847-A097-0A505ABD7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7772400" cy="784225"/>
          </a:xfrm>
        </p:spPr>
        <p:txBody>
          <a:bodyPr/>
          <a:lstStyle/>
          <a:p>
            <a:pPr>
              <a:spcBef>
                <a:spcPts val="4000"/>
              </a:spcBef>
            </a:pPr>
            <a:r>
              <a:rPr lang="en-US" dirty="0"/>
              <a:t>Resource Allocation in Product Markets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D9B857-A6DE-DB41-9084-5827710FC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8229600" cy="1655762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lesson supports Lesson 1 in Unit 2: Nature and Function of Product Markets in CEE's </a:t>
            </a:r>
            <a:r>
              <a:rPr lang="en-US" sz="1600" dirty="0">
                <a:hlinkClick r:id="rId3"/>
              </a:rPr>
              <a:t>Advanced Placement Microeconomics (4th Edition)</a:t>
            </a:r>
            <a:r>
              <a:rPr lang="en-US" sz="1600" dirty="0"/>
              <a:t>. </a:t>
            </a:r>
          </a:p>
          <a:p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What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16480"/>
            <a:ext cx="8229600" cy="3779520"/>
          </a:xfrm>
        </p:spPr>
        <p:txBody>
          <a:bodyPr/>
          <a:lstStyle/>
          <a:p>
            <a:r>
              <a:rPr lang="en-US" dirty="0"/>
              <a:t>A change in the price of gasoline caused the demand or supply of a related good (vehicles) to shift the demand curves.  It reduced the demand for fuel efficient cars and increased the demand for larger vehicles.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B8D97B-EAEE-AF4D-AF93-142FD6DB0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7600"/>
            <a:ext cx="3047999" cy="276490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C9DD13-1BFF-D14B-9E95-17CB63B86995}"/>
              </a:ext>
            </a:extLst>
          </p:cNvPr>
          <p:cNvGrpSpPr/>
          <p:nvPr/>
        </p:nvGrpSpPr>
        <p:grpSpPr>
          <a:xfrm>
            <a:off x="5257901" y="3657600"/>
            <a:ext cx="3352699" cy="2830827"/>
            <a:chOff x="4885695" y="3402071"/>
            <a:chExt cx="3745584" cy="3162556"/>
          </a:xfrm>
        </p:grpSpPr>
        <p:sp>
          <p:nvSpPr>
            <p:cNvPr id="38" name="Text Box 31">
              <a:extLst>
                <a:ext uri="{FF2B5EF4-FFF2-40B4-BE49-F238E27FC236}">
                  <a16:creationId xmlns:a16="http://schemas.microsoft.com/office/drawing/2014/main" id="{9E56078B-156B-C942-9274-5605ECF986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065" y="3402071"/>
              <a:ext cx="1114279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P </a:t>
              </a:r>
              <a:r>
                <a:rPr lang="en-US" altLang="en-US" sz="1400" b="1" baseline="-25000" dirty="0">
                  <a:latin typeface="Arial" panose="020B0604020202020204" pitchFamily="34" charset="0"/>
                </a:rPr>
                <a:t>(thousands)</a:t>
              </a:r>
              <a:endParaRPr lang="en-US" altLang="en-US" sz="20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4DD699-5745-0A4B-A419-D240CEE53CBC}"/>
                </a:ext>
              </a:extLst>
            </p:cNvPr>
            <p:cNvSpPr txBox="1"/>
            <p:nvPr/>
          </p:nvSpPr>
          <p:spPr>
            <a:xfrm>
              <a:off x="5625223" y="3756385"/>
              <a:ext cx="2622808" cy="378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market: Fuel-efficient cars</a:t>
              </a:r>
            </a:p>
          </p:txBody>
        </p:sp>
        <p:sp>
          <p:nvSpPr>
            <p:cNvPr id="40" name="Text Box 23">
              <a:extLst>
                <a:ext uri="{FF2B5EF4-FFF2-40B4-BE49-F238E27FC236}">
                  <a16:creationId xmlns:a16="http://schemas.microsoft.com/office/drawing/2014/main" id="{1D2806FA-4E39-9F41-95F4-9C5DF5161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5695" y="4038601"/>
              <a:ext cx="572891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$50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en-US" sz="1400" b="1" dirty="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40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en-US" sz="1400" b="1" dirty="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30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en-US" sz="1400" b="1" dirty="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latin typeface="Arial" panose="020B0604020202020204" pitchFamily="34" charset="0"/>
                </a:rPr>
                <a:t>20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endParaRPr lang="en-US" alt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3030F72E-F5C6-8641-B116-08650A5D25DA}"/>
                </a:ext>
              </a:extLst>
            </p:cNvPr>
            <p:cNvSpPr>
              <a:spLocks/>
            </p:cNvSpPr>
            <p:nvPr/>
          </p:nvSpPr>
          <p:spPr bwMode="auto">
            <a:xfrm rot="21241100">
              <a:off x="5676706" y="4292940"/>
              <a:ext cx="1829655" cy="1831258"/>
            </a:xfrm>
            <a:custGeom>
              <a:avLst/>
              <a:gdLst>
                <a:gd name="T0" fmla="*/ 0 w 4387"/>
                <a:gd name="T1" fmla="*/ 0 h 4289"/>
                <a:gd name="T2" fmla="*/ 2147483646 w 4387"/>
                <a:gd name="T3" fmla="*/ 2147483646 h 4289"/>
                <a:gd name="T4" fmla="*/ 2147483646 w 4387"/>
                <a:gd name="T5" fmla="*/ 2147483646 h 4289"/>
                <a:gd name="T6" fmla="*/ 2147483646 w 4387"/>
                <a:gd name="T7" fmla="*/ 2147483646 h 4289"/>
                <a:gd name="T8" fmla="*/ 2147483646 w 4387"/>
                <a:gd name="T9" fmla="*/ 2147483646 h 4289"/>
                <a:gd name="T10" fmla="*/ 2147483646 w 4387"/>
                <a:gd name="T11" fmla="*/ 2147483646 h 4289"/>
                <a:gd name="T12" fmla="*/ 2147483646 w 4387"/>
                <a:gd name="T13" fmla="*/ 2147483646 h 4289"/>
                <a:gd name="T14" fmla="*/ 2147483646 w 4387"/>
                <a:gd name="T15" fmla="*/ 2147483646 h 4289"/>
                <a:gd name="T16" fmla="*/ 2147483646 w 4387"/>
                <a:gd name="T17" fmla="*/ 2147483646 h 4289"/>
                <a:gd name="T18" fmla="*/ 2147483646 w 4387"/>
                <a:gd name="T19" fmla="*/ 2147483646 h 4289"/>
                <a:gd name="T20" fmla="*/ 2147483646 w 4387"/>
                <a:gd name="T21" fmla="*/ 2147483646 h 4289"/>
                <a:gd name="T22" fmla="*/ 2147483646 w 4387"/>
                <a:gd name="T23" fmla="*/ 2147483646 h 4289"/>
                <a:gd name="T24" fmla="*/ 2147483646 w 4387"/>
                <a:gd name="T25" fmla="*/ 2147483646 h 4289"/>
                <a:gd name="T26" fmla="*/ 2147483646 w 4387"/>
                <a:gd name="T27" fmla="*/ 2147483646 h 4289"/>
                <a:gd name="T28" fmla="*/ 2147483646 w 4387"/>
                <a:gd name="T29" fmla="*/ 2147483646 h 4289"/>
                <a:gd name="T30" fmla="*/ 2147483646 w 4387"/>
                <a:gd name="T31" fmla="*/ 2147483646 h 4289"/>
                <a:gd name="T32" fmla="*/ 2147483646 w 4387"/>
                <a:gd name="T33" fmla="*/ 2147483646 h 42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87"/>
                <a:gd name="T52" fmla="*/ 0 h 4289"/>
                <a:gd name="T53" fmla="*/ 4387 w 4387"/>
                <a:gd name="T54" fmla="*/ 4289 h 42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87" h="4289">
                  <a:moveTo>
                    <a:pt x="0" y="0"/>
                  </a:moveTo>
                  <a:lnTo>
                    <a:pt x="191" y="346"/>
                  </a:lnTo>
                  <a:lnTo>
                    <a:pt x="397" y="685"/>
                  </a:lnTo>
                  <a:lnTo>
                    <a:pt x="615" y="1014"/>
                  </a:lnTo>
                  <a:lnTo>
                    <a:pt x="846" y="1335"/>
                  </a:lnTo>
                  <a:lnTo>
                    <a:pt x="1084" y="1643"/>
                  </a:lnTo>
                  <a:lnTo>
                    <a:pt x="1337" y="1942"/>
                  </a:lnTo>
                  <a:lnTo>
                    <a:pt x="1599" y="2230"/>
                  </a:lnTo>
                  <a:lnTo>
                    <a:pt x="1873" y="2509"/>
                  </a:lnTo>
                  <a:lnTo>
                    <a:pt x="2155" y="2773"/>
                  </a:lnTo>
                  <a:lnTo>
                    <a:pt x="2447" y="3028"/>
                  </a:lnTo>
                  <a:lnTo>
                    <a:pt x="2748" y="3269"/>
                  </a:lnTo>
                  <a:lnTo>
                    <a:pt x="3059" y="3499"/>
                  </a:lnTo>
                  <a:lnTo>
                    <a:pt x="3378" y="3715"/>
                  </a:lnTo>
                  <a:lnTo>
                    <a:pt x="3706" y="3919"/>
                  </a:lnTo>
                  <a:lnTo>
                    <a:pt x="4043" y="4110"/>
                  </a:lnTo>
                  <a:lnTo>
                    <a:pt x="4387" y="4289"/>
                  </a:lnTo>
                </a:path>
              </a:pathLst>
            </a:cu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17">
              <a:extLst>
                <a:ext uri="{FF2B5EF4-FFF2-40B4-BE49-F238E27FC236}">
                  <a16:creationId xmlns:a16="http://schemas.microsoft.com/office/drawing/2014/main" id="{86E6213E-E3DC-B34F-A04E-746A6AA75C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0934" y="4038601"/>
              <a:ext cx="2049423" cy="2099296"/>
              <a:chOff x="1473" y="948"/>
              <a:chExt cx="2989" cy="2724"/>
            </a:xfrm>
          </p:grpSpPr>
          <p:sp>
            <p:nvSpPr>
              <p:cNvPr id="43" name="Line 18">
                <a:extLst>
                  <a:ext uri="{FF2B5EF4-FFF2-40B4-BE49-F238E27FC236}">
                    <a16:creationId xmlns:a16="http://schemas.microsoft.com/office/drawing/2014/main" id="{43D5BE5A-381E-CB4C-9383-A058131D4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9" y="948"/>
                <a:ext cx="0" cy="2724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9">
                <a:extLst>
                  <a:ext uri="{FF2B5EF4-FFF2-40B4-BE49-F238E27FC236}">
                    <a16:creationId xmlns:a16="http://schemas.microsoft.com/office/drawing/2014/main" id="{137AB0DC-47FC-C14D-AE73-C9D641BF69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" y="3655"/>
                <a:ext cx="298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Rectangle 21">
              <a:extLst>
                <a:ext uri="{FF2B5EF4-FFF2-40B4-BE49-F238E27FC236}">
                  <a16:creationId xmlns:a16="http://schemas.microsoft.com/office/drawing/2014/main" id="{EF86FEDC-E27F-8745-B13C-3A700D7C5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9160" y="6163875"/>
              <a:ext cx="1035540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Q </a:t>
              </a:r>
              <a:r>
                <a:rPr lang="en-US" altLang="en-US" sz="1600" b="1" baseline="-25000" dirty="0">
                  <a:latin typeface="Arial" panose="020B0604020202020204" pitchFamily="34" charset="0"/>
                </a:rPr>
                <a:t>(10,000s)</a:t>
              </a:r>
            </a:p>
          </p:txBody>
        </p:sp>
        <p:sp>
          <p:nvSpPr>
            <p:cNvPr id="46" name="Rectangle 31">
              <a:extLst>
                <a:ext uri="{FF2B5EF4-FFF2-40B4-BE49-F238E27FC236}">
                  <a16:creationId xmlns:a16="http://schemas.microsoft.com/office/drawing/2014/main" id="{F80B8972-15C2-CF44-B948-B7BDF1A18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6005" y="5624469"/>
              <a:ext cx="685274" cy="44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D</a:t>
              </a:r>
              <a:r>
                <a:rPr lang="en-US" altLang="en-US" sz="2000" b="1" baseline="-25000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7" name="Line 77">
              <a:extLst>
                <a:ext uri="{FF2B5EF4-FFF2-40B4-BE49-F238E27FC236}">
                  <a16:creationId xmlns:a16="http://schemas.microsoft.com/office/drawing/2014/main" id="{A5D2F63F-99DA-FD4E-B709-151B892EDF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45863" y="5072878"/>
              <a:ext cx="219564" cy="253377"/>
            </a:xfrm>
            <a:prstGeom prst="line">
              <a:avLst/>
            </a:prstGeom>
            <a:ln w="38100"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27866314-2681-8743-87DE-52BF62DA092B}"/>
                </a:ext>
              </a:extLst>
            </p:cNvPr>
            <p:cNvSpPr>
              <a:spLocks/>
            </p:cNvSpPr>
            <p:nvPr/>
          </p:nvSpPr>
          <p:spPr bwMode="auto">
            <a:xfrm rot="21241100">
              <a:off x="6034036" y="4128949"/>
              <a:ext cx="1829655" cy="1831258"/>
            </a:xfrm>
            <a:custGeom>
              <a:avLst/>
              <a:gdLst>
                <a:gd name="T0" fmla="*/ 0 w 4387"/>
                <a:gd name="T1" fmla="*/ 0 h 4289"/>
                <a:gd name="T2" fmla="*/ 2147483646 w 4387"/>
                <a:gd name="T3" fmla="*/ 2147483646 h 4289"/>
                <a:gd name="T4" fmla="*/ 2147483646 w 4387"/>
                <a:gd name="T5" fmla="*/ 2147483646 h 4289"/>
                <a:gd name="T6" fmla="*/ 2147483646 w 4387"/>
                <a:gd name="T7" fmla="*/ 2147483646 h 4289"/>
                <a:gd name="T8" fmla="*/ 2147483646 w 4387"/>
                <a:gd name="T9" fmla="*/ 2147483646 h 4289"/>
                <a:gd name="T10" fmla="*/ 2147483646 w 4387"/>
                <a:gd name="T11" fmla="*/ 2147483646 h 4289"/>
                <a:gd name="T12" fmla="*/ 2147483646 w 4387"/>
                <a:gd name="T13" fmla="*/ 2147483646 h 4289"/>
                <a:gd name="T14" fmla="*/ 2147483646 w 4387"/>
                <a:gd name="T15" fmla="*/ 2147483646 h 4289"/>
                <a:gd name="T16" fmla="*/ 2147483646 w 4387"/>
                <a:gd name="T17" fmla="*/ 2147483646 h 4289"/>
                <a:gd name="T18" fmla="*/ 2147483646 w 4387"/>
                <a:gd name="T19" fmla="*/ 2147483646 h 4289"/>
                <a:gd name="T20" fmla="*/ 2147483646 w 4387"/>
                <a:gd name="T21" fmla="*/ 2147483646 h 4289"/>
                <a:gd name="T22" fmla="*/ 2147483646 w 4387"/>
                <a:gd name="T23" fmla="*/ 2147483646 h 4289"/>
                <a:gd name="T24" fmla="*/ 2147483646 w 4387"/>
                <a:gd name="T25" fmla="*/ 2147483646 h 4289"/>
                <a:gd name="T26" fmla="*/ 2147483646 w 4387"/>
                <a:gd name="T27" fmla="*/ 2147483646 h 4289"/>
                <a:gd name="T28" fmla="*/ 2147483646 w 4387"/>
                <a:gd name="T29" fmla="*/ 2147483646 h 4289"/>
                <a:gd name="T30" fmla="*/ 2147483646 w 4387"/>
                <a:gd name="T31" fmla="*/ 2147483646 h 4289"/>
                <a:gd name="T32" fmla="*/ 2147483646 w 4387"/>
                <a:gd name="T33" fmla="*/ 2147483646 h 42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87"/>
                <a:gd name="T52" fmla="*/ 0 h 4289"/>
                <a:gd name="T53" fmla="*/ 4387 w 4387"/>
                <a:gd name="T54" fmla="*/ 4289 h 42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87" h="4289">
                  <a:moveTo>
                    <a:pt x="0" y="0"/>
                  </a:moveTo>
                  <a:lnTo>
                    <a:pt x="191" y="346"/>
                  </a:lnTo>
                  <a:lnTo>
                    <a:pt x="397" y="685"/>
                  </a:lnTo>
                  <a:lnTo>
                    <a:pt x="615" y="1014"/>
                  </a:lnTo>
                  <a:lnTo>
                    <a:pt x="846" y="1335"/>
                  </a:lnTo>
                  <a:lnTo>
                    <a:pt x="1084" y="1643"/>
                  </a:lnTo>
                  <a:lnTo>
                    <a:pt x="1337" y="1942"/>
                  </a:lnTo>
                  <a:lnTo>
                    <a:pt x="1599" y="2230"/>
                  </a:lnTo>
                  <a:lnTo>
                    <a:pt x="1873" y="2509"/>
                  </a:lnTo>
                  <a:lnTo>
                    <a:pt x="2155" y="2773"/>
                  </a:lnTo>
                  <a:lnTo>
                    <a:pt x="2447" y="3028"/>
                  </a:lnTo>
                  <a:lnTo>
                    <a:pt x="2748" y="3269"/>
                  </a:lnTo>
                  <a:lnTo>
                    <a:pt x="3059" y="3499"/>
                  </a:lnTo>
                  <a:lnTo>
                    <a:pt x="3378" y="3715"/>
                  </a:lnTo>
                  <a:lnTo>
                    <a:pt x="3706" y="3919"/>
                  </a:lnTo>
                  <a:lnTo>
                    <a:pt x="4043" y="4110"/>
                  </a:lnTo>
                  <a:lnTo>
                    <a:pt x="4387" y="4289"/>
                  </a:lnTo>
                </a:path>
              </a:pathLst>
            </a:custGeom>
            <a:noFill/>
            <a:ln w="5715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6B57B77D-44B2-FC42-B237-79855788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549" y="5813796"/>
              <a:ext cx="579952" cy="44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Arial" panose="020B0604020202020204" pitchFamily="34" charset="0"/>
                </a:rPr>
                <a:t>D</a:t>
              </a:r>
              <a:r>
                <a:rPr lang="en-US" altLang="en-US" sz="2000" b="1" baseline="-25000" dirty="0">
                  <a:latin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144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">
            <a:extLst>
              <a:ext uri="{FF2B5EF4-FFF2-40B4-BE49-F238E27FC236}">
                <a16:creationId xmlns:a16="http://schemas.microsoft.com/office/drawing/2014/main" id="{4DC764FD-2BDA-C14B-9692-B8CFF567E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97888"/>
            <a:ext cx="5257800" cy="244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Graphing Supply &amp; Demand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88EEADE5-D2E3-4143-A5D0-5E9FD080C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" y="4191000"/>
            <a:ext cx="2786698" cy="23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86AE36-ADB5-804B-BDCF-2258D259C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4292726"/>
            <a:ext cx="2582107" cy="22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505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Article Determinants </a:t>
            </a:r>
            <a:br>
              <a:rPr lang="en-US" dirty="0"/>
            </a:br>
            <a:r>
              <a:rPr lang="en-US" dirty="0"/>
              <a:t>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M.E.R.I.T. shifts the demand curve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/>
              <a:t>arket size (# of consumers)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xpectations (anticipated price changes)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/>
              <a:t>elated prices (substitutes &amp; complements)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/>
              <a:t>ncome (consumers demand more normal goods when their income increases)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/>
              <a:t>astes and preferences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3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Related Prices in the Article</a:t>
            </a:r>
            <a:br>
              <a:rPr 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Assume the larger vehicle was the consumers’ first choice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802C9-F6D5-0A40-A337-1F78CE50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2591267"/>
            <a:ext cx="4293388" cy="350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Substitute Goods</a:t>
            </a:r>
          </a:p>
          <a:p>
            <a:pPr marL="0" indent="0">
              <a:buFont typeface="Arial" pitchFamily="-108" charset="0"/>
              <a:buNone/>
              <a:defRPr/>
            </a:pPr>
            <a:r>
              <a:rPr lang="en-US" sz="1600" dirty="0"/>
              <a:t>A rise in the price of one product (gasoline) may increase the demand for the substitute (smaller,     fuel efficient cars) </a:t>
            </a:r>
            <a:r>
              <a:rPr lang="en-US" sz="1600" i="1" dirty="0"/>
              <a:t>This is a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i="1" dirty="0"/>
              <a:t>relationship:</a:t>
            </a:r>
          </a:p>
          <a:p>
            <a:pPr marL="0" indent="0">
              <a:buFont typeface="Arial" pitchFamily="-108" charset="0"/>
              <a:buNone/>
              <a:defRPr/>
            </a:pPr>
            <a:endParaRPr lang="en-US" sz="1600" i="1" dirty="0"/>
          </a:p>
          <a:p>
            <a:pPr marL="0" indent="0">
              <a:buFont typeface="Arial" pitchFamily="-108" charset="0"/>
              <a:buNone/>
              <a:defRPr/>
            </a:pPr>
            <a:r>
              <a:rPr lang="en-US" alt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Price of gas           	Demand for small cars</a:t>
            </a:r>
          </a:p>
          <a:p>
            <a:pPr marL="0" indent="0">
              <a:buFont typeface="Arial" pitchFamily="-108" charset="0"/>
              <a:buNone/>
              <a:defRPr/>
            </a:pPr>
            <a:r>
              <a:rPr lang="en-US" sz="1600" b="1" i="1" dirty="0"/>
              <a:t> 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ED60C58-A61A-BC44-B0B3-AF59AFBA4FCB}"/>
              </a:ext>
            </a:extLst>
          </p:cNvPr>
          <p:cNvSpPr/>
          <p:nvPr/>
        </p:nvSpPr>
        <p:spPr>
          <a:xfrm rot="10800000">
            <a:off x="1187492" y="4770786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EF686E-2A77-9741-8A03-D29E873D039A}"/>
              </a:ext>
            </a:extLst>
          </p:cNvPr>
          <p:cNvSpPr/>
          <p:nvPr/>
        </p:nvSpPr>
        <p:spPr>
          <a:xfrm rot="10800000">
            <a:off x="3208866" y="4747157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35D8F-95A0-A847-8FE8-D5631015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9" y="5115224"/>
            <a:ext cx="1549964" cy="1108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E8CA8-51EA-0648-A863-AC717B2A7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812" y="5142387"/>
            <a:ext cx="1790188" cy="1054494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6BB91073-AFE2-CB47-A0FD-2CE9D0E20921}"/>
              </a:ext>
            </a:extLst>
          </p:cNvPr>
          <p:cNvSpPr txBox="1">
            <a:spLocks noChangeArrowheads="1"/>
          </p:cNvSpPr>
          <p:nvPr/>
        </p:nvSpPr>
        <p:spPr>
          <a:xfrm>
            <a:off x="4750588" y="2591267"/>
            <a:ext cx="3936212" cy="350426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-108" charset="0"/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Substitute Goods</a:t>
            </a:r>
          </a:p>
          <a:p>
            <a:pPr marL="0" indent="0">
              <a:lnSpc>
                <a:spcPct val="100000"/>
              </a:lnSpc>
              <a:buFont typeface="Arial" pitchFamily="-108" charset="0"/>
              <a:buNone/>
            </a:pPr>
            <a:r>
              <a:rPr lang="en-US" sz="1600" dirty="0"/>
              <a:t>A decrease in the price of one product (gasoline) may increase the demand for the substitute (smaller, fuel efficient cars) </a:t>
            </a:r>
            <a:r>
              <a:rPr lang="en-US" sz="1600" i="1" dirty="0"/>
              <a:t>This is a </a:t>
            </a:r>
            <a:r>
              <a:rPr lang="en-US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n-US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600" i="1" dirty="0"/>
              <a:t>relationship:</a:t>
            </a:r>
          </a:p>
          <a:p>
            <a:pPr marL="0" indent="0">
              <a:lnSpc>
                <a:spcPct val="100000"/>
              </a:lnSpc>
              <a:buFont typeface="Arial" pitchFamily="-108" charset="0"/>
              <a:buNone/>
            </a:pPr>
            <a:r>
              <a:rPr lang="en-US" alt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Price of gas           	Demand for small cars</a:t>
            </a:r>
          </a:p>
          <a:p>
            <a:pPr marL="0" indent="0">
              <a:buFont typeface="Arial" pitchFamily="-108" charset="0"/>
              <a:buNone/>
            </a:pPr>
            <a:endParaRPr lang="en-US" altLang="en-US" sz="2400" b="1" i="1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FF0362B-29A2-CF4E-9AB6-5C75B1157DE7}"/>
              </a:ext>
            </a:extLst>
          </p:cNvPr>
          <p:cNvSpPr/>
          <p:nvPr/>
        </p:nvSpPr>
        <p:spPr>
          <a:xfrm>
            <a:off x="5421438" y="4724400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731D0EDE-10F7-3F43-BBB9-BCEC7F1E84DD}"/>
              </a:ext>
            </a:extLst>
          </p:cNvPr>
          <p:cNvSpPr/>
          <p:nvPr/>
        </p:nvSpPr>
        <p:spPr>
          <a:xfrm>
            <a:off x="7617082" y="4739404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D53735-0D45-6F4F-98AC-C547FE67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79" y="5088060"/>
            <a:ext cx="1549964" cy="1108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05BABA-BD9E-D346-A487-181E3EA9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6778" y="5115224"/>
            <a:ext cx="1790188" cy="10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05660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At the same time…</a:t>
            </a:r>
            <a:br>
              <a:rPr 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Assume the larger vehicle was the consumers’ first choice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802C9-F6D5-0A40-A337-1F78CE50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1267"/>
            <a:ext cx="8229599" cy="110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Substitute Goods</a:t>
            </a:r>
          </a:p>
          <a:p>
            <a:pPr marL="0" indent="0">
              <a:buNone/>
              <a:defRPr/>
            </a:pPr>
            <a:r>
              <a:rPr lang="en-US" sz="2000" dirty="0"/>
              <a:t>A decrease in the price of one product (gasoline) may increase the demand for the consumers’ first choice:</a:t>
            </a:r>
            <a:endParaRPr lang="en-US" sz="2000" i="1" dirty="0"/>
          </a:p>
          <a:p>
            <a:pPr marL="0" indent="0">
              <a:buFont typeface="Arial" pitchFamily="-108" charset="0"/>
              <a:buNone/>
              <a:defRPr/>
            </a:pPr>
            <a:endParaRPr lang="en-US" sz="1600" i="1" dirty="0"/>
          </a:p>
          <a:p>
            <a:pPr marL="0" indent="0">
              <a:buFont typeface="Arial" pitchFamily="-108" charset="0"/>
              <a:buNone/>
              <a:defRPr/>
            </a:pPr>
            <a:r>
              <a:rPr lang="en-US" sz="1600" b="1" i="1" dirty="0"/>
              <a:t> 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ED60C58-A61A-BC44-B0B3-AF59AFBA4FCB}"/>
              </a:ext>
            </a:extLst>
          </p:cNvPr>
          <p:cNvSpPr/>
          <p:nvPr/>
        </p:nvSpPr>
        <p:spPr>
          <a:xfrm>
            <a:off x="2585484" y="4360948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EF686E-2A77-9741-8A03-D29E873D039A}"/>
              </a:ext>
            </a:extLst>
          </p:cNvPr>
          <p:cNvSpPr/>
          <p:nvPr/>
        </p:nvSpPr>
        <p:spPr>
          <a:xfrm rot="10800000">
            <a:off x="6400801" y="4316603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35D8F-95A0-A847-8FE8-D5631015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887" y="4757645"/>
            <a:ext cx="2138911" cy="1530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E8CA8-51EA-0648-A863-AC717B2A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1" y="4784807"/>
            <a:ext cx="2138912" cy="1433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060E9-EEC3-BF41-B866-42A0C0990EE8}"/>
              </a:ext>
            </a:extLst>
          </p:cNvPr>
          <p:cNvSpPr txBox="1"/>
          <p:nvPr/>
        </p:nvSpPr>
        <p:spPr>
          <a:xfrm>
            <a:off x="2057400" y="3906916"/>
            <a:ext cx="126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Price of gas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97E48-ECB3-3148-AACD-79441D379196}"/>
              </a:ext>
            </a:extLst>
          </p:cNvPr>
          <p:cNvSpPr txBox="1"/>
          <p:nvPr/>
        </p:nvSpPr>
        <p:spPr>
          <a:xfrm>
            <a:off x="5181600" y="3886200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Demand for larger vehicles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2848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Related Prices in the Article</a:t>
            </a:r>
            <a:br>
              <a:rPr 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Assume the larger vehicle was the consumers’ first choice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802C9-F6D5-0A40-A337-1F78CE50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2591267"/>
            <a:ext cx="4293388" cy="15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Complementary Goods</a:t>
            </a:r>
          </a:p>
          <a:p>
            <a:pPr marL="0" indent="0">
              <a:buNone/>
              <a:defRPr/>
            </a:pPr>
            <a:r>
              <a:rPr lang="en-US" sz="1600" dirty="0"/>
              <a:t>An increase in the price of one good (gasoline) will decrease the demand for the complementary good (tires for large vehicles). </a:t>
            </a:r>
            <a:r>
              <a:rPr lang="en-US" sz="1600" i="1" dirty="0"/>
              <a:t>This is an </a:t>
            </a:r>
            <a:r>
              <a:rPr lang="en-US" sz="1600" b="1" i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</a:t>
            </a:r>
            <a:r>
              <a:rPr lang="en-US" sz="1600" i="1" dirty="0"/>
              <a:t>  relationship: </a:t>
            </a:r>
          </a:p>
          <a:p>
            <a:pPr marL="0" indent="0">
              <a:buFont typeface="Arial" pitchFamily="-108" charset="0"/>
              <a:buNone/>
              <a:defRPr/>
            </a:pPr>
            <a:endParaRPr lang="en-US" sz="1600" i="1" dirty="0"/>
          </a:p>
          <a:p>
            <a:pPr marL="0" indent="0">
              <a:buFont typeface="Arial" pitchFamily="-108" charset="0"/>
              <a:buNone/>
              <a:defRPr/>
            </a:pPr>
            <a:r>
              <a:rPr lang="en-US" sz="1600" b="1" i="1" dirty="0"/>
              <a:t> 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ED60C58-A61A-BC44-B0B3-AF59AFBA4FCB}"/>
              </a:ext>
            </a:extLst>
          </p:cNvPr>
          <p:cNvSpPr/>
          <p:nvPr/>
        </p:nvSpPr>
        <p:spPr>
          <a:xfrm rot="10800000">
            <a:off x="1187492" y="4947541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EF686E-2A77-9741-8A03-D29E873D039A}"/>
              </a:ext>
            </a:extLst>
          </p:cNvPr>
          <p:cNvSpPr/>
          <p:nvPr/>
        </p:nvSpPr>
        <p:spPr>
          <a:xfrm>
            <a:off x="3208866" y="4923912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35D8F-95A0-A847-8FE8-D5631015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9" y="5291979"/>
            <a:ext cx="1549964" cy="1108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E8CA8-51EA-0648-A863-AC717B2A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492" y="5319142"/>
            <a:ext cx="1768828" cy="1054494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6BB91073-AFE2-CB47-A0FD-2CE9D0E20921}"/>
              </a:ext>
            </a:extLst>
          </p:cNvPr>
          <p:cNvSpPr txBox="1">
            <a:spLocks noChangeArrowheads="1"/>
          </p:cNvSpPr>
          <p:nvPr/>
        </p:nvSpPr>
        <p:spPr>
          <a:xfrm>
            <a:off x="4750588" y="2591267"/>
            <a:ext cx="3936212" cy="167915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Complementary Goods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A decrease in the price of one good (gasoline) will increase the demand for the complementary good (tires for large vehicles). </a:t>
            </a:r>
            <a:r>
              <a:rPr lang="en-US" sz="1600" i="1" dirty="0"/>
              <a:t>This is an </a:t>
            </a:r>
            <a:r>
              <a:rPr lang="en-US" sz="1600" b="1" i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inverse</a:t>
            </a:r>
            <a:r>
              <a:rPr lang="en-US" sz="1600" i="1" dirty="0"/>
              <a:t>  relationship: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4FF0362B-29A2-CF4E-9AB6-5C75B1157DE7}"/>
              </a:ext>
            </a:extLst>
          </p:cNvPr>
          <p:cNvSpPr/>
          <p:nvPr/>
        </p:nvSpPr>
        <p:spPr>
          <a:xfrm>
            <a:off x="5421438" y="4901155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">
            <a:extLst>
              <a:ext uri="{FF2B5EF4-FFF2-40B4-BE49-F238E27FC236}">
                <a16:creationId xmlns:a16="http://schemas.microsoft.com/office/drawing/2014/main" id="{731D0EDE-10F7-3F43-BBB9-BCEC7F1E84DD}"/>
              </a:ext>
            </a:extLst>
          </p:cNvPr>
          <p:cNvSpPr/>
          <p:nvPr/>
        </p:nvSpPr>
        <p:spPr>
          <a:xfrm rot="10800000">
            <a:off x="7617082" y="4916159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D53735-0D45-6F4F-98AC-C547FE67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79" y="5264815"/>
            <a:ext cx="1549964" cy="11088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05BABA-BD9E-D346-A487-181E3EA94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7458" y="5291979"/>
            <a:ext cx="1768828" cy="1054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BCAD76-3FB5-4242-84CB-EC7A1F3DB968}"/>
              </a:ext>
            </a:extLst>
          </p:cNvPr>
          <p:cNvSpPr txBox="1"/>
          <p:nvPr/>
        </p:nvSpPr>
        <p:spPr>
          <a:xfrm>
            <a:off x="457199" y="4343400"/>
            <a:ext cx="159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Price of gas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3BB178-B13F-C142-8F54-699BCCE3184D}"/>
              </a:ext>
            </a:extLst>
          </p:cNvPr>
          <p:cNvSpPr txBox="1"/>
          <p:nvPr/>
        </p:nvSpPr>
        <p:spPr>
          <a:xfrm>
            <a:off x="2411492" y="4230469"/>
            <a:ext cx="181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Demand for large vehicle tires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1922FA-66A9-CC4E-B39A-C38794CF5A34}"/>
              </a:ext>
            </a:extLst>
          </p:cNvPr>
          <p:cNvSpPr txBox="1"/>
          <p:nvPr/>
        </p:nvSpPr>
        <p:spPr>
          <a:xfrm>
            <a:off x="4901756" y="4343400"/>
            <a:ext cx="1592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Price of gas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9BF80-CF29-FE4B-BF96-92DC37C37242}"/>
              </a:ext>
            </a:extLst>
          </p:cNvPr>
          <p:cNvSpPr txBox="1"/>
          <p:nvPr/>
        </p:nvSpPr>
        <p:spPr>
          <a:xfrm>
            <a:off x="6856049" y="4230469"/>
            <a:ext cx="181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Demand for large vehicle tires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9069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At the same time…</a:t>
            </a:r>
            <a:br>
              <a:rPr 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Assume the larger vehicle was the consumers’ first choice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802C9-F6D5-0A40-A337-1F78CE50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14600"/>
            <a:ext cx="8229599" cy="110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Complementary Goods</a:t>
            </a:r>
          </a:p>
          <a:p>
            <a:pPr marL="0" indent="0">
              <a:buNone/>
              <a:defRPr/>
            </a:pPr>
            <a:r>
              <a:rPr lang="en-US" sz="2000" dirty="0"/>
              <a:t>A decrease in the price of one product (gasoline) may increase the demand for the consumers’ first choice:</a:t>
            </a:r>
            <a:endParaRPr lang="en-US" sz="2000" i="1" dirty="0"/>
          </a:p>
          <a:p>
            <a:pPr marL="0" indent="0">
              <a:buFont typeface="Arial" pitchFamily="-108" charset="0"/>
              <a:buNone/>
              <a:defRPr/>
            </a:pPr>
            <a:endParaRPr lang="en-US" sz="1600" i="1" dirty="0"/>
          </a:p>
          <a:p>
            <a:pPr marL="0" indent="0">
              <a:buFont typeface="Arial" pitchFamily="-108" charset="0"/>
              <a:buNone/>
              <a:defRPr/>
            </a:pPr>
            <a:r>
              <a:rPr lang="en-US" sz="1600" b="1" i="1" dirty="0"/>
              <a:t> 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4ED60C58-A61A-BC44-B0B3-AF59AFBA4FCB}"/>
              </a:ext>
            </a:extLst>
          </p:cNvPr>
          <p:cNvSpPr/>
          <p:nvPr/>
        </p:nvSpPr>
        <p:spPr>
          <a:xfrm>
            <a:off x="1491965" y="4360948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7EF686E-2A77-9741-8A03-D29E873D039A}"/>
              </a:ext>
            </a:extLst>
          </p:cNvPr>
          <p:cNvSpPr/>
          <p:nvPr/>
        </p:nvSpPr>
        <p:spPr>
          <a:xfrm rot="10800000">
            <a:off x="4495801" y="4316603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D35D8F-95A0-A847-8FE8-D5631015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8" y="4757645"/>
            <a:ext cx="2138911" cy="1530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BE8CA8-51EA-0648-A863-AC717B2A7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5201" y="4784807"/>
            <a:ext cx="2138912" cy="14336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060E9-EEC3-BF41-B866-42A0C0990EE8}"/>
              </a:ext>
            </a:extLst>
          </p:cNvPr>
          <p:cNvSpPr txBox="1"/>
          <p:nvPr/>
        </p:nvSpPr>
        <p:spPr>
          <a:xfrm>
            <a:off x="963881" y="3906916"/>
            <a:ext cx="126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Price of gas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97E48-ECB3-3148-AACD-79441D379196}"/>
              </a:ext>
            </a:extLst>
          </p:cNvPr>
          <p:cNvSpPr txBox="1"/>
          <p:nvPr/>
        </p:nvSpPr>
        <p:spPr>
          <a:xfrm>
            <a:off x="3276600" y="3886200"/>
            <a:ext cx="269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Demand for larger vehicles</a:t>
            </a:r>
            <a:endParaRPr lang="en-US" dirty="0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B03E68D-6035-7F4C-AAFD-8643EE43CA74}"/>
              </a:ext>
            </a:extLst>
          </p:cNvPr>
          <p:cNvSpPr/>
          <p:nvPr/>
        </p:nvSpPr>
        <p:spPr>
          <a:xfrm rot="10800000">
            <a:off x="7391400" y="4316603"/>
            <a:ext cx="174078" cy="26501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2006EB-628E-F54F-86A9-6A8E9E314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4864071"/>
            <a:ext cx="2138912" cy="12751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2A477D-1A55-7D4E-93FE-9E7768E1C092}"/>
              </a:ext>
            </a:extLst>
          </p:cNvPr>
          <p:cNvSpPr txBox="1"/>
          <p:nvPr/>
        </p:nvSpPr>
        <p:spPr>
          <a:xfrm>
            <a:off x="6324600" y="3657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Demand for large vehicles tires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933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Shifts in Supply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795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T.R.I.C.E.(G.) Shifts the Supply Curve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dirty="0"/>
              <a:t>echnology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dirty="0"/>
              <a:t>elated prices (producers supply more of goods or services which generate more profit)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/>
              <a:t>nput prices (resources, the ingredients of production)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/>
              <a:t>ompetition (number of sellers)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dirty="0"/>
              <a:t>xpectations (producers anticipate price changes, producing more when prices rise)</a:t>
            </a:r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dirty="0"/>
              <a:t>overnment Action (taxes and subsidies)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1406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77952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Price affects the Quantity Demanded and the Quantity Supplied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Changes in price do not shift the demand or supply curve for the product you are analyzing.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Changes in price represent a movement on a demand or supply curve.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Non-price determinants affect Demand and Supply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Changes in demand and supply shift the entire curve left or right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Demand and Supply of goods and services determine how resources are allocated in a market economy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58704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Differences in Demand and Quantity Demanded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12FA3-7470-6047-B98C-0FF91D4A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629" y="2743200"/>
            <a:ext cx="6074741" cy="36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8831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79520"/>
          </a:xfrm>
        </p:spPr>
        <p:txBody>
          <a:bodyPr/>
          <a:lstStyle/>
          <a:p>
            <a:r>
              <a:rPr lang="en-US" dirty="0"/>
              <a:t>What goods or services could be affected by a rapid rise in the price of gasoline?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41A6A-6198-644A-B047-C072BA8A8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5837" y="3657600"/>
            <a:ext cx="3592325" cy="23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12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Differences in Supply and Quantity Supplied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12FA3-7470-6047-B98C-0FF91D4AE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733" y="2654938"/>
            <a:ext cx="5904533" cy="38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3722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79520"/>
          </a:xfrm>
        </p:spPr>
        <p:txBody>
          <a:bodyPr/>
          <a:lstStyle/>
          <a:p>
            <a:r>
              <a:rPr lang="en-US" dirty="0"/>
              <a:t>How would these products be affected if gasoline prices rapidly rise? </a:t>
            </a:r>
          </a:p>
          <a:p>
            <a:r>
              <a:rPr lang="en-US" dirty="0"/>
              <a:t>How do price changes change the quantity demanded or the quantity supplied?</a:t>
            </a:r>
          </a:p>
          <a:p>
            <a:endParaRPr lang="en-US" dirty="0"/>
          </a:p>
        </p:txBody>
      </p:sp>
      <p:pic>
        <p:nvPicPr>
          <p:cNvPr id="5" name="Picture 2" descr="Image result for new tires">
            <a:extLst>
              <a:ext uri="{FF2B5EF4-FFF2-40B4-BE49-F238E27FC236}">
                <a16:creationId xmlns:a16="http://schemas.microsoft.com/office/drawing/2014/main" id="{2311504E-F46F-2C4F-B5E3-503F6395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5" y="4518548"/>
            <a:ext cx="1754897" cy="10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79F87-04E2-7640-9EE4-5D416FCE7929}"/>
              </a:ext>
            </a:extLst>
          </p:cNvPr>
          <p:cNvSpPr txBox="1"/>
          <p:nvPr/>
        </p:nvSpPr>
        <p:spPr>
          <a:xfrm>
            <a:off x="583924" y="5671302"/>
            <a:ext cx="175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New tires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630DB-D9E6-A249-B424-8B36A2306F58}"/>
              </a:ext>
            </a:extLst>
          </p:cNvPr>
          <p:cNvSpPr txBox="1"/>
          <p:nvPr/>
        </p:nvSpPr>
        <p:spPr>
          <a:xfrm>
            <a:off x="2533071" y="4458945"/>
            <a:ext cx="2076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Vacation Cabin Rentals</a:t>
            </a:r>
          </a:p>
        </p:txBody>
      </p:sp>
      <p:pic>
        <p:nvPicPr>
          <p:cNvPr id="8" name="Picture 6" descr="Blur, Commute, Commuting, Locomotive, Metro, Motion">
            <a:extLst>
              <a:ext uri="{FF2B5EF4-FFF2-40B4-BE49-F238E27FC236}">
                <a16:creationId xmlns:a16="http://schemas.microsoft.com/office/drawing/2014/main" id="{EB62A812-A95C-CF47-A363-A8DECD57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903" y="4541680"/>
            <a:ext cx="1652064" cy="10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B1FC9A-73E2-4447-994A-8F8482D7FA3D}"/>
              </a:ext>
            </a:extLst>
          </p:cNvPr>
          <p:cNvSpPr txBox="1"/>
          <p:nvPr/>
        </p:nvSpPr>
        <p:spPr>
          <a:xfrm>
            <a:off x="4783903" y="5642895"/>
            <a:ext cx="1652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Public Transportation</a:t>
            </a:r>
          </a:p>
        </p:txBody>
      </p:sp>
      <p:pic>
        <p:nvPicPr>
          <p:cNvPr id="10" name="Picture 8" descr="Image result for gas station slushies free images">
            <a:extLst>
              <a:ext uri="{FF2B5EF4-FFF2-40B4-BE49-F238E27FC236}">
                <a16:creationId xmlns:a16="http://schemas.microsoft.com/office/drawing/2014/main" id="{5E2E7D6D-C06B-4340-A916-7167235F3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39" y="4828313"/>
            <a:ext cx="1754897" cy="13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3F0388-9DA2-4244-A63C-2B5EE427D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5508" y="4856822"/>
            <a:ext cx="2064533" cy="10932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0D036-7C6A-FF46-8911-C94600D3F159}"/>
              </a:ext>
            </a:extLst>
          </p:cNvPr>
          <p:cNvSpPr txBox="1"/>
          <p:nvPr/>
        </p:nvSpPr>
        <p:spPr>
          <a:xfrm>
            <a:off x="6622330" y="4453145"/>
            <a:ext cx="206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Gas Station Food Sales</a:t>
            </a:r>
          </a:p>
        </p:txBody>
      </p:sp>
    </p:spTree>
    <p:extLst>
      <p:ext uri="{BB962C8B-B14F-4D97-AF65-F5344CB8AC3E}">
        <p14:creationId xmlns:p14="http://schemas.microsoft.com/office/powerpoint/2010/main" val="2410548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 Market Economy’s Price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286000"/>
            <a:ext cx="5105400" cy="3779520"/>
          </a:xfrm>
        </p:spPr>
        <p:txBody>
          <a:bodyPr/>
          <a:lstStyle/>
          <a:p>
            <a:r>
              <a:rPr lang="en-US" sz="2050" dirty="0"/>
              <a:t>Markets provide the opportunity for buyers and sellers to exchange goods and services.</a:t>
            </a:r>
          </a:p>
          <a:p>
            <a:r>
              <a:rPr lang="en-US" sz="2050" dirty="0"/>
              <a:t>Demand is the quantity that consumers are willing and able to buy at given prices during a period of time. Supply is the quantity that producers are willing and able to sell at given prices during a period of time. </a:t>
            </a:r>
          </a:p>
          <a:p>
            <a:r>
              <a:rPr lang="en-US" sz="2050" dirty="0"/>
              <a:t>In a market economy, prices are set when buyers and sellers agree to make an exchange at a specific price for a specific quantity. Price is the point where QD=QS.</a:t>
            </a:r>
          </a:p>
          <a:p>
            <a:endParaRPr lang="en-US" sz="2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6947D-2C64-2642-B324-E5BB8C202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393576"/>
            <a:ext cx="2810445" cy="26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712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400"/>
              </a:lnSpc>
            </a:pPr>
            <a:r>
              <a:rPr lang="en-US" sz="4500" dirty="0"/>
              <a:t>Circular Flow Model </a:t>
            </a:r>
            <a:br>
              <a:rPr lang="en-US" sz="4500" dirty="0"/>
            </a:br>
            <a:r>
              <a:rPr lang="en-US" sz="4500" dirty="0"/>
              <a:t>for a Market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286000"/>
            <a:ext cx="5105400" cy="3779520"/>
          </a:xfrm>
        </p:spPr>
        <p:txBody>
          <a:bodyPr/>
          <a:lstStyle/>
          <a:p>
            <a:r>
              <a:rPr lang="en-US" sz="2050" dirty="0"/>
              <a:t>An economy is an endless flow of money facilitating the exchange of products and resources.</a:t>
            </a:r>
          </a:p>
          <a:p>
            <a:r>
              <a:rPr lang="en-US" sz="2050" dirty="0"/>
              <a:t>Resources are exchanged in the Factors Market.  </a:t>
            </a:r>
            <a:r>
              <a:rPr lang="en-US" sz="2050"/>
              <a:t>Products are </a:t>
            </a:r>
            <a:r>
              <a:rPr lang="en-US" sz="2050" dirty="0"/>
              <a:t>exchanged in the Product Market.</a:t>
            </a:r>
          </a:p>
          <a:p>
            <a:r>
              <a:rPr lang="en-US" sz="2050" dirty="0"/>
              <a:t>Exchanges are made by Businesses and Households, who are buyers and sellers in the two markets.</a:t>
            </a:r>
          </a:p>
          <a:p>
            <a:r>
              <a:rPr lang="en-US" sz="2050" dirty="0"/>
              <a:t>Resources (the factors of production) are allocated to produce the goods and services consumers want to buy.</a:t>
            </a:r>
          </a:p>
          <a:p>
            <a:endParaRPr lang="en-US" sz="20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6947D-2C64-2642-B324-E5BB8C202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512166"/>
            <a:ext cx="3127987" cy="2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5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News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Gas-Price Drop Takes Americans’ Interest in Fuel Economy Down with It </a:t>
            </a:r>
          </a:p>
          <a:p>
            <a:pPr marL="0" indent="0" algn="r">
              <a:buNone/>
            </a:pPr>
            <a:r>
              <a:rPr lang="en-US" i="1" dirty="0"/>
              <a:t>The Wall Street Journal, Sept. 4, 2015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155A0C-2F56-6342-82FF-A226DA261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0" y="4235731"/>
            <a:ext cx="2575785" cy="1517243"/>
          </a:xfrm>
          <a:prstGeom prst="rect">
            <a:avLst/>
          </a:prstGeom>
        </p:spPr>
      </p:pic>
      <p:sp>
        <p:nvSpPr>
          <p:cNvPr id="14" name="&quot;No&quot; Symbol 3">
            <a:extLst>
              <a:ext uri="{FF2B5EF4-FFF2-40B4-BE49-F238E27FC236}">
                <a16:creationId xmlns:a16="http://schemas.microsoft.com/office/drawing/2014/main" id="{0187D03B-1D36-1941-B4CD-8D818BE632F2}"/>
              </a:ext>
            </a:extLst>
          </p:cNvPr>
          <p:cNvSpPr/>
          <p:nvPr/>
        </p:nvSpPr>
        <p:spPr>
          <a:xfrm>
            <a:off x="457200" y="4038600"/>
            <a:ext cx="2983964" cy="2048151"/>
          </a:xfrm>
          <a:prstGeom prst="noSmoking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5" name="Picture 4" descr="http://si.wsj.net/public/resources/images/BN-KD750_chevyt_G_20150903212627.jpg">
            <a:extLst>
              <a:ext uri="{FF2B5EF4-FFF2-40B4-BE49-F238E27FC236}">
                <a16:creationId xmlns:a16="http://schemas.microsoft.com/office/drawing/2014/main" id="{5B15F28D-6AEE-E442-A83D-79DF121C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72" y="4148071"/>
            <a:ext cx="2739528" cy="182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Related image">
            <a:extLst>
              <a:ext uri="{FF2B5EF4-FFF2-40B4-BE49-F238E27FC236}">
                <a16:creationId xmlns:a16="http://schemas.microsoft.com/office/drawing/2014/main" id="{410117CC-C040-F744-9701-19222D03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11" y="4146626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0338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Comparing Falling Interest in Fuel Efficiency with Gas Prices</a:t>
            </a:r>
          </a:p>
        </p:txBody>
      </p:sp>
      <p:pic>
        <p:nvPicPr>
          <p:cNvPr id="8" name="Picture 2" descr="http://si.wsj.net/public/resources/images/BN-KD576_Google_G_20150903151005.jpg">
            <a:extLst>
              <a:ext uri="{FF2B5EF4-FFF2-40B4-BE49-F238E27FC236}">
                <a16:creationId xmlns:a16="http://schemas.microsoft.com/office/drawing/2014/main" id="{D4594A5B-D13F-2B43-8665-7798ADCE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46" y="2667000"/>
            <a:ext cx="571050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24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Article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79520"/>
          </a:xfrm>
        </p:spPr>
        <p:txBody>
          <a:bodyPr/>
          <a:lstStyle/>
          <a:p>
            <a:r>
              <a:rPr lang="en-US" dirty="0"/>
              <a:t>Households demanded more larger vehicles in the Product Market.</a:t>
            </a:r>
          </a:p>
          <a:p>
            <a:r>
              <a:rPr lang="en-US" dirty="0"/>
              <a:t>Businesses produced more larger vehicles for the Product Market.</a:t>
            </a:r>
          </a:p>
          <a:p>
            <a:r>
              <a:rPr lang="en-US" dirty="0"/>
              <a:t>This exchange increased the demand and supply of other related products.</a:t>
            </a:r>
          </a:p>
          <a:p>
            <a:r>
              <a:rPr lang="en-US" dirty="0"/>
              <a:t>Businesses re-allocated resources to meet consumers’ demands for larger vehicles.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49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461E3-E826-B247-9C75-4281C92B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/>
              <a:t>Law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F9-BAD4-FF46-A619-BB0D2FD5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779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economic principle stating that consumers will purchase less of a good or service at higher prices and more at lower prices. </a:t>
            </a:r>
          </a:p>
          <a:p>
            <a:endParaRPr lang="en-US" dirty="0"/>
          </a:p>
          <a:p>
            <a:r>
              <a:rPr lang="en-US" dirty="0"/>
              <a:t>Does consumer demand for larger vehicles that are more expensive than smaller cars defy the law of demand?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37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0" ma:contentTypeDescription="Create a new document." ma:contentTypeScope="" ma:versionID="dfcaf296b1bd588bd73adb08cf7d47c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b9b2f643d7d147ab63e5deb48b696c83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573403-C109-4615-9D0F-BC23C8B90B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0c1190-56bd-4797-9cf7-4990489609e0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terms/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aa0c1190-56bd-4797-9cf7-4990489609e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2124</TotalTime>
  <Words>1200</Words>
  <Application>Microsoft Macintosh PowerPoint</Application>
  <PresentationFormat>On-screen Show (4:3)</PresentationFormat>
  <Paragraphs>136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Resource Allocation in Product Markets</vt:lpstr>
      <vt:lpstr>Warm-up</vt:lpstr>
      <vt:lpstr>Warm-up</vt:lpstr>
      <vt:lpstr>A Market Economy’s Price System</vt:lpstr>
      <vt:lpstr>Circular Flow Model  for a Market Economy</vt:lpstr>
      <vt:lpstr>News Article</vt:lpstr>
      <vt:lpstr>Comparing Falling Interest in Fuel Efficiency with Gas Prices</vt:lpstr>
      <vt:lpstr>Article Summary</vt:lpstr>
      <vt:lpstr>Law of Demand</vt:lpstr>
      <vt:lpstr>What Happened</vt:lpstr>
      <vt:lpstr>Graphing Supply &amp; Demand</vt:lpstr>
      <vt:lpstr>Article Determinants  of Demand</vt:lpstr>
      <vt:lpstr>Related Prices in the Article Assume the larger vehicle was the consumers’ first choice</vt:lpstr>
      <vt:lpstr>At the same time… Assume the larger vehicle was the consumers’ first choice</vt:lpstr>
      <vt:lpstr>Related Prices in the Article Assume the larger vehicle was the consumers’ first choice</vt:lpstr>
      <vt:lpstr>At the same time… Assume the larger vehicle was the consumers’ first choice</vt:lpstr>
      <vt:lpstr>Shifts in Supply Curve</vt:lpstr>
      <vt:lpstr>Conclusion</vt:lpstr>
      <vt:lpstr>Differences in Demand and Quantity Demanded</vt:lpstr>
      <vt:lpstr>Differences in Supply and Quantity Supplied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subject/>
  <dc:creator>Marsha Masters</dc:creator>
  <cp:keywords/>
  <dc:description/>
  <cp:lastModifiedBy>Karen Harper</cp:lastModifiedBy>
  <cp:revision>281</cp:revision>
  <dcterms:created xsi:type="dcterms:W3CDTF">2012-09-11T15:07:18Z</dcterms:created>
  <dcterms:modified xsi:type="dcterms:W3CDTF">2020-07-22T18:16:59Z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