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veat" panose="020B0604020202020204" charset="0"/>
      <p:regular r:id="rId29"/>
      <p:bold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5208D-02D3-4AF2-9D7D-7A61B3357A58}" v="16" dt="2020-09-24T18:36:17.350"/>
  </p1510:revLst>
</p1510:revInfo>
</file>

<file path=ppt/tableStyles.xml><?xml version="1.0" encoding="utf-8"?>
<a:tblStyleLst xmlns:a="http://schemas.openxmlformats.org/drawingml/2006/main" def="{128BEF65-8C4C-49E1-A2D4-DFBB7921499E}">
  <a:tblStyle styleId="{128BEF65-8C4C-49E1-A2D4-DFBB7921499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7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SLIDES_API82917380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SLIDES_API82917380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SLIDES_API829173809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SLIDES_API189355643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SLIDES_API189355643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SLIDES_API189355643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SLIDES_API178069613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SLIDES_API178069613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SLIDES_API1780696138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6adb5814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96adb5814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96adb5814a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6adb5814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96adb5814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g96adb5814a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6adb5814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96adb5814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</p:txBody>
      </p:sp>
      <p:sp>
        <p:nvSpPr>
          <p:cNvPr id="61" name="Google Shape;6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</p:txBody>
      </p:sp>
      <p:sp>
        <p:nvSpPr>
          <p:cNvPr id="68" name="Google Shape;6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</p:txBody>
      </p:sp>
      <p:sp>
        <p:nvSpPr>
          <p:cNvPr id="75" name="Google Shape;7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6adb581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96adb581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96adb5814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6adb5814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96adb5814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96adb5814a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SLIDES_API190517645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SLIDES_API190517645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SLIDES_API190517645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 rot="5400000">
            <a:off x="2080418" y="203220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406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1" i="0" u="none" strike="noStrike" cap="none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28600" y="20550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.stiglbauer@moore.s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E72TZy0LN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tc8vtg5dg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stiglbauer/hbmqqg2lclecxpch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ncilforeconed.regfox.com/59th-financial-literacy-and-economic-education-conferenc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www.councilforeconed.org/events/conferenc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5400"/>
            </a:br>
            <a:br>
              <a:rPr lang="en-US" sz="5400"/>
            </a:br>
            <a:r>
              <a:rPr lang="en-US" sz="5400"/>
              <a:t>Read Aloud Ready 2</a:t>
            </a:r>
            <a:br>
              <a:rPr lang="en-US" sz="5400" b="1"/>
            </a:br>
            <a:r>
              <a:rPr lang="en-US" sz="3959">
                <a:solidFill>
                  <a:schemeClr val="dk1"/>
                </a:solidFill>
              </a:rPr>
              <a:t>Economics in Children’s Literature</a:t>
            </a:r>
            <a:endParaRPr sz="3959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979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 Amanda </a:t>
            </a:r>
            <a:r>
              <a:rPr lang="en-US" sz="1979" i="1">
                <a:solidFill>
                  <a:schemeClr val="dk1"/>
                </a:solidFill>
              </a:rPr>
              <a:t>Stiglbauer</a:t>
            </a:r>
            <a:br>
              <a:rPr lang="en-US" sz="1440"/>
            </a:br>
            <a:r>
              <a:rPr lang="en-US" sz="1979">
                <a:solidFill>
                  <a:schemeClr val="dk1"/>
                </a:solidFill>
              </a:rPr>
              <a:t>September 28, 2020</a:t>
            </a:r>
            <a:br>
              <a:rPr lang="en-US" sz="14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979" u="sng">
                <a:solidFill>
                  <a:schemeClr val="hlink"/>
                </a:solidFill>
                <a:hlinkClick r:id="rId3"/>
              </a:rPr>
              <a:t>amanda.stiglbauer@moore.sc.edu</a:t>
            </a:r>
            <a:r>
              <a:rPr lang="en-US" sz="1979">
                <a:solidFill>
                  <a:schemeClr val="dk1"/>
                </a:solidFill>
              </a:rPr>
              <a:t> </a:t>
            </a:r>
            <a:endParaRPr sz="1979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ctrTitle"/>
          </p:nvPr>
        </p:nvSpPr>
        <p:spPr>
          <a:xfrm>
            <a:off x="341400" y="791875"/>
            <a:ext cx="8461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500" u="sng">
                <a:solidFill>
                  <a:schemeClr val="hlink"/>
                </a:solidFill>
                <a:hlinkClick r:id="rId3"/>
              </a:rPr>
              <a:t>The Little Red Hen</a:t>
            </a:r>
            <a:endParaRPr sz="5500"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8975" y="2133350"/>
            <a:ext cx="3956602" cy="42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ctrTitle"/>
          </p:nvPr>
        </p:nvSpPr>
        <p:spPr>
          <a:xfrm>
            <a:off x="685800" y="103975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Mentimeter</a:t>
            </a:r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subTitle" idx="1"/>
          </p:nvPr>
        </p:nvSpPr>
        <p:spPr>
          <a:xfrm>
            <a:off x="1536850" y="547262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2800"/>
              <a:buNone/>
            </a:pPr>
            <a:r>
              <a:rPr lang="en-US"/>
              <a:t>Economic Concepts in The Little Red Hen</a:t>
            </a:r>
            <a:endParaRPr/>
          </a:p>
        </p:txBody>
      </p:sp>
      <p:pic>
        <p:nvPicPr>
          <p:cNvPr id="156" name="Google Shape;156;p27"/>
          <p:cNvPicPr preferRelativeResize="0"/>
          <p:nvPr/>
        </p:nvPicPr>
        <p:blipFill rotWithShape="1">
          <a:blip r:embed="rId4">
            <a:alphaModFix/>
          </a:blip>
          <a:srcRect t="16860"/>
          <a:stretch/>
        </p:blipFill>
        <p:spPr>
          <a:xfrm>
            <a:off x="1300601" y="2256900"/>
            <a:ext cx="6873301" cy="321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311700" y="1303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Productive Resources </a:t>
            </a:r>
            <a:endParaRPr/>
          </a:p>
        </p:txBody>
      </p:sp>
      <p:graphicFrame>
        <p:nvGraphicFramePr>
          <p:cNvPr id="162" name="Google Shape;162;p28"/>
          <p:cNvGraphicFramePr/>
          <p:nvPr/>
        </p:nvGraphicFramePr>
        <p:xfrm>
          <a:off x="842850" y="2807958"/>
          <a:ext cx="7458300" cy="3401125"/>
        </p:xfrm>
        <a:graphic>
          <a:graphicData uri="http://schemas.openxmlformats.org/drawingml/2006/table">
            <a:tbl>
              <a:tblPr>
                <a:noFill/>
                <a:tableStyleId>{128BEF65-8C4C-49E1-A2D4-DFBB7921499E}</a:tableStyleId>
              </a:tblPr>
              <a:tblGrid>
                <a:gridCol w="24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3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1" u="none" strike="noStrike" cap="none"/>
                        <a:t>Natural Resources</a:t>
                      </a:r>
                      <a:endParaRPr sz="19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1" u="none" strike="noStrike" cap="none"/>
                        <a:t>(Land)</a:t>
                      </a:r>
                      <a:endParaRPr sz="1900" b="1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1" u="none" strike="noStrike" cap="none"/>
                        <a:t>Capital Resources</a:t>
                      </a:r>
                      <a:endParaRPr sz="19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1" u="none" strike="noStrike" cap="none"/>
                        <a:t>(Capital)</a:t>
                      </a:r>
                      <a:endParaRPr sz="1900" b="1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1" u="none" strike="noStrike" cap="none"/>
                        <a:t>Human Resources</a:t>
                      </a:r>
                      <a:endParaRPr sz="19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1" u="none" strike="noStrike" cap="none"/>
                        <a:t>(Labor)</a:t>
                      </a:r>
                      <a:endParaRPr sz="1900" b="1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457200" y="78892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500"/>
              <a:t>Assessment Questions</a:t>
            </a:r>
            <a:endParaRPr sz="5500" b="1"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4294967295"/>
          </p:nvPr>
        </p:nvSpPr>
        <p:spPr>
          <a:xfrm>
            <a:off x="457200" y="1931916"/>
            <a:ext cx="8229600" cy="4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What is an example of a human resource used in A New Coat for Anna?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(farmer)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What is an example of a natural resource used in the book?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(wool, lingonberries)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In what time period did the story take place?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(post-World War II)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Trade without money is known as 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(barter)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What do Anna and her mother do when the coat is finished?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(invited the craftspeople who helped make Anna’s coat to celebrate)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CEE Affiliates</a:t>
            </a:r>
            <a:endParaRPr sz="5500" b="1"/>
          </a:p>
        </p:txBody>
      </p:sp>
      <p:sp>
        <p:nvSpPr>
          <p:cNvPr id="176" name="Google Shape;176;p30"/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https://www.councilforeconed.org/resources/local-affiliates/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30" descr="A picture containing bird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2335947"/>
            <a:ext cx="6095999" cy="2403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Thank You to Our Sponsors!</a:t>
            </a:r>
            <a:endParaRPr sz="5400"/>
          </a:p>
        </p:txBody>
      </p:sp>
      <p:sp>
        <p:nvSpPr>
          <p:cNvPr id="183" name="Google Shape;183;p3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8479" y="2622632"/>
            <a:ext cx="2378110" cy="237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116" y="2690224"/>
            <a:ext cx="4725799" cy="130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1831" y="5899538"/>
            <a:ext cx="6217920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54015" y="3811687"/>
            <a:ext cx="1905000" cy="187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7274" y="5243613"/>
            <a:ext cx="1188720" cy="1196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-1336" y="3914173"/>
            <a:ext cx="9148267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34343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43435"/>
                </a:solidFill>
                <a:latin typeface="Tahoma"/>
                <a:ea typeface="Tahoma"/>
                <a:cs typeface="Tahoma"/>
                <a:sym typeface="Tahoma"/>
              </a:rPr>
              <a:t>The Conference is your pathway to learn about the opportunities to incorporate personal finance and economics into your K-12 classroom and to exchange ideas with hundreds of peers.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4343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343435"/>
                </a:solidFill>
                <a:latin typeface="Tahoma"/>
                <a:ea typeface="Tahoma"/>
                <a:cs typeface="Tahoma"/>
                <a:sym typeface="Tahoma"/>
              </a:rPr>
              <a:t>Register by August 15, 2020 to receive the early bird special discount:  </a:t>
            </a:r>
            <a:br>
              <a:rPr lang="en-US"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600" b="1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$79 Early Bird </a:t>
            </a:r>
            <a:r>
              <a:rPr lang="en-US"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($99 thereafter) 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sng" strike="noStrike" cap="none">
                <a:solidFill>
                  <a:schemeClr val="dk1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Today &gt;&gt;&gt;</a:t>
            </a:r>
            <a:endParaRPr sz="1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https://www.councilforeconed.org/events/conference</a:t>
            </a:r>
            <a:r>
              <a:rPr lang="en-US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br>
              <a:rPr lang="en-US"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1600" b="1" i="0" u="none" strike="noStrike" cap="none">
              <a:solidFill>
                <a:srgbClr val="0693E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6" name="Google Shape;196;p32" descr="A picture containing person, photo, blue, racke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1911" y="1128389"/>
            <a:ext cx="6020178" cy="3199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EconEdLink Membership</a:t>
            </a:r>
            <a:endParaRPr/>
          </a:p>
        </p:txBody>
      </p:sp>
      <p:sp>
        <p:nvSpPr>
          <p:cNvPr id="64" name="Google Shape;64;p15"/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 an EconEdLink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As a member, you will now be able to: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Automatically receive a professional development certificate via e-mail within 24 hours after viewing any webinar for a minimum of 45 minutes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 for upcoming webinars with a simple one-click process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Easily download presentations, lesson plan materials and activities for each webinar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and view all webinars at your convenience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webinars to your EconEdLink dashboard for easy access to the event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access our new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Development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page </a:t>
            </a: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Professional Development Certificate</a:t>
            </a:r>
            <a:endParaRPr sz="40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earn your professional development certificate for this webinar, you must: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a minimum of 45-minutes and you will automatically receive a professional development </a:t>
            </a:r>
            <a:r>
              <a:rPr lang="en-US" sz="1800" b="1" i="0" u="none" strike="noStrike" cap="none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certificate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e-mail within 24 hours.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Accessing resources: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now easily download presentations, lesson plan materials, and activities for each webinar from </a:t>
            </a:r>
            <a:r>
              <a:rPr lang="en-US" sz="1600" b="1" i="1" u="none" strike="noStrike" cap="none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</a:rPr>
              <a:t>EconEdLink.org/professional-development/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1" u="none" strike="noStrike" cap="none">
              <a:solidFill>
                <a:srgbClr val="005C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457200" y="8384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500"/>
              <a:t>Agenda</a:t>
            </a:r>
            <a:endParaRPr sz="55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4294967295"/>
          </p:nvPr>
        </p:nvSpPr>
        <p:spPr>
          <a:xfrm>
            <a:off x="457200" y="2063466"/>
            <a:ext cx="8229600" cy="4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dirty="0" err="1">
                <a:highlight>
                  <a:srgbClr val="FFFF00"/>
                </a:highlight>
              </a:rPr>
              <a:t>NearPod</a:t>
            </a:r>
            <a:r>
              <a:rPr lang="en-US" sz="2500" dirty="0"/>
              <a:t> Matching Pairs Activity</a:t>
            </a:r>
            <a:endParaRPr sz="25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Economic Concepts for the Early Grades</a:t>
            </a:r>
            <a:endParaRPr sz="25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Intro to </a:t>
            </a:r>
            <a:r>
              <a:rPr lang="en-US" sz="2500" i="1" dirty="0">
                <a:solidFill>
                  <a:schemeClr val="accent3">
                    <a:lumMod val="75000"/>
                  </a:schemeClr>
                </a:solidFill>
              </a:rPr>
              <a:t>A New Coat for Anna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500" dirty="0"/>
              <a:t>– (Read Aloud Ready #1) </a:t>
            </a:r>
            <a:endParaRPr sz="25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Time to Climb! </a:t>
            </a:r>
            <a:endParaRPr sz="25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>
                <a:highlight>
                  <a:srgbClr val="FFFF00"/>
                </a:highlight>
              </a:rPr>
              <a:t>Collaboration Board </a:t>
            </a:r>
            <a:r>
              <a:rPr lang="en-US" sz="2500" dirty="0"/>
              <a:t>Bartered Items</a:t>
            </a:r>
            <a:endParaRPr sz="25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Debrief </a:t>
            </a:r>
            <a:r>
              <a:rPr lang="en-US" sz="2500" i="1" dirty="0">
                <a:solidFill>
                  <a:schemeClr val="accent3">
                    <a:lumMod val="75000"/>
                  </a:schemeClr>
                </a:solidFill>
              </a:rPr>
              <a:t>A New Coat for Anna</a:t>
            </a:r>
            <a:endParaRPr lang="en-US" sz="25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Intro to </a:t>
            </a:r>
            <a:r>
              <a:rPr lang="en-US" sz="2500" i="1" dirty="0">
                <a:solidFill>
                  <a:schemeClr val="accent3">
                    <a:lumMod val="75000"/>
                  </a:schemeClr>
                </a:solidFill>
              </a:rPr>
              <a:t>The Little Red Hen </a:t>
            </a:r>
            <a:r>
              <a:rPr lang="en-US" sz="2500" i="1" dirty="0">
                <a:solidFill>
                  <a:schemeClr val="tx1"/>
                </a:solidFill>
              </a:rPr>
              <a:t>– (</a:t>
            </a:r>
            <a:r>
              <a:rPr lang="en-US" sz="2500" dirty="0"/>
              <a:t>Read Aloud Ready #2)</a:t>
            </a:r>
            <a:endParaRPr sz="25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 err="1">
                <a:highlight>
                  <a:srgbClr val="FFFF00"/>
                </a:highlight>
              </a:rPr>
              <a:t>Mentimeter</a:t>
            </a:r>
            <a:r>
              <a:rPr lang="en-US" sz="2500" dirty="0"/>
              <a:t>  Economic Concepts within the book</a:t>
            </a:r>
            <a:endParaRPr sz="25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>
                <a:highlight>
                  <a:srgbClr val="FFFF00"/>
                </a:highlight>
              </a:rPr>
              <a:t>Padlet</a:t>
            </a:r>
            <a:r>
              <a:rPr lang="en-US" sz="2500" dirty="0"/>
              <a:t> Productive Resources</a:t>
            </a:r>
            <a:endParaRPr sz="25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Debrief  </a:t>
            </a:r>
            <a:r>
              <a:rPr lang="en-US" sz="2500" i="1" dirty="0">
                <a:solidFill>
                  <a:schemeClr val="accent3">
                    <a:lumMod val="75000"/>
                  </a:schemeClr>
                </a:solidFill>
              </a:rPr>
              <a:t>The Little Red Hen</a:t>
            </a:r>
            <a:endParaRPr sz="25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57200" y="108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500"/>
              <a:t>Objectives</a:t>
            </a:r>
            <a:endParaRPr sz="5500" b="1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4294967295"/>
          </p:nvPr>
        </p:nvSpPr>
        <p:spPr>
          <a:xfrm>
            <a:off x="304800" y="2528047"/>
            <a:ext cx="4404949" cy="373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dirty="0"/>
              <a:t>Identify key economic concepts for the early grades.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endParaRPr sz="25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dirty="0"/>
              <a:t>List productive resources 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</a:rPr>
              <a:t>in </a:t>
            </a:r>
            <a:r>
              <a:rPr lang="en-US" sz="2500" i="1" dirty="0">
                <a:solidFill>
                  <a:schemeClr val="accent3">
                    <a:lumMod val="75000"/>
                  </a:schemeClr>
                </a:solidFill>
              </a:rPr>
              <a:t>A New Coat for Anna</a:t>
            </a:r>
            <a:r>
              <a:rPr lang="en-US" sz="2500" dirty="0"/>
              <a:t> and </a:t>
            </a:r>
            <a:r>
              <a:rPr lang="en-US" sz="2500" i="1" dirty="0">
                <a:solidFill>
                  <a:schemeClr val="accent3">
                    <a:lumMod val="75000"/>
                  </a:schemeClr>
                </a:solidFill>
              </a:rPr>
              <a:t>The Little Red Hen.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endParaRPr sz="2500" i="1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Explain the difference between barter and trade.</a:t>
            </a:r>
            <a:endParaRPr sz="2500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endParaRPr sz="2750" dirty="0"/>
          </a:p>
        </p:txBody>
      </p:sp>
      <p:sp>
        <p:nvSpPr>
          <p:cNvPr id="86" name="Google Shape;86;p18"/>
          <p:cNvSpPr txBox="1"/>
          <p:nvPr/>
        </p:nvSpPr>
        <p:spPr>
          <a:xfrm>
            <a:off x="457209" y="1883837"/>
            <a:ext cx="19830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US" sz="4100" b="1" i="1" u="none" strike="noStrike" cap="none">
                <a:solidFill>
                  <a:srgbClr val="7A9900"/>
                </a:solidFill>
                <a:latin typeface="Caveat"/>
                <a:ea typeface="Caveat"/>
                <a:cs typeface="Caveat"/>
                <a:sym typeface="Caveat"/>
              </a:rPr>
              <a:t>I can: </a:t>
            </a:r>
            <a:endParaRPr sz="4100" b="1" i="1" u="none" strike="noStrike" cap="none">
              <a:solidFill>
                <a:srgbClr val="7A99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9750" y="2381773"/>
            <a:ext cx="4129449" cy="3097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500"/>
              <a:t>National Standards</a:t>
            </a:r>
            <a:endParaRPr sz="5500" b="1"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1900"/>
              <a:t>Standard 1: Students will understand that productive resources are limited. Therefore, people cannot have all the goods and services they want; as a result, they must choose some things and give up others.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1900"/>
              <a:t>STANDARD 5: TRADE Voluntary exchange occurs only when all participating parties expect to gain. This is true for trade among individuals or organizations within a nation, and among individuals or organizations in different nations. 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endParaRPr sz="27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457200" y="14003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600"/>
              <a:t>Economic Concepts for Early Grades</a:t>
            </a:r>
            <a:r>
              <a:rPr lang="en-US" sz="5900"/>
              <a:t> </a:t>
            </a:r>
            <a:endParaRPr sz="5900"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457200" y="2825825"/>
            <a:ext cx="4038600" cy="3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Scarcity</a:t>
            </a:r>
            <a:endParaRPr sz="1800" dirty="0">
              <a:solidFill>
                <a:srgbClr val="000000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Needs and wants</a:t>
            </a:r>
            <a:endParaRPr sz="1800" dirty="0">
              <a:solidFill>
                <a:srgbClr val="000000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Productive resources</a:t>
            </a:r>
            <a:endParaRPr sz="1800" dirty="0">
              <a:solidFill>
                <a:srgbClr val="000000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793750" lvl="1" indent="-28575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Natural resources</a:t>
            </a:r>
            <a:endParaRPr sz="1800" dirty="0">
              <a:solidFill>
                <a:srgbClr val="000000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793750" lvl="1" indent="-28575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Capital resources</a:t>
            </a:r>
            <a:endParaRPr sz="1800" dirty="0">
              <a:solidFill>
                <a:srgbClr val="000000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793750" lvl="1" indent="-28575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Human resources</a:t>
            </a:r>
            <a:endParaRPr sz="1800" dirty="0">
              <a:solidFill>
                <a:srgbClr val="000000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793750" lvl="1" indent="-28575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Entrepreneurship</a:t>
            </a:r>
            <a:endParaRPr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2"/>
          </p:nvPr>
        </p:nvSpPr>
        <p:spPr>
          <a:xfrm>
            <a:off x="4648200" y="2767925"/>
            <a:ext cx="4038600" cy="3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Goods and services</a:t>
            </a:r>
            <a:endParaRPr sz="1800" dirty="0">
              <a:solidFill>
                <a:srgbClr val="000000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Opportunity Cost</a:t>
            </a:r>
            <a:endParaRPr sz="1800" dirty="0">
              <a:solidFill>
                <a:srgbClr val="000000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Producers and consumers</a:t>
            </a:r>
          </a:p>
          <a:p>
            <a:pPr marL="342900" lvl="0" indent="-2921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Budgeting</a:t>
            </a:r>
          </a:p>
          <a:p>
            <a:pPr marL="342900" lvl="0" indent="-2921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Investing</a:t>
            </a:r>
            <a:endParaRPr sz="1800" dirty="0">
              <a:solidFill>
                <a:srgbClr val="000000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Spending and Savings</a:t>
            </a:r>
            <a:endParaRPr sz="1800" dirty="0">
              <a:solidFill>
                <a:srgbClr val="000000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Interdependence and trade</a:t>
            </a:r>
            <a:endParaRPr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0" y="2457975"/>
            <a:ext cx="5161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300" b="0" dirty="0"/>
              <a:t>Read Aloud 1</a:t>
            </a:r>
            <a:endParaRPr sz="3300" b="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300" dirty="0"/>
              <a:t>A New Coat for Anna</a:t>
            </a:r>
            <a:endParaRPr sz="33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300" dirty="0"/>
              <a:t>by Harriet </a:t>
            </a:r>
            <a:r>
              <a:rPr lang="en-US" sz="3300" dirty="0" err="1"/>
              <a:t>Ziefert</a:t>
            </a:r>
            <a:endParaRPr sz="3300" dirty="0"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22448"/>
            <a:ext cx="4208152" cy="4208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6AE271-FA3E-4D96-8588-0EAE21673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D7CB4-0D53-4856-B95B-01C7AAC324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EEE852-5C4F-4ECA-B485-0C3ED1284E1B}">
  <ds:schemaRefs>
    <ds:schemaRef ds:uri="http://purl.org/dc/dcmitype/"/>
    <ds:schemaRef ds:uri="http://purl.org/dc/elements/1.1/"/>
    <ds:schemaRef ds:uri="9cd82c5b-74c9-4827-94f1-5bf219ae6b20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fa4db11-c700-41fb-b639-f7e6b4e680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652</Words>
  <Application>Microsoft Office PowerPoint</Application>
  <PresentationFormat>On-screen Show (4:3)</PresentationFormat>
  <Paragraphs>103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Caveat</vt:lpstr>
      <vt:lpstr>Times New Roman</vt:lpstr>
      <vt:lpstr>Calibri</vt:lpstr>
      <vt:lpstr>Noto Sans Symbols</vt:lpstr>
      <vt:lpstr>Arial</vt:lpstr>
      <vt:lpstr>Tahoma</vt:lpstr>
      <vt:lpstr>Office Theme</vt:lpstr>
      <vt:lpstr>  Read Aloud Ready 2 Economics in Children’s Literature Presented by Amanda Stiglbauer September 28, 2020 amanda.stiglbauer@moore.sc.edu </vt:lpstr>
      <vt:lpstr>EconEdLink Membership</vt:lpstr>
      <vt:lpstr>Professional Development Certificate</vt:lpstr>
      <vt:lpstr>Agenda</vt:lpstr>
      <vt:lpstr>Objectives</vt:lpstr>
      <vt:lpstr>National Standards</vt:lpstr>
      <vt:lpstr>Economic Concepts for Early Grades </vt:lpstr>
      <vt:lpstr>Read Aloud 1 A New Coat for Anna by Harriet Ziefert</vt:lpstr>
      <vt:lpstr>PowerPoint Presentation</vt:lpstr>
      <vt:lpstr>PowerPoint Presentation</vt:lpstr>
      <vt:lpstr>PowerPoint Presentation</vt:lpstr>
      <vt:lpstr>PowerPoint Presentation</vt:lpstr>
      <vt:lpstr>The Little Red Hen</vt:lpstr>
      <vt:lpstr>Mentimeter</vt:lpstr>
      <vt:lpstr>Productive Resources </vt:lpstr>
      <vt:lpstr>Assessment Questions</vt:lpstr>
      <vt:lpstr>CEE Affiliates</vt:lpstr>
      <vt:lpstr>Thank You to Our Sponsors!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Read Aloud Ready 2 Economics in Children’s Literature Presented by Amanda Stiglbauer September 28, 2020 amanda.stiglbauer@moore.sc.edu </dc:title>
  <dc:creator>Amanda Stiglbauer</dc:creator>
  <cp:lastModifiedBy>Jarvon Carson</cp:lastModifiedBy>
  <cp:revision>3</cp:revision>
  <dcterms:modified xsi:type="dcterms:W3CDTF">2020-09-24T18:37:30Z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